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44.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7"/>
  </p:notesMasterIdLst>
  <p:handoutMasterIdLst>
    <p:handoutMasterId r:id="rId48"/>
  </p:handoutMasterIdLst>
  <p:sldIdLst>
    <p:sldId id="331" r:id="rId2"/>
    <p:sldId id="30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304" r:id="rId18"/>
    <p:sldId id="270" r:id="rId19"/>
    <p:sldId id="271" r:id="rId20"/>
    <p:sldId id="272" r:id="rId21"/>
    <p:sldId id="305" r:id="rId22"/>
    <p:sldId id="274" r:id="rId23"/>
    <p:sldId id="277" r:id="rId24"/>
    <p:sldId id="278" r:id="rId25"/>
    <p:sldId id="275" r:id="rId26"/>
    <p:sldId id="276" r:id="rId27"/>
    <p:sldId id="279" r:id="rId28"/>
    <p:sldId id="280" r:id="rId29"/>
    <p:sldId id="281" r:id="rId30"/>
    <p:sldId id="282" r:id="rId31"/>
    <p:sldId id="283" r:id="rId32"/>
    <p:sldId id="284" r:id="rId33"/>
    <p:sldId id="285" r:id="rId34"/>
    <p:sldId id="286" r:id="rId35"/>
    <p:sldId id="287" r:id="rId36"/>
    <p:sldId id="332" r:id="rId37"/>
    <p:sldId id="288" r:id="rId38"/>
    <p:sldId id="289" r:id="rId39"/>
    <p:sldId id="290" r:id="rId40"/>
    <p:sldId id="291" r:id="rId41"/>
    <p:sldId id="292" r:id="rId42"/>
    <p:sldId id="307" r:id="rId43"/>
    <p:sldId id="313" r:id="rId44"/>
    <p:sldId id="314" r:id="rId45"/>
    <p:sldId id="296" r:id="rId46"/>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66"/>
    <a:srgbClr val="FF6600"/>
    <a:srgbClr val="CC9900"/>
    <a:srgbClr val="0000FF"/>
    <a:srgbClr val="FF0000"/>
    <a:srgbClr val="A3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498" autoAdjust="0"/>
  </p:normalViewPr>
  <p:slideViewPr>
    <p:cSldViewPr snapToGrid="0">
      <p:cViewPr>
        <p:scale>
          <a:sx n="100" d="100"/>
          <a:sy n="100" d="100"/>
        </p:scale>
        <p:origin x="-58"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19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2.xml"/><Relationship Id="rId18" Type="http://schemas.openxmlformats.org/officeDocument/2006/relationships/slide" Target="slides/slide27.xml"/><Relationship Id="rId26" Type="http://schemas.openxmlformats.org/officeDocument/2006/relationships/slide" Target="slides/slide36.xml"/><Relationship Id="rId3" Type="http://schemas.openxmlformats.org/officeDocument/2006/relationships/slide" Target="slides/slide5.xml"/><Relationship Id="rId21" Type="http://schemas.openxmlformats.org/officeDocument/2006/relationships/slide" Target="slides/slide30.xml"/><Relationship Id="rId7" Type="http://schemas.openxmlformats.org/officeDocument/2006/relationships/slide" Target="slides/slide9.xml"/><Relationship Id="rId12" Type="http://schemas.openxmlformats.org/officeDocument/2006/relationships/slide" Target="slides/slide20.xml"/><Relationship Id="rId17" Type="http://schemas.openxmlformats.org/officeDocument/2006/relationships/slide" Target="slides/slide26.xml"/><Relationship Id="rId25" Type="http://schemas.openxmlformats.org/officeDocument/2006/relationships/slide" Target="slides/slide35.xml"/><Relationship Id="rId2" Type="http://schemas.openxmlformats.org/officeDocument/2006/relationships/slide" Target="slides/slide4.xml"/><Relationship Id="rId16" Type="http://schemas.openxmlformats.org/officeDocument/2006/relationships/slide" Target="slides/slide25.xml"/><Relationship Id="rId20" Type="http://schemas.openxmlformats.org/officeDocument/2006/relationships/slide" Target="slides/slide29.xml"/><Relationship Id="rId29" Type="http://schemas.openxmlformats.org/officeDocument/2006/relationships/slide" Target="slides/slide39.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9.xml"/><Relationship Id="rId24" Type="http://schemas.openxmlformats.org/officeDocument/2006/relationships/slide" Target="slides/slide34.xml"/><Relationship Id="rId5" Type="http://schemas.openxmlformats.org/officeDocument/2006/relationships/slide" Target="slides/slide7.xml"/><Relationship Id="rId15" Type="http://schemas.openxmlformats.org/officeDocument/2006/relationships/slide" Target="slides/slide24.xml"/><Relationship Id="rId23" Type="http://schemas.openxmlformats.org/officeDocument/2006/relationships/slide" Target="slides/slide33.xml"/><Relationship Id="rId28" Type="http://schemas.openxmlformats.org/officeDocument/2006/relationships/slide" Target="slides/slide38.xml"/><Relationship Id="rId10" Type="http://schemas.openxmlformats.org/officeDocument/2006/relationships/slide" Target="slides/slide18.xml"/><Relationship Id="rId19" Type="http://schemas.openxmlformats.org/officeDocument/2006/relationships/slide" Target="slides/slide28.xml"/><Relationship Id="rId4" Type="http://schemas.openxmlformats.org/officeDocument/2006/relationships/slide" Target="slides/slide6.xml"/><Relationship Id="rId9" Type="http://schemas.openxmlformats.org/officeDocument/2006/relationships/slide" Target="slides/slide16.xml"/><Relationship Id="rId14" Type="http://schemas.openxmlformats.org/officeDocument/2006/relationships/slide" Target="slides/slide23.xml"/><Relationship Id="rId22" Type="http://schemas.openxmlformats.org/officeDocument/2006/relationships/slide" Target="slides/slide32.xml"/><Relationship Id="rId27" Type="http://schemas.openxmlformats.org/officeDocument/2006/relationships/slide" Target="slides/slide37.xml"/><Relationship Id="rId30" Type="http://schemas.openxmlformats.org/officeDocument/2006/relationships/slide" Target="slides/slide40.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atin typeface="Times New Roman" pitchFamily="18" charset="0"/>
              </a:defRPr>
            </a:lvl1pPr>
          </a:lstStyle>
          <a:p>
            <a:pPr>
              <a:defRPr/>
            </a:pPr>
            <a:endParaRPr lang="en-GB"/>
          </a:p>
        </p:txBody>
      </p:sp>
      <p:sp>
        <p:nvSpPr>
          <p:cNvPr id="1075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GB"/>
          </a:p>
        </p:txBody>
      </p:sp>
      <p:sp>
        <p:nvSpPr>
          <p:cNvPr id="1075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atin typeface="Times New Roman" pitchFamily="18" charset="0"/>
              </a:defRPr>
            </a:lvl1pPr>
          </a:lstStyle>
          <a:p>
            <a:pPr>
              <a:defRPr/>
            </a:pPr>
            <a:endParaRPr lang="en-GB"/>
          </a:p>
        </p:txBody>
      </p:sp>
      <p:sp>
        <p:nvSpPr>
          <p:cNvPr id="1075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5B2A1546-8C80-4967-A948-01A3D9237D99}" type="slidenum">
              <a:rPr lang="en-GB"/>
              <a:pPr>
                <a:defRPr/>
              </a:pPr>
              <a:t>‹#›</a:t>
            </a:fld>
            <a:endParaRPr lang="en-GB"/>
          </a:p>
        </p:txBody>
      </p:sp>
    </p:spTree>
    <p:extLst>
      <p:ext uri="{BB962C8B-B14F-4D97-AF65-F5344CB8AC3E}">
        <p14:creationId xmlns:p14="http://schemas.microsoft.com/office/powerpoint/2010/main" val="3442426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atin typeface="Arial" charset="0"/>
              </a:defRPr>
            </a:lvl1pPr>
          </a:lstStyle>
          <a:p>
            <a:pPr>
              <a:defRPr/>
            </a:pPr>
            <a:endParaRPr lang="en-GB"/>
          </a:p>
        </p:txBody>
      </p:sp>
      <p:sp>
        <p:nvSpPr>
          <p:cNvPr id="808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a:p>
        </p:txBody>
      </p:sp>
      <p:sp>
        <p:nvSpPr>
          <p:cNvPr id="4915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09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en-GB"/>
          </a:p>
        </p:txBody>
      </p:sp>
      <p:sp>
        <p:nvSpPr>
          <p:cNvPr id="809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1" smtClean="0">
                <a:latin typeface="Arial" charset="0"/>
              </a:defRPr>
            </a:lvl1pPr>
          </a:lstStyle>
          <a:p>
            <a:pPr>
              <a:defRPr/>
            </a:pPr>
            <a:fld id="{8DFFA845-735F-41F5-81F4-003166272702}" type="slidenum">
              <a:rPr lang="en-GB"/>
              <a:pPr>
                <a:defRPr/>
              </a:pPr>
              <a:t>‹#›</a:t>
            </a:fld>
            <a:endParaRPr lang="en-GB"/>
          </a:p>
        </p:txBody>
      </p:sp>
    </p:spTree>
    <p:extLst>
      <p:ext uri="{BB962C8B-B14F-4D97-AF65-F5344CB8AC3E}">
        <p14:creationId xmlns:p14="http://schemas.microsoft.com/office/powerpoint/2010/main" val="1916688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92255F18-7135-4708-BE47-57DC95898C7F}" type="slidenum">
              <a:rPr lang="en-GB" sz="1200"/>
              <a:pPr/>
              <a:t>1</a:t>
            </a:fld>
            <a:endParaRPr lang="en-GB" sz="120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159B726-E871-4CBE-A1EC-A358E261CE80}" type="slidenum">
              <a:rPr lang="en-GB" sz="1200"/>
              <a:pPr/>
              <a:t>10</a:t>
            </a:fld>
            <a:endParaRPr lang="en-GB"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6939AB1-1601-40E6-8198-1AE4F9FEC38E}" type="slidenum">
              <a:rPr lang="en-GB" sz="1200"/>
              <a:pPr/>
              <a:t>11</a:t>
            </a:fld>
            <a:endParaRPr lang="en-GB" sz="120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C5FAF10-3C82-41DD-AFAB-BE1FE7BAD841}" type="slidenum">
              <a:rPr lang="en-GB" sz="1200"/>
              <a:pPr/>
              <a:t>12</a:t>
            </a:fld>
            <a:endParaRPr lang="en-GB"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440954E-FED1-40FC-8B03-1AAAAD22144E}" type="slidenum">
              <a:rPr lang="en-GB" sz="1200"/>
              <a:pPr/>
              <a:t>13</a:t>
            </a:fld>
            <a:endParaRPr lang="en-GB" sz="120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4F7A2FC-22C2-47BF-B84A-16640EBC8BAD}" type="slidenum">
              <a:rPr lang="en-GB" sz="1200"/>
              <a:pPr/>
              <a:t>14</a:t>
            </a:fld>
            <a:endParaRPr lang="en-GB" sz="120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09C4170-C6C6-4D41-836A-32812CF0E23A}" type="slidenum">
              <a:rPr lang="en-GB" sz="1200"/>
              <a:pPr/>
              <a:t>15</a:t>
            </a:fld>
            <a:endParaRPr lang="en-GB" sz="120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DA502B5-B17B-4DAF-88B9-01C47E248A90}" type="slidenum">
              <a:rPr lang="en-GB" sz="1200"/>
              <a:pPr/>
              <a:t>16</a:t>
            </a:fld>
            <a:endParaRPr lang="en-GB"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81880C4E-F0FF-4FD2-8F80-C4C8C7DBACFD}" type="slidenum">
              <a:rPr lang="en-GB" sz="1200"/>
              <a:pPr/>
              <a:t>17</a:t>
            </a:fld>
            <a:endParaRPr lang="en-GB" sz="120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3AFE9BD-590A-49F6-870F-8993E162C588}" type="slidenum">
              <a:rPr lang="en-GB" sz="1200"/>
              <a:pPr/>
              <a:t>18</a:t>
            </a:fld>
            <a:endParaRPr lang="en-GB"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42C33C3C-1D09-41CA-A206-B83A6A09D59F}" type="slidenum">
              <a:rPr lang="en-GB" sz="1200"/>
              <a:pPr/>
              <a:t>19</a:t>
            </a:fld>
            <a:endParaRPr lang="en-GB" sz="120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ACCA5E57-04D5-4AD6-A11B-620AFF04B0BA}" type="slidenum">
              <a:rPr lang="en-GB" sz="1200"/>
              <a:pPr/>
              <a:t>2</a:t>
            </a:fld>
            <a:endParaRPr lang="en-GB" sz="120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A5FB6E93-AFA6-449F-A670-05E6F4310900}" type="slidenum">
              <a:rPr lang="en-GB" sz="1200"/>
              <a:pPr/>
              <a:t>20</a:t>
            </a:fld>
            <a:endParaRPr lang="en-GB" sz="120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71089D2-7A94-4C65-8662-0ABCCAA53E35}" type="slidenum">
              <a:rPr lang="en-GB" sz="1200"/>
              <a:pPr/>
              <a:t>21</a:t>
            </a:fld>
            <a:endParaRPr lang="en-GB" sz="120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943F409-209C-4492-84F7-FA4E0C5A1617}" type="slidenum">
              <a:rPr lang="en-GB" sz="1200"/>
              <a:pPr/>
              <a:t>22</a:t>
            </a:fld>
            <a:endParaRPr lang="en-GB" sz="120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869B1759-8032-494A-A95D-7F2C17715EC9}" type="slidenum">
              <a:rPr lang="en-GB" sz="1200"/>
              <a:pPr/>
              <a:t>23</a:t>
            </a:fld>
            <a:endParaRPr lang="en-GB"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0A56A09E-24C7-4083-A1CD-56E792A1ECE4}" type="slidenum">
              <a:rPr lang="en-GB" sz="1200"/>
              <a:pPr/>
              <a:t>24</a:t>
            </a:fld>
            <a:endParaRPr lang="en-GB"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6880E4D5-3306-4601-B4F7-FC22764BB330}" type="slidenum">
              <a:rPr lang="en-GB" sz="1200"/>
              <a:pPr/>
              <a:t>25</a:t>
            </a:fld>
            <a:endParaRPr lang="en-GB" sz="120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643850D0-85D3-43E8-98EF-A1149D1059A0}" type="slidenum">
              <a:rPr lang="en-GB" sz="1200"/>
              <a:pPr/>
              <a:t>26</a:t>
            </a:fld>
            <a:endParaRPr lang="en-GB" sz="120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FC0C409-1C9C-4336-95E4-E65A9D11A239}" type="slidenum">
              <a:rPr lang="en-GB" sz="1200"/>
              <a:pPr/>
              <a:t>27</a:t>
            </a:fld>
            <a:endParaRPr lang="en-GB"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B18C34A-E363-4452-8D2C-22B303C5F9F6}" type="slidenum">
              <a:rPr lang="en-GB" sz="1200"/>
              <a:pPr/>
              <a:t>28</a:t>
            </a:fld>
            <a:endParaRPr lang="en-GB" sz="120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B3536557-F618-4DEA-A5E5-C1D3745CA0FF}" type="slidenum">
              <a:rPr lang="en-GB" sz="1200"/>
              <a:pPr/>
              <a:t>29</a:t>
            </a:fld>
            <a:endParaRPr lang="en-GB" sz="120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BFE2133-79CA-49BA-9C44-4E69F41F5ECF}" type="slidenum">
              <a:rPr lang="en-GB" sz="1200"/>
              <a:pPr/>
              <a:t>3</a:t>
            </a:fld>
            <a:endParaRPr lang="en-GB" sz="120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5ACAE29-AF9E-4D77-8264-16863822B526}" type="slidenum">
              <a:rPr lang="en-GB" sz="1200"/>
              <a:pPr/>
              <a:t>30</a:t>
            </a:fld>
            <a:endParaRPr lang="en-GB" sz="120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BEA02B6D-6C18-405E-BE2A-39C9ED08B6D5}" type="slidenum">
              <a:rPr lang="en-GB" sz="1200"/>
              <a:pPr/>
              <a:t>31</a:t>
            </a:fld>
            <a:endParaRPr lang="en-GB" sz="120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9D1AFDC1-A6CE-4F3C-AA9E-0400679F1AEA}" type="slidenum">
              <a:rPr lang="en-GB" sz="1200"/>
              <a:pPr/>
              <a:t>32</a:t>
            </a:fld>
            <a:endParaRPr lang="en-GB" sz="120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C612DC4D-6065-4082-8A7F-FC1886795A6F}" type="slidenum">
              <a:rPr lang="en-GB" sz="1200"/>
              <a:pPr/>
              <a:t>33</a:t>
            </a:fld>
            <a:endParaRPr lang="en-GB" sz="120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80910243-CF46-45D9-B4D2-36D2660C8DE9}" type="slidenum">
              <a:rPr lang="en-GB" sz="1200"/>
              <a:pPr/>
              <a:t>34</a:t>
            </a:fld>
            <a:endParaRPr lang="en-GB" sz="120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20D90FD-FB9F-41AC-973F-DB88DAB19797}" type="slidenum">
              <a:rPr lang="en-GB" sz="1200"/>
              <a:pPr/>
              <a:t>35</a:t>
            </a:fld>
            <a:endParaRPr lang="en-GB" sz="120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CE3E1749-81CA-431D-856F-341994D104C4}" type="slidenum">
              <a:rPr lang="en-GB" sz="1200"/>
              <a:pPr/>
              <a:t>36</a:t>
            </a:fld>
            <a:endParaRPr lang="en-GB" sz="120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GB" smtClean="0">
                <a:latin typeface="Arial" pitchFamily="34" charset="0"/>
              </a:rPr>
              <a:t>An additional exercise would be to identify objects in the scene that are made of, or contain, plastics, and therefore rely on alkenes.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064CADD-4EBA-4760-8691-6AF7A0D88900}" type="slidenum">
              <a:rPr lang="en-GB" sz="1200"/>
              <a:pPr/>
              <a:t>37</a:t>
            </a:fld>
            <a:endParaRPr lang="en-GB" sz="120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CC1A998F-E4BD-4F92-8E86-907BA33375BD}" type="slidenum">
              <a:rPr lang="en-GB" sz="1200"/>
              <a:pPr/>
              <a:t>38</a:t>
            </a:fld>
            <a:endParaRPr lang="en-GB" sz="120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1F17F9E2-A4E3-422D-9824-5BD0988C2E2A}" type="slidenum">
              <a:rPr lang="en-GB" sz="1200"/>
              <a:pPr/>
              <a:t>39</a:t>
            </a:fld>
            <a:endParaRPr lang="en-GB" sz="120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C9BEAEA-CAF4-4EE2-92AA-98317A2806A2}" type="slidenum">
              <a:rPr lang="en-GB" sz="1200"/>
              <a:pPr/>
              <a:t>4</a:t>
            </a:fld>
            <a:endParaRPr lang="en-GB" sz="120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DBF33C79-400D-42B5-BFFD-E3A6A64A5DA5}" type="slidenum">
              <a:rPr lang="en-GB" sz="1200"/>
              <a:pPr/>
              <a:t>40</a:t>
            </a:fld>
            <a:endParaRPr lang="en-GB" sz="120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5164E04D-F4CC-4D70-962A-351EB731D0B5}" type="slidenum">
              <a:rPr lang="en-GB" sz="1200"/>
              <a:pPr/>
              <a:t>41</a:t>
            </a:fld>
            <a:endParaRPr lang="en-GB" sz="120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CE59EAA9-9244-428A-A583-57DBDC901112}" type="slidenum">
              <a:rPr lang="en-GB" sz="1200"/>
              <a:pPr/>
              <a:t>42</a:t>
            </a:fld>
            <a:endParaRPr lang="en-GB" sz="120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8DF0ACBF-07B1-476C-9268-9D580A8B15D4}" type="slidenum">
              <a:rPr lang="en-GB" sz="1200"/>
              <a:pPr/>
              <a:t>43</a:t>
            </a:fld>
            <a:endParaRPr lang="en-GB" sz="120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51ED8AFA-75E6-4EB9-B815-838C3F414C0C}" type="slidenum">
              <a:rPr lang="en-GB" sz="1200"/>
              <a:pPr/>
              <a:t>44</a:t>
            </a:fld>
            <a:endParaRPr lang="en-GB" sz="120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008DF0E-2D2A-4A4A-A83A-A65697403C78}" type="slidenum">
              <a:rPr lang="en-GB" sz="1200"/>
              <a:pPr/>
              <a:t>45</a:t>
            </a:fld>
            <a:endParaRPr lang="en-GB" sz="120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6B94CA39-A9F8-4E06-8CE5-C5135950838A}" type="slidenum">
              <a:rPr lang="en-GB" sz="1200"/>
              <a:pPr/>
              <a:t>5</a:t>
            </a:fld>
            <a:endParaRPr lang="en-GB" sz="120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063CC87C-4027-4A20-87BF-56055A6396BC}" type="slidenum">
              <a:rPr lang="en-GB" sz="1200"/>
              <a:pPr/>
              <a:t>6</a:t>
            </a:fld>
            <a:endParaRPr lang="en-GB" sz="120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CB9E47B3-7324-4C18-BC41-093E1B25BF7E}" type="slidenum">
              <a:rPr lang="en-GB" sz="1200"/>
              <a:pPr/>
              <a:t>7</a:t>
            </a:fld>
            <a:endParaRPr lang="en-GB" sz="120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DCD3B0D-74A1-4444-BA05-CBAD8630982E}" type="slidenum">
              <a:rPr lang="en-GB" sz="1200"/>
              <a:pPr/>
              <a:t>8</a:t>
            </a:fld>
            <a:endParaRPr lang="en-GB" sz="120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9D64E786-0E7F-48BE-8546-3F30C946E58E}" type="slidenum">
              <a:rPr lang="en-GB" sz="1200"/>
              <a:pPr/>
              <a:t>9</a:t>
            </a:fld>
            <a:endParaRPr lang="en-GB"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under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userDrawn="1"/>
        </p:nvSpPr>
        <p:spPr bwMode="auto">
          <a:xfrm>
            <a:off x="7032625" y="6656388"/>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r>
              <a:rPr lang="en-GB" sz="1000" b="1">
                <a:solidFill>
                  <a:srgbClr val="9900CC"/>
                </a:solidFill>
              </a:rPr>
              <a:t>© Boardworks Ltd 2005</a:t>
            </a:r>
            <a:endParaRPr lang="en-US" sz="1000" b="1"/>
          </a:p>
        </p:txBody>
      </p:sp>
      <p:pic>
        <p:nvPicPr>
          <p:cNvPr id="4" name="Picture 4" descr="boardworks_logo"/>
          <p:cNvPicPr>
            <a:picLocks noChangeAspect="1" noChangeArrowheads="1"/>
          </p:cNvPicPr>
          <p:nvPr userDrawn="1"/>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ight_button">
            <a:hlinkClick r:id="" action="ppaction://hlinkshowjump?jump=nextslide"/>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0" y="6624638"/>
            <a:ext cx="11160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pPr>
            <a:fld id="{66C54A64-B0E5-40B9-A8F4-729431DC50C0}" type="slidenum">
              <a:rPr lang="en-GB" sz="1200" b="1">
                <a:solidFill>
                  <a:schemeClr val="bg1"/>
                </a:solidFill>
              </a:rPr>
              <a:pPr algn="l" eaLnBrk="1" hangingPunct="1">
                <a:spcBef>
                  <a:spcPct val="50000"/>
                </a:spcBef>
              </a:pPr>
              <a:t>‹#›</a:t>
            </a:fld>
            <a:r>
              <a:rPr lang="en-GB" sz="1200" b="1">
                <a:solidFill>
                  <a:schemeClr val="bg1"/>
                </a:solidFill>
              </a:rPr>
              <a:t> of 45</a:t>
            </a:r>
          </a:p>
        </p:txBody>
      </p:sp>
    </p:spTree>
    <p:extLst>
      <p:ext uri="{BB962C8B-B14F-4D97-AF65-F5344CB8AC3E}">
        <p14:creationId xmlns:p14="http://schemas.microsoft.com/office/powerpoint/2010/main" val="298087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03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288"/>
            <a:ext cx="2171700" cy="6111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4288"/>
            <a:ext cx="6362700" cy="61118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00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392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29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242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27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000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69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998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172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4288"/>
            <a:ext cx="7812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GB" smtClean="0"/>
              <a:t>      Click to edit Master title style</a:t>
            </a:r>
          </a:p>
        </p:txBody>
      </p:sp>
      <p:pic>
        <p:nvPicPr>
          <p:cNvPr id="3075" name="Picture 3" descr="underlin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667500"/>
            <a:ext cx="91440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userDrawn="1"/>
        </p:nvSpPr>
        <p:spPr bwMode="auto">
          <a:xfrm>
            <a:off x="7032625" y="6656388"/>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r>
              <a:rPr lang="en-GB" sz="1000" b="1">
                <a:solidFill>
                  <a:srgbClr val="9900CC"/>
                </a:solidFill>
              </a:rPr>
              <a:t>© Boardworks Ltd 2005</a:t>
            </a:r>
            <a:endParaRPr lang="en-US" sz="1000" b="1"/>
          </a:p>
        </p:txBody>
      </p:sp>
      <p:pic>
        <p:nvPicPr>
          <p:cNvPr id="3077" name="Picture 5" descr="swish"/>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762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boardworks_logo"/>
          <p:cNvPicPr>
            <a:picLocks noChangeAspect="1" noChangeArrowheads="1"/>
          </p:cNvPicPr>
          <p:nvPr userDrawn="1"/>
        </p:nvPicPr>
        <p:blipFill>
          <a:blip r:embed="rId1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right_button">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left_button">
            <a:hlinkClick r:id="" action="ppaction://hlinkshowjump?jump=previous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9"/>
          <p:cNvSpPr txBox="1">
            <a:spLocks noChangeArrowheads="1"/>
          </p:cNvSpPr>
          <p:nvPr userDrawn="1"/>
        </p:nvSpPr>
        <p:spPr bwMode="auto">
          <a:xfrm>
            <a:off x="0" y="6624638"/>
            <a:ext cx="11160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pPr>
            <a:fld id="{DF7E984B-82BE-4683-BC0A-FD0095BAA01F}" type="slidenum">
              <a:rPr lang="en-GB" sz="1200" b="1">
                <a:solidFill>
                  <a:schemeClr val="bg1"/>
                </a:solidFill>
              </a:rPr>
              <a:pPr algn="l" eaLnBrk="1" hangingPunct="1">
                <a:spcBef>
                  <a:spcPct val="50000"/>
                </a:spcBef>
              </a:pPr>
              <a:t>‹#›</a:t>
            </a:fld>
            <a:r>
              <a:rPr lang="en-GB" sz="1200" b="1">
                <a:solidFill>
                  <a:schemeClr val="bg1"/>
                </a:solidFill>
              </a:rPr>
              <a:t> of 45</a:t>
            </a:r>
          </a:p>
        </p:txBody>
      </p:sp>
      <p:grpSp>
        <p:nvGrpSpPr>
          <p:cNvPr id="3082" name="Group 10"/>
          <p:cNvGrpSpPr>
            <a:grpSpLocks/>
          </p:cNvGrpSpPr>
          <p:nvPr userDrawn="1"/>
        </p:nvGrpSpPr>
        <p:grpSpPr bwMode="auto">
          <a:xfrm>
            <a:off x="247650" y="82550"/>
            <a:ext cx="360363" cy="360363"/>
            <a:chOff x="68" y="487"/>
            <a:chExt cx="3514" cy="3514"/>
          </a:xfrm>
        </p:grpSpPr>
        <p:sp>
          <p:nvSpPr>
            <p:cNvPr id="3083" name="Oval 11"/>
            <p:cNvSpPr>
              <a:spLocks noChangeAspect="1" noChangeArrowheads="1"/>
            </p:cNvSpPr>
            <p:nvPr/>
          </p:nvSpPr>
          <p:spPr bwMode="auto">
            <a:xfrm>
              <a:off x="68" y="487"/>
              <a:ext cx="3514" cy="3514"/>
            </a:xfrm>
            <a:prstGeom prst="ellipse">
              <a:avLst/>
            </a:prstGeom>
            <a:solidFill>
              <a:srgbClr val="01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Oval 12"/>
            <p:cNvSpPr>
              <a:spLocks noChangeAspect="1" noChangeArrowheads="1"/>
            </p:cNvSpPr>
            <p:nvPr/>
          </p:nvSpPr>
          <p:spPr bwMode="auto">
            <a:xfrm>
              <a:off x="238" y="657"/>
              <a:ext cx="3174" cy="3174"/>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85" name="Picture 13" descr="C3 2a_cartoon_image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8" y="827"/>
              <a:ext cx="2834" cy="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defRPr>
      </a:lvl2pPr>
      <a:lvl3pPr algn="l" rtl="0" eaLnBrk="0" fontAlgn="base" hangingPunct="0">
        <a:spcBef>
          <a:spcPct val="0"/>
        </a:spcBef>
        <a:spcAft>
          <a:spcPct val="0"/>
        </a:spcAft>
        <a:defRPr sz="2800" b="1">
          <a:solidFill>
            <a:srgbClr val="FF6600"/>
          </a:solidFill>
          <a:latin typeface="Arial" charset="0"/>
        </a:defRPr>
      </a:lvl3pPr>
      <a:lvl4pPr algn="l" rtl="0" eaLnBrk="0" fontAlgn="base" hangingPunct="0">
        <a:spcBef>
          <a:spcPct val="0"/>
        </a:spcBef>
        <a:spcAft>
          <a:spcPct val="0"/>
        </a:spcAft>
        <a:defRPr sz="2800" b="1">
          <a:solidFill>
            <a:srgbClr val="FF6600"/>
          </a:solidFill>
          <a:latin typeface="Arial" charset="0"/>
        </a:defRPr>
      </a:lvl4pPr>
      <a:lvl5pPr algn="l" rtl="0" eaLnBrk="0" fontAlgn="base" hangingPunct="0">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3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1.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5.wmf"/><Relationship Id="rId4" Type="http://schemas.openxmlformats.org/officeDocument/2006/relationships/oleObject" Target="../embeddings/oleObject4.bin"/><Relationship Id="rId9"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5.v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6.vml"/><Relationship Id="rId6" Type="http://schemas.openxmlformats.org/officeDocument/2006/relationships/image" Target="../media/image42.png"/><Relationship Id="rId5" Type="http://schemas.openxmlformats.org/officeDocument/2006/relationships/image" Target="../media/image39.jpeg"/><Relationship Id="rId4"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107950" y="773113"/>
            <a:ext cx="5578475" cy="5578475"/>
            <a:chOff x="68" y="487"/>
            <a:chExt cx="3514" cy="3514"/>
          </a:xfrm>
        </p:grpSpPr>
        <p:sp>
          <p:nvSpPr>
            <p:cNvPr id="5134" name="Oval 3"/>
            <p:cNvSpPr>
              <a:spLocks noChangeAspect="1" noChangeArrowheads="1"/>
            </p:cNvSpPr>
            <p:nvPr/>
          </p:nvSpPr>
          <p:spPr bwMode="auto">
            <a:xfrm>
              <a:off x="68" y="487"/>
              <a:ext cx="3514" cy="3514"/>
            </a:xfrm>
            <a:prstGeom prst="ellipse">
              <a:avLst/>
            </a:prstGeom>
            <a:solidFill>
              <a:srgbClr val="01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Oval 4"/>
            <p:cNvSpPr>
              <a:spLocks noChangeAspect="1" noChangeArrowheads="1"/>
            </p:cNvSpPr>
            <p:nvPr/>
          </p:nvSpPr>
          <p:spPr bwMode="auto">
            <a:xfrm>
              <a:off x="238" y="657"/>
              <a:ext cx="3174" cy="3174"/>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36" name="Picture 5" descr="C3 2a_cartoon_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 y="827"/>
              <a:ext cx="2834" cy="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AutoShape 6"/>
          <p:cNvSpPr>
            <a:spLocks noGrp="1" noChangeArrowheads="1"/>
          </p:cNvSpPr>
          <p:nvPr>
            <p:ph type="ctrTitle" idx="4294967295"/>
          </p:nvPr>
        </p:nvSpPr>
        <p:spPr>
          <a:xfrm>
            <a:off x="252413" y="188913"/>
            <a:ext cx="5111750" cy="981075"/>
          </a:xfrm>
          <a:prstGeom prst="roundRect">
            <a:avLst>
              <a:gd name="adj" fmla="val 43579"/>
            </a:avLst>
          </a:prstGeom>
          <a:solidFill>
            <a:srgbClr val="010066"/>
          </a:solidFill>
          <a:ln w="63500">
            <a:solidFill>
              <a:srgbClr val="9900CC"/>
            </a:solidFill>
            <a:round/>
            <a:headEnd/>
            <a:tailEnd/>
          </a:ln>
        </p:spPr>
        <p:txBody>
          <a:bodyPr/>
          <a:lstStyle/>
          <a:p>
            <a:pPr algn="ctr"/>
            <a:r>
              <a:rPr lang="en-GB" sz="4000" smtClean="0">
                <a:solidFill>
                  <a:schemeClr val="bg1"/>
                </a:solidFill>
              </a:rPr>
              <a:t>KS4 Chemistry</a:t>
            </a:r>
            <a:r>
              <a:rPr lang="en-GB" sz="4000" b="0" smtClean="0">
                <a:solidFill>
                  <a:schemeClr val="tx1"/>
                </a:solidFill>
                <a:latin typeface="Times New Roman" pitchFamily="18" charset="0"/>
              </a:rPr>
              <a:t> </a:t>
            </a:r>
          </a:p>
        </p:txBody>
      </p:sp>
      <p:sp>
        <p:nvSpPr>
          <p:cNvPr id="260103" name="AutoShape 7"/>
          <p:cNvSpPr>
            <a:spLocks noGrp="1" noChangeArrowheads="1"/>
          </p:cNvSpPr>
          <p:nvPr>
            <p:ph type="subTitle" idx="4294967295"/>
          </p:nvPr>
        </p:nvSpPr>
        <p:spPr bwMode="auto">
          <a:xfrm>
            <a:off x="4570413" y="4868863"/>
            <a:ext cx="4462462" cy="1008062"/>
          </a:xfrm>
          <a:prstGeom prst="roundRect">
            <a:avLst>
              <a:gd name="adj" fmla="val 43579"/>
            </a:avLst>
          </a:prstGeom>
          <a:solidFill>
            <a:srgbClr val="010066"/>
          </a:solidFill>
          <a:ln w="635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spcBef>
                <a:spcPct val="0"/>
              </a:spcBef>
              <a:buFontTx/>
              <a:buNone/>
            </a:pPr>
            <a:r>
              <a:rPr lang="en-GB" sz="3000" b="1" smtClean="0">
                <a:solidFill>
                  <a:schemeClr val="bg1"/>
                </a:solidFill>
              </a:rPr>
              <a:t>Alkanes and Alkenes</a:t>
            </a:r>
            <a:r>
              <a:rPr lang="en-GB" sz="3600" smtClean="0">
                <a:solidFill>
                  <a:schemeClr val="bg1"/>
                </a:solidFill>
              </a:rPr>
              <a:t> </a:t>
            </a:r>
          </a:p>
        </p:txBody>
      </p:sp>
      <p:pic>
        <p:nvPicPr>
          <p:cNvPr id="5125" name="Picture 8" descr="flash_logo for powerpoint 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738" y="6208713"/>
            <a:ext cx="952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26" name="Group 9"/>
          <p:cNvGrpSpPr>
            <a:grpSpLocks/>
          </p:cNvGrpSpPr>
          <p:nvPr/>
        </p:nvGrpSpPr>
        <p:grpSpPr bwMode="auto">
          <a:xfrm>
            <a:off x="5508625" y="2571750"/>
            <a:ext cx="2266950" cy="2266950"/>
            <a:chOff x="3235" y="294"/>
            <a:chExt cx="1428" cy="1428"/>
          </a:xfrm>
        </p:grpSpPr>
        <p:sp>
          <p:nvSpPr>
            <p:cNvPr id="5131" name="Oval 10"/>
            <p:cNvSpPr>
              <a:spLocks noChangeAspect="1" noChangeArrowheads="1"/>
            </p:cNvSpPr>
            <p:nvPr/>
          </p:nvSpPr>
          <p:spPr bwMode="auto">
            <a:xfrm>
              <a:off x="3235" y="294"/>
              <a:ext cx="1428" cy="1428"/>
            </a:xfrm>
            <a:prstGeom prst="ellipse">
              <a:avLst/>
            </a:prstGeom>
            <a:solidFill>
              <a:srgbClr val="01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Oval 11"/>
            <p:cNvSpPr>
              <a:spLocks noChangeAspect="1" noChangeArrowheads="1"/>
            </p:cNvSpPr>
            <p:nvPr/>
          </p:nvSpPr>
          <p:spPr bwMode="auto">
            <a:xfrm>
              <a:off x="3337" y="396"/>
              <a:ext cx="1224" cy="1224"/>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33" name="Picture 12" descr="C3 2a_cartoon_imag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7" y="475"/>
              <a:ext cx="1065"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7" name="Group 13"/>
          <p:cNvGrpSpPr>
            <a:grpSpLocks/>
          </p:cNvGrpSpPr>
          <p:nvPr/>
        </p:nvGrpSpPr>
        <p:grpSpPr bwMode="auto">
          <a:xfrm>
            <a:off x="5135563" y="466725"/>
            <a:ext cx="2266950" cy="2266950"/>
            <a:chOff x="3470" y="1620"/>
            <a:chExt cx="1428" cy="1428"/>
          </a:xfrm>
        </p:grpSpPr>
        <p:sp>
          <p:nvSpPr>
            <p:cNvPr id="5128" name="Oval 14"/>
            <p:cNvSpPr>
              <a:spLocks noChangeAspect="1" noChangeArrowheads="1"/>
            </p:cNvSpPr>
            <p:nvPr/>
          </p:nvSpPr>
          <p:spPr bwMode="auto">
            <a:xfrm>
              <a:off x="3470" y="1620"/>
              <a:ext cx="1428" cy="1428"/>
            </a:xfrm>
            <a:prstGeom prst="ellipse">
              <a:avLst/>
            </a:prstGeom>
            <a:solidFill>
              <a:srgbClr val="01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Oval 15"/>
            <p:cNvSpPr>
              <a:spLocks noChangeAspect="1" noChangeArrowheads="1"/>
            </p:cNvSpPr>
            <p:nvPr/>
          </p:nvSpPr>
          <p:spPr bwMode="auto">
            <a:xfrm>
              <a:off x="3572" y="1722"/>
              <a:ext cx="1224" cy="1224"/>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30" name="Picture 16" descr="C3 2a_cartoon_image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 y="1801"/>
              <a:ext cx="1065"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60103">
                                            <p:txEl>
                                              <p:pRg st="0" end="0"/>
                                            </p:txEl>
                                          </p:spTgt>
                                        </p:tgtEl>
                                        <p:attrNameLst>
                                          <p:attrName>style.visibility</p:attrName>
                                        </p:attrNameLst>
                                      </p:cBhvr>
                                      <p:to>
                                        <p:strVal val="visible"/>
                                      </p:to>
                                    </p:set>
                                    <p:animEffect transition="in" filter="fade">
                                      <p:cBhvr>
                                        <p:cTn id="7" dur="1000"/>
                                        <p:tgtEl>
                                          <p:spTgt spid="260103">
                                            <p:txEl>
                                              <p:pRg st="0" end="0"/>
                                            </p:txEl>
                                          </p:spTgt>
                                        </p:tgtEl>
                                      </p:cBhvr>
                                    </p:animEffect>
                                    <p:anim calcmode="lin" valueType="num">
                                      <p:cBhvr>
                                        <p:cTn id="8" dur="1000" fill="hold"/>
                                        <p:tgtEl>
                                          <p:spTgt spid="26010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6010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010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863600" y="842963"/>
            <a:ext cx="4989513" cy="1731962"/>
            <a:chOff x="544" y="531"/>
            <a:chExt cx="3143" cy="1091"/>
          </a:xfrm>
        </p:grpSpPr>
        <p:grpSp>
          <p:nvGrpSpPr>
            <p:cNvPr id="14383" name="Group 3"/>
            <p:cNvGrpSpPr>
              <a:grpSpLocks/>
            </p:cNvGrpSpPr>
            <p:nvPr/>
          </p:nvGrpSpPr>
          <p:grpSpPr bwMode="auto">
            <a:xfrm>
              <a:off x="544" y="531"/>
              <a:ext cx="997" cy="1091"/>
              <a:chOff x="544" y="531"/>
              <a:chExt cx="997" cy="1091"/>
            </a:xfrm>
          </p:grpSpPr>
          <p:sp>
            <p:nvSpPr>
              <p:cNvPr id="14385" name="Text Box 4"/>
              <p:cNvSpPr txBox="1">
                <a:spLocks noChangeArrowheads="1"/>
              </p:cNvSpPr>
              <p:nvPr/>
            </p:nvSpPr>
            <p:spPr bwMode="auto">
              <a:xfrm>
                <a:off x="915" y="95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4386" name="Text Box 5"/>
              <p:cNvSpPr txBox="1">
                <a:spLocks noChangeArrowheads="1"/>
              </p:cNvSpPr>
              <p:nvPr/>
            </p:nvSpPr>
            <p:spPr bwMode="auto">
              <a:xfrm>
                <a:off x="924" y="133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87" name="Text Box 6"/>
              <p:cNvSpPr txBox="1">
                <a:spLocks noChangeArrowheads="1"/>
              </p:cNvSpPr>
              <p:nvPr/>
            </p:nvSpPr>
            <p:spPr bwMode="auto">
              <a:xfrm>
                <a:off x="929" y="53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88" name="Text Box 7"/>
              <p:cNvSpPr txBox="1">
                <a:spLocks noChangeArrowheads="1"/>
              </p:cNvSpPr>
              <p:nvPr/>
            </p:nvSpPr>
            <p:spPr bwMode="auto">
              <a:xfrm>
                <a:off x="544" y="96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89" name="Text Box 8"/>
              <p:cNvSpPr txBox="1">
                <a:spLocks noChangeArrowheads="1"/>
              </p:cNvSpPr>
              <p:nvPr/>
            </p:nvSpPr>
            <p:spPr bwMode="auto">
              <a:xfrm>
                <a:off x="1286" y="95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90" name="Line 9"/>
              <p:cNvSpPr>
                <a:spLocks noChangeShapeType="1"/>
              </p:cNvSpPr>
              <p:nvPr/>
            </p:nvSpPr>
            <p:spPr bwMode="auto">
              <a:xfrm>
                <a:off x="1146" y="1086"/>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1" name="Line 10"/>
              <p:cNvSpPr>
                <a:spLocks noChangeShapeType="1"/>
              </p:cNvSpPr>
              <p:nvPr/>
            </p:nvSpPr>
            <p:spPr bwMode="auto">
              <a:xfrm>
                <a:off x="1037" y="777"/>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2" name="Line 11"/>
              <p:cNvSpPr>
                <a:spLocks noChangeShapeType="1"/>
              </p:cNvSpPr>
              <p:nvPr/>
            </p:nvSpPr>
            <p:spPr bwMode="auto">
              <a:xfrm>
                <a:off x="1028" y="1177"/>
                <a:ext cx="0" cy="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3" name="Line 12"/>
              <p:cNvSpPr>
                <a:spLocks noChangeShapeType="1"/>
              </p:cNvSpPr>
              <p:nvPr/>
            </p:nvSpPr>
            <p:spPr bwMode="auto">
              <a:xfrm flipV="1">
                <a:off x="773" y="1104"/>
                <a:ext cx="1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84" name="Text Box 13"/>
            <p:cNvSpPr txBox="1">
              <a:spLocks noChangeArrowheads="1"/>
            </p:cNvSpPr>
            <p:nvPr/>
          </p:nvSpPr>
          <p:spPr bwMode="auto">
            <a:xfrm>
              <a:off x="2315" y="955"/>
              <a:ext cx="1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methane,  CH</a:t>
              </a:r>
              <a:r>
                <a:rPr lang="en-GB" baseline="-25000"/>
                <a:t>4</a:t>
              </a:r>
              <a:endParaRPr lang="en-GB"/>
            </a:p>
          </p:txBody>
        </p:sp>
      </p:grpSp>
      <p:grpSp>
        <p:nvGrpSpPr>
          <p:cNvPr id="14339" name="Group 14"/>
          <p:cNvGrpSpPr>
            <a:grpSpLocks/>
          </p:cNvGrpSpPr>
          <p:nvPr/>
        </p:nvGrpSpPr>
        <p:grpSpPr bwMode="auto">
          <a:xfrm>
            <a:off x="612775" y="2597150"/>
            <a:ext cx="5080000" cy="1828800"/>
            <a:chOff x="372" y="1665"/>
            <a:chExt cx="3200" cy="1152"/>
          </a:xfrm>
        </p:grpSpPr>
        <p:sp>
          <p:nvSpPr>
            <p:cNvPr id="14367" name="Text Box 15"/>
            <p:cNvSpPr txBox="1">
              <a:spLocks noChangeArrowheads="1"/>
            </p:cNvSpPr>
            <p:nvPr/>
          </p:nvSpPr>
          <p:spPr bwMode="auto">
            <a:xfrm>
              <a:off x="743" y="212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4368" name="Text Box 16"/>
            <p:cNvSpPr txBox="1">
              <a:spLocks noChangeArrowheads="1"/>
            </p:cNvSpPr>
            <p:nvPr/>
          </p:nvSpPr>
          <p:spPr bwMode="auto">
            <a:xfrm>
              <a:off x="733" y="252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69" name="Text Box 17"/>
            <p:cNvSpPr txBox="1">
              <a:spLocks noChangeArrowheads="1"/>
            </p:cNvSpPr>
            <p:nvPr/>
          </p:nvSpPr>
          <p:spPr bwMode="auto">
            <a:xfrm>
              <a:off x="739" y="167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70" name="Text Box 18"/>
            <p:cNvSpPr txBox="1">
              <a:spLocks noChangeArrowheads="1"/>
            </p:cNvSpPr>
            <p:nvPr/>
          </p:nvSpPr>
          <p:spPr bwMode="auto">
            <a:xfrm>
              <a:off x="372" y="213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71" name="Text Box 19"/>
            <p:cNvSpPr txBox="1">
              <a:spLocks noChangeArrowheads="1"/>
            </p:cNvSpPr>
            <p:nvPr/>
          </p:nvSpPr>
          <p:spPr bwMode="auto">
            <a:xfrm>
              <a:off x="1114" y="211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4372" name="Line 20"/>
            <p:cNvSpPr>
              <a:spLocks noChangeShapeType="1"/>
            </p:cNvSpPr>
            <p:nvPr/>
          </p:nvSpPr>
          <p:spPr bwMode="auto">
            <a:xfrm>
              <a:off x="974" y="2253"/>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3" name="Line 21"/>
            <p:cNvSpPr>
              <a:spLocks noChangeShapeType="1"/>
            </p:cNvSpPr>
            <p:nvPr/>
          </p:nvSpPr>
          <p:spPr bwMode="auto">
            <a:xfrm>
              <a:off x="874" y="1944"/>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4" name="Line 22"/>
            <p:cNvSpPr>
              <a:spLocks noChangeShapeType="1"/>
            </p:cNvSpPr>
            <p:nvPr/>
          </p:nvSpPr>
          <p:spPr bwMode="auto">
            <a:xfrm>
              <a:off x="865" y="2344"/>
              <a:ext cx="0" cy="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5" name="Line 23"/>
            <p:cNvSpPr>
              <a:spLocks noChangeShapeType="1"/>
            </p:cNvSpPr>
            <p:nvPr/>
          </p:nvSpPr>
          <p:spPr bwMode="auto">
            <a:xfrm flipV="1">
              <a:off x="601" y="2271"/>
              <a:ext cx="1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6" name="Text Box 24"/>
            <p:cNvSpPr txBox="1">
              <a:spLocks noChangeArrowheads="1"/>
            </p:cNvSpPr>
            <p:nvPr/>
          </p:nvSpPr>
          <p:spPr bwMode="auto">
            <a:xfrm>
              <a:off x="1111" y="252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77" name="Text Box 25"/>
            <p:cNvSpPr txBox="1">
              <a:spLocks noChangeArrowheads="1"/>
            </p:cNvSpPr>
            <p:nvPr/>
          </p:nvSpPr>
          <p:spPr bwMode="auto">
            <a:xfrm>
              <a:off x="1098" y="166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78" name="Text Box 26"/>
            <p:cNvSpPr txBox="1">
              <a:spLocks noChangeArrowheads="1"/>
            </p:cNvSpPr>
            <p:nvPr/>
          </p:nvSpPr>
          <p:spPr bwMode="auto">
            <a:xfrm>
              <a:off x="1538" y="212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79" name="Line 27"/>
            <p:cNvSpPr>
              <a:spLocks noChangeShapeType="1"/>
            </p:cNvSpPr>
            <p:nvPr/>
          </p:nvSpPr>
          <p:spPr bwMode="auto">
            <a:xfrm>
              <a:off x="1233" y="1940"/>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0" name="Line 28"/>
            <p:cNvSpPr>
              <a:spLocks noChangeShapeType="1"/>
            </p:cNvSpPr>
            <p:nvPr/>
          </p:nvSpPr>
          <p:spPr bwMode="auto">
            <a:xfrm rot="-5400000">
              <a:off x="1439" y="2164"/>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1" name="Line 29"/>
            <p:cNvSpPr>
              <a:spLocks noChangeShapeType="1"/>
            </p:cNvSpPr>
            <p:nvPr/>
          </p:nvSpPr>
          <p:spPr bwMode="auto">
            <a:xfrm>
              <a:off x="1226" y="2360"/>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2" name="Text Box 30"/>
            <p:cNvSpPr txBox="1">
              <a:spLocks noChangeArrowheads="1"/>
            </p:cNvSpPr>
            <p:nvPr/>
          </p:nvSpPr>
          <p:spPr bwMode="auto">
            <a:xfrm>
              <a:off x="2342" y="2077"/>
              <a:ext cx="12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ethane, C</a:t>
              </a:r>
              <a:r>
                <a:rPr lang="en-GB" baseline="-25000"/>
                <a:t>2</a:t>
              </a:r>
              <a:r>
                <a:rPr lang="en-GB"/>
                <a:t>H</a:t>
              </a:r>
              <a:r>
                <a:rPr lang="en-GB" baseline="-25000"/>
                <a:t>6</a:t>
              </a:r>
              <a:endParaRPr lang="en-GB"/>
            </a:p>
          </p:txBody>
        </p:sp>
      </p:grpSp>
      <p:grpSp>
        <p:nvGrpSpPr>
          <p:cNvPr id="14340" name="Group 31"/>
          <p:cNvGrpSpPr>
            <a:grpSpLocks/>
          </p:cNvGrpSpPr>
          <p:nvPr/>
        </p:nvGrpSpPr>
        <p:grpSpPr bwMode="auto">
          <a:xfrm>
            <a:off x="708025" y="4668838"/>
            <a:ext cx="5172075" cy="1849437"/>
            <a:chOff x="432" y="2970"/>
            <a:chExt cx="3258" cy="1165"/>
          </a:xfrm>
        </p:grpSpPr>
        <p:sp>
          <p:nvSpPr>
            <p:cNvPr id="14345" name="Text Box 32"/>
            <p:cNvSpPr txBox="1">
              <a:spLocks noChangeArrowheads="1"/>
            </p:cNvSpPr>
            <p:nvPr/>
          </p:nvSpPr>
          <p:spPr bwMode="auto">
            <a:xfrm>
              <a:off x="803" y="342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4346" name="Text Box 33"/>
            <p:cNvSpPr txBox="1">
              <a:spLocks noChangeArrowheads="1"/>
            </p:cNvSpPr>
            <p:nvPr/>
          </p:nvSpPr>
          <p:spPr bwMode="auto">
            <a:xfrm>
              <a:off x="793" y="383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47" name="Text Box 34"/>
            <p:cNvSpPr txBox="1">
              <a:spLocks noChangeArrowheads="1"/>
            </p:cNvSpPr>
            <p:nvPr/>
          </p:nvSpPr>
          <p:spPr bwMode="auto">
            <a:xfrm>
              <a:off x="799" y="297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48" name="Text Box 35"/>
            <p:cNvSpPr txBox="1">
              <a:spLocks noChangeArrowheads="1"/>
            </p:cNvSpPr>
            <p:nvPr/>
          </p:nvSpPr>
          <p:spPr bwMode="auto">
            <a:xfrm>
              <a:off x="432" y="343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49" name="Text Box 36"/>
            <p:cNvSpPr txBox="1">
              <a:spLocks noChangeArrowheads="1"/>
            </p:cNvSpPr>
            <p:nvPr/>
          </p:nvSpPr>
          <p:spPr bwMode="auto">
            <a:xfrm>
              <a:off x="1174" y="342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4350" name="Line 37"/>
            <p:cNvSpPr>
              <a:spLocks noChangeShapeType="1"/>
            </p:cNvSpPr>
            <p:nvPr/>
          </p:nvSpPr>
          <p:spPr bwMode="auto">
            <a:xfrm>
              <a:off x="1034" y="3558"/>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Line 38"/>
            <p:cNvSpPr>
              <a:spLocks noChangeShapeType="1"/>
            </p:cNvSpPr>
            <p:nvPr/>
          </p:nvSpPr>
          <p:spPr bwMode="auto">
            <a:xfrm>
              <a:off x="934" y="3249"/>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2" name="Line 39"/>
            <p:cNvSpPr>
              <a:spLocks noChangeShapeType="1"/>
            </p:cNvSpPr>
            <p:nvPr/>
          </p:nvSpPr>
          <p:spPr bwMode="auto">
            <a:xfrm>
              <a:off x="925" y="3649"/>
              <a:ext cx="0" cy="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3" name="Line 40"/>
            <p:cNvSpPr>
              <a:spLocks noChangeShapeType="1"/>
            </p:cNvSpPr>
            <p:nvPr/>
          </p:nvSpPr>
          <p:spPr bwMode="auto">
            <a:xfrm flipV="1">
              <a:off x="661" y="3576"/>
              <a:ext cx="1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Text Box 41"/>
            <p:cNvSpPr txBox="1">
              <a:spLocks noChangeArrowheads="1"/>
            </p:cNvSpPr>
            <p:nvPr/>
          </p:nvSpPr>
          <p:spPr bwMode="auto">
            <a:xfrm>
              <a:off x="1171" y="382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55" name="Text Box 42"/>
            <p:cNvSpPr txBox="1">
              <a:spLocks noChangeArrowheads="1"/>
            </p:cNvSpPr>
            <p:nvPr/>
          </p:nvSpPr>
          <p:spPr bwMode="auto">
            <a:xfrm>
              <a:off x="1158" y="297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56" name="Line 43"/>
            <p:cNvSpPr>
              <a:spLocks noChangeShapeType="1"/>
            </p:cNvSpPr>
            <p:nvPr/>
          </p:nvSpPr>
          <p:spPr bwMode="auto">
            <a:xfrm>
              <a:off x="1293" y="3245"/>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7" name="Line 44"/>
            <p:cNvSpPr>
              <a:spLocks noChangeShapeType="1"/>
            </p:cNvSpPr>
            <p:nvPr/>
          </p:nvSpPr>
          <p:spPr bwMode="auto">
            <a:xfrm>
              <a:off x="1286" y="3665"/>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8" name="Text Box 45"/>
            <p:cNvSpPr txBox="1">
              <a:spLocks noChangeArrowheads="1"/>
            </p:cNvSpPr>
            <p:nvPr/>
          </p:nvSpPr>
          <p:spPr bwMode="auto">
            <a:xfrm>
              <a:off x="1537" y="344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4359" name="Line 46"/>
            <p:cNvSpPr>
              <a:spLocks noChangeShapeType="1"/>
            </p:cNvSpPr>
            <p:nvPr/>
          </p:nvSpPr>
          <p:spPr bwMode="auto">
            <a:xfrm>
              <a:off x="1397" y="3576"/>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0" name="Text Box 47"/>
            <p:cNvSpPr txBox="1">
              <a:spLocks noChangeArrowheads="1"/>
            </p:cNvSpPr>
            <p:nvPr/>
          </p:nvSpPr>
          <p:spPr bwMode="auto">
            <a:xfrm>
              <a:off x="1534" y="384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61" name="Text Box 48"/>
            <p:cNvSpPr txBox="1">
              <a:spLocks noChangeArrowheads="1"/>
            </p:cNvSpPr>
            <p:nvPr/>
          </p:nvSpPr>
          <p:spPr bwMode="auto">
            <a:xfrm>
              <a:off x="1521" y="298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62" name="Text Box 49"/>
            <p:cNvSpPr txBox="1">
              <a:spLocks noChangeArrowheads="1"/>
            </p:cNvSpPr>
            <p:nvPr/>
          </p:nvSpPr>
          <p:spPr bwMode="auto">
            <a:xfrm>
              <a:off x="1961" y="344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4363" name="Line 50"/>
            <p:cNvSpPr>
              <a:spLocks noChangeShapeType="1"/>
            </p:cNvSpPr>
            <p:nvPr/>
          </p:nvSpPr>
          <p:spPr bwMode="auto">
            <a:xfrm>
              <a:off x="1656" y="3263"/>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4" name="Line 51"/>
            <p:cNvSpPr>
              <a:spLocks noChangeShapeType="1"/>
            </p:cNvSpPr>
            <p:nvPr/>
          </p:nvSpPr>
          <p:spPr bwMode="auto">
            <a:xfrm rot="-5400000">
              <a:off x="1862" y="3487"/>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5" name="Line 52"/>
            <p:cNvSpPr>
              <a:spLocks noChangeShapeType="1"/>
            </p:cNvSpPr>
            <p:nvPr/>
          </p:nvSpPr>
          <p:spPr bwMode="auto">
            <a:xfrm>
              <a:off x="1649" y="3683"/>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6" name="Text Box 53"/>
            <p:cNvSpPr txBox="1">
              <a:spLocks noChangeArrowheads="1"/>
            </p:cNvSpPr>
            <p:nvPr/>
          </p:nvSpPr>
          <p:spPr bwMode="auto">
            <a:xfrm>
              <a:off x="2342" y="3400"/>
              <a:ext cx="13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propane, C</a:t>
              </a:r>
              <a:r>
                <a:rPr lang="en-GB" baseline="-25000"/>
                <a:t>3</a:t>
              </a:r>
              <a:r>
                <a:rPr lang="en-GB"/>
                <a:t>H</a:t>
              </a:r>
              <a:r>
                <a:rPr lang="en-GB" baseline="-25000"/>
                <a:t>8</a:t>
              </a:r>
              <a:endParaRPr lang="en-GB"/>
            </a:p>
          </p:txBody>
        </p:sp>
      </p:grpSp>
      <p:pic>
        <p:nvPicPr>
          <p:cNvPr id="14341"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646363"/>
            <a:ext cx="21272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56" descr="meth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988" y="844550"/>
            <a:ext cx="1490662" cy="1633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648200"/>
            <a:ext cx="243205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Rectangle 58"/>
          <p:cNvSpPr>
            <a:spLocks noGrp="1" noChangeArrowheads="1"/>
          </p:cNvSpPr>
          <p:nvPr>
            <p:ph type="title" idx="4294967295"/>
          </p:nvPr>
        </p:nvSpPr>
        <p:spPr/>
        <p:txBody>
          <a:bodyPr/>
          <a:lstStyle/>
          <a:p>
            <a:pPr eaLnBrk="1" hangingPunct="1"/>
            <a:r>
              <a:rPr lang="en-GB" smtClean="0"/>
              <a:t>      Formulae and models of alkanes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228600" y="533400"/>
            <a:ext cx="8062913" cy="2625725"/>
            <a:chOff x="150" y="466"/>
            <a:chExt cx="5079" cy="1654"/>
          </a:xfrm>
        </p:grpSpPr>
        <p:grpSp>
          <p:nvGrpSpPr>
            <p:cNvPr id="15402" name="Group 3"/>
            <p:cNvGrpSpPr>
              <a:grpSpLocks/>
            </p:cNvGrpSpPr>
            <p:nvPr/>
          </p:nvGrpSpPr>
          <p:grpSpPr bwMode="auto">
            <a:xfrm>
              <a:off x="150" y="466"/>
              <a:ext cx="2171" cy="1654"/>
              <a:chOff x="150" y="466"/>
              <a:chExt cx="2171" cy="1654"/>
            </a:xfrm>
          </p:grpSpPr>
          <p:sp>
            <p:nvSpPr>
              <p:cNvPr id="15404" name="Text Box 4"/>
              <p:cNvSpPr txBox="1">
                <a:spLocks noChangeArrowheads="1"/>
              </p:cNvSpPr>
              <p:nvPr/>
            </p:nvSpPr>
            <p:spPr bwMode="auto">
              <a:xfrm>
                <a:off x="160" y="466"/>
                <a:ext cx="13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butane, C</a:t>
                </a:r>
                <a:r>
                  <a:rPr lang="en-GB" baseline="-25000"/>
                  <a:t>4</a:t>
                </a:r>
                <a:r>
                  <a:rPr lang="en-GB"/>
                  <a:t>H</a:t>
                </a:r>
                <a:r>
                  <a:rPr lang="en-GB" baseline="-25000"/>
                  <a:t>10</a:t>
                </a:r>
                <a:endParaRPr lang="en-GB"/>
              </a:p>
            </p:txBody>
          </p:sp>
          <p:grpSp>
            <p:nvGrpSpPr>
              <p:cNvPr id="15405" name="Group 5"/>
              <p:cNvGrpSpPr>
                <a:grpSpLocks/>
              </p:cNvGrpSpPr>
              <p:nvPr/>
            </p:nvGrpSpPr>
            <p:grpSpPr bwMode="auto">
              <a:xfrm>
                <a:off x="150" y="951"/>
                <a:ext cx="2171" cy="1169"/>
                <a:chOff x="150" y="951"/>
                <a:chExt cx="2171" cy="1169"/>
              </a:xfrm>
            </p:grpSpPr>
            <p:sp>
              <p:nvSpPr>
                <p:cNvPr id="15406" name="Text Box 6"/>
                <p:cNvSpPr txBox="1">
                  <a:spLocks noChangeArrowheads="1"/>
                </p:cNvSpPr>
                <p:nvPr/>
              </p:nvSpPr>
              <p:spPr bwMode="auto">
                <a:xfrm>
                  <a:off x="521" y="141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5407" name="Text Box 7"/>
                <p:cNvSpPr txBox="1">
                  <a:spLocks noChangeArrowheads="1"/>
                </p:cNvSpPr>
                <p:nvPr/>
              </p:nvSpPr>
              <p:spPr bwMode="auto">
                <a:xfrm>
                  <a:off x="511" y="181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408" name="Text Box 8"/>
                <p:cNvSpPr txBox="1">
                  <a:spLocks noChangeArrowheads="1"/>
                </p:cNvSpPr>
                <p:nvPr/>
              </p:nvSpPr>
              <p:spPr bwMode="auto">
                <a:xfrm>
                  <a:off x="517" y="96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409" name="Text Box 9"/>
                <p:cNvSpPr txBox="1">
                  <a:spLocks noChangeArrowheads="1"/>
                </p:cNvSpPr>
                <p:nvPr/>
              </p:nvSpPr>
              <p:spPr bwMode="auto">
                <a:xfrm>
                  <a:off x="150" y="142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410" name="Text Box 10"/>
                <p:cNvSpPr txBox="1">
                  <a:spLocks noChangeArrowheads="1"/>
                </p:cNvSpPr>
                <p:nvPr/>
              </p:nvSpPr>
              <p:spPr bwMode="auto">
                <a:xfrm>
                  <a:off x="892" y="140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5411" name="Line 11"/>
                <p:cNvSpPr>
                  <a:spLocks noChangeShapeType="1"/>
                </p:cNvSpPr>
                <p:nvPr/>
              </p:nvSpPr>
              <p:spPr bwMode="auto">
                <a:xfrm>
                  <a:off x="746" y="1555"/>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2" name="Line 12"/>
                <p:cNvSpPr>
                  <a:spLocks noChangeShapeType="1"/>
                </p:cNvSpPr>
                <p:nvPr/>
              </p:nvSpPr>
              <p:spPr bwMode="auto">
                <a:xfrm>
                  <a:off x="652" y="1234"/>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3" name="Line 13"/>
                <p:cNvSpPr>
                  <a:spLocks noChangeShapeType="1"/>
                </p:cNvSpPr>
                <p:nvPr/>
              </p:nvSpPr>
              <p:spPr bwMode="auto">
                <a:xfrm>
                  <a:off x="643" y="1634"/>
                  <a:ext cx="0" cy="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4" name="Line 14"/>
                <p:cNvSpPr>
                  <a:spLocks noChangeShapeType="1"/>
                </p:cNvSpPr>
                <p:nvPr/>
              </p:nvSpPr>
              <p:spPr bwMode="auto">
                <a:xfrm flipV="1">
                  <a:off x="379" y="1561"/>
                  <a:ext cx="1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5" name="Text Box 15"/>
                <p:cNvSpPr txBox="1">
                  <a:spLocks noChangeArrowheads="1"/>
                </p:cNvSpPr>
                <p:nvPr/>
              </p:nvSpPr>
              <p:spPr bwMode="auto">
                <a:xfrm>
                  <a:off x="889" y="181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416" name="Text Box 16"/>
                <p:cNvSpPr txBox="1">
                  <a:spLocks noChangeArrowheads="1"/>
                </p:cNvSpPr>
                <p:nvPr/>
              </p:nvSpPr>
              <p:spPr bwMode="auto">
                <a:xfrm>
                  <a:off x="876" y="95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417" name="Line 17"/>
                <p:cNvSpPr>
                  <a:spLocks noChangeShapeType="1"/>
                </p:cNvSpPr>
                <p:nvPr/>
              </p:nvSpPr>
              <p:spPr bwMode="auto">
                <a:xfrm>
                  <a:off x="1011" y="1230"/>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8" name="Line 18"/>
                <p:cNvSpPr>
                  <a:spLocks noChangeShapeType="1"/>
                </p:cNvSpPr>
                <p:nvPr/>
              </p:nvSpPr>
              <p:spPr bwMode="auto">
                <a:xfrm>
                  <a:off x="1004" y="1650"/>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9" name="Text Box 19"/>
                <p:cNvSpPr txBox="1">
                  <a:spLocks noChangeArrowheads="1"/>
                </p:cNvSpPr>
                <p:nvPr/>
              </p:nvSpPr>
              <p:spPr bwMode="auto">
                <a:xfrm>
                  <a:off x="1255" y="142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5420" name="Line 20"/>
                <p:cNvSpPr>
                  <a:spLocks noChangeShapeType="1"/>
                </p:cNvSpPr>
                <p:nvPr/>
              </p:nvSpPr>
              <p:spPr bwMode="auto">
                <a:xfrm>
                  <a:off x="1115" y="1561"/>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1" name="Text Box 21"/>
                <p:cNvSpPr txBox="1">
                  <a:spLocks noChangeArrowheads="1"/>
                </p:cNvSpPr>
                <p:nvPr/>
              </p:nvSpPr>
              <p:spPr bwMode="auto">
                <a:xfrm>
                  <a:off x="1252" y="183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422" name="Text Box 22"/>
                <p:cNvSpPr txBox="1">
                  <a:spLocks noChangeArrowheads="1"/>
                </p:cNvSpPr>
                <p:nvPr/>
              </p:nvSpPr>
              <p:spPr bwMode="auto">
                <a:xfrm>
                  <a:off x="1239" y="97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423" name="Line 23"/>
                <p:cNvSpPr>
                  <a:spLocks noChangeShapeType="1"/>
                </p:cNvSpPr>
                <p:nvPr/>
              </p:nvSpPr>
              <p:spPr bwMode="auto">
                <a:xfrm>
                  <a:off x="1374" y="1248"/>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4" name="Line 24"/>
                <p:cNvSpPr>
                  <a:spLocks noChangeShapeType="1"/>
                </p:cNvSpPr>
                <p:nvPr/>
              </p:nvSpPr>
              <p:spPr bwMode="auto">
                <a:xfrm>
                  <a:off x="1367" y="1668"/>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5" name="Text Box 25"/>
                <p:cNvSpPr txBox="1">
                  <a:spLocks noChangeArrowheads="1"/>
                </p:cNvSpPr>
                <p:nvPr/>
              </p:nvSpPr>
              <p:spPr bwMode="auto">
                <a:xfrm>
                  <a:off x="1642" y="140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5426" name="Text Box 26"/>
                <p:cNvSpPr txBox="1">
                  <a:spLocks noChangeArrowheads="1"/>
                </p:cNvSpPr>
                <p:nvPr/>
              </p:nvSpPr>
              <p:spPr bwMode="auto">
                <a:xfrm>
                  <a:off x="1639" y="181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427" name="Text Box 27"/>
                <p:cNvSpPr txBox="1">
                  <a:spLocks noChangeArrowheads="1"/>
                </p:cNvSpPr>
                <p:nvPr/>
              </p:nvSpPr>
              <p:spPr bwMode="auto">
                <a:xfrm>
                  <a:off x="1626" y="95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428" name="Text Box 28"/>
                <p:cNvSpPr txBox="1">
                  <a:spLocks noChangeArrowheads="1"/>
                </p:cNvSpPr>
                <p:nvPr/>
              </p:nvSpPr>
              <p:spPr bwMode="auto">
                <a:xfrm>
                  <a:off x="2066" y="141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429" name="Line 29"/>
                <p:cNvSpPr>
                  <a:spLocks noChangeShapeType="1"/>
                </p:cNvSpPr>
                <p:nvPr/>
              </p:nvSpPr>
              <p:spPr bwMode="auto">
                <a:xfrm>
                  <a:off x="1761" y="1226"/>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0" name="Line 30"/>
                <p:cNvSpPr>
                  <a:spLocks noChangeShapeType="1"/>
                </p:cNvSpPr>
                <p:nvPr/>
              </p:nvSpPr>
              <p:spPr bwMode="auto">
                <a:xfrm rot="-5400000">
                  <a:off x="1967" y="1450"/>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1" name="Line 31"/>
                <p:cNvSpPr>
                  <a:spLocks noChangeShapeType="1"/>
                </p:cNvSpPr>
                <p:nvPr/>
              </p:nvSpPr>
              <p:spPr bwMode="auto">
                <a:xfrm>
                  <a:off x="1754" y="1646"/>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2" name="Line 32"/>
                <p:cNvSpPr>
                  <a:spLocks noChangeShapeType="1"/>
                </p:cNvSpPr>
                <p:nvPr/>
              </p:nvSpPr>
              <p:spPr bwMode="auto">
                <a:xfrm>
                  <a:off x="1475" y="1566"/>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15403"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 y="803"/>
              <a:ext cx="1936" cy="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63" name="Group 34"/>
          <p:cNvGrpSpPr>
            <a:grpSpLocks/>
          </p:cNvGrpSpPr>
          <p:nvPr/>
        </p:nvGrpSpPr>
        <p:grpSpPr bwMode="auto">
          <a:xfrm>
            <a:off x="287338" y="3840163"/>
            <a:ext cx="8364537" cy="2560637"/>
            <a:chOff x="187" y="2549"/>
            <a:chExt cx="5269" cy="1613"/>
          </a:xfrm>
        </p:grpSpPr>
        <p:grpSp>
          <p:nvGrpSpPr>
            <p:cNvPr id="15365" name="Group 35"/>
            <p:cNvGrpSpPr>
              <a:grpSpLocks/>
            </p:cNvGrpSpPr>
            <p:nvPr/>
          </p:nvGrpSpPr>
          <p:grpSpPr bwMode="auto">
            <a:xfrm>
              <a:off x="187" y="2563"/>
              <a:ext cx="2662" cy="1599"/>
              <a:chOff x="187" y="2563"/>
              <a:chExt cx="2662" cy="1599"/>
            </a:xfrm>
          </p:grpSpPr>
          <p:sp>
            <p:nvSpPr>
              <p:cNvPr id="15367" name="Text Box 36"/>
              <p:cNvSpPr txBox="1">
                <a:spLocks noChangeArrowheads="1"/>
              </p:cNvSpPr>
              <p:nvPr/>
            </p:nvSpPr>
            <p:spPr bwMode="auto">
              <a:xfrm>
                <a:off x="187" y="2563"/>
                <a:ext cx="14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pentane, C</a:t>
                </a:r>
                <a:r>
                  <a:rPr lang="en-GB" baseline="-25000"/>
                  <a:t>5</a:t>
                </a:r>
                <a:r>
                  <a:rPr lang="en-GB"/>
                  <a:t>H</a:t>
                </a:r>
                <a:r>
                  <a:rPr lang="en-GB" baseline="-25000"/>
                  <a:t>12</a:t>
                </a:r>
                <a:endParaRPr lang="en-GB"/>
              </a:p>
            </p:txBody>
          </p:sp>
          <p:grpSp>
            <p:nvGrpSpPr>
              <p:cNvPr id="15368" name="Group 37"/>
              <p:cNvGrpSpPr>
                <a:grpSpLocks/>
              </p:cNvGrpSpPr>
              <p:nvPr/>
            </p:nvGrpSpPr>
            <p:grpSpPr bwMode="auto">
              <a:xfrm>
                <a:off x="191" y="2997"/>
                <a:ext cx="2658" cy="1165"/>
                <a:chOff x="191" y="2997"/>
                <a:chExt cx="2658" cy="1165"/>
              </a:xfrm>
            </p:grpSpPr>
            <p:sp>
              <p:nvSpPr>
                <p:cNvPr id="15369" name="Text Box 38"/>
                <p:cNvSpPr txBox="1">
                  <a:spLocks noChangeArrowheads="1"/>
                </p:cNvSpPr>
                <p:nvPr/>
              </p:nvSpPr>
              <p:spPr bwMode="auto">
                <a:xfrm>
                  <a:off x="562" y="345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5370" name="Text Box 39"/>
                <p:cNvSpPr txBox="1">
                  <a:spLocks noChangeArrowheads="1"/>
                </p:cNvSpPr>
                <p:nvPr/>
              </p:nvSpPr>
              <p:spPr bwMode="auto">
                <a:xfrm>
                  <a:off x="552" y="386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371" name="Text Box 40"/>
                <p:cNvSpPr txBox="1">
                  <a:spLocks noChangeArrowheads="1"/>
                </p:cNvSpPr>
                <p:nvPr/>
              </p:nvSpPr>
              <p:spPr bwMode="auto">
                <a:xfrm>
                  <a:off x="558" y="300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372" name="Text Box 41"/>
                <p:cNvSpPr txBox="1">
                  <a:spLocks noChangeArrowheads="1"/>
                </p:cNvSpPr>
                <p:nvPr/>
              </p:nvSpPr>
              <p:spPr bwMode="auto">
                <a:xfrm>
                  <a:off x="191" y="346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373" name="Text Box 42"/>
                <p:cNvSpPr txBox="1">
                  <a:spLocks noChangeArrowheads="1"/>
                </p:cNvSpPr>
                <p:nvPr/>
              </p:nvSpPr>
              <p:spPr bwMode="auto">
                <a:xfrm>
                  <a:off x="933" y="344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5374" name="Line 43"/>
                <p:cNvSpPr>
                  <a:spLocks noChangeShapeType="1"/>
                </p:cNvSpPr>
                <p:nvPr/>
              </p:nvSpPr>
              <p:spPr bwMode="auto">
                <a:xfrm>
                  <a:off x="787" y="3609"/>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Line 44"/>
                <p:cNvSpPr>
                  <a:spLocks noChangeShapeType="1"/>
                </p:cNvSpPr>
                <p:nvPr/>
              </p:nvSpPr>
              <p:spPr bwMode="auto">
                <a:xfrm>
                  <a:off x="693" y="3276"/>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Line 45"/>
                <p:cNvSpPr>
                  <a:spLocks noChangeShapeType="1"/>
                </p:cNvSpPr>
                <p:nvPr/>
              </p:nvSpPr>
              <p:spPr bwMode="auto">
                <a:xfrm>
                  <a:off x="684" y="3676"/>
                  <a:ext cx="0" cy="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7" name="Line 46"/>
                <p:cNvSpPr>
                  <a:spLocks noChangeShapeType="1"/>
                </p:cNvSpPr>
                <p:nvPr/>
              </p:nvSpPr>
              <p:spPr bwMode="auto">
                <a:xfrm flipV="1">
                  <a:off x="420" y="3603"/>
                  <a:ext cx="1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8" name="Text Box 47"/>
                <p:cNvSpPr txBox="1">
                  <a:spLocks noChangeArrowheads="1"/>
                </p:cNvSpPr>
                <p:nvPr/>
              </p:nvSpPr>
              <p:spPr bwMode="auto">
                <a:xfrm>
                  <a:off x="930" y="385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379" name="Text Box 48"/>
                <p:cNvSpPr txBox="1">
                  <a:spLocks noChangeArrowheads="1"/>
                </p:cNvSpPr>
                <p:nvPr/>
              </p:nvSpPr>
              <p:spPr bwMode="auto">
                <a:xfrm>
                  <a:off x="917" y="299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380" name="Line 49"/>
                <p:cNvSpPr>
                  <a:spLocks noChangeShapeType="1"/>
                </p:cNvSpPr>
                <p:nvPr/>
              </p:nvSpPr>
              <p:spPr bwMode="auto">
                <a:xfrm>
                  <a:off x="1052" y="3272"/>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1" name="Line 50"/>
                <p:cNvSpPr>
                  <a:spLocks noChangeShapeType="1"/>
                </p:cNvSpPr>
                <p:nvPr/>
              </p:nvSpPr>
              <p:spPr bwMode="auto">
                <a:xfrm>
                  <a:off x="1045" y="3692"/>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2" name="Text Box 51"/>
                <p:cNvSpPr txBox="1">
                  <a:spLocks noChangeArrowheads="1"/>
                </p:cNvSpPr>
                <p:nvPr/>
              </p:nvSpPr>
              <p:spPr bwMode="auto">
                <a:xfrm>
                  <a:off x="1296" y="346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5383" name="Line 52"/>
                <p:cNvSpPr>
                  <a:spLocks noChangeShapeType="1"/>
                </p:cNvSpPr>
                <p:nvPr/>
              </p:nvSpPr>
              <p:spPr bwMode="auto">
                <a:xfrm>
                  <a:off x="1156" y="3606"/>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4" name="Text Box 53"/>
                <p:cNvSpPr txBox="1">
                  <a:spLocks noChangeArrowheads="1"/>
                </p:cNvSpPr>
                <p:nvPr/>
              </p:nvSpPr>
              <p:spPr bwMode="auto">
                <a:xfrm>
                  <a:off x="1293" y="387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385" name="Text Box 54"/>
                <p:cNvSpPr txBox="1">
                  <a:spLocks noChangeArrowheads="1"/>
                </p:cNvSpPr>
                <p:nvPr/>
              </p:nvSpPr>
              <p:spPr bwMode="auto">
                <a:xfrm>
                  <a:off x="1280" y="301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386" name="Line 55"/>
                <p:cNvSpPr>
                  <a:spLocks noChangeShapeType="1"/>
                </p:cNvSpPr>
                <p:nvPr/>
              </p:nvSpPr>
              <p:spPr bwMode="auto">
                <a:xfrm>
                  <a:off x="1415" y="3290"/>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7" name="Line 56"/>
                <p:cNvSpPr>
                  <a:spLocks noChangeShapeType="1"/>
                </p:cNvSpPr>
                <p:nvPr/>
              </p:nvSpPr>
              <p:spPr bwMode="auto">
                <a:xfrm rot="-5400000">
                  <a:off x="1621" y="3514"/>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Line 57"/>
                <p:cNvSpPr>
                  <a:spLocks noChangeShapeType="1"/>
                </p:cNvSpPr>
                <p:nvPr/>
              </p:nvSpPr>
              <p:spPr bwMode="auto">
                <a:xfrm>
                  <a:off x="1408" y="3710"/>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9" name="Text Box 58"/>
                <p:cNvSpPr txBox="1">
                  <a:spLocks noChangeArrowheads="1"/>
                </p:cNvSpPr>
                <p:nvPr/>
              </p:nvSpPr>
              <p:spPr bwMode="auto">
                <a:xfrm>
                  <a:off x="1726" y="346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5390" name="Text Box 59"/>
                <p:cNvSpPr txBox="1">
                  <a:spLocks noChangeArrowheads="1"/>
                </p:cNvSpPr>
                <p:nvPr/>
              </p:nvSpPr>
              <p:spPr bwMode="auto">
                <a:xfrm>
                  <a:off x="1723" y="386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391" name="Text Box 60"/>
                <p:cNvSpPr txBox="1">
                  <a:spLocks noChangeArrowheads="1"/>
                </p:cNvSpPr>
                <p:nvPr/>
              </p:nvSpPr>
              <p:spPr bwMode="auto">
                <a:xfrm>
                  <a:off x="1710" y="300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392" name="Line 61"/>
                <p:cNvSpPr>
                  <a:spLocks noChangeShapeType="1"/>
                </p:cNvSpPr>
                <p:nvPr/>
              </p:nvSpPr>
              <p:spPr bwMode="auto">
                <a:xfrm>
                  <a:off x="1845" y="3283"/>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3" name="Line 62"/>
                <p:cNvSpPr>
                  <a:spLocks noChangeShapeType="1"/>
                </p:cNvSpPr>
                <p:nvPr/>
              </p:nvSpPr>
              <p:spPr bwMode="auto">
                <a:xfrm rot="-5400000">
                  <a:off x="2051" y="3507"/>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4" name="Line 63"/>
                <p:cNvSpPr>
                  <a:spLocks noChangeShapeType="1"/>
                </p:cNvSpPr>
                <p:nvPr/>
              </p:nvSpPr>
              <p:spPr bwMode="auto">
                <a:xfrm>
                  <a:off x="1838" y="3703"/>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5" name="Text Box 64"/>
                <p:cNvSpPr txBox="1">
                  <a:spLocks noChangeArrowheads="1"/>
                </p:cNvSpPr>
                <p:nvPr/>
              </p:nvSpPr>
              <p:spPr bwMode="auto">
                <a:xfrm>
                  <a:off x="2170" y="346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5396" name="Text Box 65"/>
                <p:cNvSpPr txBox="1">
                  <a:spLocks noChangeArrowheads="1"/>
                </p:cNvSpPr>
                <p:nvPr/>
              </p:nvSpPr>
              <p:spPr bwMode="auto">
                <a:xfrm>
                  <a:off x="2167" y="387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397" name="Text Box 66"/>
                <p:cNvSpPr txBox="1">
                  <a:spLocks noChangeArrowheads="1"/>
                </p:cNvSpPr>
                <p:nvPr/>
              </p:nvSpPr>
              <p:spPr bwMode="auto">
                <a:xfrm>
                  <a:off x="2154" y="301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398" name="Text Box 67"/>
                <p:cNvSpPr txBox="1">
                  <a:spLocks noChangeArrowheads="1"/>
                </p:cNvSpPr>
                <p:nvPr/>
              </p:nvSpPr>
              <p:spPr bwMode="auto">
                <a:xfrm>
                  <a:off x="2594" y="347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5399" name="Line 68"/>
                <p:cNvSpPr>
                  <a:spLocks noChangeShapeType="1"/>
                </p:cNvSpPr>
                <p:nvPr/>
              </p:nvSpPr>
              <p:spPr bwMode="auto">
                <a:xfrm>
                  <a:off x="2289" y="3286"/>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0" name="Line 69"/>
                <p:cNvSpPr>
                  <a:spLocks noChangeShapeType="1"/>
                </p:cNvSpPr>
                <p:nvPr/>
              </p:nvSpPr>
              <p:spPr bwMode="auto">
                <a:xfrm rot="-5400000">
                  <a:off x="2495" y="3510"/>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1" name="Line 70"/>
                <p:cNvSpPr>
                  <a:spLocks noChangeShapeType="1"/>
                </p:cNvSpPr>
                <p:nvPr/>
              </p:nvSpPr>
              <p:spPr bwMode="auto">
                <a:xfrm>
                  <a:off x="2282" y="3706"/>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15366"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 y="2549"/>
              <a:ext cx="2335" cy="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364" name="Rectangle 72"/>
          <p:cNvSpPr>
            <a:spLocks noGrp="1" noChangeArrowheads="1"/>
          </p:cNvSpPr>
          <p:nvPr>
            <p:ph type="title" idx="4294967295"/>
          </p:nvPr>
        </p:nvSpPr>
        <p:spPr/>
        <p:txBody>
          <a:bodyPr/>
          <a:lstStyle/>
          <a:p>
            <a:pPr eaLnBrk="1" hangingPunct="1"/>
            <a:r>
              <a:rPr lang="en-GB" smtClean="0"/>
              <a:t>      Formulae and models of alkanes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425450" y="736600"/>
            <a:ext cx="7404100" cy="1882775"/>
            <a:chOff x="258" y="570"/>
            <a:chExt cx="4664" cy="1186"/>
          </a:xfrm>
        </p:grpSpPr>
        <p:grpSp>
          <p:nvGrpSpPr>
            <p:cNvPr id="16391" name="Group 3"/>
            <p:cNvGrpSpPr>
              <a:grpSpLocks/>
            </p:cNvGrpSpPr>
            <p:nvPr/>
          </p:nvGrpSpPr>
          <p:grpSpPr bwMode="auto">
            <a:xfrm>
              <a:off x="1867" y="570"/>
              <a:ext cx="3055" cy="1186"/>
              <a:chOff x="286" y="588"/>
              <a:chExt cx="3055" cy="1186"/>
            </a:xfrm>
          </p:grpSpPr>
          <p:sp>
            <p:nvSpPr>
              <p:cNvPr id="16393" name="Text Box 4"/>
              <p:cNvSpPr txBox="1">
                <a:spLocks noChangeArrowheads="1"/>
              </p:cNvSpPr>
              <p:nvPr/>
            </p:nvSpPr>
            <p:spPr bwMode="auto">
              <a:xfrm>
                <a:off x="657" y="104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6394" name="Text Box 5"/>
              <p:cNvSpPr txBox="1">
                <a:spLocks noChangeArrowheads="1"/>
              </p:cNvSpPr>
              <p:nvPr/>
            </p:nvSpPr>
            <p:spPr bwMode="auto">
              <a:xfrm>
                <a:off x="647" y="145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395" name="Text Box 6"/>
              <p:cNvSpPr txBox="1">
                <a:spLocks noChangeArrowheads="1"/>
              </p:cNvSpPr>
              <p:nvPr/>
            </p:nvSpPr>
            <p:spPr bwMode="auto">
              <a:xfrm>
                <a:off x="653" y="60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396" name="Text Box 7"/>
              <p:cNvSpPr txBox="1">
                <a:spLocks noChangeArrowheads="1"/>
              </p:cNvSpPr>
              <p:nvPr/>
            </p:nvSpPr>
            <p:spPr bwMode="auto">
              <a:xfrm>
                <a:off x="286" y="105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397" name="Text Box 8"/>
              <p:cNvSpPr txBox="1">
                <a:spLocks noChangeArrowheads="1"/>
              </p:cNvSpPr>
              <p:nvPr/>
            </p:nvSpPr>
            <p:spPr bwMode="auto">
              <a:xfrm>
                <a:off x="1028" y="104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6398" name="Line 9"/>
              <p:cNvSpPr>
                <a:spLocks noChangeShapeType="1"/>
              </p:cNvSpPr>
              <p:nvPr/>
            </p:nvSpPr>
            <p:spPr bwMode="auto">
              <a:xfrm>
                <a:off x="876" y="1200"/>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Line 10"/>
              <p:cNvSpPr>
                <a:spLocks noChangeShapeType="1"/>
              </p:cNvSpPr>
              <p:nvPr/>
            </p:nvSpPr>
            <p:spPr bwMode="auto">
              <a:xfrm>
                <a:off x="788" y="873"/>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Line 11"/>
              <p:cNvSpPr>
                <a:spLocks noChangeShapeType="1"/>
              </p:cNvSpPr>
              <p:nvPr/>
            </p:nvSpPr>
            <p:spPr bwMode="auto">
              <a:xfrm>
                <a:off x="779" y="1273"/>
                <a:ext cx="0" cy="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Line 12"/>
              <p:cNvSpPr>
                <a:spLocks noChangeShapeType="1"/>
              </p:cNvSpPr>
              <p:nvPr/>
            </p:nvSpPr>
            <p:spPr bwMode="auto">
              <a:xfrm flipV="1">
                <a:off x="515" y="1200"/>
                <a:ext cx="1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2" name="Text Box 13"/>
              <p:cNvSpPr txBox="1">
                <a:spLocks noChangeArrowheads="1"/>
              </p:cNvSpPr>
              <p:nvPr/>
            </p:nvSpPr>
            <p:spPr bwMode="auto">
              <a:xfrm>
                <a:off x="1025" y="145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403" name="Text Box 14"/>
              <p:cNvSpPr txBox="1">
                <a:spLocks noChangeArrowheads="1"/>
              </p:cNvSpPr>
              <p:nvPr/>
            </p:nvSpPr>
            <p:spPr bwMode="auto">
              <a:xfrm>
                <a:off x="1012" y="59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404" name="Line 15"/>
              <p:cNvSpPr>
                <a:spLocks noChangeShapeType="1"/>
              </p:cNvSpPr>
              <p:nvPr/>
            </p:nvSpPr>
            <p:spPr bwMode="auto">
              <a:xfrm>
                <a:off x="1147" y="869"/>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Line 16"/>
              <p:cNvSpPr>
                <a:spLocks noChangeShapeType="1"/>
              </p:cNvSpPr>
              <p:nvPr/>
            </p:nvSpPr>
            <p:spPr bwMode="auto">
              <a:xfrm>
                <a:off x="1140" y="1289"/>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6" name="Text Box 17"/>
              <p:cNvSpPr txBox="1">
                <a:spLocks noChangeArrowheads="1"/>
              </p:cNvSpPr>
              <p:nvPr/>
            </p:nvSpPr>
            <p:spPr bwMode="auto">
              <a:xfrm>
                <a:off x="1391" y="106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6407" name="Line 18"/>
              <p:cNvSpPr>
                <a:spLocks noChangeShapeType="1"/>
              </p:cNvSpPr>
              <p:nvPr/>
            </p:nvSpPr>
            <p:spPr bwMode="auto">
              <a:xfrm>
                <a:off x="1251" y="1200"/>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8" name="Text Box 19"/>
              <p:cNvSpPr txBox="1">
                <a:spLocks noChangeArrowheads="1"/>
              </p:cNvSpPr>
              <p:nvPr/>
            </p:nvSpPr>
            <p:spPr bwMode="auto">
              <a:xfrm>
                <a:off x="1388" y="147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409" name="Text Box 20"/>
              <p:cNvSpPr txBox="1">
                <a:spLocks noChangeArrowheads="1"/>
              </p:cNvSpPr>
              <p:nvPr/>
            </p:nvSpPr>
            <p:spPr bwMode="auto">
              <a:xfrm>
                <a:off x="1375" y="61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410" name="Line 21"/>
              <p:cNvSpPr>
                <a:spLocks noChangeShapeType="1"/>
              </p:cNvSpPr>
              <p:nvPr/>
            </p:nvSpPr>
            <p:spPr bwMode="auto">
              <a:xfrm>
                <a:off x="1510" y="887"/>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1" name="Line 22"/>
              <p:cNvSpPr>
                <a:spLocks noChangeShapeType="1"/>
              </p:cNvSpPr>
              <p:nvPr/>
            </p:nvSpPr>
            <p:spPr bwMode="auto">
              <a:xfrm rot="-5400000">
                <a:off x="1716" y="1105"/>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2" name="Line 23"/>
              <p:cNvSpPr>
                <a:spLocks noChangeShapeType="1"/>
              </p:cNvSpPr>
              <p:nvPr/>
            </p:nvSpPr>
            <p:spPr bwMode="auto">
              <a:xfrm>
                <a:off x="1503" y="1307"/>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3" name="Text Box 24"/>
              <p:cNvSpPr txBox="1">
                <a:spLocks noChangeArrowheads="1"/>
              </p:cNvSpPr>
              <p:nvPr/>
            </p:nvSpPr>
            <p:spPr bwMode="auto">
              <a:xfrm>
                <a:off x="1811" y="106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6414" name="Text Box 25"/>
              <p:cNvSpPr txBox="1">
                <a:spLocks noChangeArrowheads="1"/>
              </p:cNvSpPr>
              <p:nvPr/>
            </p:nvSpPr>
            <p:spPr bwMode="auto">
              <a:xfrm>
                <a:off x="1808" y="147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415" name="Text Box 26"/>
              <p:cNvSpPr txBox="1">
                <a:spLocks noChangeArrowheads="1"/>
              </p:cNvSpPr>
              <p:nvPr/>
            </p:nvSpPr>
            <p:spPr bwMode="auto">
              <a:xfrm>
                <a:off x="1795" y="60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416" name="Line 27"/>
              <p:cNvSpPr>
                <a:spLocks noChangeShapeType="1"/>
              </p:cNvSpPr>
              <p:nvPr/>
            </p:nvSpPr>
            <p:spPr bwMode="auto">
              <a:xfrm>
                <a:off x="1930" y="887"/>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7" name="Line 28"/>
              <p:cNvSpPr>
                <a:spLocks noChangeShapeType="1"/>
              </p:cNvSpPr>
              <p:nvPr/>
            </p:nvSpPr>
            <p:spPr bwMode="auto">
              <a:xfrm rot="-5400000">
                <a:off x="2136" y="1105"/>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8" name="Line 29"/>
              <p:cNvSpPr>
                <a:spLocks noChangeShapeType="1"/>
              </p:cNvSpPr>
              <p:nvPr/>
            </p:nvSpPr>
            <p:spPr bwMode="auto">
              <a:xfrm>
                <a:off x="1923" y="1307"/>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9" name="Text Box 30"/>
              <p:cNvSpPr txBox="1">
                <a:spLocks noChangeArrowheads="1"/>
              </p:cNvSpPr>
              <p:nvPr/>
            </p:nvSpPr>
            <p:spPr bwMode="auto">
              <a:xfrm>
                <a:off x="2222" y="107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6420" name="Text Box 31"/>
              <p:cNvSpPr txBox="1">
                <a:spLocks noChangeArrowheads="1"/>
              </p:cNvSpPr>
              <p:nvPr/>
            </p:nvSpPr>
            <p:spPr bwMode="auto">
              <a:xfrm>
                <a:off x="2219" y="147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421" name="Text Box 32"/>
              <p:cNvSpPr txBox="1">
                <a:spLocks noChangeArrowheads="1"/>
              </p:cNvSpPr>
              <p:nvPr/>
            </p:nvSpPr>
            <p:spPr bwMode="auto">
              <a:xfrm>
                <a:off x="2206" y="60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422" name="Line 33"/>
              <p:cNvSpPr>
                <a:spLocks noChangeShapeType="1"/>
              </p:cNvSpPr>
              <p:nvPr/>
            </p:nvSpPr>
            <p:spPr bwMode="auto">
              <a:xfrm>
                <a:off x="2341" y="893"/>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3" name="Line 34"/>
              <p:cNvSpPr>
                <a:spLocks noChangeShapeType="1"/>
              </p:cNvSpPr>
              <p:nvPr/>
            </p:nvSpPr>
            <p:spPr bwMode="auto">
              <a:xfrm rot="-5400000">
                <a:off x="2547" y="1111"/>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4" name="Line 35"/>
              <p:cNvSpPr>
                <a:spLocks noChangeShapeType="1"/>
              </p:cNvSpPr>
              <p:nvPr/>
            </p:nvSpPr>
            <p:spPr bwMode="auto">
              <a:xfrm>
                <a:off x="2334" y="1313"/>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5" name="Text Box 36"/>
              <p:cNvSpPr txBox="1">
                <a:spLocks noChangeArrowheads="1"/>
              </p:cNvSpPr>
              <p:nvPr/>
            </p:nvSpPr>
            <p:spPr bwMode="auto">
              <a:xfrm>
                <a:off x="2636" y="107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6426" name="Text Box 37"/>
              <p:cNvSpPr txBox="1">
                <a:spLocks noChangeArrowheads="1"/>
              </p:cNvSpPr>
              <p:nvPr/>
            </p:nvSpPr>
            <p:spPr bwMode="auto">
              <a:xfrm>
                <a:off x="2633" y="148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427" name="Text Box 38"/>
              <p:cNvSpPr txBox="1">
                <a:spLocks noChangeArrowheads="1"/>
              </p:cNvSpPr>
              <p:nvPr/>
            </p:nvSpPr>
            <p:spPr bwMode="auto">
              <a:xfrm>
                <a:off x="2608" y="58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6428" name="Line 39"/>
              <p:cNvSpPr>
                <a:spLocks noChangeShapeType="1"/>
              </p:cNvSpPr>
              <p:nvPr/>
            </p:nvSpPr>
            <p:spPr bwMode="auto">
              <a:xfrm>
                <a:off x="2755" y="902"/>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9" name="Line 40"/>
              <p:cNvSpPr>
                <a:spLocks noChangeShapeType="1"/>
              </p:cNvSpPr>
              <p:nvPr/>
            </p:nvSpPr>
            <p:spPr bwMode="auto">
              <a:xfrm rot="-5400000">
                <a:off x="2961" y="1120"/>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0" name="Line 41"/>
              <p:cNvSpPr>
                <a:spLocks noChangeShapeType="1"/>
              </p:cNvSpPr>
              <p:nvPr/>
            </p:nvSpPr>
            <p:spPr bwMode="auto">
              <a:xfrm>
                <a:off x="2748" y="1322"/>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1" name="Text Box 42"/>
              <p:cNvSpPr txBox="1">
                <a:spLocks noChangeArrowheads="1"/>
              </p:cNvSpPr>
              <p:nvPr/>
            </p:nvSpPr>
            <p:spPr bwMode="auto">
              <a:xfrm>
                <a:off x="3086" y="106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grpSp>
        <p:sp>
          <p:nvSpPr>
            <p:cNvPr id="16392" name="Text Box 43"/>
            <p:cNvSpPr txBox="1">
              <a:spLocks noChangeArrowheads="1"/>
            </p:cNvSpPr>
            <p:nvPr/>
          </p:nvSpPr>
          <p:spPr bwMode="auto">
            <a:xfrm>
              <a:off x="258" y="644"/>
              <a:ext cx="1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hexane, C</a:t>
              </a:r>
              <a:r>
                <a:rPr lang="en-GB" baseline="-25000"/>
                <a:t>6</a:t>
              </a:r>
              <a:r>
                <a:rPr lang="en-GB"/>
                <a:t>H</a:t>
              </a:r>
              <a:r>
                <a:rPr lang="en-GB" baseline="-25000"/>
                <a:t>14</a:t>
              </a:r>
              <a:endParaRPr lang="en-GB"/>
            </a:p>
          </p:txBody>
        </p:sp>
      </p:grpSp>
      <p:sp>
        <p:nvSpPr>
          <p:cNvPr id="16387" name="Text Box 44"/>
          <p:cNvSpPr txBox="1">
            <a:spLocks noChangeArrowheads="1"/>
          </p:cNvSpPr>
          <p:nvPr/>
        </p:nvSpPr>
        <p:spPr bwMode="auto">
          <a:xfrm>
            <a:off x="6400800" y="5638800"/>
            <a:ext cx="27432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olidFill>
                  <a:schemeClr val="accent2"/>
                </a:solidFill>
              </a:rPr>
              <a:t>and so on…………</a:t>
            </a:r>
            <a:endParaRPr lang="en-GB"/>
          </a:p>
        </p:txBody>
      </p:sp>
      <p:sp>
        <p:nvSpPr>
          <p:cNvPr id="16388" name="AutoShape 45"/>
          <p:cNvSpPr>
            <a:spLocks noChangeArrowheads="1"/>
          </p:cNvSpPr>
          <p:nvPr/>
        </p:nvSpPr>
        <p:spPr bwMode="auto">
          <a:xfrm>
            <a:off x="552450" y="2897188"/>
            <a:ext cx="2265363" cy="1949450"/>
          </a:xfrm>
          <a:prstGeom prst="cloudCallout">
            <a:avLst>
              <a:gd name="adj1" fmla="val -54977"/>
              <a:gd name="adj2" fmla="val 106514"/>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a:solidFill>
                  <a:srgbClr val="0000FF"/>
                </a:solidFill>
              </a:rPr>
              <a:t>Notice </a:t>
            </a:r>
          </a:p>
          <a:p>
            <a:r>
              <a:rPr lang="en-GB" sz="2000">
                <a:solidFill>
                  <a:srgbClr val="0000FF"/>
                </a:solidFill>
              </a:rPr>
              <a:t>the carbon chain</a:t>
            </a:r>
          </a:p>
          <a:p>
            <a:r>
              <a:rPr lang="en-GB" sz="2000">
                <a:solidFill>
                  <a:srgbClr val="0000FF"/>
                </a:solidFill>
              </a:rPr>
              <a:t>is not really </a:t>
            </a:r>
          </a:p>
          <a:p>
            <a:r>
              <a:rPr lang="en-GB" sz="2000">
                <a:solidFill>
                  <a:srgbClr val="0000FF"/>
                </a:solidFill>
              </a:rPr>
              <a:t>straight</a:t>
            </a:r>
            <a:endParaRPr lang="en-GB"/>
          </a:p>
        </p:txBody>
      </p:sp>
      <p:pic>
        <p:nvPicPr>
          <p:cNvPr id="16389"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19400"/>
            <a:ext cx="5591175"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47"/>
          <p:cNvSpPr>
            <a:spLocks noGrp="1" noChangeArrowheads="1"/>
          </p:cNvSpPr>
          <p:nvPr>
            <p:ph type="title" idx="4294967295"/>
          </p:nvPr>
        </p:nvSpPr>
        <p:spPr/>
        <p:txBody>
          <a:bodyPr/>
          <a:lstStyle/>
          <a:p>
            <a:pPr eaLnBrk="1" hangingPunct="1"/>
            <a:r>
              <a:rPr lang="en-GB" smtClean="0"/>
              <a:t>      Formulae and models of alkanes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3"/>
          <p:cNvSpPr txBox="1">
            <a:spLocks noChangeArrowheads="1"/>
          </p:cNvSpPr>
          <p:nvPr/>
        </p:nvSpPr>
        <p:spPr bwMode="auto">
          <a:xfrm>
            <a:off x="341313" y="1033463"/>
            <a:ext cx="85772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GB" sz="2800">
                <a:solidFill>
                  <a:srgbClr val="0000FF"/>
                </a:solidFill>
                <a:latin typeface="Arial" charset="0"/>
              </a:rPr>
              <a:t>Alkanes of the same formula can have different arrangements of atoms. Such different arrangements are known as </a:t>
            </a:r>
            <a:r>
              <a:rPr lang="en-GB" sz="2800" b="1" i="1">
                <a:solidFill>
                  <a:srgbClr val="0000FF"/>
                </a:solidFill>
                <a:effectLst>
                  <a:outerShdw blurRad="38100" dist="38100" dir="2700000" algn="tl">
                    <a:srgbClr val="C0C0C0"/>
                  </a:outerShdw>
                </a:effectLst>
                <a:latin typeface="Arial" charset="0"/>
              </a:rPr>
              <a:t>isomers.</a:t>
            </a:r>
          </a:p>
          <a:p>
            <a:pPr algn="l">
              <a:defRPr/>
            </a:pPr>
            <a:r>
              <a:rPr lang="en-GB" sz="2800">
                <a:solidFill>
                  <a:srgbClr val="0000FF"/>
                </a:solidFill>
                <a:latin typeface="Arial" charset="0"/>
              </a:rPr>
              <a:t>Two isomers of C</a:t>
            </a:r>
            <a:r>
              <a:rPr lang="en-GB" sz="2800" baseline="-25000">
                <a:solidFill>
                  <a:srgbClr val="0000FF"/>
                </a:solidFill>
                <a:latin typeface="Arial" charset="0"/>
              </a:rPr>
              <a:t>4</a:t>
            </a:r>
            <a:r>
              <a:rPr lang="en-GB" sz="2800">
                <a:solidFill>
                  <a:srgbClr val="0000FF"/>
                </a:solidFill>
                <a:latin typeface="Arial" charset="0"/>
              </a:rPr>
              <a:t>H</a:t>
            </a:r>
            <a:r>
              <a:rPr lang="en-GB" sz="2800" baseline="-25000">
                <a:solidFill>
                  <a:srgbClr val="0000FF"/>
                </a:solidFill>
                <a:latin typeface="Arial" charset="0"/>
              </a:rPr>
              <a:t>10</a:t>
            </a:r>
            <a:r>
              <a:rPr lang="en-GB" sz="2800">
                <a:solidFill>
                  <a:srgbClr val="0000FF"/>
                </a:solidFill>
                <a:latin typeface="Arial" charset="0"/>
              </a:rPr>
              <a:t> are shown:</a:t>
            </a:r>
          </a:p>
        </p:txBody>
      </p:sp>
      <p:grpSp>
        <p:nvGrpSpPr>
          <p:cNvPr id="17411" name="Group 4"/>
          <p:cNvGrpSpPr>
            <a:grpSpLocks/>
          </p:cNvGrpSpPr>
          <p:nvPr/>
        </p:nvGrpSpPr>
        <p:grpSpPr bwMode="auto">
          <a:xfrm>
            <a:off x="454025" y="2606675"/>
            <a:ext cx="7907338" cy="3424238"/>
            <a:chOff x="286" y="1642"/>
            <a:chExt cx="4981" cy="2157"/>
          </a:xfrm>
        </p:grpSpPr>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 y="2089"/>
              <a:ext cx="2246" cy="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 y="1642"/>
              <a:ext cx="1822" cy="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5" name="Text Box 7"/>
            <p:cNvSpPr txBox="1">
              <a:spLocks noChangeArrowheads="1"/>
            </p:cNvSpPr>
            <p:nvPr/>
          </p:nvSpPr>
          <p:spPr bwMode="auto">
            <a:xfrm>
              <a:off x="1984" y="3511"/>
              <a:ext cx="20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t>Isomers of butane</a:t>
              </a:r>
            </a:p>
          </p:txBody>
        </p:sp>
      </p:grpSp>
      <p:sp>
        <p:nvSpPr>
          <p:cNvPr id="17412" name="Rectangle 8"/>
          <p:cNvSpPr>
            <a:spLocks noGrp="1" noChangeArrowheads="1"/>
          </p:cNvSpPr>
          <p:nvPr>
            <p:ph type="title" idx="4294967295"/>
          </p:nvPr>
        </p:nvSpPr>
        <p:spPr/>
        <p:txBody>
          <a:bodyPr/>
          <a:lstStyle/>
          <a:p>
            <a:pPr eaLnBrk="1" hangingPunct="1"/>
            <a:r>
              <a:rPr lang="en-GB" smtClean="0"/>
              <a:t>      Isomerism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58850" y="3038475"/>
            <a:ext cx="7086600" cy="3381375"/>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435" name="Group 4"/>
          <p:cNvGrpSpPr>
            <a:grpSpLocks/>
          </p:cNvGrpSpPr>
          <p:nvPr/>
        </p:nvGrpSpPr>
        <p:grpSpPr bwMode="auto">
          <a:xfrm>
            <a:off x="4265613" y="3157538"/>
            <a:ext cx="3308350" cy="3132137"/>
            <a:chOff x="2865" y="2077"/>
            <a:chExt cx="2084" cy="1973"/>
          </a:xfrm>
        </p:grpSpPr>
        <p:sp>
          <p:nvSpPr>
            <p:cNvPr id="18448" name="Oval 5"/>
            <p:cNvSpPr>
              <a:spLocks noChangeArrowheads="1"/>
            </p:cNvSpPr>
            <p:nvPr/>
          </p:nvSpPr>
          <p:spPr bwMode="auto">
            <a:xfrm>
              <a:off x="3253" y="2396"/>
              <a:ext cx="1321" cy="1246"/>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9" name="Oval 6"/>
            <p:cNvSpPr>
              <a:spLocks noChangeArrowheads="1"/>
            </p:cNvSpPr>
            <p:nvPr/>
          </p:nvSpPr>
          <p:spPr bwMode="auto">
            <a:xfrm>
              <a:off x="3559" y="2670"/>
              <a:ext cx="675" cy="683"/>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0" name="Oval 7"/>
            <p:cNvSpPr>
              <a:spLocks noChangeArrowheads="1"/>
            </p:cNvSpPr>
            <p:nvPr/>
          </p:nvSpPr>
          <p:spPr bwMode="auto">
            <a:xfrm>
              <a:off x="3733" y="2851"/>
              <a:ext cx="326" cy="335"/>
            </a:xfrm>
            <a:prstGeom prst="ellipse">
              <a:avLst/>
            </a:prstGeom>
            <a:solidFill>
              <a:srgbClr val="FF99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C</a:t>
              </a:r>
              <a:endParaRPr lang="en-GB">
                <a:solidFill>
                  <a:srgbClr val="FF0000"/>
                </a:solidFill>
              </a:endParaRPr>
            </a:p>
          </p:txBody>
        </p:sp>
        <p:grpSp>
          <p:nvGrpSpPr>
            <p:cNvPr id="18451" name="Group 8"/>
            <p:cNvGrpSpPr>
              <a:grpSpLocks/>
            </p:cNvGrpSpPr>
            <p:nvPr/>
          </p:nvGrpSpPr>
          <p:grpSpPr bwMode="auto">
            <a:xfrm rot="2700000">
              <a:off x="3389" y="2514"/>
              <a:ext cx="154" cy="154"/>
              <a:chOff x="4860" y="946"/>
              <a:chExt cx="154" cy="154"/>
            </a:xfrm>
          </p:grpSpPr>
          <p:sp>
            <p:nvSpPr>
              <p:cNvPr id="18479" name="Line 9"/>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0" name="Line 10"/>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52" name="Group 11"/>
            <p:cNvGrpSpPr>
              <a:grpSpLocks/>
            </p:cNvGrpSpPr>
            <p:nvPr/>
          </p:nvGrpSpPr>
          <p:grpSpPr bwMode="auto">
            <a:xfrm rot="2700000">
              <a:off x="3478" y="3443"/>
              <a:ext cx="154" cy="154"/>
              <a:chOff x="4860" y="946"/>
              <a:chExt cx="154" cy="154"/>
            </a:xfrm>
          </p:grpSpPr>
          <p:sp>
            <p:nvSpPr>
              <p:cNvPr id="18477" name="Line 12"/>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8" name="Line 13"/>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53" name="Group 14"/>
            <p:cNvGrpSpPr>
              <a:grpSpLocks/>
            </p:cNvGrpSpPr>
            <p:nvPr/>
          </p:nvGrpSpPr>
          <p:grpSpPr bwMode="auto">
            <a:xfrm rot="2700000">
              <a:off x="4345" y="3299"/>
              <a:ext cx="154" cy="154"/>
              <a:chOff x="4860" y="946"/>
              <a:chExt cx="154" cy="154"/>
            </a:xfrm>
          </p:grpSpPr>
          <p:sp>
            <p:nvSpPr>
              <p:cNvPr id="18475" name="Line 15"/>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6" name="Line 16"/>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54" name="Group 17"/>
            <p:cNvGrpSpPr>
              <a:grpSpLocks/>
            </p:cNvGrpSpPr>
            <p:nvPr/>
          </p:nvGrpSpPr>
          <p:grpSpPr bwMode="auto">
            <a:xfrm rot="2700000">
              <a:off x="4373" y="2614"/>
              <a:ext cx="154" cy="154"/>
              <a:chOff x="4860" y="946"/>
              <a:chExt cx="154" cy="154"/>
            </a:xfrm>
          </p:grpSpPr>
          <p:sp>
            <p:nvSpPr>
              <p:cNvPr id="18473" name="Line 18"/>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4" name="Line 19"/>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55" name="Group 20"/>
            <p:cNvGrpSpPr>
              <a:grpSpLocks/>
            </p:cNvGrpSpPr>
            <p:nvPr/>
          </p:nvGrpSpPr>
          <p:grpSpPr bwMode="auto">
            <a:xfrm rot="2700000">
              <a:off x="3507" y="2951"/>
              <a:ext cx="154" cy="154"/>
              <a:chOff x="4860" y="946"/>
              <a:chExt cx="154" cy="154"/>
            </a:xfrm>
          </p:grpSpPr>
          <p:sp>
            <p:nvSpPr>
              <p:cNvPr id="18471" name="Line 21"/>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2" name="Line 22"/>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56" name="Group 23"/>
            <p:cNvGrpSpPr>
              <a:grpSpLocks/>
            </p:cNvGrpSpPr>
            <p:nvPr/>
          </p:nvGrpSpPr>
          <p:grpSpPr bwMode="auto">
            <a:xfrm rot="2700000">
              <a:off x="4167" y="2956"/>
              <a:ext cx="154" cy="154"/>
              <a:chOff x="4860" y="946"/>
              <a:chExt cx="154" cy="154"/>
            </a:xfrm>
          </p:grpSpPr>
          <p:sp>
            <p:nvSpPr>
              <p:cNvPr id="18469" name="Line 24"/>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0" name="Line 25"/>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57" name="Oval 26"/>
            <p:cNvSpPr>
              <a:spLocks noChangeArrowheads="1"/>
            </p:cNvSpPr>
            <p:nvPr/>
          </p:nvSpPr>
          <p:spPr bwMode="auto">
            <a:xfrm>
              <a:off x="2865" y="2104"/>
              <a:ext cx="675" cy="68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8" name="Oval 27"/>
            <p:cNvSpPr>
              <a:spLocks noChangeArrowheads="1"/>
            </p:cNvSpPr>
            <p:nvPr/>
          </p:nvSpPr>
          <p:spPr bwMode="auto">
            <a:xfrm>
              <a:off x="3039" y="2285"/>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18459" name="Oval 28"/>
            <p:cNvSpPr>
              <a:spLocks noChangeArrowheads="1"/>
            </p:cNvSpPr>
            <p:nvPr/>
          </p:nvSpPr>
          <p:spPr bwMode="auto">
            <a:xfrm>
              <a:off x="3337" y="2667"/>
              <a:ext cx="65"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0" name="Oval 29"/>
            <p:cNvSpPr>
              <a:spLocks noChangeArrowheads="1"/>
            </p:cNvSpPr>
            <p:nvPr/>
          </p:nvSpPr>
          <p:spPr bwMode="auto">
            <a:xfrm>
              <a:off x="4274" y="2077"/>
              <a:ext cx="675" cy="68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1" name="Oval 30"/>
            <p:cNvSpPr>
              <a:spLocks noChangeArrowheads="1"/>
            </p:cNvSpPr>
            <p:nvPr/>
          </p:nvSpPr>
          <p:spPr bwMode="auto">
            <a:xfrm>
              <a:off x="4448" y="2258"/>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18462" name="Oval 31"/>
            <p:cNvSpPr>
              <a:spLocks noChangeArrowheads="1"/>
            </p:cNvSpPr>
            <p:nvPr/>
          </p:nvSpPr>
          <p:spPr bwMode="auto">
            <a:xfrm>
              <a:off x="4314" y="2559"/>
              <a:ext cx="65"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3" name="Oval 32"/>
            <p:cNvSpPr>
              <a:spLocks noChangeArrowheads="1"/>
            </p:cNvSpPr>
            <p:nvPr/>
          </p:nvSpPr>
          <p:spPr bwMode="auto">
            <a:xfrm>
              <a:off x="4264" y="3286"/>
              <a:ext cx="675" cy="68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4" name="Oval 33"/>
            <p:cNvSpPr>
              <a:spLocks noChangeArrowheads="1"/>
            </p:cNvSpPr>
            <p:nvPr/>
          </p:nvSpPr>
          <p:spPr bwMode="auto">
            <a:xfrm>
              <a:off x="4438" y="3467"/>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18465" name="Oval 34"/>
            <p:cNvSpPr>
              <a:spLocks noChangeArrowheads="1"/>
            </p:cNvSpPr>
            <p:nvPr/>
          </p:nvSpPr>
          <p:spPr bwMode="auto">
            <a:xfrm>
              <a:off x="4286" y="3441"/>
              <a:ext cx="65"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6" name="Oval 35"/>
            <p:cNvSpPr>
              <a:spLocks noChangeArrowheads="1"/>
            </p:cNvSpPr>
            <p:nvPr/>
          </p:nvSpPr>
          <p:spPr bwMode="auto">
            <a:xfrm>
              <a:off x="2964" y="3367"/>
              <a:ext cx="675" cy="68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7" name="Oval 36"/>
            <p:cNvSpPr>
              <a:spLocks noChangeArrowheads="1"/>
            </p:cNvSpPr>
            <p:nvPr/>
          </p:nvSpPr>
          <p:spPr bwMode="auto">
            <a:xfrm>
              <a:off x="3138" y="3548"/>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18468" name="Oval 37"/>
            <p:cNvSpPr>
              <a:spLocks noChangeArrowheads="1"/>
            </p:cNvSpPr>
            <p:nvPr/>
          </p:nvSpPr>
          <p:spPr bwMode="auto">
            <a:xfrm>
              <a:off x="3403" y="3384"/>
              <a:ext cx="65"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36" name="Group 38"/>
          <p:cNvGrpSpPr>
            <a:grpSpLocks/>
          </p:cNvGrpSpPr>
          <p:nvPr/>
        </p:nvGrpSpPr>
        <p:grpSpPr bwMode="auto">
          <a:xfrm>
            <a:off x="1773238" y="3711575"/>
            <a:ext cx="1582737" cy="1731963"/>
            <a:chOff x="3598" y="2243"/>
            <a:chExt cx="997" cy="1091"/>
          </a:xfrm>
        </p:grpSpPr>
        <p:sp>
          <p:nvSpPr>
            <p:cNvPr id="18439" name="Text Box 39"/>
            <p:cNvSpPr txBox="1">
              <a:spLocks noChangeArrowheads="1"/>
            </p:cNvSpPr>
            <p:nvPr/>
          </p:nvSpPr>
          <p:spPr bwMode="auto">
            <a:xfrm>
              <a:off x="3969" y="266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8440" name="Text Box 40"/>
            <p:cNvSpPr txBox="1">
              <a:spLocks noChangeArrowheads="1"/>
            </p:cNvSpPr>
            <p:nvPr/>
          </p:nvSpPr>
          <p:spPr bwMode="auto">
            <a:xfrm>
              <a:off x="3978" y="304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8441" name="Text Box 41"/>
            <p:cNvSpPr txBox="1">
              <a:spLocks noChangeArrowheads="1"/>
            </p:cNvSpPr>
            <p:nvPr/>
          </p:nvSpPr>
          <p:spPr bwMode="auto">
            <a:xfrm>
              <a:off x="3983" y="224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8442" name="Text Box 42"/>
            <p:cNvSpPr txBox="1">
              <a:spLocks noChangeArrowheads="1"/>
            </p:cNvSpPr>
            <p:nvPr/>
          </p:nvSpPr>
          <p:spPr bwMode="auto">
            <a:xfrm>
              <a:off x="3598" y="267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8443" name="Text Box 43"/>
            <p:cNvSpPr txBox="1">
              <a:spLocks noChangeArrowheads="1"/>
            </p:cNvSpPr>
            <p:nvPr/>
          </p:nvSpPr>
          <p:spPr bwMode="auto">
            <a:xfrm>
              <a:off x="4340" y="266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8444" name="Line 44"/>
            <p:cNvSpPr>
              <a:spLocks noChangeShapeType="1"/>
            </p:cNvSpPr>
            <p:nvPr/>
          </p:nvSpPr>
          <p:spPr bwMode="auto">
            <a:xfrm>
              <a:off x="4200" y="2798"/>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5" name="Line 45"/>
            <p:cNvSpPr>
              <a:spLocks noChangeShapeType="1"/>
            </p:cNvSpPr>
            <p:nvPr/>
          </p:nvSpPr>
          <p:spPr bwMode="auto">
            <a:xfrm>
              <a:off x="4091" y="2489"/>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6" name="Line 46"/>
            <p:cNvSpPr>
              <a:spLocks noChangeShapeType="1"/>
            </p:cNvSpPr>
            <p:nvPr/>
          </p:nvSpPr>
          <p:spPr bwMode="auto">
            <a:xfrm>
              <a:off x="4082" y="2889"/>
              <a:ext cx="0" cy="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7" name="Line 47"/>
            <p:cNvSpPr>
              <a:spLocks noChangeShapeType="1"/>
            </p:cNvSpPr>
            <p:nvPr/>
          </p:nvSpPr>
          <p:spPr bwMode="auto">
            <a:xfrm flipV="1">
              <a:off x="3827" y="2816"/>
              <a:ext cx="1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37" name="Text Box 48"/>
          <p:cNvSpPr txBox="1">
            <a:spLocks noChangeArrowheads="1"/>
          </p:cNvSpPr>
          <p:nvPr/>
        </p:nvSpPr>
        <p:spPr bwMode="auto">
          <a:xfrm>
            <a:off x="393700" y="720725"/>
            <a:ext cx="8402638"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800">
                <a:solidFill>
                  <a:srgbClr val="0000FF"/>
                </a:solidFill>
              </a:rPr>
              <a:t>Alkanes contain atoms held together by single covalent bonds.</a:t>
            </a:r>
          </a:p>
          <a:p>
            <a:pPr algn="l"/>
            <a:r>
              <a:rPr lang="en-GB" sz="2800">
                <a:solidFill>
                  <a:srgbClr val="0000FF"/>
                </a:solidFill>
              </a:rPr>
              <a:t>In the displayed formula we show these bonds as a single line.</a:t>
            </a:r>
          </a:p>
          <a:p>
            <a:pPr algn="l"/>
            <a:r>
              <a:rPr lang="en-GB" sz="2800">
                <a:solidFill>
                  <a:srgbClr val="0000FF"/>
                </a:solidFill>
              </a:rPr>
              <a:t>Each line is really a pair of shared electrons.</a:t>
            </a:r>
          </a:p>
        </p:txBody>
      </p:sp>
      <p:sp>
        <p:nvSpPr>
          <p:cNvPr id="18438" name="Rectangle 49"/>
          <p:cNvSpPr>
            <a:spLocks noGrp="1" noChangeArrowheads="1"/>
          </p:cNvSpPr>
          <p:nvPr>
            <p:ph type="title" idx="4294967295"/>
          </p:nvPr>
        </p:nvSpPr>
        <p:spPr/>
        <p:txBody>
          <a:bodyPr/>
          <a:lstStyle/>
          <a:p>
            <a:pPr eaLnBrk="1" hangingPunct="1"/>
            <a:r>
              <a:rPr lang="en-GB" smtClean="0"/>
              <a:t>      Bonding in alkanes: methane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9" name="Rectangle 3"/>
          <p:cNvSpPr>
            <a:spLocks noChangeArrowheads="1"/>
          </p:cNvSpPr>
          <p:nvPr>
            <p:ph type="body" idx="1"/>
          </p:nvPr>
        </p:nvSpPr>
        <p:spPr bwMode="auto">
          <a:xfrm>
            <a:off x="384175" y="960438"/>
            <a:ext cx="7772400"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Ethane is the simplest alkane containing a </a:t>
            </a:r>
            <a:br>
              <a:rPr lang="en-GB" sz="2800" smtClean="0">
                <a:solidFill>
                  <a:srgbClr val="0000FF"/>
                </a:solidFill>
              </a:rPr>
            </a:br>
            <a:r>
              <a:rPr lang="en-GB" sz="2800" smtClean="0">
                <a:solidFill>
                  <a:srgbClr val="0000FF"/>
                </a:solidFill>
              </a:rPr>
              <a:t>C-C single covalent bond.</a:t>
            </a:r>
          </a:p>
          <a:p>
            <a:pPr eaLnBrk="1" hangingPunct="1"/>
            <a:endParaRPr lang="en-GB" smtClean="0">
              <a:solidFill>
                <a:srgbClr val="0000FF"/>
              </a:solidFill>
            </a:endParaRPr>
          </a:p>
        </p:txBody>
      </p:sp>
      <p:sp>
        <p:nvSpPr>
          <p:cNvPr id="121860" name="Rectangle 4"/>
          <p:cNvSpPr>
            <a:spLocks noChangeArrowheads="1"/>
          </p:cNvSpPr>
          <p:nvPr/>
        </p:nvSpPr>
        <p:spPr bwMode="auto">
          <a:xfrm>
            <a:off x="314325" y="1895475"/>
            <a:ext cx="8593138" cy="417988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1861" name="Group 5"/>
          <p:cNvGrpSpPr>
            <a:grpSpLocks/>
          </p:cNvGrpSpPr>
          <p:nvPr/>
        </p:nvGrpSpPr>
        <p:grpSpPr bwMode="auto">
          <a:xfrm>
            <a:off x="336550" y="3222625"/>
            <a:ext cx="2255838" cy="1828800"/>
            <a:chOff x="3644" y="2652"/>
            <a:chExt cx="1421" cy="1152"/>
          </a:xfrm>
        </p:grpSpPr>
        <p:sp>
          <p:nvSpPr>
            <p:cNvPr id="19523" name="Text Box 6"/>
            <p:cNvSpPr txBox="1">
              <a:spLocks noChangeArrowheads="1"/>
            </p:cNvSpPr>
            <p:nvPr/>
          </p:nvSpPr>
          <p:spPr bwMode="auto">
            <a:xfrm>
              <a:off x="4015" y="310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9524" name="Text Box 7"/>
            <p:cNvSpPr txBox="1">
              <a:spLocks noChangeArrowheads="1"/>
            </p:cNvSpPr>
            <p:nvPr/>
          </p:nvSpPr>
          <p:spPr bwMode="auto">
            <a:xfrm>
              <a:off x="4005" y="351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9525" name="Text Box 8"/>
            <p:cNvSpPr txBox="1">
              <a:spLocks noChangeArrowheads="1"/>
            </p:cNvSpPr>
            <p:nvPr/>
          </p:nvSpPr>
          <p:spPr bwMode="auto">
            <a:xfrm>
              <a:off x="4011" y="265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9526" name="Text Box 9"/>
            <p:cNvSpPr txBox="1">
              <a:spLocks noChangeArrowheads="1"/>
            </p:cNvSpPr>
            <p:nvPr/>
          </p:nvSpPr>
          <p:spPr bwMode="auto">
            <a:xfrm>
              <a:off x="3644" y="311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9527" name="Text Box 10"/>
            <p:cNvSpPr txBox="1">
              <a:spLocks noChangeArrowheads="1"/>
            </p:cNvSpPr>
            <p:nvPr/>
          </p:nvSpPr>
          <p:spPr bwMode="auto">
            <a:xfrm>
              <a:off x="4386" y="310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9528" name="Line 11"/>
            <p:cNvSpPr>
              <a:spLocks noChangeShapeType="1"/>
            </p:cNvSpPr>
            <p:nvPr/>
          </p:nvSpPr>
          <p:spPr bwMode="auto">
            <a:xfrm>
              <a:off x="4246" y="3258"/>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9" name="Line 12"/>
            <p:cNvSpPr>
              <a:spLocks noChangeShapeType="1"/>
            </p:cNvSpPr>
            <p:nvPr/>
          </p:nvSpPr>
          <p:spPr bwMode="auto">
            <a:xfrm>
              <a:off x="4146" y="2931"/>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0" name="Line 13"/>
            <p:cNvSpPr>
              <a:spLocks noChangeShapeType="1"/>
            </p:cNvSpPr>
            <p:nvPr/>
          </p:nvSpPr>
          <p:spPr bwMode="auto">
            <a:xfrm>
              <a:off x="4137" y="3331"/>
              <a:ext cx="0" cy="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1" name="Line 14"/>
            <p:cNvSpPr>
              <a:spLocks noChangeShapeType="1"/>
            </p:cNvSpPr>
            <p:nvPr/>
          </p:nvSpPr>
          <p:spPr bwMode="auto">
            <a:xfrm flipV="1">
              <a:off x="3873" y="3258"/>
              <a:ext cx="1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2" name="Text Box 15"/>
            <p:cNvSpPr txBox="1">
              <a:spLocks noChangeArrowheads="1"/>
            </p:cNvSpPr>
            <p:nvPr/>
          </p:nvSpPr>
          <p:spPr bwMode="auto">
            <a:xfrm>
              <a:off x="4383" y="351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9533" name="Text Box 16"/>
            <p:cNvSpPr txBox="1">
              <a:spLocks noChangeArrowheads="1"/>
            </p:cNvSpPr>
            <p:nvPr/>
          </p:nvSpPr>
          <p:spPr bwMode="auto">
            <a:xfrm>
              <a:off x="4370" y="265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9534" name="Text Box 17"/>
            <p:cNvSpPr txBox="1">
              <a:spLocks noChangeArrowheads="1"/>
            </p:cNvSpPr>
            <p:nvPr/>
          </p:nvSpPr>
          <p:spPr bwMode="auto">
            <a:xfrm>
              <a:off x="4810" y="311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9535" name="Line 18"/>
            <p:cNvSpPr>
              <a:spLocks noChangeShapeType="1"/>
            </p:cNvSpPr>
            <p:nvPr/>
          </p:nvSpPr>
          <p:spPr bwMode="auto">
            <a:xfrm>
              <a:off x="4505" y="2927"/>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6" name="Line 19"/>
            <p:cNvSpPr>
              <a:spLocks noChangeShapeType="1"/>
            </p:cNvSpPr>
            <p:nvPr/>
          </p:nvSpPr>
          <p:spPr bwMode="auto">
            <a:xfrm rot="-5400000">
              <a:off x="4711" y="3151"/>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7" name="Line 20"/>
            <p:cNvSpPr>
              <a:spLocks noChangeShapeType="1"/>
            </p:cNvSpPr>
            <p:nvPr/>
          </p:nvSpPr>
          <p:spPr bwMode="auto">
            <a:xfrm>
              <a:off x="4498" y="3347"/>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877" name="Group 21"/>
          <p:cNvGrpSpPr>
            <a:grpSpLocks/>
          </p:cNvGrpSpPr>
          <p:nvPr/>
        </p:nvGrpSpPr>
        <p:grpSpPr bwMode="auto">
          <a:xfrm>
            <a:off x="2970213" y="2114550"/>
            <a:ext cx="5808662" cy="3860800"/>
            <a:chOff x="356" y="1700"/>
            <a:chExt cx="3659" cy="2432"/>
          </a:xfrm>
        </p:grpSpPr>
        <p:sp>
          <p:nvSpPr>
            <p:cNvPr id="19463" name="Oval 22"/>
            <p:cNvSpPr>
              <a:spLocks noChangeArrowheads="1"/>
            </p:cNvSpPr>
            <p:nvPr/>
          </p:nvSpPr>
          <p:spPr bwMode="auto">
            <a:xfrm>
              <a:off x="941" y="2299"/>
              <a:ext cx="1321" cy="1246"/>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Oval 23"/>
            <p:cNvSpPr>
              <a:spLocks noChangeArrowheads="1"/>
            </p:cNvSpPr>
            <p:nvPr/>
          </p:nvSpPr>
          <p:spPr bwMode="auto">
            <a:xfrm>
              <a:off x="1247" y="2573"/>
              <a:ext cx="675" cy="683"/>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 name="Oval 24"/>
            <p:cNvSpPr>
              <a:spLocks noChangeArrowheads="1"/>
            </p:cNvSpPr>
            <p:nvPr/>
          </p:nvSpPr>
          <p:spPr bwMode="auto">
            <a:xfrm>
              <a:off x="1421" y="2754"/>
              <a:ext cx="326" cy="335"/>
            </a:xfrm>
            <a:prstGeom prst="ellipse">
              <a:avLst/>
            </a:prstGeom>
            <a:solidFill>
              <a:srgbClr val="FF99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C</a:t>
              </a:r>
              <a:endParaRPr lang="en-GB">
                <a:solidFill>
                  <a:srgbClr val="FF0000"/>
                </a:solidFill>
              </a:endParaRPr>
            </a:p>
          </p:txBody>
        </p:sp>
        <p:grpSp>
          <p:nvGrpSpPr>
            <p:cNvPr id="19466" name="Group 25"/>
            <p:cNvGrpSpPr>
              <a:grpSpLocks/>
            </p:cNvGrpSpPr>
            <p:nvPr/>
          </p:nvGrpSpPr>
          <p:grpSpPr bwMode="auto">
            <a:xfrm rot="2700000">
              <a:off x="1431" y="2254"/>
              <a:ext cx="154" cy="154"/>
              <a:chOff x="4860" y="946"/>
              <a:chExt cx="154" cy="154"/>
            </a:xfrm>
          </p:grpSpPr>
          <p:sp>
            <p:nvSpPr>
              <p:cNvPr id="19521" name="Line 26"/>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2" name="Line 27"/>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7" name="Group 28"/>
            <p:cNvGrpSpPr>
              <a:grpSpLocks/>
            </p:cNvGrpSpPr>
            <p:nvPr/>
          </p:nvGrpSpPr>
          <p:grpSpPr bwMode="auto">
            <a:xfrm rot="2700000">
              <a:off x="1439" y="3400"/>
              <a:ext cx="154" cy="154"/>
              <a:chOff x="4860" y="946"/>
              <a:chExt cx="154" cy="154"/>
            </a:xfrm>
          </p:grpSpPr>
          <p:sp>
            <p:nvSpPr>
              <p:cNvPr id="19519" name="Line 29"/>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0" name="Line 30"/>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8" name="Group 31"/>
            <p:cNvGrpSpPr>
              <a:grpSpLocks/>
            </p:cNvGrpSpPr>
            <p:nvPr/>
          </p:nvGrpSpPr>
          <p:grpSpPr bwMode="auto">
            <a:xfrm rot="2700000">
              <a:off x="1195" y="2854"/>
              <a:ext cx="154" cy="154"/>
              <a:chOff x="4860" y="946"/>
              <a:chExt cx="154" cy="154"/>
            </a:xfrm>
          </p:grpSpPr>
          <p:sp>
            <p:nvSpPr>
              <p:cNvPr id="19517" name="Line 32"/>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8" name="Line 33"/>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9" name="Group 34"/>
            <p:cNvGrpSpPr>
              <a:grpSpLocks/>
            </p:cNvGrpSpPr>
            <p:nvPr/>
          </p:nvGrpSpPr>
          <p:grpSpPr bwMode="auto">
            <a:xfrm rot="2700000">
              <a:off x="1855" y="2859"/>
              <a:ext cx="154" cy="154"/>
              <a:chOff x="4860" y="946"/>
              <a:chExt cx="154" cy="154"/>
            </a:xfrm>
          </p:grpSpPr>
          <p:sp>
            <p:nvSpPr>
              <p:cNvPr id="19515" name="Line 35"/>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6" name="Line 36"/>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70" name="Oval 37"/>
            <p:cNvSpPr>
              <a:spLocks noChangeArrowheads="1"/>
            </p:cNvSpPr>
            <p:nvPr/>
          </p:nvSpPr>
          <p:spPr bwMode="auto">
            <a:xfrm>
              <a:off x="1262" y="1716"/>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1" name="Oval 38"/>
            <p:cNvSpPr>
              <a:spLocks noChangeArrowheads="1"/>
            </p:cNvSpPr>
            <p:nvPr/>
          </p:nvSpPr>
          <p:spPr bwMode="auto">
            <a:xfrm>
              <a:off x="1436" y="1897"/>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19472" name="Oval 39"/>
            <p:cNvSpPr>
              <a:spLocks noChangeArrowheads="1"/>
            </p:cNvSpPr>
            <p:nvPr/>
          </p:nvSpPr>
          <p:spPr bwMode="auto">
            <a:xfrm>
              <a:off x="1634" y="2306"/>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3" name="Oval 40"/>
            <p:cNvSpPr>
              <a:spLocks noChangeArrowheads="1"/>
            </p:cNvSpPr>
            <p:nvPr/>
          </p:nvSpPr>
          <p:spPr bwMode="auto">
            <a:xfrm>
              <a:off x="1234" y="3424"/>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4" name="Oval 41"/>
            <p:cNvSpPr>
              <a:spLocks noChangeArrowheads="1"/>
            </p:cNvSpPr>
            <p:nvPr/>
          </p:nvSpPr>
          <p:spPr bwMode="auto">
            <a:xfrm>
              <a:off x="1426" y="3605"/>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19475" name="Oval 42"/>
            <p:cNvSpPr>
              <a:spLocks noChangeArrowheads="1"/>
            </p:cNvSpPr>
            <p:nvPr/>
          </p:nvSpPr>
          <p:spPr bwMode="auto">
            <a:xfrm>
              <a:off x="1691" y="3441"/>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Oval 43"/>
            <p:cNvSpPr>
              <a:spLocks noChangeArrowheads="1"/>
            </p:cNvSpPr>
            <p:nvPr/>
          </p:nvSpPr>
          <p:spPr bwMode="auto">
            <a:xfrm>
              <a:off x="2128" y="2314"/>
              <a:ext cx="1321" cy="1246"/>
            </a:xfrm>
            <a:prstGeom prst="ellipse">
              <a:avLst/>
            </a:prstGeom>
            <a:noFill/>
            <a:ln w="952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Oval 44"/>
            <p:cNvSpPr>
              <a:spLocks noChangeArrowheads="1"/>
            </p:cNvSpPr>
            <p:nvPr/>
          </p:nvSpPr>
          <p:spPr bwMode="auto">
            <a:xfrm>
              <a:off x="2434" y="2588"/>
              <a:ext cx="675" cy="683"/>
            </a:xfrm>
            <a:prstGeom prst="ellipse">
              <a:avLst/>
            </a:prstGeom>
            <a:noFill/>
            <a:ln w="952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Oval 45"/>
            <p:cNvSpPr>
              <a:spLocks noChangeArrowheads="1"/>
            </p:cNvSpPr>
            <p:nvPr/>
          </p:nvSpPr>
          <p:spPr bwMode="auto">
            <a:xfrm>
              <a:off x="2608" y="2769"/>
              <a:ext cx="326" cy="335"/>
            </a:xfrm>
            <a:prstGeom prst="ellipse">
              <a:avLst/>
            </a:prstGeom>
            <a:solidFill>
              <a:srgbClr val="FF99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C</a:t>
              </a:r>
              <a:endParaRPr lang="en-GB">
                <a:solidFill>
                  <a:srgbClr val="FF0000"/>
                </a:solidFill>
              </a:endParaRPr>
            </a:p>
          </p:txBody>
        </p:sp>
        <p:grpSp>
          <p:nvGrpSpPr>
            <p:cNvPr id="19479" name="Group 46"/>
            <p:cNvGrpSpPr>
              <a:grpSpLocks/>
            </p:cNvGrpSpPr>
            <p:nvPr/>
          </p:nvGrpSpPr>
          <p:grpSpPr bwMode="auto">
            <a:xfrm rot="2700000">
              <a:off x="2118" y="2950"/>
              <a:ext cx="154" cy="154"/>
              <a:chOff x="4860" y="946"/>
              <a:chExt cx="154" cy="154"/>
            </a:xfrm>
          </p:grpSpPr>
          <p:sp>
            <p:nvSpPr>
              <p:cNvPr id="19513" name="Line 47"/>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4" name="Line 48"/>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80" name="Group 49"/>
            <p:cNvGrpSpPr>
              <a:grpSpLocks/>
            </p:cNvGrpSpPr>
            <p:nvPr/>
          </p:nvGrpSpPr>
          <p:grpSpPr bwMode="auto">
            <a:xfrm rot="2700000">
              <a:off x="907" y="2706"/>
              <a:ext cx="154" cy="154"/>
              <a:chOff x="4860" y="946"/>
              <a:chExt cx="154" cy="154"/>
            </a:xfrm>
          </p:grpSpPr>
          <p:sp>
            <p:nvSpPr>
              <p:cNvPr id="19511" name="Line 50"/>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2" name="Line 51"/>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81" name="Group 52"/>
            <p:cNvGrpSpPr>
              <a:grpSpLocks/>
            </p:cNvGrpSpPr>
            <p:nvPr/>
          </p:nvGrpSpPr>
          <p:grpSpPr bwMode="auto">
            <a:xfrm rot="2700000">
              <a:off x="2788" y="3425"/>
              <a:ext cx="154" cy="154"/>
              <a:chOff x="4860" y="946"/>
              <a:chExt cx="154" cy="154"/>
            </a:xfrm>
          </p:grpSpPr>
          <p:sp>
            <p:nvSpPr>
              <p:cNvPr id="19509" name="Line 53"/>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0" name="Line 54"/>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82" name="Group 55"/>
            <p:cNvGrpSpPr>
              <a:grpSpLocks/>
            </p:cNvGrpSpPr>
            <p:nvPr/>
          </p:nvGrpSpPr>
          <p:grpSpPr bwMode="auto">
            <a:xfrm rot="2700000">
              <a:off x="3339" y="2942"/>
              <a:ext cx="154" cy="154"/>
              <a:chOff x="4860" y="946"/>
              <a:chExt cx="154" cy="154"/>
            </a:xfrm>
          </p:grpSpPr>
          <p:sp>
            <p:nvSpPr>
              <p:cNvPr id="19507" name="Line 56"/>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8" name="Line 57"/>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83" name="Group 58"/>
            <p:cNvGrpSpPr>
              <a:grpSpLocks/>
            </p:cNvGrpSpPr>
            <p:nvPr/>
          </p:nvGrpSpPr>
          <p:grpSpPr bwMode="auto">
            <a:xfrm rot="2700000">
              <a:off x="2382" y="2869"/>
              <a:ext cx="154" cy="154"/>
              <a:chOff x="4860" y="946"/>
              <a:chExt cx="154" cy="154"/>
            </a:xfrm>
          </p:grpSpPr>
          <p:sp>
            <p:nvSpPr>
              <p:cNvPr id="19505" name="Line 59"/>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6" name="Line 60"/>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84" name="Group 61"/>
            <p:cNvGrpSpPr>
              <a:grpSpLocks/>
            </p:cNvGrpSpPr>
            <p:nvPr/>
          </p:nvGrpSpPr>
          <p:grpSpPr bwMode="auto">
            <a:xfrm rot="2700000">
              <a:off x="3042" y="2874"/>
              <a:ext cx="154" cy="154"/>
              <a:chOff x="4860" y="946"/>
              <a:chExt cx="154" cy="154"/>
            </a:xfrm>
          </p:grpSpPr>
          <p:sp>
            <p:nvSpPr>
              <p:cNvPr id="19503" name="Line 62"/>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4" name="Line 63"/>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85" name="Oval 64"/>
            <p:cNvSpPr>
              <a:spLocks noChangeArrowheads="1"/>
            </p:cNvSpPr>
            <p:nvPr/>
          </p:nvSpPr>
          <p:spPr bwMode="auto">
            <a:xfrm>
              <a:off x="3340" y="2613"/>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6" name="Oval 65"/>
            <p:cNvSpPr>
              <a:spLocks noChangeArrowheads="1"/>
            </p:cNvSpPr>
            <p:nvPr/>
          </p:nvSpPr>
          <p:spPr bwMode="auto">
            <a:xfrm>
              <a:off x="3513" y="2803"/>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19487" name="Oval 66"/>
            <p:cNvSpPr>
              <a:spLocks noChangeArrowheads="1"/>
            </p:cNvSpPr>
            <p:nvPr/>
          </p:nvSpPr>
          <p:spPr bwMode="auto">
            <a:xfrm>
              <a:off x="3371" y="2805"/>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8" name="Oval 67"/>
            <p:cNvSpPr>
              <a:spLocks noChangeArrowheads="1"/>
            </p:cNvSpPr>
            <p:nvPr/>
          </p:nvSpPr>
          <p:spPr bwMode="auto">
            <a:xfrm>
              <a:off x="2471" y="3449"/>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9" name="Oval 68"/>
            <p:cNvSpPr>
              <a:spLocks noChangeArrowheads="1"/>
            </p:cNvSpPr>
            <p:nvPr/>
          </p:nvSpPr>
          <p:spPr bwMode="auto">
            <a:xfrm>
              <a:off x="2645" y="3630"/>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19490" name="Oval 69"/>
            <p:cNvSpPr>
              <a:spLocks noChangeArrowheads="1"/>
            </p:cNvSpPr>
            <p:nvPr/>
          </p:nvSpPr>
          <p:spPr bwMode="auto">
            <a:xfrm>
              <a:off x="2694" y="3467"/>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1" name="Oval 70"/>
            <p:cNvSpPr>
              <a:spLocks noChangeArrowheads="1"/>
            </p:cNvSpPr>
            <p:nvPr/>
          </p:nvSpPr>
          <p:spPr bwMode="auto">
            <a:xfrm>
              <a:off x="356" y="2576"/>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2" name="Oval 71"/>
            <p:cNvSpPr>
              <a:spLocks noChangeArrowheads="1"/>
            </p:cNvSpPr>
            <p:nvPr/>
          </p:nvSpPr>
          <p:spPr bwMode="auto">
            <a:xfrm>
              <a:off x="530" y="2757"/>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19493" name="Oval 72"/>
            <p:cNvSpPr>
              <a:spLocks noChangeArrowheads="1"/>
            </p:cNvSpPr>
            <p:nvPr/>
          </p:nvSpPr>
          <p:spPr bwMode="auto">
            <a:xfrm>
              <a:off x="950" y="2948"/>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494" name="Group 73"/>
            <p:cNvGrpSpPr>
              <a:grpSpLocks/>
            </p:cNvGrpSpPr>
            <p:nvPr/>
          </p:nvGrpSpPr>
          <p:grpSpPr bwMode="auto">
            <a:xfrm rot="2700000">
              <a:off x="2821" y="2275"/>
              <a:ext cx="154" cy="154"/>
              <a:chOff x="4860" y="946"/>
              <a:chExt cx="154" cy="154"/>
            </a:xfrm>
          </p:grpSpPr>
          <p:sp>
            <p:nvSpPr>
              <p:cNvPr id="19501" name="Line 74"/>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2" name="Line 75"/>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95" name="Oval 76"/>
            <p:cNvSpPr>
              <a:spLocks noChangeArrowheads="1"/>
            </p:cNvSpPr>
            <p:nvPr/>
          </p:nvSpPr>
          <p:spPr bwMode="auto">
            <a:xfrm>
              <a:off x="2467" y="1700"/>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6" name="Oval 77"/>
            <p:cNvSpPr>
              <a:spLocks noChangeArrowheads="1"/>
            </p:cNvSpPr>
            <p:nvPr/>
          </p:nvSpPr>
          <p:spPr bwMode="auto">
            <a:xfrm>
              <a:off x="2650" y="1871"/>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19497" name="Oval 78"/>
            <p:cNvSpPr>
              <a:spLocks noChangeArrowheads="1"/>
            </p:cNvSpPr>
            <p:nvPr/>
          </p:nvSpPr>
          <p:spPr bwMode="auto">
            <a:xfrm>
              <a:off x="2699" y="2335"/>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498" name="Group 79"/>
            <p:cNvGrpSpPr>
              <a:grpSpLocks/>
            </p:cNvGrpSpPr>
            <p:nvPr/>
          </p:nvGrpSpPr>
          <p:grpSpPr bwMode="auto">
            <a:xfrm rot="2700000">
              <a:off x="2129" y="2752"/>
              <a:ext cx="154" cy="154"/>
              <a:chOff x="4860" y="946"/>
              <a:chExt cx="154" cy="154"/>
            </a:xfrm>
          </p:grpSpPr>
          <p:sp>
            <p:nvSpPr>
              <p:cNvPr id="19499" name="Line 80"/>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0" name="Line 81"/>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462" name="Rectangle 82"/>
          <p:cNvSpPr>
            <a:spLocks noGrp="1" noChangeArrowheads="1"/>
          </p:cNvSpPr>
          <p:nvPr>
            <p:ph type="title"/>
          </p:nvPr>
        </p:nvSpPr>
        <p:spPr/>
        <p:txBody>
          <a:bodyPr/>
          <a:lstStyle/>
          <a:p>
            <a:pPr eaLnBrk="1" hangingPunct="1"/>
            <a:r>
              <a:rPr lang="en-GB" smtClean="0"/>
              <a:t>      Bonding in alkanes: ethane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dissolve">
                                      <p:cBhvr>
                                        <p:cTn id="7" dur="500"/>
                                        <p:tgtEl>
                                          <p:spTgt spid="121859">
                                            <p:txEl>
                                              <p:pRg st="0" end="0"/>
                                            </p:txEl>
                                          </p:spTgt>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21860"/>
                                        </p:tgtEl>
                                        <p:attrNameLst>
                                          <p:attrName>style.visibility</p:attrName>
                                        </p:attrNameLst>
                                      </p:cBhvr>
                                      <p:to>
                                        <p:strVal val="visible"/>
                                      </p:to>
                                    </p:set>
                                  </p:childTnLst>
                                </p:cTn>
                              </p:par>
                            </p:childTnLst>
                          </p:cTn>
                        </p:par>
                        <p:par>
                          <p:cTn id="11" fill="hold" nodeType="afterGroup">
                            <p:stCondLst>
                              <p:cond delay="1000"/>
                            </p:stCondLst>
                            <p:childTnLst>
                              <p:par>
                                <p:cTn id="12" presetID="9" presetClass="entr" presetSubtype="0" fill="hold" nodeType="afterEffect">
                                  <p:stCondLst>
                                    <p:cond delay="0"/>
                                  </p:stCondLst>
                                  <p:childTnLst>
                                    <p:set>
                                      <p:cBhvr>
                                        <p:cTn id="13" dur="1" fill="hold">
                                          <p:stCondLst>
                                            <p:cond delay="0"/>
                                          </p:stCondLst>
                                        </p:cTn>
                                        <p:tgtEl>
                                          <p:spTgt spid="121861"/>
                                        </p:tgtEl>
                                        <p:attrNameLst>
                                          <p:attrName>style.visibility</p:attrName>
                                        </p:attrNameLst>
                                      </p:cBhvr>
                                      <p:to>
                                        <p:strVal val="visible"/>
                                      </p:to>
                                    </p:set>
                                    <p:animEffect transition="in" filter="dissolve">
                                      <p:cBhvr>
                                        <p:cTn id="14" dur="500"/>
                                        <p:tgtEl>
                                          <p:spTgt spid="12186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21877"/>
                                        </p:tgtEl>
                                        <p:attrNameLst>
                                          <p:attrName>style.visibility</p:attrName>
                                        </p:attrNameLst>
                                      </p:cBhvr>
                                      <p:to>
                                        <p:strVal val="visible"/>
                                      </p:to>
                                    </p:set>
                                    <p:animEffect transition="in" filter="dissolve">
                                      <p:cBhvr>
                                        <p:cTn id="19" dur="500"/>
                                        <p:tgtEl>
                                          <p:spTgt spid="121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P spid="1218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ph type="body" idx="1"/>
          </p:nvPr>
        </p:nvSpPr>
        <p:spPr bwMode="auto">
          <a:xfrm>
            <a:off x="381000" y="762000"/>
            <a:ext cx="8542338" cy="46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400" smtClean="0">
                <a:solidFill>
                  <a:srgbClr val="0000FF"/>
                </a:solidFill>
              </a:rPr>
              <a:t>Complete the diagram below including its electrons.</a:t>
            </a:r>
          </a:p>
        </p:txBody>
      </p:sp>
      <p:grpSp>
        <p:nvGrpSpPr>
          <p:cNvPr id="20483" name="Group 5"/>
          <p:cNvGrpSpPr>
            <a:grpSpLocks/>
          </p:cNvGrpSpPr>
          <p:nvPr/>
        </p:nvGrpSpPr>
        <p:grpSpPr bwMode="auto">
          <a:xfrm>
            <a:off x="838200" y="2286000"/>
            <a:ext cx="7704138" cy="3878263"/>
            <a:chOff x="698" y="1551"/>
            <a:chExt cx="4853" cy="2443"/>
          </a:xfrm>
        </p:grpSpPr>
        <p:sp>
          <p:nvSpPr>
            <p:cNvPr id="20493" name="Oval 6"/>
            <p:cNvSpPr>
              <a:spLocks noChangeArrowheads="1"/>
            </p:cNvSpPr>
            <p:nvPr/>
          </p:nvSpPr>
          <p:spPr bwMode="auto">
            <a:xfrm>
              <a:off x="2477" y="2161"/>
              <a:ext cx="1321" cy="1246"/>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Oval 7"/>
            <p:cNvSpPr>
              <a:spLocks noChangeArrowheads="1"/>
            </p:cNvSpPr>
            <p:nvPr/>
          </p:nvSpPr>
          <p:spPr bwMode="auto">
            <a:xfrm>
              <a:off x="2783" y="2435"/>
              <a:ext cx="675" cy="683"/>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Oval 8"/>
            <p:cNvSpPr>
              <a:spLocks noChangeArrowheads="1"/>
            </p:cNvSpPr>
            <p:nvPr/>
          </p:nvSpPr>
          <p:spPr bwMode="auto">
            <a:xfrm>
              <a:off x="2957" y="2616"/>
              <a:ext cx="326" cy="335"/>
            </a:xfrm>
            <a:prstGeom prst="ellipse">
              <a:avLst/>
            </a:prstGeom>
            <a:solidFill>
              <a:srgbClr val="FF99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C</a:t>
              </a:r>
              <a:endParaRPr lang="en-GB">
                <a:solidFill>
                  <a:srgbClr val="FF0000"/>
                </a:solidFill>
              </a:endParaRPr>
            </a:p>
          </p:txBody>
        </p:sp>
        <p:sp>
          <p:nvSpPr>
            <p:cNvPr id="20496" name="Oval 9"/>
            <p:cNvSpPr>
              <a:spLocks noChangeArrowheads="1"/>
            </p:cNvSpPr>
            <p:nvPr/>
          </p:nvSpPr>
          <p:spPr bwMode="auto">
            <a:xfrm>
              <a:off x="2798" y="1578"/>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Oval 10"/>
            <p:cNvSpPr>
              <a:spLocks noChangeArrowheads="1"/>
            </p:cNvSpPr>
            <p:nvPr/>
          </p:nvSpPr>
          <p:spPr bwMode="auto">
            <a:xfrm>
              <a:off x="2972" y="1759"/>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20498" name="Oval 11"/>
            <p:cNvSpPr>
              <a:spLocks noChangeArrowheads="1"/>
            </p:cNvSpPr>
            <p:nvPr/>
          </p:nvSpPr>
          <p:spPr bwMode="auto">
            <a:xfrm>
              <a:off x="2770" y="3286"/>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9" name="Oval 12"/>
            <p:cNvSpPr>
              <a:spLocks noChangeArrowheads="1"/>
            </p:cNvSpPr>
            <p:nvPr/>
          </p:nvSpPr>
          <p:spPr bwMode="auto">
            <a:xfrm>
              <a:off x="2962" y="3467"/>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20500" name="Oval 13"/>
            <p:cNvSpPr>
              <a:spLocks noChangeArrowheads="1"/>
            </p:cNvSpPr>
            <p:nvPr/>
          </p:nvSpPr>
          <p:spPr bwMode="auto">
            <a:xfrm>
              <a:off x="3664" y="2176"/>
              <a:ext cx="1321" cy="1246"/>
            </a:xfrm>
            <a:prstGeom prst="ellipse">
              <a:avLst/>
            </a:prstGeom>
            <a:noFill/>
            <a:ln w="952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1" name="Oval 14"/>
            <p:cNvSpPr>
              <a:spLocks noChangeArrowheads="1"/>
            </p:cNvSpPr>
            <p:nvPr/>
          </p:nvSpPr>
          <p:spPr bwMode="auto">
            <a:xfrm>
              <a:off x="3970" y="2450"/>
              <a:ext cx="675" cy="683"/>
            </a:xfrm>
            <a:prstGeom prst="ellipse">
              <a:avLst/>
            </a:prstGeom>
            <a:noFill/>
            <a:ln w="952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2" name="Oval 15"/>
            <p:cNvSpPr>
              <a:spLocks noChangeArrowheads="1"/>
            </p:cNvSpPr>
            <p:nvPr/>
          </p:nvSpPr>
          <p:spPr bwMode="auto">
            <a:xfrm>
              <a:off x="4144" y="2631"/>
              <a:ext cx="326" cy="335"/>
            </a:xfrm>
            <a:prstGeom prst="ellipse">
              <a:avLst/>
            </a:prstGeom>
            <a:solidFill>
              <a:srgbClr val="FF99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C</a:t>
              </a:r>
              <a:endParaRPr lang="en-GB">
                <a:solidFill>
                  <a:srgbClr val="FF0000"/>
                </a:solidFill>
              </a:endParaRPr>
            </a:p>
          </p:txBody>
        </p:sp>
        <p:sp>
          <p:nvSpPr>
            <p:cNvPr id="20503" name="Oval 16"/>
            <p:cNvSpPr>
              <a:spLocks noChangeArrowheads="1"/>
            </p:cNvSpPr>
            <p:nvPr/>
          </p:nvSpPr>
          <p:spPr bwMode="auto">
            <a:xfrm>
              <a:off x="4876" y="2475"/>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4" name="Oval 17"/>
            <p:cNvSpPr>
              <a:spLocks noChangeArrowheads="1"/>
            </p:cNvSpPr>
            <p:nvPr/>
          </p:nvSpPr>
          <p:spPr bwMode="auto">
            <a:xfrm>
              <a:off x="5049" y="2665"/>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20505" name="Oval 18"/>
            <p:cNvSpPr>
              <a:spLocks noChangeArrowheads="1"/>
            </p:cNvSpPr>
            <p:nvPr/>
          </p:nvSpPr>
          <p:spPr bwMode="auto">
            <a:xfrm>
              <a:off x="4007" y="3311"/>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6" name="Oval 19"/>
            <p:cNvSpPr>
              <a:spLocks noChangeArrowheads="1"/>
            </p:cNvSpPr>
            <p:nvPr/>
          </p:nvSpPr>
          <p:spPr bwMode="auto">
            <a:xfrm>
              <a:off x="4181" y="3492"/>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20507" name="Oval 20"/>
            <p:cNvSpPr>
              <a:spLocks noChangeArrowheads="1"/>
            </p:cNvSpPr>
            <p:nvPr/>
          </p:nvSpPr>
          <p:spPr bwMode="auto">
            <a:xfrm>
              <a:off x="1553" y="3270"/>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8" name="Oval 21"/>
            <p:cNvSpPr>
              <a:spLocks noChangeArrowheads="1"/>
            </p:cNvSpPr>
            <p:nvPr/>
          </p:nvSpPr>
          <p:spPr bwMode="auto">
            <a:xfrm>
              <a:off x="1737" y="3461"/>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20509" name="Oval 22"/>
            <p:cNvSpPr>
              <a:spLocks noChangeArrowheads="1"/>
            </p:cNvSpPr>
            <p:nvPr/>
          </p:nvSpPr>
          <p:spPr bwMode="auto">
            <a:xfrm>
              <a:off x="4003" y="1562"/>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0" name="Oval 23"/>
            <p:cNvSpPr>
              <a:spLocks noChangeArrowheads="1"/>
            </p:cNvSpPr>
            <p:nvPr/>
          </p:nvSpPr>
          <p:spPr bwMode="auto">
            <a:xfrm>
              <a:off x="4186" y="1733"/>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20511" name="Oval 24"/>
            <p:cNvSpPr>
              <a:spLocks noChangeArrowheads="1"/>
            </p:cNvSpPr>
            <p:nvPr/>
          </p:nvSpPr>
          <p:spPr bwMode="auto">
            <a:xfrm>
              <a:off x="1726" y="2602"/>
              <a:ext cx="326" cy="335"/>
            </a:xfrm>
            <a:prstGeom prst="ellipse">
              <a:avLst/>
            </a:prstGeom>
            <a:solidFill>
              <a:srgbClr val="FF99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C</a:t>
              </a:r>
              <a:endParaRPr lang="en-GB">
                <a:solidFill>
                  <a:srgbClr val="FF0000"/>
                </a:solidFill>
              </a:endParaRPr>
            </a:p>
          </p:txBody>
        </p:sp>
        <p:sp>
          <p:nvSpPr>
            <p:cNvPr id="20512" name="Oval 25"/>
            <p:cNvSpPr>
              <a:spLocks noChangeArrowheads="1"/>
            </p:cNvSpPr>
            <p:nvPr/>
          </p:nvSpPr>
          <p:spPr bwMode="auto">
            <a:xfrm>
              <a:off x="1544" y="2430"/>
              <a:ext cx="675" cy="683"/>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3" name="Oval 26"/>
            <p:cNvSpPr>
              <a:spLocks noChangeArrowheads="1"/>
            </p:cNvSpPr>
            <p:nvPr/>
          </p:nvSpPr>
          <p:spPr bwMode="auto">
            <a:xfrm>
              <a:off x="1257" y="2148"/>
              <a:ext cx="1321" cy="1246"/>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4" name="Oval 27"/>
            <p:cNvSpPr>
              <a:spLocks noChangeArrowheads="1"/>
            </p:cNvSpPr>
            <p:nvPr/>
          </p:nvSpPr>
          <p:spPr bwMode="auto">
            <a:xfrm>
              <a:off x="864" y="2597"/>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20515" name="Oval 28"/>
            <p:cNvSpPr>
              <a:spLocks noChangeArrowheads="1"/>
            </p:cNvSpPr>
            <p:nvPr/>
          </p:nvSpPr>
          <p:spPr bwMode="auto">
            <a:xfrm>
              <a:off x="1746" y="1715"/>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20516" name="Oval 29"/>
            <p:cNvSpPr>
              <a:spLocks noChangeArrowheads="1"/>
            </p:cNvSpPr>
            <p:nvPr/>
          </p:nvSpPr>
          <p:spPr bwMode="auto">
            <a:xfrm>
              <a:off x="698" y="2433"/>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7" name="Oval 30"/>
            <p:cNvSpPr>
              <a:spLocks noChangeArrowheads="1"/>
            </p:cNvSpPr>
            <p:nvPr/>
          </p:nvSpPr>
          <p:spPr bwMode="auto">
            <a:xfrm>
              <a:off x="1563" y="1551"/>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84" name="Group 31"/>
          <p:cNvGrpSpPr>
            <a:grpSpLocks/>
          </p:cNvGrpSpPr>
          <p:nvPr/>
        </p:nvGrpSpPr>
        <p:grpSpPr bwMode="auto">
          <a:xfrm>
            <a:off x="835025" y="1579563"/>
            <a:ext cx="2871788" cy="457200"/>
            <a:chOff x="293" y="1371"/>
            <a:chExt cx="1809" cy="288"/>
          </a:xfrm>
        </p:grpSpPr>
        <p:grpSp>
          <p:nvGrpSpPr>
            <p:cNvPr id="20489" name="Group 32"/>
            <p:cNvGrpSpPr>
              <a:grpSpLocks/>
            </p:cNvGrpSpPr>
            <p:nvPr/>
          </p:nvGrpSpPr>
          <p:grpSpPr bwMode="auto">
            <a:xfrm rot="2700000">
              <a:off x="293" y="1449"/>
              <a:ext cx="154" cy="154"/>
              <a:chOff x="4860" y="946"/>
              <a:chExt cx="154" cy="154"/>
            </a:xfrm>
          </p:grpSpPr>
          <p:sp>
            <p:nvSpPr>
              <p:cNvPr id="20491" name="Line 33"/>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Line 34"/>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490" name="Text Box 35"/>
            <p:cNvSpPr txBox="1">
              <a:spLocks noChangeArrowheads="1"/>
            </p:cNvSpPr>
            <p:nvPr/>
          </p:nvSpPr>
          <p:spPr bwMode="auto">
            <a:xfrm>
              <a:off x="539" y="1371"/>
              <a:ext cx="15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Carbon electron</a:t>
              </a:r>
            </a:p>
          </p:txBody>
        </p:sp>
      </p:grpSp>
      <p:grpSp>
        <p:nvGrpSpPr>
          <p:cNvPr id="20485" name="Group 36"/>
          <p:cNvGrpSpPr>
            <a:grpSpLocks/>
          </p:cNvGrpSpPr>
          <p:nvPr/>
        </p:nvGrpSpPr>
        <p:grpSpPr bwMode="auto">
          <a:xfrm>
            <a:off x="4530725" y="1593850"/>
            <a:ext cx="3270250" cy="457200"/>
            <a:chOff x="2822" y="1170"/>
            <a:chExt cx="2060" cy="288"/>
          </a:xfrm>
        </p:grpSpPr>
        <p:sp>
          <p:nvSpPr>
            <p:cNvPr id="20487" name="Oval 37"/>
            <p:cNvSpPr>
              <a:spLocks noChangeArrowheads="1"/>
            </p:cNvSpPr>
            <p:nvPr/>
          </p:nvSpPr>
          <p:spPr bwMode="auto">
            <a:xfrm>
              <a:off x="2822" y="1272"/>
              <a:ext cx="112" cy="11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Text Box 38"/>
            <p:cNvSpPr txBox="1">
              <a:spLocks noChangeArrowheads="1"/>
            </p:cNvSpPr>
            <p:nvPr/>
          </p:nvSpPr>
          <p:spPr bwMode="auto">
            <a:xfrm>
              <a:off x="2999" y="1170"/>
              <a:ext cx="18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Hydrogen electron</a:t>
              </a:r>
            </a:p>
          </p:txBody>
        </p:sp>
      </p:grpSp>
      <p:sp>
        <p:nvSpPr>
          <p:cNvPr id="20486" name="Rectangle 41"/>
          <p:cNvSpPr>
            <a:spLocks noGrp="1" noChangeArrowheads="1"/>
          </p:cNvSpPr>
          <p:nvPr>
            <p:ph type="title"/>
          </p:nvPr>
        </p:nvSpPr>
        <p:spPr/>
        <p:txBody>
          <a:bodyPr/>
          <a:lstStyle/>
          <a:p>
            <a:pPr eaLnBrk="1" hangingPunct="1"/>
            <a:r>
              <a:rPr lang="en-GB" smtClean="0"/>
              <a:t>      Bonding in alkanes: propane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8"/>
          <p:cNvSpPr>
            <a:spLocks noChangeArrowheads="1"/>
          </p:cNvSpPr>
          <p:nvPr/>
        </p:nvSpPr>
        <p:spPr bwMode="auto">
          <a:xfrm>
            <a:off x="973138" y="836613"/>
            <a:ext cx="7197725"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pPr>
            <a:r>
              <a:rPr lang="en-GB" sz="3600" b="1">
                <a:solidFill>
                  <a:schemeClr val="bg1"/>
                </a:solidFill>
              </a:rPr>
              <a:t>Alkanes and Alkenes</a:t>
            </a:r>
            <a:endParaRPr lang="en-GB" sz="3600">
              <a:solidFill>
                <a:schemeClr val="bg1"/>
              </a:solidFill>
            </a:endParaRPr>
          </a:p>
        </p:txBody>
      </p:sp>
      <p:sp>
        <p:nvSpPr>
          <p:cNvPr id="21507" name="Oval 19"/>
          <p:cNvSpPr>
            <a:spLocks noChangeAspect="1" noChangeArrowheads="1"/>
          </p:cNvSpPr>
          <p:nvPr/>
        </p:nvSpPr>
        <p:spPr bwMode="auto">
          <a:xfrm>
            <a:off x="973138" y="38957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508" name="AutoShape 20"/>
          <p:cNvSpPr>
            <a:spLocks noChangeArrowheads="1"/>
          </p:cNvSpPr>
          <p:nvPr/>
        </p:nvSpPr>
        <p:spPr bwMode="auto">
          <a:xfrm>
            <a:off x="1452563" y="3698875"/>
            <a:ext cx="1944687" cy="647700"/>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10BC4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FF6600"/>
                </a:solidFill>
              </a:rPr>
              <a:t>Alkenes</a:t>
            </a:r>
            <a:endParaRPr lang="en-GB" sz="2800" b="1">
              <a:solidFill>
                <a:srgbClr val="FF6600"/>
              </a:solidFill>
            </a:endParaRPr>
          </a:p>
        </p:txBody>
      </p:sp>
      <p:sp>
        <p:nvSpPr>
          <p:cNvPr id="21509" name="Oval 21"/>
          <p:cNvSpPr>
            <a:spLocks noChangeAspect="1" noChangeArrowheads="1"/>
          </p:cNvSpPr>
          <p:nvPr/>
        </p:nvSpPr>
        <p:spPr bwMode="auto">
          <a:xfrm>
            <a:off x="973138" y="48228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510" name="Oval 23"/>
          <p:cNvSpPr>
            <a:spLocks noChangeAspect="1" noChangeArrowheads="1"/>
          </p:cNvSpPr>
          <p:nvPr/>
        </p:nvSpPr>
        <p:spPr bwMode="auto">
          <a:xfrm>
            <a:off x="973138" y="2043113"/>
            <a:ext cx="252412"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511" name="AutoShape 24"/>
          <p:cNvSpPr>
            <a:spLocks noChangeArrowheads="1"/>
          </p:cNvSpPr>
          <p:nvPr/>
        </p:nvSpPr>
        <p:spPr bwMode="auto">
          <a:xfrm>
            <a:off x="1452563" y="1844675"/>
            <a:ext cx="1958975" cy="647700"/>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010066"/>
                </a:solidFill>
              </a:rPr>
              <a:t>Alkanes</a:t>
            </a:r>
            <a:endParaRPr lang="en-GB" sz="3200">
              <a:solidFill>
                <a:srgbClr val="010066"/>
              </a:solidFill>
            </a:endParaRPr>
          </a:p>
        </p:txBody>
      </p:sp>
      <p:sp>
        <p:nvSpPr>
          <p:cNvPr id="21512" name="AutoShape 25"/>
          <p:cNvSpPr>
            <a:spLocks noChangeArrowheads="1"/>
          </p:cNvSpPr>
          <p:nvPr/>
        </p:nvSpPr>
        <p:spPr bwMode="auto">
          <a:xfrm>
            <a:off x="1452563" y="5554663"/>
            <a:ext cx="4103687" cy="681037"/>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99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FF6600"/>
                </a:solidFill>
              </a:rPr>
              <a:t>Summary activities</a:t>
            </a:r>
          </a:p>
        </p:txBody>
      </p:sp>
      <p:sp>
        <p:nvSpPr>
          <p:cNvPr id="21513" name="Oval 26"/>
          <p:cNvSpPr>
            <a:spLocks noChangeAspect="1" noChangeArrowheads="1"/>
          </p:cNvSpPr>
          <p:nvPr/>
        </p:nvSpPr>
        <p:spPr bwMode="auto">
          <a:xfrm>
            <a:off x="973138" y="576897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514" name="Oval 27"/>
          <p:cNvSpPr>
            <a:spLocks noChangeAspect="1" noChangeArrowheads="1"/>
          </p:cNvSpPr>
          <p:nvPr/>
        </p:nvSpPr>
        <p:spPr bwMode="auto">
          <a:xfrm>
            <a:off x="973138" y="29686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515" name="AutoShape 28"/>
          <p:cNvSpPr>
            <a:spLocks noChangeArrowheads="1"/>
          </p:cNvSpPr>
          <p:nvPr/>
        </p:nvSpPr>
        <p:spPr bwMode="auto">
          <a:xfrm>
            <a:off x="1452563" y="2757488"/>
            <a:ext cx="4873625" cy="676275"/>
          </a:xfrm>
          <a:prstGeom prst="roundRect">
            <a:avLst>
              <a:gd name="adj" fmla="val 43579"/>
            </a:avLst>
          </a:prstGeom>
          <a:solidFill>
            <a:srgbClr val="FF6600"/>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chemeClr val="bg1"/>
                </a:solidFill>
              </a:rPr>
              <a:t>Combustion of alkanes</a:t>
            </a:r>
          </a:p>
        </p:txBody>
      </p:sp>
      <p:sp>
        <p:nvSpPr>
          <p:cNvPr id="21516" name="AutoShape 30"/>
          <p:cNvSpPr>
            <a:spLocks noChangeArrowheads="1"/>
          </p:cNvSpPr>
          <p:nvPr/>
        </p:nvSpPr>
        <p:spPr bwMode="auto">
          <a:xfrm>
            <a:off x="1452563" y="4611688"/>
            <a:ext cx="5965825" cy="676275"/>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FF6600"/>
                </a:solidFill>
              </a:rPr>
              <a:t>Cracking and polymerization </a:t>
            </a:r>
          </a:p>
        </p:txBody>
      </p:sp>
      <p:sp>
        <p:nvSpPr>
          <p:cNvPr id="21517" name="Rectangle 31"/>
          <p:cNvSpPr>
            <a:spLocks noGrp="1" noChangeArrowheads="1"/>
          </p:cNvSpPr>
          <p:nvPr>
            <p:ph type="title" idx="4294967295"/>
          </p:nvPr>
        </p:nvSpPr>
        <p:spPr/>
        <p:txBody>
          <a:bodyPr/>
          <a:lstStyle/>
          <a:p>
            <a:pPr eaLnBrk="1" hangingPunct="1"/>
            <a:r>
              <a:rPr lang="en-GB" smtClean="0"/>
              <a:t>      Contents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ph type="body" idx="1"/>
          </p:nvPr>
        </p:nvSpPr>
        <p:spPr bwMode="auto">
          <a:xfrm>
            <a:off x="304800" y="1219200"/>
            <a:ext cx="8528050" cy="225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Alkanes are not especially reactive but they do undergo one very important reaction: combustion.</a:t>
            </a:r>
          </a:p>
          <a:p>
            <a:pPr eaLnBrk="1" hangingPunct="1">
              <a:spcBef>
                <a:spcPct val="0"/>
              </a:spcBef>
            </a:pPr>
            <a:r>
              <a:rPr lang="en-GB" sz="2800" smtClean="0">
                <a:solidFill>
                  <a:srgbClr val="0000FF"/>
                </a:solidFill>
              </a:rPr>
              <a:t>With an adequate supply of air they react to form carbon dioxide and water.  </a:t>
            </a:r>
            <a:endParaRPr lang="en-GB" smtClean="0">
              <a:solidFill>
                <a:srgbClr val="0000FF"/>
              </a:solidFill>
            </a:endParaRPr>
          </a:p>
        </p:txBody>
      </p:sp>
      <p:grpSp>
        <p:nvGrpSpPr>
          <p:cNvPr id="22531" name="Group 4"/>
          <p:cNvGrpSpPr>
            <a:grpSpLocks/>
          </p:cNvGrpSpPr>
          <p:nvPr/>
        </p:nvGrpSpPr>
        <p:grpSpPr bwMode="auto">
          <a:xfrm>
            <a:off x="609600" y="3352800"/>
            <a:ext cx="7532688" cy="1392238"/>
            <a:chOff x="366" y="2478"/>
            <a:chExt cx="4745" cy="877"/>
          </a:xfrm>
        </p:grpSpPr>
        <p:sp>
          <p:nvSpPr>
            <p:cNvPr id="22533" name="Rectangle 5"/>
            <p:cNvSpPr>
              <a:spLocks noChangeArrowheads="1"/>
            </p:cNvSpPr>
            <p:nvPr/>
          </p:nvSpPr>
          <p:spPr bwMode="auto">
            <a:xfrm>
              <a:off x="366" y="2478"/>
              <a:ext cx="4745" cy="877"/>
            </a:xfrm>
            <a:prstGeom prst="rect">
              <a:avLst/>
            </a:prstGeom>
            <a:gradFill rotWithShape="0">
              <a:gsLst>
                <a:gs pos="0">
                  <a:srgbClr val="FFCC66"/>
                </a:gs>
                <a:gs pos="100000">
                  <a:srgbClr val="FFFF00"/>
                </a:gs>
              </a:gsLst>
              <a:lin ang="189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Text Box 6"/>
            <p:cNvSpPr txBox="1">
              <a:spLocks noChangeArrowheads="1"/>
            </p:cNvSpPr>
            <p:nvPr/>
          </p:nvSpPr>
          <p:spPr bwMode="auto">
            <a:xfrm>
              <a:off x="413" y="2540"/>
              <a:ext cx="43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methane + oxygen   </a:t>
              </a:r>
              <a:r>
                <a:rPr lang="en-GB">
                  <a:sym typeface="Monotype Sorts" pitchFamily="2" charset="2"/>
                </a:rPr>
                <a:t>   water    + carbon dioxide</a:t>
              </a:r>
              <a:endParaRPr lang="en-GB"/>
            </a:p>
          </p:txBody>
        </p:sp>
        <p:sp>
          <p:nvSpPr>
            <p:cNvPr id="22535" name="Text Box 7"/>
            <p:cNvSpPr txBox="1">
              <a:spLocks noChangeArrowheads="1"/>
            </p:cNvSpPr>
            <p:nvPr/>
          </p:nvSpPr>
          <p:spPr bwMode="auto">
            <a:xfrm>
              <a:off x="815" y="2940"/>
              <a:ext cx="34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CH</a:t>
              </a:r>
              <a:r>
                <a:rPr lang="en-GB" baseline="-25000"/>
                <a:t>4</a:t>
              </a:r>
              <a:r>
                <a:rPr lang="en-GB"/>
                <a:t>   +   2O</a:t>
              </a:r>
              <a:r>
                <a:rPr lang="en-GB" baseline="-25000"/>
                <a:t>2</a:t>
              </a:r>
              <a:r>
                <a:rPr lang="en-GB"/>
                <a:t>      </a:t>
              </a:r>
              <a:r>
                <a:rPr lang="en-GB">
                  <a:sym typeface="Monotype Sorts" pitchFamily="2" charset="2"/>
                </a:rPr>
                <a:t>    2H</a:t>
              </a:r>
              <a:r>
                <a:rPr lang="en-GB" baseline="-25000">
                  <a:sym typeface="Monotype Sorts" pitchFamily="2" charset="2"/>
                </a:rPr>
                <a:t>2</a:t>
              </a:r>
              <a:r>
                <a:rPr lang="en-GB">
                  <a:sym typeface="Monotype Sorts" pitchFamily="2" charset="2"/>
                </a:rPr>
                <a:t>O    +      CO</a:t>
              </a:r>
              <a:r>
                <a:rPr lang="en-GB" baseline="-25000">
                  <a:sym typeface="Monotype Sorts" pitchFamily="2" charset="2"/>
                </a:rPr>
                <a:t>2</a:t>
              </a:r>
              <a:r>
                <a:rPr lang="en-GB"/>
                <a:t> </a:t>
              </a:r>
            </a:p>
          </p:txBody>
        </p:sp>
      </p:grpSp>
      <p:sp>
        <p:nvSpPr>
          <p:cNvPr id="22532" name="Rectangle 8"/>
          <p:cNvSpPr>
            <a:spLocks noGrp="1" noChangeArrowheads="1"/>
          </p:cNvSpPr>
          <p:nvPr>
            <p:ph type="title"/>
          </p:nvPr>
        </p:nvSpPr>
        <p:spPr/>
        <p:txBody>
          <a:bodyPr/>
          <a:lstStyle/>
          <a:p>
            <a:pPr eaLnBrk="1" hangingPunct="1"/>
            <a:r>
              <a:rPr lang="en-GB" smtClean="0"/>
              <a:t>      Combustion of alkanes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ph type="body" idx="1"/>
          </p:nvPr>
        </p:nvSpPr>
        <p:spPr bwMode="auto">
          <a:xfrm>
            <a:off x="457200" y="1295400"/>
            <a:ext cx="5653088" cy="340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pPr>
            <a:r>
              <a:rPr lang="en-GB" sz="2800" smtClean="0">
                <a:solidFill>
                  <a:srgbClr val="0000FF"/>
                </a:solidFill>
              </a:rPr>
              <a:t>In the absence of an adequate supply of air, alkanes may react to form carbon monoxide and water.  </a:t>
            </a:r>
          </a:p>
          <a:p>
            <a:pPr eaLnBrk="1" hangingPunct="1">
              <a:lnSpc>
                <a:spcPct val="90000"/>
              </a:lnSpc>
              <a:spcBef>
                <a:spcPct val="0"/>
              </a:spcBef>
            </a:pPr>
            <a:r>
              <a:rPr lang="en-GB" sz="2800" smtClean="0">
                <a:solidFill>
                  <a:srgbClr val="0000FF"/>
                </a:solidFill>
              </a:rPr>
              <a:t>Carbon monoxide is highly poisonous and this is one reason why gas boilers must be serviced regularly.</a:t>
            </a:r>
          </a:p>
        </p:txBody>
      </p:sp>
      <p:grpSp>
        <p:nvGrpSpPr>
          <p:cNvPr id="23555" name="Group 4"/>
          <p:cNvGrpSpPr>
            <a:grpSpLocks/>
          </p:cNvGrpSpPr>
          <p:nvPr/>
        </p:nvGrpSpPr>
        <p:grpSpPr bwMode="auto">
          <a:xfrm>
            <a:off x="523875" y="4705350"/>
            <a:ext cx="8070850" cy="1392238"/>
            <a:chOff x="366" y="2478"/>
            <a:chExt cx="4745" cy="877"/>
          </a:xfrm>
        </p:grpSpPr>
        <p:sp>
          <p:nvSpPr>
            <p:cNvPr id="23560" name="Rectangle 5"/>
            <p:cNvSpPr>
              <a:spLocks noChangeArrowheads="1"/>
            </p:cNvSpPr>
            <p:nvPr/>
          </p:nvSpPr>
          <p:spPr bwMode="auto">
            <a:xfrm>
              <a:off x="366" y="2478"/>
              <a:ext cx="4745" cy="877"/>
            </a:xfrm>
            <a:prstGeom prst="rect">
              <a:avLst/>
            </a:prstGeom>
            <a:gradFill rotWithShape="0">
              <a:gsLst>
                <a:gs pos="0">
                  <a:srgbClr val="FFCC66"/>
                </a:gs>
                <a:gs pos="100000">
                  <a:srgbClr val="FFFF00"/>
                </a:gs>
              </a:gsLst>
              <a:lin ang="189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1" name="Text Box 6"/>
            <p:cNvSpPr txBox="1">
              <a:spLocks noChangeArrowheads="1"/>
            </p:cNvSpPr>
            <p:nvPr/>
          </p:nvSpPr>
          <p:spPr bwMode="auto">
            <a:xfrm>
              <a:off x="413" y="2540"/>
              <a:ext cx="42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methane + oxygen   </a:t>
              </a:r>
              <a:r>
                <a:rPr lang="en-GB">
                  <a:sym typeface="Monotype Sorts" pitchFamily="2" charset="2"/>
                </a:rPr>
                <a:t>   water    + carbon monoxide</a:t>
              </a:r>
              <a:endParaRPr lang="en-GB"/>
            </a:p>
          </p:txBody>
        </p:sp>
        <p:sp>
          <p:nvSpPr>
            <p:cNvPr id="23562" name="Text Box 7"/>
            <p:cNvSpPr txBox="1">
              <a:spLocks noChangeArrowheads="1"/>
            </p:cNvSpPr>
            <p:nvPr/>
          </p:nvSpPr>
          <p:spPr bwMode="auto">
            <a:xfrm>
              <a:off x="815" y="2940"/>
              <a:ext cx="3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2CH</a:t>
              </a:r>
              <a:r>
                <a:rPr lang="en-GB" baseline="-25000"/>
                <a:t>4</a:t>
              </a:r>
              <a:r>
                <a:rPr lang="en-GB"/>
                <a:t>   +   3O</a:t>
              </a:r>
              <a:r>
                <a:rPr lang="en-GB" baseline="-25000"/>
                <a:t>2</a:t>
              </a:r>
              <a:r>
                <a:rPr lang="en-GB"/>
                <a:t>      </a:t>
              </a:r>
              <a:r>
                <a:rPr lang="en-GB">
                  <a:sym typeface="Monotype Sorts" pitchFamily="2" charset="2"/>
                </a:rPr>
                <a:t>    4H</a:t>
              </a:r>
              <a:r>
                <a:rPr lang="en-GB" baseline="-25000">
                  <a:sym typeface="Monotype Sorts" pitchFamily="2" charset="2"/>
                </a:rPr>
                <a:t>2</a:t>
              </a:r>
              <a:r>
                <a:rPr lang="en-GB">
                  <a:sym typeface="Monotype Sorts" pitchFamily="2" charset="2"/>
                </a:rPr>
                <a:t>O    +      2CO</a:t>
              </a:r>
              <a:endParaRPr lang="en-GB"/>
            </a:p>
          </p:txBody>
        </p:sp>
      </p:grpSp>
      <p:sp>
        <p:nvSpPr>
          <p:cNvPr id="23556" name="Rectangle 9"/>
          <p:cNvSpPr>
            <a:spLocks noChangeArrowheads="1"/>
          </p:cNvSpPr>
          <p:nvPr/>
        </p:nvSpPr>
        <p:spPr bwMode="auto">
          <a:xfrm>
            <a:off x="6038850" y="990600"/>
            <a:ext cx="2405063" cy="36099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3557" name="Object 10"/>
          <p:cNvGraphicFramePr>
            <a:graphicFrameLocks noChangeAspect="1"/>
          </p:cNvGraphicFramePr>
          <p:nvPr/>
        </p:nvGraphicFramePr>
        <p:xfrm>
          <a:off x="6308725" y="1227138"/>
          <a:ext cx="1868488" cy="2773362"/>
        </p:xfrm>
        <a:graphic>
          <a:graphicData uri="http://schemas.openxmlformats.org/presentationml/2006/ole">
            <mc:AlternateContent xmlns:mc="http://schemas.openxmlformats.org/markup-compatibility/2006">
              <mc:Choice xmlns:v="urn:schemas-microsoft-com:vml" Requires="v">
                <p:oleObj spid="_x0000_s23563" name="Picture Publisher Image" r:id="rId4" imgW="1447800" imgH="2133600" progId="PictPub.Image.7">
                  <p:embed/>
                </p:oleObj>
              </mc:Choice>
              <mc:Fallback>
                <p:oleObj name="Picture Publisher Image" r:id="rId4" imgW="1447800" imgH="2133600" progId="PictPub.Image.7">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8725" y="1227138"/>
                        <a:ext cx="1868488"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11"/>
          <p:cNvSpPr txBox="1">
            <a:spLocks noChangeArrowheads="1"/>
          </p:cNvSpPr>
          <p:nvPr/>
        </p:nvSpPr>
        <p:spPr bwMode="auto">
          <a:xfrm>
            <a:off x="6042025" y="3971925"/>
            <a:ext cx="2400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800" b="1"/>
              <a:t>A carbon monoxide detector</a:t>
            </a:r>
          </a:p>
        </p:txBody>
      </p:sp>
      <p:sp>
        <p:nvSpPr>
          <p:cNvPr id="23559" name="Rectangle 12"/>
          <p:cNvSpPr>
            <a:spLocks noGrp="1" noChangeArrowheads="1"/>
          </p:cNvSpPr>
          <p:nvPr>
            <p:ph type="title"/>
          </p:nvPr>
        </p:nvSpPr>
        <p:spPr/>
        <p:txBody>
          <a:bodyPr/>
          <a:lstStyle/>
          <a:p>
            <a:pPr eaLnBrk="1" hangingPunct="1"/>
            <a:r>
              <a:rPr lang="en-GB" smtClean="0"/>
              <a:t>      Incomplete combustion of alkanes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973138" y="836613"/>
            <a:ext cx="7197725"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pPr>
            <a:r>
              <a:rPr lang="en-GB" sz="3600" b="1">
                <a:solidFill>
                  <a:schemeClr val="bg1"/>
                </a:solidFill>
              </a:rPr>
              <a:t>Alkanes and Alkenes</a:t>
            </a:r>
            <a:endParaRPr lang="en-GB" sz="3600">
              <a:solidFill>
                <a:schemeClr val="bg1"/>
              </a:solidFill>
            </a:endParaRPr>
          </a:p>
        </p:txBody>
      </p:sp>
      <p:sp>
        <p:nvSpPr>
          <p:cNvPr id="6147" name="Oval 8"/>
          <p:cNvSpPr>
            <a:spLocks noChangeAspect="1" noChangeArrowheads="1"/>
          </p:cNvSpPr>
          <p:nvPr/>
        </p:nvSpPr>
        <p:spPr bwMode="auto">
          <a:xfrm>
            <a:off x="973138" y="38957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148" name="AutoShape 9"/>
          <p:cNvSpPr>
            <a:spLocks noChangeArrowheads="1"/>
          </p:cNvSpPr>
          <p:nvPr/>
        </p:nvSpPr>
        <p:spPr bwMode="auto">
          <a:xfrm>
            <a:off x="1452563" y="3698875"/>
            <a:ext cx="1944687" cy="647700"/>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10BC4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FF6600"/>
                </a:solidFill>
              </a:rPr>
              <a:t>Alkenes</a:t>
            </a:r>
            <a:endParaRPr lang="en-GB" sz="2800" b="1">
              <a:solidFill>
                <a:srgbClr val="FF6600"/>
              </a:solidFill>
            </a:endParaRPr>
          </a:p>
        </p:txBody>
      </p:sp>
      <p:sp>
        <p:nvSpPr>
          <p:cNvPr id="6149" name="Oval 7"/>
          <p:cNvSpPr>
            <a:spLocks noChangeAspect="1" noChangeArrowheads="1"/>
          </p:cNvSpPr>
          <p:nvPr/>
        </p:nvSpPr>
        <p:spPr bwMode="auto">
          <a:xfrm>
            <a:off x="973138" y="48228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150" name="Oval 5"/>
          <p:cNvSpPr>
            <a:spLocks noChangeAspect="1" noChangeArrowheads="1"/>
          </p:cNvSpPr>
          <p:nvPr/>
        </p:nvSpPr>
        <p:spPr bwMode="auto">
          <a:xfrm>
            <a:off x="973138" y="2043113"/>
            <a:ext cx="252412"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151" name="AutoShape 13"/>
          <p:cNvSpPr>
            <a:spLocks noChangeArrowheads="1"/>
          </p:cNvSpPr>
          <p:nvPr/>
        </p:nvSpPr>
        <p:spPr bwMode="auto">
          <a:xfrm>
            <a:off x="1452563" y="1844675"/>
            <a:ext cx="1958975" cy="647700"/>
          </a:xfrm>
          <a:prstGeom prst="roundRect">
            <a:avLst>
              <a:gd name="adj" fmla="val 43579"/>
            </a:avLst>
          </a:prstGeom>
          <a:solidFill>
            <a:srgbClr val="FF6600"/>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chemeClr val="bg1"/>
                </a:solidFill>
              </a:rPr>
              <a:t>Alkanes</a:t>
            </a:r>
            <a:endParaRPr lang="en-GB" sz="3200">
              <a:solidFill>
                <a:schemeClr val="bg1"/>
              </a:solidFill>
            </a:endParaRPr>
          </a:p>
        </p:txBody>
      </p:sp>
      <p:sp>
        <p:nvSpPr>
          <p:cNvPr id="6152" name="AutoShape 10"/>
          <p:cNvSpPr>
            <a:spLocks noChangeArrowheads="1"/>
          </p:cNvSpPr>
          <p:nvPr/>
        </p:nvSpPr>
        <p:spPr bwMode="auto">
          <a:xfrm>
            <a:off x="1452563" y="5554663"/>
            <a:ext cx="4103687" cy="681037"/>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99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FF6600"/>
                </a:solidFill>
              </a:rPr>
              <a:t>Summary activities</a:t>
            </a:r>
          </a:p>
        </p:txBody>
      </p:sp>
      <p:sp>
        <p:nvSpPr>
          <p:cNvPr id="6153" name="Oval 14"/>
          <p:cNvSpPr>
            <a:spLocks noChangeAspect="1" noChangeArrowheads="1"/>
          </p:cNvSpPr>
          <p:nvPr/>
        </p:nvSpPr>
        <p:spPr bwMode="auto">
          <a:xfrm>
            <a:off x="973138" y="576897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154" name="Oval 22"/>
          <p:cNvSpPr>
            <a:spLocks noChangeAspect="1" noChangeArrowheads="1"/>
          </p:cNvSpPr>
          <p:nvPr/>
        </p:nvSpPr>
        <p:spPr bwMode="auto">
          <a:xfrm>
            <a:off x="973138" y="29686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155" name="AutoShape 23"/>
          <p:cNvSpPr>
            <a:spLocks noChangeArrowheads="1"/>
          </p:cNvSpPr>
          <p:nvPr/>
        </p:nvSpPr>
        <p:spPr bwMode="auto">
          <a:xfrm>
            <a:off x="1452563" y="2757488"/>
            <a:ext cx="4873625" cy="676275"/>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99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FF6600"/>
                </a:solidFill>
              </a:rPr>
              <a:t>Combustion of alkanes</a:t>
            </a:r>
          </a:p>
        </p:txBody>
      </p:sp>
      <p:sp>
        <p:nvSpPr>
          <p:cNvPr id="6156" name="Rectangle 27"/>
          <p:cNvSpPr>
            <a:spLocks noGrp="1" noChangeArrowheads="1"/>
          </p:cNvSpPr>
          <p:nvPr>
            <p:ph type="title" idx="4294967295"/>
          </p:nvPr>
        </p:nvSpPr>
        <p:spPr/>
        <p:txBody>
          <a:bodyPr/>
          <a:lstStyle/>
          <a:p>
            <a:pPr eaLnBrk="1" hangingPunct="1"/>
            <a:r>
              <a:rPr lang="en-GB" smtClean="0"/>
              <a:t>      Contents</a:t>
            </a:r>
          </a:p>
        </p:txBody>
      </p:sp>
      <p:sp>
        <p:nvSpPr>
          <p:cNvPr id="6157" name="AutoShape 28"/>
          <p:cNvSpPr>
            <a:spLocks noChangeArrowheads="1"/>
          </p:cNvSpPr>
          <p:nvPr/>
        </p:nvSpPr>
        <p:spPr bwMode="auto">
          <a:xfrm>
            <a:off x="1452563" y="4611688"/>
            <a:ext cx="5965825" cy="676275"/>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FF6600"/>
                </a:solidFill>
              </a:rPr>
              <a:t>Cracking and polymerization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p:cNvSpPr>
            <a:spLocks noChangeArrowheads="1"/>
          </p:cNvSpPr>
          <p:nvPr>
            <p:ph type="body" idx="1"/>
          </p:nvPr>
        </p:nvSpPr>
        <p:spPr bwMode="auto">
          <a:xfrm>
            <a:off x="493713" y="1092200"/>
            <a:ext cx="7786687" cy="141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Complete the equations below assuming an adequate supply of oxygen for complete combustion. </a:t>
            </a:r>
            <a:r>
              <a:rPr lang="en-GB" sz="2800" i="1" smtClean="0">
                <a:solidFill>
                  <a:srgbClr val="0000FF"/>
                </a:solidFill>
              </a:rPr>
              <a:t>(These are quite tricky!)</a:t>
            </a:r>
            <a:endParaRPr lang="en-GB" i="1" smtClean="0">
              <a:solidFill>
                <a:srgbClr val="0000FF"/>
              </a:solidFill>
            </a:endParaRPr>
          </a:p>
        </p:txBody>
      </p:sp>
      <p:sp>
        <p:nvSpPr>
          <p:cNvPr id="24579" name="Text Box 5"/>
          <p:cNvSpPr txBox="1">
            <a:spLocks noChangeArrowheads="1"/>
          </p:cNvSpPr>
          <p:nvPr/>
        </p:nvSpPr>
        <p:spPr bwMode="auto">
          <a:xfrm>
            <a:off x="474663" y="2638425"/>
            <a:ext cx="79692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AutoNum type="arabicPeriod"/>
            </a:pPr>
            <a:r>
              <a:rPr lang="en-GB" b="1"/>
              <a:t>   2C</a:t>
            </a:r>
            <a:r>
              <a:rPr lang="en-GB" b="1" baseline="-25000"/>
              <a:t>2</a:t>
            </a:r>
            <a:r>
              <a:rPr lang="en-GB" b="1"/>
              <a:t>H</a:t>
            </a:r>
            <a:r>
              <a:rPr lang="en-GB" b="1" baseline="-25000"/>
              <a:t>6</a:t>
            </a:r>
            <a:r>
              <a:rPr lang="en-GB" b="1"/>
              <a:t>    +    7O</a:t>
            </a:r>
            <a:r>
              <a:rPr lang="en-GB" b="1" baseline="-25000"/>
              <a:t>2</a:t>
            </a:r>
            <a:r>
              <a:rPr lang="en-GB"/>
              <a:t>          </a:t>
            </a:r>
            <a:r>
              <a:rPr lang="en-GB">
                <a:sym typeface="Wingdings" pitchFamily="2" charset="2"/>
              </a:rPr>
              <a:t></a:t>
            </a:r>
          </a:p>
          <a:p>
            <a:pPr algn="l">
              <a:spcBef>
                <a:spcPct val="50000"/>
              </a:spcBef>
              <a:buFontTx/>
              <a:buAutoNum type="arabicPeriod"/>
            </a:pPr>
            <a:endParaRPr lang="en-GB">
              <a:sym typeface="Wingdings" pitchFamily="2" charset="2"/>
            </a:endParaRPr>
          </a:p>
          <a:p>
            <a:pPr algn="l">
              <a:spcBef>
                <a:spcPct val="50000"/>
              </a:spcBef>
              <a:buFontTx/>
              <a:buAutoNum type="arabicPeriod"/>
            </a:pPr>
            <a:r>
              <a:rPr lang="en-GB" b="1"/>
              <a:t>   C</a:t>
            </a:r>
            <a:r>
              <a:rPr lang="en-GB" b="1" baseline="-25000"/>
              <a:t>3</a:t>
            </a:r>
            <a:r>
              <a:rPr lang="en-GB" b="1"/>
              <a:t>H</a:t>
            </a:r>
            <a:r>
              <a:rPr lang="en-GB" b="1" baseline="-25000"/>
              <a:t>8</a:t>
            </a:r>
            <a:r>
              <a:rPr lang="en-GB" b="1"/>
              <a:t>    +     5O</a:t>
            </a:r>
            <a:r>
              <a:rPr lang="en-GB" b="1" baseline="-25000"/>
              <a:t>2</a:t>
            </a:r>
            <a:r>
              <a:rPr lang="en-GB"/>
              <a:t>           </a:t>
            </a:r>
            <a:r>
              <a:rPr lang="en-GB">
                <a:sym typeface="Wingdings" pitchFamily="2" charset="2"/>
              </a:rPr>
              <a:t></a:t>
            </a:r>
          </a:p>
          <a:p>
            <a:pPr algn="l">
              <a:spcBef>
                <a:spcPct val="50000"/>
              </a:spcBef>
              <a:buFontTx/>
              <a:buAutoNum type="arabicPeriod"/>
            </a:pPr>
            <a:endParaRPr lang="en-GB">
              <a:sym typeface="Wingdings" pitchFamily="2" charset="2"/>
            </a:endParaRPr>
          </a:p>
          <a:p>
            <a:pPr algn="l">
              <a:spcBef>
                <a:spcPct val="50000"/>
              </a:spcBef>
              <a:buFontTx/>
              <a:buAutoNum type="arabicPeriod"/>
            </a:pPr>
            <a:r>
              <a:rPr lang="en-GB" b="1"/>
              <a:t>   2C</a:t>
            </a:r>
            <a:r>
              <a:rPr lang="en-GB" b="1" baseline="-25000"/>
              <a:t>4</a:t>
            </a:r>
            <a:r>
              <a:rPr lang="en-GB" b="1"/>
              <a:t>H</a:t>
            </a:r>
            <a:r>
              <a:rPr lang="en-GB" b="1" baseline="-25000"/>
              <a:t>10</a:t>
            </a:r>
            <a:r>
              <a:rPr lang="en-GB" b="1"/>
              <a:t>    +    13O</a:t>
            </a:r>
            <a:r>
              <a:rPr lang="en-GB" b="1" baseline="-25000"/>
              <a:t>2</a:t>
            </a:r>
            <a:r>
              <a:rPr lang="en-GB"/>
              <a:t>       </a:t>
            </a:r>
            <a:r>
              <a:rPr lang="en-GB">
                <a:sym typeface="Wingdings" pitchFamily="2" charset="2"/>
              </a:rPr>
              <a:t></a:t>
            </a:r>
          </a:p>
        </p:txBody>
      </p:sp>
      <p:sp>
        <p:nvSpPr>
          <p:cNvPr id="125958" name="Text Box 6"/>
          <p:cNvSpPr txBox="1">
            <a:spLocks noChangeArrowheads="1"/>
          </p:cNvSpPr>
          <p:nvPr/>
        </p:nvSpPr>
        <p:spPr bwMode="auto">
          <a:xfrm>
            <a:off x="528638" y="2667000"/>
            <a:ext cx="8053387" cy="457200"/>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AutoNum type="arabicPeriod"/>
            </a:pPr>
            <a:r>
              <a:rPr lang="en-GB" b="1"/>
              <a:t>  2C</a:t>
            </a:r>
            <a:r>
              <a:rPr lang="en-GB" b="1" baseline="-25000"/>
              <a:t>2</a:t>
            </a:r>
            <a:r>
              <a:rPr lang="en-GB" b="1"/>
              <a:t>H</a:t>
            </a:r>
            <a:r>
              <a:rPr lang="en-GB" b="1" baseline="-25000"/>
              <a:t>6</a:t>
            </a:r>
            <a:r>
              <a:rPr lang="en-GB" b="1"/>
              <a:t>    +  7O</a:t>
            </a:r>
            <a:r>
              <a:rPr lang="en-GB" b="1" baseline="-25000"/>
              <a:t>2</a:t>
            </a:r>
            <a:r>
              <a:rPr lang="en-GB"/>
              <a:t>          </a:t>
            </a:r>
            <a:r>
              <a:rPr lang="en-GB" b="1">
                <a:sym typeface="Wingdings" pitchFamily="2" charset="2"/>
              </a:rPr>
              <a:t>    </a:t>
            </a:r>
            <a:r>
              <a:rPr lang="en-GB" b="1"/>
              <a:t>4CO</a:t>
            </a:r>
            <a:r>
              <a:rPr lang="en-GB" b="1" baseline="-25000"/>
              <a:t>2</a:t>
            </a:r>
            <a:r>
              <a:rPr lang="en-GB" b="1"/>
              <a:t>   +  6H</a:t>
            </a:r>
            <a:r>
              <a:rPr lang="en-GB" b="1" baseline="-25000"/>
              <a:t>2</a:t>
            </a:r>
            <a:r>
              <a:rPr lang="en-GB" b="1"/>
              <a:t>O</a:t>
            </a:r>
          </a:p>
        </p:txBody>
      </p:sp>
      <p:sp>
        <p:nvSpPr>
          <p:cNvPr id="125959" name="Text Box 7"/>
          <p:cNvSpPr txBox="1">
            <a:spLocks noChangeArrowheads="1"/>
          </p:cNvSpPr>
          <p:nvPr/>
        </p:nvSpPr>
        <p:spPr bwMode="auto">
          <a:xfrm>
            <a:off x="528638" y="3703638"/>
            <a:ext cx="8053387" cy="457200"/>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AutoNum type="arabicPeriod" startAt="2"/>
            </a:pPr>
            <a:r>
              <a:rPr lang="en-GB" b="1"/>
              <a:t>  C</a:t>
            </a:r>
            <a:r>
              <a:rPr lang="en-GB" b="1" baseline="-25000"/>
              <a:t>3</a:t>
            </a:r>
            <a:r>
              <a:rPr lang="en-GB" b="1"/>
              <a:t>H</a:t>
            </a:r>
            <a:r>
              <a:rPr lang="en-GB" b="1" baseline="-25000"/>
              <a:t>8</a:t>
            </a:r>
            <a:r>
              <a:rPr lang="en-GB" b="1"/>
              <a:t>    +     5O</a:t>
            </a:r>
            <a:r>
              <a:rPr lang="en-GB" b="1" baseline="-25000"/>
              <a:t>2</a:t>
            </a:r>
            <a:r>
              <a:rPr lang="en-GB"/>
              <a:t>           </a:t>
            </a:r>
            <a:r>
              <a:rPr lang="en-GB" b="1">
                <a:sym typeface="Wingdings" pitchFamily="2" charset="2"/>
              </a:rPr>
              <a:t>    </a:t>
            </a:r>
            <a:r>
              <a:rPr lang="en-GB" b="1"/>
              <a:t>3CO</a:t>
            </a:r>
            <a:r>
              <a:rPr lang="en-GB" b="1" baseline="-25000"/>
              <a:t>2</a:t>
            </a:r>
            <a:r>
              <a:rPr lang="en-GB" b="1"/>
              <a:t>   +  4H</a:t>
            </a:r>
            <a:r>
              <a:rPr lang="en-GB" b="1" baseline="-25000"/>
              <a:t>2</a:t>
            </a:r>
            <a:r>
              <a:rPr lang="en-GB" b="1"/>
              <a:t>O</a:t>
            </a:r>
          </a:p>
        </p:txBody>
      </p:sp>
      <p:sp>
        <p:nvSpPr>
          <p:cNvPr id="125960" name="Text Box 8"/>
          <p:cNvSpPr txBox="1">
            <a:spLocks noChangeArrowheads="1"/>
          </p:cNvSpPr>
          <p:nvPr/>
        </p:nvSpPr>
        <p:spPr bwMode="auto">
          <a:xfrm>
            <a:off x="528638" y="4800600"/>
            <a:ext cx="8005762" cy="457200"/>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AutoNum type="arabicPeriod" startAt="3"/>
            </a:pPr>
            <a:r>
              <a:rPr lang="en-GB" b="1"/>
              <a:t>2C</a:t>
            </a:r>
            <a:r>
              <a:rPr lang="en-GB" b="1" baseline="-25000"/>
              <a:t>4</a:t>
            </a:r>
            <a:r>
              <a:rPr lang="en-GB" b="1"/>
              <a:t>H</a:t>
            </a:r>
            <a:r>
              <a:rPr lang="en-GB" b="1" baseline="-25000"/>
              <a:t>10</a:t>
            </a:r>
            <a:r>
              <a:rPr lang="en-GB" b="1"/>
              <a:t>   +      13O</a:t>
            </a:r>
            <a:r>
              <a:rPr lang="en-GB" b="1" baseline="-25000"/>
              <a:t>2</a:t>
            </a:r>
            <a:r>
              <a:rPr lang="en-GB"/>
              <a:t>         </a:t>
            </a:r>
            <a:r>
              <a:rPr lang="en-GB" b="1">
                <a:sym typeface="Wingdings" pitchFamily="2" charset="2"/>
              </a:rPr>
              <a:t>    </a:t>
            </a:r>
            <a:r>
              <a:rPr lang="en-GB" b="1"/>
              <a:t>8CO</a:t>
            </a:r>
            <a:r>
              <a:rPr lang="en-GB" b="1" baseline="-25000"/>
              <a:t>2</a:t>
            </a:r>
            <a:r>
              <a:rPr lang="en-GB" b="1"/>
              <a:t>   +  10H</a:t>
            </a:r>
            <a:r>
              <a:rPr lang="en-GB" b="1" baseline="-25000"/>
              <a:t>2</a:t>
            </a:r>
            <a:r>
              <a:rPr lang="en-GB" b="1"/>
              <a:t>O</a:t>
            </a:r>
          </a:p>
        </p:txBody>
      </p:sp>
      <p:sp>
        <p:nvSpPr>
          <p:cNvPr id="24583" name="Rectangle 11"/>
          <p:cNvSpPr>
            <a:spLocks noGrp="1" noChangeArrowheads="1"/>
          </p:cNvSpPr>
          <p:nvPr>
            <p:ph type="title"/>
          </p:nvPr>
        </p:nvSpPr>
        <p:spPr/>
        <p:txBody>
          <a:bodyPr/>
          <a:lstStyle/>
          <a:p>
            <a:pPr eaLnBrk="1" hangingPunct="1"/>
            <a:r>
              <a:rPr lang="en-GB" smtClean="0"/>
              <a:t>      Complete the equation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dissolve">
                                      <p:cBhvr>
                                        <p:cTn id="7" dur="500"/>
                                        <p:tgtEl>
                                          <p:spTgt spid="1259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9"/>
                                        </p:tgtEl>
                                        <p:attrNameLst>
                                          <p:attrName>style.visibility</p:attrName>
                                        </p:attrNameLst>
                                      </p:cBhvr>
                                      <p:to>
                                        <p:strVal val="visible"/>
                                      </p:to>
                                    </p:set>
                                    <p:animEffect transition="in" filter="dissolve">
                                      <p:cBhvr>
                                        <p:cTn id="12" dur="500"/>
                                        <p:tgtEl>
                                          <p:spTgt spid="1259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960"/>
                                        </p:tgtEl>
                                        <p:attrNameLst>
                                          <p:attrName>style.visibility</p:attrName>
                                        </p:attrNameLst>
                                      </p:cBhvr>
                                      <p:to>
                                        <p:strVal val="visible"/>
                                      </p:to>
                                    </p:set>
                                    <p:animEffect transition="in" filter="dissolve">
                                      <p:cBhvr>
                                        <p:cTn id="17" dur="5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autoUpdateAnimBg="0"/>
      <p:bldP spid="125959" grpId="0" animBg="1" autoUpdateAnimBg="0"/>
      <p:bldP spid="12596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18"/>
          <p:cNvSpPr>
            <a:spLocks noChangeArrowheads="1"/>
          </p:cNvSpPr>
          <p:nvPr/>
        </p:nvSpPr>
        <p:spPr bwMode="auto">
          <a:xfrm>
            <a:off x="973138" y="836613"/>
            <a:ext cx="7197725"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pPr>
            <a:r>
              <a:rPr lang="en-GB" sz="3600" b="1">
                <a:solidFill>
                  <a:schemeClr val="bg1"/>
                </a:solidFill>
              </a:rPr>
              <a:t>Alkanes and Alkenes</a:t>
            </a:r>
            <a:endParaRPr lang="en-GB" sz="3600">
              <a:solidFill>
                <a:schemeClr val="bg1"/>
              </a:solidFill>
            </a:endParaRPr>
          </a:p>
        </p:txBody>
      </p:sp>
      <p:sp>
        <p:nvSpPr>
          <p:cNvPr id="25603" name="Oval 19"/>
          <p:cNvSpPr>
            <a:spLocks noChangeAspect="1" noChangeArrowheads="1"/>
          </p:cNvSpPr>
          <p:nvPr/>
        </p:nvSpPr>
        <p:spPr bwMode="auto">
          <a:xfrm>
            <a:off x="973138" y="38957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604" name="AutoShape 20"/>
          <p:cNvSpPr>
            <a:spLocks noChangeArrowheads="1"/>
          </p:cNvSpPr>
          <p:nvPr/>
        </p:nvSpPr>
        <p:spPr bwMode="auto">
          <a:xfrm>
            <a:off x="1452563" y="3698875"/>
            <a:ext cx="1944687" cy="647700"/>
          </a:xfrm>
          <a:prstGeom prst="roundRect">
            <a:avLst>
              <a:gd name="adj" fmla="val 43579"/>
            </a:avLst>
          </a:prstGeom>
          <a:solidFill>
            <a:srgbClr val="FF6600"/>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chemeClr val="bg1"/>
                </a:solidFill>
              </a:rPr>
              <a:t>Alkenes</a:t>
            </a:r>
            <a:endParaRPr lang="en-GB" sz="2800" b="1">
              <a:solidFill>
                <a:schemeClr val="bg1"/>
              </a:solidFill>
            </a:endParaRPr>
          </a:p>
        </p:txBody>
      </p:sp>
      <p:sp>
        <p:nvSpPr>
          <p:cNvPr id="25605" name="Oval 21"/>
          <p:cNvSpPr>
            <a:spLocks noChangeAspect="1" noChangeArrowheads="1"/>
          </p:cNvSpPr>
          <p:nvPr/>
        </p:nvSpPr>
        <p:spPr bwMode="auto">
          <a:xfrm>
            <a:off x="973138" y="48228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606" name="Oval 23"/>
          <p:cNvSpPr>
            <a:spLocks noChangeAspect="1" noChangeArrowheads="1"/>
          </p:cNvSpPr>
          <p:nvPr/>
        </p:nvSpPr>
        <p:spPr bwMode="auto">
          <a:xfrm>
            <a:off x="973138" y="2043113"/>
            <a:ext cx="252412"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607" name="AutoShape 24"/>
          <p:cNvSpPr>
            <a:spLocks noChangeArrowheads="1"/>
          </p:cNvSpPr>
          <p:nvPr/>
        </p:nvSpPr>
        <p:spPr bwMode="auto">
          <a:xfrm>
            <a:off x="1452563" y="1844675"/>
            <a:ext cx="1958975" cy="647700"/>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010066"/>
                </a:solidFill>
              </a:rPr>
              <a:t>Alkanes</a:t>
            </a:r>
            <a:endParaRPr lang="en-GB" sz="3200">
              <a:solidFill>
                <a:srgbClr val="010066"/>
              </a:solidFill>
            </a:endParaRPr>
          </a:p>
        </p:txBody>
      </p:sp>
      <p:sp>
        <p:nvSpPr>
          <p:cNvPr id="25608" name="AutoShape 25"/>
          <p:cNvSpPr>
            <a:spLocks noChangeArrowheads="1"/>
          </p:cNvSpPr>
          <p:nvPr/>
        </p:nvSpPr>
        <p:spPr bwMode="auto">
          <a:xfrm>
            <a:off x="1452563" y="5554663"/>
            <a:ext cx="4103687" cy="681037"/>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99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FF6600"/>
                </a:solidFill>
              </a:rPr>
              <a:t>Summary activities</a:t>
            </a:r>
          </a:p>
        </p:txBody>
      </p:sp>
      <p:sp>
        <p:nvSpPr>
          <p:cNvPr id="25609" name="Oval 26"/>
          <p:cNvSpPr>
            <a:spLocks noChangeAspect="1" noChangeArrowheads="1"/>
          </p:cNvSpPr>
          <p:nvPr/>
        </p:nvSpPr>
        <p:spPr bwMode="auto">
          <a:xfrm>
            <a:off x="973138" y="576897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610" name="Oval 27"/>
          <p:cNvSpPr>
            <a:spLocks noChangeAspect="1" noChangeArrowheads="1"/>
          </p:cNvSpPr>
          <p:nvPr/>
        </p:nvSpPr>
        <p:spPr bwMode="auto">
          <a:xfrm>
            <a:off x="973138" y="29686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611" name="AutoShape 28"/>
          <p:cNvSpPr>
            <a:spLocks noChangeArrowheads="1"/>
          </p:cNvSpPr>
          <p:nvPr/>
        </p:nvSpPr>
        <p:spPr bwMode="auto">
          <a:xfrm>
            <a:off x="1452563" y="2757488"/>
            <a:ext cx="4873625" cy="676275"/>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010066"/>
                </a:solidFill>
              </a:rPr>
              <a:t>Combustion of alkanes</a:t>
            </a:r>
          </a:p>
        </p:txBody>
      </p:sp>
      <p:sp>
        <p:nvSpPr>
          <p:cNvPr id="25612" name="AutoShape 30"/>
          <p:cNvSpPr>
            <a:spLocks noChangeArrowheads="1"/>
          </p:cNvSpPr>
          <p:nvPr/>
        </p:nvSpPr>
        <p:spPr bwMode="auto">
          <a:xfrm>
            <a:off x="1452563" y="4611688"/>
            <a:ext cx="5965825" cy="676275"/>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FF6600"/>
                </a:solidFill>
              </a:rPr>
              <a:t>Cracking and polymerization </a:t>
            </a:r>
          </a:p>
        </p:txBody>
      </p:sp>
      <p:sp>
        <p:nvSpPr>
          <p:cNvPr id="25613" name="Rectangle 31"/>
          <p:cNvSpPr>
            <a:spLocks noGrp="1" noChangeArrowheads="1"/>
          </p:cNvSpPr>
          <p:nvPr>
            <p:ph type="title" idx="4294967295"/>
          </p:nvPr>
        </p:nvSpPr>
        <p:spPr/>
        <p:txBody>
          <a:bodyPr/>
          <a:lstStyle/>
          <a:p>
            <a:pPr eaLnBrk="1" hangingPunct="1"/>
            <a:r>
              <a:rPr lang="en-GB" smtClean="0"/>
              <a:t>      Contents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ph type="body" idx="1"/>
          </p:nvPr>
        </p:nvSpPr>
        <p:spPr bwMode="auto">
          <a:xfrm>
            <a:off x="533400" y="990600"/>
            <a:ext cx="7975600" cy="347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pPr>
            <a:r>
              <a:rPr lang="en-GB" sz="2800" smtClean="0">
                <a:solidFill>
                  <a:srgbClr val="0000FF"/>
                </a:solidFill>
              </a:rPr>
              <a:t>When carbon forms compounds each carbon atom always forms four bonds.</a:t>
            </a:r>
          </a:p>
          <a:p>
            <a:pPr eaLnBrk="1" hangingPunct="1">
              <a:lnSpc>
                <a:spcPct val="90000"/>
              </a:lnSpc>
              <a:spcBef>
                <a:spcPct val="0"/>
              </a:spcBef>
            </a:pPr>
            <a:r>
              <a:rPr lang="en-GB" sz="2800" smtClean="0">
                <a:solidFill>
                  <a:srgbClr val="0000FF"/>
                </a:solidFill>
              </a:rPr>
              <a:t>This does not, however, mean that each carbon is joined to four other atoms.</a:t>
            </a:r>
          </a:p>
          <a:p>
            <a:pPr eaLnBrk="1" hangingPunct="1">
              <a:lnSpc>
                <a:spcPct val="90000"/>
              </a:lnSpc>
              <a:spcBef>
                <a:spcPct val="0"/>
              </a:spcBef>
            </a:pPr>
            <a:r>
              <a:rPr lang="en-GB" sz="2800" smtClean="0">
                <a:solidFill>
                  <a:srgbClr val="0000FF"/>
                </a:solidFill>
              </a:rPr>
              <a:t>It is possible to have bonds grouped into pairs. These are called double bonds.</a:t>
            </a:r>
          </a:p>
          <a:p>
            <a:pPr eaLnBrk="1" hangingPunct="1">
              <a:lnSpc>
                <a:spcPct val="90000"/>
              </a:lnSpc>
              <a:spcBef>
                <a:spcPct val="0"/>
              </a:spcBef>
            </a:pPr>
            <a:r>
              <a:rPr lang="en-GB" sz="2800" smtClean="0">
                <a:solidFill>
                  <a:srgbClr val="0000FF"/>
                </a:solidFill>
              </a:rPr>
              <a:t>Alkenes contain carbon atoms joined by double covalent bonds.</a:t>
            </a:r>
            <a:endParaRPr lang="en-GB" smtClean="0">
              <a:solidFill>
                <a:srgbClr val="0000FF"/>
              </a:solidFill>
            </a:endParaRPr>
          </a:p>
        </p:txBody>
      </p:sp>
      <p:grpSp>
        <p:nvGrpSpPr>
          <p:cNvPr id="26627" name="Group 4"/>
          <p:cNvGrpSpPr>
            <a:grpSpLocks/>
          </p:cNvGrpSpPr>
          <p:nvPr/>
        </p:nvGrpSpPr>
        <p:grpSpPr bwMode="auto">
          <a:xfrm>
            <a:off x="1295400" y="4495800"/>
            <a:ext cx="7154863" cy="1096963"/>
            <a:chOff x="887" y="3277"/>
            <a:chExt cx="4507" cy="691"/>
          </a:xfrm>
        </p:grpSpPr>
        <p:grpSp>
          <p:nvGrpSpPr>
            <p:cNvPr id="26629" name="Group 5"/>
            <p:cNvGrpSpPr>
              <a:grpSpLocks/>
            </p:cNvGrpSpPr>
            <p:nvPr/>
          </p:nvGrpSpPr>
          <p:grpSpPr bwMode="auto">
            <a:xfrm>
              <a:off x="887" y="3277"/>
              <a:ext cx="2661" cy="293"/>
              <a:chOff x="384" y="3414"/>
              <a:chExt cx="2661" cy="293"/>
            </a:xfrm>
          </p:grpSpPr>
          <p:sp>
            <p:nvSpPr>
              <p:cNvPr id="26637" name="Text Box 6"/>
              <p:cNvSpPr txBox="1">
                <a:spLocks noChangeArrowheads="1"/>
              </p:cNvSpPr>
              <p:nvPr/>
            </p:nvSpPr>
            <p:spPr bwMode="auto">
              <a:xfrm>
                <a:off x="384" y="3419"/>
                <a:ext cx="2661" cy="288"/>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Single covalent bond</a:t>
                </a:r>
              </a:p>
            </p:txBody>
          </p:sp>
          <p:grpSp>
            <p:nvGrpSpPr>
              <p:cNvPr id="26638" name="Group 7"/>
              <p:cNvGrpSpPr>
                <a:grpSpLocks/>
              </p:cNvGrpSpPr>
              <p:nvPr/>
            </p:nvGrpSpPr>
            <p:grpSpPr bwMode="auto">
              <a:xfrm>
                <a:off x="2388" y="3414"/>
                <a:ext cx="654" cy="291"/>
                <a:chOff x="669" y="3434"/>
                <a:chExt cx="654" cy="291"/>
              </a:xfrm>
            </p:grpSpPr>
            <p:sp>
              <p:nvSpPr>
                <p:cNvPr id="26639" name="Text Box 8"/>
                <p:cNvSpPr txBox="1">
                  <a:spLocks noChangeArrowheads="1"/>
                </p:cNvSpPr>
                <p:nvPr/>
              </p:nvSpPr>
              <p:spPr bwMode="auto">
                <a:xfrm>
                  <a:off x="669" y="3437"/>
                  <a:ext cx="255" cy="288"/>
                </a:xfrm>
                <a:prstGeom prst="rect">
                  <a:avLst/>
                </a:prstGeom>
                <a:solidFill>
                  <a:srgbClr val="FFFF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6640" name="Text Box 9"/>
                <p:cNvSpPr txBox="1">
                  <a:spLocks noChangeArrowheads="1"/>
                </p:cNvSpPr>
                <p:nvPr/>
              </p:nvSpPr>
              <p:spPr bwMode="auto">
                <a:xfrm>
                  <a:off x="1068" y="3434"/>
                  <a:ext cx="255" cy="288"/>
                </a:xfrm>
                <a:prstGeom prst="rect">
                  <a:avLst/>
                </a:prstGeom>
                <a:solidFill>
                  <a:srgbClr val="FFFF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6641" name="Line 10"/>
                <p:cNvSpPr>
                  <a:spLocks noChangeShapeType="1"/>
                </p:cNvSpPr>
                <p:nvPr/>
              </p:nvSpPr>
              <p:spPr bwMode="auto">
                <a:xfrm>
                  <a:off x="918" y="3570"/>
                  <a:ext cx="18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630" name="Group 11"/>
            <p:cNvGrpSpPr>
              <a:grpSpLocks/>
            </p:cNvGrpSpPr>
            <p:nvPr/>
          </p:nvGrpSpPr>
          <p:grpSpPr bwMode="auto">
            <a:xfrm>
              <a:off x="2701" y="3671"/>
              <a:ext cx="2693" cy="297"/>
              <a:chOff x="1814" y="3680"/>
              <a:chExt cx="2693" cy="297"/>
            </a:xfrm>
          </p:grpSpPr>
          <p:sp>
            <p:nvSpPr>
              <p:cNvPr id="26631" name="Text Box 12"/>
              <p:cNvSpPr txBox="1">
                <a:spLocks noChangeArrowheads="1"/>
              </p:cNvSpPr>
              <p:nvPr/>
            </p:nvSpPr>
            <p:spPr bwMode="auto">
              <a:xfrm>
                <a:off x="1814" y="3689"/>
                <a:ext cx="2661" cy="288"/>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Double covalent bond</a:t>
                </a:r>
              </a:p>
            </p:txBody>
          </p:sp>
          <p:grpSp>
            <p:nvGrpSpPr>
              <p:cNvPr id="26632" name="Group 13"/>
              <p:cNvGrpSpPr>
                <a:grpSpLocks/>
              </p:cNvGrpSpPr>
              <p:nvPr/>
            </p:nvGrpSpPr>
            <p:grpSpPr bwMode="auto">
              <a:xfrm>
                <a:off x="3881" y="3680"/>
                <a:ext cx="626" cy="291"/>
                <a:chOff x="3067" y="3360"/>
                <a:chExt cx="626" cy="291"/>
              </a:xfrm>
            </p:grpSpPr>
            <p:sp>
              <p:nvSpPr>
                <p:cNvPr id="26633" name="Text Box 14"/>
                <p:cNvSpPr txBox="1">
                  <a:spLocks noChangeArrowheads="1"/>
                </p:cNvSpPr>
                <p:nvPr/>
              </p:nvSpPr>
              <p:spPr bwMode="auto">
                <a:xfrm>
                  <a:off x="3067" y="336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6634" name="Text Box 15"/>
                <p:cNvSpPr txBox="1">
                  <a:spLocks noChangeArrowheads="1"/>
                </p:cNvSpPr>
                <p:nvPr/>
              </p:nvSpPr>
              <p:spPr bwMode="auto">
                <a:xfrm>
                  <a:off x="3438" y="336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6635" name="Line 16"/>
                <p:cNvSpPr>
                  <a:spLocks noChangeShapeType="1"/>
                </p:cNvSpPr>
                <p:nvPr/>
              </p:nvSpPr>
              <p:spPr bwMode="auto">
                <a:xfrm>
                  <a:off x="3298" y="3514"/>
                  <a:ext cx="17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Line 17"/>
                <p:cNvSpPr>
                  <a:spLocks noChangeShapeType="1"/>
                </p:cNvSpPr>
                <p:nvPr/>
              </p:nvSpPr>
              <p:spPr bwMode="auto">
                <a:xfrm>
                  <a:off x="3294" y="3546"/>
                  <a:ext cx="17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6628" name="Rectangle 19"/>
          <p:cNvSpPr>
            <a:spLocks noGrp="1" noChangeArrowheads="1"/>
          </p:cNvSpPr>
          <p:nvPr>
            <p:ph type="title"/>
          </p:nvPr>
        </p:nvSpPr>
        <p:spPr/>
        <p:txBody>
          <a:bodyPr/>
          <a:lstStyle/>
          <a:p>
            <a:pPr eaLnBrk="1" hangingPunct="1"/>
            <a:r>
              <a:rPr lang="en-GB" smtClean="0"/>
              <a:t>      Alkenes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ph type="body" idx="1"/>
          </p:nvPr>
        </p:nvSpPr>
        <p:spPr bwMode="auto">
          <a:xfrm>
            <a:off x="533400" y="1143000"/>
            <a:ext cx="8223250" cy="246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A series of alkanes exist, differing only in the number of CH</a:t>
            </a:r>
            <a:r>
              <a:rPr lang="en-GB" sz="2800" baseline="-25000" smtClean="0">
                <a:solidFill>
                  <a:srgbClr val="0000FF"/>
                </a:solidFill>
              </a:rPr>
              <a:t>2</a:t>
            </a:r>
            <a:r>
              <a:rPr lang="en-GB" sz="2800" smtClean="0">
                <a:solidFill>
                  <a:srgbClr val="0000FF"/>
                </a:solidFill>
              </a:rPr>
              <a:t> groups.</a:t>
            </a:r>
          </a:p>
          <a:p>
            <a:pPr eaLnBrk="1" hangingPunct="1">
              <a:spcBef>
                <a:spcPct val="0"/>
              </a:spcBef>
            </a:pPr>
            <a:r>
              <a:rPr lang="en-GB" sz="2800" smtClean="0">
                <a:solidFill>
                  <a:srgbClr val="0000FF"/>
                </a:solidFill>
              </a:rPr>
              <a:t>The same is true for alkenes.</a:t>
            </a:r>
          </a:p>
          <a:p>
            <a:pPr eaLnBrk="1" hangingPunct="1">
              <a:spcBef>
                <a:spcPct val="0"/>
              </a:spcBef>
            </a:pPr>
            <a:r>
              <a:rPr lang="en-GB" sz="2800" smtClean="0">
                <a:solidFill>
                  <a:srgbClr val="0000FF"/>
                </a:solidFill>
              </a:rPr>
              <a:t>This leads to a homologous series with the general formula </a:t>
            </a:r>
            <a:r>
              <a:rPr lang="en-GB" sz="2800" b="1" smtClean="0">
                <a:solidFill>
                  <a:srgbClr val="0000FF"/>
                </a:solidFill>
              </a:rPr>
              <a:t>C</a:t>
            </a:r>
            <a:r>
              <a:rPr lang="en-GB" sz="2800" b="1" i="1" baseline="-25000" smtClean="0">
                <a:solidFill>
                  <a:srgbClr val="0000FF"/>
                </a:solidFill>
              </a:rPr>
              <a:t>n</a:t>
            </a:r>
            <a:r>
              <a:rPr lang="en-GB" sz="2800" b="1" smtClean="0">
                <a:solidFill>
                  <a:srgbClr val="0000FF"/>
                </a:solidFill>
              </a:rPr>
              <a:t>H</a:t>
            </a:r>
            <a:r>
              <a:rPr lang="en-GB" sz="2800" b="1" i="1" baseline="-25000" smtClean="0">
                <a:solidFill>
                  <a:srgbClr val="0000FF"/>
                </a:solidFill>
              </a:rPr>
              <a:t>2n</a:t>
            </a:r>
            <a:r>
              <a:rPr lang="en-GB" sz="2800" smtClean="0">
                <a:solidFill>
                  <a:srgbClr val="0000FF"/>
                </a:solidFill>
              </a:rPr>
              <a:t>. </a:t>
            </a:r>
            <a:endParaRPr lang="en-GB" smtClean="0">
              <a:solidFill>
                <a:srgbClr val="0000FF"/>
              </a:solidFill>
            </a:endParaRPr>
          </a:p>
        </p:txBody>
      </p:sp>
      <p:grpSp>
        <p:nvGrpSpPr>
          <p:cNvPr id="27651" name="Group 4"/>
          <p:cNvGrpSpPr>
            <a:grpSpLocks/>
          </p:cNvGrpSpPr>
          <p:nvPr/>
        </p:nvGrpSpPr>
        <p:grpSpPr bwMode="auto">
          <a:xfrm>
            <a:off x="533400" y="3657600"/>
            <a:ext cx="8056563" cy="2105025"/>
            <a:chOff x="349" y="2372"/>
            <a:chExt cx="4928" cy="1326"/>
          </a:xfrm>
        </p:grpSpPr>
        <p:grpSp>
          <p:nvGrpSpPr>
            <p:cNvPr id="27653" name="Group 5"/>
            <p:cNvGrpSpPr>
              <a:grpSpLocks/>
            </p:cNvGrpSpPr>
            <p:nvPr/>
          </p:nvGrpSpPr>
          <p:grpSpPr bwMode="auto">
            <a:xfrm>
              <a:off x="349" y="2372"/>
              <a:ext cx="4928" cy="1326"/>
              <a:chOff x="358" y="2372"/>
              <a:chExt cx="4928" cy="1326"/>
            </a:xfrm>
          </p:grpSpPr>
          <p:sp>
            <p:nvSpPr>
              <p:cNvPr id="27657" name="Rectangle 6"/>
              <p:cNvSpPr>
                <a:spLocks noChangeArrowheads="1"/>
              </p:cNvSpPr>
              <p:nvPr/>
            </p:nvSpPr>
            <p:spPr bwMode="auto">
              <a:xfrm>
                <a:off x="358" y="2372"/>
                <a:ext cx="4928" cy="132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58" name="Group 7"/>
              <p:cNvGrpSpPr>
                <a:grpSpLocks/>
              </p:cNvGrpSpPr>
              <p:nvPr/>
            </p:nvGrpSpPr>
            <p:grpSpPr bwMode="auto">
              <a:xfrm>
                <a:off x="2504" y="3123"/>
                <a:ext cx="384" cy="353"/>
                <a:chOff x="2623" y="3571"/>
                <a:chExt cx="384" cy="353"/>
              </a:xfrm>
            </p:grpSpPr>
            <p:grpSp>
              <p:nvGrpSpPr>
                <p:cNvPr id="27696" name="Group 8"/>
                <p:cNvGrpSpPr>
                  <a:grpSpLocks/>
                </p:cNvGrpSpPr>
                <p:nvPr/>
              </p:nvGrpSpPr>
              <p:grpSpPr bwMode="auto">
                <a:xfrm rot="-2691830">
                  <a:off x="2683" y="3621"/>
                  <a:ext cx="252" cy="252"/>
                  <a:chOff x="1339" y="3725"/>
                  <a:chExt cx="252" cy="252"/>
                </a:xfrm>
              </p:grpSpPr>
              <p:sp>
                <p:nvSpPr>
                  <p:cNvPr id="27701" name="Oval 9"/>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2" name="Oval 10"/>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97" name="Oval 11"/>
                <p:cNvSpPr>
                  <a:spLocks noChangeArrowheads="1"/>
                </p:cNvSpPr>
                <p:nvPr/>
              </p:nvSpPr>
              <p:spPr bwMode="auto">
                <a:xfrm>
                  <a:off x="2623" y="357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8" name="Oval 12"/>
                <p:cNvSpPr>
                  <a:spLocks noChangeArrowheads="1"/>
                </p:cNvSpPr>
                <p:nvPr/>
              </p:nvSpPr>
              <p:spPr bwMode="auto">
                <a:xfrm>
                  <a:off x="2627" y="379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9" name="Oval 13"/>
                <p:cNvSpPr>
                  <a:spLocks noChangeArrowheads="1"/>
                </p:cNvSpPr>
                <p:nvPr/>
              </p:nvSpPr>
              <p:spPr bwMode="auto">
                <a:xfrm>
                  <a:off x="2888" y="358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0" name="Oval 14"/>
                <p:cNvSpPr>
                  <a:spLocks noChangeArrowheads="1"/>
                </p:cNvSpPr>
                <p:nvPr/>
              </p:nvSpPr>
              <p:spPr bwMode="auto">
                <a:xfrm>
                  <a:off x="2885" y="3805"/>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59" name="Group 15"/>
              <p:cNvGrpSpPr>
                <a:grpSpLocks/>
              </p:cNvGrpSpPr>
              <p:nvPr/>
            </p:nvGrpSpPr>
            <p:grpSpPr bwMode="auto">
              <a:xfrm>
                <a:off x="4161" y="3051"/>
                <a:ext cx="710" cy="498"/>
                <a:chOff x="4326" y="3380"/>
                <a:chExt cx="710" cy="498"/>
              </a:xfrm>
            </p:grpSpPr>
            <p:sp>
              <p:nvSpPr>
                <p:cNvPr id="27680" name="Oval 16"/>
                <p:cNvSpPr>
                  <a:spLocks noChangeArrowheads="1"/>
                </p:cNvSpPr>
                <p:nvPr/>
              </p:nvSpPr>
              <p:spPr bwMode="auto">
                <a:xfrm rot="-2691830">
                  <a:off x="4694" y="3607"/>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1" name="Oval 17"/>
                <p:cNvSpPr>
                  <a:spLocks noChangeArrowheads="1"/>
                </p:cNvSpPr>
                <p:nvPr/>
              </p:nvSpPr>
              <p:spPr bwMode="auto">
                <a:xfrm rot="-2691830">
                  <a:off x="4829" y="3608"/>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2" name="Oval 18"/>
                <p:cNvSpPr>
                  <a:spLocks noChangeArrowheads="1"/>
                </p:cNvSpPr>
                <p:nvPr/>
              </p:nvSpPr>
              <p:spPr bwMode="auto">
                <a:xfrm>
                  <a:off x="4912" y="3504"/>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3" name="Oval 19"/>
                <p:cNvSpPr>
                  <a:spLocks noChangeArrowheads="1"/>
                </p:cNvSpPr>
                <p:nvPr/>
              </p:nvSpPr>
              <p:spPr bwMode="auto">
                <a:xfrm>
                  <a:off x="4711" y="3759"/>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4" name="Oval 20"/>
                <p:cNvSpPr>
                  <a:spLocks noChangeArrowheads="1"/>
                </p:cNvSpPr>
                <p:nvPr/>
              </p:nvSpPr>
              <p:spPr bwMode="auto">
                <a:xfrm>
                  <a:off x="4917" y="3754"/>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85" name="Group 21"/>
                <p:cNvGrpSpPr>
                  <a:grpSpLocks/>
                </p:cNvGrpSpPr>
                <p:nvPr/>
              </p:nvGrpSpPr>
              <p:grpSpPr bwMode="auto">
                <a:xfrm rot="1348416">
                  <a:off x="4326" y="3380"/>
                  <a:ext cx="416" cy="393"/>
                  <a:chOff x="3942" y="3453"/>
                  <a:chExt cx="416" cy="393"/>
                </a:xfrm>
              </p:grpSpPr>
              <p:grpSp>
                <p:nvGrpSpPr>
                  <p:cNvPr id="27686" name="Group 22"/>
                  <p:cNvGrpSpPr>
                    <a:grpSpLocks/>
                  </p:cNvGrpSpPr>
                  <p:nvPr/>
                </p:nvGrpSpPr>
                <p:grpSpPr bwMode="auto">
                  <a:xfrm>
                    <a:off x="3942" y="3453"/>
                    <a:ext cx="270" cy="380"/>
                    <a:chOff x="4290" y="3490"/>
                    <a:chExt cx="270" cy="380"/>
                  </a:xfrm>
                </p:grpSpPr>
                <p:sp>
                  <p:nvSpPr>
                    <p:cNvPr id="27691" name="Oval 23"/>
                    <p:cNvSpPr>
                      <a:spLocks noChangeArrowheads="1"/>
                    </p:cNvSpPr>
                    <p:nvPr/>
                  </p:nvSpPr>
                  <p:spPr bwMode="auto">
                    <a:xfrm rot="-2691830">
                      <a:off x="4404" y="3613"/>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92" name="Group 24"/>
                    <p:cNvGrpSpPr>
                      <a:grpSpLocks/>
                    </p:cNvGrpSpPr>
                    <p:nvPr/>
                  </p:nvGrpSpPr>
                  <p:grpSpPr bwMode="auto">
                    <a:xfrm>
                      <a:off x="4290" y="3490"/>
                      <a:ext cx="256" cy="380"/>
                      <a:chOff x="4290" y="3490"/>
                      <a:chExt cx="256" cy="380"/>
                    </a:xfrm>
                  </p:grpSpPr>
                  <p:sp>
                    <p:nvSpPr>
                      <p:cNvPr id="27693" name="Oval 25"/>
                      <p:cNvSpPr>
                        <a:spLocks noChangeArrowheads="1"/>
                      </p:cNvSpPr>
                      <p:nvPr/>
                    </p:nvSpPr>
                    <p:spPr bwMode="auto">
                      <a:xfrm>
                        <a:off x="4290" y="3622"/>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4" name="Oval 26"/>
                      <p:cNvSpPr>
                        <a:spLocks noChangeArrowheads="1"/>
                      </p:cNvSpPr>
                      <p:nvPr/>
                    </p:nvSpPr>
                    <p:spPr bwMode="auto">
                      <a:xfrm>
                        <a:off x="4414" y="3490"/>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5" name="Oval 27"/>
                      <p:cNvSpPr>
                        <a:spLocks noChangeArrowheads="1"/>
                      </p:cNvSpPr>
                      <p:nvPr/>
                    </p:nvSpPr>
                    <p:spPr bwMode="auto">
                      <a:xfrm>
                        <a:off x="4427" y="375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687" name="Group 28"/>
                  <p:cNvGrpSpPr>
                    <a:grpSpLocks/>
                  </p:cNvGrpSpPr>
                  <p:nvPr/>
                </p:nvGrpSpPr>
                <p:grpSpPr bwMode="auto">
                  <a:xfrm>
                    <a:off x="4202" y="3457"/>
                    <a:ext cx="156" cy="389"/>
                    <a:chOff x="4549" y="3494"/>
                    <a:chExt cx="156" cy="389"/>
                  </a:xfrm>
                </p:grpSpPr>
                <p:sp>
                  <p:nvSpPr>
                    <p:cNvPr id="27688" name="Oval 29"/>
                    <p:cNvSpPr>
                      <a:spLocks noChangeArrowheads="1"/>
                    </p:cNvSpPr>
                    <p:nvPr/>
                  </p:nvSpPr>
                  <p:spPr bwMode="auto">
                    <a:xfrm rot="-2691830">
                      <a:off x="4549" y="3614"/>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9" name="Oval 30"/>
                    <p:cNvSpPr>
                      <a:spLocks noChangeArrowheads="1"/>
                    </p:cNvSpPr>
                    <p:nvPr/>
                  </p:nvSpPr>
                  <p:spPr bwMode="auto">
                    <a:xfrm>
                      <a:off x="4569" y="3764"/>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0" name="Oval 31"/>
                    <p:cNvSpPr>
                      <a:spLocks noChangeArrowheads="1"/>
                    </p:cNvSpPr>
                    <p:nvPr/>
                  </p:nvSpPr>
                  <p:spPr bwMode="auto">
                    <a:xfrm>
                      <a:off x="4556" y="3494"/>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7660" name="Group 32"/>
              <p:cNvGrpSpPr>
                <a:grpSpLocks/>
              </p:cNvGrpSpPr>
              <p:nvPr/>
            </p:nvGrpSpPr>
            <p:grpSpPr bwMode="auto">
              <a:xfrm>
                <a:off x="608" y="3142"/>
                <a:ext cx="820" cy="475"/>
                <a:chOff x="4567" y="2570"/>
                <a:chExt cx="820" cy="475"/>
              </a:xfrm>
            </p:grpSpPr>
            <p:grpSp>
              <p:nvGrpSpPr>
                <p:cNvPr id="27674" name="Group 33"/>
                <p:cNvGrpSpPr>
                  <a:grpSpLocks/>
                </p:cNvGrpSpPr>
                <p:nvPr/>
              </p:nvGrpSpPr>
              <p:grpSpPr bwMode="auto">
                <a:xfrm>
                  <a:off x="4567" y="2570"/>
                  <a:ext cx="820" cy="212"/>
                  <a:chOff x="4732" y="2561"/>
                  <a:chExt cx="820" cy="212"/>
                </a:xfrm>
              </p:grpSpPr>
              <p:sp>
                <p:nvSpPr>
                  <p:cNvPr id="27678" name="Oval 34"/>
                  <p:cNvSpPr>
                    <a:spLocks noChangeArrowheads="1"/>
                  </p:cNvSpPr>
                  <p:nvPr/>
                </p:nvSpPr>
                <p:spPr bwMode="auto">
                  <a:xfrm>
                    <a:off x="4732" y="2620"/>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9" name="Text Box 35"/>
                  <p:cNvSpPr txBox="1">
                    <a:spLocks noChangeArrowheads="1"/>
                  </p:cNvSpPr>
                  <p:nvPr/>
                </p:nvSpPr>
                <p:spPr bwMode="auto">
                  <a:xfrm>
                    <a:off x="4874" y="2561"/>
                    <a:ext cx="6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GB" sz="1600" b="1"/>
                      <a:t>hydrogen</a:t>
                    </a:r>
                  </a:p>
                </p:txBody>
              </p:sp>
            </p:grpSp>
            <p:grpSp>
              <p:nvGrpSpPr>
                <p:cNvPr id="27675" name="Group 36"/>
                <p:cNvGrpSpPr>
                  <a:grpSpLocks/>
                </p:cNvGrpSpPr>
                <p:nvPr/>
              </p:nvGrpSpPr>
              <p:grpSpPr bwMode="auto">
                <a:xfrm>
                  <a:off x="4582" y="2833"/>
                  <a:ext cx="740" cy="212"/>
                  <a:chOff x="4765" y="2861"/>
                  <a:chExt cx="740" cy="212"/>
                </a:xfrm>
              </p:grpSpPr>
              <p:sp>
                <p:nvSpPr>
                  <p:cNvPr id="27676" name="Oval 37"/>
                  <p:cNvSpPr>
                    <a:spLocks noChangeArrowheads="1"/>
                  </p:cNvSpPr>
                  <p:nvPr/>
                </p:nvSpPr>
                <p:spPr bwMode="auto">
                  <a:xfrm rot="-2691830">
                    <a:off x="4765" y="2892"/>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7" name="Text Box 38"/>
                  <p:cNvSpPr txBox="1">
                    <a:spLocks noChangeArrowheads="1"/>
                  </p:cNvSpPr>
                  <p:nvPr/>
                </p:nvSpPr>
                <p:spPr bwMode="auto">
                  <a:xfrm>
                    <a:off x="4964" y="2861"/>
                    <a:ext cx="54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600" b="1"/>
                      <a:t>carbon</a:t>
                    </a:r>
                  </a:p>
                </p:txBody>
              </p:sp>
            </p:grpSp>
          </p:grpSp>
          <p:sp>
            <p:nvSpPr>
              <p:cNvPr id="27661" name="Text Box 39"/>
              <p:cNvSpPr txBox="1">
                <a:spLocks noChangeArrowheads="1"/>
              </p:cNvSpPr>
              <p:nvPr/>
            </p:nvSpPr>
            <p:spPr bwMode="auto">
              <a:xfrm>
                <a:off x="567" y="2619"/>
                <a:ext cx="44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		n= 1       n=2         n=3           n=4</a:t>
                </a:r>
              </a:p>
            </p:txBody>
          </p:sp>
          <p:sp>
            <p:nvSpPr>
              <p:cNvPr id="27662" name="Text Box 40"/>
              <p:cNvSpPr txBox="1">
                <a:spLocks noChangeArrowheads="1"/>
              </p:cNvSpPr>
              <p:nvPr/>
            </p:nvSpPr>
            <p:spPr bwMode="auto">
              <a:xfrm>
                <a:off x="475" y="2614"/>
                <a:ext cx="9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t>Alkenes</a:t>
                </a:r>
              </a:p>
            </p:txBody>
          </p:sp>
          <p:sp>
            <p:nvSpPr>
              <p:cNvPr id="27663" name="Text Box 41"/>
              <p:cNvSpPr txBox="1">
                <a:spLocks noChangeArrowheads="1"/>
              </p:cNvSpPr>
              <p:nvPr/>
            </p:nvSpPr>
            <p:spPr bwMode="auto">
              <a:xfrm>
                <a:off x="1682" y="3245"/>
                <a:ext cx="5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800" b="1"/>
                  <a:t>none</a:t>
                </a:r>
              </a:p>
            </p:txBody>
          </p:sp>
          <p:grpSp>
            <p:nvGrpSpPr>
              <p:cNvPr id="27664" name="Group 42"/>
              <p:cNvGrpSpPr>
                <a:grpSpLocks/>
              </p:cNvGrpSpPr>
              <p:nvPr/>
            </p:nvGrpSpPr>
            <p:grpSpPr bwMode="auto">
              <a:xfrm>
                <a:off x="3264" y="3062"/>
                <a:ext cx="512" cy="411"/>
                <a:chOff x="3443" y="3469"/>
                <a:chExt cx="512" cy="411"/>
              </a:xfrm>
            </p:grpSpPr>
            <p:sp>
              <p:nvSpPr>
                <p:cNvPr id="27665" name="Oval 43"/>
                <p:cNvSpPr>
                  <a:spLocks noChangeArrowheads="1"/>
                </p:cNvSpPr>
                <p:nvPr/>
              </p:nvSpPr>
              <p:spPr bwMode="auto">
                <a:xfrm>
                  <a:off x="3464" y="3469"/>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Oval 44"/>
                <p:cNvSpPr>
                  <a:spLocks noChangeArrowheads="1"/>
                </p:cNvSpPr>
                <p:nvPr/>
              </p:nvSpPr>
              <p:spPr bwMode="auto">
                <a:xfrm>
                  <a:off x="3826" y="3574"/>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Oval 45"/>
                <p:cNvSpPr>
                  <a:spLocks noChangeArrowheads="1"/>
                </p:cNvSpPr>
                <p:nvPr/>
              </p:nvSpPr>
              <p:spPr bwMode="auto">
                <a:xfrm rot="-2891174">
                  <a:off x="3525" y="3549"/>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Oval 46"/>
                <p:cNvSpPr>
                  <a:spLocks noChangeArrowheads="1"/>
                </p:cNvSpPr>
                <p:nvPr/>
              </p:nvSpPr>
              <p:spPr bwMode="auto">
                <a:xfrm rot="-2891174">
                  <a:off x="3624" y="3653"/>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Oval 47"/>
                <p:cNvSpPr>
                  <a:spLocks noChangeArrowheads="1"/>
                </p:cNvSpPr>
                <p:nvPr/>
              </p:nvSpPr>
              <p:spPr bwMode="auto">
                <a:xfrm rot="-2891174">
                  <a:off x="3741" y="3658"/>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Oval 48"/>
                <p:cNvSpPr>
                  <a:spLocks noChangeArrowheads="1"/>
                </p:cNvSpPr>
                <p:nvPr/>
              </p:nvSpPr>
              <p:spPr bwMode="auto">
                <a:xfrm>
                  <a:off x="3611" y="3477"/>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1" name="Oval 49"/>
                <p:cNvSpPr>
                  <a:spLocks noChangeArrowheads="1"/>
                </p:cNvSpPr>
                <p:nvPr/>
              </p:nvSpPr>
              <p:spPr bwMode="auto">
                <a:xfrm>
                  <a:off x="3443" y="361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2" name="Oval 50"/>
                <p:cNvSpPr>
                  <a:spLocks noChangeArrowheads="1"/>
                </p:cNvSpPr>
                <p:nvPr/>
              </p:nvSpPr>
              <p:spPr bwMode="auto">
                <a:xfrm>
                  <a:off x="3548" y="376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3" name="Oval 51"/>
                <p:cNvSpPr>
                  <a:spLocks noChangeArrowheads="1"/>
                </p:cNvSpPr>
                <p:nvPr/>
              </p:nvSpPr>
              <p:spPr bwMode="auto">
                <a:xfrm>
                  <a:off x="3836" y="3749"/>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654" name="Text Box 52"/>
            <p:cNvSpPr txBox="1">
              <a:spLocks noChangeArrowheads="1"/>
            </p:cNvSpPr>
            <p:nvPr/>
          </p:nvSpPr>
          <p:spPr bwMode="auto">
            <a:xfrm>
              <a:off x="2587" y="3154"/>
              <a:ext cx="2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solidFill>
                    <a:schemeClr val="bg1"/>
                  </a:solidFill>
                </a:rPr>
                <a:t>=</a:t>
              </a:r>
            </a:p>
          </p:txBody>
        </p:sp>
        <p:sp>
          <p:nvSpPr>
            <p:cNvPr id="27655" name="Text Box 53"/>
            <p:cNvSpPr txBox="1">
              <a:spLocks noChangeArrowheads="1"/>
            </p:cNvSpPr>
            <p:nvPr/>
          </p:nvSpPr>
          <p:spPr bwMode="auto">
            <a:xfrm>
              <a:off x="3460" y="3186"/>
              <a:ext cx="2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solidFill>
                    <a:schemeClr val="bg1"/>
                  </a:solidFill>
                </a:rPr>
                <a:t>=</a:t>
              </a:r>
            </a:p>
          </p:txBody>
        </p:sp>
        <p:sp>
          <p:nvSpPr>
            <p:cNvPr id="27656" name="Text Box 54"/>
            <p:cNvSpPr txBox="1">
              <a:spLocks noChangeArrowheads="1"/>
            </p:cNvSpPr>
            <p:nvPr/>
          </p:nvSpPr>
          <p:spPr bwMode="auto">
            <a:xfrm>
              <a:off x="4562" y="3227"/>
              <a:ext cx="2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solidFill>
                    <a:schemeClr val="bg1"/>
                  </a:solidFill>
                </a:rPr>
                <a:t>=</a:t>
              </a:r>
            </a:p>
          </p:txBody>
        </p:sp>
      </p:grpSp>
      <p:sp>
        <p:nvSpPr>
          <p:cNvPr id="27652" name="Rectangle 56"/>
          <p:cNvSpPr>
            <a:spLocks noGrp="1" noChangeArrowheads="1"/>
          </p:cNvSpPr>
          <p:nvPr>
            <p:ph type="title"/>
          </p:nvPr>
        </p:nvSpPr>
        <p:spPr/>
        <p:txBody>
          <a:bodyPr/>
          <a:lstStyle/>
          <a:p>
            <a:pPr eaLnBrk="1" hangingPunct="1"/>
            <a:r>
              <a:rPr lang="en-GB" smtClean="0"/>
              <a:t>      Structure of alkenes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3"/>
          <p:cNvSpPr>
            <a:spLocks noChangeArrowheads="1"/>
          </p:cNvSpPr>
          <p:nvPr>
            <p:ph type="body" idx="1"/>
          </p:nvPr>
        </p:nvSpPr>
        <p:spPr bwMode="auto">
          <a:xfrm>
            <a:off x="914400" y="762000"/>
            <a:ext cx="7259638" cy="5481638"/>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pPr>
            <a:r>
              <a:rPr lang="en-GB" sz="2600" smtClean="0">
                <a:solidFill>
                  <a:srgbClr val="0000FF"/>
                </a:solidFill>
              </a:rPr>
              <a:t>What will be the formula for alkenes containing the following numbers of carbons?</a:t>
            </a:r>
          </a:p>
          <a:p>
            <a:pPr marL="609600" indent="-609600" eaLnBrk="1" hangingPunct="1">
              <a:spcBef>
                <a:spcPct val="0"/>
              </a:spcBef>
            </a:pPr>
            <a:endParaRPr lang="en-GB" sz="2600" smtClean="0">
              <a:solidFill>
                <a:srgbClr val="0000FF"/>
              </a:solidFill>
            </a:endParaRPr>
          </a:p>
          <a:p>
            <a:pPr marL="609600" indent="-609600" eaLnBrk="1" hangingPunct="1">
              <a:spcBef>
                <a:spcPct val="0"/>
              </a:spcBef>
            </a:pPr>
            <a:endParaRPr lang="en-GB" sz="2600" smtClean="0">
              <a:solidFill>
                <a:srgbClr val="0000FF"/>
              </a:solidFill>
            </a:endParaRPr>
          </a:p>
        </p:txBody>
      </p:sp>
      <p:graphicFrame>
        <p:nvGraphicFramePr>
          <p:cNvPr id="132100" name="Group 4"/>
          <p:cNvGraphicFramePr>
            <a:graphicFrameLocks noGrp="1"/>
          </p:cNvGraphicFramePr>
          <p:nvPr/>
        </p:nvGraphicFramePr>
        <p:xfrm>
          <a:off x="1217613" y="2278063"/>
          <a:ext cx="6719887" cy="3408362"/>
        </p:xfrm>
        <a:graphic>
          <a:graphicData uri="http://schemas.openxmlformats.org/drawingml/2006/table">
            <a:tbl>
              <a:tblPr/>
              <a:tblGrid>
                <a:gridCol w="3911600"/>
                <a:gridCol w="2808287"/>
              </a:tblGrid>
              <a:tr h="681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Number of carbons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Formula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13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95" name="Text Box 24"/>
          <p:cNvSpPr txBox="1">
            <a:spLocks noChangeArrowheads="1"/>
          </p:cNvSpPr>
          <p:nvPr/>
        </p:nvSpPr>
        <p:spPr bwMode="auto">
          <a:xfrm>
            <a:off x="5572125" y="3101975"/>
            <a:ext cx="163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endParaRPr lang="en-GB"/>
          </a:p>
        </p:txBody>
      </p:sp>
      <p:sp>
        <p:nvSpPr>
          <p:cNvPr id="132121" name="Text Box 25"/>
          <p:cNvSpPr txBox="1">
            <a:spLocks noChangeArrowheads="1"/>
          </p:cNvSpPr>
          <p:nvPr/>
        </p:nvSpPr>
        <p:spPr bwMode="auto">
          <a:xfrm>
            <a:off x="5630863" y="3101975"/>
            <a:ext cx="1727200" cy="457200"/>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11</a:t>
            </a:r>
            <a:r>
              <a:rPr lang="en-GB" b="1"/>
              <a:t>H</a:t>
            </a:r>
            <a:r>
              <a:rPr lang="en-GB" b="1" baseline="-25000"/>
              <a:t>22</a:t>
            </a:r>
          </a:p>
        </p:txBody>
      </p:sp>
      <p:sp>
        <p:nvSpPr>
          <p:cNvPr id="132122" name="Text Box 26"/>
          <p:cNvSpPr txBox="1">
            <a:spLocks noChangeArrowheads="1"/>
          </p:cNvSpPr>
          <p:nvPr/>
        </p:nvSpPr>
        <p:spPr bwMode="auto">
          <a:xfrm>
            <a:off x="5651500" y="3762375"/>
            <a:ext cx="1727200" cy="457200"/>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13</a:t>
            </a:r>
            <a:r>
              <a:rPr lang="en-GB" b="1"/>
              <a:t>H</a:t>
            </a:r>
            <a:r>
              <a:rPr lang="en-GB" b="1" baseline="-25000"/>
              <a:t>26</a:t>
            </a:r>
          </a:p>
        </p:txBody>
      </p:sp>
      <p:sp>
        <p:nvSpPr>
          <p:cNvPr id="132123" name="Text Box 27"/>
          <p:cNvSpPr txBox="1">
            <a:spLocks noChangeArrowheads="1"/>
          </p:cNvSpPr>
          <p:nvPr/>
        </p:nvSpPr>
        <p:spPr bwMode="auto">
          <a:xfrm>
            <a:off x="5646738" y="4424363"/>
            <a:ext cx="1727200" cy="457200"/>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32</a:t>
            </a:r>
            <a:r>
              <a:rPr lang="en-GB" b="1"/>
              <a:t>H</a:t>
            </a:r>
            <a:r>
              <a:rPr lang="en-GB" b="1" baseline="-25000"/>
              <a:t>64</a:t>
            </a:r>
          </a:p>
        </p:txBody>
      </p:sp>
      <p:sp>
        <p:nvSpPr>
          <p:cNvPr id="132124" name="Text Box 28"/>
          <p:cNvSpPr txBox="1">
            <a:spLocks noChangeArrowheads="1"/>
          </p:cNvSpPr>
          <p:nvPr/>
        </p:nvSpPr>
        <p:spPr bwMode="auto">
          <a:xfrm>
            <a:off x="5695950" y="5113338"/>
            <a:ext cx="1727200" cy="457200"/>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21</a:t>
            </a:r>
            <a:r>
              <a:rPr lang="en-GB" b="1"/>
              <a:t>H</a:t>
            </a:r>
            <a:r>
              <a:rPr lang="en-GB" b="1" baseline="-25000"/>
              <a:t>42</a:t>
            </a:r>
          </a:p>
        </p:txBody>
      </p:sp>
      <p:sp>
        <p:nvSpPr>
          <p:cNvPr id="28700" name="Rectangle 33"/>
          <p:cNvSpPr>
            <a:spLocks noGrp="1" noChangeArrowheads="1"/>
          </p:cNvSpPr>
          <p:nvPr>
            <p:ph type="title"/>
          </p:nvPr>
        </p:nvSpPr>
        <p:spPr/>
        <p:txBody>
          <a:bodyPr/>
          <a:lstStyle/>
          <a:p>
            <a:pPr eaLnBrk="1" hangingPunct="1"/>
            <a:r>
              <a:rPr lang="en-GB" smtClean="0"/>
              <a:t>      What’s the formula?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121"/>
                                        </p:tgtEl>
                                        <p:attrNameLst>
                                          <p:attrName>style.visibility</p:attrName>
                                        </p:attrNameLst>
                                      </p:cBhvr>
                                      <p:to>
                                        <p:strVal val="visible"/>
                                      </p:to>
                                    </p:set>
                                    <p:animEffect transition="in" filter="dissolve">
                                      <p:cBhvr>
                                        <p:cTn id="7" dur="500"/>
                                        <p:tgtEl>
                                          <p:spTgt spid="1321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122"/>
                                        </p:tgtEl>
                                        <p:attrNameLst>
                                          <p:attrName>style.visibility</p:attrName>
                                        </p:attrNameLst>
                                      </p:cBhvr>
                                      <p:to>
                                        <p:strVal val="visible"/>
                                      </p:to>
                                    </p:set>
                                    <p:animEffect transition="in" filter="dissolve">
                                      <p:cBhvr>
                                        <p:cTn id="12" dur="500"/>
                                        <p:tgtEl>
                                          <p:spTgt spid="1321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123"/>
                                        </p:tgtEl>
                                        <p:attrNameLst>
                                          <p:attrName>style.visibility</p:attrName>
                                        </p:attrNameLst>
                                      </p:cBhvr>
                                      <p:to>
                                        <p:strVal val="visible"/>
                                      </p:to>
                                    </p:set>
                                    <p:animEffect transition="in" filter="dissolve">
                                      <p:cBhvr>
                                        <p:cTn id="17" dur="500"/>
                                        <p:tgtEl>
                                          <p:spTgt spid="1321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2124"/>
                                        </p:tgtEl>
                                        <p:attrNameLst>
                                          <p:attrName>style.visibility</p:attrName>
                                        </p:attrNameLst>
                                      </p:cBhvr>
                                      <p:to>
                                        <p:strVal val="visible"/>
                                      </p:to>
                                    </p:set>
                                    <p:animEffect transition="in" filter="dissolve">
                                      <p:cBhvr>
                                        <p:cTn id="22" dur="500"/>
                                        <p:tgtEl>
                                          <p:spTgt spid="132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1" grpId="0" animBg="1" autoUpdateAnimBg="0"/>
      <p:bldP spid="132122" grpId="0" animBg="1" autoUpdateAnimBg="0"/>
      <p:bldP spid="132123" grpId="0" animBg="1" autoUpdateAnimBg="0"/>
      <p:bldP spid="13212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ph type="body" idx="1"/>
          </p:nvPr>
        </p:nvSpPr>
        <p:spPr bwMode="auto">
          <a:xfrm>
            <a:off x="533400" y="990600"/>
            <a:ext cx="8223250" cy="3592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The simplest alkene is ethene.</a:t>
            </a:r>
          </a:p>
          <a:p>
            <a:pPr eaLnBrk="1" hangingPunct="1">
              <a:spcBef>
                <a:spcPct val="0"/>
              </a:spcBef>
            </a:pPr>
            <a:r>
              <a:rPr lang="en-GB" sz="2800" smtClean="0">
                <a:solidFill>
                  <a:srgbClr val="0000FF"/>
                </a:solidFill>
              </a:rPr>
              <a:t>It has the formula C</a:t>
            </a:r>
            <a:r>
              <a:rPr lang="en-GB" sz="2800" baseline="-25000" smtClean="0">
                <a:solidFill>
                  <a:srgbClr val="0000FF"/>
                </a:solidFill>
              </a:rPr>
              <a:t>2</a:t>
            </a:r>
            <a:r>
              <a:rPr lang="en-GB" sz="2800" smtClean="0">
                <a:solidFill>
                  <a:srgbClr val="0000FF"/>
                </a:solidFill>
              </a:rPr>
              <a:t>H</a:t>
            </a:r>
            <a:r>
              <a:rPr lang="en-GB" sz="2800" baseline="-25000" smtClean="0">
                <a:solidFill>
                  <a:srgbClr val="0000FF"/>
                </a:solidFill>
              </a:rPr>
              <a:t>4</a:t>
            </a:r>
          </a:p>
          <a:p>
            <a:pPr eaLnBrk="1" hangingPunct="1">
              <a:spcBef>
                <a:spcPct val="0"/>
              </a:spcBef>
            </a:pPr>
            <a:r>
              <a:rPr lang="en-GB" sz="2800" smtClean="0">
                <a:solidFill>
                  <a:srgbClr val="0000FF"/>
                </a:solidFill>
              </a:rPr>
              <a:t>The carbon atoms are joined together by a double bond.</a:t>
            </a:r>
          </a:p>
          <a:p>
            <a:pPr eaLnBrk="1" hangingPunct="1">
              <a:spcBef>
                <a:spcPct val="0"/>
              </a:spcBef>
            </a:pPr>
            <a:r>
              <a:rPr lang="en-GB" sz="2800" smtClean="0">
                <a:solidFill>
                  <a:srgbClr val="0000FF"/>
                </a:solidFill>
              </a:rPr>
              <a:t>Its displayed formula may be drawn in slightly different forms but should always clearly show the double bond.</a:t>
            </a:r>
            <a:endParaRPr lang="en-GB" smtClean="0">
              <a:solidFill>
                <a:srgbClr val="0000FF"/>
              </a:solidFill>
            </a:endParaRPr>
          </a:p>
        </p:txBody>
      </p:sp>
      <p:grpSp>
        <p:nvGrpSpPr>
          <p:cNvPr id="29699" name="Group 4"/>
          <p:cNvGrpSpPr>
            <a:grpSpLocks/>
          </p:cNvGrpSpPr>
          <p:nvPr/>
        </p:nvGrpSpPr>
        <p:grpSpPr bwMode="auto">
          <a:xfrm>
            <a:off x="685800" y="4191000"/>
            <a:ext cx="7242175" cy="2000250"/>
            <a:chOff x="448" y="2809"/>
            <a:chExt cx="4562" cy="1260"/>
          </a:xfrm>
        </p:grpSpPr>
        <p:sp>
          <p:nvSpPr>
            <p:cNvPr id="29701" name="Rectangle 5"/>
            <p:cNvSpPr>
              <a:spLocks noChangeArrowheads="1"/>
            </p:cNvSpPr>
            <p:nvPr/>
          </p:nvSpPr>
          <p:spPr bwMode="auto">
            <a:xfrm>
              <a:off x="448" y="2816"/>
              <a:ext cx="4562" cy="1253"/>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702" name="Group 6"/>
            <p:cNvGrpSpPr>
              <a:grpSpLocks/>
            </p:cNvGrpSpPr>
            <p:nvPr/>
          </p:nvGrpSpPr>
          <p:grpSpPr bwMode="auto">
            <a:xfrm>
              <a:off x="1302" y="2809"/>
              <a:ext cx="636" cy="1152"/>
              <a:chOff x="3258" y="1884"/>
              <a:chExt cx="636" cy="1152"/>
            </a:xfrm>
          </p:grpSpPr>
          <p:sp>
            <p:nvSpPr>
              <p:cNvPr id="29705" name="Text Box 7"/>
              <p:cNvSpPr txBox="1">
                <a:spLocks noChangeArrowheads="1"/>
              </p:cNvSpPr>
              <p:nvPr/>
            </p:nvSpPr>
            <p:spPr bwMode="auto">
              <a:xfrm>
                <a:off x="3268" y="233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9706" name="Text Box 8"/>
              <p:cNvSpPr txBox="1">
                <a:spLocks noChangeArrowheads="1"/>
              </p:cNvSpPr>
              <p:nvPr/>
            </p:nvSpPr>
            <p:spPr bwMode="auto">
              <a:xfrm>
                <a:off x="3258" y="274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9707" name="Text Box 9"/>
              <p:cNvSpPr txBox="1">
                <a:spLocks noChangeArrowheads="1"/>
              </p:cNvSpPr>
              <p:nvPr/>
            </p:nvSpPr>
            <p:spPr bwMode="auto">
              <a:xfrm>
                <a:off x="3264" y="189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9708" name="Text Box 10"/>
              <p:cNvSpPr txBox="1">
                <a:spLocks noChangeArrowheads="1"/>
              </p:cNvSpPr>
              <p:nvPr/>
            </p:nvSpPr>
            <p:spPr bwMode="auto">
              <a:xfrm>
                <a:off x="3639" y="233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9709" name="Line 11"/>
              <p:cNvSpPr>
                <a:spLocks noChangeShapeType="1"/>
              </p:cNvSpPr>
              <p:nvPr/>
            </p:nvSpPr>
            <p:spPr bwMode="auto">
              <a:xfrm>
                <a:off x="3499" y="2490"/>
                <a:ext cx="17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0" name="Line 12"/>
              <p:cNvSpPr>
                <a:spLocks noChangeShapeType="1"/>
              </p:cNvSpPr>
              <p:nvPr/>
            </p:nvSpPr>
            <p:spPr bwMode="auto">
              <a:xfrm>
                <a:off x="3399" y="2172"/>
                <a:ext cx="1"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1" name="Line 13"/>
              <p:cNvSpPr>
                <a:spLocks noChangeShapeType="1"/>
              </p:cNvSpPr>
              <p:nvPr/>
            </p:nvSpPr>
            <p:spPr bwMode="auto">
              <a:xfrm>
                <a:off x="3390" y="2563"/>
                <a:ext cx="1" cy="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2" name="Text Box 14"/>
              <p:cNvSpPr txBox="1">
                <a:spLocks noChangeArrowheads="1"/>
              </p:cNvSpPr>
              <p:nvPr/>
            </p:nvSpPr>
            <p:spPr bwMode="auto">
              <a:xfrm>
                <a:off x="3636" y="274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9713" name="Text Box 15"/>
              <p:cNvSpPr txBox="1">
                <a:spLocks noChangeArrowheads="1"/>
              </p:cNvSpPr>
              <p:nvPr/>
            </p:nvSpPr>
            <p:spPr bwMode="auto">
              <a:xfrm>
                <a:off x="3623" y="188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9714" name="Line 16"/>
              <p:cNvSpPr>
                <a:spLocks noChangeShapeType="1"/>
              </p:cNvSpPr>
              <p:nvPr/>
            </p:nvSpPr>
            <p:spPr bwMode="auto">
              <a:xfrm flipH="1">
                <a:off x="3759" y="2159"/>
                <a:ext cx="8"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5" name="Line 17"/>
              <p:cNvSpPr>
                <a:spLocks noChangeShapeType="1"/>
              </p:cNvSpPr>
              <p:nvPr/>
            </p:nvSpPr>
            <p:spPr bwMode="auto">
              <a:xfrm>
                <a:off x="3751" y="2579"/>
                <a:ext cx="1"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6" name="Line 18"/>
              <p:cNvSpPr>
                <a:spLocks noChangeShapeType="1"/>
              </p:cNvSpPr>
              <p:nvPr/>
            </p:nvSpPr>
            <p:spPr bwMode="auto">
              <a:xfrm>
                <a:off x="3495" y="2522"/>
                <a:ext cx="17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970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 y="3000"/>
              <a:ext cx="962" cy="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Text Box 20"/>
            <p:cNvSpPr txBox="1">
              <a:spLocks noChangeArrowheads="1"/>
            </p:cNvSpPr>
            <p:nvPr/>
          </p:nvSpPr>
          <p:spPr bwMode="auto">
            <a:xfrm>
              <a:off x="2560" y="3230"/>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or</a:t>
              </a:r>
            </a:p>
          </p:txBody>
        </p:sp>
      </p:grpSp>
      <p:sp>
        <p:nvSpPr>
          <p:cNvPr id="29700" name="Rectangle 22"/>
          <p:cNvSpPr>
            <a:spLocks noGrp="1" noChangeArrowheads="1"/>
          </p:cNvSpPr>
          <p:nvPr>
            <p:ph type="title"/>
          </p:nvPr>
        </p:nvSpPr>
        <p:spPr/>
        <p:txBody>
          <a:bodyPr/>
          <a:lstStyle/>
          <a:p>
            <a:pPr eaLnBrk="1" hangingPunct="1"/>
            <a:r>
              <a:rPr lang="en-GB" smtClean="0"/>
              <a:t>      The formula of ethene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bwMode="auto">
          <a:xfrm>
            <a:off x="525463" y="1371600"/>
            <a:ext cx="3925887" cy="3157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defRPr/>
            </a:pPr>
            <a:r>
              <a:rPr lang="en-GB" sz="2800" smtClean="0">
                <a:solidFill>
                  <a:srgbClr val="0000FF"/>
                </a:solidFill>
              </a:rPr>
              <a:t>In all alkenes there are two carbon atoms that are joined by </a:t>
            </a:r>
            <a:r>
              <a:rPr lang="en-GB" sz="2800" b="1" i="1" smtClean="0">
                <a:solidFill>
                  <a:srgbClr val="0000FF"/>
                </a:solidFill>
                <a:effectLst>
                  <a:outerShdw blurRad="38100" dist="38100" dir="2700000" algn="tl">
                    <a:srgbClr val="C0C0C0"/>
                  </a:outerShdw>
                </a:effectLst>
              </a:rPr>
              <a:t>two</a:t>
            </a:r>
            <a:r>
              <a:rPr lang="en-GB" sz="2800" smtClean="0">
                <a:solidFill>
                  <a:srgbClr val="0000FF"/>
                </a:solidFill>
              </a:rPr>
              <a:t> pairs of electrons.</a:t>
            </a:r>
          </a:p>
          <a:p>
            <a:pPr eaLnBrk="1" hangingPunct="1">
              <a:spcBef>
                <a:spcPct val="0"/>
              </a:spcBef>
              <a:defRPr/>
            </a:pPr>
            <a:r>
              <a:rPr lang="en-GB" sz="2800" smtClean="0">
                <a:solidFill>
                  <a:srgbClr val="0000FF"/>
                </a:solidFill>
              </a:rPr>
              <a:t>This is the double bond.</a:t>
            </a:r>
          </a:p>
        </p:txBody>
      </p:sp>
      <p:grpSp>
        <p:nvGrpSpPr>
          <p:cNvPr id="30723" name="Group 4"/>
          <p:cNvGrpSpPr>
            <a:grpSpLocks/>
          </p:cNvGrpSpPr>
          <p:nvPr/>
        </p:nvGrpSpPr>
        <p:grpSpPr bwMode="auto">
          <a:xfrm>
            <a:off x="4572000" y="1219200"/>
            <a:ext cx="4411663" cy="4645025"/>
            <a:chOff x="2871" y="960"/>
            <a:chExt cx="2779" cy="2926"/>
          </a:xfrm>
        </p:grpSpPr>
        <p:sp>
          <p:nvSpPr>
            <p:cNvPr id="30726" name="Rectangle 5"/>
            <p:cNvSpPr>
              <a:spLocks noChangeArrowheads="1"/>
            </p:cNvSpPr>
            <p:nvPr/>
          </p:nvSpPr>
          <p:spPr bwMode="auto">
            <a:xfrm>
              <a:off x="2871" y="960"/>
              <a:ext cx="2779" cy="2926"/>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7" name="Group 6"/>
            <p:cNvGrpSpPr>
              <a:grpSpLocks/>
            </p:cNvGrpSpPr>
            <p:nvPr/>
          </p:nvGrpSpPr>
          <p:grpSpPr bwMode="auto">
            <a:xfrm>
              <a:off x="3019" y="1144"/>
              <a:ext cx="2508" cy="2432"/>
              <a:chOff x="258" y="1345"/>
              <a:chExt cx="2508" cy="2432"/>
            </a:xfrm>
          </p:grpSpPr>
          <p:sp>
            <p:nvSpPr>
              <p:cNvPr id="30728" name="Oval 7"/>
              <p:cNvSpPr>
                <a:spLocks noChangeArrowheads="1"/>
              </p:cNvSpPr>
              <p:nvPr/>
            </p:nvSpPr>
            <p:spPr bwMode="auto">
              <a:xfrm>
                <a:off x="258" y="1944"/>
                <a:ext cx="1321" cy="1246"/>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Oval 8"/>
              <p:cNvSpPr>
                <a:spLocks noChangeArrowheads="1"/>
              </p:cNvSpPr>
              <p:nvPr/>
            </p:nvSpPr>
            <p:spPr bwMode="auto">
              <a:xfrm>
                <a:off x="564" y="2218"/>
                <a:ext cx="675" cy="683"/>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0" name="Oval 9"/>
              <p:cNvSpPr>
                <a:spLocks noChangeArrowheads="1"/>
              </p:cNvSpPr>
              <p:nvPr/>
            </p:nvSpPr>
            <p:spPr bwMode="auto">
              <a:xfrm>
                <a:off x="738" y="2399"/>
                <a:ext cx="326" cy="335"/>
              </a:xfrm>
              <a:prstGeom prst="ellipse">
                <a:avLst/>
              </a:prstGeom>
              <a:solidFill>
                <a:srgbClr val="FF99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C</a:t>
                </a:r>
                <a:endParaRPr lang="en-GB">
                  <a:solidFill>
                    <a:srgbClr val="FF0000"/>
                  </a:solidFill>
                </a:endParaRPr>
              </a:p>
            </p:txBody>
          </p:sp>
          <p:grpSp>
            <p:nvGrpSpPr>
              <p:cNvPr id="30731" name="Group 10"/>
              <p:cNvGrpSpPr>
                <a:grpSpLocks/>
              </p:cNvGrpSpPr>
              <p:nvPr/>
            </p:nvGrpSpPr>
            <p:grpSpPr bwMode="auto">
              <a:xfrm rot="2700000">
                <a:off x="748" y="1899"/>
                <a:ext cx="154" cy="154"/>
                <a:chOff x="4860" y="946"/>
                <a:chExt cx="154" cy="154"/>
              </a:xfrm>
            </p:grpSpPr>
            <p:sp>
              <p:nvSpPr>
                <p:cNvPr id="30780" name="Line 11"/>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1" name="Line 12"/>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2" name="Group 13"/>
              <p:cNvGrpSpPr>
                <a:grpSpLocks/>
              </p:cNvGrpSpPr>
              <p:nvPr/>
            </p:nvGrpSpPr>
            <p:grpSpPr bwMode="auto">
              <a:xfrm rot="2700000">
                <a:off x="756" y="3045"/>
                <a:ext cx="154" cy="154"/>
                <a:chOff x="4860" y="946"/>
                <a:chExt cx="154" cy="154"/>
              </a:xfrm>
            </p:grpSpPr>
            <p:sp>
              <p:nvSpPr>
                <p:cNvPr id="30778" name="Line 14"/>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9" name="Line 15"/>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3" name="Group 16"/>
              <p:cNvGrpSpPr>
                <a:grpSpLocks/>
              </p:cNvGrpSpPr>
              <p:nvPr/>
            </p:nvGrpSpPr>
            <p:grpSpPr bwMode="auto">
              <a:xfrm rot="2700000">
                <a:off x="512" y="2499"/>
                <a:ext cx="154" cy="154"/>
                <a:chOff x="4860" y="946"/>
                <a:chExt cx="154" cy="154"/>
              </a:xfrm>
            </p:grpSpPr>
            <p:sp>
              <p:nvSpPr>
                <p:cNvPr id="30776" name="Line 17"/>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7" name="Line 18"/>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4" name="Group 19"/>
              <p:cNvGrpSpPr>
                <a:grpSpLocks/>
              </p:cNvGrpSpPr>
              <p:nvPr/>
            </p:nvGrpSpPr>
            <p:grpSpPr bwMode="auto">
              <a:xfrm rot="2700000">
                <a:off x="1172" y="2504"/>
                <a:ext cx="154" cy="154"/>
                <a:chOff x="4860" y="946"/>
                <a:chExt cx="154" cy="154"/>
              </a:xfrm>
            </p:grpSpPr>
            <p:sp>
              <p:nvSpPr>
                <p:cNvPr id="30774" name="Line 20"/>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5" name="Line 21"/>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35" name="Oval 22"/>
              <p:cNvSpPr>
                <a:spLocks noChangeArrowheads="1"/>
              </p:cNvSpPr>
              <p:nvPr/>
            </p:nvSpPr>
            <p:spPr bwMode="auto">
              <a:xfrm>
                <a:off x="579" y="1361"/>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6" name="Oval 23"/>
              <p:cNvSpPr>
                <a:spLocks noChangeArrowheads="1"/>
              </p:cNvSpPr>
              <p:nvPr/>
            </p:nvSpPr>
            <p:spPr bwMode="auto">
              <a:xfrm>
                <a:off x="753" y="1542"/>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30737" name="Oval 24"/>
              <p:cNvSpPr>
                <a:spLocks noChangeArrowheads="1"/>
              </p:cNvSpPr>
              <p:nvPr/>
            </p:nvSpPr>
            <p:spPr bwMode="auto">
              <a:xfrm>
                <a:off x="951" y="1951"/>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8" name="Oval 25"/>
              <p:cNvSpPr>
                <a:spLocks noChangeArrowheads="1"/>
              </p:cNvSpPr>
              <p:nvPr/>
            </p:nvSpPr>
            <p:spPr bwMode="auto">
              <a:xfrm>
                <a:off x="551" y="3069"/>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9" name="Oval 26"/>
              <p:cNvSpPr>
                <a:spLocks noChangeArrowheads="1"/>
              </p:cNvSpPr>
              <p:nvPr/>
            </p:nvSpPr>
            <p:spPr bwMode="auto">
              <a:xfrm>
                <a:off x="743" y="3250"/>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30740" name="Oval 27"/>
              <p:cNvSpPr>
                <a:spLocks noChangeArrowheads="1"/>
              </p:cNvSpPr>
              <p:nvPr/>
            </p:nvSpPr>
            <p:spPr bwMode="auto">
              <a:xfrm>
                <a:off x="1008" y="3086"/>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1" name="Oval 28"/>
              <p:cNvSpPr>
                <a:spLocks noChangeArrowheads="1"/>
              </p:cNvSpPr>
              <p:nvPr/>
            </p:nvSpPr>
            <p:spPr bwMode="auto">
              <a:xfrm>
                <a:off x="1445" y="1959"/>
                <a:ext cx="1321" cy="1246"/>
              </a:xfrm>
              <a:prstGeom prst="ellipse">
                <a:avLst/>
              </a:prstGeom>
              <a:noFill/>
              <a:ln w="952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2" name="Oval 29"/>
              <p:cNvSpPr>
                <a:spLocks noChangeArrowheads="1"/>
              </p:cNvSpPr>
              <p:nvPr/>
            </p:nvSpPr>
            <p:spPr bwMode="auto">
              <a:xfrm>
                <a:off x="1751" y="2233"/>
                <a:ext cx="675" cy="683"/>
              </a:xfrm>
              <a:prstGeom prst="ellipse">
                <a:avLst/>
              </a:prstGeom>
              <a:noFill/>
              <a:ln w="952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3" name="Oval 30"/>
              <p:cNvSpPr>
                <a:spLocks noChangeArrowheads="1"/>
              </p:cNvSpPr>
              <p:nvPr/>
            </p:nvSpPr>
            <p:spPr bwMode="auto">
              <a:xfrm>
                <a:off x="1925" y="2414"/>
                <a:ext cx="326" cy="335"/>
              </a:xfrm>
              <a:prstGeom prst="ellipse">
                <a:avLst/>
              </a:prstGeom>
              <a:solidFill>
                <a:srgbClr val="FF99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C</a:t>
                </a:r>
                <a:endParaRPr lang="en-GB">
                  <a:solidFill>
                    <a:srgbClr val="FF0000"/>
                  </a:solidFill>
                </a:endParaRPr>
              </a:p>
            </p:txBody>
          </p:sp>
          <p:grpSp>
            <p:nvGrpSpPr>
              <p:cNvPr id="30744" name="Group 31"/>
              <p:cNvGrpSpPr>
                <a:grpSpLocks/>
              </p:cNvGrpSpPr>
              <p:nvPr/>
            </p:nvGrpSpPr>
            <p:grpSpPr bwMode="auto">
              <a:xfrm rot="2700000">
                <a:off x="1428" y="2595"/>
                <a:ext cx="154" cy="154"/>
                <a:chOff x="4860" y="946"/>
                <a:chExt cx="154" cy="154"/>
              </a:xfrm>
            </p:grpSpPr>
            <p:sp>
              <p:nvSpPr>
                <p:cNvPr id="30772" name="Line 32"/>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3" name="Line 33"/>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5" name="Group 34"/>
              <p:cNvGrpSpPr>
                <a:grpSpLocks/>
              </p:cNvGrpSpPr>
              <p:nvPr/>
            </p:nvGrpSpPr>
            <p:grpSpPr bwMode="auto">
              <a:xfrm rot="2700000">
                <a:off x="1428" y="2242"/>
                <a:ext cx="154" cy="154"/>
                <a:chOff x="4860" y="946"/>
                <a:chExt cx="154" cy="154"/>
              </a:xfrm>
            </p:grpSpPr>
            <p:sp>
              <p:nvSpPr>
                <p:cNvPr id="30770" name="Line 35"/>
                <p:cNvSpPr>
                  <a:spLocks noChangeShapeType="1"/>
                </p:cNvSpPr>
                <p:nvPr/>
              </p:nvSpPr>
              <p:spPr bwMode="auto">
                <a:xfrm>
                  <a:off x="4936" y="946"/>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1" name="Line 36"/>
                <p:cNvSpPr>
                  <a:spLocks noChangeShapeType="1"/>
                </p:cNvSpPr>
                <p:nvPr/>
              </p:nvSpPr>
              <p:spPr bwMode="auto">
                <a:xfrm rot="5400000">
                  <a:off x="4937" y="945"/>
                  <a:ext cx="0" cy="15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6" name="Group 37"/>
              <p:cNvGrpSpPr>
                <a:grpSpLocks/>
              </p:cNvGrpSpPr>
              <p:nvPr/>
            </p:nvGrpSpPr>
            <p:grpSpPr bwMode="auto">
              <a:xfrm rot="2700000">
                <a:off x="2105" y="3070"/>
                <a:ext cx="154" cy="154"/>
                <a:chOff x="4860" y="946"/>
                <a:chExt cx="154" cy="154"/>
              </a:xfrm>
            </p:grpSpPr>
            <p:sp>
              <p:nvSpPr>
                <p:cNvPr id="30768" name="Line 38"/>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9" name="Line 39"/>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7" name="Group 40"/>
              <p:cNvGrpSpPr>
                <a:grpSpLocks/>
              </p:cNvGrpSpPr>
              <p:nvPr/>
            </p:nvGrpSpPr>
            <p:grpSpPr bwMode="auto">
              <a:xfrm rot="2700000">
                <a:off x="1699" y="2514"/>
                <a:ext cx="154" cy="154"/>
                <a:chOff x="4860" y="946"/>
                <a:chExt cx="154" cy="154"/>
              </a:xfrm>
            </p:grpSpPr>
            <p:sp>
              <p:nvSpPr>
                <p:cNvPr id="30766" name="Line 41"/>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7" name="Line 42"/>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8" name="Group 43"/>
              <p:cNvGrpSpPr>
                <a:grpSpLocks/>
              </p:cNvGrpSpPr>
              <p:nvPr/>
            </p:nvGrpSpPr>
            <p:grpSpPr bwMode="auto">
              <a:xfrm rot="2700000">
                <a:off x="2359" y="2519"/>
                <a:ext cx="154" cy="154"/>
                <a:chOff x="4860" y="946"/>
                <a:chExt cx="154" cy="154"/>
              </a:xfrm>
            </p:grpSpPr>
            <p:sp>
              <p:nvSpPr>
                <p:cNvPr id="30764" name="Line 44"/>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5" name="Line 45"/>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49" name="Oval 46"/>
              <p:cNvSpPr>
                <a:spLocks noChangeArrowheads="1"/>
              </p:cNvSpPr>
              <p:nvPr/>
            </p:nvSpPr>
            <p:spPr bwMode="auto">
              <a:xfrm>
                <a:off x="1788" y="3094"/>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0" name="Oval 47"/>
              <p:cNvSpPr>
                <a:spLocks noChangeArrowheads="1"/>
              </p:cNvSpPr>
              <p:nvPr/>
            </p:nvSpPr>
            <p:spPr bwMode="auto">
              <a:xfrm>
                <a:off x="1962" y="3275"/>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30751" name="Oval 48"/>
              <p:cNvSpPr>
                <a:spLocks noChangeArrowheads="1"/>
              </p:cNvSpPr>
              <p:nvPr/>
            </p:nvSpPr>
            <p:spPr bwMode="auto">
              <a:xfrm>
                <a:off x="2011" y="3112"/>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52" name="Group 49"/>
              <p:cNvGrpSpPr>
                <a:grpSpLocks/>
              </p:cNvGrpSpPr>
              <p:nvPr/>
            </p:nvGrpSpPr>
            <p:grpSpPr bwMode="auto">
              <a:xfrm rot="2700000">
                <a:off x="2138" y="1920"/>
                <a:ext cx="154" cy="154"/>
                <a:chOff x="4860" y="946"/>
                <a:chExt cx="154" cy="154"/>
              </a:xfrm>
            </p:grpSpPr>
            <p:sp>
              <p:nvSpPr>
                <p:cNvPr id="30762" name="Line 50"/>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3" name="Line 51"/>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53" name="Oval 52"/>
              <p:cNvSpPr>
                <a:spLocks noChangeArrowheads="1"/>
              </p:cNvSpPr>
              <p:nvPr/>
            </p:nvSpPr>
            <p:spPr bwMode="auto">
              <a:xfrm>
                <a:off x="1784" y="1345"/>
                <a:ext cx="675" cy="68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4" name="Oval 53"/>
              <p:cNvSpPr>
                <a:spLocks noChangeArrowheads="1"/>
              </p:cNvSpPr>
              <p:nvPr/>
            </p:nvSpPr>
            <p:spPr bwMode="auto">
              <a:xfrm>
                <a:off x="1967" y="1516"/>
                <a:ext cx="326" cy="335"/>
              </a:xfrm>
              <a:prstGeom prst="ellipse">
                <a:avLst/>
              </a:prstGeom>
              <a:solidFill>
                <a:srgbClr val="FF99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solidFill>
                      <a:schemeClr val="accent2"/>
                    </a:solidFill>
                  </a:rPr>
                  <a:t>H</a:t>
                </a:r>
                <a:endParaRPr lang="en-GB">
                  <a:solidFill>
                    <a:srgbClr val="FF0000"/>
                  </a:solidFill>
                </a:endParaRPr>
              </a:p>
            </p:txBody>
          </p:sp>
          <p:sp>
            <p:nvSpPr>
              <p:cNvPr id="30755" name="Oval 54"/>
              <p:cNvSpPr>
                <a:spLocks noChangeArrowheads="1"/>
              </p:cNvSpPr>
              <p:nvPr/>
            </p:nvSpPr>
            <p:spPr bwMode="auto">
              <a:xfrm>
                <a:off x="2016" y="1980"/>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56" name="Group 55"/>
              <p:cNvGrpSpPr>
                <a:grpSpLocks/>
              </p:cNvGrpSpPr>
              <p:nvPr/>
            </p:nvGrpSpPr>
            <p:grpSpPr bwMode="auto">
              <a:xfrm rot="2700000">
                <a:off x="1428" y="2397"/>
                <a:ext cx="154" cy="154"/>
                <a:chOff x="4860" y="946"/>
                <a:chExt cx="154" cy="154"/>
              </a:xfrm>
            </p:grpSpPr>
            <p:sp>
              <p:nvSpPr>
                <p:cNvPr id="30760" name="Line 56"/>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1" name="Line 57"/>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57" name="Group 58"/>
              <p:cNvGrpSpPr>
                <a:grpSpLocks/>
              </p:cNvGrpSpPr>
              <p:nvPr/>
            </p:nvGrpSpPr>
            <p:grpSpPr bwMode="auto">
              <a:xfrm rot="2700000">
                <a:off x="1428" y="2733"/>
                <a:ext cx="154" cy="154"/>
                <a:chOff x="4860" y="946"/>
                <a:chExt cx="154" cy="154"/>
              </a:xfrm>
            </p:grpSpPr>
            <p:sp>
              <p:nvSpPr>
                <p:cNvPr id="30758" name="Line 59"/>
                <p:cNvSpPr>
                  <a:spLocks noChangeShapeType="1"/>
                </p:cNvSpPr>
                <p:nvPr/>
              </p:nvSpPr>
              <p:spPr bwMode="auto">
                <a:xfrm>
                  <a:off x="4936" y="946"/>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9" name="Line 60"/>
                <p:cNvSpPr>
                  <a:spLocks noChangeShapeType="1"/>
                </p:cNvSpPr>
                <p:nvPr/>
              </p:nvSpPr>
              <p:spPr bwMode="auto">
                <a:xfrm rot="5400000">
                  <a:off x="4937" y="945"/>
                  <a:ext cx="0" cy="154"/>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pic>
        <p:nvPicPr>
          <p:cNvPr id="30724"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4705350"/>
            <a:ext cx="1527175"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Rectangle 74"/>
          <p:cNvSpPr>
            <a:spLocks noGrp="1" noChangeArrowheads="1"/>
          </p:cNvSpPr>
          <p:nvPr>
            <p:ph type="title"/>
          </p:nvPr>
        </p:nvSpPr>
        <p:spPr/>
        <p:txBody>
          <a:bodyPr/>
          <a:lstStyle/>
          <a:p>
            <a:pPr eaLnBrk="1" hangingPunct="1"/>
            <a:r>
              <a:rPr lang="en-GB" smtClean="0"/>
              <a:t>      The electron structure of ethene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3"/>
          <p:cNvSpPr>
            <a:spLocks noChangeArrowheads="1"/>
          </p:cNvSpPr>
          <p:nvPr>
            <p:ph type="body" idx="1"/>
          </p:nvPr>
        </p:nvSpPr>
        <p:spPr bwMode="auto">
          <a:xfrm>
            <a:off x="304800" y="914400"/>
            <a:ext cx="8223250" cy="1517650"/>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Displayed formula for propene and butene are shown.</a:t>
            </a:r>
          </a:p>
          <a:p>
            <a:pPr eaLnBrk="1" hangingPunct="1">
              <a:spcBef>
                <a:spcPct val="0"/>
              </a:spcBef>
            </a:pPr>
            <a:r>
              <a:rPr lang="en-GB" sz="2800" smtClean="0">
                <a:solidFill>
                  <a:srgbClr val="0000FF"/>
                </a:solidFill>
              </a:rPr>
              <a:t>Draw a displayed structure for pentene.</a:t>
            </a:r>
          </a:p>
          <a:p>
            <a:pPr eaLnBrk="1" hangingPunct="1">
              <a:spcBef>
                <a:spcPct val="0"/>
              </a:spcBef>
            </a:pPr>
            <a:endParaRPr lang="en-GB" smtClean="0">
              <a:solidFill>
                <a:srgbClr val="0000FF"/>
              </a:solidFill>
            </a:endParaRPr>
          </a:p>
        </p:txBody>
      </p:sp>
      <p:grpSp>
        <p:nvGrpSpPr>
          <p:cNvPr id="133124" name="Group 4"/>
          <p:cNvGrpSpPr>
            <a:grpSpLocks/>
          </p:cNvGrpSpPr>
          <p:nvPr/>
        </p:nvGrpSpPr>
        <p:grpSpPr bwMode="auto">
          <a:xfrm>
            <a:off x="201613" y="2805113"/>
            <a:ext cx="5713412" cy="2493962"/>
            <a:chOff x="128" y="2438"/>
            <a:chExt cx="3599" cy="1571"/>
          </a:xfrm>
        </p:grpSpPr>
        <p:grpSp>
          <p:nvGrpSpPr>
            <p:cNvPr id="31782" name="Group 5"/>
            <p:cNvGrpSpPr>
              <a:grpSpLocks/>
            </p:cNvGrpSpPr>
            <p:nvPr/>
          </p:nvGrpSpPr>
          <p:grpSpPr bwMode="auto">
            <a:xfrm>
              <a:off x="128" y="2438"/>
              <a:ext cx="1757" cy="1555"/>
              <a:chOff x="3902" y="1175"/>
              <a:chExt cx="1730" cy="1436"/>
            </a:xfrm>
          </p:grpSpPr>
          <p:sp>
            <p:nvSpPr>
              <p:cNvPr id="31809" name="Rectangle 6"/>
              <p:cNvSpPr>
                <a:spLocks noChangeArrowheads="1"/>
              </p:cNvSpPr>
              <p:nvPr/>
            </p:nvSpPr>
            <p:spPr bwMode="auto">
              <a:xfrm>
                <a:off x="3902" y="1175"/>
                <a:ext cx="1730" cy="1436"/>
              </a:xfrm>
              <a:prstGeom prst="rect">
                <a:avLst/>
              </a:prstGeom>
              <a:solidFill>
                <a:schemeClr val="bg1"/>
              </a:solidFill>
              <a:ln w="9525">
                <a:solidFill>
                  <a:schemeClr val="tx1"/>
                </a:solidFill>
                <a:miter lim="800000"/>
                <a:headEnd/>
                <a:tailEnd/>
              </a:ln>
            </p:spPr>
            <p:txBody>
              <a:bodyPr/>
              <a:lstStyle/>
              <a:p>
                <a:endParaRPr lang="en-US"/>
              </a:p>
            </p:txBody>
          </p:sp>
          <p:sp>
            <p:nvSpPr>
              <p:cNvPr id="31810" name="Rectangle 7"/>
              <p:cNvSpPr>
                <a:spLocks noChangeArrowheads="1"/>
              </p:cNvSpPr>
              <p:nvPr/>
            </p:nvSpPr>
            <p:spPr bwMode="auto">
              <a:xfrm>
                <a:off x="4357" y="1852"/>
                <a:ext cx="166"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C</a:t>
                </a:r>
                <a:endParaRPr lang="en-GB">
                  <a:latin typeface="Comic Sans MS" pitchFamily="66" charset="0"/>
                </a:endParaRPr>
              </a:p>
            </p:txBody>
          </p:sp>
          <p:sp>
            <p:nvSpPr>
              <p:cNvPr id="31811" name="Rectangle 8"/>
              <p:cNvSpPr>
                <a:spLocks noChangeArrowheads="1"/>
              </p:cNvSpPr>
              <p:nvPr/>
            </p:nvSpPr>
            <p:spPr bwMode="auto">
              <a:xfrm>
                <a:off x="4771" y="1852"/>
                <a:ext cx="167"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C</a:t>
                </a:r>
                <a:endParaRPr lang="en-GB">
                  <a:latin typeface="Comic Sans MS" pitchFamily="66" charset="0"/>
                </a:endParaRPr>
              </a:p>
            </p:txBody>
          </p:sp>
          <p:sp>
            <p:nvSpPr>
              <p:cNvPr id="31812" name="Rectangle 9"/>
              <p:cNvSpPr>
                <a:spLocks noChangeArrowheads="1"/>
              </p:cNvSpPr>
              <p:nvPr/>
            </p:nvSpPr>
            <p:spPr bwMode="auto">
              <a:xfrm>
                <a:off x="5063" y="1559"/>
                <a:ext cx="166"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C</a:t>
                </a:r>
                <a:endParaRPr lang="en-GB">
                  <a:latin typeface="Comic Sans MS" pitchFamily="66" charset="0"/>
                </a:endParaRPr>
              </a:p>
            </p:txBody>
          </p:sp>
          <p:sp>
            <p:nvSpPr>
              <p:cNvPr id="31813" name="Rectangle 10"/>
              <p:cNvSpPr>
                <a:spLocks noChangeArrowheads="1"/>
              </p:cNvSpPr>
              <p:nvPr/>
            </p:nvSpPr>
            <p:spPr bwMode="auto">
              <a:xfrm>
                <a:off x="5037" y="2139"/>
                <a:ext cx="212"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H</a:t>
                </a:r>
                <a:endParaRPr lang="en-GB">
                  <a:latin typeface="Comic Sans MS" pitchFamily="66" charset="0"/>
                </a:endParaRPr>
              </a:p>
            </p:txBody>
          </p:sp>
          <p:sp>
            <p:nvSpPr>
              <p:cNvPr id="31814" name="Rectangle 11"/>
              <p:cNvSpPr>
                <a:spLocks noChangeArrowheads="1"/>
              </p:cNvSpPr>
              <p:nvPr/>
            </p:nvSpPr>
            <p:spPr bwMode="auto">
              <a:xfrm>
                <a:off x="4126" y="1489"/>
                <a:ext cx="211"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H</a:t>
                </a:r>
                <a:endParaRPr lang="en-GB">
                  <a:latin typeface="Comic Sans MS" pitchFamily="66" charset="0"/>
                </a:endParaRPr>
              </a:p>
            </p:txBody>
          </p:sp>
          <p:sp>
            <p:nvSpPr>
              <p:cNvPr id="31815" name="Rectangle 12"/>
              <p:cNvSpPr>
                <a:spLocks noChangeArrowheads="1"/>
              </p:cNvSpPr>
              <p:nvPr/>
            </p:nvSpPr>
            <p:spPr bwMode="auto">
              <a:xfrm>
                <a:off x="4040" y="2139"/>
                <a:ext cx="212"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H</a:t>
                </a:r>
                <a:endParaRPr lang="en-GB">
                  <a:latin typeface="Comic Sans MS" pitchFamily="66" charset="0"/>
                </a:endParaRPr>
              </a:p>
            </p:txBody>
          </p:sp>
          <p:sp>
            <p:nvSpPr>
              <p:cNvPr id="31816" name="Rectangle 13"/>
              <p:cNvSpPr>
                <a:spLocks noChangeArrowheads="1"/>
              </p:cNvSpPr>
              <p:nvPr/>
            </p:nvSpPr>
            <p:spPr bwMode="auto">
              <a:xfrm>
                <a:off x="4745" y="1263"/>
                <a:ext cx="212"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H</a:t>
                </a:r>
                <a:endParaRPr lang="en-GB">
                  <a:latin typeface="Comic Sans MS" pitchFamily="66" charset="0"/>
                </a:endParaRPr>
              </a:p>
            </p:txBody>
          </p:sp>
          <p:sp>
            <p:nvSpPr>
              <p:cNvPr id="31817" name="Rectangle 14"/>
              <p:cNvSpPr>
                <a:spLocks noChangeArrowheads="1"/>
              </p:cNvSpPr>
              <p:nvPr/>
            </p:nvSpPr>
            <p:spPr bwMode="auto">
              <a:xfrm>
                <a:off x="5330" y="1847"/>
                <a:ext cx="211" cy="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H</a:t>
                </a:r>
                <a:endParaRPr lang="en-GB">
                  <a:latin typeface="Comic Sans MS" pitchFamily="66" charset="0"/>
                </a:endParaRPr>
              </a:p>
            </p:txBody>
          </p:sp>
          <p:sp>
            <p:nvSpPr>
              <p:cNvPr id="31818" name="Rectangle 15"/>
              <p:cNvSpPr>
                <a:spLocks noChangeArrowheads="1"/>
              </p:cNvSpPr>
              <p:nvPr/>
            </p:nvSpPr>
            <p:spPr bwMode="auto">
              <a:xfrm>
                <a:off x="5330" y="1263"/>
                <a:ext cx="211"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H</a:t>
                </a:r>
                <a:endParaRPr lang="en-GB">
                  <a:latin typeface="Comic Sans MS" pitchFamily="66" charset="0"/>
                </a:endParaRPr>
              </a:p>
            </p:txBody>
          </p:sp>
          <p:sp>
            <p:nvSpPr>
              <p:cNvPr id="31819" name="Line 16"/>
              <p:cNvSpPr>
                <a:spLocks noChangeShapeType="1"/>
              </p:cNvSpPr>
              <p:nvPr/>
            </p:nvSpPr>
            <p:spPr bwMode="auto">
              <a:xfrm>
                <a:off x="4528" y="2057"/>
                <a:ext cx="21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0" name="Line 17"/>
              <p:cNvSpPr>
                <a:spLocks noChangeShapeType="1"/>
              </p:cNvSpPr>
              <p:nvPr/>
            </p:nvSpPr>
            <p:spPr bwMode="auto">
              <a:xfrm>
                <a:off x="4537" y="1967"/>
                <a:ext cx="21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1" name="Line 18"/>
              <p:cNvSpPr>
                <a:spLocks noChangeShapeType="1"/>
              </p:cNvSpPr>
              <p:nvPr/>
            </p:nvSpPr>
            <p:spPr bwMode="auto">
              <a:xfrm flipV="1">
                <a:off x="4961" y="1789"/>
                <a:ext cx="88" cy="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2" name="Line 19"/>
              <p:cNvSpPr>
                <a:spLocks noChangeShapeType="1"/>
              </p:cNvSpPr>
              <p:nvPr/>
            </p:nvSpPr>
            <p:spPr bwMode="auto">
              <a:xfrm>
                <a:off x="4960" y="2091"/>
                <a:ext cx="70" cy="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3" name="Line 20"/>
              <p:cNvSpPr>
                <a:spLocks noChangeShapeType="1"/>
              </p:cNvSpPr>
              <p:nvPr/>
            </p:nvSpPr>
            <p:spPr bwMode="auto">
              <a:xfrm flipH="1" flipV="1">
                <a:off x="4305" y="1773"/>
                <a:ext cx="52" cy="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4" name="Line 21"/>
              <p:cNvSpPr>
                <a:spLocks noChangeShapeType="1"/>
              </p:cNvSpPr>
              <p:nvPr/>
            </p:nvSpPr>
            <p:spPr bwMode="auto">
              <a:xfrm flipH="1">
                <a:off x="4291" y="2110"/>
                <a:ext cx="71" cy="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5" name="Line 22"/>
              <p:cNvSpPr>
                <a:spLocks noChangeShapeType="1"/>
              </p:cNvSpPr>
              <p:nvPr/>
            </p:nvSpPr>
            <p:spPr bwMode="auto">
              <a:xfrm flipH="1" flipV="1">
                <a:off x="4968" y="1551"/>
                <a:ext cx="71" cy="7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6" name="Line 23"/>
              <p:cNvSpPr>
                <a:spLocks noChangeShapeType="1"/>
              </p:cNvSpPr>
              <p:nvPr/>
            </p:nvSpPr>
            <p:spPr bwMode="auto">
              <a:xfrm>
                <a:off x="5233" y="1826"/>
                <a:ext cx="71" cy="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7" name="Line 24"/>
              <p:cNvSpPr>
                <a:spLocks noChangeShapeType="1"/>
              </p:cNvSpPr>
              <p:nvPr/>
            </p:nvSpPr>
            <p:spPr bwMode="auto">
              <a:xfrm flipV="1">
                <a:off x="5243" y="1506"/>
                <a:ext cx="71" cy="7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783" name="Group 25"/>
            <p:cNvGrpSpPr>
              <a:grpSpLocks/>
            </p:cNvGrpSpPr>
            <p:nvPr/>
          </p:nvGrpSpPr>
          <p:grpSpPr bwMode="auto">
            <a:xfrm>
              <a:off x="1954" y="2445"/>
              <a:ext cx="1773" cy="1564"/>
              <a:chOff x="2081" y="2510"/>
              <a:chExt cx="1773" cy="1564"/>
            </a:xfrm>
          </p:grpSpPr>
          <p:sp>
            <p:nvSpPr>
              <p:cNvPr id="31784" name="Rectangle 26"/>
              <p:cNvSpPr>
                <a:spLocks noChangeArrowheads="1"/>
              </p:cNvSpPr>
              <p:nvPr/>
            </p:nvSpPr>
            <p:spPr bwMode="auto">
              <a:xfrm>
                <a:off x="2081" y="2510"/>
                <a:ext cx="1773" cy="1564"/>
              </a:xfrm>
              <a:prstGeom prst="rect">
                <a:avLst/>
              </a:prstGeom>
              <a:solidFill>
                <a:schemeClr val="bg1"/>
              </a:solidFill>
              <a:ln w="9525">
                <a:solidFill>
                  <a:schemeClr val="tx1"/>
                </a:solidFill>
                <a:miter lim="800000"/>
                <a:headEnd/>
                <a:tailEnd/>
              </a:ln>
            </p:spPr>
            <p:txBody>
              <a:bodyPr/>
              <a:lstStyle/>
              <a:p>
                <a:endParaRPr lang="en-US"/>
              </a:p>
            </p:txBody>
          </p:sp>
          <p:sp>
            <p:nvSpPr>
              <p:cNvPr id="31785" name="Rectangle 27"/>
              <p:cNvSpPr>
                <a:spLocks noChangeArrowheads="1"/>
              </p:cNvSpPr>
              <p:nvPr/>
            </p:nvSpPr>
            <p:spPr bwMode="auto">
              <a:xfrm>
                <a:off x="2496" y="3449"/>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31786" name="Rectangle 28"/>
              <p:cNvSpPr>
                <a:spLocks noChangeArrowheads="1"/>
              </p:cNvSpPr>
              <p:nvPr/>
            </p:nvSpPr>
            <p:spPr bwMode="auto">
              <a:xfrm>
                <a:off x="2854" y="3449"/>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31787" name="Rectangle 29"/>
              <p:cNvSpPr>
                <a:spLocks noChangeArrowheads="1"/>
              </p:cNvSpPr>
              <p:nvPr/>
            </p:nvSpPr>
            <p:spPr bwMode="auto">
              <a:xfrm>
                <a:off x="2217" y="3193"/>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88" name="Rectangle 30"/>
              <p:cNvSpPr>
                <a:spLocks noChangeArrowheads="1"/>
              </p:cNvSpPr>
              <p:nvPr/>
            </p:nvSpPr>
            <p:spPr bwMode="auto">
              <a:xfrm>
                <a:off x="2217" y="3698"/>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89" name="Rectangle 31"/>
              <p:cNvSpPr>
                <a:spLocks noChangeArrowheads="1"/>
              </p:cNvSpPr>
              <p:nvPr/>
            </p:nvSpPr>
            <p:spPr bwMode="auto">
              <a:xfrm>
                <a:off x="3079" y="3698"/>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90" name="Rectangle 32"/>
              <p:cNvSpPr>
                <a:spLocks noChangeArrowheads="1"/>
              </p:cNvSpPr>
              <p:nvPr/>
            </p:nvSpPr>
            <p:spPr bwMode="auto">
              <a:xfrm>
                <a:off x="3102" y="3197"/>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31791" name="Rectangle 33"/>
              <p:cNvSpPr>
                <a:spLocks noChangeArrowheads="1"/>
              </p:cNvSpPr>
              <p:nvPr/>
            </p:nvSpPr>
            <p:spPr bwMode="auto">
              <a:xfrm>
                <a:off x="3355" y="2944"/>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31792" name="Rectangle 34"/>
              <p:cNvSpPr>
                <a:spLocks noChangeArrowheads="1"/>
              </p:cNvSpPr>
              <p:nvPr/>
            </p:nvSpPr>
            <p:spPr bwMode="auto">
              <a:xfrm>
                <a:off x="2827" y="2941"/>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93" name="Rectangle 35"/>
              <p:cNvSpPr>
                <a:spLocks noChangeArrowheads="1"/>
              </p:cNvSpPr>
              <p:nvPr/>
            </p:nvSpPr>
            <p:spPr bwMode="auto">
              <a:xfrm>
                <a:off x="3332" y="3446"/>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94" name="Rectangle 36"/>
              <p:cNvSpPr>
                <a:spLocks noChangeArrowheads="1"/>
              </p:cNvSpPr>
              <p:nvPr/>
            </p:nvSpPr>
            <p:spPr bwMode="auto">
              <a:xfrm>
                <a:off x="3079" y="2688"/>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95" name="Rectangle 37"/>
              <p:cNvSpPr>
                <a:spLocks noChangeArrowheads="1"/>
              </p:cNvSpPr>
              <p:nvPr/>
            </p:nvSpPr>
            <p:spPr bwMode="auto">
              <a:xfrm>
                <a:off x="3584" y="3193"/>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96" name="Rectangle 38"/>
              <p:cNvSpPr>
                <a:spLocks noChangeArrowheads="1"/>
              </p:cNvSpPr>
              <p:nvPr/>
            </p:nvSpPr>
            <p:spPr bwMode="auto">
              <a:xfrm>
                <a:off x="3510" y="2631"/>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97" name="Line 39"/>
              <p:cNvSpPr>
                <a:spLocks noChangeShapeType="1"/>
              </p:cNvSpPr>
              <p:nvPr/>
            </p:nvSpPr>
            <p:spPr bwMode="auto">
              <a:xfrm>
                <a:off x="2664" y="3635"/>
                <a:ext cx="18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8" name="Line 40"/>
              <p:cNvSpPr>
                <a:spLocks noChangeShapeType="1"/>
              </p:cNvSpPr>
              <p:nvPr/>
            </p:nvSpPr>
            <p:spPr bwMode="auto">
              <a:xfrm>
                <a:off x="2654" y="3575"/>
                <a:ext cx="18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9" name="Line 41"/>
              <p:cNvSpPr>
                <a:spLocks noChangeShapeType="1"/>
              </p:cNvSpPr>
              <p:nvPr/>
            </p:nvSpPr>
            <p:spPr bwMode="auto">
              <a:xfrm flipH="1" flipV="1">
                <a:off x="2358" y="3475"/>
                <a:ext cx="65" cy="6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0" name="Line 42"/>
              <p:cNvSpPr>
                <a:spLocks noChangeShapeType="1"/>
              </p:cNvSpPr>
              <p:nvPr/>
            </p:nvSpPr>
            <p:spPr bwMode="auto">
              <a:xfrm flipH="1">
                <a:off x="2358" y="3708"/>
                <a:ext cx="65" cy="6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Line 43"/>
              <p:cNvSpPr>
                <a:spLocks noChangeShapeType="1"/>
              </p:cNvSpPr>
              <p:nvPr/>
            </p:nvSpPr>
            <p:spPr bwMode="auto">
              <a:xfrm>
                <a:off x="2956" y="3716"/>
                <a:ext cx="58" cy="5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2" name="Line 44"/>
              <p:cNvSpPr>
                <a:spLocks noChangeShapeType="1"/>
              </p:cNvSpPr>
              <p:nvPr/>
            </p:nvSpPr>
            <p:spPr bwMode="auto">
              <a:xfrm flipV="1">
                <a:off x="3038" y="3431"/>
                <a:ext cx="73" cy="7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3" name="Line 45"/>
              <p:cNvSpPr>
                <a:spLocks noChangeShapeType="1"/>
              </p:cNvSpPr>
              <p:nvPr/>
            </p:nvSpPr>
            <p:spPr bwMode="auto">
              <a:xfrm flipV="1">
                <a:off x="3260" y="3189"/>
                <a:ext cx="77" cy="7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4" name="Line 46"/>
              <p:cNvSpPr>
                <a:spLocks noChangeShapeType="1"/>
              </p:cNvSpPr>
              <p:nvPr/>
            </p:nvSpPr>
            <p:spPr bwMode="auto">
              <a:xfrm flipH="1" flipV="1">
                <a:off x="2968" y="3222"/>
                <a:ext cx="61" cy="6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5" name="Line 47"/>
              <p:cNvSpPr>
                <a:spLocks noChangeShapeType="1"/>
              </p:cNvSpPr>
              <p:nvPr/>
            </p:nvSpPr>
            <p:spPr bwMode="auto">
              <a:xfrm>
                <a:off x="3205" y="3459"/>
                <a:ext cx="61"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6" name="Line 48"/>
              <p:cNvSpPr>
                <a:spLocks noChangeShapeType="1"/>
              </p:cNvSpPr>
              <p:nvPr/>
            </p:nvSpPr>
            <p:spPr bwMode="auto">
              <a:xfrm flipH="1" flipV="1">
                <a:off x="3220" y="2969"/>
                <a:ext cx="62"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7" name="Line 49"/>
              <p:cNvSpPr>
                <a:spLocks noChangeShapeType="1"/>
              </p:cNvSpPr>
              <p:nvPr/>
            </p:nvSpPr>
            <p:spPr bwMode="auto">
              <a:xfrm>
                <a:off x="3457" y="3207"/>
                <a:ext cx="62" cy="6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8" name="Line 50"/>
              <p:cNvSpPr>
                <a:spLocks noChangeShapeType="1"/>
              </p:cNvSpPr>
              <p:nvPr/>
            </p:nvSpPr>
            <p:spPr bwMode="auto">
              <a:xfrm flipV="1">
                <a:off x="3530" y="2897"/>
                <a:ext cx="43" cy="7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3171" name="Group 51"/>
          <p:cNvGrpSpPr>
            <a:grpSpLocks/>
          </p:cNvGrpSpPr>
          <p:nvPr/>
        </p:nvGrpSpPr>
        <p:grpSpPr bwMode="auto">
          <a:xfrm>
            <a:off x="5967413" y="2811463"/>
            <a:ext cx="2974975" cy="2481262"/>
            <a:chOff x="3760" y="2442"/>
            <a:chExt cx="1874" cy="1563"/>
          </a:xfrm>
        </p:grpSpPr>
        <p:sp>
          <p:nvSpPr>
            <p:cNvPr id="31750" name="Rectangle 52"/>
            <p:cNvSpPr>
              <a:spLocks noChangeArrowheads="1"/>
            </p:cNvSpPr>
            <p:nvPr/>
          </p:nvSpPr>
          <p:spPr bwMode="auto">
            <a:xfrm>
              <a:off x="3760" y="2442"/>
              <a:ext cx="1874" cy="1563"/>
            </a:xfrm>
            <a:prstGeom prst="rect">
              <a:avLst/>
            </a:prstGeom>
            <a:solidFill>
              <a:srgbClr val="FFFF00"/>
            </a:solidFill>
            <a:ln w="9525">
              <a:solidFill>
                <a:schemeClr val="tx1"/>
              </a:solidFill>
              <a:miter lim="800000"/>
              <a:headEnd/>
              <a:tailEnd/>
            </a:ln>
          </p:spPr>
          <p:txBody>
            <a:bodyPr/>
            <a:lstStyle/>
            <a:p>
              <a:endParaRPr lang="en-US"/>
            </a:p>
          </p:txBody>
        </p:sp>
        <p:sp>
          <p:nvSpPr>
            <p:cNvPr id="31751" name="Rectangle 53"/>
            <p:cNvSpPr>
              <a:spLocks noChangeArrowheads="1"/>
            </p:cNvSpPr>
            <p:nvPr/>
          </p:nvSpPr>
          <p:spPr bwMode="auto">
            <a:xfrm>
              <a:off x="4175" y="3380"/>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31752" name="Rectangle 54"/>
            <p:cNvSpPr>
              <a:spLocks noChangeArrowheads="1"/>
            </p:cNvSpPr>
            <p:nvPr/>
          </p:nvSpPr>
          <p:spPr bwMode="auto">
            <a:xfrm>
              <a:off x="4533" y="3380"/>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31753" name="Rectangle 55"/>
            <p:cNvSpPr>
              <a:spLocks noChangeArrowheads="1"/>
            </p:cNvSpPr>
            <p:nvPr/>
          </p:nvSpPr>
          <p:spPr bwMode="auto">
            <a:xfrm>
              <a:off x="3896" y="3124"/>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54" name="Rectangle 56"/>
            <p:cNvSpPr>
              <a:spLocks noChangeArrowheads="1"/>
            </p:cNvSpPr>
            <p:nvPr/>
          </p:nvSpPr>
          <p:spPr bwMode="auto">
            <a:xfrm>
              <a:off x="3896" y="3629"/>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55" name="Rectangle 57"/>
            <p:cNvSpPr>
              <a:spLocks noChangeArrowheads="1"/>
            </p:cNvSpPr>
            <p:nvPr/>
          </p:nvSpPr>
          <p:spPr bwMode="auto">
            <a:xfrm>
              <a:off x="4758" y="3629"/>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56" name="Rectangle 58"/>
            <p:cNvSpPr>
              <a:spLocks noChangeArrowheads="1"/>
            </p:cNvSpPr>
            <p:nvPr/>
          </p:nvSpPr>
          <p:spPr bwMode="auto">
            <a:xfrm>
              <a:off x="4763" y="3165"/>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31757" name="Rectangle 59"/>
            <p:cNvSpPr>
              <a:spLocks noChangeArrowheads="1"/>
            </p:cNvSpPr>
            <p:nvPr/>
          </p:nvSpPr>
          <p:spPr bwMode="auto">
            <a:xfrm>
              <a:off x="4988" y="2930"/>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31758" name="Rectangle 60"/>
            <p:cNvSpPr>
              <a:spLocks noChangeArrowheads="1"/>
            </p:cNvSpPr>
            <p:nvPr/>
          </p:nvSpPr>
          <p:spPr bwMode="auto">
            <a:xfrm>
              <a:off x="4469" y="2936"/>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59" name="Rectangle 61"/>
            <p:cNvSpPr>
              <a:spLocks noChangeArrowheads="1"/>
            </p:cNvSpPr>
            <p:nvPr/>
          </p:nvSpPr>
          <p:spPr bwMode="auto">
            <a:xfrm>
              <a:off x="4993" y="3423"/>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60" name="Rectangle 62"/>
            <p:cNvSpPr>
              <a:spLocks noChangeArrowheads="1"/>
            </p:cNvSpPr>
            <p:nvPr/>
          </p:nvSpPr>
          <p:spPr bwMode="auto">
            <a:xfrm>
              <a:off x="4721" y="2720"/>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61" name="Rectangle 63"/>
            <p:cNvSpPr>
              <a:spLocks noChangeArrowheads="1"/>
            </p:cNvSpPr>
            <p:nvPr/>
          </p:nvSpPr>
          <p:spPr bwMode="auto">
            <a:xfrm>
              <a:off x="5172" y="3170"/>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62" name="Rectangle 64"/>
            <p:cNvSpPr>
              <a:spLocks noChangeArrowheads="1"/>
            </p:cNvSpPr>
            <p:nvPr/>
          </p:nvSpPr>
          <p:spPr bwMode="auto">
            <a:xfrm>
              <a:off x="5381" y="2453"/>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63" name="Line 65"/>
            <p:cNvSpPr>
              <a:spLocks noChangeShapeType="1"/>
            </p:cNvSpPr>
            <p:nvPr/>
          </p:nvSpPr>
          <p:spPr bwMode="auto">
            <a:xfrm>
              <a:off x="4343" y="3566"/>
              <a:ext cx="18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66"/>
            <p:cNvSpPr>
              <a:spLocks noChangeShapeType="1"/>
            </p:cNvSpPr>
            <p:nvPr/>
          </p:nvSpPr>
          <p:spPr bwMode="auto">
            <a:xfrm>
              <a:off x="4333" y="3506"/>
              <a:ext cx="18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67"/>
            <p:cNvSpPr>
              <a:spLocks noChangeShapeType="1"/>
            </p:cNvSpPr>
            <p:nvPr/>
          </p:nvSpPr>
          <p:spPr bwMode="auto">
            <a:xfrm flipH="1" flipV="1">
              <a:off x="4037" y="3406"/>
              <a:ext cx="65" cy="6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68"/>
            <p:cNvSpPr>
              <a:spLocks noChangeShapeType="1"/>
            </p:cNvSpPr>
            <p:nvPr/>
          </p:nvSpPr>
          <p:spPr bwMode="auto">
            <a:xfrm flipH="1">
              <a:off x="4037" y="3639"/>
              <a:ext cx="65" cy="6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7" name="Line 69"/>
            <p:cNvSpPr>
              <a:spLocks noChangeShapeType="1"/>
            </p:cNvSpPr>
            <p:nvPr/>
          </p:nvSpPr>
          <p:spPr bwMode="auto">
            <a:xfrm>
              <a:off x="4635" y="3647"/>
              <a:ext cx="58" cy="5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70"/>
            <p:cNvSpPr>
              <a:spLocks noChangeShapeType="1"/>
            </p:cNvSpPr>
            <p:nvPr/>
          </p:nvSpPr>
          <p:spPr bwMode="auto">
            <a:xfrm flipV="1">
              <a:off x="4689" y="3408"/>
              <a:ext cx="73" cy="7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9" name="Line 71"/>
            <p:cNvSpPr>
              <a:spLocks noChangeShapeType="1"/>
            </p:cNvSpPr>
            <p:nvPr/>
          </p:nvSpPr>
          <p:spPr bwMode="auto">
            <a:xfrm flipV="1">
              <a:off x="4921" y="3156"/>
              <a:ext cx="77" cy="7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72"/>
            <p:cNvSpPr>
              <a:spLocks noChangeShapeType="1"/>
            </p:cNvSpPr>
            <p:nvPr/>
          </p:nvSpPr>
          <p:spPr bwMode="auto">
            <a:xfrm flipH="1" flipV="1">
              <a:off x="4692" y="3153"/>
              <a:ext cx="61" cy="6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73"/>
            <p:cNvSpPr>
              <a:spLocks noChangeShapeType="1"/>
            </p:cNvSpPr>
            <p:nvPr/>
          </p:nvSpPr>
          <p:spPr bwMode="auto">
            <a:xfrm>
              <a:off x="4884" y="3390"/>
              <a:ext cx="61"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74"/>
            <p:cNvSpPr>
              <a:spLocks noChangeShapeType="1"/>
            </p:cNvSpPr>
            <p:nvPr/>
          </p:nvSpPr>
          <p:spPr bwMode="auto">
            <a:xfrm flipH="1" flipV="1">
              <a:off x="4899" y="2900"/>
              <a:ext cx="62"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75"/>
            <p:cNvSpPr>
              <a:spLocks noChangeShapeType="1"/>
            </p:cNvSpPr>
            <p:nvPr/>
          </p:nvSpPr>
          <p:spPr bwMode="auto">
            <a:xfrm>
              <a:off x="5136" y="3138"/>
              <a:ext cx="62" cy="6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76"/>
            <p:cNvSpPr>
              <a:spLocks noChangeShapeType="1"/>
            </p:cNvSpPr>
            <p:nvPr/>
          </p:nvSpPr>
          <p:spPr bwMode="auto">
            <a:xfrm flipV="1">
              <a:off x="5209" y="2828"/>
              <a:ext cx="43" cy="7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Rectangle 77"/>
            <p:cNvSpPr>
              <a:spLocks noChangeArrowheads="1"/>
            </p:cNvSpPr>
            <p:nvPr/>
          </p:nvSpPr>
          <p:spPr bwMode="auto">
            <a:xfrm>
              <a:off x="5359" y="2924"/>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76" name="Rectangle 78"/>
            <p:cNvSpPr>
              <a:spLocks noChangeArrowheads="1"/>
            </p:cNvSpPr>
            <p:nvPr/>
          </p:nvSpPr>
          <p:spPr bwMode="auto">
            <a:xfrm>
              <a:off x="4906" y="2543"/>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31777" name="Rectangle 79"/>
            <p:cNvSpPr>
              <a:spLocks noChangeArrowheads="1"/>
            </p:cNvSpPr>
            <p:nvPr/>
          </p:nvSpPr>
          <p:spPr bwMode="auto">
            <a:xfrm>
              <a:off x="5176" y="2715"/>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31778" name="Line 80"/>
            <p:cNvSpPr>
              <a:spLocks noChangeShapeType="1"/>
            </p:cNvSpPr>
            <p:nvPr/>
          </p:nvSpPr>
          <p:spPr bwMode="auto">
            <a:xfrm flipV="1">
              <a:off x="5100" y="2941"/>
              <a:ext cx="77" cy="7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9" name="Line 81"/>
            <p:cNvSpPr>
              <a:spLocks noChangeShapeType="1"/>
            </p:cNvSpPr>
            <p:nvPr/>
          </p:nvSpPr>
          <p:spPr bwMode="auto">
            <a:xfrm flipH="1" flipV="1">
              <a:off x="5088" y="2713"/>
              <a:ext cx="62"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0" name="Line 82"/>
            <p:cNvSpPr>
              <a:spLocks noChangeShapeType="1"/>
            </p:cNvSpPr>
            <p:nvPr/>
          </p:nvSpPr>
          <p:spPr bwMode="auto">
            <a:xfrm flipH="1" flipV="1">
              <a:off x="5321" y="2965"/>
              <a:ext cx="62"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1" name="Line 83"/>
            <p:cNvSpPr>
              <a:spLocks noChangeShapeType="1"/>
            </p:cNvSpPr>
            <p:nvPr/>
          </p:nvSpPr>
          <p:spPr bwMode="auto">
            <a:xfrm flipV="1">
              <a:off x="5319" y="2676"/>
              <a:ext cx="77" cy="7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49" name="Rectangle 87"/>
          <p:cNvSpPr>
            <a:spLocks noGrp="1" noChangeArrowheads="1"/>
          </p:cNvSpPr>
          <p:nvPr>
            <p:ph type="title"/>
          </p:nvPr>
        </p:nvSpPr>
        <p:spPr/>
        <p:txBody>
          <a:bodyPr/>
          <a:lstStyle/>
          <a:p>
            <a:pPr eaLnBrk="1" hangingPunct="1"/>
            <a:r>
              <a:rPr lang="en-GB" smtClean="0"/>
              <a:t>      The structure of pentene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33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33171"/>
                                        </p:tgtEl>
                                        <p:attrNameLst>
                                          <p:attrName>style.visibility</p:attrName>
                                        </p:attrNameLst>
                                      </p:cBhvr>
                                      <p:to>
                                        <p:strVal val="visible"/>
                                      </p:to>
                                    </p:set>
                                    <p:animEffect transition="in" filter="dissolve">
                                      <p:cBhvr>
                                        <p:cTn id="11" dur="500"/>
                                        <p:tgtEl>
                                          <p:spTgt spid="133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ph type="body" idx="1"/>
          </p:nvPr>
        </p:nvSpPr>
        <p:spPr bwMode="auto">
          <a:xfrm>
            <a:off x="533400" y="1143000"/>
            <a:ext cx="8237538" cy="542925"/>
          </a:xfrm>
          <a:noFill/>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Saturated means “full up”.</a:t>
            </a:r>
          </a:p>
        </p:txBody>
      </p:sp>
      <p:sp>
        <p:nvSpPr>
          <p:cNvPr id="32771" name="Text Box 4"/>
          <p:cNvSpPr txBox="1">
            <a:spLocks noChangeArrowheads="1"/>
          </p:cNvSpPr>
          <p:nvPr/>
        </p:nvSpPr>
        <p:spPr bwMode="auto">
          <a:xfrm>
            <a:off x="574675" y="4538663"/>
            <a:ext cx="80835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4650" indent="-37465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Char char="•"/>
            </a:pPr>
            <a:r>
              <a:rPr lang="en-GB" sz="2800">
                <a:solidFill>
                  <a:srgbClr val="0000FF"/>
                </a:solidFill>
              </a:rPr>
              <a:t>They have a double bond that could instead become two single bonds. This means that other atoms can be added. It is not “full up”.</a:t>
            </a:r>
          </a:p>
        </p:txBody>
      </p:sp>
      <p:sp>
        <p:nvSpPr>
          <p:cNvPr id="134149" name="Text Box 5"/>
          <p:cNvSpPr txBox="1">
            <a:spLocks noChangeArrowheads="1"/>
          </p:cNvSpPr>
          <p:nvPr/>
        </p:nvSpPr>
        <p:spPr bwMode="auto">
          <a:xfrm>
            <a:off x="601663" y="3819525"/>
            <a:ext cx="7708900" cy="531813"/>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4650" indent="-374650" algn="l">
              <a:defRPr sz="2400">
                <a:solidFill>
                  <a:schemeClr val="tx1"/>
                </a:solidFill>
                <a:latin typeface="Times New Roman" pitchFamily="18" charset="0"/>
              </a:defRPr>
            </a:lvl1pPr>
            <a:lvl2pPr marL="5651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Tx/>
              <a:buChar char="•"/>
              <a:defRPr/>
            </a:pPr>
            <a:r>
              <a:rPr lang="en-GB" sz="2800" smtClean="0">
                <a:latin typeface="Arial" charset="0"/>
              </a:rPr>
              <a:t>Alkenes are </a:t>
            </a:r>
            <a:r>
              <a:rPr lang="en-GB" sz="2800" b="1" i="1" smtClean="0">
                <a:effectLst>
                  <a:outerShdw blurRad="38100" dist="38100" dir="2700000" algn="tl">
                    <a:srgbClr val="FFFFFF"/>
                  </a:outerShdw>
                </a:effectLst>
                <a:latin typeface="Arial" charset="0"/>
              </a:rPr>
              <a:t>unsaturated</a:t>
            </a:r>
            <a:r>
              <a:rPr lang="en-GB" sz="2800" smtClean="0">
                <a:latin typeface="Arial" charset="0"/>
              </a:rPr>
              <a:t>.</a:t>
            </a:r>
          </a:p>
        </p:txBody>
      </p:sp>
      <p:sp>
        <p:nvSpPr>
          <p:cNvPr id="32773" name="Text Box 6"/>
          <p:cNvSpPr txBox="1">
            <a:spLocks noChangeArrowheads="1"/>
          </p:cNvSpPr>
          <p:nvPr/>
        </p:nvSpPr>
        <p:spPr bwMode="auto">
          <a:xfrm>
            <a:off x="546100" y="2282825"/>
            <a:ext cx="788035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4650" indent="-37465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buFontTx/>
              <a:buChar char="•"/>
            </a:pPr>
            <a:r>
              <a:rPr lang="en-GB" sz="2800">
                <a:solidFill>
                  <a:srgbClr val="0000FF"/>
                </a:solidFill>
              </a:rPr>
              <a:t>Every carbon atom has already used all four of its bonds to join to four other atoms. No other atoms can be added.</a:t>
            </a:r>
            <a:endParaRPr lang="en-GB">
              <a:solidFill>
                <a:srgbClr val="0000FF"/>
              </a:solidFill>
            </a:endParaRPr>
          </a:p>
        </p:txBody>
      </p:sp>
      <p:sp>
        <p:nvSpPr>
          <p:cNvPr id="134151" name="Text Box 7"/>
          <p:cNvSpPr txBox="1">
            <a:spLocks noChangeArrowheads="1"/>
          </p:cNvSpPr>
          <p:nvPr/>
        </p:nvSpPr>
        <p:spPr bwMode="auto">
          <a:xfrm>
            <a:off x="617538" y="1657350"/>
            <a:ext cx="7678737" cy="531813"/>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4650" indent="-374650" algn="l">
              <a:defRPr sz="2400">
                <a:solidFill>
                  <a:schemeClr val="tx1"/>
                </a:solidFill>
                <a:latin typeface="Times New Roman" pitchFamily="18" charset="0"/>
              </a:defRPr>
            </a:lvl1pPr>
            <a:lvl2pPr marL="5651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Tx/>
              <a:buChar char="•"/>
              <a:defRPr/>
            </a:pPr>
            <a:r>
              <a:rPr lang="en-GB" sz="2800" smtClean="0">
                <a:latin typeface="Arial" charset="0"/>
              </a:rPr>
              <a:t>Alkanes are </a:t>
            </a:r>
            <a:r>
              <a:rPr lang="en-GB" sz="2800" b="1" i="1" smtClean="0">
                <a:effectLst>
                  <a:outerShdw blurRad="38100" dist="38100" dir="2700000" algn="tl">
                    <a:srgbClr val="FFFFFF"/>
                  </a:outerShdw>
                </a:effectLst>
                <a:latin typeface="Arial" charset="0"/>
              </a:rPr>
              <a:t>saturated</a:t>
            </a:r>
            <a:r>
              <a:rPr lang="en-GB" sz="2800" smtClean="0">
                <a:latin typeface="Arial" charset="0"/>
              </a:rPr>
              <a:t>.</a:t>
            </a:r>
            <a:endParaRPr lang="en-GB" smtClean="0">
              <a:latin typeface="Arial" charset="0"/>
            </a:endParaRPr>
          </a:p>
        </p:txBody>
      </p:sp>
      <p:sp>
        <p:nvSpPr>
          <p:cNvPr id="32775" name="Rectangle 9"/>
          <p:cNvSpPr>
            <a:spLocks noGrp="1" noChangeArrowheads="1"/>
          </p:cNvSpPr>
          <p:nvPr>
            <p:ph type="title"/>
          </p:nvPr>
        </p:nvSpPr>
        <p:spPr/>
        <p:txBody>
          <a:bodyPr/>
          <a:lstStyle/>
          <a:p>
            <a:pPr eaLnBrk="1" hangingPunct="1"/>
            <a:r>
              <a:rPr lang="en-GB" smtClean="0"/>
              <a:t>      Saturated or unsaturated?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ph type="body" idx="1"/>
          </p:nvPr>
        </p:nvSpPr>
        <p:spPr bwMode="auto">
          <a:xfrm>
            <a:off x="258763" y="673100"/>
            <a:ext cx="8531225" cy="334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Alkenes are unsaturated and so extra atoms can be added to alkene molecules.</a:t>
            </a:r>
          </a:p>
          <a:p>
            <a:pPr eaLnBrk="1" hangingPunct="1">
              <a:spcBef>
                <a:spcPct val="0"/>
              </a:spcBef>
            </a:pPr>
            <a:r>
              <a:rPr lang="en-GB" sz="2800" smtClean="0">
                <a:solidFill>
                  <a:srgbClr val="0000FF"/>
                </a:solidFill>
              </a:rPr>
              <a:t>This forms the basis of a test to distinguish between alkanes and alkenes.</a:t>
            </a:r>
          </a:p>
          <a:p>
            <a:pPr eaLnBrk="1" hangingPunct="1">
              <a:spcBef>
                <a:spcPct val="0"/>
              </a:spcBef>
            </a:pPr>
            <a:r>
              <a:rPr lang="en-GB" sz="2800" smtClean="0">
                <a:solidFill>
                  <a:srgbClr val="0000FF"/>
                </a:solidFill>
              </a:rPr>
              <a:t>When bromine water is added to an alkane nothing happens, but when bromine is added to an alkene the red colour of the bromine disappears.</a:t>
            </a:r>
            <a:endParaRPr lang="en-GB" smtClean="0">
              <a:solidFill>
                <a:srgbClr val="0000FF"/>
              </a:solidFill>
            </a:endParaRPr>
          </a:p>
        </p:txBody>
      </p:sp>
      <p:grpSp>
        <p:nvGrpSpPr>
          <p:cNvPr id="33795" name="Group 4"/>
          <p:cNvGrpSpPr>
            <a:grpSpLocks/>
          </p:cNvGrpSpPr>
          <p:nvPr/>
        </p:nvGrpSpPr>
        <p:grpSpPr bwMode="auto">
          <a:xfrm>
            <a:off x="2209800" y="3886200"/>
            <a:ext cx="6307138" cy="2022475"/>
            <a:chOff x="1000" y="2861"/>
            <a:chExt cx="3699" cy="1274"/>
          </a:xfrm>
        </p:grpSpPr>
        <p:sp>
          <p:nvSpPr>
            <p:cNvPr id="33801" name="Rectangle 5"/>
            <p:cNvSpPr>
              <a:spLocks noChangeArrowheads="1"/>
            </p:cNvSpPr>
            <p:nvPr/>
          </p:nvSpPr>
          <p:spPr bwMode="auto">
            <a:xfrm>
              <a:off x="1000" y="2861"/>
              <a:ext cx="3699" cy="1274"/>
            </a:xfrm>
            <a:prstGeom prst="rect">
              <a:avLst/>
            </a:prstGeom>
            <a:gradFill rotWithShape="0">
              <a:gsLst>
                <a:gs pos="0">
                  <a:srgbClr val="FF9966"/>
                </a:gs>
                <a:gs pos="100000">
                  <a:schemeClr val="bg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802" name="Group 6"/>
            <p:cNvGrpSpPr>
              <a:grpSpLocks/>
            </p:cNvGrpSpPr>
            <p:nvPr/>
          </p:nvGrpSpPr>
          <p:grpSpPr bwMode="auto">
            <a:xfrm>
              <a:off x="1214" y="2875"/>
              <a:ext cx="3381" cy="906"/>
              <a:chOff x="1031" y="3122"/>
              <a:chExt cx="3381" cy="906"/>
            </a:xfrm>
          </p:grpSpPr>
          <p:pic>
            <p:nvPicPr>
              <p:cNvPr id="3380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 y="3181"/>
                <a:ext cx="962" cy="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5" name="Text Box 8"/>
              <p:cNvSpPr txBox="1">
                <a:spLocks noChangeArrowheads="1"/>
              </p:cNvSpPr>
              <p:nvPr/>
            </p:nvSpPr>
            <p:spPr bwMode="auto">
              <a:xfrm>
                <a:off x="2060" y="3501"/>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a:t>
                </a:r>
              </a:p>
            </p:txBody>
          </p:sp>
          <p:sp>
            <p:nvSpPr>
              <p:cNvPr id="33806" name="Text Box 9"/>
              <p:cNvSpPr txBox="1">
                <a:spLocks noChangeArrowheads="1"/>
              </p:cNvSpPr>
              <p:nvPr/>
            </p:nvSpPr>
            <p:spPr bwMode="auto">
              <a:xfrm>
                <a:off x="2414" y="3456"/>
                <a:ext cx="3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Br</a:t>
                </a:r>
                <a:r>
                  <a:rPr lang="en-GB" baseline="-25000"/>
                  <a:t>2</a:t>
                </a:r>
                <a:endParaRPr lang="en-GB"/>
              </a:p>
            </p:txBody>
          </p:sp>
          <p:sp>
            <p:nvSpPr>
              <p:cNvPr id="33807" name="Text Box 10"/>
              <p:cNvSpPr txBox="1">
                <a:spLocks noChangeArrowheads="1"/>
              </p:cNvSpPr>
              <p:nvPr/>
            </p:nvSpPr>
            <p:spPr bwMode="auto">
              <a:xfrm>
                <a:off x="2959" y="3436"/>
                <a:ext cx="2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ym typeface="Monotype Sorts" pitchFamily="2" charset="2"/>
                  </a:rPr>
                  <a:t></a:t>
                </a:r>
                <a:endParaRPr lang="en-GB"/>
              </a:p>
            </p:txBody>
          </p:sp>
          <p:pic>
            <p:nvPicPr>
              <p:cNvPr id="3380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 y="3122"/>
                <a:ext cx="1062" cy="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803" name="Text Box 12"/>
            <p:cNvSpPr txBox="1">
              <a:spLocks noChangeArrowheads="1"/>
            </p:cNvSpPr>
            <p:nvPr/>
          </p:nvSpPr>
          <p:spPr bwMode="auto">
            <a:xfrm>
              <a:off x="1261" y="3803"/>
              <a:ext cx="331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     gas                red                colourless</a:t>
              </a:r>
            </a:p>
          </p:txBody>
        </p:sp>
      </p:grpSp>
      <p:grpSp>
        <p:nvGrpSpPr>
          <p:cNvPr id="33796" name="Group 13"/>
          <p:cNvGrpSpPr>
            <a:grpSpLocks/>
          </p:cNvGrpSpPr>
          <p:nvPr/>
        </p:nvGrpSpPr>
        <p:grpSpPr bwMode="auto">
          <a:xfrm>
            <a:off x="765175" y="3871913"/>
            <a:ext cx="1247775" cy="2009775"/>
            <a:chOff x="4260" y="2860"/>
            <a:chExt cx="786" cy="1266"/>
          </a:xfrm>
        </p:grpSpPr>
        <p:sp>
          <p:nvSpPr>
            <p:cNvPr id="33798" name="Rectangle 14"/>
            <p:cNvSpPr>
              <a:spLocks noChangeArrowheads="1"/>
            </p:cNvSpPr>
            <p:nvPr/>
          </p:nvSpPr>
          <p:spPr bwMode="auto">
            <a:xfrm>
              <a:off x="4260" y="2860"/>
              <a:ext cx="786" cy="125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3799" name="Object 15"/>
            <p:cNvGraphicFramePr>
              <a:graphicFrameLocks noChangeAspect="1"/>
            </p:cNvGraphicFramePr>
            <p:nvPr/>
          </p:nvGraphicFramePr>
          <p:xfrm>
            <a:off x="4374" y="2917"/>
            <a:ext cx="569" cy="783"/>
          </p:xfrm>
          <a:graphic>
            <a:graphicData uri="http://schemas.openxmlformats.org/presentationml/2006/ole">
              <mc:AlternateContent xmlns:mc="http://schemas.openxmlformats.org/markup-compatibility/2006">
                <mc:Choice xmlns:v="urn:schemas-microsoft-com:vml" Requires="v">
                  <p:oleObj spid="_x0000_s33809" name="Picture Publisher Image" r:id="rId6" imgW="628571" imgH="1057423" progId="PictPub.Image.7">
                    <p:embed/>
                  </p:oleObj>
                </mc:Choice>
                <mc:Fallback>
                  <p:oleObj name="Picture Publisher Image" r:id="rId6" imgW="628571" imgH="1057423" progId="PictPub.Image.7">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4" y="2917"/>
                          <a:ext cx="569" cy="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0" name="Text Box 16"/>
            <p:cNvSpPr txBox="1">
              <a:spLocks noChangeArrowheads="1"/>
            </p:cNvSpPr>
            <p:nvPr/>
          </p:nvSpPr>
          <p:spPr bwMode="auto">
            <a:xfrm>
              <a:off x="4287" y="3666"/>
              <a:ext cx="713"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400" b="1"/>
                <a:t>Bromine loses this red colour</a:t>
              </a:r>
            </a:p>
          </p:txBody>
        </p:sp>
      </p:grpSp>
      <p:sp>
        <p:nvSpPr>
          <p:cNvPr id="33797" name="Rectangle 18"/>
          <p:cNvSpPr>
            <a:spLocks noGrp="1" noChangeArrowheads="1"/>
          </p:cNvSpPr>
          <p:nvPr>
            <p:ph type="title"/>
          </p:nvPr>
        </p:nvSpPr>
        <p:spPr/>
        <p:txBody>
          <a:bodyPr/>
          <a:lstStyle/>
          <a:p>
            <a:pPr eaLnBrk="1" hangingPunct="1"/>
            <a:r>
              <a:rPr lang="en-GB" smtClean="0"/>
              <a:t>      Testing for alkanes and alkenes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ph type="body" idx="1"/>
          </p:nvPr>
        </p:nvSpPr>
        <p:spPr bwMode="auto">
          <a:xfrm>
            <a:off x="304800" y="1651000"/>
            <a:ext cx="8237538" cy="3192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pPr>
            <a:r>
              <a:rPr lang="en-GB" sz="2800" smtClean="0">
                <a:solidFill>
                  <a:srgbClr val="0000FF"/>
                </a:solidFill>
              </a:rPr>
              <a:t>Because the main use of hydrocarbons is as a fuel there is no point in going to the effort to separate them into individual hydrocarbons. </a:t>
            </a:r>
          </a:p>
          <a:p>
            <a:pPr marL="609600" indent="-609600" eaLnBrk="1" hangingPunct="1">
              <a:spcBef>
                <a:spcPct val="0"/>
              </a:spcBef>
            </a:pPr>
            <a:r>
              <a:rPr lang="en-GB" sz="2800" smtClean="0">
                <a:solidFill>
                  <a:srgbClr val="0000FF"/>
                </a:solidFill>
              </a:rPr>
              <a:t>It is, however, possible to obtain pure hydrocarbons by very careful distillation.</a:t>
            </a:r>
          </a:p>
          <a:p>
            <a:pPr marL="609600" indent="-609600" eaLnBrk="1" hangingPunct="1">
              <a:spcBef>
                <a:spcPct val="0"/>
              </a:spcBef>
            </a:pPr>
            <a:r>
              <a:rPr lang="en-GB" sz="2800" smtClean="0">
                <a:solidFill>
                  <a:srgbClr val="0000FF"/>
                </a:solidFill>
              </a:rPr>
              <a:t>This section is about pure hydrocarbons.</a:t>
            </a:r>
          </a:p>
        </p:txBody>
      </p:sp>
      <p:sp>
        <p:nvSpPr>
          <p:cNvPr id="7171" name="Rectangle 4"/>
          <p:cNvSpPr>
            <a:spLocks noGrp="1" noChangeArrowheads="1"/>
          </p:cNvSpPr>
          <p:nvPr>
            <p:ph type="title"/>
          </p:nvPr>
        </p:nvSpPr>
        <p:spPr/>
        <p:txBody>
          <a:bodyPr/>
          <a:lstStyle/>
          <a:p>
            <a:pPr eaLnBrk="1" hangingPunct="1"/>
            <a:r>
              <a:rPr lang="en-GB" smtClean="0"/>
              <a:t>      Pure hydrocarbons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p:cNvSpPr>
            <a:spLocks noChangeArrowheads="1"/>
          </p:cNvSpPr>
          <p:nvPr>
            <p:ph type="body" idx="1"/>
          </p:nvPr>
        </p:nvSpPr>
        <p:spPr bwMode="auto">
          <a:xfrm>
            <a:off x="319088" y="1012825"/>
            <a:ext cx="8509000" cy="5481638"/>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pPr>
            <a:r>
              <a:rPr lang="en-GB" sz="2600" smtClean="0">
                <a:solidFill>
                  <a:srgbClr val="0000FF"/>
                </a:solidFill>
              </a:rPr>
              <a:t>Copy the table and complete the empty boxes.</a:t>
            </a:r>
          </a:p>
          <a:p>
            <a:pPr marL="609600" indent="-609600" eaLnBrk="1" hangingPunct="1">
              <a:spcBef>
                <a:spcPct val="0"/>
              </a:spcBef>
            </a:pPr>
            <a:endParaRPr lang="en-GB" sz="2600" smtClean="0">
              <a:solidFill>
                <a:srgbClr val="0000FF"/>
              </a:solidFill>
            </a:endParaRPr>
          </a:p>
          <a:p>
            <a:pPr marL="609600" indent="-609600" eaLnBrk="1" hangingPunct="1">
              <a:spcBef>
                <a:spcPct val="0"/>
              </a:spcBef>
            </a:pPr>
            <a:endParaRPr lang="en-GB" sz="2600" smtClean="0">
              <a:solidFill>
                <a:srgbClr val="0000FF"/>
              </a:solidFill>
            </a:endParaRPr>
          </a:p>
        </p:txBody>
      </p:sp>
      <p:graphicFrame>
        <p:nvGraphicFramePr>
          <p:cNvPr id="136196" name="Group 4"/>
          <p:cNvGraphicFramePr>
            <a:graphicFrameLocks noGrp="1"/>
          </p:cNvGraphicFramePr>
          <p:nvPr/>
        </p:nvGraphicFramePr>
        <p:xfrm>
          <a:off x="579438" y="1905000"/>
          <a:ext cx="7478712" cy="3916363"/>
        </p:xfrm>
        <a:graphic>
          <a:graphicData uri="http://schemas.openxmlformats.org/drawingml/2006/table">
            <a:tbl>
              <a:tblPr/>
              <a:tblGrid>
                <a:gridCol w="1379537"/>
                <a:gridCol w="2724150"/>
                <a:gridCol w="1687513"/>
                <a:gridCol w="1687512"/>
              </a:tblGrid>
              <a:tr h="1188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Number of carbons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Name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Alkane or alkene</a:t>
                      </a:r>
                    </a:p>
                  </a:txBody>
                  <a:tcPr marT="45724" marB="45724"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Formula</a:t>
                      </a:r>
                    </a:p>
                  </a:txBody>
                  <a:tcPr marT="45724" marB="45724"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5</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pentene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8</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octane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4</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butene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10</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decane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228" name="Text Box 36"/>
          <p:cNvSpPr txBox="1">
            <a:spLocks noChangeArrowheads="1"/>
          </p:cNvSpPr>
          <p:nvPr/>
        </p:nvSpPr>
        <p:spPr bwMode="auto">
          <a:xfrm>
            <a:off x="4891088" y="3163888"/>
            <a:ext cx="1393825" cy="47625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alkene</a:t>
            </a:r>
          </a:p>
        </p:txBody>
      </p:sp>
      <p:sp>
        <p:nvSpPr>
          <p:cNvPr id="136229" name="Text Box 37"/>
          <p:cNvSpPr txBox="1">
            <a:spLocks noChangeArrowheads="1"/>
          </p:cNvSpPr>
          <p:nvPr/>
        </p:nvSpPr>
        <p:spPr bwMode="auto">
          <a:xfrm>
            <a:off x="6496050" y="3186113"/>
            <a:ext cx="1393825" cy="47625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5</a:t>
            </a:r>
            <a:r>
              <a:rPr lang="en-GB" b="1"/>
              <a:t>H</a:t>
            </a:r>
            <a:r>
              <a:rPr lang="en-GB" b="1" baseline="-25000"/>
              <a:t>10</a:t>
            </a:r>
          </a:p>
        </p:txBody>
      </p:sp>
      <p:sp>
        <p:nvSpPr>
          <p:cNvPr id="136230" name="Text Box 38"/>
          <p:cNvSpPr txBox="1">
            <a:spLocks noChangeArrowheads="1"/>
          </p:cNvSpPr>
          <p:nvPr/>
        </p:nvSpPr>
        <p:spPr bwMode="auto">
          <a:xfrm>
            <a:off x="4876800" y="3876675"/>
            <a:ext cx="1393825" cy="47625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alkane</a:t>
            </a:r>
            <a:endParaRPr lang="en-GB" b="1" baseline="-25000"/>
          </a:p>
        </p:txBody>
      </p:sp>
      <p:sp>
        <p:nvSpPr>
          <p:cNvPr id="136231" name="Text Box 39"/>
          <p:cNvSpPr txBox="1">
            <a:spLocks noChangeArrowheads="1"/>
          </p:cNvSpPr>
          <p:nvPr/>
        </p:nvSpPr>
        <p:spPr bwMode="auto">
          <a:xfrm>
            <a:off x="6496050" y="3941763"/>
            <a:ext cx="1393825" cy="47625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8</a:t>
            </a:r>
            <a:r>
              <a:rPr lang="en-GB" b="1"/>
              <a:t>H</a:t>
            </a:r>
            <a:r>
              <a:rPr lang="en-GB" b="1" baseline="-25000"/>
              <a:t>18</a:t>
            </a:r>
          </a:p>
        </p:txBody>
      </p:sp>
      <p:sp>
        <p:nvSpPr>
          <p:cNvPr id="136232" name="Text Box 40"/>
          <p:cNvSpPr txBox="1">
            <a:spLocks noChangeArrowheads="1"/>
          </p:cNvSpPr>
          <p:nvPr/>
        </p:nvSpPr>
        <p:spPr bwMode="auto">
          <a:xfrm>
            <a:off x="4864100" y="4545013"/>
            <a:ext cx="1393825" cy="47625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alkene</a:t>
            </a:r>
            <a:endParaRPr lang="en-GB" b="1" baseline="-25000"/>
          </a:p>
        </p:txBody>
      </p:sp>
      <p:sp>
        <p:nvSpPr>
          <p:cNvPr id="136233" name="Text Box 41"/>
          <p:cNvSpPr txBox="1">
            <a:spLocks noChangeArrowheads="1"/>
          </p:cNvSpPr>
          <p:nvPr/>
        </p:nvSpPr>
        <p:spPr bwMode="auto">
          <a:xfrm>
            <a:off x="6511925" y="4610100"/>
            <a:ext cx="1393825" cy="47625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4</a:t>
            </a:r>
            <a:r>
              <a:rPr lang="en-GB" b="1"/>
              <a:t>H</a:t>
            </a:r>
            <a:r>
              <a:rPr lang="en-GB" b="1" baseline="-25000"/>
              <a:t>8</a:t>
            </a:r>
          </a:p>
        </p:txBody>
      </p:sp>
      <p:sp>
        <p:nvSpPr>
          <p:cNvPr id="136234" name="Text Box 42"/>
          <p:cNvSpPr txBox="1">
            <a:spLocks noChangeArrowheads="1"/>
          </p:cNvSpPr>
          <p:nvPr/>
        </p:nvSpPr>
        <p:spPr bwMode="auto">
          <a:xfrm>
            <a:off x="4879975" y="5240338"/>
            <a:ext cx="1393825" cy="47625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alkane</a:t>
            </a:r>
            <a:endParaRPr lang="en-GB" b="1" baseline="-25000"/>
          </a:p>
        </p:txBody>
      </p:sp>
      <p:sp>
        <p:nvSpPr>
          <p:cNvPr id="136235" name="Text Box 43"/>
          <p:cNvSpPr txBox="1">
            <a:spLocks noChangeArrowheads="1"/>
          </p:cNvSpPr>
          <p:nvPr/>
        </p:nvSpPr>
        <p:spPr bwMode="auto">
          <a:xfrm>
            <a:off x="6513513" y="5246688"/>
            <a:ext cx="1393825" cy="47625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10</a:t>
            </a:r>
            <a:r>
              <a:rPr lang="en-GB" b="1"/>
              <a:t>H</a:t>
            </a:r>
            <a:r>
              <a:rPr lang="en-GB" b="1" baseline="-25000"/>
              <a:t>22</a:t>
            </a:r>
          </a:p>
        </p:txBody>
      </p:sp>
      <p:sp>
        <p:nvSpPr>
          <p:cNvPr id="34859" name="Rectangle 47"/>
          <p:cNvSpPr>
            <a:spLocks noGrp="1" noChangeArrowheads="1"/>
          </p:cNvSpPr>
          <p:nvPr>
            <p:ph type="title"/>
          </p:nvPr>
        </p:nvSpPr>
        <p:spPr/>
        <p:txBody>
          <a:bodyPr/>
          <a:lstStyle/>
          <a:p>
            <a:pPr eaLnBrk="1" hangingPunct="1"/>
            <a:r>
              <a:rPr lang="en-GB" smtClean="0"/>
              <a:t>      Identify the compound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228"/>
                                        </p:tgtEl>
                                        <p:attrNameLst>
                                          <p:attrName>style.visibility</p:attrName>
                                        </p:attrNameLst>
                                      </p:cBhvr>
                                      <p:to>
                                        <p:strVal val="visible"/>
                                      </p:to>
                                    </p:set>
                                    <p:animEffect transition="in" filter="dissolve">
                                      <p:cBhvr>
                                        <p:cTn id="7" dur="500"/>
                                        <p:tgtEl>
                                          <p:spTgt spid="136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229"/>
                                        </p:tgtEl>
                                        <p:attrNameLst>
                                          <p:attrName>style.visibility</p:attrName>
                                        </p:attrNameLst>
                                      </p:cBhvr>
                                      <p:to>
                                        <p:strVal val="visible"/>
                                      </p:to>
                                    </p:set>
                                    <p:animEffect transition="in" filter="dissolve">
                                      <p:cBhvr>
                                        <p:cTn id="12" dur="500"/>
                                        <p:tgtEl>
                                          <p:spTgt spid="1362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6230"/>
                                        </p:tgtEl>
                                        <p:attrNameLst>
                                          <p:attrName>style.visibility</p:attrName>
                                        </p:attrNameLst>
                                      </p:cBhvr>
                                      <p:to>
                                        <p:strVal val="visible"/>
                                      </p:to>
                                    </p:set>
                                    <p:animEffect transition="in" filter="dissolve">
                                      <p:cBhvr>
                                        <p:cTn id="17" dur="500"/>
                                        <p:tgtEl>
                                          <p:spTgt spid="136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6231"/>
                                        </p:tgtEl>
                                        <p:attrNameLst>
                                          <p:attrName>style.visibility</p:attrName>
                                        </p:attrNameLst>
                                      </p:cBhvr>
                                      <p:to>
                                        <p:strVal val="visible"/>
                                      </p:to>
                                    </p:set>
                                    <p:animEffect transition="in" filter="dissolve">
                                      <p:cBhvr>
                                        <p:cTn id="22" dur="500"/>
                                        <p:tgtEl>
                                          <p:spTgt spid="1362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6232"/>
                                        </p:tgtEl>
                                        <p:attrNameLst>
                                          <p:attrName>style.visibility</p:attrName>
                                        </p:attrNameLst>
                                      </p:cBhvr>
                                      <p:to>
                                        <p:strVal val="visible"/>
                                      </p:to>
                                    </p:set>
                                    <p:animEffect transition="in" filter="dissolve">
                                      <p:cBhvr>
                                        <p:cTn id="27" dur="500"/>
                                        <p:tgtEl>
                                          <p:spTgt spid="1362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6233"/>
                                        </p:tgtEl>
                                        <p:attrNameLst>
                                          <p:attrName>style.visibility</p:attrName>
                                        </p:attrNameLst>
                                      </p:cBhvr>
                                      <p:to>
                                        <p:strVal val="visible"/>
                                      </p:to>
                                    </p:set>
                                    <p:animEffect transition="in" filter="dissolve">
                                      <p:cBhvr>
                                        <p:cTn id="32" dur="500"/>
                                        <p:tgtEl>
                                          <p:spTgt spid="1362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6234"/>
                                        </p:tgtEl>
                                        <p:attrNameLst>
                                          <p:attrName>style.visibility</p:attrName>
                                        </p:attrNameLst>
                                      </p:cBhvr>
                                      <p:to>
                                        <p:strVal val="visible"/>
                                      </p:to>
                                    </p:set>
                                    <p:animEffect transition="in" filter="dissolve">
                                      <p:cBhvr>
                                        <p:cTn id="37" dur="500"/>
                                        <p:tgtEl>
                                          <p:spTgt spid="1362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6235"/>
                                        </p:tgtEl>
                                        <p:attrNameLst>
                                          <p:attrName>style.visibility</p:attrName>
                                        </p:attrNameLst>
                                      </p:cBhvr>
                                      <p:to>
                                        <p:strVal val="visible"/>
                                      </p:to>
                                    </p:set>
                                    <p:animEffect transition="in" filter="dissolve">
                                      <p:cBhvr>
                                        <p:cTn id="42" dur="500"/>
                                        <p:tgtEl>
                                          <p:spTgt spid="136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28" grpId="0" animBg="1" autoUpdateAnimBg="0"/>
      <p:bldP spid="136229" grpId="0" animBg="1" autoUpdateAnimBg="0"/>
      <p:bldP spid="136230" grpId="0" animBg="1" autoUpdateAnimBg="0"/>
      <p:bldP spid="136231" grpId="0" animBg="1" autoUpdateAnimBg="0"/>
      <p:bldP spid="136232" grpId="0" animBg="1" autoUpdateAnimBg="0"/>
      <p:bldP spid="136233" grpId="0" animBg="1" autoUpdateAnimBg="0"/>
      <p:bldP spid="136234" grpId="0" animBg="1" autoUpdateAnimBg="0"/>
      <p:bldP spid="136235"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4"/>
          <p:cNvSpPr>
            <a:spLocks noChangeArrowheads="1"/>
          </p:cNvSpPr>
          <p:nvPr/>
        </p:nvSpPr>
        <p:spPr bwMode="auto">
          <a:xfrm>
            <a:off x="973138" y="836613"/>
            <a:ext cx="7197725"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pPr>
            <a:r>
              <a:rPr lang="en-GB" sz="3600" b="1">
                <a:solidFill>
                  <a:schemeClr val="bg1"/>
                </a:solidFill>
              </a:rPr>
              <a:t>Alkanes and Alkenes</a:t>
            </a:r>
            <a:endParaRPr lang="en-GB" sz="3600">
              <a:solidFill>
                <a:schemeClr val="bg1"/>
              </a:solidFill>
            </a:endParaRPr>
          </a:p>
        </p:txBody>
      </p:sp>
      <p:grpSp>
        <p:nvGrpSpPr>
          <p:cNvPr id="35843" name="Group 18"/>
          <p:cNvGrpSpPr>
            <a:grpSpLocks/>
          </p:cNvGrpSpPr>
          <p:nvPr/>
        </p:nvGrpSpPr>
        <p:grpSpPr bwMode="auto">
          <a:xfrm>
            <a:off x="973138" y="3698875"/>
            <a:ext cx="2424112" cy="647700"/>
            <a:chOff x="613" y="2330"/>
            <a:chExt cx="1527" cy="408"/>
          </a:xfrm>
        </p:grpSpPr>
        <p:sp>
          <p:nvSpPr>
            <p:cNvPr id="35855" name="Oval 5"/>
            <p:cNvSpPr>
              <a:spLocks noChangeAspect="1" noChangeArrowheads="1"/>
            </p:cNvSpPr>
            <p:nvPr/>
          </p:nvSpPr>
          <p:spPr bwMode="auto">
            <a:xfrm>
              <a:off x="613" y="2454"/>
              <a:ext cx="159" cy="159"/>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5856" name="AutoShape 6"/>
            <p:cNvSpPr>
              <a:spLocks noChangeArrowheads="1"/>
            </p:cNvSpPr>
            <p:nvPr/>
          </p:nvSpPr>
          <p:spPr bwMode="auto">
            <a:xfrm>
              <a:off x="915" y="2330"/>
              <a:ext cx="1225" cy="408"/>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010066"/>
                  </a:solidFill>
                </a:rPr>
                <a:t>Alkenes</a:t>
              </a:r>
              <a:endParaRPr lang="en-GB" sz="2800" b="1">
                <a:solidFill>
                  <a:srgbClr val="010066"/>
                </a:solidFill>
              </a:endParaRPr>
            </a:p>
          </p:txBody>
        </p:sp>
      </p:grpSp>
      <p:sp>
        <p:nvSpPr>
          <p:cNvPr id="35844" name="Oval 7"/>
          <p:cNvSpPr>
            <a:spLocks noChangeAspect="1" noChangeArrowheads="1"/>
          </p:cNvSpPr>
          <p:nvPr/>
        </p:nvSpPr>
        <p:spPr bwMode="auto">
          <a:xfrm>
            <a:off x="973138" y="48228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5845" name="AutoShape 8"/>
          <p:cNvSpPr>
            <a:spLocks noChangeArrowheads="1"/>
          </p:cNvSpPr>
          <p:nvPr/>
        </p:nvSpPr>
        <p:spPr bwMode="auto">
          <a:xfrm>
            <a:off x="1452563" y="4611688"/>
            <a:ext cx="5965825" cy="676275"/>
          </a:xfrm>
          <a:prstGeom prst="roundRect">
            <a:avLst>
              <a:gd name="adj" fmla="val 43579"/>
            </a:avLst>
          </a:prstGeom>
          <a:solidFill>
            <a:srgbClr val="FF6600"/>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chemeClr val="bg1"/>
                </a:solidFill>
              </a:rPr>
              <a:t>Cracking and polymerization </a:t>
            </a:r>
          </a:p>
        </p:txBody>
      </p:sp>
      <p:grpSp>
        <p:nvGrpSpPr>
          <p:cNvPr id="35846" name="Group 16"/>
          <p:cNvGrpSpPr>
            <a:grpSpLocks/>
          </p:cNvGrpSpPr>
          <p:nvPr/>
        </p:nvGrpSpPr>
        <p:grpSpPr bwMode="auto">
          <a:xfrm>
            <a:off x="973138" y="1844675"/>
            <a:ext cx="2438400" cy="647700"/>
            <a:chOff x="613" y="1162"/>
            <a:chExt cx="1536" cy="408"/>
          </a:xfrm>
        </p:grpSpPr>
        <p:sp>
          <p:nvSpPr>
            <p:cNvPr id="35853" name="Oval 9"/>
            <p:cNvSpPr>
              <a:spLocks noChangeAspect="1" noChangeArrowheads="1"/>
            </p:cNvSpPr>
            <p:nvPr/>
          </p:nvSpPr>
          <p:spPr bwMode="auto">
            <a:xfrm>
              <a:off x="613" y="1287"/>
              <a:ext cx="159" cy="159"/>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5854" name="AutoShape 10"/>
            <p:cNvSpPr>
              <a:spLocks noChangeArrowheads="1"/>
            </p:cNvSpPr>
            <p:nvPr/>
          </p:nvSpPr>
          <p:spPr bwMode="auto">
            <a:xfrm>
              <a:off x="915" y="1162"/>
              <a:ext cx="1234" cy="408"/>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010066"/>
                  </a:solidFill>
                </a:rPr>
                <a:t>Alkanes</a:t>
              </a:r>
              <a:endParaRPr lang="en-GB" sz="3200">
                <a:solidFill>
                  <a:srgbClr val="010066"/>
                </a:solidFill>
              </a:endParaRPr>
            </a:p>
          </p:txBody>
        </p:sp>
      </p:grpSp>
      <p:sp>
        <p:nvSpPr>
          <p:cNvPr id="35847" name="AutoShape 11"/>
          <p:cNvSpPr>
            <a:spLocks noChangeArrowheads="1"/>
          </p:cNvSpPr>
          <p:nvPr/>
        </p:nvSpPr>
        <p:spPr bwMode="auto">
          <a:xfrm>
            <a:off x="1452563" y="5554663"/>
            <a:ext cx="4103687" cy="681037"/>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99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FF6600"/>
                </a:solidFill>
              </a:rPr>
              <a:t>Summary activities</a:t>
            </a:r>
          </a:p>
        </p:txBody>
      </p:sp>
      <p:sp>
        <p:nvSpPr>
          <p:cNvPr id="35848" name="Oval 12"/>
          <p:cNvSpPr>
            <a:spLocks noChangeAspect="1" noChangeArrowheads="1"/>
          </p:cNvSpPr>
          <p:nvPr/>
        </p:nvSpPr>
        <p:spPr bwMode="auto">
          <a:xfrm>
            <a:off x="973138" y="576897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nvGrpSpPr>
          <p:cNvPr id="35849" name="Group 17"/>
          <p:cNvGrpSpPr>
            <a:grpSpLocks/>
          </p:cNvGrpSpPr>
          <p:nvPr/>
        </p:nvGrpSpPr>
        <p:grpSpPr bwMode="auto">
          <a:xfrm>
            <a:off x="973138" y="2757488"/>
            <a:ext cx="5353050" cy="676275"/>
            <a:chOff x="613" y="1737"/>
            <a:chExt cx="3372" cy="426"/>
          </a:xfrm>
        </p:grpSpPr>
        <p:sp>
          <p:nvSpPr>
            <p:cNvPr id="35851" name="Oval 13"/>
            <p:cNvSpPr>
              <a:spLocks noChangeAspect="1" noChangeArrowheads="1"/>
            </p:cNvSpPr>
            <p:nvPr/>
          </p:nvSpPr>
          <p:spPr bwMode="auto">
            <a:xfrm>
              <a:off x="613" y="1870"/>
              <a:ext cx="159" cy="159"/>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5852" name="AutoShape 14"/>
            <p:cNvSpPr>
              <a:spLocks noChangeArrowheads="1"/>
            </p:cNvSpPr>
            <p:nvPr/>
          </p:nvSpPr>
          <p:spPr bwMode="auto">
            <a:xfrm>
              <a:off x="915" y="1737"/>
              <a:ext cx="3070" cy="426"/>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010066"/>
                  </a:solidFill>
                </a:rPr>
                <a:t>Combustion of alkanes</a:t>
              </a:r>
            </a:p>
          </p:txBody>
        </p:sp>
      </p:grpSp>
      <p:sp>
        <p:nvSpPr>
          <p:cNvPr id="35850" name="Rectangle 24"/>
          <p:cNvSpPr>
            <a:spLocks noGrp="1" noChangeArrowheads="1"/>
          </p:cNvSpPr>
          <p:nvPr>
            <p:ph type="title" idx="4294967295"/>
          </p:nvPr>
        </p:nvSpPr>
        <p:spPr/>
        <p:txBody>
          <a:bodyPr/>
          <a:lstStyle/>
          <a:p>
            <a:pPr eaLnBrk="1" hangingPunct="1"/>
            <a:r>
              <a:rPr lang="en-GB" smtClean="0"/>
              <a:t>      Contents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ph type="body" idx="1"/>
          </p:nvPr>
        </p:nvSpPr>
        <p:spPr bwMode="auto">
          <a:xfrm>
            <a:off x="277813" y="1081088"/>
            <a:ext cx="842645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Crude oil contains many large molecules.</a:t>
            </a:r>
          </a:p>
          <a:p>
            <a:pPr eaLnBrk="1" hangingPunct="1">
              <a:spcBef>
                <a:spcPct val="0"/>
              </a:spcBef>
            </a:pPr>
            <a:r>
              <a:rPr lang="en-GB" sz="2800" smtClean="0">
                <a:solidFill>
                  <a:srgbClr val="0000FF"/>
                </a:solidFill>
              </a:rPr>
              <a:t>If these are to be used as fuels or feedstock for the chemical industry then they have to be broken down (or cracked) into smaller molecules.</a:t>
            </a:r>
            <a:endParaRPr lang="en-GB" smtClean="0">
              <a:solidFill>
                <a:srgbClr val="0000FF"/>
              </a:solidFill>
            </a:endParaRPr>
          </a:p>
        </p:txBody>
      </p:sp>
      <p:graphicFrame>
        <p:nvGraphicFramePr>
          <p:cNvPr id="36867" name="Object 5"/>
          <p:cNvGraphicFramePr>
            <a:graphicFrameLocks noChangeAspect="1"/>
          </p:cNvGraphicFramePr>
          <p:nvPr/>
        </p:nvGraphicFramePr>
        <p:xfrm>
          <a:off x="1238250" y="1824038"/>
          <a:ext cx="7324725" cy="4554537"/>
        </p:xfrm>
        <a:graphic>
          <a:graphicData uri="http://schemas.openxmlformats.org/presentationml/2006/ole">
            <mc:AlternateContent xmlns:mc="http://schemas.openxmlformats.org/markup-compatibility/2006">
              <mc:Choice xmlns:v="urn:schemas-microsoft-com:vml" Requires="v">
                <p:oleObj spid="_x0000_s36872" name="Chart" r:id="rId4" imgW="6096000" imgH="4067251" progId="MSGraph.Chart.8">
                  <p:embed followColorScheme="full"/>
                </p:oleObj>
              </mc:Choice>
              <mc:Fallback>
                <p:oleObj name="Chart" r:id="rId4" imgW="6096000" imgH="4067251"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824038"/>
                        <a:ext cx="7324725" cy="455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8" name="Text Box 6"/>
          <p:cNvSpPr txBox="1">
            <a:spLocks noChangeArrowheads="1"/>
          </p:cNvSpPr>
          <p:nvPr/>
        </p:nvSpPr>
        <p:spPr bwMode="auto">
          <a:xfrm>
            <a:off x="1758950" y="3671888"/>
            <a:ext cx="1843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sz="2000"/>
              <a:t>Big molecules</a:t>
            </a:r>
          </a:p>
        </p:txBody>
      </p:sp>
      <p:sp>
        <p:nvSpPr>
          <p:cNvPr id="36869" name="Text Box 7"/>
          <p:cNvSpPr txBox="1">
            <a:spLocks noChangeArrowheads="1"/>
          </p:cNvSpPr>
          <p:nvPr/>
        </p:nvSpPr>
        <p:spPr bwMode="auto">
          <a:xfrm>
            <a:off x="4832350" y="3059113"/>
            <a:ext cx="2060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sz="2000"/>
              <a:t>Small molecules</a:t>
            </a:r>
          </a:p>
        </p:txBody>
      </p:sp>
      <p:sp>
        <p:nvSpPr>
          <p:cNvPr id="36870" name="Text Box 8"/>
          <p:cNvSpPr txBox="1">
            <a:spLocks noChangeArrowheads="1"/>
          </p:cNvSpPr>
          <p:nvPr/>
        </p:nvSpPr>
        <p:spPr bwMode="auto">
          <a:xfrm>
            <a:off x="6154738" y="4032250"/>
            <a:ext cx="2046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sz="2000"/>
              <a:t>Medium molecules</a:t>
            </a:r>
          </a:p>
        </p:txBody>
      </p:sp>
      <p:sp>
        <p:nvSpPr>
          <p:cNvPr id="36871" name="Rectangle 10"/>
          <p:cNvSpPr>
            <a:spLocks noGrp="1" noChangeArrowheads="1"/>
          </p:cNvSpPr>
          <p:nvPr>
            <p:ph type="title"/>
          </p:nvPr>
        </p:nvSpPr>
        <p:spPr/>
        <p:txBody>
          <a:bodyPr/>
          <a:lstStyle/>
          <a:p>
            <a:pPr eaLnBrk="1" hangingPunct="1"/>
            <a:r>
              <a:rPr lang="en-GB" smtClean="0"/>
              <a:t>      Source of alkenes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3"/>
          <p:cNvSpPr>
            <a:spLocks noChangeArrowheads="1"/>
          </p:cNvSpPr>
          <p:nvPr>
            <p:ph type="body" idx="1"/>
          </p:nvPr>
        </p:nvSpPr>
        <p:spPr bwMode="auto">
          <a:xfrm>
            <a:off x="304800" y="990600"/>
            <a:ext cx="8499475" cy="2371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Large hydrocarbons are broken down into smaller molecules using heat and a catalyst.</a:t>
            </a:r>
          </a:p>
          <a:p>
            <a:pPr eaLnBrk="1" hangingPunct="1">
              <a:spcBef>
                <a:spcPct val="0"/>
              </a:spcBef>
            </a:pPr>
            <a:r>
              <a:rPr lang="en-GB" sz="2800" smtClean="0">
                <a:solidFill>
                  <a:srgbClr val="0000FF"/>
                </a:solidFill>
              </a:rPr>
              <a:t>This process is known as </a:t>
            </a:r>
            <a:r>
              <a:rPr lang="en-GB" sz="2800" b="1" smtClean="0">
                <a:solidFill>
                  <a:srgbClr val="0000FF"/>
                </a:solidFill>
              </a:rPr>
              <a:t>catalytic cracking</a:t>
            </a:r>
            <a:r>
              <a:rPr lang="en-GB" sz="2800" smtClean="0">
                <a:solidFill>
                  <a:srgbClr val="0000FF"/>
                </a:solidFill>
              </a:rPr>
              <a:t>.</a:t>
            </a:r>
          </a:p>
          <a:p>
            <a:pPr eaLnBrk="1" hangingPunct="1">
              <a:spcBef>
                <a:spcPct val="0"/>
              </a:spcBef>
            </a:pPr>
            <a:r>
              <a:rPr lang="en-GB" sz="2800" smtClean="0">
                <a:solidFill>
                  <a:srgbClr val="0000FF"/>
                </a:solidFill>
              </a:rPr>
              <a:t>The small molecules produced are then separated by distillation.</a:t>
            </a:r>
          </a:p>
        </p:txBody>
      </p:sp>
      <p:sp>
        <p:nvSpPr>
          <p:cNvPr id="37891" name="Rectangle 4"/>
          <p:cNvSpPr>
            <a:spLocks noChangeArrowheads="1"/>
          </p:cNvSpPr>
          <p:nvPr/>
        </p:nvSpPr>
        <p:spPr bwMode="auto">
          <a:xfrm>
            <a:off x="5356225" y="4768850"/>
            <a:ext cx="890588" cy="74613"/>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2" name="Rectangle 5"/>
          <p:cNvSpPr>
            <a:spLocks noChangeArrowheads="1"/>
          </p:cNvSpPr>
          <p:nvPr/>
        </p:nvSpPr>
        <p:spPr bwMode="auto">
          <a:xfrm>
            <a:off x="3294063" y="5970588"/>
            <a:ext cx="1041400" cy="74612"/>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3" name="Rectangle 6"/>
          <p:cNvSpPr>
            <a:spLocks noChangeArrowheads="1"/>
          </p:cNvSpPr>
          <p:nvPr/>
        </p:nvSpPr>
        <p:spPr bwMode="auto">
          <a:xfrm>
            <a:off x="4291013" y="5414963"/>
            <a:ext cx="74612" cy="61595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4" name="Rectangle 7"/>
          <p:cNvSpPr>
            <a:spLocks noChangeArrowheads="1"/>
          </p:cNvSpPr>
          <p:nvPr/>
        </p:nvSpPr>
        <p:spPr bwMode="auto">
          <a:xfrm>
            <a:off x="4291013" y="3633788"/>
            <a:ext cx="74612" cy="43815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5" name="Rectangle 8"/>
          <p:cNvSpPr>
            <a:spLocks noChangeArrowheads="1"/>
          </p:cNvSpPr>
          <p:nvPr/>
        </p:nvSpPr>
        <p:spPr bwMode="auto">
          <a:xfrm>
            <a:off x="4365625" y="3643313"/>
            <a:ext cx="1062038" cy="85725"/>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6" name="Rectangle 9"/>
          <p:cNvSpPr>
            <a:spLocks noChangeArrowheads="1"/>
          </p:cNvSpPr>
          <p:nvPr/>
        </p:nvSpPr>
        <p:spPr bwMode="auto">
          <a:xfrm>
            <a:off x="5351463" y="3643313"/>
            <a:ext cx="74612" cy="1171575"/>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897" name="Group 10"/>
          <p:cNvGrpSpPr>
            <a:grpSpLocks/>
          </p:cNvGrpSpPr>
          <p:nvPr/>
        </p:nvGrpSpPr>
        <p:grpSpPr bwMode="auto">
          <a:xfrm>
            <a:off x="6578600" y="2936875"/>
            <a:ext cx="642938" cy="352425"/>
            <a:chOff x="3470" y="2489"/>
            <a:chExt cx="405" cy="222"/>
          </a:xfrm>
        </p:grpSpPr>
        <p:sp>
          <p:nvSpPr>
            <p:cNvPr id="37939" name="Rectangle 11"/>
            <p:cNvSpPr>
              <a:spLocks noChangeArrowheads="1"/>
            </p:cNvSpPr>
            <p:nvPr/>
          </p:nvSpPr>
          <p:spPr bwMode="auto">
            <a:xfrm>
              <a:off x="3470" y="2495"/>
              <a:ext cx="47" cy="216"/>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0" name="Rectangle 12"/>
            <p:cNvSpPr>
              <a:spLocks noChangeArrowheads="1"/>
            </p:cNvSpPr>
            <p:nvPr/>
          </p:nvSpPr>
          <p:spPr bwMode="auto">
            <a:xfrm>
              <a:off x="3470" y="2489"/>
              <a:ext cx="405" cy="47"/>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898" name="Group 13"/>
          <p:cNvGrpSpPr>
            <a:grpSpLocks/>
          </p:cNvGrpSpPr>
          <p:nvPr/>
        </p:nvGrpSpPr>
        <p:grpSpPr bwMode="auto">
          <a:xfrm>
            <a:off x="6854825" y="5789613"/>
            <a:ext cx="657225" cy="338137"/>
            <a:chOff x="3470" y="3527"/>
            <a:chExt cx="414" cy="213"/>
          </a:xfrm>
        </p:grpSpPr>
        <p:sp>
          <p:nvSpPr>
            <p:cNvPr id="37937" name="Rectangle 14"/>
            <p:cNvSpPr>
              <a:spLocks noChangeArrowheads="1"/>
            </p:cNvSpPr>
            <p:nvPr/>
          </p:nvSpPr>
          <p:spPr bwMode="auto">
            <a:xfrm>
              <a:off x="3470" y="3527"/>
              <a:ext cx="47" cy="213"/>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8" name="Rectangle 15"/>
            <p:cNvSpPr>
              <a:spLocks noChangeArrowheads="1"/>
            </p:cNvSpPr>
            <p:nvPr/>
          </p:nvSpPr>
          <p:spPr bwMode="auto">
            <a:xfrm>
              <a:off x="3470" y="3692"/>
              <a:ext cx="414" cy="47"/>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899" name="Rectangle 16"/>
          <p:cNvSpPr>
            <a:spLocks noChangeArrowheads="1"/>
          </p:cNvSpPr>
          <p:nvPr/>
        </p:nvSpPr>
        <p:spPr bwMode="auto">
          <a:xfrm>
            <a:off x="1758950" y="5184775"/>
            <a:ext cx="361950" cy="74613"/>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0" name="Rectangle 17"/>
          <p:cNvSpPr>
            <a:spLocks noChangeArrowheads="1"/>
          </p:cNvSpPr>
          <p:nvPr/>
        </p:nvSpPr>
        <p:spPr bwMode="auto">
          <a:xfrm>
            <a:off x="3286125" y="5715000"/>
            <a:ext cx="74613" cy="3175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01" name="Group 18"/>
          <p:cNvGrpSpPr>
            <a:grpSpLocks/>
          </p:cNvGrpSpPr>
          <p:nvPr/>
        </p:nvGrpSpPr>
        <p:grpSpPr bwMode="auto">
          <a:xfrm>
            <a:off x="2068513" y="3030538"/>
            <a:ext cx="6529387" cy="3319462"/>
            <a:chOff x="1287" y="2045"/>
            <a:chExt cx="4113" cy="2091"/>
          </a:xfrm>
        </p:grpSpPr>
        <p:sp>
          <p:nvSpPr>
            <p:cNvPr id="37928" name="Rectangle 19"/>
            <p:cNvSpPr>
              <a:spLocks noChangeArrowheads="1"/>
            </p:cNvSpPr>
            <p:nvPr/>
          </p:nvSpPr>
          <p:spPr bwMode="auto">
            <a:xfrm>
              <a:off x="2363" y="2703"/>
              <a:ext cx="700" cy="846"/>
            </a:xfrm>
            <a:prstGeom prst="rect">
              <a:avLst/>
            </a:prstGeom>
            <a:gradFill rotWithShape="0">
              <a:gsLst>
                <a:gs pos="0">
                  <a:srgbClr val="FF3399"/>
                </a:gs>
                <a:gs pos="50000">
                  <a:srgbClr val="FFBADD"/>
                </a:gs>
                <a:gs pos="100000">
                  <a:srgbClr val="FF3399"/>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t>Catalytic</a:t>
              </a:r>
            </a:p>
            <a:p>
              <a:r>
                <a:rPr lang="en-GB" sz="2000" b="1"/>
                <a:t>cracker</a:t>
              </a:r>
            </a:p>
          </p:txBody>
        </p:sp>
        <p:sp>
          <p:nvSpPr>
            <p:cNvPr id="37929" name="Rectangle 20"/>
            <p:cNvSpPr>
              <a:spLocks noChangeArrowheads="1"/>
            </p:cNvSpPr>
            <p:nvPr/>
          </p:nvSpPr>
          <p:spPr bwMode="auto">
            <a:xfrm>
              <a:off x="3904" y="2216"/>
              <a:ext cx="474" cy="1549"/>
            </a:xfrm>
            <a:prstGeom prst="rect">
              <a:avLst/>
            </a:prstGeom>
            <a:gradFill rotWithShape="0">
              <a:gsLst>
                <a:gs pos="0">
                  <a:srgbClr val="FF3399"/>
                </a:gs>
                <a:gs pos="50000">
                  <a:srgbClr val="FFBADD"/>
                </a:gs>
                <a:gs pos="100000">
                  <a:srgbClr val="FF3399"/>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0" name="Rectangle 21"/>
            <p:cNvSpPr>
              <a:spLocks noChangeArrowheads="1"/>
            </p:cNvSpPr>
            <p:nvPr/>
          </p:nvSpPr>
          <p:spPr bwMode="auto">
            <a:xfrm>
              <a:off x="1287" y="3046"/>
              <a:ext cx="881" cy="701"/>
            </a:xfrm>
            <a:prstGeom prst="rect">
              <a:avLst/>
            </a:prstGeom>
            <a:gradFill rotWithShape="0">
              <a:gsLst>
                <a:gs pos="0">
                  <a:srgbClr val="FF3399"/>
                </a:gs>
                <a:gs pos="50000">
                  <a:srgbClr val="FFBADD"/>
                </a:gs>
                <a:gs pos="100000">
                  <a:srgbClr val="FF3399"/>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b="1"/>
                <a:t>Heat to</a:t>
              </a:r>
            </a:p>
            <a:p>
              <a:r>
                <a:rPr lang="en-GB" sz="2000" b="1"/>
                <a:t>vaporize</a:t>
              </a:r>
            </a:p>
          </p:txBody>
        </p:sp>
        <p:sp>
          <p:nvSpPr>
            <p:cNvPr id="37931" name="Text Box 22"/>
            <p:cNvSpPr txBox="1">
              <a:spLocks noChangeArrowheads="1"/>
            </p:cNvSpPr>
            <p:nvPr/>
          </p:nvSpPr>
          <p:spPr bwMode="auto">
            <a:xfrm>
              <a:off x="4553" y="2045"/>
              <a:ext cx="84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Distillation</a:t>
              </a:r>
            </a:p>
            <a:p>
              <a:pPr algn="l"/>
              <a:r>
                <a:rPr lang="en-GB" sz="2000"/>
                <a:t>tower</a:t>
              </a:r>
              <a:endParaRPr lang="en-GB"/>
            </a:p>
          </p:txBody>
        </p:sp>
        <p:sp>
          <p:nvSpPr>
            <p:cNvPr id="37932" name="Rectangle 23"/>
            <p:cNvSpPr>
              <a:spLocks noChangeArrowheads="1"/>
            </p:cNvSpPr>
            <p:nvPr/>
          </p:nvSpPr>
          <p:spPr bwMode="auto">
            <a:xfrm>
              <a:off x="1563" y="2927"/>
              <a:ext cx="345" cy="109"/>
            </a:xfrm>
            <a:prstGeom prst="rect">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3" name="Rectangle 24"/>
            <p:cNvSpPr>
              <a:spLocks noChangeArrowheads="1"/>
            </p:cNvSpPr>
            <p:nvPr/>
          </p:nvSpPr>
          <p:spPr bwMode="auto">
            <a:xfrm>
              <a:off x="1569" y="3741"/>
              <a:ext cx="345" cy="109"/>
            </a:xfrm>
            <a:prstGeom prst="rect">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4" name="Rectangle 25"/>
            <p:cNvSpPr>
              <a:spLocks noChangeArrowheads="1"/>
            </p:cNvSpPr>
            <p:nvPr/>
          </p:nvSpPr>
          <p:spPr bwMode="auto">
            <a:xfrm>
              <a:off x="1709" y="3854"/>
              <a:ext cx="82" cy="282"/>
            </a:xfrm>
            <a:prstGeom prst="rect">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5" name="Rectangle 26"/>
            <p:cNvSpPr>
              <a:spLocks noChangeArrowheads="1"/>
            </p:cNvSpPr>
            <p:nvPr/>
          </p:nvSpPr>
          <p:spPr bwMode="auto">
            <a:xfrm>
              <a:off x="1699" y="2718"/>
              <a:ext cx="91" cy="200"/>
            </a:xfrm>
            <a:prstGeom prst="rect">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6" name="Text Box 27"/>
            <p:cNvSpPr txBox="1">
              <a:spLocks noChangeArrowheads="1"/>
            </p:cNvSpPr>
            <p:nvPr/>
          </p:nvSpPr>
          <p:spPr bwMode="auto">
            <a:xfrm>
              <a:off x="1406" y="2487"/>
              <a:ext cx="7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pressure</a:t>
              </a:r>
              <a:endParaRPr lang="en-GB"/>
            </a:p>
          </p:txBody>
        </p:sp>
      </p:grpSp>
      <p:sp>
        <p:nvSpPr>
          <p:cNvPr id="37902" name="Rectangle 28"/>
          <p:cNvSpPr>
            <a:spLocks noChangeArrowheads="1"/>
          </p:cNvSpPr>
          <p:nvPr/>
        </p:nvSpPr>
        <p:spPr bwMode="auto">
          <a:xfrm rot="10800000">
            <a:off x="7007225" y="3836988"/>
            <a:ext cx="657225" cy="74612"/>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Rectangle 29"/>
          <p:cNvSpPr>
            <a:spLocks noChangeArrowheads="1"/>
          </p:cNvSpPr>
          <p:nvPr/>
        </p:nvSpPr>
        <p:spPr bwMode="auto">
          <a:xfrm rot="10800000">
            <a:off x="6999288" y="4308475"/>
            <a:ext cx="657225" cy="74613"/>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Rectangle 30"/>
          <p:cNvSpPr>
            <a:spLocks noChangeArrowheads="1"/>
          </p:cNvSpPr>
          <p:nvPr/>
        </p:nvSpPr>
        <p:spPr bwMode="auto">
          <a:xfrm rot="10800000">
            <a:off x="6989763" y="4710113"/>
            <a:ext cx="657225" cy="74612"/>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Rectangle 31"/>
          <p:cNvSpPr>
            <a:spLocks noChangeArrowheads="1"/>
          </p:cNvSpPr>
          <p:nvPr/>
        </p:nvSpPr>
        <p:spPr bwMode="auto">
          <a:xfrm rot="10800000">
            <a:off x="6986588" y="5265738"/>
            <a:ext cx="657225" cy="74612"/>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6" name="AutoShape 32"/>
          <p:cNvSpPr>
            <a:spLocks noChangeArrowheads="1"/>
          </p:cNvSpPr>
          <p:nvPr/>
        </p:nvSpPr>
        <p:spPr bwMode="auto">
          <a:xfrm>
            <a:off x="228600" y="4876800"/>
            <a:ext cx="1552575" cy="711200"/>
          </a:xfrm>
          <a:prstGeom prst="rightArrow">
            <a:avLst>
              <a:gd name="adj1" fmla="val 50000"/>
              <a:gd name="adj2" fmla="val 54576"/>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1600" b="1"/>
              <a:t>Big molecules</a:t>
            </a:r>
          </a:p>
        </p:txBody>
      </p:sp>
      <p:sp>
        <p:nvSpPr>
          <p:cNvPr id="139297" name="Text Box 33"/>
          <p:cNvSpPr txBox="1">
            <a:spLocks noChangeArrowheads="1"/>
          </p:cNvSpPr>
          <p:nvPr/>
        </p:nvSpPr>
        <p:spPr bwMode="auto">
          <a:xfrm rot="-5418571">
            <a:off x="6777038" y="4759325"/>
            <a:ext cx="2525712" cy="395288"/>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800" b="1"/>
              <a:t>Smaller molecules</a:t>
            </a:r>
          </a:p>
        </p:txBody>
      </p:sp>
      <p:sp>
        <p:nvSpPr>
          <p:cNvPr id="139298" name="Text Box 34"/>
          <p:cNvSpPr txBox="1">
            <a:spLocks noChangeArrowheads="1"/>
          </p:cNvSpPr>
          <p:nvPr/>
        </p:nvSpPr>
        <p:spPr bwMode="auto">
          <a:xfrm>
            <a:off x="4437063" y="5516563"/>
            <a:ext cx="1595437" cy="60960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600" b="1"/>
              <a:t>Molecules break up</a:t>
            </a:r>
          </a:p>
        </p:txBody>
      </p:sp>
      <p:sp>
        <p:nvSpPr>
          <p:cNvPr id="139299" name="Rectangle 35"/>
          <p:cNvSpPr>
            <a:spLocks noChangeArrowheads="1"/>
          </p:cNvSpPr>
          <p:nvPr/>
        </p:nvSpPr>
        <p:spPr bwMode="auto">
          <a:xfrm>
            <a:off x="1752600" y="5192713"/>
            <a:ext cx="361950" cy="74612"/>
          </a:xfrm>
          <a:prstGeom prst="rect">
            <a:avLst/>
          </a:prstGeom>
          <a:gradFill rotWithShape="0">
            <a:gsLst>
              <a:gs pos="0">
                <a:srgbClr val="66FF33"/>
              </a:gs>
              <a:gs pos="100000">
                <a:srgbClr val="7DFF5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0" name="Rectangle 36"/>
          <p:cNvSpPr>
            <a:spLocks noChangeArrowheads="1"/>
          </p:cNvSpPr>
          <p:nvPr/>
        </p:nvSpPr>
        <p:spPr bwMode="auto">
          <a:xfrm>
            <a:off x="3294063" y="5735638"/>
            <a:ext cx="74612" cy="3175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1" name="Rectangle 37"/>
          <p:cNvSpPr>
            <a:spLocks noChangeArrowheads="1"/>
          </p:cNvSpPr>
          <p:nvPr/>
        </p:nvSpPr>
        <p:spPr bwMode="auto">
          <a:xfrm>
            <a:off x="3302000" y="5976938"/>
            <a:ext cx="1041400" cy="74612"/>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2" name="Rectangle 38"/>
          <p:cNvSpPr>
            <a:spLocks noChangeArrowheads="1"/>
          </p:cNvSpPr>
          <p:nvPr/>
        </p:nvSpPr>
        <p:spPr bwMode="auto">
          <a:xfrm>
            <a:off x="4298950" y="5408613"/>
            <a:ext cx="74613" cy="61595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3" name="Rectangle 39"/>
          <p:cNvSpPr>
            <a:spLocks noChangeArrowheads="1"/>
          </p:cNvSpPr>
          <p:nvPr/>
        </p:nvSpPr>
        <p:spPr bwMode="auto">
          <a:xfrm>
            <a:off x="4297363" y="3625850"/>
            <a:ext cx="74612" cy="43815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4" name="Rectangle 40"/>
          <p:cNvSpPr>
            <a:spLocks noChangeArrowheads="1"/>
          </p:cNvSpPr>
          <p:nvPr/>
        </p:nvSpPr>
        <p:spPr bwMode="auto">
          <a:xfrm>
            <a:off x="4357688" y="3635375"/>
            <a:ext cx="1062037" cy="85725"/>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5" name="Rectangle 41"/>
          <p:cNvSpPr>
            <a:spLocks noChangeArrowheads="1"/>
          </p:cNvSpPr>
          <p:nvPr/>
        </p:nvSpPr>
        <p:spPr bwMode="auto">
          <a:xfrm>
            <a:off x="5345113" y="3649663"/>
            <a:ext cx="74612" cy="1171575"/>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6" name="Rectangle 42"/>
          <p:cNvSpPr>
            <a:spLocks noChangeArrowheads="1"/>
          </p:cNvSpPr>
          <p:nvPr/>
        </p:nvSpPr>
        <p:spPr bwMode="auto">
          <a:xfrm>
            <a:off x="5364163" y="4746625"/>
            <a:ext cx="890587" cy="74613"/>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307" name="Group 43"/>
          <p:cNvGrpSpPr>
            <a:grpSpLocks/>
          </p:cNvGrpSpPr>
          <p:nvPr/>
        </p:nvGrpSpPr>
        <p:grpSpPr bwMode="auto">
          <a:xfrm>
            <a:off x="6861175" y="5783263"/>
            <a:ext cx="657225" cy="338137"/>
            <a:chOff x="3470" y="3527"/>
            <a:chExt cx="414" cy="213"/>
          </a:xfrm>
        </p:grpSpPr>
        <p:sp>
          <p:nvSpPr>
            <p:cNvPr id="37926" name="Rectangle 44"/>
            <p:cNvSpPr>
              <a:spLocks noChangeArrowheads="1"/>
            </p:cNvSpPr>
            <p:nvPr/>
          </p:nvSpPr>
          <p:spPr bwMode="auto">
            <a:xfrm>
              <a:off x="3470" y="3527"/>
              <a:ext cx="47" cy="213"/>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7" name="Rectangle 45"/>
            <p:cNvSpPr>
              <a:spLocks noChangeArrowheads="1"/>
            </p:cNvSpPr>
            <p:nvPr/>
          </p:nvSpPr>
          <p:spPr bwMode="auto">
            <a:xfrm>
              <a:off x="3470" y="3692"/>
              <a:ext cx="414" cy="47"/>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9310" name="Rectangle 46"/>
          <p:cNvSpPr>
            <a:spLocks noChangeArrowheads="1"/>
          </p:cNvSpPr>
          <p:nvPr/>
        </p:nvSpPr>
        <p:spPr bwMode="auto">
          <a:xfrm rot="10800000">
            <a:off x="6980238" y="5257800"/>
            <a:ext cx="657225" cy="74613"/>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1" name="Rectangle 47"/>
          <p:cNvSpPr>
            <a:spLocks noChangeArrowheads="1"/>
          </p:cNvSpPr>
          <p:nvPr/>
        </p:nvSpPr>
        <p:spPr bwMode="auto">
          <a:xfrm rot="10800000">
            <a:off x="6962775" y="4725988"/>
            <a:ext cx="657225" cy="74612"/>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a:p>
        </p:txBody>
      </p:sp>
      <p:sp>
        <p:nvSpPr>
          <p:cNvPr id="139312" name="Rectangle 48"/>
          <p:cNvSpPr>
            <a:spLocks noChangeArrowheads="1"/>
          </p:cNvSpPr>
          <p:nvPr/>
        </p:nvSpPr>
        <p:spPr bwMode="auto">
          <a:xfrm rot="10800000">
            <a:off x="6991350" y="4287838"/>
            <a:ext cx="657225" cy="74612"/>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3" name="Rectangle 49"/>
          <p:cNvSpPr>
            <a:spLocks noChangeArrowheads="1"/>
          </p:cNvSpPr>
          <p:nvPr/>
        </p:nvSpPr>
        <p:spPr bwMode="auto">
          <a:xfrm rot="10800000">
            <a:off x="7000875" y="3814763"/>
            <a:ext cx="657225" cy="74612"/>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314" name="Group 50"/>
          <p:cNvGrpSpPr>
            <a:grpSpLocks/>
          </p:cNvGrpSpPr>
          <p:nvPr/>
        </p:nvGrpSpPr>
        <p:grpSpPr bwMode="auto">
          <a:xfrm>
            <a:off x="6586538" y="2928938"/>
            <a:ext cx="642937" cy="352425"/>
            <a:chOff x="3470" y="2489"/>
            <a:chExt cx="405" cy="222"/>
          </a:xfrm>
        </p:grpSpPr>
        <p:sp>
          <p:nvSpPr>
            <p:cNvPr id="37924" name="Rectangle 51"/>
            <p:cNvSpPr>
              <a:spLocks noChangeArrowheads="1"/>
            </p:cNvSpPr>
            <p:nvPr/>
          </p:nvSpPr>
          <p:spPr bwMode="auto">
            <a:xfrm>
              <a:off x="3470" y="2495"/>
              <a:ext cx="47" cy="216"/>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5" name="Rectangle 52"/>
            <p:cNvSpPr>
              <a:spLocks noChangeArrowheads="1"/>
            </p:cNvSpPr>
            <p:nvPr/>
          </p:nvSpPr>
          <p:spPr bwMode="auto">
            <a:xfrm>
              <a:off x="3470" y="2489"/>
              <a:ext cx="405" cy="47"/>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23" name="Rectangle 54"/>
          <p:cNvSpPr>
            <a:spLocks noGrp="1" noChangeArrowheads="1"/>
          </p:cNvSpPr>
          <p:nvPr>
            <p:ph type="title"/>
          </p:nvPr>
        </p:nvSpPr>
        <p:spPr/>
        <p:txBody>
          <a:bodyPr/>
          <a:lstStyle/>
          <a:p>
            <a:pPr eaLnBrk="1" hangingPunct="1"/>
            <a:r>
              <a:rPr lang="en-GB" smtClean="0"/>
              <a:t>      Catalytic cracking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296"/>
                                        </p:tgtEl>
                                        <p:attrNameLst>
                                          <p:attrName>style.visibility</p:attrName>
                                        </p:attrNameLst>
                                      </p:cBhvr>
                                      <p:to>
                                        <p:strVal val="visible"/>
                                      </p:to>
                                    </p:set>
                                    <p:animEffect transition="in" filter="dissolve">
                                      <p:cBhvr>
                                        <p:cTn id="7" dur="500"/>
                                        <p:tgtEl>
                                          <p:spTgt spid="139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299"/>
                                        </p:tgtEl>
                                        <p:attrNameLst>
                                          <p:attrName>style.visibility</p:attrName>
                                        </p:attrNameLst>
                                      </p:cBhvr>
                                      <p:to>
                                        <p:strVal val="visible"/>
                                      </p:to>
                                    </p:set>
                                    <p:animEffect transition="in" filter="wipe(left)">
                                      <p:cBhvr>
                                        <p:cTn id="12" dur="500"/>
                                        <p:tgtEl>
                                          <p:spTgt spid="139299"/>
                                        </p:tgtEl>
                                      </p:cBhvr>
                                    </p:animEffect>
                                  </p:childTnLst>
                                </p:cTn>
                              </p:par>
                            </p:childTnLst>
                          </p:cTn>
                        </p:par>
                        <p:par>
                          <p:cTn id="13" fill="hold" nodeType="afterGroup">
                            <p:stCondLst>
                              <p:cond delay="500"/>
                            </p:stCondLst>
                            <p:childTnLst>
                              <p:par>
                                <p:cTn id="14" presetID="22" presetClass="entr" presetSubtype="1" fill="hold" grpId="0" nodeType="afterEffect">
                                  <p:stCondLst>
                                    <p:cond delay="1000"/>
                                  </p:stCondLst>
                                  <p:childTnLst>
                                    <p:set>
                                      <p:cBhvr>
                                        <p:cTn id="15" dur="1" fill="hold">
                                          <p:stCondLst>
                                            <p:cond delay="0"/>
                                          </p:stCondLst>
                                        </p:cTn>
                                        <p:tgtEl>
                                          <p:spTgt spid="139300"/>
                                        </p:tgtEl>
                                        <p:attrNameLst>
                                          <p:attrName>style.visibility</p:attrName>
                                        </p:attrNameLst>
                                      </p:cBhvr>
                                      <p:to>
                                        <p:strVal val="visible"/>
                                      </p:to>
                                    </p:set>
                                    <p:animEffect transition="in" filter="wipe(up)">
                                      <p:cBhvr>
                                        <p:cTn id="16" dur="500"/>
                                        <p:tgtEl>
                                          <p:spTgt spid="139300"/>
                                        </p:tgtEl>
                                      </p:cBhvr>
                                    </p:animEffect>
                                  </p:childTnLst>
                                </p:cTn>
                              </p:par>
                            </p:childTnLst>
                          </p:cTn>
                        </p:par>
                        <p:par>
                          <p:cTn id="17" fill="hold" nodeType="afterGroup">
                            <p:stCondLst>
                              <p:cond delay="2000"/>
                            </p:stCondLst>
                            <p:childTnLst>
                              <p:par>
                                <p:cTn id="18" presetID="22" presetClass="entr" presetSubtype="8" fill="hold" grpId="0" nodeType="afterEffect">
                                  <p:stCondLst>
                                    <p:cond delay="1000"/>
                                  </p:stCondLst>
                                  <p:childTnLst>
                                    <p:set>
                                      <p:cBhvr>
                                        <p:cTn id="19" dur="1" fill="hold">
                                          <p:stCondLst>
                                            <p:cond delay="0"/>
                                          </p:stCondLst>
                                        </p:cTn>
                                        <p:tgtEl>
                                          <p:spTgt spid="139301"/>
                                        </p:tgtEl>
                                        <p:attrNameLst>
                                          <p:attrName>style.visibility</p:attrName>
                                        </p:attrNameLst>
                                      </p:cBhvr>
                                      <p:to>
                                        <p:strVal val="visible"/>
                                      </p:to>
                                    </p:set>
                                    <p:animEffect transition="in" filter="wipe(left)">
                                      <p:cBhvr>
                                        <p:cTn id="20" dur="500"/>
                                        <p:tgtEl>
                                          <p:spTgt spid="139301"/>
                                        </p:tgtEl>
                                      </p:cBhvr>
                                    </p:animEffect>
                                  </p:childTnLst>
                                </p:cTn>
                              </p:par>
                            </p:childTnLst>
                          </p:cTn>
                        </p:par>
                        <p:par>
                          <p:cTn id="21" fill="hold" nodeType="afterGroup">
                            <p:stCondLst>
                              <p:cond delay="3500"/>
                            </p:stCondLst>
                            <p:childTnLst>
                              <p:par>
                                <p:cTn id="22" presetID="22" presetClass="entr" presetSubtype="4" fill="hold" grpId="0" nodeType="afterEffect">
                                  <p:stCondLst>
                                    <p:cond delay="1000"/>
                                  </p:stCondLst>
                                  <p:childTnLst>
                                    <p:set>
                                      <p:cBhvr>
                                        <p:cTn id="23" dur="1" fill="hold">
                                          <p:stCondLst>
                                            <p:cond delay="0"/>
                                          </p:stCondLst>
                                        </p:cTn>
                                        <p:tgtEl>
                                          <p:spTgt spid="139302"/>
                                        </p:tgtEl>
                                        <p:attrNameLst>
                                          <p:attrName>style.visibility</p:attrName>
                                        </p:attrNameLst>
                                      </p:cBhvr>
                                      <p:to>
                                        <p:strVal val="visible"/>
                                      </p:to>
                                    </p:set>
                                    <p:animEffect transition="in" filter="wipe(down)">
                                      <p:cBhvr>
                                        <p:cTn id="24" dur="500"/>
                                        <p:tgtEl>
                                          <p:spTgt spid="139302"/>
                                        </p:tgtEl>
                                      </p:cBhvr>
                                    </p:animEffect>
                                  </p:childTnLst>
                                </p:cTn>
                              </p:par>
                            </p:childTnLst>
                          </p:cTn>
                        </p:par>
                        <p:par>
                          <p:cTn id="25" fill="hold" nodeType="afterGroup">
                            <p:stCondLst>
                              <p:cond delay="5000"/>
                            </p:stCondLst>
                            <p:childTnLst>
                              <p:par>
                                <p:cTn id="26" presetID="9" presetClass="entr" presetSubtype="0" fill="hold" grpId="0" nodeType="afterEffect">
                                  <p:stCondLst>
                                    <p:cond delay="1000"/>
                                  </p:stCondLst>
                                  <p:childTnLst>
                                    <p:set>
                                      <p:cBhvr>
                                        <p:cTn id="27" dur="1" fill="hold">
                                          <p:stCondLst>
                                            <p:cond delay="0"/>
                                          </p:stCondLst>
                                        </p:cTn>
                                        <p:tgtEl>
                                          <p:spTgt spid="139298"/>
                                        </p:tgtEl>
                                        <p:attrNameLst>
                                          <p:attrName>style.visibility</p:attrName>
                                        </p:attrNameLst>
                                      </p:cBhvr>
                                      <p:to>
                                        <p:strVal val="visible"/>
                                      </p:to>
                                    </p:set>
                                    <p:animEffect transition="in" filter="dissolve">
                                      <p:cBhvr>
                                        <p:cTn id="28" dur="500"/>
                                        <p:tgtEl>
                                          <p:spTgt spid="139298"/>
                                        </p:tgtEl>
                                      </p:cBhvr>
                                    </p:animEffect>
                                  </p:childTnLst>
                                </p:cTn>
                              </p:par>
                            </p:childTnLst>
                          </p:cTn>
                        </p:par>
                        <p:par>
                          <p:cTn id="29" fill="hold" nodeType="afterGroup">
                            <p:stCondLst>
                              <p:cond delay="6500"/>
                            </p:stCondLst>
                            <p:childTnLst>
                              <p:par>
                                <p:cTn id="30" presetID="22" presetClass="entr" presetSubtype="4" fill="hold" grpId="0" nodeType="afterEffect">
                                  <p:stCondLst>
                                    <p:cond delay="1000"/>
                                  </p:stCondLst>
                                  <p:childTnLst>
                                    <p:set>
                                      <p:cBhvr>
                                        <p:cTn id="31" dur="1" fill="hold">
                                          <p:stCondLst>
                                            <p:cond delay="0"/>
                                          </p:stCondLst>
                                        </p:cTn>
                                        <p:tgtEl>
                                          <p:spTgt spid="139303"/>
                                        </p:tgtEl>
                                        <p:attrNameLst>
                                          <p:attrName>style.visibility</p:attrName>
                                        </p:attrNameLst>
                                      </p:cBhvr>
                                      <p:to>
                                        <p:strVal val="visible"/>
                                      </p:to>
                                    </p:set>
                                    <p:animEffect transition="in" filter="wipe(down)">
                                      <p:cBhvr>
                                        <p:cTn id="32" dur="500"/>
                                        <p:tgtEl>
                                          <p:spTgt spid="139303"/>
                                        </p:tgtEl>
                                      </p:cBhvr>
                                    </p:animEffect>
                                  </p:childTnLst>
                                </p:cTn>
                              </p:par>
                            </p:childTnLst>
                          </p:cTn>
                        </p:par>
                        <p:par>
                          <p:cTn id="33" fill="hold" nodeType="afterGroup">
                            <p:stCondLst>
                              <p:cond delay="8000"/>
                            </p:stCondLst>
                            <p:childTnLst>
                              <p:par>
                                <p:cTn id="34" presetID="22" presetClass="entr" presetSubtype="8" fill="hold" grpId="0" nodeType="afterEffect">
                                  <p:stCondLst>
                                    <p:cond delay="1000"/>
                                  </p:stCondLst>
                                  <p:childTnLst>
                                    <p:set>
                                      <p:cBhvr>
                                        <p:cTn id="35" dur="1" fill="hold">
                                          <p:stCondLst>
                                            <p:cond delay="0"/>
                                          </p:stCondLst>
                                        </p:cTn>
                                        <p:tgtEl>
                                          <p:spTgt spid="139304"/>
                                        </p:tgtEl>
                                        <p:attrNameLst>
                                          <p:attrName>style.visibility</p:attrName>
                                        </p:attrNameLst>
                                      </p:cBhvr>
                                      <p:to>
                                        <p:strVal val="visible"/>
                                      </p:to>
                                    </p:set>
                                    <p:animEffect transition="in" filter="wipe(left)">
                                      <p:cBhvr>
                                        <p:cTn id="36" dur="500"/>
                                        <p:tgtEl>
                                          <p:spTgt spid="139304"/>
                                        </p:tgtEl>
                                      </p:cBhvr>
                                    </p:animEffect>
                                  </p:childTnLst>
                                </p:cTn>
                              </p:par>
                            </p:childTnLst>
                          </p:cTn>
                        </p:par>
                        <p:par>
                          <p:cTn id="37" fill="hold" nodeType="afterGroup">
                            <p:stCondLst>
                              <p:cond delay="9500"/>
                            </p:stCondLst>
                            <p:childTnLst>
                              <p:par>
                                <p:cTn id="38" presetID="22" presetClass="entr" presetSubtype="1" fill="hold" grpId="0" nodeType="afterEffect">
                                  <p:stCondLst>
                                    <p:cond delay="1000"/>
                                  </p:stCondLst>
                                  <p:childTnLst>
                                    <p:set>
                                      <p:cBhvr>
                                        <p:cTn id="39" dur="1" fill="hold">
                                          <p:stCondLst>
                                            <p:cond delay="0"/>
                                          </p:stCondLst>
                                        </p:cTn>
                                        <p:tgtEl>
                                          <p:spTgt spid="139305"/>
                                        </p:tgtEl>
                                        <p:attrNameLst>
                                          <p:attrName>style.visibility</p:attrName>
                                        </p:attrNameLst>
                                      </p:cBhvr>
                                      <p:to>
                                        <p:strVal val="visible"/>
                                      </p:to>
                                    </p:set>
                                    <p:animEffect transition="in" filter="wipe(up)">
                                      <p:cBhvr>
                                        <p:cTn id="40" dur="500"/>
                                        <p:tgtEl>
                                          <p:spTgt spid="139305"/>
                                        </p:tgtEl>
                                      </p:cBhvr>
                                    </p:animEffect>
                                  </p:childTnLst>
                                </p:cTn>
                              </p:par>
                            </p:childTnLst>
                          </p:cTn>
                        </p:par>
                        <p:par>
                          <p:cTn id="41" fill="hold" nodeType="afterGroup">
                            <p:stCondLst>
                              <p:cond delay="11000"/>
                            </p:stCondLst>
                            <p:childTnLst>
                              <p:par>
                                <p:cTn id="42" presetID="22" presetClass="entr" presetSubtype="8" fill="hold" grpId="0" nodeType="afterEffect">
                                  <p:stCondLst>
                                    <p:cond delay="1000"/>
                                  </p:stCondLst>
                                  <p:childTnLst>
                                    <p:set>
                                      <p:cBhvr>
                                        <p:cTn id="43" dur="1" fill="hold">
                                          <p:stCondLst>
                                            <p:cond delay="0"/>
                                          </p:stCondLst>
                                        </p:cTn>
                                        <p:tgtEl>
                                          <p:spTgt spid="139306"/>
                                        </p:tgtEl>
                                        <p:attrNameLst>
                                          <p:attrName>style.visibility</p:attrName>
                                        </p:attrNameLst>
                                      </p:cBhvr>
                                      <p:to>
                                        <p:strVal val="visible"/>
                                      </p:to>
                                    </p:set>
                                    <p:animEffect transition="in" filter="wipe(left)">
                                      <p:cBhvr>
                                        <p:cTn id="44" dur="500"/>
                                        <p:tgtEl>
                                          <p:spTgt spid="139306"/>
                                        </p:tgtEl>
                                      </p:cBhvr>
                                    </p:animEffect>
                                  </p:childTnLst>
                                </p:cTn>
                              </p:par>
                            </p:childTnLst>
                          </p:cTn>
                        </p:par>
                        <p:par>
                          <p:cTn id="45" fill="hold" nodeType="afterGroup">
                            <p:stCondLst>
                              <p:cond delay="12500"/>
                            </p:stCondLst>
                            <p:childTnLst>
                              <p:par>
                                <p:cTn id="46" presetID="22" presetClass="entr" presetSubtype="8" fill="hold" nodeType="afterEffect">
                                  <p:stCondLst>
                                    <p:cond delay="1000"/>
                                  </p:stCondLst>
                                  <p:childTnLst>
                                    <p:set>
                                      <p:cBhvr>
                                        <p:cTn id="47" dur="1" fill="hold">
                                          <p:stCondLst>
                                            <p:cond delay="0"/>
                                          </p:stCondLst>
                                        </p:cTn>
                                        <p:tgtEl>
                                          <p:spTgt spid="139307"/>
                                        </p:tgtEl>
                                        <p:attrNameLst>
                                          <p:attrName>style.visibility</p:attrName>
                                        </p:attrNameLst>
                                      </p:cBhvr>
                                      <p:to>
                                        <p:strVal val="visible"/>
                                      </p:to>
                                    </p:set>
                                    <p:animEffect transition="in" filter="wipe(left)">
                                      <p:cBhvr>
                                        <p:cTn id="48" dur="500"/>
                                        <p:tgtEl>
                                          <p:spTgt spid="139307"/>
                                        </p:tgtEl>
                                      </p:cBhvr>
                                    </p:animEffect>
                                  </p:childTnLst>
                                </p:cTn>
                              </p:par>
                            </p:childTnLst>
                          </p:cTn>
                        </p:par>
                        <p:par>
                          <p:cTn id="49" fill="hold" nodeType="afterGroup">
                            <p:stCondLst>
                              <p:cond delay="14000"/>
                            </p:stCondLst>
                            <p:childTnLst>
                              <p:par>
                                <p:cTn id="50" presetID="22" presetClass="entr" presetSubtype="8" fill="hold" grpId="0" nodeType="afterEffect">
                                  <p:stCondLst>
                                    <p:cond delay="1000"/>
                                  </p:stCondLst>
                                  <p:childTnLst>
                                    <p:set>
                                      <p:cBhvr>
                                        <p:cTn id="51" dur="1" fill="hold">
                                          <p:stCondLst>
                                            <p:cond delay="0"/>
                                          </p:stCondLst>
                                        </p:cTn>
                                        <p:tgtEl>
                                          <p:spTgt spid="139310"/>
                                        </p:tgtEl>
                                        <p:attrNameLst>
                                          <p:attrName>style.visibility</p:attrName>
                                        </p:attrNameLst>
                                      </p:cBhvr>
                                      <p:to>
                                        <p:strVal val="visible"/>
                                      </p:to>
                                    </p:set>
                                    <p:animEffect transition="in" filter="wipe(left)">
                                      <p:cBhvr>
                                        <p:cTn id="52" dur="500"/>
                                        <p:tgtEl>
                                          <p:spTgt spid="139310"/>
                                        </p:tgtEl>
                                      </p:cBhvr>
                                    </p:animEffect>
                                  </p:childTnLst>
                                </p:cTn>
                              </p:par>
                            </p:childTnLst>
                          </p:cTn>
                        </p:par>
                        <p:par>
                          <p:cTn id="53" fill="hold" nodeType="afterGroup">
                            <p:stCondLst>
                              <p:cond delay="15500"/>
                            </p:stCondLst>
                            <p:childTnLst>
                              <p:par>
                                <p:cTn id="54" presetID="22" presetClass="entr" presetSubtype="8" fill="hold" grpId="0" nodeType="afterEffect">
                                  <p:stCondLst>
                                    <p:cond delay="1000"/>
                                  </p:stCondLst>
                                  <p:childTnLst>
                                    <p:set>
                                      <p:cBhvr>
                                        <p:cTn id="55" dur="1" fill="hold">
                                          <p:stCondLst>
                                            <p:cond delay="0"/>
                                          </p:stCondLst>
                                        </p:cTn>
                                        <p:tgtEl>
                                          <p:spTgt spid="139311"/>
                                        </p:tgtEl>
                                        <p:attrNameLst>
                                          <p:attrName>style.visibility</p:attrName>
                                        </p:attrNameLst>
                                      </p:cBhvr>
                                      <p:to>
                                        <p:strVal val="visible"/>
                                      </p:to>
                                    </p:set>
                                    <p:animEffect transition="in" filter="wipe(left)">
                                      <p:cBhvr>
                                        <p:cTn id="56" dur="500"/>
                                        <p:tgtEl>
                                          <p:spTgt spid="139311"/>
                                        </p:tgtEl>
                                      </p:cBhvr>
                                    </p:animEffect>
                                  </p:childTnLst>
                                </p:cTn>
                              </p:par>
                            </p:childTnLst>
                          </p:cTn>
                        </p:par>
                        <p:par>
                          <p:cTn id="57" fill="hold" nodeType="afterGroup">
                            <p:stCondLst>
                              <p:cond delay="17000"/>
                            </p:stCondLst>
                            <p:childTnLst>
                              <p:par>
                                <p:cTn id="58" presetID="22" presetClass="entr" presetSubtype="8" fill="hold" grpId="0" nodeType="afterEffect">
                                  <p:stCondLst>
                                    <p:cond delay="1000"/>
                                  </p:stCondLst>
                                  <p:childTnLst>
                                    <p:set>
                                      <p:cBhvr>
                                        <p:cTn id="59" dur="1" fill="hold">
                                          <p:stCondLst>
                                            <p:cond delay="0"/>
                                          </p:stCondLst>
                                        </p:cTn>
                                        <p:tgtEl>
                                          <p:spTgt spid="139312"/>
                                        </p:tgtEl>
                                        <p:attrNameLst>
                                          <p:attrName>style.visibility</p:attrName>
                                        </p:attrNameLst>
                                      </p:cBhvr>
                                      <p:to>
                                        <p:strVal val="visible"/>
                                      </p:to>
                                    </p:set>
                                    <p:animEffect transition="in" filter="wipe(left)">
                                      <p:cBhvr>
                                        <p:cTn id="60" dur="500"/>
                                        <p:tgtEl>
                                          <p:spTgt spid="139312"/>
                                        </p:tgtEl>
                                      </p:cBhvr>
                                    </p:animEffect>
                                  </p:childTnLst>
                                </p:cTn>
                              </p:par>
                            </p:childTnLst>
                          </p:cTn>
                        </p:par>
                        <p:par>
                          <p:cTn id="61" fill="hold" nodeType="afterGroup">
                            <p:stCondLst>
                              <p:cond delay="18500"/>
                            </p:stCondLst>
                            <p:childTnLst>
                              <p:par>
                                <p:cTn id="62" presetID="22" presetClass="entr" presetSubtype="8" fill="hold" grpId="0" nodeType="afterEffect">
                                  <p:stCondLst>
                                    <p:cond delay="1000"/>
                                  </p:stCondLst>
                                  <p:childTnLst>
                                    <p:set>
                                      <p:cBhvr>
                                        <p:cTn id="63" dur="1" fill="hold">
                                          <p:stCondLst>
                                            <p:cond delay="0"/>
                                          </p:stCondLst>
                                        </p:cTn>
                                        <p:tgtEl>
                                          <p:spTgt spid="139313"/>
                                        </p:tgtEl>
                                        <p:attrNameLst>
                                          <p:attrName>style.visibility</p:attrName>
                                        </p:attrNameLst>
                                      </p:cBhvr>
                                      <p:to>
                                        <p:strVal val="visible"/>
                                      </p:to>
                                    </p:set>
                                    <p:animEffect transition="in" filter="wipe(left)">
                                      <p:cBhvr>
                                        <p:cTn id="64" dur="500"/>
                                        <p:tgtEl>
                                          <p:spTgt spid="139313"/>
                                        </p:tgtEl>
                                      </p:cBhvr>
                                    </p:animEffect>
                                  </p:childTnLst>
                                </p:cTn>
                              </p:par>
                            </p:childTnLst>
                          </p:cTn>
                        </p:par>
                        <p:par>
                          <p:cTn id="65" fill="hold" nodeType="afterGroup">
                            <p:stCondLst>
                              <p:cond delay="20000"/>
                            </p:stCondLst>
                            <p:childTnLst>
                              <p:par>
                                <p:cTn id="66" presetID="22" presetClass="entr" presetSubtype="8" fill="hold" nodeType="afterEffect">
                                  <p:stCondLst>
                                    <p:cond delay="1000"/>
                                  </p:stCondLst>
                                  <p:childTnLst>
                                    <p:set>
                                      <p:cBhvr>
                                        <p:cTn id="67" dur="1" fill="hold">
                                          <p:stCondLst>
                                            <p:cond delay="0"/>
                                          </p:stCondLst>
                                        </p:cTn>
                                        <p:tgtEl>
                                          <p:spTgt spid="139314"/>
                                        </p:tgtEl>
                                        <p:attrNameLst>
                                          <p:attrName>style.visibility</p:attrName>
                                        </p:attrNameLst>
                                      </p:cBhvr>
                                      <p:to>
                                        <p:strVal val="visible"/>
                                      </p:to>
                                    </p:set>
                                    <p:animEffect transition="in" filter="wipe(left)">
                                      <p:cBhvr>
                                        <p:cTn id="68" dur="500"/>
                                        <p:tgtEl>
                                          <p:spTgt spid="139314"/>
                                        </p:tgtEl>
                                      </p:cBhvr>
                                    </p:animEffect>
                                  </p:childTnLst>
                                </p:cTn>
                              </p:par>
                            </p:childTnLst>
                          </p:cTn>
                        </p:par>
                        <p:par>
                          <p:cTn id="69" fill="hold" nodeType="afterGroup">
                            <p:stCondLst>
                              <p:cond delay="21500"/>
                            </p:stCondLst>
                            <p:childTnLst>
                              <p:par>
                                <p:cTn id="70" presetID="9" presetClass="entr" presetSubtype="0" fill="hold" grpId="0" nodeType="afterEffect">
                                  <p:stCondLst>
                                    <p:cond delay="1000"/>
                                  </p:stCondLst>
                                  <p:childTnLst>
                                    <p:set>
                                      <p:cBhvr>
                                        <p:cTn id="71" dur="1" fill="hold">
                                          <p:stCondLst>
                                            <p:cond delay="0"/>
                                          </p:stCondLst>
                                        </p:cTn>
                                        <p:tgtEl>
                                          <p:spTgt spid="139297"/>
                                        </p:tgtEl>
                                        <p:attrNameLst>
                                          <p:attrName>style.visibility</p:attrName>
                                        </p:attrNameLst>
                                      </p:cBhvr>
                                      <p:to>
                                        <p:strVal val="visible"/>
                                      </p:to>
                                    </p:set>
                                    <p:animEffect transition="in" filter="dissolve">
                                      <p:cBhvr>
                                        <p:cTn id="72" dur="500"/>
                                        <p:tgtEl>
                                          <p:spTgt spid="139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96" grpId="0" animBg="1" autoUpdateAnimBg="0"/>
      <p:bldP spid="139297" grpId="0" animBg="1" autoUpdateAnimBg="0"/>
      <p:bldP spid="139298" grpId="0" animBg="1" autoUpdateAnimBg="0"/>
      <p:bldP spid="139299" grpId="0" animBg="1"/>
      <p:bldP spid="139300" grpId="0" animBg="1"/>
      <p:bldP spid="139301" grpId="0" animBg="1"/>
      <p:bldP spid="139302" grpId="0" animBg="1"/>
      <p:bldP spid="139303" grpId="0" animBg="1"/>
      <p:bldP spid="139304" grpId="0" animBg="1"/>
      <p:bldP spid="139305" grpId="0" animBg="1"/>
      <p:bldP spid="139306" grpId="0" animBg="1"/>
      <p:bldP spid="139310" grpId="0" animBg="1"/>
      <p:bldP spid="139311" grpId="0" animBg="1" autoUpdateAnimBg="0"/>
      <p:bldP spid="139312" grpId="0" animBg="1"/>
      <p:bldP spid="1393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ph type="body" idx="1"/>
          </p:nvPr>
        </p:nvSpPr>
        <p:spPr bwMode="auto">
          <a:xfrm>
            <a:off x="355600" y="946150"/>
            <a:ext cx="8499475" cy="1443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In the catalytic cracker long chain molecules are split apart or ‘cracked’. An example of such a reaction is:</a:t>
            </a:r>
          </a:p>
        </p:txBody>
      </p:sp>
      <p:sp>
        <p:nvSpPr>
          <p:cNvPr id="38915" name="Text Box 4"/>
          <p:cNvSpPr txBox="1">
            <a:spLocks noChangeArrowheads="1"/>
          </p:cNvSpPr>
          <p:nvPr/>
        </p:nvSpPr>
        <p:spPr bwMode="auto">
          <a:xfrm>
            <a:off x="3243263" y="6007100"/>
            <a:ext cx="3427412" cy="466725"/>
          </a:xfrm>
          <a:prstGeom prst="rect">
            <a:avLst/>
          </a:prstGeom>
          <a:gradFill rotWithShape="0">
            <a:gsLst>
              <a:gs pos="0">
                <a:srgbClr val="FFFF00"/>
              </a:gs>
              <a:gs pos="100000">
                <a:srgbClr val="FFFFFF"/>
              </a:gs>
            </a:gsLst>
            <a:lin ang="27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olidFill>
                  <a:srgbClr val="0000FF"/>
                </a:solidFill>
              </a:rPr>
              <a:t>C</a:t>
            </a:r>
            <a:r>
              <a:rPr lang="en-GB" baseline="-25000">
                <a:solidFill>
                  <a:srgbClr val="0000FF"/>
                </a:solidFill>
              </a:rPr>
              <a:t>8</a:t>
            </a:r>
            <a:r>
              <a:rPr lang="en-GB">
                <a:solidFill>
                  <a:srgbClr val="0000FF"/>
                </a:solidFill>
              </a:rPr>
              <a:t>H</a:t>
            </a:r>
            <a:r>
              <a:rPr lang="en-GB" baseline="-25000">
                <a:solidFill>
                  <a:srgbClr val="0000FF"/>
                </a:solidFill>
              </a:rPr>
              <a:t>18</a:t>
            </a:r>
            <a:r>
              <a:rPr lang="en-GB">
                <a:solidFill>
                  <a:srgbClr val="0000FF"/>
                </a:solidFill>
              </a:rPr>
              <a:t>  </a:t>
            </a:r>
            <a:r>
              <a:rPr lang="en-GB">
                <a:solidFill>
                  <a:srgbClr val="0000FF"/>
                </a:solidFill>
                <a:sym typeface="Monotype Sorts" pitchFamily="2" charset="2"/>
              </a:rPr>
              <a:t>  C</a:t>
            </a:r>
            <a:r>
              <a:rPr lang="en-GB" baseline="-25000">
                <a:solidFill>
                  <a:srgbClr val="0000FF"/>
                </a:solidFill>
                <a:sym typeface="Monotype Sorts" pitchFamily="2" charset="2"/>
              </a:rPr>
              <a:t>6</a:t>
            </a:r>
            <a:r>
              <a:rPr lang="en-GB">
                <a:solidFill>
                  <a:srgbClr val="0000FF"/>
                </a:solidFill>
                <a:sym typeface="Monotype Sorts" pitchFamily="2" charset="2"/>
              </a:rPr>
              <a:t>H</a:t>
            </a:r>
            <a:r>
              <a:rPr lang="en-GB" baseline="-25000">
                <a:solidFill>
                  <a:srgbClr val="0000FF"/>
                </a:solidFill>
                <a:sym typeface="Monotype Sorts" pitchFamily="2" charset="2"/>
              </a:rPr>
              <a:t>14</a:t>
            </a:r>
            <a:r>
              <a:rPr lang="en-GB">
                <a:solidFill>
                  <a:srgbClr val="0000FF"/>
                </a:solidFill>
                <a:sym typeface="Monotype Sorts" pitchFamily="2" charset="2"/>
              </a:rPr>
              <a:t> + C</a:t>
            </a:r>
            <a:r>
              <a:rPr lang="en-GB" baseline="-25000">
                <a:solidFill>
                  <a:srgbClr val="0000FF"/>
                </a:solidFill>
                <a:sym typeface="Monotype Sorts" pitchFamily="2" charset="2"/>
              </a:rPr>
              <a:t>2</a:t>
            </a:r>
            <a:r>
              <a:rPr lang="en-GB">
                <a:solidFill>
                  <a:srgbClr val="0000FF"/>
                </a:solidFill>
                <a:sym typeface="Monotype Sorts" pitchFamily="2" charset="2"/>
              </a:rPr>
              <a:t>H</a:t>
            </a:r>
            <a:r>
              <a:rPr lang="en-GB" baseline="-25000">
                <a:solidFill>
                  <a:srgbClr val="0000FF"/>
                </a:solidFill>
                <a:sym typeface="Monotype Sorts" pitchFamily="2" charset="2"/>
              </a:rPr>
              <a:t>4</a:t>
            </a:r>
            <a:endParaRPr lang="en-GB">
              <a:solidFill>
                <a:srgbClr val="0000FF"/>
              </a:solidFill>
            </a:endParaRPr>
          </a:p>
        </p:txBody>
      </p:sp>
      <p:pic>
        <p:nvPicPr>
          <p:cNvPr id="389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4316413"/>
            <a:ext cx="126682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Text Box 7"/>
          <p:cNvSpPr txBox="1">
            <a:spLocks noChangeArrowheads="1"/>
          </p:cNvSpPr>
          <p:nvPr/>
        </p:nvSpPr>
        <p:spPr bwMode="auto">
          <a:xfrm>
            <a:off x="5175250" y="4679950"/>
            <a:ext cx="422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3200"/>
              <a:t>+</a:t>
            </a:r>
            <a:endParaRPr lang="en-GB"/>
          </a:p>
        </p:txBody>
      </p:sp>
      <p:sp>
        <p:nvSpPr>
          <p:cNvPr id="38918" name="Text Box 8"/>
          <p:cNvSpPr txBox="1">
            <a:spLocks noChangeArrowheads="1"/>
          </p:cNvSpPr>
          <p:nvPr/>
        </p:nvSpPr>
        <p:spPr bwMode="auto">
          <a:xfrm>
            <a:off x="7559675" y="3970338"/>
            <a:ext cx="1127125" cy="466725"/>
          </a:xfrm>
          <a:prstGeom prst="rect">
            <a:avLst/>
          </a:prstGeom>
          <a:solidFill>
            <a:schemeClr val="accent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olidFill>
                  <a:srgbClr val="FFFF00"/>
                </a:solidFill>
              </a:rPr>
              <a:t>ethene</a:t>
            </a:r>
            <a:endParaRPr lang="en-GB"/>
          </a:p>
        </p:txBody>
      </p:sp>
      <p:grpSp>
        <p:nvGrpSpPr>
          <p:cNvPr id="38919" name="Group 9"/>
          <p:cNvGrpSpPr>
            <a:grpSpLocks/>
          </p:cNvGrpSpPr>
          <p:nvPr/>
        </p:nvGrpSpPr>
        <p:grpSpPr bwMode="auto">
          <a:xfrm>
            <a:off x="2657475" y="2270125"/>
            <a:ext cx="5184775" cy="1266825"/>
            <a:chOff x="1579" y="1534"/>
            <a:chExt cx="3266" cy="798"/>
          </a:xfrm>
        </p:grpSpPr>
        <p:pic>
          <p:nvPicPr>
            <p:cNvPr id="389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 y="1534"/>
              <a:ext cx="2415"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31" name="Text Box 11"/>
            <p:cNvSpPr txBox="1">
              <a:spLocks noChangeArrowheads="1"/>
            </p:cNvSpPr>
            <p:nvPr/>
          </p:nvSpPr>
          <p:spPr bwMode="auto">
            <a:xfrm>
              <a:off x="4146" y="1650"/>
              <a:ext cx="699" cy="294"/>
            </a:xfrm>
            <a:prstGeom prst="rect">
              <a:avLst/>
            </a:prstGeom>
            <a:solidFill>
              <a:schemeClr val="accent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olidFill>
                    <a:srgbClr val="FFFF00"/>
                  </a:solidFill>
                </a:rPr>
                <a:t>octane</a:t>
              </a:r>
              <a:endParaRPr lang="en-GB"/>
            </a:p>
          </p:txBody>
        </p:sp>
      </p:grpSp>
      <p:grpSp>
        <p:nvGrpSpPr>
          <p:cNvPr id="38920" name="Group 12"/>
          <p:cNvGrpSpPr>
            <a:grpSpLocks/>
          </p:cNvGrpSpPr>
          <p:nvPr/>
        </p:nvGrpSpPr>
        <p:grpSpPr bwMode="auto">
          <a:xfrm>
            <a:off x="412750" y="3810000"/>
            <a:ext cx="4387850" cy="1960563"/>
            <a:chOff x="165" y="2504"/>
            <a:chExt cx="2764" cy="1235"/>
          </a:xfrm>
        </p:grpSpPr>
        <p:pic>
          <p:nvPicPr>
            <p:cNvPr id="3892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 y="2833"/>
              <a:ext cx="2178" cy="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9" name="Text Box 14"/>
            <p:cNvSpPr txBox="1">
              <a:spLocks noChangeArrowheads="1"/>
            </p:cNvSpPr>
            <p:nvPr/>
          </p:nvSpPr>
          <p:spPr bwMode="auto">
            <a:xfrm>
              <a:off x="165" y="2504"/>
              <a:ext cx="753" cy="294"/>
            </a:xfrm>
            <a:prstGeom prst="rect">
              <a:avLst/>
            </a:prstGeom>
            <a:solidFill>
              <a:schemeClr val="accent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olidFill>
                    <a:srgbClr val="FFFF00"/>
                  </a:solidFill>
                </a:rPr>
                <a:t>hexane</a:t>
              </a:r>
              <a:endParaRPr lang="en-GB"/>
            </a:p>
          </p:txBody>
        </p:sp>
      </p:grpSp>
      <p:sp>
        <p:nvSpPr>
          <p:cNvPr id="38921" name="Text Box 15"/>
          <p:cNvSpPr txBox="1">
            <a:spLocks noChangeArrowheads="1"/>
          </p:cNvSpPr>
          <p:nvPr/>
        </p:nvSpPr>
        <p:spPr bwMode="auto">
          <a:xfrm>
            <a:off x="7821613" y="4556125"/>
            <a:ext cx="1095375" cy="1016000"/>
          </a:xfrm>
          <a:prstGeom prst="rect">
            <a:avLst/>
          </a:prstGeom>
          <a:solidFill>
            <a:srgbClr val="FFFF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solidFill>
                  <a:srgbClr val="0000FF"/>
                </a:solidFill>
              </a:rPr>
              <a:t>Used</a:t>
            </a:r>
          </a:p>
          <a:p>
            <a:pPr algn="l"/>
            <a:r>
              <a:rPr lang="en-GB" sz="2000">
                <a:solidFill>
                  <a:srgbClr val="0000FF"/>
                </a:solidFill>
              </a:rPr>
              <a:t>to make</a:t>
            </a:r>
          </a:p>
          <a:p>
            <a:pPr algn="l"/>
            <a:r>
              <a:rPr lang="en-GB" sz="2000">
                <a:solidFill>
                  <a:srgbClr val="0000FF"/>
                </a:solidFill>
              </a:rPr>
              <a:t>plastics</a:t>
            </a:r>
            <a:endParaRPr lang="en-GB"/>
          </a:p>
        </p:txBody>
      </p:sp>
      <p:grpSp>
        <p:nvGrpSpPr>
          <p:cNvPr id="38922" name="Group 16"/>
          <p:cNvGrpSpPr>
            <a:grpSpLocks/>
          </p:cNvGrpSpPr>
          <p:nvPr/>
        </p:nvGrpSpPr>
        <p:grpSpPr bwMode="auto">
          <a:xfrm>
            <a:off x="3327400" y="3613150"/>
            <a:ext cx="2835275" cy="782638"/>
            <a:chOff x="2001" y="2380"/>
            <a:chExt cx="1786" cy="493"/>
          </a:xfrm>
        </p:grpSpPr>
        <p:sp>
          <p:nvSpPr>
            <p:cNvPr id="38925" name="AutoShape 17"/>
            <p:cNvSpPr>
              <a:spLocks noChangeArrowheads="1"/>
            </p:cNvSpPr>
            <p:nvPr/>
          </p:nvSpPr>
          <p:spPr bwMode="auto">
            <a:xfrm>
              <a:off x="2705" y="2400"/>
              <a:ext cx="499" cy="473"/>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6" name="Text Box 18"/>
            <p:cNvSpPr txBox="1">
              <a:spLocks noChangeArrowheads="1"/>
            </p:cNvSpPr>
            <p:nvPr/>
          </p:nvSpPr>
          <p:spPr bwMode="auto">
            <a:xfrm>
              <a:off x="2001" y="2380"/>
              <a:ext cx="75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heat &amp;    </a:t>
              </a:r>
            </a:p>
            <a:p>
              <a:pPr algn="l"/>
              <a:r>
                <a:rPr lang="en-GB" sz="2000"/>
                <a:t>pressure</a:t>
              </a:r>
              <a:endParaRPr lang="en-GB"/>
            </a:p>
          </p:txBody>
        </p:sp>
        <p:sp>
          <p:nvSpPr>
            <p:cNvPr id="38927" name="Text Box 19"/>
            <p:cNvSpPr txBox="1">
              <a:spLocks noChangeArrowheads="1"/>
            </p:cNvSpPr>
            <p:nvPr/>
          </p:nvSpPr>
          <p:spPr bwMode="auto">
            <a:xfrm>
              <a:off x="3129" y="2470"/>
              <a:ext cx="6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catalyst</a:t>
              </a:r>
              <a:endParaRPr lang="en-GB"/>
            </a:p>
          </p:txBody>
        </p:sp>
      </p:grpSp>
      <p:sp>
        <p:nvSpPr>
          <p:cNvPr id="38923" name="Text Box 20"/>
          <p:cNvSpPr txBox="1">
            <a:spLocks noChangeArrowheads="1"/>
          </p:cNvSpPr>
          <p:nvPr/>
        </p:nvSpPr>
        <p:spPr bwMode="auto">
          <a:xfrm>
            <a:off x="412750" y="5380038"/>
            <a:ext cx="1189038" cy="714375"/>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2000">
                <a:solidFill>
                  <a:srgbClr val="0000FF"/>
                </a:solidFill>
              </a:rPr>
              <a:t>Used as a fuel</a:t>
            </a:r>
          </a:p>
        </p:txBody>
      </p:sp>
      <p:sp>
        <p:nvSpPr>
          <p:cNvPr id="38924" name="Rectangle 22"/>
          <p:cNvSpPr>
            <a:spLocks noGrp="1" noChangeArrowheads="1"/>
          </p:cNvSpPr>
          <p:nvPr>
            <p:ph type="title"/>
          </p:nvPr>
        </p:nvSpPr>
        <p:spPr/>
        <p:txBody>
          <a:bodyPr/>
          <a:lstStyle/>
          <a:p>
            <a:pPr eaLnBrk="1" hangingPunct="1"/>
            <a:r>
              <a:rPr lang="en-GB" smtClean="0"/>
              <a:t>      Catalytic cracking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4"/>
          <p:cNvSpPr>
            <a:spLocks noChangeArrowheads="1"/>
          </p:cNvSpPr>
          <p:nvPr>
            <p:ph type="body" idx="1"/>
          </p:nvPr>
        </p:nvSpPr>
        <p:spPr bwMode="auto">
          <a:xfrm>
            <a:off x="234950" y="914400"/>
            <a:ext cx="8499475" cy="1443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Draw out displayed formulae of a pair of products formed by cracking decane.</a:t>
            </a:r>
          </a:p>
        </p:txBody>
      </p:sp>
      <p:grpSp>
        <p:nvGrpSpPr>
          <p:cNvPr id="141317" name="Group 5"/>
          <p:cNvGrpSpPr>
            <a:grpSpLocks/>
          </p:cNvGrpSpPr>
          <p:nvPr/>
        </p:nvGrpSpPr>
        <p:grpSpPr bwMode="auto">
          <a:xfrm>
            <a:off x="3032125" y="3251200"/>
            <a:ext cx="2835275" cy="782638"/>
            <a:chOff x="2001" y="2380"/>
            <a:chExt cx="1786" cy="493"/>
          </a:xfrm>
        </p:grpSpPr>
        <p:sp>
          <p:nvSpPr>
            <p:cNvPr id="40069" name="AutoShape 6"/>
            <p:cNvSpPr>
              <a:spLocks noChangeArrowheads="1"/>
            </p:cNvSpPr>
            <p:nvPr/>
          </p:nvSpPr>
          <p:spPr bwMode="auto">
            <a:xfrm>
              <a:off x="2705" y="2400"/>
              <a:ext cx="499" cy="473"/>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70" name="Text Box 7"/>
            <p:cNvSpPr txBox="1">
              <a:spLocks noChangeArrowheads="1"/>
            </p:cNvSpPr>
            <p:nvPr/>
          </p:nvSpPr>
          <p:spPr bwMode="auto">
            <a:xfrm>
              <a:off x="2001" y="2380"/>
              <a:ext cx="78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Heat &amp;    </a:t>
              </a:r>
            </a:p>
            <a:p>
              <a:pPr algn="l"/>
              <a:r>
                <a:rPr lang="en-GB" sz="2000"/>
                <a:t>pressure</a:t>
              </a:r>
              <a:endParaRPr lang="en-GB"/>
            </a:p>
          </p:txBody>
        </p:sp>
        <p:sp>
          <p:nvSpPr>
            <p:cNvPr id="40071" name="Text Box 8"/>
            <p:cNvSpPr txBox="1">
              <a:spLocks noChangeArrowheads="1"/>
            </p:cNvSpPr>
            <p:nvPr/>
          </p:nvSpPr>
          <p:spPr bwMode="auto">
            <a:xfrm>
              <a:off x="3129" y="2470"/>
              <a:ext cx="6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catalyst</a:t>
              </a:r>
              <a:endParaRPr lang="en-GB"/>
            </a:p>
          </p:txBody>
        </p:sp>
      </p:grpSp>
      <p:grpSp>
        <p:nvGrpSpPr>
          <p:cNvPr id="39940" name="Group 9"/>
          <p:cNvGrpSpPr>
            <a:grpSpLocks/>
          </p:cNvGrpSpPr>
          <p:nvPr/>
        </p:nvGrpSpPr>
        <p:grpSpPr bwMode="auto">
          <a:xfrm>
            <a:off x="1454150" y="1839913"/>
            <a:ext cx="6978650" cy="1309687"/>
            <a:chOff x="879" y="1309"/>
            <a:chExt cx="4396" cy="825"/>
          </a:xfrm>
        </p:grpSpPr>
        <p:grpSp>
          <p:nvGrpSpPr>
            <p:cNvPr id="39999" name="Group 10"/>
            <p:cNvGrpSpPr>
              <a:grpSpLocks/>
            </p:cNvGrpSpPr>
            <p:nvPr/>
          </p:nvGrpSpPr>
          <p:grpSpPr bwMode="auto">
            <a:xfrm>
              <a:off x="879" y="1309"/>
              <a:ext cx="3190" cy="825"/>
              <a:chOff x="312" y="1300"/>
              <a:chExt cx="3190" cy="825"/>
            </a:xfrm>
          </p:grpSpPr>
          <p:grpSp>
            <p:nvGrpSpPr>
              <p:cNvPr id="40001" name="Group 11"/>
              <p:cNvGrpSpPr>
                <a:grpSpLocks/>
              </p:cNvGrpSpPr>
              <p:nvPr/>
            </p:nvGrpSpPr>
            <p:grpSpPr bwMode="auto">
              <a:xfrm>
                <a:off x="312" y="1322"/>
                <a:ext cx="815" cy="803"/>
                <a:chOff x="1913" y="1915"/>
                <a:chExt cx="815" cy="803"/>
              </a:xfrm>
            </p:grpSpPr>
            <p:sp>
              <p:nvSpPr>
                <p:cNvPr id="40055" name="Rectangle 12"/>
                <p:cNvSpPr>
                  <a:spLocks noChangeArrowheads="1"/>
                </p:cNvSpPr>
                <p:nvPr/>
              </p:nvSpPr>
              <p:spPr bwMode="auto">
                <a:xfrm>
                  <a:off x="248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56" name="Rectangle 13"/>
                <p:cNvSpPr>
                  <a:spLocks noChangeArrowheads="1"/>
                </p:cNvSpPr>
                <p:nvPr/>
              </p:nvSpPr>
              <p:spPr bwMode="auto">
                <a:xfrm>
                  <a:off x="220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57" name="Rectangle 14"/>
                <p:cNvSpPr>
                  <a:spLocks noChangeArrowheads="1"/>
                </p:cNvSpPr>
                <p:nvPr/>
              </p:nvSpPr>
              <p:spPr bwMode="auto">
                <a:xfrm>
                  <a:off x="2196" y="219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0058" name="Rectangle 15"/>
                <p:cNvSpPr>
                  <a:spLocks noChangeArrowheads="1"/>
                </p:cNvSpPr>
                <p:nvPr/>
              </p:nvSpPr>
              <p:spPr bwMode="auto">
                <a:xfrm>
                  <a:off x="2476" y="219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0059" name="Rectangle 16"/>
                <p:cNvSpPr>
                  <a:spLocks noChangeArrowheads="1"/>
                </p:cNvSpPr>
                <p:nvPr/>
              </p:nvSpPr>
              <p:spPr bwMode="auto">
                <a:xfrm>
                  <a:off x="1913" y="219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60" name="Rectangle 17"/>
                <p:cNvSpPr>
                  <a:spLocks noChangeArrowheads="1"/>
                </p:cNvSpPr>
                <p:nvPr/>
              </p:nvSpPr>
              <p:spPr bwMode="auto">
                <a:xfrm>
                  <a:off x="219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61" name="Rectangle 18"/>
                <p:cNvSpPr>
                  <a:spLocks noChangeArrowheads="1"/>
                </p:cNvSpPr>
                <p:nvPr/>
              </p:nvSpPr>
              <p:spPr bwMode="auto">
                <a:xfrm>
                  <a:off x="247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62" name="Line 19"/>
                <p:cNvSpPr>
                  <a:spLocks noChangeShapeType="1"/>
                </p:cNvSpPr>
                <p:nvPr/>
              </p:nvSpPr>
              <p:spPr bwMode="auto">
                <a:xfrm>
                  <a:off x="2324" y="231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63" name="Line 20"/>
                <p:cNvSpPr>
                  <a:spLocks noChangeShapeType="1"/>
                </p:cNvSpPr>
                <p:nvPr/>
              </p:nvSpPr>
              <p:spPr bwMode="auto">
                <a:xfrm flipH="1">
                  <a:off x="2529" y="2401"/>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64" name="Line 21"/>
                <p:cNvSpPr>
                  <a:spLocks noChangeShapeType="1"/>
                </p:cNvSpPr>
                <p:nvPr/>
              </p:nvSpPr>
              <p:spPr bwMode="auto">
                <a:xfrm flipH="1">
                  <a:off x="2066" y="2335"/>
                  <a:ext cx="13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65" name="Line 22"/>
                <p:cNvSpPr>
                  <a:spLocks noChangeShapeType="1"/>
                </p:cNvSpPr>
                <p:nvPr/>
              </p:nvSpPr>
              <p:spPr bwMode="auto">
                <a:xfrm>
                  <a:off x="2283" y="2401"/>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66" name="Line 23"/>
                <p:cNvSpPr>
                  <a:spLocks noChangeShapeType="1"/>
                </p:cNvSpPr>
                <p:nvPr/>
              </p:nvSpPr>
              <p:spPr bwMode="auto">
                <a:xfrm flipV="1">
                  <a:off x="2274" y="209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67" name="Line 24"/>
                <p:cNvSpPr>
                  <a:spLocks noChangeShapeType="1"/>
                </p:cNvSpPr>
                <p:nvPr/>
              </p:nvSpPr>
              <p:spPr bwMode="auto">
                <a:xfrm flipV="1">
                  <a:off x="2544" y="2108"/>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68" name="Line 25"/>
                <p:cNvSpPr>
                  <a:spLocks noChangeShapeType="1"/>
                </p:cNvSpPr>
                <p:nvPr/>
              </p:nvSpPr>
              <p:spPr bwMode="auto">
                <a:xfrm>
                  <a:off x="2586" y="2317"/>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002" name="Group 26"/>
              <p:cNvGrpSpPr>
                <a:grpSpLocks/>
              </p:cNvGrpSpPr>
              <p:nvPr/>
            </p:nvGrpSpPr>
            <p:grpSpPr bwMode="auto">
              <a:xfrm>
                <a:off x="1152" y="1322"/>
                <a:ext cx="535" cy="803"/>
                <a:chOff x="2753" y="1915"/>
                <a:chExt cx="535" cy="803"/>
              </a:xfrm>
            </p:grpSpPr>
            <p:sp>
              <p:nvSpPr>
                <p:cNvPr id="40043" name="Rectangle 27"/>
                <p:cNvSpPr>
                  <a:spLocks noChangeArrowheads="1"/>
                </p:cNvSpPr>
                <p:nvPr/>
              </p:nvSpPr>
              <p:spPr bwMode="auto">
                <a:xfrm>
                  <a:off x="276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44" name="Rectangle 28"/>
                <p:cNvSpPr>
                  <a:spLocks noChangeArrowheads="1"/>
                </p:cNvSpPr>
                <p:nvPr/>
              </p:nvSpPr>
              <p:spPr bwMode="auto">
                <a:xfrm>
                  <a:off x="304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45" name="Rectangle 29"/>
                <p:cNvSpPr>
                  <a:spLocks noChangeArrowheads="1"/>
                </p:cNvSpPr>
                <p:nvPr/>
              </p:nvSpPr>
              <p:spPr bwMode="auto">
                <a:xfrm>
                  <a:off x="2756" y="219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0046" name="Rectangle 30"/>
                <p:cNvSpPr>
                  <a:spLocks noChangeArrowheads="1"/>
                </p:cNvSpPr>
                <p:nvPr/>
              </p:nvSpPr>
              <p:spPr bwMode="auto">
                <a:xfrm>
                  <a:off x="3027" y="2189"/>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0047" name="Rectangle 31"/>
                <p:cNvSpPr>
                  <a:spLocks noChangeArrowheads="1"/>
                </p:cNvSpPr>
                <p:nvPr/>
              </p:nvSpPr>
              <p:spPr bwMode="auto">
                <a:xfrm>
                  <a:off x="275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48" name="Rectangle 32"/>
                <p:cNvSpPr>
                  <a:spLocks noChangeArrowheads="1"/>
                </p:cNvSpPr>
                <p:nvPr/>
              </p:nvSpPr>
              <p:spPr bwMode="auto">
                <a:xfrm>
                  <a:off x="303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49" name="Line 33"/>
                <p:cNvSpPr>
                  <a:spLocks noChangeShapeType="1"/>
                </p:cNvSpPr>
                <p:nvPr/>
              </p:nvSpPr>
              <p:spPr bwMode="auto">
                <a:xfrm>
                  <a:off x="2857" y="232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50" name="Line 34"/>
                <p:cNvSpPr>
                  <a:spLocks noChangeShapeType="1"/>
                </p:cNvSpPr>
                <p:nvPr/>
              </p:nvSpPr>
              <p:spPr bwMode="auto">
                <a:xfrm>
                  <a:off x="3146" y="231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51" name="Line 35"/>
                <p:cNvSpPr>
                  <a:spLocks noChangeShapeType="1"/>
                </p:cNvSpPr>
                <p:nvPr/>
              </p:nvSpPr>
              <p:spPr bwMode="auto">
                <a:xfrm flipV="1">
                  <a:off x="2825" y="2127"/>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52" name="Line 36"/>
                <p:cNvSpPr>
                  <a:spLocks noChangeShapeType="1"/>
                </p:cNvSpPr>
                <p:nvPr/>
              </p:nvSpPr>
              <p:spPr bwMode="auto">
                <a:xfrm>
                  <a:off x="2815" y="241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53" name="Line 37"/>
                <p:cNvSpPr>
                  <a:spLocks noChangeShapeType="1"/>
                </p:cNvSpPr>
                <p:nvPr/>
              </p:nvSpPr>
              <p:spPr bwMode="auto">
                <a:xfrm flipV="1">
                  <a:off x="3086" y="210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54" name="Line 38"/>
                <p:cNvSpPr>
                  <a:spLocks noChangeShapeType="1"/>
                </p:cNvSpPr>
                <p:nvPr/>
              </p:nvSpPr>
              <p:spPr bwMode="auto">
                <a:xfrm>
                  <a:off x="3086" y="2428"/>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003" name="Group 39"/>
              <p:cNvGrpSpPr>
                <a:grpSpLocks/>
              </p:cNvGrpSpPr>
              <p:nvPr/>
            </p:nvGrpSpPr>
            <p:grpSpPr bwMode="auto">
              <a:xfrm>
                <a:off x="1690" y="1304"/>
                <a:ext cx="535" cy="803"/>
                <a:chOff x="3291" y="1897"/>
                <a:chExt cx="535" cy="803"/>
              </a:xfrm>
            </p:grpSpPr>
            <p:sp>
              <p:nvSpPr>
                <p:cNvPr id="40031" name="Rectangle 40"/>
                <p:cNvSpPr>
                  <a:spLocks noChangeArrowheads="1"/>
                </p:cNvSpPr>
                <p:nvPr/>
              </p:nvSpPr>
              <p:spPr bwMode="auto">
                <a:xfrm>
                  <a:off x="3585"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32" name="Rectangle 41"/>
                <p:cNvSpPr>
                  <a:spLocks noChangeArrowheads="1"/>
                </p:cNvSpPr>
                <p:nvPr/>
              </p:nvSpPr>
              <p:spPr bwMode="auto">
                <a:xfrm>
                  <a:off x="3305"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33" name="Rectangle 42"/>
                <p:cNvSpPr>
                  <a:spLocks noChangeArrowheads="1"/>
                </p:cNvSpPr>
                <p:nvPr/>
              </p:nvSpPr>
              <p:spPr bwMode="auto">
                <a:xfrm>
                  <a:off x="3294"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0034" name="Rectangle 43"/>
                <p:cNvSpPr>
                  <a:spLocks noChangeArrowheads="1"/>
                </p:cNvSpPr>
                <p:nvPr/>
              </p:nvSpPr>
              <p:spPr bwMode="auto">
                <a:xfrm>
                  <a:off x="3574"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0035" name="Rectangle 44"/>
                <p:cNvSpPr>
                  <a:spLocks noChangeArrowheads="1"/>
                </p:cNvSpPr>
                <p:nvPr/>
              </p:nvSpPr>
              <p:spPr bwMode="auto">
                <a:xfrm>
                  <a:off x="3291"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36" name="Rectangle 45"/>
                <p:cNvSpPr>
                  <a:spLocks noChangeArrowheads="1"/>
                </p:cNvSpPr>
                <p:nvPr/>
              </p:nvSpPr>
              <p:spPr bwMode="auto">
                <a:xfrm>
                  <a:off x="3571"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37" name="Line 46"/>
                <p:cNvSpPr>
                  <a:spLocks noChangeShapeType="1"/>
                </p:cNvSpPr>
                <p:nvPr/>
              </p:nvSpPr>
              <p:spPr bwMode="auto">
                <a:xfrm>
                  <a:off x="3422" y="2298"/>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38" name="Line 47"/>
                <p:cNvSpPr>
                  <a:spLocks noChangeShapeType="1"/>
                </p:cNvSpPr>
                <p:nvPr/>
              </p:nvSpPr>
              <p:spPr bwMode="auto">
                <a:xfrm flipH="1">
                  <a:off x="3627" y="2383"/>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39" name="Line 48"/>
                <p:cNvSpPr>
                  <a:spLocks noChangeShapeType="1"/>
                </p:cNvSpPr>
                <p:nvPr/>
              </p:nvSpPr>
              <p:spPr bwMode="auto">
                <a:xfrm>
                  <a:off x="3381" y="2383"/>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40" name="Line 49"/>
                <p:cNvSpPr>
                  <a:spLocks noChangeShapeType="1"/>
                </p:cNvSpPr>
                <p:nvPr/>
              </p:nvSpPr>
              <p:spPr bwMode="auto">
                <a:xfrm flipV="1">
                  <a:off x="3372" y="2081"/>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41" name="Line 50"/>
                <p:cNvSpPr>
                  <a:spLocks noChangeShapeType="1"/>
                </p:cNvSpPr>
                <p:nvPr/>
              </p:nvSpPr>
              <p:spPr bwMode="auto">
                <a:xfrm flipV="1">
                  <a:off x="3642" y="2090"/>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42" name="Line 51"/>
                <p:cNvSpPr>
                  <a:spLocks noChangeShapeType="1"/>
                </p:cNvSpPr>
                <p:nvPr/>
              </p:nvSpPr>
              <p:spPr bwMode="auto">
                <a:xfrm>
                  <a:off x="3684" y="2299"/>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004" name="Group 52"/>
              <p:cNvGrpSpPr>
                <a:grpSpLocks/>
              </p:cNvGrpSpPr>
              <p:nvPr/>
            </p:nvGrpSpPr>
            <p:grpSpPr bwMode="auto">
              <a:xfrm>
                <a:off x="2235" y="1300"/>
                <a:ext cx="535" cy="803"/>
                <a:chOff x="3836" y="1893"/>
                <a:chExt cx="535" cy="803"/>
              </a:xfrm>
            </p:grpSpPr>
            <p:sp>
              <p:nvSpPr>
                <p:cNvPr id="40019" name="Rectangle 53"/>
                <p:cNvSpPr>
                  <a:spLocks noChangeArrowheads="1"/>
                </p:cNvSpPr>
                <p:nvPr/>
              </p:nvSpPr>
              <p:spPr bwMode="auto">
                <a:xfrm>
                  <a:off x="4130" y="246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20" name="Rectangle 54"/>
                <p:cNvSpPr>
                  <a:spLocks noChangeArrowheads="1"/>
                </p:cNvSpPr>
                <p:nvPr/>
              </p:nvSpPr>
              <p:spPr bwMode="auto">
                <a:xfrm>
                  <a:off x="3850" y="246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21" name="Rectangle 55"/>
                <p:cNvSpPr>
                  <a:spLocks noChangeArrowheads="1"/>
                </p:cNvSpPr>
                <p:nvPr/>
              </p:nvSpPr>
              <p:spPr bwMode="auto">
                <a:xfrm>
                  <a:off x="3839" y="217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0022" name="Rectangle 56"/>
                <p:cNvSpPr>
                  <a:spLocks noChangeArrowheads="1"/>
                </p:cNvSpPr>
                <p:nvPr/>
              </p:nvSpPr>
              <p:spPr bwMode="auto">
                <a:xfrm>
                  <a:off x="4119" y="217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0023" name="Rectangle 57"/>
                <p:cNvSpPr>
                  <a:spLocks noChangeArrowheads="1"/>
                </p:cNvSpPr>
                <p:nvPr/>
              </p:nvSpPr>
              <p:spPr bwMode="auto">
                <a:xfrm>
                  <a:off x="3836" y="1893"/>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24" name="Rectangle 58"/>
                <p:cNvSpPr>
                  <a:spLocks noChangeArrowheads="1"/>
                </p:cNvSpPr>
                <p:nvPr/>
              </p:nvSpPr>
              <p:spPr bwMode="auto">
                <a:xfrm>
                  <a:off x="4116" y="1893"/>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25" name="Line 59"/>
                <p:cNvSpPr>
                  <a:spLocks noChangeShapeType="1"/>
                </p:cNvSpPr>
                <p:nvPr/>
              </p:nvSpPr>
              <p:spPr bwMode="auto">
                <a:xfrm>
                  <a:off x="3967" y="2294"/>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26" name="Line 60"/>
                <p:cNvSpPr>
                  <a:spLocks noChangeShapeType="1"/>
                </p:cNvSpPr>
                <p:nvPr/>
              </p:nvSpPr>
              <p:spPr bwMode="auto">
                <a:xfrm flipH="1">
                  <a:off x="4172" y="2379"/>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27" name="Line 61"/>
                <p:cNvSpPr>
                  <a:spLocks noChangeShapeType="1"/>
                </p:cNvSpPr>
                <p:nvPr/>
              </p:nvSpPr>
              <p:spPr bwMode="auto">
                <a:xfrm>
                  <a:off x="3926" y="237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28" name="Line 62"/>
                <p:cNvSpPr>
                  <a:spLocks noChangeShapeType="1"/>
                </p:cNvSpPr>
                <p:nvPr/>
              </p:nvSpPr>
              <p:spPr bwMode="auto">
                <a:xfrm flipV="1">
                  <a:off x="3917" y="2077"/>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29" name="Line 63"/>
                <p:cNvSpPr>
                  <a:spLocks noChangeShapeType="1"/>
                </p:cNvSpPr>
                <p:nvPr/>
              </p:nvSpPr>
              <p:spPr bwMode="auto">
                <a:xfrm flipV="1">
                  <a:off x="4187" y="2086"/>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30" name="Line 64"/>
                <p:cNvSpPr>
                  <a:spLocks noChangeShapeType="1"/>
                </p:cNvSpPr>
                <p:nvPr/>
              </p:nvSpPr>
              <p:spPr bwMode="auto">
                <a:xfrm>
                  <a:off x="4229" y="2295"/>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005" name="Group 65"/>
              <p:cNvGrpSpPr>
                <a:grpSpLocks/>
              </p:cNvGrpSpPr>
              <p:nvPr/>
            </p:nvGrpSpPr>
            <p:grpSpPr bwMode="auto">
              <a:xfrm>
                <a:off x="2761" y="1304"/>
                <a:ext cx="535" cy="803"/>
                <a:chOff x="4362" y="1897"/>
                <a:chExt cx="535" cy="803"/>
              </a:xfrm>
            </p:grpSpPr>
            <p:sp>
              <p:nvSpPr>
                <p:cNvPr id="40007" name="Rectangle 66"/>
                <p:cNvSpPr>
                  <a:spLocks noChangeArrowheads="1"/>
                </p:cNvSpPr>
                <p:nvPr/>
              </p:nvSpPr>
              <p:spPr bwMode="auto">
                <a:xfrm>
                  <a:off x="4656"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08" name="Rectangle 67"/>
                <p:cNvSpPr>
                  <a:spLocks noChangeArrowheads="1"/>
                </p:cNvSpPr>
                <p:nvPr/>
              </p:nvSpPr>
              <p:spPr bwMode="auto">
                <a:xfrm>
                  <a:off x="4376"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09" name="Rectangle 68"/>
                <p:cNvSpPr>
                  <a:spLocks noChangeArrowheads="1"/>
                </p:cNvSpPr>
                <p:nvPr/>
              </p:nvSpPr>
              <p:spPr bwMode="auto">
                <a:xfrm>
                  <a:off x="4365"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0010" name="Rectangle 69"/>
                <p:cNvSpPr>
                  <a:spLocks noChangeArrowheads="1"/>
                </p:cNvSpPr>
                <p:nvPr/>
              </p:nvSpPr>
              <p:spPr bwMode="auto">
                <a:xfrm>
                  <a:off x="4645"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0011" name="Rectangle 70"/>
                <p:cNvSpPr>
                  <a:spLocks noChangeArrowheads="1"/>
                </p:cNvSpPr>
                <p:nvPr/>
              </p:nvSpPr>
              <p:spPr bwMode="auto">
                <a:xfrm>
                  <a:off x="4362"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12" name="Rectangle 71"/>
                <p:cNvSpPr>
                  <a:spLocks noChangeArrowheads="1"/>
                </p:cNvSpPr>
                <p:nvPr/>
              </p:nvSpPr>
              <p:spPr bwMode="auto">
                <a:xfrm>
                  <a:off x="4642"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0013" name="Line 72"/>
                <p:cNvSpPr>
                  <a:spLocks noChangeShapeType="1"/>
                </p:cNvSpPr>
                <p:nvPr/>
              </p:nvSpPr>
              <p:spPr bwMode="auto">
                <a:xfrm>
                  <a:off x="4493" y="2298"/>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4" name="Line 73"/>
                <p:cNvSpPr>
                  <a:spLocks noChangeShapeType="1"/>
                </p:cNvSpPr>
                <p:nvPr/>
              </p:nvSpPr>
              <p:spPr bwMode="auto">
                <a:xfrm flipH="1">
                  <a:off x="4698" y="2383"/>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5" name="Line 74"/>
                <p:cNvSpPr>
                  <a:spLocks noChangeShapeType="1"/>
                </p:cNvSpPr>
                <p:nvPr/>
              </p:nvSpPr>
              <p:spPr bwMode="auto">
                <a:xfrm>
                  <a:off x="4452" y="2383"/>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6" name="Line 75"/>
                <p:cNvSpPr>
                  <a:spLocks noChangeShapeType="1"/>
                </p:cNvSpPr>
                <p:nvPr/>
              </p:nvSpPr>
              <p:spPr bwMode="auto">
                <a:xfrm flipV="1">
                  <a:off x="4443" y="2081"/>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7" name="Line 76"/>
                <p:cNvSpPr>
                  <a:spLocks noChangeShapeType="1"/>
                </p:cNvSpPr>
                <p:nvPr/>
              </p:nvSpPr>
              <p:spPr bwMode="auto">
                <a:xfrm flipV="1">
                  <a:off x="4713" y="2090"/>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8" name="Line 77"/>
                <p:cNvSpPr>
                  <a:spLocks noChangeShapeType="1"/>
                </p:cNvSpPr>
                <p:nvPr/>
              </p:nvSpPr>
              <p:spPr bwMode="auto">
                <a:xfrm>
                  <a:off x="4755" y="2299"/>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006" name="Rectangle 78"/>
              <p:cNvSpPr>
                <a:spLocks noChangeArrowheads="1"/>
              </p:cNvSpPr>
              <p:nvPr/>
            </p:nvSpPr>
            <p:spPr bwMode="auto">
              <a:xfrm>
                <a:off x="3247" y="157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0000"/>
                    </a:solidFill>
                  </a:rPr>
                  <a:t>H</a:t>
                </a:r>
              </a:p>
            </p:txBody>
          </p:sp>
        </p:grpSp>
        <p:sp>
          <p:nvSpPr>
            <p:cNvPr id="40000" name="Text Box 79"/>
            <p:cNvSpPr txBox="1">
              <a:spLocks noChangeArrowheads="1"/>
            </p:cNvSpPr>
            <p:nvPr/>
          </p:nvSpPr>
          <p:spPr bwMode="auto">
            <a:xfrm>
              <a:off x="4261" y="1445"/>
              <a:ext cx="1014" cy="288"/>
            </a:xfrm>
            <a:prstGeom prst="rect">
              <a:avLst/>
            </a:prstGeom>
            <a:solidFill>
              <a:schemeClr val="accent2"/>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solidFill>
                    <a:srgbClr val="FFFF00"/>
                  </a:solidFill>
                </a:rPr>
                <a:t>decane</a:t>
              </a:r>
            </a:p>
          </p:txBody>
        </p:sp>
      </p:grpSp>
      <p:sp>
        <p:nvSpPr>
          <p:cNvPr id="39941" name="Rectangle 142"/>
          <p:cNvSpPr>
            <a:spLocks noGrp="1" noChangeArrowheads="1"/>
          </p:cNvSpPr>
          <p:nvPr>
            <p:ph type="title"/>
          </p:nvPr>
        </p:nvSpPr>
        <p:spPr/>
        <p:txBody>
          <a:bodyPr/>
          <a:lstStyle/>
          <a:p>
            <a:pPr eaLnBrk="1" hangingPunct="1"/>
            <a:r>
              <a:rPr lang="en-GB" smtClean="0"/>
              <a:t>      Cracking decane</a:t>
            </a:r>
          </a:p>
        </p:txBody>
      </p:sp>
      <p:grpSp>
        <p:nvGrpSpPr>
          <p:cNvPr id="141456" name="Group 144"/>
          <p:cNvGrpSpPr>
            <a:grpSpLocks/>
          </p:cNvGrpSpPr>
          <p:nvPr/>
        </p:nvGrpSpPr>
        <p:grpSpPr bwMode="auto">
          <a:xfrm>
            <a:off x="522288" y="4098925"/>
            <a:ext cx="7969250" cy="2005013"/>
            <a:chOff x="329" y="2582"/>
            <a:chExt cx="5020" cy="1263"/>
          </a:xfrm>
        </p:grpSpPr>
        <p:sp>
          <p:nvSpPr>
            <p:cNvPr id="39943" name="Rectangle 81"/>
            <p:cNvSpPr>
              <a:spLocks noChangeArrowheads="1"/>
            </p:cNvSpPr>
            <p:nvPr/>
          </p:nvSpPr>
          <p:spPr bwMode="auto">
            <a:xfrm>
              <a:off x="329" y="2582"/>
              <a:ext cx="5020" cy="1263"/>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Text Box 84"/>
            <p:cNvSpPr txBox="1">
              <a:spLocks noChangeArrowheads="1"/>
            </p:cNvSpPr>
            <p:nvPr/>
          </p:nvSpPr>
          <p:spPr bwMode="auto">
            <a:xfrm>
              <a:off x="3577" y="2760"/>
              <a:ext cx="26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3200"/>
                <a:t>+</a:t>
              </a:r>
              <a:endParaRPr lang="en-GB"/>
            </a:p>
          </p:txBody>
        </p:sp>
        <p:sp>
          <p:nvSpPr>
            <p:cNvPr id="39945" name="Text Box 85"/>
            <p:cNvSpPr txBox="1">
              <a:spLocks noChangeArrowheads="1"/>
            </p:cNvSpPr>
            <p:nvPr/>
          </p:nvSpPr>
          <p:spPr bwMode="auto">
            <a:xfrm>
              <a:off x="4198" y="3395"/>
              <a:ext cx="710" cy="293"/>
            </a:xfrm>
            <a:prstGeom prst="rect">
              <a:avLst/>
            </a:prstGeom>
            <a:solidFill>
              <a:schemeClr val="accent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olidFill>
                    <a:srgbClr val="FFFF00"/>
                  </a:solidFill>
                </a:rPr>
                <a:t>ethene</a:t>
              </a:r>
              <a:endParaRPr lang="en-GB"/>
            </a:p>
          </p:txBody>
        </p:sp>
        <p:sp>
          <p:nvSpPr>
            <p:cNvPr id="39946" name="Rectangle 87"/>
            <p:cNvSpPr>
              <a:spLocks noChangeArrowheads="1"/>
            </p:cNvSpPr>
            <p:nvPr/>
          </p:nvSpPr>
          <p:spPr bwMode="auto">
            <a:xfrm>
              <a:off x="1202" y="3219"/>
              <a:ext cx="13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47" name="Rectangle 88"/>
            <p:cNvSpPr>
              <a:spLocks noChangeArrowheads="1"/>
            </p:cNvSpPr>
            <p:nvPr/>
          </p:nvSpPr>
          <p:spPr bwMode="auto">
            <a:xfrm>
              <a:off x="922" y="3219"/>
              <a:ext cx="13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48" name="Rectangle 89"/>
            <p:cNvSpPr>
              <a:spLocks noChangeArrowheads="1"/>
            </p:cNvSpPr>
            <p:nvPr/>
          </p:nvSpPr>
          <p:spPr bwMode="auto">
            <a:xfrm>
              <a:off x="911" y="2941"/>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39949" name="Rectangle 90"/>
            <p:cNvSpPr>
              <a:spLocks noChangeArrowheads="1"/>
            </p:cNvSpPr>
            <p:nvPr/>
          </p:nvSpPr>
          <p:spPr bwMode="auto">
            <a:xfrm>
              <a:off x="1191" y="2941"/>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39950" name="Rectangle 91"/>
            <p:cNvSpPr>
              <a:spLocks noChangeArrowheads="1"/>
            </p:cNvSpPr>
            <p:nvPr/>
          </p:nvSpPr>
          <p:spPr bwMode="auto">
            <a:xfrm>
              <a:off x="628" y="2938"/>
              <a:ext cx="13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51" name="Rectangle 92"/>
            <p:cNvSpPr>
              <a:spLocks noChangeArrowheads="1"/>
            </p:cNvSpPr>
            <p:nvPr/>
          </p:nvSpPr>
          <p:spPr bwMode="auto">
            <a:xfrm>
              <a:off x="908" y="26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52" name="Rectangle 93"/>
            <p:cNvSpPr>
              <a:spLocks noChangeArrowheads="1"/>
            </p:cNvSpPr>
            <p:nvPr/>
          </p:nvSpPr>
          <p:spPr bwMode="auto">
            <a:xfrm>
              <a:off x="1188" y="26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53" name="Line 94"/>
            <p:cNvSpPr>
              <a:spLocks noChangeShapeType="1"/>
            </p:cNvSpPr>
            <p:nvPr/>
          </p:nvSpPr>
          <p:spPr bwMode="auto">
            <a:xfrm>
              <a:off x="1039" y="3054"/>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4" name="Line 95"/>
            <p:cNvSpPr>
              <a:spLocks noChangeShapeType="1"/>
            </p:cNvSpPr>
            <p:nvPr/>
          </p:nvSpPr>
          <p:spPr bwMode="auto">
            <a:xfrm flipH="1">
              <a:off x="1244" y="3136"/>
              <a:ext cx="7" cy="1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5" name="Line 96"/>
            <p:cNvSpPr>
              <a:spLocks noChangeShapeType="1"/>
            </p:cNvSpPr>
            <p:nvPr/>
          </p:nvSpPr>
          <p:spPr bwMode="auto">
            <a:xfrm flipH="1">
              <a:off x="781" y="3072"/>
              <a:ext cx="13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6" name="Line 97"/>
            <p:cNvSpPr>
              <a:spLocks noChangeShapeType="1"/>
            </p:cNvSpPr>
            <p:nvPr/>
          </p:nvSpPr>
          <p:spPr bwMode="auto">
            <a:xfrm>
              <a:off x="998" y="3136"/>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7" name="Line 98"/>
            <p:cNvSpPr>
              <a:spLocks noChangeShapeType="1"/>
            </p:cNvSpPr>
            <p:nvPr/>
          </p:nvSpPr>
          <p:spPr bwMode="auto">
            <a:xfrm flipV="1">
              <a:off x="989" y="2846"/>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8" name="Line 99"/>
            <p:cNvSpPr>
              <a:spLocks noChangeShapeType="1"/>
            </p:cNvSpPr>
            <p:nvPr/>
          </p:nvSpPr>
          <p:spPr bwMode="auto">
            <a:xfrm flipV="1">
              <a:off x="1259" y="2855"/>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9" name="Line 100"/>
            <p:cNvSpPr>
              <a:spLocks noChangeShapeType="1"/>
            </p:cNvSpPr>
            <p:nvPr/>
          </p:nvSpPr>
          <p:spPr bwMode="auto">
            <a:xfrm>
              <a:off x="1301" y="3055"/>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0" name="Rectangle 101"/>
            <p:cNvSpPr>
              <a:spLocks noChangeArrowheads="1"/>
            </p:cNvSpPr>
            <p:nvPr/>
          </p:nvSpPr>
          <p:spPr bwMode="auto">
            <a:xfrm>
              <a:off x="1482" y="3219"/>
              <a:ext cx="13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61" name="Rectangle 102"/>
            <p:cNvSpPr>
              <a:spLocks noChangeArrowheads="1"/>
            </p:cNvSpPr>
            <p:nvPr/>
          </p:nvSpPr>
          <p:spPr bwMode="auto">
            <a:xfrm>
              <a:off x="1762" y="3219"/>
              <a:ext cx="13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62" name="Rectangle 103"/>
            <p:cNvSpPr>
              <a:spLocks noChangeArrowheads="1"/>
            </p:cNvSpPr>
            <p:nvPr/>
          </p:nvSpPr>
          <p:spPr bwMode="auto">
            <a:xfrm>
              <a:off x="1471" y="2941"/>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39963" name="Rectangle 104"/>
            <p:cNvSpPr>
              <a:spLocks noChangeArrowheads="1"/>
            </p:cNvSpPr>
            <p:nvPr/>
          </p:nvSpPr>
          <p:spPr bwMode="auto">
            <a:xfrm>
              <a:off x="1742" y="2930"/>
              <a:ext cx="1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39964" name="Rectangle 105"/>
            <p:cNvSpPr>
              <a:spLocks noChangeArrowheads="1"/>
            </p:cNvSpPr>
            <p:nvPr/>
          </p:nvSpPr>
          <p:spPr bwMode="auto">
            <a:xfrm>
              <a:off x="1468" y="26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65" name="Rectangle 106"/>
            <p:cNvSpPr>
              <a:spLocks noChangeArrowheads="1"/>
            </p:cNvSpPr>
            <p:nvPr/>
          </p:nvSpPr>
          <p:spPr bwMode="auto">
            <a:xfrm>
              <a:off x="1748" y="26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66" name="Line 107"/>
            <p:cNvSpPr>
              <a:spLocks noChangeShapeType="1"/>
            </p:cNvSpPr>
            <p:nvPr/>
          </p:nvSpPr>
          <p:spPr bwMode="auto">
            <a:xfrm>
              <a:off x="1572" y="3064"/>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7" name="Line 108"/>
            <p:cNvSpPr>
              <a:spLocks noChangeShapeType="1"/>
            </p:cNvSpPr>
            <p:nvPr/>
          </p:nvSpPr>
          <p:spPr bwMode="auto">
            <a:xfrm>
              <a:off x="1861" y="3054"/>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8" name="Line 109"/>
            <p:cNvSpPr>
              <a:spLocks noChangeShapeType="1"/>
            </p:cNvSpPr>
            <p:nvPr/>
          </p:nvSpPr>
          <p:spPr bwMode="auto">
            <a:xfrm flipV="1">
              <a:off x="1540" y="2873"/>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9" name="Line 110"/>
            <p:cNvSpPr>
              <a:spLocks noChangeShapeType="1"/>
            </p:cNvSpPr>
            <p:nvPr/>
          </p:nvSpPr>
          <p:spPr bwMode="auto">
            <a:xfrm>
              <a:off x="1530" y="3153"/>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0" name="Line 111"/>
            <p:cNvSpPr>
              <a:spLocks noChangeShapeType="1"/>
            </p:cNvSpPr>
            <p:nvPr/>
          </p:nvSpPr>
          <p:spPr bwMode="auto">
            <a:xfrm flipV="1">
              <a:off x="1801" y="2856"/>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1" name="Line 112"/>
            <p:cNvSpPr>
              <a:spLocks noChangeShapeType="1"/>
            </p:cNvSpPr>
            <p:nvPr/>
          </p:nvSpPr>
          <p:spPr bwMode="auto">
            <a:xfrm>
              <a:off x="1801" y="3162"/>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2" name="Rectangle 113"/>
            <p:cNvSpPr>
              <a:spLocks noChangeArrowheads="1"/>
            </p:cNvSpPr>
            <p:nvPr/>
          </p:nvSpPr>
          <p:spPr bwMode="auto">
            <a:xfrm>
              <a:off x="2300" y="3202"/>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73" name="Rectangle 114"/>
            <p:cNvSpPr>
              <a:spLocks noChangeArrowheads="1"/>
            </p:cNvSpPr>
            <p:nvPr/>
          </p:nvSpPr>
          <p:spPr bwMode="auto">
            <a:xfrm>
              <a:off x="2020" y="3202"/>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74" name="Rectangle 115"/>
            <p:cNvSpPr>
              <a:spLocks noChangeArrowheads="1"/>
            </p:cNvSpPr>
            <p:nvPr/>
          </p:nvSpPr>
          <p:spPr bwMode="auto">
            <a:xfrm>
              <a:off x="2009" y="2924"/>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39975" name="Rectangle 116"/>
            <p:cNvSpPr>
              <a:spLocks noChangeArrowheads="1"/>
            </p:cNvSpPr>
            <p:nvPr/>
          </p:nvSpPr>
          <p:spPr bwMode="auto">
            <a:xfrm>
              <a:off x="2289" y="2924"/>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39976" name="Rectangle 117"/>
            <p:cNvSpPr>
              <a:spLocks noChangeArrowheads="1"/>
            </p:cNvSpPr>
            <p:nvPr/>
          </p:nvSpPr>
          <p:spPr bwMode="auto">
            <a:xfrm>
              <a:off x="2006" y="2652"/>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77" name="Rectangle 118"/>
            <p:cNvSpPr>
              <a:spLocks noChangeArrowheads="1"/>
            </p:cNvSpPr>
            <p:nvPr/>
          </p:nvSpPr>
          <p:spPr bwMode="auto">
            <a:xfrm>
              <a:off x="2286" y="2652"/>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78" name="Line 119"/>
            <p:cNvSpPr>
              <a:spLocks noChangeShapeType="1"/>
            </p:cNvSpPr>
            <p:nvPr/>
          </p:nvSpPr>
          <p:spPr bwMode="auto">
            <a:xfrm>
              <a:off x="2137" y="3037"/>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9" name="Line 120"/>
            <p:cNvSpPr>
              <a:spLocks noChangeShapeType="1"/>
            </p:cNvSpPr>
            <p:nvPr/>
          </p:nvSpPr>
          <p:spPr bwMode="auto">
            <a:xfrm flipH="1">
              <a:off x="2342" y="3118"/>
              <a:ext cx="7" cy="10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0" name="Line 121"/>
            <p:cNvSpPr>
              <a:spLocks noChangeShapeType="1"/>
            </p:cNvSpPr>
            <p:nvPr/>
          </p:nvSpPr>
          <p:spPr bwMode="auto">
            <a:xfrm>
              <a:off x="2096" y="3118"/>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1" name="Line 122"/>
            <p:cNvSpPr>
              <a:spLocks noChangeShapeType="1"/>
            </p:cNvSpPr>
            <p:nvPr/>
          </p:nvSpPr>
          <p:spPr bwMode="auto">
            <a:xfrm flipV="1">
              <a:off x="2087" y="2829"/>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2" name="Line 123"/>
            <p:cNvSpPr>
              <a:spLocks noChangeShapeType="1"/>
            </p:cNvSpPr>
            <p:nvPr/>
          </p:nvSpPr>
          <p:spPr bwMode="auto">
            <a:xfrm flipV="1">
              <a:off x="2357" y="2837"/>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3" name="Line 124"/>
            <p:cNvSpPr>
              <a:spLocks noChangeShapeType="1"/>
            </p:cNvSpPr>
            <p:nvPr/>
          </p:nvSpPr>
          <p:spPr bwMode="auto">
            <a:xfrm>
              <a:off x="2399" y="3038"/>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4" name="Rectangle 125"/>
            <p:cNvSpPr>
              <a:spLocks noChangeArrowheads="1"/>
            </p:cNvSpPr>
            <p:nvPr/>
          </p:nvSpPr>
          <p:spPr bwMode="auto">
            <a:xfrm>
              <a:off x="2565" y="3198"/>
              <a:ext cx="13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85" name="Rectangle 126"/>
            <p:cNvSpPr>
              <a:spLocks noChangeArrowheads="1"/>
            </p:cNvSpPr>
            <p:nvPr/>
          </p:nvSpPr>
          <p:spPr bwMode="auto">
            <a:xfrm>
              <a:off x="2554" y="292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39986" name="Rectangle 127"/>
            <p:cNvSpPr>
              <a:spLocks noChangeArrowheads="1"/>
            </p:cNvSpPr>
            <p:nvPr/>
          </p:nvSpPr>
          <p:spPr bwMode="auto">
            <a:xfrm>
              <a:off x="2551" y="264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87" name="Line 128"/>
            <p:cNvSpPr>
              <a:spLocks noChangeShapeType="1"/>
            </p:cNvSpPr>
            <p:nvPr/>
          </p:nvSpPr>
          <p:spPr bwMode="auto">
            <a:xfrm>
              <a:off x="2641" y="3115"/>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8" name="Line 129"/>
            <p:cNvSpPr>
              <a:spLocks noChangeShapeType="1"/>
            </p:cNvSpPr>
            <p:nvPr/>
          </p:nvSpPr>
          <p:spPr bwMode="auto">
            <a:xfrm flipV="1">
              <a:off x="2632" y="2825"/>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9" name="Rectangle 130"/>
            <p:cNvSpPr>
              <a:spLocks noChangeArrowheads="1"/>
            </p:cNvSpPr>
            <p:nvPr/>
          </p:nvSpPr>
          <p:spPr bwMode="auto">
            <a:xfrm>
              <a:off x="2795" y="3211"/>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90" name="Rectangle 131"/>
            <p:cNvSpPr>
              <a:spLocks noChangeArrowheads="1"/>
            </p:cNvSpPr>
            <p:nvPr/>
          </p:nvSpPr>
          <p:spPr bwMode="auto">
            <a:xfrm>
              <a:off x="2784" y="2930"/>
              <a:ext cx="1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39991" name="Rectangle 132"/>
            <p:cNvSpPr>
              <a:spLocks noChangeArrowheads="1"/>
            </p:cNvSpPr>
            <p:nvPr/>
          </p:nvSpPr>
          <p:spPr bwMode="auto">
            <a:xfrm>
              <a:off x="2781" y="2661"/>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39992" name="Line 133"/>
            <p:cNvSpPr>
              <a:spLocks noChangeShapeType="1"/>
            </p:cNvSpPr>
            <p:nvPr/>
          </p:nvSpPr>
          <p:spPr bwMode="auto">
            <a:xfrm>
              <a:off x="2869" y="304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3" name="Line 134"/>
            <p:cNvSpPr>
              <a:spLocks noChangeShapeType="1"/>
            </p:cNvSpPr>
            <p:nvPr/>
          </p:nvSpPr>
          <p:spPr bwMode="auto">
            <a:xfrm flipH="1">
              <a:off x="2837" y="3127"/>
              <a:ext cx="7" cy="10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4" name="Line 135"/>
            <p:cNvSpPr>
              <a:spLocks noChangeShapeType="1"/>
            </p:cNvSpPr>
            <p:nvPr/>
          </p:nvSpPr>
          <p:spPr bwMode="auto">
            <a:xfrm flipV="1">
              <a:off x="2852" y="2846"/>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5" name="Line 136"/>
            <p:cNvSpPr>
              <a:spLocks noChangeShapeType="1"/>
            </p:cNvSpPr>
            <p:nvPr/>
          </p:nvSpPr>
          <p:spPr bwMode="auto">
            <a:xfrm>
              <a:off x="2675" y="3038"/>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6" name="Rectangle 137"/>
            <p:cNvSpPr>
              <a:spLocks noChangeArrowheads="1"/>
            </p:cNvSpPr>
            <p:nvPr/>
          </p:nvSpPr>
          <p:spPr bwMode="auto">
            <a:xfrm>
              <a:off x="2987" y="291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0000"/>
                  </a:solidFill>
                </a:rPr>
                <a:t>H</a:t>
              </a:r>
            </a:p>
          </p:txBody>
        </p:sp>
        <p:sp>
          <p:nvSpPr>
            <p:cNvPr id="39997" name="Text Box 138"/>
            <p:cNvSpPr txBox="1">
              <a:spLocks noChangeArrowheads="1"/>
            </p:cNvSpPr>
            <p:nvPr/>
          </p:nvSpPr>
          <p:spPr bwMode="auto">
            <a:xfrm>
              <a:off x="1386" y="3498"/>
              <a:ext cx="1014" cy="289"/>
            </a:xfrm>
            <a:prstGeom prst="rect">
              <a:avLst/>
            </a:prstGeom>
            <a:solidFill>
              <a:schemeClr val="accent2"/>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solidFill>
                    <a:srgbClr val="FFFF00"/>
                  </a:solidFill>
                </a:rPr>
                <a:t>octane</a:t>
              </a:r>
            </a:p>
          </p:txBody>
        </p:sp>
        <p:pic>
          <p:nvPicPr>
            <p:cNvPr id="39998" name="Picture 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 y="2593"/>
              <a:ext cx="798" cy="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1317"/>
                                        </p:tgtEl>
                                        <p:attrNameLst>
                                          <p:attrName>style.visibility</p:attrName>
                                        </p:attrNameLst>
                                      </p:cBhvr>
                                      <p:to>
                                        <p:strVal val="visible"/>
                                      </p:to>
                                    </p:set>
                                    <p:animEffect transition="in" filter="wipe(up)">
                                      <p:cBhvr>
                                        <p:cTn id="7" dur="500"/>
                                        <p:tgtEl>
                                          <p:spTgt spid="14131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41456"/>
                                        </p:tgtEl>
                                        <p:attrNameLst>
                                          <p:attrName>style.visibility</p:attrName>
                                        </p:attrNameLst>
                                      </p:cBhvr>
                                      <p:to>
                                        <p:strVal val="visible"/>
                                      </p:to>
                                    </p:set>
                                    <p:animEffect transition="in" filter="dissolve">
                                      <p:cBhvr>
                                        <p:cTn id="11" dur="500"/>
                                        <p:tgtEl>
                                          <p:spTgt spid="14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pPr eaLnBrk="1" hangingPunct="1"/>
            <a:r>
              <a:rPr lang="en-GB" smtClean="0"/>
              <a:t>      Making polymers</a:t>
            </a:r>
          </a:p>
        </p:txBody>
      </p:sp>
      <p:pic>
        <p:nvPicPr>
          <p:cNvPr id="40963" name="Picture 5" descr="C3 2a_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1287463"/>
            <a:ext cx="8472488"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teacher's note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8863" y="131763"/>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8"/>
          <p:cNvSpPr>
            <a:spLocks noChangeArrowheads="1"/>
          </p:cNvSpPr>
          <p:nvPr>
            <p:ph type="body" idx="1"/>
          </p:nvPr>
        </p:nvSpPr>
        <p:spPr bwMode="auto">
          <a:xfrm>
            <a:off x="234950" y="714375"/>
            <a:ext cx="8499475" cy="52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How do monomers become polymers?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ph type="body" idx="1"/>
          </p:nvPr>
        </p:nvSpPr>
        <p:spPr bwMode="auto">
          <a:xfrm>
            <a:off x="204788" y="1111250"/>
            <a:ext cx="8529637" cy="963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One important reaction of alkenes involves the joining together of alkene molecules.</a:t>
            </a:r>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2373313"/>
            <a:ext cx="126682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988" name="Group 5"/>
          <p:cNvGrpSpPr>
            <a:grpSpLocks/>
          </p:cNvGrpSpPr>
          <p:nvPr/>
        </p:nvGrpSpPr>
        <p:grpSpPr bwMode="auto">
          <a:xfrm>
            <a:off x="2978150" y="2330450"/>
            <a:ext cx="1293813" cy="1274763"/>
            <a:chOff x="1913" y="1915"/>
            <a:chExt cx="815" cy="803"/>
          </a:xfrm>
        </p:grpSpPr>
        <p:sp>
          <p:nvSpPr>
            <p:cNvPr id="42057" name="Rectangle 6"/>
            <p:cNvSpPr>
              <a:spLocks noChangeArrowheads="1"/>
            </p:cNvSpPr>
            <p:nvPr/>
          </p:nvSpPr>
          <p:spPr bwMode="auto">
            <a:xfrm>
              <a:off x="248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58" name="Rectangle 7"/>
            <p:cNvSpPr>
              <a:spLocks noChangeArrowheads="1"/>
            </p:cNvSpPr>
            <p:nvPr/>
          </p:nvSpPr>
          <p:spPr bwMode="auto">
            <a:xfrm>
              <a:off x="220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59" name="Rectangle 8"/>
            <p:cNvSpPr>
              <a:spLocks noChangeArrowheads="1"/>
            </p:cNvSpPr>
            <p:nvPr/>
          </p:nvSpPr>
          <p:spPr bwMode="auto">
            <a:xfrm>
              <a:off x="2196" y="219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2060" name="Rectangle 9"/>
            <p:cNvSpPr>
              <a:spLocks noChangeArrowheads="1"/>
            </p:cNvSpPr>
            <p:nvPr/>
          </p:nvSpPr>
          <p:spPr bwMode="auto">
            <a:xfrm>
              <a:off x="2476" y="219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2061" name="Rectangle 10"/>
            <p:cNvSpPr>
              <a:spLocks noChangeArrowheads="1"/>
            </p:cNvSpPr>
            <p:nvPr/>
          </p:nvSpPr>
          <p:spPr bwMode="auto">
            <a:xfrm>
              <a:off x="1913" y="219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62" name="Rectangle 11"/>
            <p:cNvSpPr>
              <a:spLocks noChangeArrowheads="1"/>
            </p:cNvSpPr>
            <p:nvPr/>
          </p:nvSpPr>
          <p:spPr bwMode="auto">
            <a:xfrm>
              <a:off x="219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63" name="Rectangle 12"/>
            <p:cNvSpPr>
              <a:spLocks noChangeArrowheads="1"/>
            </p:cNvSpPr>
            <p:nvPr/>
          </p:nvSpPr>
          <p:spPr bwMode="auto">
            <a:xfrm>
              <a:off x="247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64" name="Line 13"/>
            <p:cNvSpPr>
              <a:spLocks noChangeShapeType="1"/>
            </p:cNvSpPr>
            <p:nvPr/>
          </p:nvSpPr>
          <p:spPr bwMode="auto">
            <a:xfrm>
              <a:off x="2324" y="231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65" name="Line 14"/>
            <p:cNvSpPr>
              <a:spLocks noChangeShapeType="1"/>
            </p:cNvSpPr>
            <p:nvPr/>
          </p:nvSpPr>
          <p:spPr bwMode="auto">
            <a:xfrm flipH="1">
              <a:off x="2529" y="2401"/>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66" name="Line 15"/>
            <p:cNvSpPr>
              <a:spLocks noChangeShapeType="1"/>
            </p:cNvSpPr>
            <p:nvPr/>
          </p:nvSpPr>
          <p:spPr bwMode="auto">
            <a:xfrm flipH="1">
              <a:off x="2066" y="2335"/>
              <a:ext cx="13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67" name="Line 16"/>
            <p:cNvSpPr>
              <a:spLocks noChangeShapeType="1"/>
            </p:cNvSpPr>
            <p:nvPr/>
          </p:nvSpPr>
          <p:spPr bwMode="auto">
            <a:xfrm>
              <a:off x="2283" y="2401"/>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68" name="Line 17"/>
            <p:cNvSpPr>
              <a:spLocks noChangeShapeType="1"/>
            </p:cNvSpPr>
            <p:nvPr/>
          </p:nvSpPr>
          <p:spPr bwMode="auto">
            <a:xfrm flipV="1">
              <a:off x="2274" y="209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69" name="Line 18"/>
            <p:cNvSpPr>
              <a:spLocks noChangeShapeType="1"/>
            </p:cNvSpPr>
            <p:nvPr/>
          </p:nvSpPr>
          <p:spPr bwMode="auto">
            <a:xfrm flipV="1">
              <a:off x="2544" y="2108"/>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70" name="Line 19"/>
            <p:cNvSpPr>
              <a:spLocks noChangeShapeType="1"/>
            </p:cNvSpPr>
            <p:nvPr/>
          </p:nvSpPr>
          <p:spPr bwMode="auto">
            <a:xfrm>
              <a:off x="2586" y="2317"/>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989" name="Group 20"/>
          <p:cNvGrpSpPr>
            <a:grpSpLocks/>
          </p:cNvGrpSpPr>
          <p:nvPr/>
        </p:nvGrpSpPr>
        <p:grpSpPr bwMode="auto">
          <a:xfrm>
            <a:off x="4311650" y="2330450"/>
            <a:ext cx="849313" cy="1274763"/>
            <a:chOff x="2753" y="1915"/>
            <a:chExt cx="535" cy="803"/>
          </a:xfrm>
        </p:grpSpPr>
        <p:sp>
          <p:nvSpPr>
            <p:cNvPr id="42045" name="Rectangle 21"/>
            <p:cNvSpPr>
              <a:spLocks noChangeArrowheads="1"/>
            </p:cNvSpPr>
            <p:nvPr/>
          </p:nvSpPr>
          <p:spPr bwMode="auto">
            <a:xfrm>
              <a:off x="276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46" name="Rectangle 22"/>
            <p:cNvSpPr>
              <a:spLocks noChangeArrowheads="1"/>
            </p:cNvSpPr>
            <p:nvPr/>
          </p:nvSpPr>
          <p:spPr bwMode="auto">
            <a:xfrm>
              <a:off x="304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47" name="Rectangle 23"/>
            <p:cNvSpPr>
              <a:spLocks noChangeArrowheads="1"/>
            </p:cNvSpPr>
            <p:nvPr/>
          </p:nvSpPr>
          <p:spPr bwMode="auto">
            <a:xfrm>
              <a:off x="2756" y="219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2048" name="Rectangle 24"/>
            <p:cNvSpPr>
              <a:spLocks noChangeArrowheads="1"/>
            </p:cNvSpPr>
            <p:nvPr/>
          </p:nvSpPr>
          <p:spPr bwMode="auto">
            <a:xfrm>
              <a:off x="3027" y="2189"/>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2049" name="Rectangle 25"/>
            <p:cNvSpPr>
              <a:spLocks noChangeArrowheads="1"/>
            </p:cNvSpPr>
            <p:nvPr/>
          </p:nvSpPr>
          <p:spPr bwMode="auto">
            <a:xfrm>
              <a:off x="275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50" name="Rectangle 26"/>
            <p:cNvSpPr>
              <a:spLocks noChangeArrowheads="1"/>
            </p:cNvSpPr>
            <p:nvPr/>
          </p:nvSpPr>
          <p:spPr bwMode="auto">
            <a:xfrm>
              <a:off x="303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51" name="Line 27"/>
            <p:cNvSpPr>
              <a:spLocks noChangeShapeType="1"/>
            </p:cNvSpPr>
            <p:nvPr/>
          </p:nvSpPr>
          <p:spPr bwMode="auto">
            <a:xfrm>
              <a:off x="2857" y="232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52" name="Line 28"/>
            <p:cNvSpPr>
              <a:spLocks noChangeShapeType="1"/>
            </p:cNvSpPr>
            <p:nvPr/>
          </p:nvSpPr>
          <p:spPr bwMode="auto">
            <a:xfrm>
              <a:off x="3146" y="231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53" name="Line 29"/>
            <p:cNvSpPr>
              <a:spLocks noChangeShapeType="1"/>
            </p:cNvSpPr>
            <p:nvPr/>
          </p:nvSpPr>
          <p:spPr bwMode="auto">
            <a:xfrm flipV="1">
              <a:off x="2825" y="2127"/>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54" name="Line 30"/>
            <p:cNvSpPr>
              <a:spLocks noChangeShapeType="1"/>
            </p:cNvSpPr>
            <p:nvPr/>
          </p:nvSpPr>
          <p:spPr bwMode="auto">
            <a:xfrm>
              <a:off x="2815" y="241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55" name="Line 31"/>
            <p:cNvSpPr>
              <a:spLocks noChangeShapeType="1"/>
            </p:cNvSpPr>
            <p:nvPr/>
          </p:nvSpPr>
          <p:spPr bwMode="auto">
            <a:xfrm flipV="1">
              <a:off x="3086" y="210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56" name="Line 32"/>
            <p:cNvSpPr>
              <a:spLocks noChangeShapeType="1"/>
            </p:cNvSpPr>
            <p:nvPr/>
          </p:nvSpPr>
          <p:spPr bwMode="auto">
            <a:xfrm>
              <a:off x="3086" y="2428"/>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990" name="Group 33"/>
          <p:cNvGrpSpPr>
            <a:grpSpLocks/>
          </p:cNvGrpSpPr>
          <p:nvPr/>
        </p:nvGrpSpPr>
        <p:grpSpPr bwMode="auto">
          <a:xfrm>
            <a:off x="5165725" y="2301875"/>
            <a:ext cx="849313" cy="1274763"/>
            <a:chOff x="3291" y="1897"/>
            <a:chExt cx="535" cy="803"/>
          </a:xfrm>
        </p:grpSpPr>
        <p:sp>
          <p:nvSpPr>
            <p:cNvPr id="42033" name="Rectangle 34"/>
            <p:cNvSpPr>
              <a:spLocks noChangeArrowheads="1"/>
            </p:cNvSpPr>
            <p:nvPr/>
          </p:nvSpPr>
          <p:spPr bwMode="auto">
            <a:xfrm>
              <a:off x="3585"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34" name="Rectangle 35"/>
            <p:cNvSpPr>
              <a:spLocks noChangeArrowheads="1"/>
            </p:cNvSpPr>
            <p:nvPr/>
          </p:nvSpPr>
          <p:spPr bwMode="auto">
            <a:xfrm>
              <a:off x="3305"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35" name="Rectangle 36"/>
            <p:cNvSpPr>
              <a:spLocks noChangeArrowheads="1"/>
            </p:cNvSpPr>
            <p:nvPr/>
          </p:nvSpPr>
          <p:spPr bwMode="auto">
            <a:xfrm>
              <a:off x="3294"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2036" name="Rectangle 37"/>
            <p:cNvSpPr>
              <a:spLocks noChangeArrowheads="1"/>
            </p:cNvSpPr>
            <p:nvPr/>
          </p:nvSpPr>
          <p:spPr bwMode="auto">
            <a:xfrm>
              <a:off x="3574"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2037" name="Rectangle 38"/>
            <p:cNvSpPr>
              <a:spLocks noChangeArrowheads="1"/>
            </p:cNvSpPr>
            <p:nvPr/>
          </p:nvSpPr>
          <p:spPr bwMode="auto">
            <a:xfrm>
              <a:off x="3291"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38" name="Rectangle 39"/>
            <p:cNvSpPr>
              <a:spLocks noChangeArrowheads="1"/>
            </p:cNvSpPr>
            <p:nvPr/>
          </p:nvSpPr>
          <p:spPr bwMode="auto">
            <a:xfrm>
              <a:off x="3571"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39" name="Line 40"/>
            <p:cNvSpPr>
              <a:spLocks noChangeShapeType="1"/>
            </p:cNvSpPr>
            <p:nvPr/>
          </p:nvSpPr>
          <p:spPr bwMode="auto">
            <a:xfrm>
              <a:off x="3422" y="2298"/>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40" name="Line 41"/>
            <p:cNvSpPr>
              <a:spLocks noChangeShapeType="1"/>
            </p:cNvSpPr>
            <p:nvPr/>
          </p:nvSpPr>
          <p:spPr bwMode="auto">
            <a:xfrm flipH="1">
              <a:off x="3627" y="2383"/>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41" name="Line 42"/>
            <p:cNvSpPr>
              <a:spLocks noChangeShapeType="1"/>
            </p:cNvSpPr>
            <p:nvPr/>
          </p:nvSpPr>
          <p:spPr bwMode="auto">
            <a:xfrm>
              <a:off x="3381" y="2383"/>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42" name="Line 43"/>
            <p:cNvSpPr>
              <a:spLocks noChangeShapeType="1"/>
            </p:cNvSpPr>
            <p:nvPr/>
          </p:nvSpPr>
          <p:spPr bwMode="auto">
            <a:xfrm flipV="1">
              <a:off x="3372" y="2081"/>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43" name="Line 44"/>
            <p:cNvSpPr>
              <a:spLocks noChangeShapeType="1"/>
            </p:cNvSpPr>
            <p:nvPr/>
          </p:nvSpPr>
          <p:spPr bwMode="auto">
            <a:xfrm flipV="1">
              <a:off x="3642" y="2090"/>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44" name="Line 45"/>
            <p:cNvSpPr>
              <a:spLocks noChangeShapeType="1"/>
            </p:cNvSpPr>
            <p:nvPr/>
          </p:nvSpPr>
          <p:spPr bwMode="auto">
            <a:xfrm>
              <a:off x="3684" y="2299"/>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991" name="Group 46"/>
          <p:cNvGrpSpPr>
            <a:grpSpLocks/>
          </p:cNvGrpSpPr>
          <p:nvPr/>
        </p:nvGrpSpPr>
        <p:grpSpPr bwMode="auto">
          <a:xfrm>
            <a:off x="6030913" y="2295525"/>
            <a:ext cx="849312" cy="1274763"/>
            <a:chOff x="3836" y="1893"/>
            <a:chExt cx="535" cy="803"/>
          </a:xfrm>
        </p:grpSpPr>
        <p:sp>
          <p:nvSpPr>
            <p:cNvPr id="42021" name="Rectangle 47"/>
            <p:cNvSpPr>
              <a:spLocks noChangeArrowheads="1"/>
            </p:cNvSpPr>
            <p:nvPr/>
          </p:nvSpPr>
          <p:spPr bwMode="auto">
            <a:xfrm>
              <a:off x="4130" y="246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22" name="Rectangle 48"/>
            <p:cNvSpPr>
              <a:spLocks noChangeArrowheads="1"/>
            </p:cNvSpPr>
            <p:nvPr/>
          </p:nvSpPr>
          <p:spPr bwMode="auto">
            <a:xfrm>
              <a:off x="3850" y="246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23" name="Rectangle 49"/>
            <p:cNvSpPr>
              <a:spLocks noChangeArrowheads="1"/>
            </p:cNvSpPr>
            <p:nvPr/>
          </p:nvSpPr>
          <p:spPr bwMode="auto">
            <a:xfrm>
              <a:off x="3839" y="217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2024" name="Rectangle 50"/>
            <p:cNvSpPr>
              <a:spLocks noChangeArrowheads="1"/>
            </p:cNvSpPr>
            <p:nvPr/>
          </p:nvSpPr>
          <p:spPr bwMode="auto">
            <a:xfrm>
              <a:off x="4119" y="217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2025" name="Rectangle 51"/>
            <p:cNvSpPr>
              <a:spLocks noChangeArrowheads="1"/>
            </p:cNvSpPr>
            <p:nvPr/>
          </p:nvSpPr>
          <p:spPr bwMode="auto">
            <a:xfrm>
              <a:off x="3836" y="1893"/>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26" name="Rectangle 52"/>
            <p:cNvSpPr>
              <a:spLocks noChangeArrowheads="1"/>
            </p:cNvSpPr>
            <p:nvPr/>
          </p:nvSpPr>
          <p:spPr bwMode="auto">
            <a:xfrm>
              <a:off x="4116" y="1893"/>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27" name="Line 53"/>
            <p:cNvSpPr>
              <a:spLocks noChangeShapeType="1"/>
            </p:cNvSpPr>
            <p:nvPr/>
          </p:nvSpPr>
          <p:spPr bwMode="auto">
            <a:xfrm>
              <a:off x="3967" y="2294"/>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8" name="Line 54"/>
            <p:cNvSpPr>
              <a:spLocks noChangeShapeType="1"/>
            </p:cNvSpPr>
            <p:nvPr/>
          </p:nvSpPr>
          <p:spPr bwMode="auto">
            <a:xfrm flipH="1">
              <a:off x="4172" y="2379"/>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9" name="Line 55"/>
            <p:cNvSpPr>
              <a:spLocks noChangeShapeType="1"/>
            </p:cNvSpPr>
            <p:nvPr/>
          </p:nvSpPr>
          <p:spPr bwMode="auto">
            <a:xfrm>
              <a:off x="3926" y="237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0" name="Line 56"/>
            <p:cNvSpPr>
              <a:spLocks noChangeShapeType="1"/>
            </p:cNvSpPr>
            <p:nvPr/>
          </p:nvSpPr>
          <p:spPr bwMode="auto">
            <a:xfrm flipV="1">
              <a:off x="3917" y="2077"/>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1" name="Line 57"/>
            <p:cNvSpPr>
              <a:spLocks noChangeShapeType="1"/>
            </p:cNvSpPr>
            <p:nvPr/>
          </p:nvSpPr>
          <p:spPr bwMode="auto">
            <a:xfrm flipV="1">
              <a:off x="4187" y="2086"/>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2" name="Line 58"/>
            <p:cNvSpPr>
              <a:spLocks noChangeShapeType="1"/>
            </p:cNvSpPr>
            <p:nvPr/>
          </p:nvSpPr>
          <p:spPr bwMode="auto">
            <a:xfrm>
              <a:off x="4229" y="2295"/>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992" name="Group 59"/>
          <p:cNvGrpSpPr>
            <a:grpSpLocks/>
          </p:cNvGrpSpPr>
          <p:nvPr/>
        </p:nvGrpSpPr>
        <p:grpSpPr bwMode="auto">
          <a:xfrm>
            <a:off x="6865938" y="2301875"/>
            <a:ext cx="849312" cy="1274763"/>
            <a:chOff x="4362" y="1897"/>
            <a:chExt cx="535" cy="803"/>
          </a:xfrm>
        </p:grpSpPr>
        <p:sp>
          <p:nvSpPr>
            <p:cNvPr id="42009" name="Rectangle 60"/>
            <p:cNvSpPr>
              <a:spLocks noChangeArrowheads="1"/>
            </p:cNvSpPr>
            <p:nvPr/>
          </p:nvSpPr>
          <p:spPr bwMode="auto">
            <a:xfrm>
              <a:off x="4656"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10" name="Rectangle 61"/>
            <p:cNvSpPr>
              <a:spLocks noChangeArrowheads="1"/>
            </p:cNvSpPr>
            <p:nvPr/>
          </p:nvSpPr>
          <p:spPr bwMode="auto">
            <a:xfrm>
              <a:off x="4376"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11" name="Rectangle 62"/>
            <p:cNvSpPr>
              <a:spLocks noChangeArrowheads="1"/>
            </p:cNvSpPr>
            <p:nvPr/>
          </p:nvSpPr>
          <p:spPr bwMode="auto">
            <a:xfrm>
              <a:off x="4365"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2012" name="Rectangle 63"/>
            <p:cNvSpPr>
              <a:spLocks noChangeArrowheads="1"/>
            </p:cNvSpPr>
            <p:nvPr/>
          </p:nvSpPr>
          <p:spPr bwMode="auto">
            <a:xfrm>
              <a:off x="4645"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2013" name="Rectangle 64"/>
            <p:cNvSpPr>
              <a:spLocks noChangeArrowheads="1"/>
            </p:cNvSpPr>
            <p:nvPr/>
          </p:nvSpPr>
          <p:spPr bwMode="auto">
            <a:xfrm>
              <a:off x="4362"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14" name="Rectangle 65"/>
            <p:cNvSpPr>
              <a:spLocks noChangeArrowheads="1"/>
            </p:cNvSpPr>
            <p:nvPr/>
          </p:nvSpPr>
          <p:spPr bwMode="auto">
            <a:xfrm>
              <a:off x="4642"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2015" name="Line 66"/>
            <p:cNvSpPr>
              <a:spLocks noChangeShapeType="1"/>
            </p:cNvSpPr>
            <p:nvPr/>
          </p:nvSpPr>
          <p:spPr bwMode="auto">
            <a:xfrm>
              <a:off x="4493" y="2298"/>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6" name="Line 67"/>
            <p:cNvSpPr>
              <a:spLocks noChangeShapeType="1"/>
            </p:cNvSpPr>
            <p:nvPr/>
          </p:nvSpPr>
          <p:spPr bwMode="auto">
            <a:xfrm flipH="1">
              <a:off x="4698" y="2383"/>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7" name="Line 68"/>
            <p:cNvSpPr>
              <a:spLocks noChangeShapeType="1"/>
            </p:cNvSpPr>
            <p:nvPr/>
          </p:nvSpPr>
          <p:spPr bwMode="auto">
            <a:xfrm>
              <a:off x="4452" y="2383"/>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8" name="Line 69"/>
            <p:cNvSpPr>
              <a:spLocks noChangeShapeType="1"/>
            </p:cNvSpPr>
            <p:nvPr/>
          </p:nvSpPr>
          <p:spPr bwMode="auto">
            <a:xfrm flipV="1">
              <a:off x="4443" y="2081"/>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9" name="Line 70"/>
            <p:cNvSpPr>
              <a:spLocks noChangeShapeType="1"/>
            </p:cNvSpPr>
            <p:nvPr/>
          </p:nvSpPr>
          <p:spPr bwMode="auto">
            <a:xfrm flipV="1">
              <a:off x="4713" y="2090"/>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0" name="Line 71"/>
            <p:cNvSpPr>
              <a:spLocks noChangeShapeType="1"/>
            </p:cNvSpPr>
            <p:nvPr/>
          </p:nvSpPr>
          <p:spPr bwMode="auto">
            <a:xfrm>
              <a:off x="4755" y="2299"/>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993" name="Line 72"/>
          <p:cNvSpPr>
            <a:spLocks noChangeShapeType="1"/>
          </p:cNvSpPr>
          <p:nvPr/>
        </p:nvSpPr>
        <p:spPr bwMode="auto">
          <a:xfrm>
            <a:off x="2162175" y="2976563"/>
            <a:ext cx="44926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4" name="Text Box 73"/>
          <p:cNvSpPr txBox="1">
            <a:spLocks noChangeArrowheads="1"/>
          </p:cNvSpPr>
          <p:nvPr/>
        </p:nvSpPr>
        <p:spPr bwMode="auto">
          <a:xfrm>
            <a:off x="7802563" y="2465388"/>
            <a:ext cx="9715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And</a:t>
            </a:r>
          </a:p>
          <a:p>
            <a:pPr algn="l"/>
            <a:r>
              <a:rPr lang="en-GB" sz="2000"/>
              <a:t>lots</a:t>
            </a:r>
          </a:p>
          <a:p>
            <a:pPr algn="l"/>
            <a:r>
              <a:rPr lang="en-GB" sz="2000"/>
              <a:t>more...</a:t>
            </a:r>
            <a:endParaRPr lang="en-GB"/>
          </a:p>
        </p:txBody>
      </p:sp>
      <p:sp>
        <p:nvSpPr>
          <p:cNvPr id="142410" name="Text Box 74"/>
          <p:cNvSpPr txBox="1">
            <a:spLocks noChangeArrowheads="1"/>
          </p:cNvSpPr>
          <p:nvPr/>
        </p:nvSpPr>
        <p:spPr bwMode="auto">
          <a:xfrm>
            <a:off x="295275" y="3900488"/>
            <a:ext cx="790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GB">
                <a:latin typeface="Arial" charset="0"/>
              </a:rPr>
              <a:t>This is called </a:t>
            </a:r>
            <a:r>
              <a:rPr lang="en-GB" b="1" i="1">
                <a:effectLst>
                  <a:outerShdw blurRad="38100" dist="38100" dir="2700000" algn="tl">
                    <a:srgbClr val="C0C0C0"/>
                  </a:outerShdw>
                </a:effectLst>
                <a:latin typeface="Arial" charset="0"/>
              </a:rPr>
              <a:t>addition polymerization</a:t>
            </a:r>
            <a:r>
              <a:rPr lang="en-GB">
                <a:latin typeface="Arial" charset="0"/>
              </a:rPr>
              <a:t>  and is written as:</a:t>
            </a:r>
          </a:p>
        </p:txBody>
      </p:sp>
      <p:grpSp>
        <p:nvGrpSpPr>
          <p:cNvPr id="41996" name="Group 75"/>
          <p:cNvGrpSpPr>
            <a:grpSpLocks/>
          </p:cNvGrpSpPr>
          <p:nvPr/>
        </p:nvGrpSpPr>
        <p:grpSpPr bwMode="auto">
          <a:xfrm>
            <a:off x="1179513" y="4629150"/>
            <a:ext cx="7550150" cy="1895475"/>
            <a:chOff x="743" y="2916"/>
            <a:chExt cx="4756" cy="1194"/>
          </a:xfrm>
        </p:grpSpPr>
        <p:sp>
          <p:nvSpPr>
            <p:cNvPr id="41999" name="Text Box 76"/>
            <p:cNvSpPr txBox="1">
              <a:spLocks noChangeArrowheads="1"/>
            </p:cNvSpPr>
            <p:nvPr/>
          </p:nvSpPr>
          <p:spPr bwMode="auto">
            <a:xfrm>
              <a:off x="2447" y="3066"/>
              <a:ext cx="977" cy="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solidFill>
                    <a:srgbClr val="0000FF"/>
                  </a:solidFill>
                </a:rPr>
                <a:t>pressure</a:t>
              </a:r>
            </a:p>
            <a:p>
              <a:pPr algn="l"/>
              <a:endParaRPr lang="en-GB" sz="2000">
                <a:solidFill>
                  <a:srgbClr val="0000FF"/>
                </a:solidFill>
              </a:endParaRPr>
            </a:p>
            <a:p>
              <a:pPr algn="l"/>
              <a:r>
                <a:rPr lang="en-GB" sz="2000">
                  <a:solidFill>
                    <a:srgbClr val="0000FF"/>
                  </a:solidFill>
                </a:rPr>
                <a:t>high </a:t>
              </a:r>
            </a:p>
            <a:p>
              <a:pPr algn="l"/>
              <a:r>
                <a:rPr lang="en-GB" sz="2000">
                  <a:solidFill>
                    <a:srgbClr val="0000FF"/>
                  </a:solidFill>
                </a:rPr>
                <a:t>temperature</a:t>
              </a:r>
            </a:p>
            <a:p>
              <a:pPr algn="l"/>
              <a:r>
                <a:rPr lang="en-GB" sz="2000">
                  <a:solidFill>
                    <a:srgbClr val="0000FF"/>
                  </a:solidFill>
                </a:rPr>
                <a:t>catalyst</a:t>
              </a:r>
              <a:endParaRPr lang="en-GB">
                <a:solidFill>
                  <a:srgbClr val="006600"/>
                </a:solidFill>
              </a:endParaRPr>
            </a:p>
          </p:txBody>
        </p:sp>
        <p:pic>
          <p:nvPicPr>
            <p:cNvPr id="4200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 y="2954"/>
              <a:ext cx="1026" cy="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01" name="AutoShape 78"/>
            <p:cNvSpPr>
              <a:spLocks noChangeArrowheads="1"/>
            </p:cNvSpPr>
            <p:nvPr/>
          </p:nvSpPr>
          <p:spPr bwMode="auto">
            <a:xfrm>
              <a:off x="2497" y="3260"/>
              <a:ext cx="709" cy="273"/>
            </a:xfrm>
            <a:prstGeom prst="rightArrow">
              <a:avLst>
                <a:gd name="adj1" fmla="val 50000"/>
                <a:gd name="adj2" fmla="val 64927"/>
              </a:avLst>
            </a:prstGeom>
            <a:gradFill rotWithShape="0">
              <a:gsLst>
                <a:gs pos="0">
                  <a:srgbClr val="0000FF"/>
                </a:gs>
                <a:gs pos="100000">
                  <a:srgbClr val="00007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02" name="AutoShape 79"/>
            <p:cNvSpPr>
              <a:spLocks noChangeArrowheads="1"/>
            </p:cNvSpPr>
            <p:nvPr/>
          </p:nvSpPr>
          <p:spPr bwMode="auto">
            <a:xfrm>
              <a:off x="982" y="2973"/>
              <a:ext cx="1209" cy="864"/>
            </a:xfrm>
            <a:prstGeom prst="bracketPair">
              <a:avLst>
                <a:gd name="adj" fmla="val 17245"/>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3" name="AutoShape 80"/>
            <p:cNvSpPr>
              <a:spLocks noChangeArrowheads="1"/>
            </p:cNvSpPr>
            <p:nvPr/>
          </p:nvSpPr>
          <p:spPr bwMode="auto">
            <a:xfrm>
              <a:off x="3509" y="2973"/>
              <a:ext cx="727" cy="782"/>
            </a:xfrm>
            <a:prstGeom prst="bracketPair">
              <a:avLst>
                <a:gd name="adj" fmla="val 15523"/>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2004"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 y="2916"/>
              <a:ext cx="970" cy="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05" name="Text Box 82"/>
            <p:cNvSpPr txBox="1">
              <a:spLocks noChangeArrowheads="1"/>
            </p:cNvSpPr>
            <p:nvPr/>
          </p:nvSpPr>
          <p:spPr bwMode="auto">
            <a:xfrm>
              <a:off x="4178" y="356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sp>
          <p:nvSpPr>
            <p:cNvPr id="42006" name="Text Box 83"/>
            <p:cNvSpPr txBox="1">
              <a:spLocks noChangeArrowheads="1"/>
            </p:cNvSpPr>
            <p:nvPr/>
          </p:nvSpPr>
          <p:spPr bwMode="auto">
            <a:xfrm>
              <a:off x="743" y="326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sp>
          <p:nvSpPr>
            <p:cNvPr id="42007" name="Text Box 84"/>
            <p:cNvSpPr txBox="1">
              <a:spLocks noChangeArrowheads="1"/>
            </p:cNvSpPr>
            <p:nvPr/>
          </p:nvSpPr>
          <p:spPr bwMode="auto">
            <a:xfrm>
              <a:off x="1241" y="3822"/>
              <a:ext cx="7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ethene</a:t>
              </a:r>
            </a:p>
          </p:txBody>
        </p:sp>
        <p:sp>
          <p:nvSpPr>
            <p:cNvPr id="42008" name="Text Box 85"/>
            <p:cNvSpPr txBox="1">
              <a:spLocks noChangeArrowheads="1"/>
            </p:cNvSpPr>
            <p:nvPr/>
          </p:nvSpPr>
          <p:spPr bwMode="auto">
            <a:xfrm>
              <a:off x="4314" y="2977"/>
              <a:ext cx="11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poly(e)thene</a:t>
              </a:r>
            </a:p>
          </p:txBody>
        </p:sp>
      </p:grpSp>
      <p:sp>
        <p:nvSpPr>
          <p:cNvPr id="41997" name="Text Box 86"/>
          <p:cNvSpPr txBox="1">
            <a:spLocks noChangeArrowheads="1"/>
          </p:cNvSpPr>
          <p:nvPr/>
        </p:nvSpPr>
        <p:spPr bwMode="auto">
          <a:xfrm>
            <a:off x="3541713" y="3629025"/>
            <a:ext cx="5241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sz="1400" b="1"/>
              <a:t>1          2          3            4          5    thousands</a:t>
            </a:r>
          </a:p>
        </p:txBody>
      </p:sp>
      <p:sp>
        <p:nvSpPr>
          <p:cNvPr id="41998" name="Rectangle 88"/>
          <p:cNvSpPr>
            <a:spLocks noGrp="1" noChangeArrowheads="1"/>
          </p:cNvSpPr>
          <p:nvPr>
            <p:ph type="title"/>
          </p:nvPr>
        </p:nvSpPr>
        <p:spPr/>
        <p:txBody>
          <a:bodyPr/>
          <a:lstStyle/>
          <a:p>
            <a:pPr eaLnBrk="1" hangingPunct="1"/>
            <a:r>
              <a:rPr lang="en-GB" smtClean="0"/>
              <a:t>      Production of polythene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1"/>
          </p:nvPr>
        </p:nvSpPr>
        <p:spPr bwMode="auto">
          <a:xfrm>
            <a:off x="204788" y="1111250"/>
            <a:ext cx="8499475" cy="1790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defRPr/>
            </a:pPr>
            <a:r>
              <a:rPr lang="en-GB" sz="2800" smtClean="0">
                <a:solidFill>
                  <a:srgbClr val="0000FF"/>
                </a:solidFill>
              </a:rPr>
              <a:t>Ethene is only one alkene. Other unsaturated molecules such as propene, vinyl chloride and styrene can also be </a:t>
            </a:r>
            <a:r>
              <a:rPr lang="en-GB" sz="2800" b="1" i="1" smtClean="0">
                <a:solidFill>
                  <a:srgbClr val="0000FF"/>
                </a:solidFill>
                <a:effectLst>
                  <a:outerShdw blurRad="38100" dist="38100" dir="2700000" algn="tl">
                    <a:srgbClr val="C0C0C0"/>
                  </a:outerShdw>
                </a:effectLst>
              </a:rPr>
              <a:t>polymerized</a:t>
            </a:r>
            <a:r>
              <a:rPr lang="en-GB" sz="2800" smtClean="0">
                <a:solidFill>
                  <a:srgbClr val="0000FF"/>
                </a:solidFill>
              </a:rPr>
              <a:t>  to produce a range of plastics. E.g.  propene:</a:t>
            </a:r>
          </a:p>
        </p:txBody>
      </p:sp>
      <p:grpSp>
        <p:nvGrpSpPr>
          <p:cNvPr id="43011" name="Group 4"/>
          <p:cNvGrpSpPr>
            <a:grpSpLocks/>
          </p:cNvGrpSpPr>
          <p:nvPr/>
        </p:nvGrpSpPr>
        <p:grpSpPr bwMode="auto">
          <a:xfrm>
            <a:off x="438150" y="3341688"/>
            <a:ext cx="8228013" cy="2166937"/>
            <a:chOff x="560" y="908"/>
            <a:chExt cx="5183" cy="1365"/>
          </a:xfrm>
        </p:grpSpPr>
        <p:sp>
          <p:nvSpPr>
            <p:cNvPr id="43013" name="Text Box 5"/>
            <p:cNvSpPr txBox="1">
              <a:spLocks noChangeArrowheads="1"/>
            </p:cNvSpPr>
            <p:nvPr/>
          </p:nvSpPr>
          <p:spPr bwMode="auto">
            <a:xfrm>
              <a:off x="4440" y="1236"/>
              <a:ext cx="13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poly(propene)</a:t>
              </a:r>
            </a:p>
          </p:txBody>
        </p:sp>
        <p:pic>
          <p:nvPicPr>
            <p:cNvPr id="430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 y="908"/>
              <a:ext cx="1375" cy="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5" name="AutoShape 7"/>
            <p:cNvSpPr>
              <a:spLocks noChangeArrowheads="1"/>
            </p:cNvSpPr>
            <p:nvPr/>
          </p:nvSpPr>
          <p:spPr bwMode="auto">
            <a:xfrm>
              <a:off x="3124" y="1044"/>
              <a:ext cx="1216" cy="927"/>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6" name="Line 8"/>
            <p:cNvSpPr>
              <a:spLocks noChangeShapeType="1"/>
            </p:cNvSpPr>
            <p:nvPr/>
          </p:nvSpPr>
          <p:spPr bwMode="auto">
            <a:xfrm>
              <a:off x="4032" y="1462"/>
              <a:ext cx="4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7" name="AutoShape 9"/>
            <p:cNvSpPr>
              <a:spLocks noChangeArrowheads="1"/>
            </p:cNvSpPr>
            <p:nvPr/>
          </p:nvSpPr>
          <p:spPr bwMode="auto">
            <a:xfrm>
              <a:off x="2245" y="1318"/>
              <a:ext cx="554" cy="291"/>
            </a:xfrm>
            <a:prstGeom prst="rightArrow">
              <a:avLst>
                <a:gd name="adj1" fmla="val 50000"/>
                <a:gd name="adj2" fmla="val 47595"/>
              </a:avLst>
            </a:prstGeom>
            <a:gradFill rotWithShape="0">
              <a:gsLst>
                <a:gs pos="0">
                  <a:srgbClr val="0000FF"/>
                </a:gs>
                <a:gs pos="100000">
                  <a:srgbClr val="00007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8" name="AutoShape 10"/>
            <p:cNvSpPr>
              <a:spLocks noChangeArrowheads="1"/>
            </p:cNvSpPr>
            <p:nvPr/>
          </p:nvSpPr>
          <p:spPr bwMode="auto">
            <a:xfrm>
              <a:off x="809" y="991"/>
              <a:ext cx="1264" cy="955"/>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9" name="Text Box 11"/>
            <p:cNvSpPr txBox="1">
              <a:spLocks noChangeArrowheads="1"/>
            </p:cNvSpPr>
            <p:nvPr/>
          </p:nvSpPr>
          <p:spPr bwMode="auto">
            <a:xfrm>
              <a:off x="560" y="129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sp>
          <p:nvSpPr>
            <p:cNvPr id="43020" name="Text Box 12"/>
            <p:cNvSpPr txBox="1">
              <a:spLocks noChangeArrowheads="1"/>
            </p:cNvSpPr>
            <p:nvPr/>
          </p:nvSpPr>
          <p:spPr bwMode="auto">
            <a:xfrm>
              <a:off x="4369" y="176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sp>
          <p:nvSpPr>
            <p:cNvPr id="43021" name="Text Box 13"/>
            <p:cNvSpPr txBox="1">
              <a:spLocks noChangeArrowheads="1"/>
            </p:cNvSpPr>
            <p:nvPr/>
          </p:nvSpPr>
          <p:spPr bwMode="auto">
            <a:xfrm>
              <a:off x="979" y="1985"/>
              <a:ext cx="8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propene</a:t>
              </a:r>
            </a:p>
          </p:txBody>
        </p:sp>
        <p:pic>
          <p:nvPicPr>
            <p:cNvPr id="4302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 y="926"/>
              <a:ext cx="1230" cy="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012" name="Rectangle 16"/>
          <p:cNvSpPr>
            <a:spLocks noGrp="1" noChangeArrowheads="1"/>
          </p:cNvSpPr>
          <p:nvPr>
            <p:ph type="title"/>
          </p:nvPr>
        </p:nvSpPr>
        <p:spPr/>
        <p:txBody>
          <a:bodyPr/>
          <a:lstStyle/>
          <a:p>
            <a:pPr eaLnBrk="1" hangingPunct="1"/>
            <a:r>
              <a:rPr lang="en-GB" smtClean="0"/>
              <a:t>      Polypropene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ph type="body" idx="1"/>
          </p:nvPr>
        </p:nvSpPr>
        <p:spPr bwMode="auto">
          <a:xfrm>
            <a:off x="204788" y="1111250"/>
            <a:ext cx="8499475" cy="154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Tetrafluoroethene is another alkene that is made into an important plastic used to coat non-stick pans: polytetrafluoroethene or PTFE.</a:t>
            </a:r>
          </a:p>
          <a:p>
            <a:pPr eaLnBrk="1" hangingPunct="1">
              <a:spcBef>
                <a:spcPct val="0"/>
              </a:spcBef>
              <a:buFontTx/>
              <a:buNone/>
            </a:pPr>
            <a:endParaRPr lang="en-GB" sz="2800" smtClean="0">
              <a:solidFill>
                <a:srgbClr val="0000FF"/>
              </a:solidFill>
            </a:endParaRPr>
          </a:p>
        </p:txBody>
      </p:sp>
      <p:grpSp>
        <p:nvGrpSpPr>
          <p:cNvPr id="44035" name="Group 4"/>
          <p:cNvGrpSpPr>
            <a:grpSpLocks/>
          </p:cNvGrpSpPr>
          <p:nvPr/>
        </p:nvGrpSpPr>
        <p:grpSpPr bwMode="auto">
          <a:xfrm>
            <a:off x="846138" y="3108325"/>
            <a:ext cx="6856412" cy="2686050"/>
            <a:chOff x="560" y="2562"/>
            <a:chExt cx="4319" cy="1692"/>
          </a:xfrm>
        </p:grpSpPr>
        <p:sp>
          <p:nvSpPr>
            <p:cNvPr id="44037" name="AutoShape 5"/>
            <p:cNvSpPr>
              <a:spLocks noChangeArrowheads="1"/>
            </p:cNvSpPr>
            <p:nvPr/>
          </p:nvSpPr>
          <p:spPr bwMode="auto">
            <a:xfrm>
              <a:off x="809" y="2646"/>
              <a:ext cx="1227" cy="1036"/>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8" name="Text Box 6"/>
            <p:cNvSpPr txBox="1">
              <a:spLocks noChangeArrowheads="1"/>
            </p:cNvSpPr>
            <p:nvPr/>
          </p:nvSpPr>
          <p:spPr bwMode="auto">
            <a:xfrm>
              <a:off x="560" y="303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sp>
          <p:nvSpPr>
            <p:cNvPr id="44039" name="AutoShape 7"/>
            <p:cNvSpPr>
              <a:spLocks noChangeArrowheads="1"/>
            </p:cNvSpPr>
            <p:nvPr/>
          </p:nvSpPr>
          <p:spPr bwMode="auto">
            <a:xfrm>
              <a:off x="2314" y="2941"/>
              <a:ext cx="554" cy="291"/>
            </a:xfrm>
            <a:prstGeom prst="rightArrow">
              <a:avLst>
                <a:gd name="adj1" fmla="val 50000"/>
                <a:gd name="adj2" fmla="val 47595"/>
              </a:avLst>
            </a:prstGeom>
            <a:gradFill rotWithShape="0">
              <a:gsLst>
                <a:gs pos="0">
                  <a:srgbClr val="0000FF"/>
                </a:gs>
                <a:gs pos="100000">
                  <a:srgbClr val="00007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0" name="Text Box 8"/>
            <p:cNvSpPr txBox="1">
              <a:spLocks noChangeArrowheads="1"/>
            </p:cNvSpPr>
            <p:nvPr/>
          </p:nvSpPr>
          <p:spPr bwMode="auto">
            <a:xfrm>
              <a:off x="651" y="3767"/>
              <a:ext cx="15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tetrafluoroethene</a:t>
              </a:r>
            </a:p>
          </p:txBody>
        </p:sp>
        <p:sp>
          <p:nvSpPr>
            <p:cNvPr id="44041" name="Text Box 9"/>
            <p:cNvSpPr txBox="1">
              <a:spLocks noChangeArrowheads="1"/>
            </p:cNvSpPr>
            <p:nvPr/>
          </p:nvSpPr>
          <p:spPr bwMode="auto">
            <a:xfrm>
              <a:off x="2829" y="3736"/>
              <a:ext cx="205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poly(tetrafluoroethene)</a:t>
              </a:r>
            </a:p>
            <a:p>
              <a:pPr algn="l"/>
              <a:r>
                <a:rPr lang="en-GB"/>
                <a:t>or PTFE</a:t>
              </a:r>
            </a:p>
          </p:txBody>
        </p:sp>
        <p:sp>
          <p:nvSpPr>
            <p:cNvPr id="44042" name="Text Box 10"/>
            <p:cNvSpPr txBox="1">
              <a:spLocks noChangeArrowheads="1"/>
            </p:cNvSpPr>
            <p:nvPr/>
          </p:nvSpPr>
          <p:spPr bwMode="auto">
            <a:xfrm>
              <a:off x="4015" y="334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pic>
          <p:nvPicPr>
            <p:cNvPr id="440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 y="2562"/>
              <a:ext cx="1088" cy="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4" name="AutoShape 12"/>
            <p:cNvSpPr>
              <a:spLocks noChangeArrowheads="1"/>
            </p:cNvSpPr>
            <p:nvPr/>
          </p:nvSpPr>
          <p:spPr bwMode="auto">
            <a:xfrm>
              <a:off x="3191" y="2673"/>
              <a:ext cx="799" cy="900"/>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4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 y="2673"/>
              <a:ext cx="1122" cy="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036" name="Rectangle 15"/>
          <p:cNvSpPr>
            <a:spLocks noGrp="1" noChangeArrowheads="1"/>
          </p:cNvSpPr>
          <p:nvPr>
            <p:ph type="title"/>
          </p:nvPr>
        </p:nvSpPr>
        <p:spPr/>
        <p:txBody>
          <a:bodyPr/>
          <a:lstStyle/>
          <a:p>
            <a:pPr eaLnBrk="1" hangingPunct="1"/>
            <a:r>
              <a:rPr lang="en-GB" smtClean="0"/>
              <a:t>      PTFE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bwMode="auto">
          <a:xfrm>
            <a:off x="258763" y="1012825"/>
            <a:ext cx="8323262" cy="4551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defRPr/>
            </a:pPr>
            <a:r>
              <a:rPr lang="en-GB" sz="2800" smtClean="0">
                <a:solidFill>
                  <a:srgbClr val="0000FF"/>
                </a:solidFill>
              </a:rPr>
              <a:t>Carbon is an unusual atom in that it is able to form very strong covalent bonds with other carbon atoms.</a:t>
            </a:r>
          </a:p>
          <a:p>
            <a:pPr marL="609600" indent="-609600" eaLnBrk="1" hangingPunct="1">
              <a:spcBef>
                <a:spcPct val="0"/>
              </a:spcBef>
              <a:defRPr/>
            </a:pPr>
            <a:r>
              <a:rPr lang="en-GB" sz="2800" smtClean="0">
                <a:solidFill>
                  <a:srgbClr val="0000FF"/>
                </a:solidFill>
              </a:rPr>
              <a:t>When we then include its ability to also bond with other elements we open up the possibility of the highly diverse and complex molecules (like DNA) that have led to the possibility of life. </a:t>
            </a:r>
          </a:p>
          <a:p>
            <a:pPr marL="609600" indent="-609600" eaLnBrk="1" hangingPunct="1">
              <a:spcBef>
                <a:spcPct val="0"/>
              </a:spcBef>
              <a:defRPr/>
            </a:pPr>
            <a:r>
              <a:rPr lang="en-GB" sz="2800" smtClean="0">
                <a:solidFill>
                  <a:srgbClr val="0000FF"/>
                </a:solidFill>
              </a:rPr>
              <a:t>Because of this, the chemistry of carbon containing compounds is often called </a:t>
            </a:r>
            <a:r>
              <a:rPr lang="en-GB" sz="2800" b="1" smtClean="0">
                <a:solidFill>
                  <a:srgbClr val="0000FF"/>
                </a:solidFill>
                <a:effectLst>
                  <a:outerShdw blurRad="38100" dist="38100" dir="2700000" algn="tl">
                    <a:srgbClr val="C0C0C0"/>
                  </a:outerShdw>
                </a:effectLst>
              </a:rPr>
              <a:t>organic chemistry. </a:t>
            </a:r>
          </a:p>
        </p:txBody>
      </p:sp>
      <p:sp>
        <p:nvSpPr>
          <p:cNvPr id="8195" name="Oval 4"/>
          <p:cNvSpPr>
            <a:spLocks noChangeArrowheads="1"/>
          </p:cNvSpPr>
          <p:nvPr/>
        </p:nvSpPr>
        <p:spPr bwMode="auto">
          <a:xfrm>
            <a:off x="1262063" y="5921375"/>
            <a:ext cx="247650" cy="247650"/>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196" name="Group 5"/>
          <p:cNvGrpSpPr>
            <a:grpSpLocks/>
          </p:cNvGrpSpPr>
          <p:nvPr/>
        </p:nvGrpSpPr>
        <p:grpSpPr bwMode="auto">
          <a:xfrm>
            <a:off x="2562225" y="5927725"/>
            <a:ext cx="400050" cy="400050"/>
            <a:chOff x="1339" y="3725"/>
            <a:chExt cx="252" cy="252"/>
          </a:xfrm>
        </p:grpSpPr>
        <p:sp>
          <p:nvSpPr>
            <p:cNvPr id="8220" name="Oval 6"/>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1" name="Oval 7"/>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197" name="Group 8"/>
          <p:cNvGrpSpPr>
            <a:grpSpLocks/>
          </p:cNvGrpSpPr>
          <p:nvPr/>
        </p:nvGrpSpPr>
        <p:grpSpPr bwMode="auto">
          <a:xfrm rot="-1249901">
            <a:off x="3698875" y="5337175"/>
            <a:ext cx="1624013" cy="1274763"/>
            <a:chOff x="2065" y="3353"/>
            <a:chExt cx="1023" cy="803"/>
          </a:xfrm>
        </p:grpSpPr>
        <p:grpSp>
          <p:nvGrpSpPr>
            <p:cNvPr id="8200" name="Group 9"/>
            <p:cNvGrpSpPr>
              <a:grpSpLocks/>
            </p:cNvGrpSpPr>
            <p:nvPr/>
          </p:nvGrpSpPr>
          <p:grpSpPr bwMode="auto">
            <a:xfrm>
              <a:off x="2065" y="3353"/>
              <a:ext cx="525" cy="508"/>
              <a:chOff x="1873" y="3693"/>
              <a:chExt cx="525" cy="508"/>
            </a:xfrm>
          </p:grpSpPr>
          <p:grpSp>
            <p:nvGrpSpPr>
              <p:cNvPr id="8211" name="Group 10"/>
              <p:cNvGrpSpPr>
                <a:grpSpLocks/>
              </p:cNvGrpSpPr>
              <p:nvPr/>
            </p:nvGrpSpPr>
            <p:grpSpPr bwMode="auto">
              <a:xfrm>
                <a:off x="1873" y="3693"/>
                <a:ext cx="252" cy="252"/>
                <a:chOff x="1339" y="3725"/>
                <a:chExt cx="252" cy="252"/>
              </a:xfrm>
            </p:grpSpPr>
            <p:sp>
              <p:nvSpPr>
                <p:cNvPr id="8218" name="Oval 11"/>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9" name="Oval 12"/>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12" name="Group 13"/>
              <p:cNvGrpSpPr>
                <a:grpSpLocks/>
              </p:cNvGrpSpPr>
              <p:nvPr/>
            </p:nvGrpSpPr>
            <p:grpSpPr bwMode="auto">
              <a:xfrm>
                <a:off x="2060" y="3780"/>
                <a:ext cx="252" cy="252"/>
                <a:chOff x="1339" y="3725"/>
                <a:chExt cx="252" cy="252"/>
              </a:xfrm>
            </p:grpSpPr>
            <p:sp>
              <p:nvSpPr>
                <p:cNvPr id="8216" name="Oval 14"/>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7" name="Oval 15"/>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13" name="Group 16"/>
              <p:cNvGrpSpPr>
                <a:grpSpLocks/>
              </p:cNvGrpSpPr>
              <p:nvPr/>
            </p:nvGrpSpPr>
            <p:grpSpPr bwMode="auto">
              <a:xfrm>
                <a:off x="2146" y="3949"/>
                <a:ext cx="252" cy="252"/>
                <a:chOff x="1339" y="3725"/>
                <a:chExt cx="252" cy="252"/>
              </a:xfrm>
            </p:grpSpPr>
            <p:sp>
              <p:nvSpPr>
                <p:cNvPr id="8214" name="Oval 17"/>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5" name="Oval 18"/>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201" name="Group 19"/>
            <p:cNvGrpSpPr>
              <a:grpSpLocks/>
            </p:cNvGrpSpPr>
            <p:nvPr/>
          </p:nvGrpSpPr>
          <p:grpSpPr bwMode="auto">
            <a:xfrm>
              <a:off x="2563" y="3648"/>
              <a:ext cx="525" cy="508"/>
              <a:chOff x="1873" y="3693"/>
              <a:chExt cx="525" cy="508"/>
            </a:xfrm>
          </p:grpSpPr>
          <p:grpSp>
            <p:nvGrpSpPr>
              <p:cNvPr id="8202" name="Group 20"/>
              <p:cNvGrpSpPr>
                <a:grpSpLocks/>
              </p:cNvGrpSpPr>
              <p:nvPr/>
            </p:nvGrpSpPr>
            <p:grpSpPr bwMode="auto">
              <a:xfrm>
                <a:off x="1873" y="3693"/>
                <a:ext cx="252" cy="252"/>
                <a:chOff x="1339" y="3725"/>
                <a:chExt cx="252" cy="252"/>
              </a:xfrm>
            </p:grpSpPr>
            <p:sp>
              <p:nvSpPr>
                <p:cNvPr id="8209" name="Oval 21"/>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0" name="Oval 22"/>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03" name="Group 23"/>
              <p:cNvGrpSpPr>
                <a:grpSpLocks/>
              </p:cNvGrpSpPr>
              <p:nvPr/>
            </p:nvGrpSpPr>
            <p:grpSpPr bwMode="auto">
              <a:xfrm>
                <a:off x="2060" y="3780"/>
                <a:ext cx="252" cy="252"/>
                <a:chOff x="1339" y="3725"/>
                <a:chExt cx="252" cy="252"/>
              </a:xfrm>
            </p:grpSpPr>
            <p:sp>
              <p:nvSpPr>
                <p:cNvPr id="8207" name="Oval 24"/>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 name="Oval 25"/>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04" name="Group 26"/>
              <p:cNvGrpSpPr>
                <a:grpSpLocks/>
              </p:cNvGrpSpPr>
              <p:nvPr/>
            </p:nvGrpSpPr>
            <p:grpSpPr bwMode="auto">
              <a:xfrm>
                <a:off x="2146" y="3949"/>
                <a:ext cx="252" cy="252"/>
                <a:chOff x="1339" y="3725"/>
                <a:chExt cx="252" cy="252"/>
              </a:xfrm>
            </p:grpSpPr>
            <p:sp>
              <p:nvSpPr>
                <p:cNvPr id="8205" name="Oval 27"/>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Oval 28"/>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pic>
        <p:nvPicPr>
          <p:cNvPr id="8198" name="Picture 29" descr="BD0870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563" y="5318125"/>
            <a:ext cx="13271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30"/>
          <p:cNvSpPr>
            <a:spLocks noGrp="1" noChangeArrowheads="1"/>
          </p:cNvSpPr>
          <p:nvPr>
            <p:ph type="title"/>
          </p:nvPr>
        </p:nvSpPr>
        <p:spPr/>
        <p:txBody>
          <a:bodyPr/>
          <a:lstStyle/>
          <a:p>
            <a:pPr eaLnBrk="1" hangingPunct="1"/>
            <a:r>
              <a:rPr lang="en-GB" smtClean="0"/>
              <a:t>      Organic chemistry: carbon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5412" name="Group 4"/>
          <p:cNvGrpSpPr>
            <a:grpSpLocks/>
          </p:cNvGrpSpPr>
          <p:nvPr/>
        </p:nvGrpSpPr>
        <p:grpSpPr bwMode="auto">
          <a:xfrm>
            <a:off x="4800600" y="2438400"/>
            <a:ext cx="3121025" cy="2409825"/>
            <a:chOff x="3081" y="1974"/>
            <a:chExt cx="1966" cy="1518"/>
          </a:xfrm>
        </p:grpSpPr>
        <p:sp>
          <p:nvSpPr>
            <p:cNvPr id="45078" name="Rectangle 5"/>
            <p:cNvSpPr>
              <a:spLocks noChangeArrowheads="1"/>
            </p:cNvSpPr>
            <p:nvPr/>
          </p:nvSpPr>
          <p:spPr bwMode="auto">
            <a:xfrm>
              <a:off x="3081" y="1974"/>
              <a:ext cx="1966" cy="1518"/>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79" name="Group 6"/>
            <p:cNvGrpSpPr>
              <a:grpSpLocks/>
            </p:cNvGrpSpPr>
            <p:nvPr/>
          </p:nvGrpSpPr>
          <p:grpSpPr bwMode="auto">
            <a:xfrm>
              <a:off x="3282" y="2047"/>
              <a:ext cx="1574" cy="1431"/>
              <a:chOff x="3008" y="2188"/>
              <a:chExt cx="1574" cy="1431"/>
            </a:xfrm>
          </p:grpSpPr>
          <p:sp>
            <p:nvSpPr>
              <p:cNvPr id="45080" name="Text Box 7"/>
              <p:cNvSpPr txBox="1">
                <a:spLocks noChangeArrowheads="1"/>
              </p:cNvSpPr>
              <p:nvPr/>
            </p:nvSpPr>
            <p:spPr bwMode="auto">
              <a:xfrm>
                <a:off x="3543" y="3292"/>
                <a:ext cx="465" cy="32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800"/>
                  <a:t>pvc</a:t>
                </a:r>
              </a:p>
            </p:txBody>
          </p:sp>
          <p:sp>
            <p:nvSpPr>
              <p:cNvPr id="45081" name="Rectangle 8"/>
              <p:cNvSpPr>
                <a:spLocks noChangeArrowheads="1"/>
              </p:cNvSpPr>
              <p:nvPr/>
            </p:nvSpPr>
            <p:spPr bwMode="auto">
              <a:xfrm>
                <a:off x="3404" y="2528"/>
                <a:ext cx="168" cy="27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900">
                    <a:solidFill>
                      <a:srgbClr val="000000"/>
                    </a:solidFill>
                  </a:rPr>
                  <a:t>C</a:t>
                </a:r>
                <a:endParaRPr lang="en-GB"/>
              </a:p>
            </p:txBody>
          </p:sp>
          <p:sp>
            <p:nvSpPr>
              <p:cNvPr id="45082" name="Rectangle 9"/>
              <p:cNvSpPr>
                <a:spLocks noChangeArrowheads="1"/>
              </p:cNvSpPr>
              <p:nvPr/>
            </p:nvSpPr>
            <p:spPr bwMode="auto">
              <a:xfrm>
                <a:off x="3816" y="2528"/>
                <a:ext cx="168" cy="27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900">
                    <a:solidFill>
                      <a:srgbClr val="000000"/>
                    </a:solidFill>
                  </a:rPr>
                  <a:t>C</a:t>
                </a:r>
                <a:endParaRPr lang="en-GB"/>
              </a:p>
            </p:txBody>
          </p:sp>
          <p:sp>
            <p:nvSpPr>
              <p:cNvPr id="45083" name="Rectangle 10"/>
              <p:cNvSpPr>
                <a:spLocks noChangeArrowheads="1"/>
              </p:cNvSpPr>
              <p:nvPr/>
            </p:nvSpPr>
            <p:spPr bwMode="auto">
              <a:xfrm>
                <a:off x="3812" y="2861"/>
                <a:ext cx="168" cy="27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900">
                    <a:solidFill>
                      <a:srgbClr val="000000"/>
                    </a:solidFill>
                  </a:rPr>
                  <a:t>H</a:t>
                </a:r>
                <a:endParaRPr lang="en-GB"/>
              </a:p>
            </p:txBody>
          </p:sp>
          <p:sp>
            <p:nvSpPr>
              <p:cNvPr id="45084" name="Rectangle 11"/>
              <p:cNvSpPr>
                <a:spLocks noChangeArrowheads="1"/>
              </p:cNvSpPr>
              <p:nvPr/>
            </p:nvSpPr>
            <p:spPr bwMode="auto">
              <a:xfrm>
                <a:off x="3401" y="2861"/>
                <a:ext cx="168" cy="27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900">
                    <a:solidFill>
                      <a:srgbClr val="000000"/>
                    </a:solidFill>
                  </a:rPr>
                  <a:t>H</a:t>
                </a:r>
                <a:endParaRPr lang="en-GB"/>
              </a:p>
            </p:txBody>
          </p:sp>
          <p:sp>
            <p:nvSpPr>
              <p:cNvPr id="45085" name="Rectangle 12"/>
              <p:cNvSpPr>
                <a:spLocks noChangeArrowheads="1"/>
              </p:cNvSpPr>
              <p:nvPr/>
            </p:nvSpPr>
            <p:spPr bwMode="auto">
              <a:xfrm>
                <a:off x="3401" y="2188"/>
                <a:ext cx="168" cy="27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900">
                    <a:solidFill>
                      <a:srgbClr val="000000"/>
                    </a:solidFill>
                  </a:rPr>
                  <a:t>H</a:t>
                </a:r>
                <a:endParaRPr lang="en-GB"/>
              </a:p>
            </p:txBody>
          </p:sp>
          <p:sp>
            <p:nvSpPr>
              <p:cNvPr id="45086" name="Rectangle 13"/>
              <p:cNvSpPr>
                <a:spLocks noChangeArrowheads="1"/>
              </p:cNvSpPr>
              <p:nvPr/>
            </p:nvSpPr>
            <p:spPr bwMode="auto">
              <a:xfrm>
                <a:off x="3790" y="2191"/>
                <a:ext cx="220" cy="27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900">
                    <a:solidFill>
                      <a:srgbClr val="000000"/>
                    </a:solidFill>
                  </a:rPr>
                  <a:t>Cl</a:t>
                </a:r>
                <a:endParaRPr lang="en-GB"/>
              </a:p>
            </p:txBody>
          </p:sp>
          <p:sp>
            <p:nvSpPr>
              <p:cNvPr id="45087" name="Line 14"/>
              <p:cNvSpPr>
                <a:spLocks noChangeShapeType="1"/>
              </p:cNvSpPr>
              <p:nvPr/>
            </p:nvSpPr>
            <p:spPr bwMode="auto">
              <a:xfrm>
                <a:off x="3521" y="2692"/>
                <a:ext cx="2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8" name="Line 15"/>
              <p:cNvSpPr>
                <a:spLocks noChangeShapeType="1"/>
              </p:cNvSpPr>
              <p:nvPr/>
            </p:nvSpPr>
            <p:spPr bwMode="auto">
              <a:xfrm>
                <a:off x="3906" y="2784"/>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9" name="Line 16"/>
              <p:cNvSpPr>
                <a:spLocks noChangeShapeType="1"/>
              </p:cNvSpPr>
              <p:nvPr/>
            </p:nvSpPr>
            <p:spPr bwMode="auto">
              <a:xfrm>
                <a:off x="3493" y="2767"/>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0" name="Line 17"/>
              <p:cNvSpPr>
                <a:spLocks noChangeShapeType="1"/>
              </p:cNvSpPr>
              <p:nvPr/>
            </p:nvSpPr>
            <p:spPr bwMode="auto">
              <a:xfrm flipV="1">
                <a:off x="3493" y="2427"/>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1" name="Line 18"/>
              <p:cNvSpPr>
                <a:spLocks noChangeShapeType="1"/>
              </p:cNvSpPr>
              <p:nvPr/>
            </p:nvSpPr>
            <p:spPr bwMode="auto">
              <a:xfrm flipH="1">
                <a:off x="3008" y="2692"/>
                <a:ext cx="31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2" name="Line 19"/>
              <p:cNvSpPr>
                <a:spLocks noChangeShapeType="1"/>
              </p:cNvSpPr>
              <p:nvPr/>
            </p:nvSpPr>
            <p:spPr bwMode="auto">
              <a:xfrm>
                <a:off x="3933" y="2692"/>
                <a:ext cx="3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3" name="Line 20"/>
              <p:cNvSpPr>
                <a:spLocks noChangeShapeType="1"/>
              </p:cNvSpPr>
              <p:nvPr/>
            </p:nvSpPr>
            <p:spPr bwMode="auto">
              <a:xfrm flipV="1">
                <a:off x="3896" y="2440"/>
                <a:ext cx="1" cy="1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4" name="AutoShape 21"/>
              <p:cNvSpPr>
                <a:spLocks noChangeArrowheads="1"/>
              </p:cNvSpPr>
              <p:nvPr/>
            </p:nvSpPr>
            <p:spPr bwMode="auto">
              <a:xfrm>
                <a:off x="3150" y="2282"/>
                <a:ext cx="1216" cy="927"/>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5" name="Line 22"/>
              <p:cNvSpPr>
                <a:spLocks noChangeShapeType="1"/>
              </p:cNvSpPr>
              <p:nvPr/>
            </p:nvSpPr>
            <p:spPr bwMode="auto">
              <a:xfrm>
                <a:off x="4022" y="2691"/>
                <a:ext cx="4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6" name="Text Box 23"/>
              <p:cNvSpPr txBox="1">
                <a:spLocks noChangeArrowheads="1"/>
              </p:cNvSpPr>
              <p:nvPr/>
            </p:nvSpPr>
            <p:spPr bwMode="auto">
              <a:xfrm>
                <a:off x="4359" y="2996"/>
                <a:ext cx="223" cy="2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grpSp>
      </p:grpSp>
      <p:grpSp>
        <p:nvGrpSpPr>
          <p:cNvPr id="145432" name="Group 24"/>
          <p:cNvGrpSpPr>
            <a:grpSpLocks/>
          </p:cNvGrpSpPr>
          <p:nvPr/>
        </p:nvGrpSpPr>
        <p:grpSpPr bwMode="auto">
          <a:xfrm>
            <a:off x="693738" y="2889250"/>
            <a:ext cx="3554412" cy="2119313"/>
            <a:chOff x="486" y="1558"/>
            <a:chExt cx="2239" cy="1335"/>
          </a:xfrm>
        </p:grpSpPr>
        <p:sp>
          <p:nvSpPr>
            <p:cNvPr id="45062" name="AutoShape 25"/>
            <p:cNvSpPr>
              <a:spLocks noChangeArrowheads="1"/>
            </p:cNvSpPr>
            <p:nvPr/>
          </p:nvSpPr>
          <p:spPr bwMode="auto">
            <a:xfrm>
              <a:off x="2171" y="1885"/>
              <a:ext cx="554" cy="291"/>
            </a:xfrm>
            <a:prstGeom prst="rightArrow">
              <a:avLst>
                <a:gd name="adj1" fmla="val 50000"/>
                <a:gd name="adj2" fmla="val 47595"/>
              </a:avLst>
            </a:prstGeom>
            <a:gradFill rotWithShape="0">
              <a:gsLst>
                <a:gs pos="0">
                  <a:srgbClr val="0000FF"/>
                </a:gs>
                <a:gs pos="100000">
                  <a:srgbClr val="00007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3" name="AutoShape 26"/>
            <p:cNvSpPr>
              <a:spLocks noChangeArrowheads="1"/>
            </p:cNvSpPr>
            <p:nvPr/>
          </p:nvSpPr>
          <p:spPr bwMode="auto">
            <a:xfrm>
              <a:off x="735" y="1558"/>
              <a:ext cx="1264" cy="955"/>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 name="Text Box 27"/>
            <p:cNvSpPr txBox="1">
              <a:spLocks noChangeArrowheads="1"/>
            </p:cNvSpPr>
            <p:nvPr/>
          </p:nvSpPr>
          <p:spPr bwMode="auto">
            <a:xfrm>
              <a:off x="486" y="186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sp>
          <p:nvSpPr>
            <p:cNvPr id="45065" name="Text Box 28"/>
            <p:cNvSpPr txBox="1">
              <a:spLocks noChangeArrowheads="1"/>
            </p:cNvSpPr>
            <p:nvPr/>
          </p:nvSpPr>
          <p:spPr bwMode="auto">
            <a:xfrm>
              <a:off x="832" y="2566"/>
              <a:ext cx="14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800"/>
                <a:t>Vinyl chloride</a:t>
              </a:r>
            </a:p>
          </p:txBody>
        </p:sp>
        <p:sp>
          <p:nvSpPr>
            <p:cNvPr id="45066" name="Rectangle 29"/>
            <p:cNvSpPr>
              <a:spLocks noChangeArrowheads="1"/>
            </p:cNvSpPr>
            <p:nvPr/>
          </p:nvSpPr>
          <p:spPr bwMode="auto">
            <a:xfrm>
              <a:off x="1052" y="1966"/>
              <a:ext cx="1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600">
                  <a:solidFill>
                    <a:srgbClr val="000000"/>
                  </a:solidFill>
                </a:rPr>
                <a:t>C</a:t>
              </a:r>
              <a:endParaRPr lang="en-GB"/>
            </a:p>
          </p:txBody>
        </p:sp>
        <p:sp>
          <p:nvSpPr>
            <p:cNvPr id="45067" name="Rectangle 30"/>
            <p:cNvSpPr>
              <a:spLocks noChangeArrowheads="1"/>
            </p:cNvSpPr>
            <p:nvPr/>
          </p:nvSpPr>
          <p:spPr bwMode="auto">
            <a:xfrm>
              <a:off x="1354" y="1966"/>
              <a:ext cx="1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600">
                  <a:solidFill>
                    <a:srgbClr val="000000"/>
                  </a:solidFill>
                </a:rPr>
                <a:t>C</a:t>
              </a:r>
              <a:endParaRPr lang="en-GB"/>
            </a:p>
          </p:txBody>
        </p:sp>
        <p:sp>
          <p:nvSpPr>
            <p:cNvPr id="45068" name="Rectangle 31"/>
            <p:cNvSpPr>
              <a:spLocks noChangeArrowheads="1"/>
            </p:cNvSpPr>
            <p:nvPr/>
          </p:nvSpPr>
          <p:spPr bwMode="auto">
            <a:xfrm>
              <a:off x="1572" y="1725"/>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600">
                  <a:solidFill>
                    <a:srgbClr val="000000"/>
                  </a:solidFill>
                </a:rPr>
                <a:t>Cl</a:t>
              </a:r>
              <a:endParaRPr lang="en-GB"/>
            </a:p>
          </p:txBody>
        </p:sp>
        <p:sp>
          <p:nvSpPr>
            <p:cNvPr id="45069" name="Rectangle 32"/>
            <p:cNvSpPr>
              <a:spLocks noChangeArrowheads="1"/>
            </p:cNvSpPr>
            <p:nvPr/>
          </p:nvSpPr>
          <p:spPr bwMode="auto">
            <a:xfrm>
              <a:off x="836" y="1750"/>
              <a:ext cx="1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600">
                  <a:solidFill>
                    <a:srgbClr val="000000"/>
                  </a:solidFill>
                </a:rPr>
                <a:t>H</a:t>
              </a:r>
              <a:endParaRPr lang="en-GB"/>
            </a:p>
          </p:txBody>
        </p:sp>
        <p:sp>
          <p:nvSpPr>
            <p:cNvPr id="45070" name="Rectangle 33"/>
            <p:cNvSpPr>
              <a:spLocks noChangeArrowheads="1"/>
            </p:cNvSpPr>
            <p:nvPr/>
          </p:nvSpPr>
          <p:spPr bwMode="auto">
            <a:xfrm>
              <a:off x="836" y="2177"/>
              <a:ext cx="1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600">
                  <a:solidFill>
                    <a:srgbClr val="000000"/>
                  </a:solidFill>
                </a:rPr>
                <a:t>H</a:t>
              </a:r>
              <a:endParaRPr lang="en-GB"/>
            </a:p>
          </p:txBody>
        </p:sp>
        <p:sp>
          <p:nvSpPr>
            <p:cNvPr id="45071" name="Rectangle 34"/>
            <p:cNvSpPr>
              <a:spLocks noChangeArrowheads="1"/>
            </p:cNvSpPr>
            <p:nvPr/>
          </p:nvSpPr>
          <p:spPr bwMode="auto">
            <a:xfrm>
              <a:off x="1565" y="2177"/>
              <a:ext cx="1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600">
                  <a:solidFill>
                    <a:srgbClr val="000000"/>
                  </a:solidFill>
                </a:rPr>
                <a:t>H</a:t>
              </a:r>
              <a:endParaRPr lang="en-GB"/>
            </a:p>
          </p:txBody>
        </p:sp>
        <p:sp>
          <p:nvSpPr>
            <p:cNvPr id="45072" name="Line 35"/>
            <p:cNvSpPr>
              <a:spLocks noChangeShapeType="1"/>
            </p:cNvSpPr>
            <p:nvPr/>
          </p:nvSpPr>
          <p:spPr bwMode="auto">
            <a:xfrm>
              <a:off x="1180" y="2116"/>
              <a:ext cx="153"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3" name="Line 36"/>
            <p:cNvSpPr>
              <a:spLocks noChangeShapeType="1"/>
            </p:cNvSpPr>
            <p:nvPr/>
          </p:nvSpPr>
          <p:spPr bwMode="auto">
            <a:xfrm>
              <a:off x="1189" y="2049"/>
              <a:ext cx="153"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4" name="Line 37"/>
            <p:cNvSpPr>
              <a:spLocks noChangeShapeType="1"/>
            </p:cNvSpPr>
            <p:nvPr/>
          </p:nvSpPr>
          <p:spPr bwMode="auto">
            <a:xfrm flipV="1">
              <a:off x="1500" y="1948"/>
              <a:ext cx="65" cy="6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5" name="Line 38"/>
            <p:cNvSpPr>
              <a:spLocks noChangeShapeType="1"/>
            </p:cNvSpPr>
            <p:nvPr/>
          </p:nvSpPr>
          <p:spPr bwMode="auto">
            <a:xfrm flipH="1" flipV="1">
              <a:off x="1015" y="1952"/>
              <a:ext cx="52" cy="5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6" name="Line 39"/>
            <p:cNvSpPr>
              <a:spLocks noChangeShapeType="1"/>
            </p:cNvSpPr>
            <p:nvPr/>
          </p:nvSpPr>
          <p:spPr bwMode="auto">
            <a:xfrm flipH="1">
              <a:off x="978" y="2171"/>
              <a:ext cx="52" cy="5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7" name="Line 40"/>
            <p:cNvSpPr>
              <a:spLocks noChangeShapeType="1"/>
            </p:cNvSpPr>
            <p:nvPr/>
          </p:nvSpPr>
          <p:spPr bwMode="auto">
            <a:xfrm>
              <a:off x="1454" y="2189"/>
              <a:ext cx="52" cy="5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5060" name="Rectangle 41"/>
          <p:cNvSpPr>
            <a:spLocks noChangeArrowheads="1"/>
          </p:cNvSpPr>
          <p:nvPr>
            <p:ph type="body" idx="1"/>
          </p:nvPr>
        </p:nvSpPr>
        <p:spPr bwMode="auto">
          <a:xfrm>
            <a:off x="568325" y="1184275"/>
            <a:ext cx="7483475" cy="992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Fill in the products that will be obtained from vinyl chloride </a:t>
            </a:r>
          </a:p>
        </p:txBody>
      </p:sp>
      <p:sp>
        <p:nvSpPr>
          <p:cNvPr id="45061" name="Rectangle 45"/>
          <p:cNvSpPr>
            <a:spLocks noGrp="1" noChangeArrowheads="1"/>
          </p:cNvSpPr>
          <p:nvPr>
            <p:ph type="title"/>
          </p:nvPr>
        </p:nvSpPr>
        <p:spPr/>
        <p:txBody>
          <a:bodyPr/>
          <a:lstStyle/>
          <a:p>
            <a:pPr eaLnBrk="1" hangingPunct="1"/>
            <a:r>
              <a:rPr lang="en-GB" smtClean="0"/>
              <a:t>      Polymerization of vinyl chloride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54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45412"/>
                                        </p:tgtEl>
                                        <p:attrNameLst>
                                          <p:attrName>style.visibility</p:attrName>
                                        </p:attrNameLst>
                                      </p:cBhvr>
                                      <p:to>
                                        <p:strVal val="visible"/>
                                      </p:to>
                                    </p:set>
                                    <p:animEffect transition="in" filter="dissolve">
                                      <p:cBhvr>
                                        <p:cTn id="11"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595313" y="1249363"/>
            <a:ext cx="2278062" cy="3051175"/>
          </a:xfrm>
          <a:prstGeom prst="rect">
            <a:avLst/>
          </a:prstGeom>
          <a:gradFill rotWithShape="0">
            <a:gsLst>
              <a:gs pos="0">
                <a:srgbClr val="00FF99"/>
              </a:gs>
              <a:gs pos="100000">
                <a:srgbClr val="FFFF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Poly(e)thene</a:t>
            </a:r>
          </a:p>
          <a:p>
            <a:pPr>
              <a:spcBef>
                <a:spcPct val="50000"/>
              </a:spcBef>
            </a:pPr>
            <a:r>
              <a:rPr lang="en-GB"/>
              <a:t>Shopping bags</a:t>
            </a:r>
          </a:p>
          <a:p>
            <a:pPr>
              <a:spcBef>
                <a:spcPct val="50000"/>
              </a:spcBef>
            </a:pPr>
            <a:r>
              <a:rPr lang="en-GB"/>
              <a:t>Bottles</a:t>
            </a:r>
          </a:p>
          <a:p>
            <a:pPr>
              <a:spcBef>
                <a:spcPct val="50000"/>
              </a:spcBef>
            </a:pPr>
            <a:r>
              <a:rPr lang="en-GB"/>
              <a:t>Buckets</a:t>
            </a:r>
          </a:p>
          <a:p>
            <a:pPr>
              <a:spcBef>
                <a:spcPct val="50000"/>
              </a:spcBef>
            </a:pPr>
            <a:r>
              <a:rPr lang="en-GB"/>
              <a:t>Washing-up bowls</a:t>
            </a:r>
          </a:p>
        </p:txBody>
      </p:sp>
      <p:sp>
        <p:nvSpPr>
          <p:cNvPr id="46083" name="Text Box 5"/>
          <p:cNvSpPr txBox="1">
            <a:spLocks noChangeArrowheads="1"/>
          </p:cNvSpPr>
          <p:nvPr/>
        </p:nvSpPr>
        <p:spPr bwMode="auto">
          <a:xfrm>
            <a:off x="3476625" y="1285875"/>
            <a:ext cx="2278063" cy="2686050"/>
          </a:xfrm>
          <a:prstGeom prst="rect">
            <a:avLst/>
          </a:prstGeom>
          <a:gradFill rotWithShape="0">
            <a:gsLst>
              <a:gs pos="0">
                <a:srgbClr val="FFCCFF"/>
              </a:gs>
              <a:gs pos="100000">
                <a:srgbClr val="FFFF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Polypropene</a:t>
            </a:r>
          </a:p>
          <a:p>
            <a:pPr>
              <a:spcBef>
                <a:spcPct val="50000"/>
              </a:spcBef>
            </a:pPr>
            <a:r>
              <a:rPr lang="en-GB"/>
              <a:t>Milk crates</a:t>
            </a:r>
          </a:p>
          <a:p>
            <a:pPr>
              <a:spcBef>
                <a:spcPct val="50000"/>
              </a:spcBef>
            </a:pPr>
            <a:r>
              <a:rPr lang="en-GB"/>
              <a:t>Rope</a:t>
            </a:r>
          </a:p>
          <a:p>
            <a:pPr>
              <a:spcBef>
                <a:spcPct val="50000"/>
              </a:spcBef>
            </a:pPr>
            <a:r>
              <a:rPr lang="en-GB"/>
              <a:t>Carpet fibres</a:t>
            </a:r>
          </a:p>
          <a:p>
            <a:pPr>
              <a:spcBef>
                <a:spcPct val="50000"/>
              </a:spcBef>
            </a:pPr>
            <a:endParaRPr lang="en-GB"/>
          </a:p>
        </p:txBody>
      </p:sp>
      <p:sp>
        <p:nvSpPr>
          <p:cNvPr id="46084" name="Text Box 6"/>
          <p:cNvSpPr txBox="1">
            <a:spLocks noChangeArrowheads="1"/>
          </p:cNvSpPr>
          <p:nvPr/>
        </p:nvSpPr>
        <p:spPr bwMode="auto">
          <a:xfrm>
            <a:off x="6175375" y="1228725"/>
            <a:ext cx="2278063" cy="2686050"/>
          </a:xfrm>
          <a:prstGeom prst="rect">
            <a:avLst/>
          </a:prstGeom>
          <a:gradFill rotWithShape="0">
            <a:gsLst>
              <a:gs pos="0">
                <a:srgbClr val="00FF99"/>
              </a:gs>
              <a:gs pos="100000">
                <a:srgbClr val="FFFF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Polystyrene</a:t>
            </a:r>
          </a:p>
          <a:p>
            <a:pPr>
              <a:spcBef>
                <a:spcPct val="50000"/>
              </a:spcBef>
            </a:pPr>
            <a:r>
              <a:rPr lang="en-GB"/>
              <a:t>Packing</a:t>
            </a:r>
          </a:p>
          <a:p>
            <a:pPr>
              <a:spcBef>
                <a:spcPct val="50000"/>
              </a:spcBef>
            </a:pPr>
            <a:r>
              <a:rPr lang="en-GB"/>
              <a:t>Insulation</a:t>
            </a:r>
          </a:p>
          <a:p>
            <a:pPr>
              <a:spcBef>
                <a:spcPct val="50000"/>
              </a:spcBef>
            </a:pPr>
            <a:r>
              <a:rPr lang="en-GB"/>
              <a:t>Ball pens</a:t>
            </a:r>
          </a:p>
          <a:p>
            <a:pPr>
              <a:spcBef>
                <a:spcPct val="50000"/>
              </a:spcBef>
            </a:pPr>
            <a:endParaRPr lang="en-GB"/>
          </a:p>
        </p:txBody>
      </p:sp>
      <p:graphicFrame>
        <p:nvGraphicFramePr>
          <p:cNvPr id="46085" name="Object 7"/>
          <p:cNvGraphicFramePr>
            <a:graphicFrameLocks noChangeAspect="1"/>
          </p:cNvGraphicFramePr>
          <p:nvPr/>
        </p:nvGraphicFramePr>
        <p:xfrm>
          <a:off x="3162300" y="4551363"/>
          <a:ext cx="2238375" cy="1790700"/>
        </p:xfrm>
        <a:graphic>
          <a:graphicData uri="http://schemas.openxmlformats.org/presentationml/2006/ole">
            <mc:AlternateContent xmlns:mc="http://schemas.openxmlformats.org/markup-compatibility/2006">
              <mc:Choice xmlns:v="urn:schemas-microsoft-com:vml" Requires="v">
                <p:oleObj spid="_x0000_s46089" name="Picture Publisher Image" r:id="rId4" imgW="2238375" imgH="1790700" progId="PictPub.Image.7">
                  <p:embed/>
                </p:oleObj>
              </mc:Choice>
              <mc:Fallback>
                <p:oleObj name="Picture Publisher Image" r:id="rId4" imgW="2238375" imgH="1790700" progId="PictPub.Image.7">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300" y="4551363"/>
                        <a:ext cx="22383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6" name="Object 8"/>
          <p:cNvGraphicFramePr>
            <a:graphicFrameLocks noChangeAspect="1"/>
          </p:cNvGraphicFramePr>
          <p:nvPr/>
        </p:nvGraphicFramePr>
        <p:xfrm>
          <a:off x="920750" y="4562475"/>
          <a:ext cx="1484313" cy="1724025"/>
        </p:xfrm>
        <a:graphic>
          <a:graphicData uri="http://schemas.openxmlformats.org/presentationml/2006/ole">
            <mc:AlternateContent xmlns:mc="http://schemas.openxmlformats.org/markup-compatibility/2006">
              <mc:Choice xmlns:v="urn:schemas-microsoft-com:vml" Requires="v">
                <p:oleObj spid="_x0000_s46090" name="Picture Publisher Image" r:id="rId6" imgW="1295238" imgH="1504762" progId="PictPub.Image.7">
                  <p:embed/>
                </p:oleObj>
              </mc:Choice>
              <mc:Fallback>
                <p:oleObj name="Picture Publisher Image" r:id="rId6" imgW="1295238" imgH="1504762" progId="PictPub.Image.7">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750" y="4562475"/>
                        <a:ext cx="1484313"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7" name="Object 9"/>
          <p:cNvGraphicFramePr>
            <a:graphicFrameLocks noChangeAspect="1"/>
          </p:cNvGraphicFramePr>
          <p:nvPr/>
        </p:nvGraphicFramePr>
        <p:xfrm>
          <a:off x="5713413" y="4430713"/>
          <a:ext cx="2819400" cy="1317625"/>
        </p:xfrm>
        <a:graphic>
          <a:graphicData uri="http://schemas.openxmlformats.org/presentationml/2006/ole">
            <mc:AlternateContent xmlns:mc="http://schemas.openxmlformats.org/markup-compatibility/2006">
              <mc:Choice xmlns:v="urn:schemas-microsoft-com:vml" Requires="v">
                <p:oleObj spid="_x0000_s46091" name="Picture Publisher Image" r:id="rId8" imgW="1609524" imgH="752381" progId="PictPub.Image.7">
                  <p:embed/>
                </p:oleObj>
              </mc:Choice>
              <mc:Fallback>
                <p:oleObj name="Picture Publisher Image" r:id="rId8" imgW="1609524" imgH="752381" progId="PictPub.Image.7">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3413" y="4430713"/>
                        <a:ext cx="28194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8" name="Rectangle 11"/>
          <p:cNvSpPr>
            <a:spLocks noGrp="1" noChangeArrowheads="1"/>
          </p:cNvSpPr>
          <p:nvPr>
            <p:ph type="title"/>
          </p:nvPr>
        </p:nvSpPr>
        <p:spPr/>
        <p:txBody>
          <a:bodyPr/>
          <a:lstStyle/>
          <a:p>
            <a:pPr eaLnBrk="1" hangingPunct="1"/>
            <a:r>
              <a:rPr lang="en-GB" smtClean="0"/>
              <a:t>      Uses of plastics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19"/>
          <p:cNvSpPr>
            <a:spLocks noChangeArrowheads="1"/>
          </p:cNvSpPr>
          <p:nvPr/>
        </p:nvSpPr>
        <p:spPr bwMode="auto">
          <a:xfrm>
            <a:off x="973138" y="836613"/>
            <a:ext cx="7197725"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pPr>
            <a:r>
              <a:rPr lang="en-GB" sz="3600" b="1">
                <a:solidFill>
                  <a:schemeClr val="bg1"/>
                </a:solidFill>
              </a:rPr>
              <a:t>Alkanes and Alkenes</a:t>
            </a:r>
            <a:endParaRPr lang="en-GB" sz="3600">
              <a:solidFill>
                <a:schemeClr val="bg1"/>
              </a:solidFill>
            </a:endParaRPr>
          </a:p>
        </p:txBody>
      </p:sp>
      <p:sp>
        <p:nvSpPr>
          <p:cNvPr id="47107" name="Oval 20"/>
          <p:cNvSpPr>
            <a:spLocks noChangeAspect="1" noChangeArrowheads="1"/>
          </p:cNvSpPr>
          <p:nvPr/>
        </p:nvSpPr>
        <p:spPr bwMode="auto">
          <a:xfrm>
            <a:off x="973138" y="38957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7108" name="AutoShape 21"/>
          <p:cNvSpPr>
            <a:spLocks noChangeArrowheads="1"/>
          </p:cNvSpPr>
          <p:nvPr/>
        </p:nvSpPr>
        <p:spPr bwMode="auto">
          <a:xfrm>
            <a:off x="1452563" y="3698875"/>
            <a:ext cx="1944687" cy="647700"/>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010066"/>
                </a:solidFill>
              </a:rPr>
              <a:t>Alkenes</a:t>
            </a:r>
            <a:endParaRPr lang="en-GB" sz="2800" b="1">
              <a:solidFill>
                <a:srgbClr val="010066"/>
              </a:solidFill>
            </a:endParaRPr>
          </a:p>
        </p:txBody>
      </p:sp>
      <p:sp>
        <p:nvSpPr>
          <p:cNvPr id="47109" name="Oval 22"/>
          <p:cNvSpPr>
            <a:spLocks noChangeAspect="1" noChangeArrowheads="1"/>
          </p:cNvSpPr>
          <p:nvPr/>
        </p:nvSpPr>
        <p:spPr bwMode="auto">
          <a:xfrm>
            <a:off x="973138" y="48228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7110" name="Oval 24"/>
          <p:cNvSpPr>
            <a:spLocks noChangeAspect="1" noChangeArrowheads="1"/>
          </p:cNvSpPr>
          <p:nvPr/>
        </p:nvSpPr>
        <p:spPr bwMode="auto">
          <a:xfrm>
            <a:off x="973138" y="2043113"/>
            <a:ext cx="252412"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7111" name="AutoShape 25"/>
          <p:cNvSpPr>
            <a:spLocks noChangeArrowheads="1"/>
          </p:cNvSpPr>
          <p:nvPr/>
        </p:nvSpPr>
        <p:spPr bwMode="auto">
          <a:xfrm>
            <a:off x="1452563" y="1844675"/>
            <a:ext cx="1958975" cy="647700"/>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010066"/>
                </a:solidFill>
              </a:rPr>
              <a:t>Alkanes</a:t>
            </a:r>
            <a:endParaRPr lang="en-GB" sz="3200">
              <a:solidFill>
                <a:srgbClr val="010066"/>
              </a:solidFill>
            </a:endParaRPr>
          </a:p>
        </p:txBody>
      </p:sp>
      <p:sp>
        <p:nvSpPr>
          <p:cNvPr id="47112" name="AutoShape 26"/>
          <p:cNvSpPr>
            <a:spLocks noChangeArrowheads="1"/>
          </p:cNvSpPr>
          <p:nvPr/>
        </p:nvSpPr>
        <p:spPr bwMode="auto">
          <a:xfrm>
            <a:off x="1452563" y="5554663"/>
            <a:ext cx="4103687" cy="681037"/>
          </a:xfrm>
          <a:prstGeom prst="roundRect">
            <a:avLst>
              <a:gd name="adj" fmla="val 43579"/>
            </a:avLst>
          </a:prstGeom>
          <a:solidFill>
            <a:srgbClr val="FF6600"/>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chemeClr val="bg1"/>
                </a:solidFill>
              </a:rPr>
              <a:t>Summary activities</a:t>
            </a:r>
          </a:p>
        </p:txBody>
      </p:sp>
      <p:sp>
        <p:nvSpPr>
          <p:cNvPr id="47113" name="Oval 27"/>
          <p:cNvSpPr>
            <a:spLocks noChangeAspect="1" noChangeArrowheads="1"/>
          </p:cNvSpPr>
          <p:nvPr/>
        </p:nvSpPr>
        <p:spPr bwMode="auto">
          <a:xfrm>
            <a:off x="973138" y="576897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7114" name="Oval 28"/>
          <p:cNvSpPr>
            <a:spLocks noChangeAspect="1" noChangeArrowheads="1"/>
          </p:cNvSpPr>
          <p:nvPr/>
        </p:nvSpPr>
        <p:spPr bwMode="auto">
          <a:xfrm>
            <a:off x="973138" y="2968625"/>
            <a:ext cx="252412"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7115" name="AutoShape 29"/>
          <p:cNvSpPr>
            <a:spLocks noChangeArrowheads="1"/>
          </p:cNvSpPr>
          <p:nvPr/>
        </p:nvSpPr>
        <p:spPr bwMode="auto">
          <a:xfrm>
            <a:off x="1452563" y="2757488"/>
            <a:ext cx="4873625" cy="676275"/>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010066"/>
                </a:solidFill>
              </a:rPr>
              <a:t>Combustion of alkanes</a:t>
            </a:r>
          </a:p>
        </p:txBody>
      </p:sp>
      <p:sp>
        <p:nvSpPr>
          <p:cNvPr id="47116" name="AutoShape 31"/>
          <p:cNvSpPr>
            <a:spLocks noChangeArrowheads="1"/>
          </p:cNvSpPr>
          <p:nvPr/>
        </p:nvSpPr>
        <p:spPr bwMode="auto">
          <a:xfrm>
            <a:off x="1452563" y="4611688"/>
            <a:ext cx="5965825" cy="676275"/>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90000"/>
              </a:lnSpc>
            </a:pPr>
            <a:r>
              <a:rPr lang="en-GB" sz="3200" b="1">
                <a:solidFill>
                  <a:srgbClr val="010066"/>
                </a:solidFill>
              </a:rPr>
              <a:t>Cracking and polymerization </a:t>
            </a:r>
          </a:p>
        </p:txBody>
      </p:sp>
      <p:sp>
        <p:nvSpPr>
          <p:cNvPr id="47117" name="Rectangle 33"/>
          <p:cNvSpPr>
            <a:spLocks noGrp="1" noChangeArrowheads="1"/>
          </p:cNvSpPr>
          <p:nvPr>
            <p:ph type="title" idx="4294967295"/>
          </p:nvPr>
        </p:nvSpPr>
        <p:spPr/>
        <p:txBody>
          <a:bodyPr/>
          <a:lstStyle/>
          <a:p>
            <a:pPr eaLnBrk="1" hangingPunct="1"/>
            <a:r>
              <a:rPr lang="en-GB" smtClean="0"/>
              <a:t>      Contents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a:lstStyle/>
          <a:p>
            <a:pPr eaLnBrk="1" hangingPunct="1"/>
            <a:r>
              <a:rPr lang="en-GB" smtClean="0"/>
              <a:t>      Glossary</a:t>
            </a:r>
          </a:p>
        </p:txBody>
      </p:sp>
      <p:sp>
        <p:nvSpPr>
          <p:cNvPr id="48131" name="Text Box 4"/>
          <p:cNvSpPr txBox="1">
            <a:spLocks noChangeArrowheads="1"/>
          </p:cNvSpPr>
          <p:nvPr/>
        </p:nvSpPr>
        <p:spPr bwMode="auto">
          <a:xfrm>
            <a:off x="266700" y="739775"/>
            <a:ext cx="8877300"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Aft>
                <a:spcPct val="5000"/>
              </a:spcAft>
              <a:buFont typeface="Wingdings" pitchFamily="2" charset="2"/>
              <a:buChar char="l"/>
            </a:pPr>
            <a:r>
              <a:rPr lang="en-GB" sz="2800" b="1">
                <a:solidFill>
                  <a:srgbClr val="FF6600"/>
                </a:solidFill>
              </a:rPr>
              <a:t>alkanes – </a:t>
            </a:r>
            <a:r>
              <a:rPr lang="en-GB">
                <a:solidFill>
                  <a:srgbClr val="000066"/>
                </a:solidFill>
              </a:rPr>
              <a:t>A family of saturated hydrocarbons used as fuels.</a:t>
            </a:r>
          </a:p>
          <a:p>
            <a:pPr algn="l" eaLnBrk="1" hangingPunct="1">
              <a:spcAft>
                <a:spcPct val="5000"/>
              </a:spcAft>
              <a:buFont typeface="Wingdings" pitchFamily="2" charset="2"/>
              <a:buChar char="l"/>
            </a:pPr>
            <a:r>
              <a:rPr lang="en-GB" sz="2800" b="1">
                <a:solidFill>
                  <a:srgbClr val="FF6600"/>
                </a:solidFill>
              </a:rPr>
              <a:t>alkenes – </a:t>
            </a:r>
            <a:r>
              <a:rPr lang="en-GB">
                <a:solidFill>
                  <a:srgbClr val="000066"/>
                </a:solidFill>
              </a:rPr>
              <a:t>A family of unsaturated hydrocarbons containing one double bond, and which are used to make plastics.</a:t>
            </a:r>
          </a:p>
          <a:p>
            <a:pPr algn="l" eaLnBrk="1" hangingPunct="1">
              <a:spcAft>
                <a:spcPct val="5000"/>
              </a:spcAft>
              <a:buFont typeface="Wingdings" pitchFamily="2" charset="2"/>
              <a:buChar char="l"/>
            </a:pPr>
            <a:r>
              <a:rPr lang="en-GB" sz="2800" b="1">
                <a:solidFill>
                  <a:srgbClr val="FF6600"/>
                </a:solidFill>
              </a:rPr>
              <a:t>cracking – </a:t>
            </a:r>
            <a:r>
              <a:rPr lang="en-GB">
                <a:solidFill>
                  <a:srgbClr val="010066"/>
                </a:solidFill>
              </a:rPr>
              <a:t>The process in which large molecules are broken down into smaller molecules by heating.</a:t>
            </a:r>
          </a:p>
          <a:p>
            <a:pPr algn="l" eaLnBrk="1" hangingPunct="1">
              <a:spcAft>
                <a:spcPct val="5000"/>
              </a:spcAft>
              <a:buFont typeface="Wingdings" pitchFamily="2" charset="2"/>
              <a:buChar char="l"/>
            </a:pPr>
            <a:r>
              <a:rPr lang="en-GB" sz="2800" b="1">
                <a:solidFill>
                  <a:srgbClr val="FF6600"/>
                </a:solidFill>
              </a:rPr>
              <a:t>monomer – </a:t>
            </a:r>
            <a:r>
              <a:rPr lang="en-GB">
                <a:solidFill>
                  <a:srgbClr val="010066"/>
                </a:solidFill>
              </a:rPr>
              <a:t>A molecule that joins with others to form a polymer.</a:t>
            </a:r>
          </a:p>
          <a:p>
            <a:pPr algn="l" eaLnBrk="1" hangingPunct="1">
              <a:spcAft>
                <a:spcPct val="5000"/>
              </a:spcAft>
              <a:buFont typeface="Wingdings" pitchFamily="2" charset="2"/>
              <a:buChar char="l"/>
            </a:pPr>
            <a:r>
              <a:rPr lang="en-GB" sz="2800" b="1">
                <a:solidFill>
                  <a:srgbClr val="FF6600"/>
                </a:solidFill>
              </a:rPr>
              <a:t>polymerization –</a:t>
            </a:r>
            <a:r>
              <a:rPr lang="en-GB">
                <a:solidFill>
                  <a:srgbClr val="010066"/>
                </a:solidFill>
              </a:rPr>
              <a:t> The process in which small molecules are joined together to form a much larger molecule.</a:t>
            </a:r>
          </a:p>
          <a:p>
            <a:pPr algn="l" eaLnBrk="1" hangingPunct="1">
              <a:spcAft>
                <a:spcPct val="5000"/>
              </a:spcAft>
              <a:buFont typeface="Wingdings" pitchFamily="2" charset="2"/>
              <a:buChar char="l"/>
            </a:pPr>
            <a:r>
              <a:rPr lang="en-GB" sz="2800" b="1">
                <a:solidFill>
                  <a:srgbClr val="FF6600"/>
                </a:solidFill>
              </a:rPr>
              <a:t>saturated –</a:t>
            </a:r>
            <a:r>
              <a:rPr lang="en-GB">
                <a:solidFill>
                  <a:srgbClr val="010066"/>
                </a:solidFill>
              </a:rPr>
              <a:t> A molecule in which all the bonds are single.</a:t>
            </a:r>
          </a:p>
          <a:p>
            <a:pPr algn="l" eaLnBrk="1" hangingPunct="1">
              <a:spcAft>
                <a:spcPct val="5000"/>
              </a:spcAft>
              <a:buFont typeface="Wingdings" pitchFamily="2" charset="2"/>
              <a:buChar char="l"/>
            </a:pPr>
            <a:r>
              <a:rPr lang="en-GB" sz="2800" b="1">
                <a:solidFill>
                  <a:srgbClr val="FF6600"/>
                </a:solidFill>
              </a:rPr>
              <a:t>unsaturated –</a:t>
            </a:r>
            <a:r>
              <a:rPr lang="en-GB">
                <a:solidFill>
                  <a:srgbClr val="010066"/>
                </a:solidFill>
              </a:rPr>
              <a:t> A molecule in which at least one bond is double or triple.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
          <p:cNvSpPr>
            <a:spLocks noGrp="1" noChangeArrowheads="1"/>
          </p:cNvSpPr>
          <p:nvPr>
            <p:ph type="title" idx="4294967295"/>
          </p:nvPr>
        </p:nvSpPr>
        <p:spPr/>
        <p:txBody>
          <a:bodyPr/>
          <a:lstStyle/>
          <a:p>
            <a:pPr eaLnBrk="1" hangingPunct="1"/>
            <a:r>
              <a:rPr lang="en-GB" smtClean="0"/>
              <a:t>      Anagrams</a:t>
            </a:r>
          </a:p>
        </p:txBody>
      </p:sp>
      <p:pic>
        <p:nvPicPr>
          <p:cNvPr id="1029" name="Picture 8"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6" r:id="rId2" imgW="8699841" imgH="5308975"/>
        </mc:Choice>
        <mc:Fallback>
          <p:control r:id="rId2" imgW="8699841" imgH="530897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8"/>
          <p:cNvSpPr>
            <a:spLocks noGrp="1" noChangeArrowheads="1"/>
          </p:cNvSpPr>
          <p:nvPr>
            <p:ph type="title"/>
          </p:nvPr>
        </p:nvSpPr>
        <p:spPr/>
        <p:txBody>
          <a:bodyPr/>
          <a:lstStyle/>
          <a:p>
            <a:pPr eaLnBrk="1" hangingPunct="1"/>
            <a:r>
              <a:rPr lang="en-GB" smtClean="0"/>
              <a:t>      Multiple-choice quiz</a:t>
            </a:r>
          </a:p>
        </p:txBody>
      </p:sp>
      <p:pic>
        <p:nvPicPr>
          <p:cNvPr id="2053" name="Picture 9" descr="flash ico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450" y="1333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050" r:id="rId2" imgW="8699841" imgH="5308975"/>
        </mc:Choice>
        <mc:Fallback>
          <p:control r:id="rId2" imgW="8699841" imgH="530897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bwMode="auto">
          <a:xfrm>
            <a:off x="258763" y="1012825"/>
            <a:ext cx="8323262" cy="17351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defRPr/>
            </a:pPr>
            <a:r>
              <a:rPr lang="en-GB" sz="2600" smtClean="0">
                <a:solidFill>
                  <a:srgbClr val="0000FF"/>
                </a:solidFill>
              </a:rPr>
              <a:t>The simplest hydrocarbons form a series of compounds known as alkanes.</a:t>
            </a:r>
          </a:p>
          <a:p>
            <a:pPr marL="609600" indent="-609600" eaLnBrk="1" hangingPunct="1">
              <a:spcBef>
                <a:spcPct val="0"/>
              </a:spcBef>
              <a:defRPr/>
            </a:pPr>
            <a:r>
              <a:rPr lang="en-GB" sz="2600" smtClean="0">
                <a:solidFill>
                  <a:srgbClr val="0000FF"/>
                </a:solidFill>
              </a:rPr>
              <a:t>These all consist of carbon and hydrogen only and every carbon has four single covalent bonds.</a:t>
            </a:r>
            <a:endParaRPr lang="en-GB" sz="2600" b="1" smtClean="0">
              <a:solidFill>
                <a:srgbClr val="0000FF"/>
              </a:solidFill>
              <a:effectLst>
                <a:outerShdw blurRad="38100" dist="38100" dir="2700000" algn="tl">
                  <a:srgbClr val="C0C0C0"/>
                </a:outerShdw>
              </a:effectLst>
            </a:endParaRPr>
          </a:p>
        </p:txBody>
      </p:sp>
      <p:graphicFrame>
        <p:nvGraphicFramePr>
          <p:cNvPr id="111620" name="Group 4"/>
          <p:cNvGraphicFramePr>
            <a:graphicFrameLocks noGrp="1"/>
          </p:cNvGraphicFramePr>
          <p:nvPr/>
        </p:nvGraphicFramePr>
        <p:xfrm>
          <a:off x="1087438" y="2873375"/>
          <a:ext cx="6096000" cy="3411538"/>
        </p:xfrm>
        <a:graphic>
          <a:graphicData uri="http://schemas.openxmlformats.org/drawingml/2006/table">
            <a:tbl>
              <a:tblPr/>
              <a:tblGrid>
                <a:gridCol w="2830512"/>
                <a:gridCol w="1233488"/>
                <a:gridCol w="2032000"/>
              </a:tblGrid>
              <a:tr h="684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Hydrocarbon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Formula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Structure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Methane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CH</a:t>
                      </a:r>
                      <a:r>
                        <a:rPr kumimoji="0" lang="en-GB" sz="1800" b="1" i="0" u="none" strike="noStrike" cap="none" normalizeH="0" baseline="-2500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Ethane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C</a:t>
                      </a:r>
                      <a:r>
                        <a:rPr kumimoji="0" lang="en-GB" sz="1800" b="1" i="0" u="none" strike="noStrike" cap="none" normalizeH="0" baseline="-25000" smtClean="0">
                          <a:ln>
                            <a:noFill/>
                          </a:ln>
                          <a:solidFill>
                            <a:schemeClr val="tx1"/>
                          </a:solidFill>
                          <a:effectLst/>
                          <a:latin typeface="Arial" charset="0"/>
                        </a:rPr>
                        <a:t>2</a:t>
                      </a:r>
                      <a:r>
                        <a:rPr kumimoji="0" lang="en-GB" sz="1800" b="1" i="0" u="none" strike="noStrike" cap="none" normalizeH="0" baseline="0" smtClean="0">
                          <a:ln>
                            <a:noFill/>
                          </a:ln>
                          <a:solidFill>
                            <a:schemeClr val="tx1"/>
                          </a:solidFill>
                          <a:effectLst/>
                          <a:latin typeface="Arial" charset="0"/>
                        </a:rPr>
                        <a:t>H</a:t>
                      </a:r>
                      <a:r>
                        <a:rPr kumimoji="0" lang="en-GB" sz="1800" b="1" i="0" u="none" strike="noStrike" cap="none" normalizeH="0" baseline="-2500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Propane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C</a:t>
                      </a:r>
                      <a:r>
                        <a:rPr kumimoji="0" lang="en-GB" sz="1800" b="1" i="0" u="none" strike="noStrike" cap="none" normalizeH="0" baseline="-25000" smtClean="0">
                          <a:ln>
                            <a:noFill/>
                          </a:ln>
                          <a:solidFill>
                            <a:schemeClr val="tx1"/>
                          </a:solidFill>
                          <a:effectLst/>
                          <a:latin typeface="Arial" charset="0"/>
                        </a:rPr>
                        <a:t>3</a:t>
                      </a:r>
                      <a:r>
                        <a:rPr kumimoji="0" lang="en-GB" sz="1800" b="1" i="0" u="none" strike="noStrike" cap="none" normalizeH="0" baseline="0" smtClean="0">
                          <a:ln>
                            <a:noFill/>
                          </a:ln>
                          <a:solidFill>
                            <a:schemeClr val="tx1"/>
                          </a:solidFill>
                          <a:effectLst/>
                          <a:latin typeface="Arial" charset="0"/>
                        </a:rPr>
                        <a:t>H</a:t>
                      </a:r>
                      <a:r>
                        <a:rPr kumimoji="0" lang="en-GB" sz="1800" b="1" i="0" u="none" strike="noStrike" cap="none" normalizeH="0" baseline="-25000" smtClean="0">
                          <a:ln>
                            <a:noFill/>
                          </a:ln>
                          <a:solidFill>
                            <a:schemeClr val="tx1"/>
                          </a:solidFill>
                          <a:effectLst/>
                          <a:latin typeface="Arial" charset="0"/>
                        </a:rPr>
                        <a:t>8</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Butane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C</a:t>
                      </a:r>
                      <a:r>
                        <a:rPr kumimoji="0" lang="en-GB" sz="1800" b="1" i="0" u="none" strike="noStrike" cap="none" normalizeH="0" baseline="-25000" smtClean="0">
                          <a:ln>
                            <a:noFill/>
                          </a:ln>
                          <a:solidFill>
                            <a:schemeClr val="tx1"/>
                          </a:solidFill>
                          <a:effectLst/>
                          <a:latin typeface="Arial" charset="0"/>
                        </a:rPr>
                        <a:t>4</a:t>
                      </a:r>
                      <a:r>
                        <a:rPr kumimoji="0" lang="en-GB" sz="1800" b="1" i="0" u="none" strike="noStrike" cap="none" normalizeH="0" baseline="0" smtClean="0">
                          <a:ln>
                            <a:noFill/>
                          </a:ln>
                          <a:solidFill>
                            <a:schemeClr val="tx1"/>
                          </a:solidFill>
                          <a:effectLst/>
                          <a:latin typeface="Arial" charset="0"/>
                        </a:rPr>
                        <a:t>H</a:t>
                      </a:r>
                      <a:r>
                        <a:rPr kumimoji="0" lang="en-GB" sz="1800" b="1" i="0" u="none" strike="noStrike" cap="none" normalizeH="0" baseline="-2500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9245" name="Group 31"/>
          <p:cNvGrpSpPr>
            <a:grpSpLocks/>
          </p:cNvGrpSpPr>
          <p:nvPr/>
        </p:nvGrpSpPr>
        <p:grpSpPr bwMode="auto">
          <a:xfrm>
            <a:off x="5816600" y="3576638"/>
            <a:ext cx="566738" cy="581025"/>
            <a:chOff x="712" y="2199"/>
            <a:chExt cx="357" cy="366"/>
          </a:xfrm>
        </p:grpSpPr>
        <p:sp>
          <p:nvSpPr>
            <p:cNvPr id="9293" name="Oval 32"/>
            <p:cNvSpPr>
              <a:spLocks noChangeArrowheads="1"/>
            </p:cNvSpPr>
            <p:nvPr/>
          </p:nvSpPr>
          <p:spPr bwMode="auto">
            <a:xfrm>
              <a:off x="814" y="2322"/>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4" name="Oval 33"/>
            <p:cNvSpPr>
              <a:spLocks noChangeArrowheads="1"/>
            </p:cNvSpPr>
            <p:nvPr/>
          </p:nvSpPr>
          <p:spPr bwMode="auto">
            <a:xfrm>
              <a:off x="712" y="233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5" name="Oval 34"/>
            <p:cNvSpPr>
              <a:spLocks noChangeArrowheads="1"/>
            </p:cNvSpPr>
            <p:nvPr/>
          </p:nvSpPr>
          <p:spPr bwMode="auto">
            <a:xfrm>
              <a:off x="827" y="2199"/>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6" name="Oval 35"/>
            <p:cNvSpPr>
              <a:spLocks noChangeArrowheads="1"/>
            </p:cNvSpPr>
            <p:nvPr/>
          </p:nvSpPr>
          <p:spPr bwMode="auto">
            <a:xfrm>
              <a:off x="950" y="2323"/>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7" name="Oval 36"/>
            <p:cNvSpPr>
              <a:spLocks noChangeArrowheads="1"/>
            </p:cNvSpPr>
            <p:nvPr/>
          </p:nvSpPr>
          <p:spPr bwMode="auto">
            <a:xfrm>
              <a:off x="836" y="244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46" name="Group 37"/>
          <p:cNvGrpSpPr>
            <a:grpSpLocks/>
          </p:cNvGrpSpPr>
          <p:nvPr/>
        </p:nvGrpSpPr>
        <p:grpSpPr bwMode="auto">
          <a:xfrm>
            <a:off x="5653088" y="4281488"/>
            <a:ext cx="820737" cy="603250"/>
            <a:chOff x="1541" y="2194"/>
            <a:chExt cx="517" cy="380"/>
          </a:xfrm>
        </p:grpSpPr>
        <p:grpSp>
          <p:nvGrpSpPr>
            <p:cNvPr id="9284" name="Group 38"/>
            <p:cNvGrpSpPr>
              <a:grpSpLocks/>
            </p:cNvGrpSpPr>
            <p:nvPr/>
          </p:nvGrpSpPr>
          <p:grpSpPr bwMode="auto">
            <a:xfrm rot="-2691830">
              <a:off x="1677" y="2271"/>
              <a:ext cx="252" cy="252"/>
              <a:chOff x="1339" y="3725"/>
              <a:chExt cx="252" cy="252"/>
            </a:xfrm>
          </p:grpSpPr>
          <p:sp>
            <p:nvSpPr>
              <p:cNvPr id="9291" name="Oval 39"/>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2" name="Oval 40"/>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85" name="Oval 41"/>
            <p:cNvSpPr>
              <a:spLocks noChangeArrowheads="1"/>
            </p:cNvSpPr>
            <p:nvPr/>
          </p:nvSpPr>
          <p:spPr bwMode="auto">
            <a:xfrm>
              <a:off x="1664" y="2203"/>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6" name="Oval 42"/>
            <p:cNvSpPr>
              <a:spLocks noChangeArrowheads="1"/>
            </p:cNvSpPr>
            <p:nvPr/>
          </p:nvSpPr>
          <p:spPr bwMode="auto">
            <a:xfrm>
              <a:off x="1668" y="2455"/>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7" name="Oval 43"/>
            <p:cNvSpPr>
              <a:spLocks noChangeArrowheads="1"/>
            </p:cNvSpPr>
            <p:nvPr/>
          </p:nvSpPr>
          <p:spPr bwMode="auto">
            <a:xfrm>
              <a:off x="1819" y="2194"/>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8" name="Oval 44"/>
            <p:cNvSpPr>
              <a:spLocks noChangeArrowheads="1"/>
            </p:cNvSpPr>
            <p:nvPr/>
          </p:nvSpPr>
          <p:spPr bwMode="auto">
            <a:xfrm>
              <a:off x="1806" y="2455"/>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9" name="Oval 45"/>
            <p:cNvSpPr>
              <a:spLocks noChangeArrowheads="1"/>
            </p:cNvSpPr>
            <p:nvPr/>
          </p:nvSpPr>
          <p:spPr bwMode="auto">
            <a:xfrm>
              <a:off x="1939" y="234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0" name="Oval 46"/>
            <p:cNvSpPr>
              <a:spLocks noChangeArrowheads="1"/>
            </p:cNvSpPr>
            <p:nvPr/>
          </p:nvSpPr>
          <p:spPr bwMode="auto">
            <a:xfrm>
              <a:off x="1541" y="2327"/>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47" name="Group 47"/>
          <p:cNvGrpSpPr>
            <a:grpSpLocks/>
          </p:cNvGrpSpPr>
          <p:nvPr/>
        </p:nvGrpSpPr>
        <p:grpSpPr bwMode="auto">
          <a:xfrm>
            <a:off x="5616575" y="4954588"/>
            <a:ext cx="981075" cy="611187"/>
            <a:chOff x="2843" y="2263"/>
            <a:chExt cx="618" cy="385"/>
          </a:xfrm>
        </p:grpSpPr>
        <p:sp>
          <p:nvSpPr>
            <p:cNvPr id="9271" name="Oval 48"/>
            <p:cNvSpPr>
              <a:spLocks noChangeArrowheads="1"/>
            </p:cNvSpPr>
            <p:nvPr/>
          </p:nvSpPr>
          <p:spPr bwMode="auto">
            <a:xfrm>
              <a:off x="2843" y="239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2" name="Oval 49"/>
            <p:cNvSpPr>
              <a:spLocks noChangeArrowheads="1"/>
            </p:cNvSpPr>
            <p:nvPr/>
          </p:nvSpPr>
          <p:spPr bwMode="auto">
            <a:xfrm>
              <a:off x="3342" y="239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73" name="Group 50"/>
            <p:cNvGrpSpPr>
              <a:grpSpLocks/>
            </p:cNvGrpSpPr>
            <p:nvPr/>
          </p:nvGrpSpPr>
          <p:grpSpPr bwMode="auto">
            <a:xfrm rot="-199344">
              <a:off x="2970" y="2330"/>
              <a:ext cx="397" cy="252"/>
              <a:chOff x="2970" y="2330"/>
              <a:chExt cx="397" cy="252"/>
            </a:xfrm>
          </p:grpSpPr>
          <p:grpSp>
            <p:nvGrpSpPr>
              <p:cNvPr id="9280" name="Group 51"/>
              <p:cNvGrpSpPr>
                <a:grpSpLocks/>
              </p:cNvGrpSpPr>
              <p:nvPr/>
            </p:nvGrpSpPr>
            <p:grpSpPr bwMode="auto">
              <a:xfrm rot="-2691830">
                <a:off x="2970" y="2330"/>
                <a:ext cx="252" cy="252"/>
                <a:chOff x="1339" y="3725"/>
                <a:chExt cx="252" cy="252"/>
              </a:xfrm>
            </p:grpSpPr>
            <p:sp>
              <p:nvSpPr>
                <p:cNvPr id="9282" name="Oval 52"/>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3" name="Oval 53"/>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81" name="Oval 54"/>
              <p:cNvSpPr>
                <a:spLocks noChangeArrowheads="1"/>
              </p:cNvSpPr>
              <p:nvPr/>
            </p:nvSpPr>
            <p:spPr bwMode="auto">
              <a:xfrm rot="-2691830">
                <a:off x="3211" y="2390"/>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74" name="Oval 55"/>
            <p:cNvSpPr>
              <a:spLocks noChangeArrowheads="1"/>
            </p:cNvSpPr>
            <p:nvPr/>
          </p:nvSpPr>
          <p:spPr bwMode="auto">
            <a:xfrm>
              <a:off x="2953" y="2285"/>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5" name="Oval 56"/>
            <p:cNvSpPr>
              <a:spLocks noChangeArrowheads="1"/>
            </p:cNvSpPr>
            <p:nvPr/>
          </p:nvSpPr>
          <p:spPr bwMode="auto">
            <a:xfrm>
              <a:off x="3094" y="2263"/>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6" name="Oval 57"/>
            <p:cNvSpPr>
              <a:spLocks noChangeArrowheads="1"/>
            </p:cNvSpPr>
            <p:nvPr/>
          </p:nvSpPr>
          <p:spPr bwMode="auto">
            <a:xfrm>
              <a:off x="3237" y="2277"/>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7" name="Oval 58"/>
            <p:cNvSpPr>
              <a:spLocks noChangeArrowheads="1"/>
            </p:cNvSpPr>
            <p:nvPr/>
          </p:nvSpPr>
          <p:spPr bwMode="auto">
            <a:xfrm>
              <a:off x="2967" y="2519"/>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8" name="Oval 59"/>
            <p:cNvSpPr>
              <a:spLocks noChangeArrowheads="1"/>
            </p:cNvSpPr>
            <p:nvPr/>
          </p:nvSpPr>
          <p:spPr bwMode="auto">
            <a:xfrm>
              <a:off x="3100" y="2514"/>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9" name="Oval 60"/>
            <p:cNvSpPr>
              <a:spLocks noChangeArrowheads="1"/>
            </p:cNvSpPr>
            <p:nvPr/>
          </p:nvSpPr>
          <p:spPr bwMode="auto">
            <a:xfrm>
              <a:off x="3241" y="2529"/>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48" name="Group 61"/>
          <p:cNvGrpSpPr>
            <a:grpSpLocks/>
          </p:cNvGrpSpPr>
          <p:nvPr/>
        </p:nvGrpSpPr>
        <p:grpSpPr bwMode="auto">
          <a:xfrm>
            <a:off x="5503863" y="5589588"/>
            <a:ext cx="1257300" cy="623887"/>
            <a:chOff x="4105" y="2126"/>
            <a:chExt cx="792" cy="393"/>
          </a:xfrm>
        </p:grpSpPr>
        <p:grpSp>
          <p:nvGrpSpPr>
            <p:cNvPr id="9254" name="Group 62"/>
            <p:cNvGrpSpPr>
              <a:grpSpLocks/>
            </p:cNvGrpSpPr>
            <p:nvPr/>
          </p:nvGrpSpPr>
          <p:grpSpPr bwMode="auto">
            <a:xfrm>
              <a:off x="4249" y="2196"/>
              <a:ext cx="532" cy="258"/>
              <a:chOff x="4249" y="2196"/>
              <a:chExt cx="532" cy="258"/>
            </a:xfrm>
          </p:grpSpPr>
          <p:grpSp>
            <p:nvGrpSpPr>
              <p:cNvPr id="9265" name="Group 63"/>
              <p:cNvGrpSpPr>
                <a:grpSpLocks/>
              </p:cNvGrpSpPr>
              <p:nvPr/>
            </p:nvGrpSpPr>
            <p:grpSpPr bwMode="auto">
              <a:xfrm rot="-2691830">
                <a:off x="4249" y="2202"/>
                <a:ext cx="252" cy="252"/>
                <a:chOff x="1339" y="3725"/>
                <a:chExt cx="252" cy="252"/>
              </a:xfrm>
            </p:grpSpPr>
            <p:sp>
              <p:nvSpPr>
                <p:cNvPr id="9269" name="Oval 64"/>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0" name="Oval 65"/>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66" name="Group 66"/>
              <p:cNvGrpSpPr>
                <a:grpSpLocks/>
              </p:cNvGrpSpPr>
              <p:nvPr/>
            </p:nvGrpSpPr>
            <p:grpSpPr bwMode="auto">
              <a:xfrm rot="-2691830">
                <a:off x="4529" y="2196"/>
                <a:ext cx="252" cy="252"/>
                <a:chOff x="1339" y="3725"/>
                <a:chExt cx="252" cy="252"/>
              </a:xfrm>
            </p:grpSpPr>
            <p:sp>
              <p:nvSpPr>
                <p:cNvPr id="9267" name="Oval 67"/>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8" name="Oval 68"/>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255" name="Oval 69"/>
            <p:cNvSpPr>
              <a:spLocks noChangeArrowheads="1"/>
            </p:cNvSpPr>
            <p:nvPr/>
          </p:nvSpPr>
          <p:spPr bwMode="auto">
            <a:xfrm>
              <a:off x="4105" y="2258"/>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6" name="Oval 70"/>
            <p:cNvSpPr>
              <a:spLocks noChangeArrowheads="1"/>
            </p:cNvSpPr>
            <p:nvPr/>
          </p:nvSpPr>
          <p:spPr bwMode="auto">
            <a:xfrm>
              <a:off x="4229" y="212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7" name="Oval 71"/>
            <p:cNvSpPr>
              <a:spLocks noChangeArrowheads="1"/>
            </p:cNvSpPr>
            <p:nvPr/>
          </p:nvSpPr>
          <p:spPr bwMode="auto">
            <a:xfrm>
              <a:off x="4663" y="213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8" name="Oval 72"/>
            <p:cNvSpPr>
              <a:spLocks noChangeArrowheads="1"/>
            </p:cNvSpPr>
            <p:nvPr/>
          </p:nvSpPr>
          <p:spPr bwMode="auto">
            <a:xfrm>
              <a:off x="4778" y="2245"/>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9" name="Oval 73"/>
            <p:cNvSpPr>
              <a:spLocks noChangeArrowheads="1"/>
            </p:cNvSpPr>
            <p:nvPr/>
          </p:nvSpPr>
          <p:spPr bwMode="auto">
            <a:xfrm>
              <a:off x="4242" y="2387"/>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0" name="Oval 74"/>
            <p:cNvSpPr>
              <a:spLocks noChangeArrowheads="1"/>
            </p:cNvSpPr>
            <p:nvPr/>
          </p:nvSpPr>
          <p:spPr bwMode="auto">
            <a:xfrm>
              <a:off x="4384" y="2400"/>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1" name="Oval 75"/>
            <p:cNvSpPr>
              <a:spLocks noChangeArrowheads="1"/>
            </p:cNvSpPr>
            <p:nvPr/>
          </p:nvSpPr>
          <p:spPr bwMode="auto">
            <a:xfrm>
              <a:off x="4526" y="239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2" name="Oval 76"/>
            <p:cNvSpPr>
              <a:spLocks noChangeArrowheads="1"/>
            </p:cNvSpPr>
            <p:nvPr/>
          </p:nvSpPr>
          <p:spPr bwMode="auto">
            <a:xfrm>
              <a:off x="4677" y="239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3" name="Oval 77"/>
            <p:cNvSpPr>
              <a:spLocks noChangeArrowheads="1"/>
            </p:cNvSpPr>
            <p:nvPr/>
          </p:nvSpPr>
          <p:spPr bwMode="auto">
            <a:xfrm>
              <a:off x="4371" y="2130"/>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4" name="Oval 78"/>
            <p:cNvSpPr>
              <a:spLocks noChangeArrowheads="1"/>
            </p:cNvSpPr>
            <p:nvPr/>
          </p:nvSpPr>
          <p:spPr bwMode="auto">
            <a:xfrm>
              <a:off x="4513" y="212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49" name="Oval 81"/>
          <p:cNvSpPr>
            <a:spLocks noChangeArrowheads="1"/>
          </p:cNvSpPr>
          <p:nvPr/>
        </p:nvSpPr>
        <p:spPr bwMode="auto">
          <a:xfrm>
            <a:off x="7554913" y="3795713"/>
            <a:ext cx="188912" cy="188912"/>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Text Box 82"/>
          <p:cNvSpPr txBox="1">
            <a:spLocks noChangeArrowheads="1"/>
          </p:cNvSpPr>
          <p:nvPr/>
        </p:nvSpPr>
        <p:spPr bwMode="auto">
          <a:xfrm>
            <a:off x="7766050" y="3702050"/>
            <a:ext cx="1108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GB" sz="1600" b="1"/>
              <a:t>hydrogen</a:t>
            </a:r>
          </a:p>
        </p:txBody>
      </p:sp>
      <p:sp>
        <p:nvSpPr>
          <p:cNvPr id="9251" name="Oval 84"/>
          <p:cNvSpPr>
            <a:spLocks noChangeArrowheads="1"/>
          </p:cNvSpPr>
          <p:nvPr/>
        </p:nvSpPr>
        <p:spPr bwMode="auto">
          <a:xfrm rot="-2691830">
            <a:off x="7607300" y="4227513"/>
            <a:ext cx="247650" cy="247650"/>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2" name="Text Box 85"/>
          <p:cNvSpPr txBox="1">
            <a:spLocks noChangeArrowheads="1"/>
          </p:cNvSpPr>
          <p:nvPr/>
        </p:nvSpPr>
        <p:spPr bwMode="auto">
          <a:xfrm>
            <a:off x="7924800" y="41783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600" b="1"/>
              <a:t>carbon</a:t>
            </a:r>
          </a:p>
        </p:txBody>
      </p:sp>
      <p:sp>
        <p:nvSpPr>
          <p:cNvPr id="9253" name="Rectangle 99"/>
          <p:cNvSpPr>
            <a:spLocks noGrp="1" noChangeArrowheads="1"/>
          </p:cNvSpPr>
          <p:nvPr>
            <p:ph type="title"/>
          </p:nvPr>
        </p:nvSpPr>
        <p:spPr/>
        <p:txBody>
          <a:bodyPr/>
          <a:lstStyle/>
          <a:p>
            <a:pPr eaLnBrk="1" hangingPunct="1"/>
            <a:r>
              <a:rPr lang="en-GB" smtClean="0"/>
              <a:t>      Alkanes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ph type="body" idx="1"/>
          </p:nvPr>
        </p:nvSpPr>
        <p:spPr bwMode="auto">
          <a:xfrm>
            <a:off x="320675" y="1027113"/>
            <a:ext cx="8542338" cy="401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pPr>
            <a:r>
              <a:rPr lang="en-GB" sz="2600" smtClean="0">
                <a:solidFill>
                  <a:srgbClr val="0000FF"/>
                </a:solidFill>
              </a:rPr>
              <a:t>The names of the 4 simplest alkanes are methane, ethane, propane and butane.</a:t>
            </a:r>
          </a:p>
          <a:p>
            <a:pPr marL="609600" indent="-609600" eaLnBrk="1" hangingPunct="1">
              <a:spcBef>
                <a:spcPct val="0"/>
              </a:spcBef>
            </a:pPr>
            <a:r>
              <a:rPr lang="en-GB" sz="2600" smtClean="0">
                <a:solidFill>
                  <a:srgbClr val="0000FF"/>
                </a:solidFill>
              </a:rPr>
              <a:t>After that the names are systematic (like the words used to describe geometric shapes).  E.g.</a:t>
            </a:r>
          </a:p>
          <a:p>
            <a:pPr marL="990600" lvl="1" indent="-533400" eaLnBrk="1" hangingPunct="1">
              <a:spcBef>
                <a:spcPct val="0"/>
              </a:spcBef>
            </a:pPr>
            <a:r>
              <a:rPr lang="en-GB" sz="2400" smtClean="0">
                <a:solidFill>
                  <a:srgbClr val="0000FF"/>
                </a:solidFill>
              </a:rPr>
              <a:t>5 carbons = pentane     </a:t>
            </a:r>
            <a:r>
              <a:rPr lang="en-GB" sz="2400" b="1" smtClean="0">
                <a:solidFill>
                  <a:srgbClr val="0000FF"/>
                </a:solidFill>
              </a:rPr>
              <a:t>C</a:t>
            </a:r>
            <a:r>
              <a:rPr lang="en-GB" sz="2400" b="1" baseline="-25000" smtClean="0">
                <a:solidFill>
                  <a:srgbClr val="0000FF"/>
                </a:solidFill>
              </a:rPr>
              <a:t>5</a:t>
            </a:r>
            <a:r>
              <a:rPr lang="en-GB" sz="2400" b="1" smtClean="0">
                <a:solidFill>
                  <a:srgbClr val="0000FF"/>
                </a:solidFill>
              </a:rPr>
              <a:t>H</a:t>
            </a:r>
            <a:r>
              <a:rPr lang="en-GB" sz="2400" b="1" baseline="-25000" smtClean="0">
                <a:solidFill>
                  <a:srgbClr val="0000FF"/>
                </a:solidFill>
              </a:rPr>
              <a:t>12</a:t>
            </a:r>
          </a:p>
          <a:p>
            <a:pPr marL="990600" lvl="1" indent="-533400" eaLnBrk="1" hangingPunct="1">
              <a:spcBef>
                <a:spcPct val="0"/>
              </a:spcBef>
            </a:pPr>
            <a:r>
              <a:rPr lang="en-GB" sz="2400" smtClean="0">
                <a:solidFill>
                  <a:srgbClr val="0000FF"/>
                </a:solidFill>
              </a:rPr>
              <a:t>6 carbons = hexane	</a:t>
            </a:r>
            <a:r>
              <a:rPr lang="en-GB" sz="2400" b="1" smtClean="0">
                <a:solidFill>
                  <a:srgbClr val="0000FF"/>
                </a:solidFill>
              </a:rPr>
              <a:t>C</a:t>
            </a:r>
            <a:r>
              <a:rPr lang="en-GB" sz="2400" b="1" baseline="-25000" smtClean="0">
                <a:solidFill>
                  <a:srgbClr val="0000FF"/>
                </a:solidFill>
              </a:rPr>
              <a:t>6</a:t>
            </a:r>
            <a:r>
              <a:rPr lang="en-GB" sz="2400" b="1" smtClean="0">
                <a:solidFill>
                  <a:srgbClr val="0000FF"/>
                </a:solidFill>
              </a:rPr>
              <a:t>H</a:t>
            </a:r>
            <a:r>
              <a:rPr lang="en-GB" sz="2400" b="1" baseline="-25000" smtClean="0">
                <a:solidFill>
                  <a:srgbClr val="0000FF"/>
                </a:solidFill>
              </a:rPr>
              <a:t>14</a:t>
            </a:r>
          </a:p>
          <a:p>
            <a:pPr marL="990600" lvl="1" indent="-533400" eaLnBrk="1" hangingPunct="1">
              <a:spcBef>
                <a:spcPct val="0"/>
              </a:spcBef>
            </a:pPr>
            <a:r>
              <a:rPr lang="en-GB" sz="2400" smtClean="0">
                <a:solidFill>
                  <a:srgbClr val="0000FF"/>
                </a:solidFill>
              </a:rPr>
              <a:t>7 carbons = heptane	</a:t>
            </a:r>
            <a:r>
              <a:rPr lang="en-GB" sz="2400" b="1" smtClean="0">
                <a:solidFill>
                  <a:srgbClr val="0000FF"/>
                </a:solidFill>
              </a:rPr>
              <a:t>C</a:t>
            </a:r>
            <a:r>
              <a:rPr lang="en-GB" sz="2400" b="1" baseline="-25000" smtClean="0">
                <a:solidFill>
                  <a:srgbClr val="0000FF"/>
                </a:solidFill>
              </a:rPr>
              <a:t>7</a:t>
            </a:r>
            <a:r>
              <a:rPr lang="en-GB" sz="2400" b="1" smtClean="0">
                <a:solidFill>
                  <a:srgbClr val="0000FF"/>
                </a:solidFill>
              </a:rPr>
              <a:t>H</a:t>
            </a:r>
            <a:r>
              <a:rPr lang="en-GB" sz="2400" b="1" baseline="-25000" smtClean="0">
                <a:solidFill>
                  <a:srgbClr val="0000FF"/>
                </a:solidFill>
              </a:rPr>
              <a:t>16</a:t>
            </a:r>
          </a:p>
          <a:p>
            <a:pPr marL="990600" lvl="1" indent="-533400" eaLnBrk="1" hangingPunct="1">
              <a:spcBef>
                <a:spcPct val="0"/>
              </a:spcBef>
            </a:pPr>
            <a:r>
              <a:rPr lang="en-GB" sz="2400" smtClean="0">
                <a:solidFill>
                  <a:srgbClr val="0000FF"/>
                </a:solidFill>
              </a:rPr>
              <a:t>8 carbons = octane	</a:t>
            </a:r>
            <a:r>
              <a:rPr lang="en-GB" sz="2400" b="1" smtClean="0">
                <a:solidFill>
                  <a:srgbClr val="0000FF"/>
                </a:solidFill>
              </a:rPr>
              <a:t>C</a:t>
            </a:r>
            <a:r>
              <a:rPr lang="en-GB" sz="2400" b="1" baseline="-25000" smtClean="0">
                <a:solidFill>
                  <a:srgbClr val="0000FF"/>
                </a:solidFill>
              </a:rPr>
              <a:t>8</a:t>
            </a:r>
            <a:r>
              <a:rPr lang="en-GB" sz="2400" b="1" smtClean="0">
                <a:solidFill>
                  <a:srgbClr val="0000FF"/>
                </a:solidFill>
              </a:rPr>
              <a:t>H</a:t>
            </a:r>
            <a:r>
              <a:rPr lang="en-GB" sz="2400" b="1" baseline="-25000" smtClean="0">
                <a:solidFill>
                  <a:srgbClr val="0000FF"/>
                </a:solidFill>
              </a:rPr>
              <a:t>18</a:t>
            </a:r>
          </a:p>
          <a:p>
            <a:pPr marL="990600" lvl="1" indent="-533400" eaLnBrk="1" hangingPunct="1">
              <a:spcBef>
                <a:spcPct val="0"/>
              </a:spcBef>
            </a:pPr>
            <a:r>
              <a:rPr lang="en-GB" sz="2400" smtClean="0">
                <a:solidFill>
                  <a:srgbClr val="0000FF"/>
                </a:solidFill>
              </a:rPr>
              <a:t>9 carbons = nonane	</a:t>
            </a:r>
            <a:r>
              <a:rPr lang="en-GB" sz="2400" b="1" smtClean="0">
                <a:solidFill>
                  <a:srgbClr val="0000FF"/>
                </a:solidFill>
              </a:rPr>
              <a:t>C</a:t>
            </a:r>
            <a:r>
              <a:rPr lang="en-GB" sz="2400" b="1" baseline="-25000" smtClean="0">
                <a:solidFill>
                  <a:srgbClr val="0000FF"/>
                </a:solidFill>
              </a:rPr>
              <a:t>9</a:t>
            </a:r>
            <a:r>
              <a:rPr lang="en-GB" sz="2400" b="1" smtClean="0">
                <a:solidFill>
                  <a:srgbClr val="0000FF"/>
                </a:solidFill>
              </a:rPr>
              <a:t>H</a:t>
            </a:r>
            <a:r>
              <a:rPr lang="en-GB" sz="2400" b="1" baseline="-25000" smtClean="0">
                <a:solidFill>
                  <a:srgbClr val="0000FF"/>
                </a:solidFill>
              </a:rPr>
              <a:t>20</a:t>
            </a:r>
          </a:p>
          <a:p>
            <a:pPr marL="990600" lvl="1" indent="-533400" eaLnBrk="1" hangingPunct="1">
              <a:spcBef>
                <a:spcPct val="0"/>
              </a:spcBef>
            </a:pPr>
            <a:r>
              <a:rPr lang="en-GB" sz="2400" smtClean="0">
                <a:solidFill>
                  <a:srgbClr val="0000FF"/>
                </a:solidFill>
              </a:rPr>
              <a:t>10 carbons = decane	</a:t>
            </a:r>
            <a:r>
              <a:rPr lang="en-GB" sz="2400" b="1" smtClean="0">
                <a:solidFill>
                  <a:srgbClr val="0000FF"/>
                </a:solidFill>
              </a:rPr>
              <a:t>C</a:t>
            </a:r>
            <a:r>
              <a:rPr lang="en-GB" sz="2400" b="1" baseline="-25000" smtClean="0">
                <a:solidFill>
                  <a:srgbClr val="0000FF"/>
                </a:solidFill>
              </a:rPr>
              <a:t>10</a:t>
            </a:r>
            <a:r>
              <a:rPr lang="en-GB" sz="2400" b="1" smtClean="0">
                <a:solidFill>
                  <a:srgbClr val="0000FF"/>
                </a:solidFill>
              </a:rPr>
              <a:t>H</a:t>
            </a:r>
            <a:r>
              <a:rPr lang="en-GB" sz="2400" b="1" baseline="-25000" smtClean="0">
                <a:solidFill>
                  <a:srgbClr val="0000FF"/>
                </a:solidFill>
              </a:rPr>
              <a:t>22</a:t>
            </a:r>
            <a:endParaRPr lang="en-GB" sz="3200" smtClean="0">
              <a:solidFill>
                <a:srgbClr val="0000FF"/>
              </a:solidFill>
            </a:endParaRPr>
          </a:p>
        </p:txBody>
      </p:sp>
      <p:sp>
        <p:nvSpPr>
          <p:cNvPr id="10243" name="Rectangle 5"/>
          <p:cNvSpPr>
            <a:spLocks noChangeArrowheads="1"/>
          </p:cNvSpPr>
          <p:nvPr/>
        </p:nvSpPr>
        <p:spPr bwMode="auto">
          <a:xfrm>
            <a:off x="1174750" y="5181600"/>
            <a:ext cx="6386513" cy="1204913"/>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44" name="Group 34"/>
          <p:cNvGrpSpPr>
            <a:grpSpLocks/>
          </p:cNvGrpSpPr>
          <p:nvPr/>
        </p:nvGrpSpPr>
        <p:grpSpPr bwMode="auto">
          <a:xfrm>
            <a:off x="1662113" y="5356225"/>
            <a:ext cx="1504950" cy="798513"/>
            <a:chOff x="1047" y="3374"/>
            <a:chExt cx="948" cy="503"/>
          </a:xfrm>
        </p:grpSpPr>
        <p:sp>
          <p:nvSpPr>
            <p:cNvPr id="10268" name="Oval 7"/>
            <p:cNvSpPr>
              <a:spLocks noChangeArrowheads="1"/>
            </p:cNvSpPr>
            <p:nvPr/>
          </p:nvSpPr>
          <p:spPr bwMode="auto">
            <a:xfrm rot="-2691830">
              <a:off x="1047" y="3707"/>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9" name="Text Box 8"/>
            <p:cNvSpPr txBox="1">
              <a:spLocks noChangeArrowheads="1"/>
            </p:cNvSpPr>
            <p:nvPr/>
          </p:nvSpPr>
          <p:spPr bwMode="auto">
            <a:xfrm>
              <a:off x="1282" y="3665"/>
              <a:ext cx="64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600" b="1"/>
                <a:t>carbon</a:t>
              </a:r>
            </a:p>
          </p:txBody>
        </p:sp>
        <p:sp>
          <p:nvSpPr>
            <p:cNvPr id="10270" name="Oval 9"/>
            <p:cNvSpPr>
              <a:spLocks noChangeArrowheads="1"/>
            </p:cNvSpPr>
            <p:nvPr/>
          </p:nvSpPr>
          <p:spPr bwMode="auto">
            <a:xfrm>
              <a:off x="1048" y="3424"/>
              <a:ext cx="118"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1" name="Text Box 10"/>
            <p:cNvSpPr txBox="1">
              <a:spLocks noChangeArrowheads="1"/>
            </p:cNvSpPr>
            <p:nvPr/>
          </p:nvSpPr>
          <p:spPr bwMode="auto">
            <a:xfrm>
              <a:off x="1297" y="3374"/>
              <a:ext cx="6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GB" sz="1600" b="1"/>
                <a:t>hydrogen</a:t>
              </a:r>
            </a:p>
          </p:txBody>
        </p:sp>
      </p:grpSp>
      <p:grpSp>
        <p:nvGrpSpPr>
          <p:cNvPr id="10245" name="Group 11"/>
          <p:cNvGrpSpPr>
            <a:grpSpLocks/>
          </p:cNvGrpSpPr>
          <p:nvPr/>
        </p:nvGrpSpPr>
        <p:grpSpPr bwMode="auto">
          <a:xfrm>
            <a:off x="4211638" y="5457825"/>
            <a:ext cx="1508125" cy="625475"/>
            <a:chOff x="3467" y="3521"/>
            <a:chExt cx="950" cy="394"/>
          </a:xfrm>
        </p:grpSpPr>
        <p:grpSp>
          <p:nvGrpSpPr>
            <p:cNvPr id="10248" name="Group 12"/>
            <p:cNvGrpSpPr>
              <a:grpSpLocks/>
            </p:cNvGrpSpPr>
            <p:nvPr/>
          </p:nvGrpSpPr>
          <p:grpSpPr bwMode="auto">
            <a:xfrm>
              <a:off x="3611" y="3591"/>
              <a:ext cx="532" cy="258"/>
              <a:chOff x="4249" y="2196"/>
              <a:chExt cx="532" cy="258"/>
            </a:xfrm>
          </p:grpSpPr>
          <p:grpSp>
            <p:nvGrpSpPr>
              <p:cNvPr id="10262" name="Group 13"/>
              <p:cNvGrpSpPr>
                <a:grpSpLocks/>
              </p:cNvGrpSpPr>
              <p:nvPr/>
            </p:nvGrpSpPr>
            <p:grpSpPr bwMode="auto">
              <a:xfrm rot="-2691830">
                <a:off x="4249" y="2202"/>
                <a:ext cx="252" cy="252"/>
                <a:chOff x="1339" y="3725"/>
                <a:chExt cx="252" cy="252"/>
              </a:xfrm>
            </p:grpSpPr>
            <p:sp>
              <p:nvSpPr>
                <p:cNvPr id="10266" name="Oval 14"/>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Oval 15"/>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63" name="Group 16"/>
              <p:cNvGrpSpPr>
                <a:grpSpLocks/>
              </p:cNvGrpSpPr>
              <p:nvPr/>
            </p:nvGrpSpPr>
            <p:grpSpPr bwMode="auto">
              <a:xfrm rot="-2691830">
                <a:off x="4529" y="2196"/>
                <a:ext cx="252" cy="252"/>
                <a:chOff x="1339" y="3725"/>
                <a:chExt cx="252" cy="252"/>
              </a:xfrm>
            </p:grpSpPr>
            <p:sp>
              <p:nvSpPr>
                <p:cNvPr id="10264" name="Oval 17"/>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5" name="Oval 18"/>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49" name="Oval 19"/>
            <p:cNvSpPr>
              <a:spLocks noChangeArrowheads="1"/>
            </p:cNvSpPr>
            <p:nvPr/>
          </p:nvSpPr>
          <p:spPr bwMode="auto">
            <a:xfrm>
              <a:off x="3467" y="3653"/>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Oval 20"/>
            <p:cNvSpPr>
              <a:spLocks noChangeArrowheads="1"/>
            </p:cNvSpPr>
            <p:nvPr/>
          </p:nvSpPr>
          <p:spPr bwMode="auto">
            <a:xfrm>
              <a:off x="3591" y="352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Oval 21"/>
            <p:cNvSpPr>
              <a:spLocks noChangeArrowheads="1"/>
            </p:cNvSpPr>
            <p:nvPr/>
          </p:nvSpPr>
          <p:spPr bwMode="auto">
            <a:xfrm>
              <a:off x="4025" y="352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Oval 22"/>
            <p:cNvSpPr>
              <a:spLocks noChangeArrowheads="1"/>
            </p:cNvSpPr>
            <p:nvPr/>
          </p:nvSpPr>
          <p:spPr bwMode="auto">
            <a:xfrm>
              <a:off x="4167" y="379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Oval 23"/>
            <p:cNvSpPr>
              <a:spLocks noChangeArrowheads="1"/>
            </p:cNvSpPr>
            <p:nvPr/>
          </p:nvSpPr>
          <p:spPr bwMode="auto">
            <a:xfrm>
              <a:off x="3604" y="3782"/>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4" name="Oval 24"/>
            <p:cNvSpPr>
              <a:spLocks noChangeArrowheads="1"/>
            </p:cNvSpPr>
            <p:nvPr/>
          </p:nvSpPr>
          <p:spPr bwMode="auto">
            <a:xfrm>
              <a:off x="3746" y="3795"/>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Oval 25"/>
            <p:cNvSpPr>
              <a:spLocks noChangeArrowheads="1"/>
            </p:cNvSpPr>
            <p:nvPr/>
          </p:nvSpPr>
          <p:spPr bwMode="auto">
            <a:xfrm>
              <a:off x="3888" y="379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Oval 26"/>
            <p:cNvSpPr>
              <a:spLocks noChangeArrowheads="1"/>
            </p:cNvSpPr>
            <p:nvPr/>
          </p:nvSpPr>
          <p:spPr bwMode="auto">
            <a:xfrm>
              <a:off x="4039" y="378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Oval 27"/>
            <p:cNvSpPr>
              <a:spLocks noChangeArrowheads="1"/>
            </p:cNvSpPr>
            <p:nvPr/>
          </p:nvSpPr>
          <p:spPr bwMode="auto">
            <a:xfrm>
              <a:off x="3733" y="3525"/>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Oval 28"/>
            <p:cNvSpPr>
              <a:spLocks noChangeArrowheads="1"/>
            </p:cNvSpPr>
            <p:nvPr/>
          </p:nvSpPr>
          <p:spPr bwMode="auto">
            <a:xfrm>
              <a:off x="3875" y="352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Oval 29"/>
            <p:cNvSpPr>
              <a:spLocks noChangeArrowheads="1"/>
            </p:cNvSpPr>
            <p:nvPr/>
          </p:nvSpPr>
          <p:spPr bwMode="auto">
            <a:xfrm>
              <a:off x="4298" y="366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0" name="Oval 30"/>
            <p:cNvSpPr>
              <a:spLocks noChangeArrowheads="1"/>
            </p:cNvSpPr>
            <p:nvPr/>
          </p:nvSpPr>
          <p:spPr bwMode="auto">
            <a:xfrm rot="-2691830">
              <a:off x="4149" y="3646"/>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1" name="Oval 31"/>
            <p:cNvSpPr>
              <a:spLocks noChangeArrowheads="1"/>
            </p:cNvSpPr>
            <p:nvPr/>
          </p:nvSpPr>
          <p:spPr bwMode="auto">
            <a:xfrm>
              <a:off x="4156" y="3534"/>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6" name="Text Box 32"/>
          <p:cNvSpPr txBox="1">
            <a:spLocks noChangeArrowheads="1"/>
          </p:cNvSpPr>
          <p:nvPr/>
        </p:nvSpPr>
        <p:spPr bwMode="auto">
          <a:xfrm>
            <a:off x="5876925" y="5559425"/>
            <a:ext cx="1160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sz="1800" b="1"/>
              <a:t>pentane</a:t>
            </a:r>
          </a:p>
        </p:txBody>
      </p:sp>
      <p:sp>
        <p:nvSpPr>
          <p:cNvPr id="10247" name="Rectangle 33"/>
          <p:cNvSpPr>
            <a:spLocks noGrp="1" noChangeArrowheads="1"/>
          </p:cNvSpPr>
          <p:nvPr>
            <p:ph type="title"/>
          </p:nvPr>
        </p:nvSpPr>
        <p:spPr/>
        <p:txBody>
          <a:bodyPr/>
          <a:lstStyle/>
          <a:p>
            <a:pPr eaLnBrk="1" hangingPunct="1"/>
            <a:r>
              <a:rPr lang="en-GB" smtClean="0"/>
              <a:t>      Names of alkanes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ph type="body" idx="1"/>
          </p:nvPr>
        </p:nvSpPr>
        <p:spPr bwMode="auto">
          <a:xfrm>
            <a:off x="257175" y="1012825"/>
            <a:ext cx="8669338" cy="379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90000"/>
              </a:lnSpc>
              <a:spcBef>
                <a:spcPct val="0"/>
              </a:spcBef>
            </a:pPr>
            <a:r>
              <a:rPr lang="en-GB" sz="2800" smtClean="0">
                <a:solidFill>
                  <a:srgbClr val="0000FF"/>
                </a:solidFill>
              </a:rPr>
              <a:t>Alkanes all have very similar structures.</a:t>
            </a:r>
          </a:p>
          <a:p>
            <a:pPr marL="609600" indent="-609600" eaLnBrk="1" hangingPunct="1">
              <a:lnSpc>
                <a:spcPct val="90000"/>
              </a:lnSpc>
              <a:spcBef>
                <a:spcPct val="0"/>
              </a:spcBef>
            </a:pPr>
            <a:r>
              <a:rPr lang="en-GB" sz="2800" smtClean="0">
                <a:solidFill>
                  <a:srgbClr val="0000FF"/>
                </a:solidFill>
              </a:rPr>
              <a:t>They all consist of carbon and hydrogen only and every carbon has four single covalent bonds.</a:t>
            </a:r>
          </a:p>
          <a:p>
            <a:pPr marL="609600" indent="-609600" eaLnBrk="1" hangingPunct="1">
              <a:lnSpc>
                <a:spcPct val="90000"/>
              </a:lnSpc>
              <a:spcBef>
                <a:spcPct val="0"/>
              </a:spcBef>
            </a:pPr>
            <a:r>
              <a:rPr lang="en-GB" sz="2800" smtClean="0">
                <a:solidFill>
                  <a:srgbClr val="0000FF"/>
                </a:solidFill>
              </a:rPr>
              <a:t>They have a CH</a:t>
            </a:r>
            <a:r>
              <a:rPr lang="en-GB" sz="2800" baseline="-25000" smtClean="0">
                <a:solidFill>
                  <a:srgbClr val="0000FF"/>
                </a:solidFill>
              </a:rPr>
              <a:t>3</a:t>
            </a:r>
            <a:r>
              <a:rPr lang="en-GB" sz="2800" smtClean="0">
                <a:solidFill>
                  <a:srgbClr val="0000FF"/>
                </a:solidFill>
              </a:rPr>
              <a:t> at each end of the molecule.</a:t>
            </a:r>
          </a:p>
          <a:p>
            <a:pPr marL="609600" indent="-609600" eaLnBrk="1" hangingPunct="1">
              <a:lnSpc>
                <a:spcPct val="90000"/>
              </a:lnSpc>
              <a:spcBef>
                <a:spcPct val="0"/>
              </a:spcBef>
            </a:pPr>
            <a:r>
              <a:rPr lang="en-GB" sz="2800" smtClean="0">
                <a:solidFill>
                  <a:srgbClr val="0000FF"/>
                </a:solidFill>
              </a:rPr>
              <a:t>What differs is the number of CH</a:t>
            </a:r>
            <a:r>
              <a:rPr lang="en-GB" sz="2800" baseline="-25000" smtClean="0">
                <a:solidFill>
                  <a:srgbClr val="0000FF"/>
                </a:solidFill>
              </a:rPr>
              <a:t>2</a:t>
            </a:r>
            <a:r>
              <a:rPr lang="en-GB" sz="2800" smtClean="0">
                <a:solidFill>
                  <a:srgbClr val="0000FF"/>
                </a:solidFill>
              </a:rPr>
              <a:t> groups between the two ends.</a:t>
            </a:r>
          </a:p>
          <a:p>
            <a:pPr marL="609600" indent="-609600" eaLnBrk="1" hangingPunct="1">
              <a:lnSpc>
                <a:spcPct val="90000"/>
              </a:lnSpc>
              <a:spcBef>
                <a:spcPct val="0"/>
              </a:spcBef>
            </a:pPr>
            <a:r>
              <a:rPr lang="en-GB" sz="2800" smtClean="0">
                <a:solidFill>
                  <a:srgbClr val="0000FF"/>
                </a:solidFill>
              </a:rPr>
              <a:t>It is possible to build up a series by simply adding an extra CH</a:t>
            </a:r>
            <a:r>
              <a:rPr lang="en-GB" sz="2800" baseline="-25000" smtClean="0">
                <a:solidFill>
                  <a:srgbClr val="0000FF"/>
                </a:solidFill>
              </a:rPr>
              <a:t>2</a:t>
            </a:r>
            <a:r>
              <a:rPr lang="en-GB" sz="2800" smtClean="0">
                <a:solidFill>
                  <a:srgbClr val="0000FF"/>
                </a:solidFill>
              </a:rPr>
              <a:t> group</a:t>
            </a:r>
          </a:p>
          <a:p>
            <a:pPr marL="609600" indent="-609600" eaLnBrk="1" hangingPunct="1">
              <a:lnSpc>
                <a:spcPct val="90000"/>
              </a:lnSpc>
              <a:spcBef>
                <a:spcPct val="0"/>
              </a:spcBef>
            </a:pPr>
            <a:r>
              <a:rPr lang="en-GB" sz="2800" smtClean="0">
                <a:solidFill>
                  <a:srgbClr val="0000FF"/>
                </a:solidFill>
              </a:rPr>
              <a:t>This leads to a general formula of </a:t>
            </a:r>
            <a:r>
              <a:rPr lang="en-GB" sz="2800" b="1" smtClean="0">
                <a:solidFill>
                  <a:srgbClr val="0000FF"/>
                </a:solidFill>
              </a:rPr>
              <a:t>C</a:t>
            </a:r>
            <a:r>
              <a:rPr lang="en-GB" sz="2800" b="1" i="1" baseline="-25000" smtClean="0">
                <a:solidFill>
                  <a:srgbClr val="0000FF"/>
                </a:solidFill>
              </a:rPr>
              <a:t>n</a:t>
            </a:r>
            <a:r>
              <a:rPr lang="en-GB" sz="2800" b="1" smtClean="0">
                <a:solidFill>
                  <a:srgbClr val="0000FF"/>
                </a:solidFill>
              </a:rPr>
              <a:t>H</a:t>
            </a:r>
            <a:r>
              <a:rPr lang="en-GB" sz="2800" b="1" i="1" baseline="-25000" smtClean="0">
                <a:solidFill>
                  <a:srgbClr val="0000FF"/>
                </a:solidFill>
              </a:rPr>
              <a:t>2n+2</a:t>
            </a:r>
          </a:p>
        </p:txBody>
      </p:sp>
      <p:grpSp>
        <p:nvGrpSpPr>
          <p:cNvPr id="11267" name="Group 64"/>
          <p:cNvGrpSpPr>
            <a:grpSpLocks/>
          </p:cNvGrpSpPr>
          <p:nvPr/>
        </p:nvGrpSpPr>
        <p:grpSpPr bwMode="auto">
          <a:xfrm>
            <a:off x="696913" y="4721225"/>
            <a:ext cx="7751762" cy="1741488"/>
            <a:chOff x="457" y="3022"/>
            <a:chExt cx="4883" cy="1097"/>
          </a:xfrm>
        </p:grpSpPr>
        <p:sp>
          <p:nvSpPr>
            <p:cNvPr id="11269" name="Rectangle 5"/>
            <p:cNvSpPr>
              <a:spLocks noChangeArrowheads="1"/>
            </p:cNvSpPr>
            <p:nvPr/>
          </p:nvSpPr>
          <p:spPr bwMode="auto">
            <a:xfrm>
              <a:off x="457" y="3022"/>
              <a:ext cx="4883" cy="109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70" name="Group 6"/>
            <p:cNvGrpSpPr>
              <a:grpSpLocks/>
            </p:cNvGrpSpPr>
            <p:nvPr/>
          </p:nvGrpSpPr>
          <p:grpSpPr bwMode="auto">
            <a:xfrm>
              <a:off x="607" y="3095"/>
              <a:ext cx="4575" cy="879"/>
              <a:chOff x="759" y="3099"/>
              <a:chExt cx="4498" cy="879"/>
            </a:xfrm>
          </p:grpSpPr>
          <p:grpSp>
            <p:nvGrpSpPr>
              <p:cNvPr id="11271" name="Group 7"/>
              <p:cNvGrpSpPr>
                <a:grpSpLocks/>
              </p:cNvGrpSpPr>
              <p:nvPr/>
            </p:nvGrpSpPr>
            <p:grpSpPr bwMode="auto">
              <a:xfrm>
                <a:off x="1983" y="3570"/>
                <a:ext cx="357" cy="366"/>
                <a:chOff x="712" y="2199"/>
                <a:chExt cx="357" cy="366"/>
              </a:xfrm>
            </p:grpSpPr>
            <p:sp>
              <p:nvSpPr>
                <p:cNvPr id="11322" name="Oval 8"/>
                <p:cNvSpPr>
                  <a:spLocks noChangeArrowheads="1"/>
                </p:cNvSpPr>
                <p:nvPr/>
              </p:nvSpPr>
              <p:spPr bwMode="auto">
                <a:xfrm>
                  <a:off x="814" y="2322"/>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3" name="Oval 9"/>
                <p:cNvSpPr>
                  <a:spLocks noChangeArrowheads="1"/>
                </p:cNvSpPr>
                <p:nvPr/>
              </p:nvSpPr>
              <p:spPr bwMode="auto">
                <a:xfrm>
                  <a:off x="712" y="233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4" name="Oval 10"/>
                <p:cNvSpPr>
                  <a:spLocks noChangeArrowheads="1"/>
                </p:cNvSpPr>
                <p:nvPr/>
              </p:nvSpPr>
              <p:spPr bwMode="auto">
                <a:xfrm>
                  <a:off x="827" y="2199"/>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5" name="Oval 11"/>
                <p:cNvSpPr>
                  <a:spLocks noChangeArrowheads="1"/>
                </p:cNvSpPr>
                <p:nvPr/>
              </p:nvSpPr>
              <p:spPr bwMode="auto">
                <a:xfrm>
                  <a:off x="950" y="2323"/>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6" name="Oval 12"/>
                <p:cNvSpPr>
                  <a:spLocks noChangeArrowheads="1"/>
                </p:cNvSpPr>
                <p:nvPr/>
              </p:nvSpPr>
              <p:spPr bwMode="auto">
                <a:xfrm>
                  <a:off x="836" y="244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2" name="Group 13"/>
              <p:cNvGrpSpPr>
                <a:grpSpLocks/>
              </p:cNvGrpSpPr>
              <p:nvPr/>
            </p:nvGrpSpPr>
            <p:grpSpPr bwMode="auto">
              <a:xfrm>
                <a:off x="2702" y="3548"/>
                <a:ext cx="517" cy="380"/>
                <a:chOff x="1541" y="2194"/>
                <a:chExt cx="517" cy="380"/>
              </a:xfrm>
            </p:grpSpPr>
            <p:grpSp>
              <p:nvGrpSpPr>
                <p:cNvPr id="11313" name="Group 14"/>
                <p:cNvGrpSpPr>
                  <a:grpSpLocks/>
                </p:cNvGrpSpPr>
                <p:nvPr/>
              </p:nvGrpSpPr>
              <p:grpSpPr bwMode="auto">
                <a:xfrm rot="-2691830">
                  <a:off x="1677" y="2271"/>
                  <a:ext cx="252" cy="252"/>
                  <a:chOff x="1339" y="3725"/>
                  <a:chExt cx="252" cy="252"/>
                </a:xfrm>
              </p:grpSpPr>
              <p:sp>
                <p:nvSpPr>
                  <p:cNvPr id="11320" name="Oval 15"/>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1" name="Oval 16"/>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314" name="Oval 17"/>
                <p:cNvSpPr>
                  <a:spLocks noChangeArrowheads="1"/>
                </p:cNvSpPr>
                <p:nvPr/>
              </p:nvSpPr>
              <p:spPr bwMode="auto">
                <a:xfrm>
                  <a:off x="1664" y="2203"/>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5" name="Oval 18"/>
                <p:cNvSpPr>
                  <a:spLocks noChangeArrowheads="1"/>
                </p:cNvSpPr>
                <p:nvPr/>
              </p:nvSpPr>
              <p:spPr bwMode="auto">
                <a:xfrm>
                  <a:off x="1668" y="2455"/>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6" name="Oval 19"/>
                <p:cNvSpPr>
                  <a:spLocks noChangeArrowheads="1"/>
                </p:cNvSpPr>
                <p:nvPr/>
              </p:nvSpPr>
              <p:spPr bwMode="auto">
                <a:xfrm>
                  <a:off x="1819" y="2194"/>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7" name="Oval 20"/>
                <p:cNvSpPr>
                  <a:spLocks noChangeArrowheads="1"/>
                </p:cNvSpPr>
                <p:nvPr/>
              </p:nvSpPr>
              <p:spPr bwMode="auto">
                <a:xfrm>
                  <a:off x="1806" y="2455"/>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8" name="Oval 21"/>
                <p:cNvSpPr>
                  <a:spLocks noChangeArrowheads="1"/>
                </p:cNvSpPr>
                <p:nvPr/>
              </p:nvSpPr>
              <p:spPr bwMode="auto">
                <a:xfrm>
                  <a:off x="1939" y="234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9" name="Oval 22"/>
                <p:cNvSpPr>
                  <a:spLocks noChangeArrowheads="1"/>
                </p:cNvSpPr>
                <p:nvPr/>
              </p:nvSpPr>
              <p:spPr bwMode="auto">
                <a:xfrm>
                  <a:off x="1541" y="2327"/>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3" name="Group 23"/>
              <p:cNvGrpSpPr>
                <a:grpSpLocks/>
              </p:cNvGrpSpPr>
              <p:nvPr/>
            </p:nvGrpSpPr>
            <p:grpSpPr bwMode="auto">
              <a:xfrm>
                <a:off x="3528" y="3542"/>
                <a:ext cx="618" cy="385"/>
                <a:chOff x="2843" y="2263"/>
                <a:chExt cx="618" cy="385"/>
              </a:xfrm>
            </p:grpSpPr>
            <p:sp>
              <p:nvSpPr>
                <p:cNvPr id="11300" name="Oval 24"/>
                <p:cNvSpPr>
                  <a:spLocks noChangeArrowheads="1"/>
                </p:cNvSpPr>
                <p:nvPr/>
              </p:nvSpPr>
              <p:spPr bwMode="auto">
                <a:xfrm>
                  <a:off x="2843" y="239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1" name="Oval 25"/>
                <p:cNvSpPr>
                  <a:spLocks noChangeArrowheads="1"/>
                </p:cNvSpPr>
                <p:nvPr/>
              </p:nvSpPr>
              <p:spPr bwMode="auto">
                <a:xfrm>
                  <a:off x="3342" y="239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302" name="Group 26"/>
                <p:cNvGrpSpPr>
                  <a:grpSpLocks/>
                </p:cNvGrpSpPr>
                <p:nvPr/>
              </p:nvGrpSpPr>
              <p:grpSpPr bwMode="auto">
                <a:xfrm rot="-199344">
                  <a:off x="2970" y="2330"/>
                  <a:ext cx="397" cy="252"/>
                  <a:chOff x="2970" y="2330"/>
                  <a:chExt cx="397" cy="252"/>
                </a:xfrm>
              </p:grpSpPr>
              <p:grpSp>
                <p:nvGrpSpPr>
                  <p:cNvPr id="11309" name="Group 27"/>
                  <p:cNvGrpSpPr>
                    <a:grpSpLocks/>
                  </p:cNvGrpSpPr>
                  <p:nvPr/>
                </p:nvGrpSpPr>
                <p:grpSpPr bwMode="auto">
                  <a:xfrm rot="-2691830">
                    <a:off x="2970" y="2330"/>
                    <a:ext cx="252" cy="252"/>
                    <a:chOff x="1339" y="3725"/>
                    <a:chExt cx="252" cy="252"/>
                  </a:xfrm>
                </p:grpSpPr>
                <p:sp>
                  <p:nvSpPr>
                    <p:cNvPr id="11311" name="Oval 28"/>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2" name="Oval 29"/>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310" name="Oval 30"/>
                  <p:cNvSpPr>
                    <a:spLocks noChangeArrowheads="1"/>
                  </p:cNvSpPr>
                  <p:nvPr/>
                </p:nvSpPr>
                <p:spPr bwMode="auto">
                  <a:xfrm rot="-2691830">
                    <a:off x="3211" y="2390"/>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303" name="Oval 31"/>
                <p:cNvSpPr>
                  <a:spLocks noChangeArrowheads="1"/>
                </p:cNvSpPr>
                <p:nvPr/>
              </p:nvSpPr>
              <p:spPr bwMode="auto">
                <a:xfrm>
                  <a:off x="2953" y="2285"/>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4" name="Oval 32"/>
                <p:cNvSpPr>
                  <a:spLocks noChangeArrowheads="1"/>
                </p:cNvSpPr>
                <p:nvPr/>
              </p:nvSpPr>
              <p:spPr bwMode="auto">
                <a:xfrm>
                  <a:off x="3094" y="2263"/>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5" name="Oval 33"/>
                <p:cNvSpPr>
                  <a:spLocks noChangeArrowheads="1"/>
                </p:cNvSpPr>
                <p:nvPr/>
              </p:nvSpPr>
              <p:spPr bwMode="auto">
                <a:xfrm>
                  <a:off x="3237" y="2277"/>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6" name="Oval 34"/>
                <p:cNvSpPr>
                  <a:spLocks noChangeArrowheads="1"/>
                </p:cNvSpPr>
                <p:nvPr/>
              </p:nvSpPr>
              <p:spPr bwMode="auto">
                <a:xfrm>
                  <a:off x="2967" y="2519"/>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7" name="Oval 35"/>
                <p:cNvSpPr>
                  <a:spLocks noChangeArrowheads="1"/>
                </p:cNvSpPr>
                <p:nvPr/>
              </p:nvSpPr>
              <p:spPr bwMode="auto">
                <a:xfrm>
                  <a:off x="3100" y="2514"/>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8" name="Oval 36"/>
                <p:cNvSpPr>
                  <a:spLocks noChangeArrowheads="1"/>
                </p:cNvSpPr>
                <p:nvPr/>
              </p:nvSpPr>
              <p:spPr bwMode="auto">
                <a:xfrm>
                  <a:off x="3241" y="2529"/>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4" name="Group 37"/>
              <p:cNvGrpSpPr>
                <a:grpSpLocks/>
              </p:cNvGrpSpPr>
              <p:nvPr/>
            </p:nvGrpSpPr>
            <p:grpSpPr bwMode="auto">
              <a:xfrm>
                <a:off x="4445" y="3494"/>
                <a:ext cx="792" cy="393"/>
                <a:chOff x="4105" y="2126"/>
                <a:chExt cx="792" cy="393"/>
              </a:xfrm>
            </p:grpSpPr>
            <p:grpSp>
              <p:nvGrpSpPr>
                <p:cNvPr id="11283" name="Group 38"/>
                <p:cNvGrpSpPr>
                  <a:grpSpLocks/>
                </p:cNvGrpSpPr>
                <p:nvPr/>
              </p:nvGrpSpPr>
              <p:grpSpPr bwMode="auto">
                <a:xfrm>
                  <a:off x="4249" y="2196"/>
                  <a:ext cx="532" cy="258"/>
                  <a:chOff x="4249" y="2196"/>
                  <a:chExt cx="532" cy="258"/>
                </a:xfrm>
              </p:grpSpPr>
              <p:grpSp>
                <p:nvGrpSpPr>
                  <p:cNvPr id="11294" name="Group 39"/>
                  <p:cNvGrpSpPr>
                    <a:grpSpLocks/>
                  </p:cNvGrpSpPr>
                  <p:nvPr/>
                </p:nvGrpSpPr>
                <p:grpSpPr bwMode="auto">
                  <a:xfrm rot="-2691830">
                    <a:off x="4249" y="2202"/>
                    <a:ext cx="252" cy="252"/>
                    <a:chOff x="1339" y="3725"/>
                    <a:chExt cx="252" cy="252"/>
                  </a:xfrm>
                </p:grpSpPr>
                <p:sp>
                  <p:nvSpPr>
                    <p:cNvPr id="11298" name="Oval 40"/>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9" name="Oval 41"/>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95" name="Group 42"/>
                  <p:cNvGrpSpPr>
                    <a:grpSpLocks/>
                  </p:cNvGrpSpPr>
                  <p:nvPr/>
                </p:nvGrpSpPr>
                <p:grpSpPr bwMode="auto">
                  <a:xfrm rot="-2691830">
                    <a:off x="4529" y="2196"/>
                    <a:ext cx="252" cy="252"/>
                    <a:chOff x="1339" y="3725"/>
                    <a:chExt cx="252" cy="252"/>
                  </a:xfrm>
                </p:grpSpPr>
                <p:sp>
                  <p:nvSpPr>
                    <p:cNvPr id="11296" name="Oval 43"/>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7" name="Oval 44"/>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284" name="Oval 45"/>
                <p:cNvSpPr>
                  <a:spLocks noChangeArrowheads="1"/>
                </p:cNvSpPr>
                <p:nvPr/>
              </p:nvSpPr>
              <p:spPr bwMode="auto">
                <a:xfrm>
                  <a:off x="4105" y="2258"/>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5" name="Oval 46"/>
                <p:cNvSpPr>
                  <a:spLocks noChangeArrowheads="1"/>
                </p:cNvSpPr>
                <p:nvPr/>
              </p:nvSpPr>
              <p:spPr bwMode="auto">
                <a:xfrm>
                  <a:off x="4229" y="212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6" name="Oval 47"/>
                <p:cNvSpPr>
                  <a:spLocks noChangeArrowheads="1"/>
                </p:cNvSpPr>
                <p:nvPr/>
              </p:nvSpPr>
              <p:spPr bwMode="auto">
                <a:xfrm>
                  <a:off x="4663" y="213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7" name="Oval 48"/>
                <p:cNvSpPr>
                  <a:spLocks noChangeArrowheads="1"/>
                </p:cNvSpPr>
                <p:nvPr/>
              </p:nvSpPr>
              <p:spPr bwMode="auto">
                <a:xfrm>
                  <a:off x="4778" y="2245"/>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8" name="Oval 49"/>
                <p:cNvSpPr>
                  <a:spLocks noChangeArrowheads="1"/>
                </p:cNvSpPr>
                <p:nvPr/>
              </p:nvSpPr>
              <p:spPr bwMode="auto">
                <a:xfrm>
                  <a:off x="4242" y="2387"/>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9" name="Oval 50"/>
                <p:cNvSpPr>
                  <a:spLocks noChangeArrowheads="1"/>
                </p:cNvSpPr>
                <p:nvPr/>
              </p:nvSpPr>
              <p:spPr bwMode="auto">
                <a:xfrm>
                  <a:off x="4384" y="2400"/>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0" name="Oval 51"/>
                <p:cNvSpPr>
                  <a:spLocks noChangeArrowheads="1"/>
                </p:cNvSpPr>
                <p:nvPr/>
              </p:nvSpPr>
              <p:spPr bwMode="auto">
                <a:xfrm>
                  <a:off x="4526" y="239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1" name="Oval 52"/>
                <p:cNvSpPr>
                  <a:spLocks noChangeArrowheads="1"/>
                </p:cNvSpPr>
                <p:nvPr/>
              </p:nvSpPr>
              <p:spPr bwMode="auto">
                <a:xfrm>
                  <a:off x="4677" y="2391"/>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2" name="Oval 53"/>
                <p:cNvSpPr>
                  <a:spLocks noChangeArrowheads="1"/>
                </p:cNvSpPr>
                <p:nvPr/>
              </p:nvSpPr>
              <p:spPr bwMode="auto">
                <a:xfrm>
                  <a:off x="4371" y="2130"/>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3" name="Oval 54"/>
                <p:cNvSpPr>
                  <a:spLocks noChangeArrowheads="1"/>
                </p:cNvSpPr>
                <p:nvPr/>
              </p:nvSpPr>
              <p:spPr bwMode="auto">
                <a:xfrm>
                  <a:off x="4513" y="2126"/>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5" name="Group 55"/>
              <p:cNvGrpSpPr>
                <a:grpSpLocks/>
              </p:cNvGrpSpPr>
              <p:nvPr/>
            </p:nvGrpSpPr>
            <p:grpSpPr bwMode="auto">
              <a:xfrm>
                <a:off x="800" y="3503"/>
                <a:ext cx="825" cy="475"/>
                <a:chOff x="4567" y="2570"/>
                <a:chExt cx="825" cy="475"/>
              </a:xfrm>
            </p:grpSpPr>
            <p:grpSp>
              <p:nvGrpSpPr>
                <p:cNvPr id="11277" name="Group 56"/>
                <p:cNvGrpSpPr>
                  <a:grpSpLocks/>
                </p:cNvGrpSpPr>
                <p:nvPr/>
              </p:nvGrpSpPr>
              <p:grpSpPr bwMode="auto">
                <a:xfrm>
                  <a:off x="4567" y="2570"/>
                  <a:ext cx="825" cy="212"/>
                  <a:chOff x="4732" y="2561"/>
                  <a:chExt cx="825" cy="212"/>
                </a:xfrm>
              </p:grpSpPr>
              <p:sp>
                <p:nvSpPr>
                  <p:cNvPr id="11281" name="Oval 57"/>
                  <p:cNvSpPr>
                    <a:spLocks noChangeArrowheads="1"/>
                  </p:cNvSpPr>
                  <p:nvPr/>
                </p:nvSpPr>
                <p:spPr bwMode="auto">
                  <a:xfrm>
                    <a:off x="4732" y="2620"/>
                    <a:ext cx="119" cy="119"/>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Text Box 58"/>
                  <p:cNvSpPr txBox="1">
                    <a:spLocks noChangeArrowheads="1"/>
                  </p:cNvSpPr>
                  <p:nvPr/>
                </p:nvSpPr>
                <p:spPr bwMode="auto">
                  <a:xfrm>
                    <a:off x="4871" y="2561"/>
                    <a:ext cx="6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GB" sz="1600" b="1"/>
                      <a:t>hydrogen</a:t>
                    </a:r>
                  </a:p>
                </p:txBody>
              </p:sp>
            </p:grpSp>
            <p:grpSp>
              <p:nvGrpSpPr>
                <p:cNvPr id="11278" name="Group 59"/>
                <p:cNvGrpSpPr>
                  <a:grpSpLocks/>
                </p:cNvGrpSpPr>
                <p:nvPr/>
              </p:nvGrpSpPr>
              <p:grpSpPr bwMode="auto">
                <a:xfrm>
                  <a:off x="4582" y="2833"/>
                  <a:ext cx="740" cy="212"/>
                  <a:chOff x="4765" y="2861"/>
                  <a:chExt cx="740" cy="212"/>
                </a:xfrm>
              </p:grpSpPr>
              <p:sp>
                <p:nvSpPr>
                  <p:cNvPr id="11279" name="Oval 60"/>
                  <p:cNvSpPr>
                    <a:spLocks noChangeArrowheads="1"/>
                  </p:cNvSpPr>
                  <p:nvPr/>
                </p:nvSpPr>
                <p:spPr bwMode="auto">
                  <a:xfrm rot="-2691830">
                    <a:off x="4765" y="2892"/>
                    <a:ext cx="156" cy="156"/>
                  </a:xfrm>
                  <a:prstGeom prst="ellipse">
                    <a:avLst/>
                  </a:prstGeom>
                  <a:gradFill rotWithShape="0">
                    <a:gsLst>
                      <a:gs pos="0">
                        <a:srgbClr val="FFFFFF"/>
                      </a:gs>
                      <a:gs pos="100000">
                        <a:srgbClr val="000000"/>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0" name="Text Box 61"/>
                  <p:cNvSpPr txBox="1">
                    <a:spLocks noChangeArrowheads="1"/>
                  </p:cNvSpPr>
                  <p:nvPr/>
                </p:nvSpPr>
                <p:spPr bwMode="auto">
                  <a:xfrm>
                    <a:off x="4965" y="2861"/>
                    <a:ext cx="5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600" b="1"/>
                      <a:t>carbon</a:t>
                    </a:r>
                  </a:p>
                </p:txBody>
              </p:sp>
            </p:grpSp>
          </p:grpSp>
          <p:sp>
            <p:nvSpPr>
              <p:cNvPr id="11276" name="Text Box 62"/>
              <p:cNvSpPr txBox="1">
                <a:spLocks noChangeArrowheads="1"/>
              </p:cNvSpPr>
              <p:nvPr/>
            </p:nvSpPr>
            <p:spPr bwMode="auto">
              <a:xfrm>
                <a:off x="759" y="3099"/>
                <a:ext cx="44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		n= 1       n=2         n=3           n=4</a:t>
                </a:r>
              </a:p>
            </p:txBody>
          </p:sp>
        </p:grpSp>
      </p:grpSp>
      <p:sp>
        <p:nvSpPr>
          <p:cNvPr id="11268" name="Rectangle 63"/>
          <p:cNvSpPr>
            <a:spLocks noGrp="1" noChangeArrowheads="1"/>
          </p:cNvSpPr>
          <p:nvPr>
            <p:ph type="title"/>
          </p:nvPr>
        </p:nvSpPr>
        <p:spPr/>
        <p:txBody>
          <a:bodyPr/>
          <a:lstStyle/>
          <a:p>
            <a:pPr eaLnBrk="1" hangingPunct="1"/>
            <a:r>
              <a:rPr lang="en-GB" smtClean="0"/>
              <a:t>      Structure of alkanes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ChangeArrowheads="1"/>
          </p:cNvSpPr>
          <p:nvPr>
            <p:ph type="body" idx="1"/>
          </p:nvPr>
        </p:nvSpPr>
        <p:spPr bwMode="auto">
          <a:xfrm>
            <a:off x="914400" y="838200"/>
            <a:ext cx="7259638" cy="5481638"/>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pPr>
            <a:r>
              <a:rPr lang="en-GB" sz="2600" smtClean="0">
                <a:solidFill>
                  <a:srgbClr val="0000FF"/>
                </a:solidFill>
              </a:rPr>
              <a:t>What will be the formula for alkanes containing the following numbers of carbons?</a:t>
            </a:r>
          </a:p>
          <a:p>
            <a:pPr marL="609600" indent="-609600" eaLnBrk="1" hangingPunct="1">
              <a:spcBef>
                <a:spcPct val="0"/>
              </a:spcBef>
            </a:pPr>
            <a:endParaRPr lang="en-GB" sz="2600" smtClean="0">
              <a:solidFill>
                <a:srgbClr val="0000FF"/>
              </a:solidFill>
            </a:endParaRPr>
          </a:p>
          <a:p>
            <a:pPr marL="609600" indent="-609600" eaLnBrk="1" hangingPunct="1">
              <a:spcBef>
                <a:spcPct val="0"/>
              </a:spcBef>
            </a:pPr>
            <a:endParaRPr lang="en-GB" sz="2600" smtClean="0">
              <a:solidFill>
                <a:srgbClr val="0000FF"/>
              </a:solidFill>
            </a:endParaRPr>
          </a:p>
        </p:txBody>
      </p:sp>
      <p:sp>
        <p:nvSpPr>
          <p:cNvPr id="12291" name="Text Box 24"/>
          <p:cNvSpPr txBox="1">
            <a:spLocks noChangeArrowheads="1"/>
          </p:cNvSpPr>
          <p:nvPr/>
        </p:nvSpPr>
        <p:spPr bwMode="auto">
          <a:xfrm>
            <a:off x="5572125" y="3178175"/>
            <a:ext cx="163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endParaRPr lang="en-GB"/>
          </a:p>
        </p:txBody>
      </p:sp>
      <p:sp>
        <p:nvSpPr>
          <p:cNvPr id="114713" name="Text Box 25"/>
          <p:cNvSpPr txBox="1">
            <a:spLocks noChangeArrowheads="1"/>
          </p:cNvSpPr>
          <p:nvPr/>
        </p:nvSpPr>
        <p:spPr bwMode="auto">
          <a:xfrm>
            <a:off x="5630863" y="3178175"/>
            <a:ext cx="1727200" cy="457200"/>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12</a:t>
            </a:r>
            <a:r>
              <a:rPr lang="en-GB" b="1"/>
              <a:t>H</a:t>
            </a:r>
            <a:r>
              <a:rPr lang="en-GB" b="1" baseline="-25000"/>
              <a:t>26</a:t>
            </a:r>
          </a:p>
        </p:txBody>
      </p:sp>
      <p:sp>
        <p:nvSpPr>
          <p:cNvPr id="114714" name="Text Box 26"/>
          <p:cNvSpPr txBox="1">
            <a:spLocks noChangeArrowheads="1"/>
          </p:cNvSpPr>
          <p:nvPr/>
        </p:nvSpPr>
        <p:spPr bwMode="auto">
          <a:xfrm>
            <a:off x="5651500" y="3838575"/>
            <a:ext cx="1727200" cy="457200"/>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16</a:t>
            </a:r>
            <a:r>
              <a:rPr lang="en-GB" b="1"/>
              <a:t>H</a:t>
            </a:r>
            <a:r>
              <a:rPr lang="en-GB" b="1" baseline="-25000"/>
              <a:t>34</a:t>
            </a:r>
          </a:p>
        </p:txBody>
      </p:sp>
      <p:sp>
        <p:nvSpPr>
          <p:cNvPr id="114715" name="Text Box 27"/>
          <p:cNvSpPr txBox="1">
            <a:spLocks noChangeArrowheads="1"/>
          </p:cNvSpPr>
          <p:nvPr/>
        </p:nvSpPr>
        <p:spPr bwMode="auto">
          <a:xfrm>
            <a:off x="5646738" y="4500563"/>
            <a:ext cx="1727200" cy="457200"/>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31</a:t>
            </a:r>
            <a:r>
              <a:rPr lang="en-GB" b="1"/>
              <a:t>H</a:t>
            </a:r>
            <a:r>
              <a:rPr lang="en-GB" b="1" baseline="-25000"/>
              <a:t>64</a:t>
            </a:r>
          </a:p>
        </p:txBody>
      </p:sp>
      <p:sp>
        <p:nvSpPr>
          <p:cNvPr id="114716" name="Text Box 28"/>
          <p:cNvSpPr txBox="1">
            <a:spLocks noChangeArrowheads="1"/>
          </p:cNvSpPr>
          <p:nvPr/>
        </p:nvSpPr>
        <p:spPr bwMode="auto">
          <a:xfrm>
            <a:off x="5695950" y="5189538"/>
            <a:ext cx="1727200" cy="457200"/>
          </a:xfrm>
          <a:prstGeom prst="rect">
            <a:avLst/>
          </a:prstGeom>
          <a:solidFill>
            <a:srgbClr val="FFFF00"/>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19</a:t>
            </a:r>
            <a:r>
              <a:rPr lang="en-GB" b="1"/>
              <a:t>H</a:t>
            </a:r>
            <a:r>
              <a:rPr lang="en-GB" b="1" baseline="-25000"/>
              <a:t>40</a:t>
            </a:r>
          </a:p>
        </p:txBody>
      </p:sp>
      <p:graphicFrame>
        <p:nvGraphicFramePr>
          <p:cNvPr id="114719" name="Group 31"/>
          <p:cNvGraphicFramePr>
            <a:graphicFrameLocks noGrp="1"/>
          </p:cNvGraphicFramePr>
          <p:nvPr/>
        </p:nvGraphicFramePr>
        <p:xfrm>
          <a:off x="1219200" y="2438400"/>
          <a:ext cx="6719888" cy="3408363"/>
        </p:xfrm>
        <a:graphic>
          <a:graphicData uri="http://schemas.openxmlformats.org/drawingml/2006/table">
            <a:tbl>
              <a:tblPr/>
              <a:tblGrid>
                <a:gridCol w="3911600"/>
                <a:gridCol w="2808288"/>
              </a:tblGrid>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Number of carbons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Formula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16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16" name="Rectangle 51"/>
          <p:cNvSpPr>
            <a:spLocks noGrp="1" noChangeArrowheads="1"/>
          </p:cNvSpPr>
          <p:nvPr>
            <p:ph type="title"/>
          </p:nvPr>
        </p:nvSpPr>
        <p:spPr/>
        <p:txBody>
          <a:bodyPr/>
          <a:lstStyle/>
          <a:p>
            <a:pPr eaLnBrk="1" hangingPunct="1"/>
            <a:r>
              <a:rPr lang="en-GB" smtClean="0"/>
              <a:t>      What’s the formula?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713"/>
                                        </p:tgtEl>
                                        <p:attrNameLst>
                                          <p:attrName>style.visibility</p:attrName>
                                        </p:attrNameLst>
                                      </p:cBhvr>
                                      <p:to>
                                        <p:strVal val="visible"/>
                                      </p:to>
                                    </p:set>
                                    <p:anim calcmode="lin" valueType="num">
                                      <p:cBhvr additive="base">
                                        <p:cTn id="7" dur="500" fill="hold"/>
                                        <p:tgtEl>
                                          <p:spTgt spid="114713"/>
                                        </p:tgtEl>
                                        <p:attrNameLst>
                                          <p:attrName>ppt_x</p:attrName>
                                        </p:attrNameLst>
                                      </p:cBhvr>
                                      <p:tavLst>
                                        <p:tav tm="0">
                                          <p:val>
                                            <p:strVal val="0-#ppt_w/2"/>
                                          </p:val>
                                        </p:tav>
                                        <p:tav tm="100000">
                                          <p:val>
                                            <p:strVal val="#ppt_x"/>
                                          </p:val>
                                        </p:tav>
                                      </p:tavLst>
                                    </p:anim>
                                    <p:anim calcmode="lin" valueType="num">
                                      <p:cBhvr additive="base">
                                        <p:cTn id="8" dur="500" fill="hold"/>
                                        <p:tgtEl>
                                          <p:spTgt spid="1147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714"/>
                                        </p:tgtEl>
                                        <p:attrNameLst>
                                          <p:attrName>style.visibility</p:attrName>
                                        </p:attrNameLst>
                                      </p:cBhvr>
                                      <p:to>
                                        <p:strVal val="visible"/>
                                      </p:to>
                                    </p:set>
                                    <p:anim calcmode="lin" valueType="num">
                                      <p:cBhvr additive="base">
                                        <p:cTn id="13" dur="500" fill="hold"/>
                                        <p:tgtEl>
                                          <p:spTgt spid="114714"/>
                                        </p:tgtEl>
                                        <p:attrNameLst>
                                          <p:attrName>ppt_x</p:attrName>
                                        </p:attrNameLst>
                                      </p:cBhvr>
                                      <p:tavLst>
                                        <p:tav tm="0">
                                          <p:val>
                                            <p:strVal val="0-#ppt_w/2"/>
                                          </p:val>
                                        </p:tav>
                                        <p:tav tm="100000">
                                          <p:val>
                                            <p:strVal val="#ppt_x"/>
                                          </p:val>
                                        </p:tav>
                                      </p:tavLst>
                                    </p:anim>
                                    <p:anim calcmode="lin" valueType="num">
                                      <p:cBhvr additive="base">
                                        <p:cTn id="14" dur="500" fill="hold"/>
                                        <p:tgtEl>
                                          <p:spTgt spid="1147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4715"/>
                                        </p:tgtEl>
                                        <p:attrNameLst>
                                          <p:attrName>style.visibility</p:attrName>
                                        </p:attrNameLst>
                                      </p:cBhvr>
                                      <p:to>
                                        <p:strVal val="visible"/>
                                      </p:to>
                                    </p:set>
                                    <p:anim calcmode="lin" valueType="num">
                                      <p:cBhvr additive="base">
                                        <p:cTn id="19" dur="500" fill="hold"/>
                                        <p:tgtEl>
                                          <p:spTgt spid="114715"/>
                                        </p:tgtEl>
                                        <p:attrNameLst>
                                          <p:attrName>ppt_x</p:attrName>
                                        </p:attrNameLst>
                                      </p:cBhvr>
                                      <p:tavLst>
                                        <p:tav tm="0">
                                          <p:val>
                                            <p:strVal val="0-#ppt_w/2"/>
                                          </p:val>
                                        </p:tav>
                                        <p:tav tm="100000">
                                          <p:val>
                                            <p:strVal val="#ppt_x"/>
                                          </p:val>
                                        </p:tav>
                                      </p:tavLst>
                                    </p:anim>
                                    <p:anim calcmode="lin" valueType="num">
                                      <p:cBhvr additive="base">
                                        <p:cTn id="20" dur="500" fill="hold"/>
                                        <p:tgtEl>
                                          <p:spTgt spid="1147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4716"/>
                                        </p:tgtEl>
                                        <p:attrNameLst>
                                          <p:attrName>style.visibility</p:attrName>
                                        </p:attrNameLst>
                                      </p:cBhvr>
                                      <p:to>
                                        <p:strVal val="visible"/>
                                      </p:to>
                                    </p:set>
                                    <p:anim calcmode="lin" valueType="num">
                                      <p:cBhvr additive="base">
                                        <p:cTn id="25" dur="500" fill="hold"/>
                                        <p:tgtEl>
                                          <p:spTgt spid="114716"/>
                                        </p:tgtEl>
                                        <p:attrNameLst>
                                          <p:attrName>ppt_x</p:attrName>
                                        </p:attrNameLst>
                                      </p:cBhvr>
                                      <p:tavLst>
                                        <p:tav tm="0">
                                          <p:val>
                                            <p:strVal val="0-#ppt_w/2"/>
                                          </p:val>
                                        </p:tav>
                                        <p:tav tm="100000">
                                          <p:val>
                                            <p:strVal val="#ppt_x"/>
                                          </p:val>
                                        </p:tav>
                                      </p:tavLst>
                                    </p:anim>
                                    <p:anim calcmode="lin" valueType="num">
                                      <p:cBhvr additive="base">
                                        <p:cTn id="26" dur="500" fill="hold"/>
                                        <p:tgtEl>
                                          <p:spTgt spid="1147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3" grpId="0" animBg="1" autoUpdateAnimBg="0"/>
      <p:bldP spid="114714" grpId="0" animBg="1" autoUpdateAnimBg="0"/>
      <p:bldP spid="114715" grpId="0" animBg="1" autoUpdateAnimBg="0"/>
      <p:bldP spid="11471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ph type="body" idx="1"/>
          </p:nvPr>
        </p:nvSpPr>
        <p:spPr bwMode="auto">
          <a:xfrm>
            <a:off x="314325" y="1143000"/>
            <a:ext cx="8175625" cy="367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pPr>
            <a:r>
              <a:rPr lang="en-GB" sz="2600" smtClean="0">
                <a:solidFill>
                  <a:srgbClr val="0000FF"/>
                </a:solidFill>
              </a:rPr>
              <a:t>Although normal chemical formula - like </a:t>
            </a:r>
            <a:r>
              <a:rPr lang="en-GB" sz="2600" b="1" smtClean="0">
                <a:solidFill>
                  <a:srgbClr val="0000FF"/>
                </a:solidFill>
              </a:rPr>
              <a:t>C</a:t>
            </a:r>
            <a:r>
              <a:rPr lang="en-GB" sz="2600" b="1" baseline="-25000" smtClean="0">
                <a:solidFill>
                  <a:srgbClr val="0000FF"/>
                </a:solidFill>
              </a:rPr>
              <a:t>5</a:t>
            </a:r>
            <a:r>
              <a:rPr lang="en-GB" sz="2600" b="1" smtClean="0">
                <a:solidFill>
                  <a:srgbClr val="0000FF"/>
                </a:solidFill>
              </a:rPr>
              <a:t>H</a:t>
            </a:r>
            <a:r>
              <a:rPr lang="en-GB" sz="2600" b="1" baseline="-25000" smtClean="0">
                <a:solidFill>
                  <a:srgbClr val="0000FF"/>
                </a:solidFill>
              </a:rPr>
              <a:t>12 </a:t>
            </a:r>
            <a:r>
              <a:rPr lang="en-GB" sz="2600" b="1" i="1" smtClean="0">
                <a:solidFill>
                  <a:srgbClr val="0000FF"/>
                </a:solidFill>
              </a:rPr>
              <a:t>-</a:t>
            </a:r>
            <a:r>
              <a:rPr lang="en-GB" sz="2600" b="1" smtClean="0">
                <a:solidFill>
                  <a:srgbClr val="0000FF"/>
                </a:solidFill>
              </a:rPr>
              <a:t> </a:t>
            </a:r>
            <a:r>
              <a:rPr lang="en-GB" sz="2600" smtClean="0">
                <a:solidFill>
                  <a:srgbClr val="0000FF"/>
                </a:solidFill>
              </a:rPr>
              <a:t>are used to describe alkanes, they do not convey which atom is joined to which other atom.</a:t>
            </a:r>
          </a:p>
          <a:p>
            <a:pPr marL="609600" indent="-609600" eaLnBrk="1" hangingPunct="1">
              <a:spcBef>
                <a:spcPct val="0"/>
              </a:spcBef>
            </a:pPr>
            <a:r>
              <a:rPr lang="en-GB" sz="2600" smtClean="0">
                <a:solidFill>
                  <a:srgbClr val="0000FF"/>
                </a:solidFill>
              </a:rPr>
              <a:t>To get around this we often used </a:t>
            </a:r>
            <a:r>
              <a:rPr lang="en-GB" sz="2600" b="1" smtClean="0">
                <a:solidFill>
                  <a:srgbClr val="0000FF"/>
                </a:solidFill>
              </a:rPr>
              <a:t>displayed formulae</a:t>
            </a:r>
            <a:r>
              <a:rPr lang="en-GB" sz="2600" smtClean="0">
                <a:solidFill>
                  <a:srgbClr val="0000FF"/>
                </a:solidFill>
              </a:rPr>
              <a:t> to describe organic molecules.</a:t>
            </a:r>
          </a:p>
          <a:p>
            <a:pPr marL="609600" indent="-609600" eaLnBrk="1" hangingPunct="1">
              <a:spcBef>
                <a:spcPct val="0"/>
              </a:spcBef>
            </a:pPr>
            <a:r>
              <a:rPr lang="en-GB" sz="2600" smtClean="0">
                <a:solidFill>
                  <a:srgbClr val="0000FF"/>
                </a:solidFill>
              </a:rPr>
              <a:t>Displayed formulae show which 4 atoms each carbon is bonded to, but even these do not show the actual 3D shapes. For that we use models.</a:t>
            </a:r>
          </a:p>
        </p:txBody>
      </p:sp>
      <p:sp>
        <p:nvSpPr>
          <p:cNvPr id="13315" name="Text Box 4"/>
          <p:cNvSpPr txBox="1">
            <a:spLocks noChangeArrowheads="1"/>
          </p:cNvSpPr>
          <p:nvPr/>
        </p:nvSpPr>
        <p:spPr bwMode="auto">
          <a:xfrm>
            <a:off x="730250" y="5173663"/>
            <a:ext cx="2178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methane,  CH</a:t>
            </a:r>
            <a:r>
              <a:rPr lang="en-GB" baseline="-25000"/>
              <a:t>4</a:t>
            </a:r>
            <a:endParaRPr lang="en-GB"/>
          </a:p>
        </p:txBody>
      </p:sp>
      <p:grpSp>
        <p:nvGrpSpPr>
          <p:cNvPr id="13316" name="Group 5"/>
          <p:cNvGrpSpPr>
            <a:grpSpLocks/>
          </p:cNvGrpSpPr>
          <p:nvPr/>
        </p:nvGrpSpPr>
        <p:grpSpPr bwMode="auto">
          <a:xfrm>
            <a:off x="3548063" y="4441825"/>
            <a:ext cx="1582737" cy="1731963"/>
            <a:chOff x="544" y="531"/>
            <a:chExt cx="997" cy="1091"/>
          </a:xfrm>
        </p:grpSpPr>
        <p:sp>
          <p:nvSpPr>
            <p:cNvPr id="13319" name="Text Box 6"/>
            <p:cNvSpPr txBox="1">
              <a:spLocks noChangeArrowheads="1"/>
            </p:cNvSpPr>
            <p:nvPr/>
          </p:nvSpPr>
          <p:spPr bwMode="auto">
            <a:xfrm>
              <a:off x="915" y="95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13320" name="Text Box 7"/>
            <p:cNvSpPr txBox="1">
              <a:spLocks noChangeArrowheads="1"/>
            </p:cNvSpPr>
            <p:nvPr/>
          </p:nvSpPr>
          <p:spPr bwMode="auto">
            <a:xfrm>
              <a:off x="924" y="133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3321" name="Text Box 8"/>
            <p:cNvSpPr txBox="1">
              <a:spLocks noChangeArrowheads="1"/>
            </p:cNvSpPr>
            <p:nvPr/>
          </p:nvSpPr>
          <p:spPr bwMode="auto">
            <a:xfrm>
              <a:off x="929" y="53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3322" name="Text Box 9"/>
            <p:cNvSpPr txBox="1">
              <a:spLocks noChangeArrowheads="1"/>
            </p:cNvSpPr>
            <p:nvPr/>
          </p:nvSpPr>
          <p:spPr bwMode="auto">
            <a:xfrm>
              <a:off x="544" y="96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3323" name="Text Box 10"/>
            <p:cNvSpPr txBox="1">
              <a:spLocks noChangeArrowheads="1"/>
            </p:cNvSpPr>
            <p:nvPr/>
          </p:nvSpPr>
          <p:spPr bwMode="auto">
            <a:xfrm>
              <a:off x="1286" y="95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13324" name="Line 11"/>
            <p:cNvSpPr>
              <a:spLocks noChangeShapeType="1"/>
            </p:cNvSpPr>
            <p:nvPr/>
          </p:nvSpPr>
          <p:spPr bwMode="auto">
            <a:xfrm>
              <a:off x="1146" y="1086"/>
              <a:ext cx="1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Line 12"/>
            <p:cNvSpPr>
              <a:spLocks noChangeShapeType="1"/>
            </p:cNvSpPr>
            <p:nvPr/>
          </p:nvSpPr>
          <p:spPr bwMode="auto">
            <a:xfrm>
              <a:off x="1037" y="777"/>
              <a:ext cx="0" cy="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Line 13"/>
            <p:cNvSpPr>
              <a:spLocks noChangeShapeType="1"/>
            </p:cNvSpPr>
            <p:nvPr/>
          </p:nvSpPr>
          <p:spPr bwMode="auto">
            <a:xfrm>
              <a:off x="1028" y="1177"/>
              <a:ext cx="0" cy="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Line 14"/>
            <p:cNvSpPr>
              <a:spLocks noChangeShapeType="1"/>
            </p:cNvSpPr>
            <p:nvPr/>
          </p:nvSpPr>
          <p:spPr bwMode="auto">
            <a:xfrm flipV="1">
              <a:off x="773" y="1104"/>
              <a:ext cx="1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3317" name="Picture 15" descr="methane"/>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6302375" y="4535488"/>
            <a:ext cx="1476375"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16"/>
          <p:cNvSpPr>
            <a:spLocks noGrp="1" noChangeArrowheads="1"/>
          </p:cNvSpPr>
          <p:nvPr>
            <p:ph type="title"/>
          </p:nvPr>
        </p:nvSpPr>
        <p:spPr/>
        <p:txBody>
          <a:bodyPr/>
          <a:lstStyle/>
          <a:p>
            <a:pPr eaLnBrk="1" hangingPunct="1"/>
            <a:r>
              <a:rPr lang="en-GB" smtClean="0"/>
              <a:t>      Formulae and models of alkanes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1921</TotalTime>
  <Words>2022</Words>
  <Application>Microsoft Office PowerPoint</Application>
  <PresentationFormat>On-screen Show (4:3)</PresentationFormat>
  <Paragraphs>649</Paragraphs>
  <Slides>45</Slides>
  <Notes>45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3" baseType="lpstr">
      <vt:lpstr>Arial</vt:lpstr>
      <vt:lpstr>Times New Roman</vt:lpstr>
      <vt:lpstr>Monotype Sorts</vt:lpstr>
      <vt:lpstr>Wingdings</vt:lpstr>
      <vt:lpstr>Comic Sans MS</vt:lpstr>
      <vt:lpstr>1_Default Design</vt:lpstr>
      <vt:lpstr>Micrografx Picture Publisher 7 Image</vt:lpstr>
      <vt:lpstr>Microsoft Graph 2000 Chart</vt:lpstr>
      <vt:lpstr>KS4 Chemistry </vt:lpstr>
      <vt:lpstr>      Contents</vt:lpstr>
      <vt:lpstr>      Pure hydrocarbons</vt:lpstr>
      <vt:lpstr>      Organic chemistry: carbon</vt:lpstr>
      <vt:lpstr>      Alkanes</vt:lpstr>
      <vt:lpstr>      Names of alkanes</vt:lpstr>
      <vt:lpstr>      Structure of alkanes</vt:lpstr>
      <vt:lpstr>      What’s the formula?</vt:lpstr>
      <vt:lpstr>      Formulae and models of alkanes</vt:lpstr>
      <vt:lpstr>      Formulae and models of alkanes</vt:lpstr>
      <vt:lpstr>      Formulae and models of alkanes</vt:lpstr>
      <vt:lpstr>      Formulae and models of alkanes</vt:lpstr>
      <vt:lpstr>      Isomerism</vt:lpstr>
      <vt:lpstr>      Bonding in alkanes: methane</vt:lpstr>
      <vt:lpstr>      Bonding in alkanes: ethane</vt:lpstr>
      <vt:lpstr>      Bonding in alkanes: propane</vt:lpstr>
      <vt:lpstr>      Contents</vt:lpstr>
      <vt:lpstr>      Combustion of alkanes</vt:lpstr>
      <vt:lpstr>      Incomplete combustion of alkanes</vt:lpstr>
      <vt:lpstr>      Complete the equation</vt:lpstr>
      <vt:lpstr>      Contents</vt:lpstr>
      <vt:lpstr>      Alkenes</vt:lpstr>
      <vt:lpstr>      Structure of alkenes</vt:lpstr>
      <vt:lpstr>      What’s the formula?</vt:lpstr>
      <vt:lpstr>      The formula of ethene</vt:lpstr>
      <vt:lpstr>      The electron structure of ethene</vt:lpstr>
      <vt:lpstr>      The structure of pentene</vt:lpstr>
      <vt:lpstr>      Saturated or unsaturated?</vt:lpstr>
      <vt:lpstr>      Testing for alkanes and alkenes</vt:lpstr>
      <vt:lpstr>      Identify the compound</vt:lpstr>
      <vt:lpstr>      Contents</vt:lpstr>
      <vt:lpstr>      Source of alkenes</vt:lpstr>
      <vt:lpstr>      Catalytic cracking</vt:lpstr>
      <vt:lpstr>      Catalytic cracking</vt:lpstr>
      <vt:lpstr>      Cracking decane</vt:lpstr>
      <vt:lpstr>      Making polymers</vt:lpstr>
      <vt:lpstr>      Production of polythene</vt:lpstr>
      <vt:lpstr>      Polypropene</vt:lpstr>
      <vt:lpstr>      PTFE</vt:lpstr>
      <vt:lpstr>      Polymerization of vinyl chloride</vt:lpstr>
      <vt:lpstr>      Uses of plastics</vt:lpstr>
      <vt:lpstr>      Contents</vt:lpstr>
      <vt:lpstr>      Glossary</vt:lpstr>
      <vt:lpstr>      Anagrams</vt:lpstr>
      <vt:lpstr>      Multiple-choice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Alkanes and Alkenes</dc:title>
  <dc:subject>KS4 Chemistry</dc:subject>
  <dc:creator>Boardworks Ltd</dc:creator>
  <cp:lastModifiedBy>Teacher E-Solutions</cp:lastModifiedBy>
  <cp:revision>294</cp:revision>
  <dcterms:created xsi:type="dcterms:W3CDTF">2001-09-14T17:12:25Z</dcterms:created>
  <dcterms:modified xsi:type="dcterms:W3CDTF">2019-01-18T16:40:02Z</dcterms:modified>
</cp:coreProperties>
</file>