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activeX/activeX1.xml" ContentType="application/vnd.ms-office.activeX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activeX/activeX2.xml" ContentType="application/vnd.ms-office.activeX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activeX/activeX3.xml" ContentType="application/vnd.ms-office.activeX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23"/>
  </p:notesMasterIdLst>
  <p:handoutMasterIdLst>
    <p:handoutMasterId r:id="rId24"/>
  </p:handoutMasterIdLst>
  <p:sldIdLst>
    <p:sldId id="644" r:id="rId7"/>
    <p:sldId id="583" r:id="rId8"/>
    <p:sldId id="619" r:id="rId9"/>
    <p:sldId id="643" r:id="rId10"/>
    <p:sldId id="604" r:id="rId11"/>
    <p:sldId id="612" r:id="rId12"/>
    <p:sldId id="618" r:id="rId13"/>
    <p:sldId id="638" r:id="rId14"/>
    <p:sldId id="639" r:id="rId15"/>
    <p:sldId id="640" r:id="rId16"/>
    <p:sldId id="641" r:id="rId17"/>
    <p:sldId id="642" r:id="rId18"/>
    <p:sldId id="615" r:id="rId19"/>
    <p:sldId id="616" r:id="rId20"/>
    <p:sldId id="608" r:id="rId21"/>
    <p:sldId id="577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10066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6600CC"/>
    <a:srgbClr val="663300"/>
    <a:srgbClr val="FFCCFF"/>
    <a:srgbClr val="FFFFCC"/>
    <a:srgbClr val="FFFF66"/>
    <a:srgbClr val="3366FF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7162" autoAdjust="0"/>
  </p:normalViewPr>
  <p:slideViewPr>
    <p:cSldViewPr snapToGrid="0">
      <p:cViewPr>
        <p:scale>
          <a:sx n="75" d="100"/>
          <a:sy n="75" d="100"/>
        </p:scale>
        <p:origin x="-58" y="-58"/>
      </p:cViewPr>
      <p:guideLst>
        <p:guide orient="horz" pos="3889"/>
        <p:guide orient="horz" pos="576"/>
        <p:guide pos="5360"/>
        <p:guide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88" y="-156"/>
      </p:cViewPr>
      <p:guideLst>
        <p:guide orient="horz" pos="278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D7899DC-EA04-40E4-9937-85747F02A3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Reversible Reactions</a:t>
            </a: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3989293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563649D0-6760-4CBB-AC00-8A274E1E1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74800" y="889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0"/>
              </a:spcBef>
              <a:defRPr sz="1200" b="1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GB"/>
              <a:t>Boardworks GCSE Additional Science: Chemistry </a:t>
            </a:r>
          </a:p>
          <a:p>
            <a:pPr>
              <a:defRPr/>
            </a:pPr>
            <a:r>
              <a:rPr lang="en-GB"/>
              <a:t>Reversible Reactions</a:t>
            </a:r>
          </a:p>
        </p:txBody>
      </p:sp>
      <p:sp>
        <p:nvSpPr>
          <p:cNvPr id="67595" name="Rectangle 11"/>
          <p:cNvSpPr>
            <a:spLocks noChangeArrowheads="1"/>
          </p:cNvSpPr>
          <p:nvPr/>
        </p:nvSpPr>
        <p:spPr bwMode="auto">
          <a:xfrm>
            <a:off x="192405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spcBef>
                <a:spcPct val="0"/>
              </a:spcBef>
              <a:defRPr/>
            </a:pPr>
            <a:r>
              <a:rPr lang="en-GB" sz="1200" b="1">
                <a:solidFill>
                  <a:schemeClr val="tx1"/>
                </a:solidFill>
              </a:rPr>
              <a:t>Spring 2007</a:t>
            </a:r>
          </a:p>
        </p:txBody>
      </p:sp>
    </p:spTree>
    <p:extLst>
      <p:ext uri="{BB962C8B-B14F-4D97-AF65-F5344CB8AC3E}">
        <p14:creationId xmlns:p14="http://schemas.microsoft.com/office/powerpoint/2010/main" val="19670942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A67A987-CF98-4001-A6C3-C96EFC0DC0BD}" type="slidenum">
              <a:rPr lang="en-GB" sz="12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686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3686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</a:t>
            </a:r>
            <a:r>
              <a:rPr lang="en-US" smtClean="0"/>
              <a:t>© 2007 Jupiterimages Corporation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977D419A-C6ED-475F-85E6-7B32C7FAEF7F}" type="slidenum">
              <a:rPr lang="en-GB" sz="1200" smtClean="0">
                <a:solidFill>
                  <a:schemeClr val="tx1"/>
                </a:solidFill>
              </a:rPr>
              <a:pPr eaLnBrk="1" hangingPunct="1"/>
              <a:t>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789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3789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five-stage animation illustrates how ammonia is made in the Haber process.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E24878E0-AB39-4625-9DBC-A1B0352CF98C}" type="slidenum">
              <a:rPr lang="en-GB" sz="1200" smtClean="0">
                <a:solidFill>
                  <a:schemeClr val="tx1"/>
                </a:solidFill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891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3891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See the ‘</a:t>
            </a:r>
            <a:r>
              <a:rPr lang="en-GB" b="1" smtClean="0"/>
              <a:t>Quantitative Chemistry</a:t>
            </a:r>
            <a:r>
              <a:rPr lang="en-GB" smtClean="0"/>
              <a:t>’ presentations for more information on yields.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B8BB651-CB7D-4E19-8BBC-9116B0F0FE35}" type="slidenum">
              <a:rPr lang="en-GB" sz="1200" smtClean="0">
                <a:solidFill>
                  <a:schemeClr val="tx1"/>
                </a:solidFill>
              </a:rPr>
              <a:pPr eaLnBrk="1" hangingPunct="1"/>
              <a:t>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3993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3994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Davis Hay Jones / Science Photo Library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30FBB266-819B-4C0A-8CE3-3CB670ED2552}" type="slidenum">
              <a:rPr lang="en-GB" sz="1200" smtClean="0">
                <a:solidFill>
                  <a:schemeClr val="tx1"/>
                </a:solidFill>
              </a:rPr>
              <a:pPr eaLnBrk="1" hangingPunct="1"/>
              <a:t>7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0963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4096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activity could be used as a plenary or revision exercise on the effects of temperature and pressure on the Haber process.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5A6F4C42-5787-47EF-9358-A67E528CED20}" type="slidenum">
              <a:rPr lang="en-GB" sz="1200" smtClean="0">
                <a:solidFill>
                  <a:schemeClr val="tx1"/>
                </a:solidFill>
              </a:rPr>
              <a:pPr eaLnBrk="1" hangingPunct="1"/>
              <a:t>13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1987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4198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Photo credit:</a:t>
            </a:r>
            <a:r>
              <a:rPr lang="en-GB" smtClean="0"/>
              <a:t> </a:t>
            </a:r>
            <a:r>
              <a:rPr lang="en-US" smtClean="0"/>
              <a:t>© 2007 Jupiterimages Corporation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C3EE2FB-EE1E-4A53-8C5F-F61F6FB0EE1A}" type="slidenum">
              <a:rPr lang="en-GB" sz="1200" smtClean="0">
                <a:solidFill>
                  <a:schemeClr val="tx1"/>
                </a:solidFill>
              </a:rPr>
              <a:pPr eaLnBrk="1" hangingPunct="1"/>
              <a:t>14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4301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BA84053B-C43E-45E5-B5DE-F326459D0CB3}" type="slidenum">
              <a:rPr lang="en-GB" sz="1200" smtClean="0">
                <a:solidFill>
                  <a:schemeClr val="tx1"/>
                </a:solidFill>
              </a:rPr>
              <a:pPr eaLnBrk="1" hangingPunct="1"/>
              <a:t>15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4035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4403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/>
              <a:t>Teacher notes</a:t>
            </a:r>
          </a:p>
          <a:p>
            <a:pPr eaLnBrk="1" hangingPunct="1"/>
            <a:r>
              <a:rPr lang="en-GB" smtClean="0"/>
              <a:t>This ordering activity could be used as a plenary or revision exercise on the stages in the Haber process. Mini-whiteboards could be used to make this a whole-class exercise.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fld id="{ADB787C8-DDF5-4711-8E66-7C347EBA463D}" type="slidenum">
              <a:rPr lang="en-GB" sz="1200" smtClean="0">
                <a:solidFill>
                  <a:schemeClr val="tx1"/>
                </a:solidFill>
              </a:rPr>
              <a:pPr eaLnBrk="1" hangingPunct="1"/>
              <a:t>16</a:t>
            </a:fld>
            <a:endParaRPr lang="en-GB" sz="1200" smtClean="0">
              <a:solidFill>
                <a:schemeClr val="tx1"/>
              </a:solidFill>
            </a:endParaRPr>
          </a:p>
        </p:txBody>
      </p:sp>
      <p:sp>
        <p:nvSpPr>
          <p:cNvPr id="45059" name="Rectangle 10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 sz="1200" smtClean="0">
                <a:solidFill>
                  <a:schemeClr val="tx1"/>
                </a:solidFill>
              </a:rPr>
              <a:t>Boardworks GCSE Additional Science: Chemistry </a:t>
            </a:r>
          </a:p>
          <a:p>
            <a:r>
              <a:rPr lang="en-GB" sz="1200" smtClean="0">
                <a:solidFill>
                  <a:schemeClr val="tx1"/>
                </a:solidFill>
              </a:rPr>
              <a:t>Reversible Reactions</a:t>
            </a:r>
          </a:p>
        </p:txBody>
      </p:sp>
      <p:sp>
        <p:nvSpPr>
          <p:cNvPr id="4506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CA10 title_slide_chem_ad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0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4" name="Picture 21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9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50A771A1-03DA-4D18-B0A6-C8BC7208EFB9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  <p:extLst>
      <p:ext uri="{BB962C8B-B14F-4D97-AF65-F5344CB8AC3E}">
        <p14:creationId xmlns:p14="http://schemas.microsoft.com/office/powerpoint/2010/main" val="116644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387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99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4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81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964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8612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698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79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5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94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491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147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136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6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342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856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456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41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310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2687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714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594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53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87537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3024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66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037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72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953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390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99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8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4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22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1732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0955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9730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662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0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5906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587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3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36822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804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7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06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58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51867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73060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543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47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780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7106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6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6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9098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1801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5986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836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37151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55699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374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6978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368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7180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05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3368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292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2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7" descr="slide_backgroun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2" name="Text Box 4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591CD213-F3F4-405D-90EA-9D1F778798E8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  <p:sp>
        <p:nvSpPr>
          <p:cNvPr id="1073" name="Text Box 49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4101" name="Picture 5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53"/>
          <p:cNvSpPr>
            <a:spLocks noGrp="1" noChangeArrowheads="1"/>
          </p:cNvSpPr>
          <p:nvPr>
            <p:ph type="title"/>
          </p:nvPr>
        </p:nvSpPr>
        <p:spPr bwMode="auto">
          <a:xfrm>
            <a:off x="557213" y="53975"/>
            <a:ext cx="72405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pic>
        <p:nvPicPr>
          <p:cNvPr id="4103" name="Picture 60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4" name="Group 65"/>
          <p:cNvGrpSpPr>
            <a:grpSpLocks/>
          </p:cNvGrpSpPr>
          <p:nvPr userDrawn="1"/>
        </p:nvGrpSpPr>
        <p:grpSpPr bwMode="auto">
          <a:xfrm>
            <a:off x="222250" y="146050"/>
            <a:ext cx="360363" cy="360363"/>
            <a:chOff x="140" y="92"/>
            <a:chExt cx="227" cy="227"/>
          </a:xfrm>
        </p:grpSpPr>
        <p:sp>
          <p:nvSpPr>
            <p:cNvPr id="1078" name="Oval 54"/>
            <p:cNvSpPr>
              <a:spLocks noChangeArrowheads="1"/>
            </p:cNvSpPr>
            <p:nvPr userDrawn="1"/>
          </p:nvSpPr>
          <p:spPr bwMode="auto">
            <a:xfrm>
              <a:off x="140" y="92"/>
              <a:ext cx="227" cy="227"/>
            </a:xfrm>
            <a:prstGeom prst="ellipse">
              <a:avLst/>
            </a:prstGeom>
            <a:solidFill>
              <a:srgbClr val="FF6600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4106" name="Picture 64" descr="CA10 Small Circle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" y="106"/>
              <a:ext cx="19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3" descr="CA10 CC_contents_5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08" name="Text Box 8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5124" name="Picture 9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0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17" name="Text Box 17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2DEEE7DF-AC31-41E6-91BC-F5297172842F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  <p:sldLayoutId id="21474841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CA10 CC_contents_5b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27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6148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32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BCF16437-4026-4D68-BA49-DEE734C6CB8E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CA10 CC_contents_5c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1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7172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656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4B15EC5C-88E6-4301-A5C2-E28AB89C1D9D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  <p:sldLayoutId id="21474842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CA10 CC_contents_5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75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8196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680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D9A4E1D6-CC7A-47E5-A5E6-071E3CD80AEB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  <p:sldLayoutId id="21474842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CA10 CC_contents_5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99" name="Text Box 3"/>
          <p:cNvSpPr txBox="1">
            <a:spLocks noChangeArrowheads="1"/>
          </p:cNvSpPr>
          <p:nvPr userDrawn="1"/>
        </p:nvSpPr>
        <p:spPr bwMode="auto">
          <a:xfrm>
            <a:off x="6445250" y="66548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0"/>
              </a:spcBef>
              <a:defRPr/>
            </a:pPr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© Boardworks Ltd 2007</a:t>
            </a:r>
          </a:p>
        </p:txBody>
      </p:sp>
      <p:pic>
        <p:nvPicPr>
          <p:cNvPr id="9220" name="Picture 4" descr="forward_arrow_colour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6167438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back_arrow_trans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167438"/>
            <a:ext cx="6302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704" name="Text Box 8"/>
          <p:cNvSpPr txBox="1">
            <a:spLocks noChangeArrowheads="1"/>
          </p:cNvSpPr>
          <p:nvPr userDrawn="1"/>
        </p:nvSpPr>
        <p:spPr bwMode="auto">
          <a:xfrm>
            <a:off x="896938" y="6654800"/>
            <a:ext cx="6556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fld id="{07D3EFD0-3A2A-4091-BE05-FBC534984A07}" type="slidenum">
              <a:rPr lang="en-GB" sz="1000">
                <a:solidFill>
                  <a:srgbClr val="5B0091"/>
                </a:solidFill>
                <a:cs typeface="Arial" pitchFamily="34" charset="0"/>
              </a:rPr>
              <a:pPr algn="ctr"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cs typeface="Arial" pitchFamily="34" charset="0"/>
              </a:rPr>
              <a:t> of 39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2" Type="http://schemas.openxmlformats.org/officeDocument/2006/relationships/tags" Target="../tags/tag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1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tags" Target="../tags/tag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                 HABER PROCESS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Kinetic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temperature       greater average energy + more frequent collisions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more frequent collisions for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catalyst	      	      lower activation energy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9704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29705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29709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10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06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29707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8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01625" y="666750"/>
            <a:ext cx="87153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Kinetic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temperature       greater average energy + more frequent collisions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more frequent collisions for gaseous molecules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catalyst	      	      lower activation energy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Compromise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conditions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Which is better?	    A low yield in a shorter time      or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    a high yield over a longer period. </a:t>
            </a:r>
          </a:p>
          <a:p>
            <a:pPr algn="ctr" eaLnBrk="1" hangingPunct="1"/>
            <a:r>
              <a:rPr lang="en-GB" sz="1600" b="1">
                <a:solidFill>
                  <a:srgbClr val="000066"/>
                </a:solidFill>
              </a:rPr>
              <a:t>The conditions used are a compromise with the catalyst</a:t>
            </a:r>
          </a:p>
          <a:p>
            <a:pPr algn="ctr" eaLnBrk="1" hangingPunct="1"/>
            <a:r>
              <a:rPr lang="en-GB" sz="1600" b="1">
                <a:solidFill>
                  <a:srgbClr val="000066"/>
                </a:solidFill>
              </a:rPr>
              <a:t>enabling the rate to be kept up, even at a lower temperature.</a:t>
            </a:r>
            <a:endParaRPr lang="en-GB" sz="1600" b="1">
              <a:solidFill>
                <a:srgbClr val="CC0000"/>
              </a:solidFill>
            </a:endParaRPr>
          </a:p>
        </p:txBody>
      </p:sp>
      <p:sp>
        <p:nvSpPr>
          <p:cNvPr id="30723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30729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30733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4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30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30731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01625" y="830263"/>
            <a:ext cx="8715375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ts val="200"/>
              </a:spcAft>
            </a:pPr>
            <a:r>
              <a:rPr lang="en-GB" sz="1800" b="1">
                <a:solidFill>
                  <a:srgbClr val="CC0000"/>
                </a:solidFill>
              </a:rPr>
              <a:t>IMPORTANT USES OF AMMONIA AND ITS COMPOUNDS</a:t>
            </a:r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endParaRPr lang="en-GB" sz="1300"/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MAKING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FERTILISERS</a:t>
            </a:r>
            <a:r>
              <a:rPr lang="en-GB" sz="1600">
                <a:solidFill>
                  <a:srgbClr val="000066"/>
                </a:solidFill>
              </a:rPr>
              <a:t>	</a:t>
            </a:r>
            <a:r>
              <a:rPr lang="en-GB" sz="1600" b="1"/>
              <a:t>80% of the ammonia produced goes to make fertilisers such as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</a:t>
            </a:r>
            <a:r>
              <a:rPr lang="en-GB" sz="1600" b="1">
                <a:solidFill>
                  <a:srgbClr val="000066"/>
                </a:solidFill>
              </a:rPr>
              <a:t>ammonium nitrate</a:t>
            </a:r>
            <a:r>
              <a:rPr lang="en-GB" sz="1600" b="1"/>
              <a:t> (NITRAM)  and  </a:t>
            </a:r>
            <a:r>
              <a:rPr lang="en-GB" sz="1600" b="1">
                <a:solidFill>
                  <a:srgbClr val="000066"/>
                </a:solidFill>
              </a:rPr>
              <a:t>ammonium sulphate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endParaRPr lang="en-GB" sz="1600"/>
          </a:p>
          <a:p>
            <a:pPr eaLnBrk="1" hangingPunct="1">
              <a:spcAft>
                <a:spcPts val="200"/>
              </a:spcAft>
            </a:pPr>
            <a:r>
              <a:rPr lang="en-GB" sz="1600"/>
              <a:t>			    </a:t>
            </a:r>
            <a:r>
              <a:rPr lang="en-GB" sz="1600" b="1">
                <a:solidFill>
                  <a:srgbClr val="000066"/>
                </a:solidFill>
              </a:rPr>
              <a:t>NH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  +   HNO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	——&gt;     NH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NO</a:t>
            </a:r>
            <a:r>
              <a:rPr lang="en-GB" sz="1600" b="1" baseline="-25000">
                <a:solidFill>
                  <a:srgbClr val="000066"/>
                </a:solidFill>
              </a:rPr>
              <a:t>3</a:t>
            </a:r>
            <a:r>
              <a:rPr lang="en-GB" sz="1600" b="1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140000"/>
              </a:lnSpc>
              <a:spcAft>
                <a:spcPts val="200"/>
              </a:spcAft>
            </a:pPr>
            <a:r>
              <a:rPr lang="en-GB" sz="1600" b="1">
                <a:solidFill>
                  <a:srgbClr val="000066"/>
                </a:solidFill>
              </a:rPr>
              <a:t>			   2NH</a:t>
            </a:r>
            <a:r>
              <a:rPr lang="en-GB" sz="1600" b="1" baseline="-25000">
                <a:solidFill>
                  <a:srgbClr val="000066"/>
                </a:solidFill>
              </a:rPr>
              <a:t>3   </a:t>
            </a:r>
            <a:r>
              <a:rPr lang="en-GB" sz="1600" b="1">
                <a:solidFill>
                  <a:srgbClr val="000066"/>
                </a:solidFill>
              </a:rPr>
              <a:t> +   H</a:t>
            </a:r>
            <a:r>
              <a:rPr lang="en-GB" sz="1600" b="1" baseline="-25000">
                <a:solidFill>
                  <a:srgbClr val="000066"/>
                </a:solidFill>
              </a:rPr>
              <a:t>2</a:t>
            </a:r>
            <a:r>
              <a:rPr lang="en-GB" sz="1600" b="1">
                <a:solidFill>
                  <a:srgbClr val="000066"/>
                </a:solidFill>
              </a:rPr>
              <a:t>SO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	——&gt;     (NH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r>
              <a:rPr lang="en-GB" sz="1600" b="1">
                <a:solidFill>
                  <a:srgbClr val="000066"/>
                </a:solidFill>
              </a:rPr>
              <a:t>)</a:t>
            </a:r>
            <a:r>
              <a:rPr lang="en-GB" sz="1600" b="1" baseline="-25000">
                <a:solidFill>
                  <a:srgbClr val="000066"/>
                </a:solidFill>
              </a:rPr>
              <a:t>2</a:t>
            </a:r>
            <a:r>
              <a:rPr lang="en-GB" sz="1600" b="1">
                <a:solidFill>
                  <a:srgbClr val="000066"/>
                </a:solidFill>
              </a:rPr>
              <a:t>SO</a:t>
            </a:r>
            <a:r>
              <a:rPr lang="en-GB" sz="1600" b="1" baseline="-25000">
                <a:solidFill>
                  <a:srgbClr val="000066"/>
                </a:solidFill>
              </a:rPr>
              <a:t>4</a:t>
            </a:r>
            <a:endParaRPr lang="en-GB" sz="1600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MAKING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NITRIC ACID</a:t>
            </a:r>
            <a:r>
              <a:rPr lang="en-GB" sz="1600"/>
              <a:t>	</a:t>
            </a:r>
            <a:r>
              <a:rPr lang="en-GB" sz="1600" b="1"/>
              <a:t>ammonia can be </a:t>
            </a:r>
            <a:r>
              <a:rPr lang="en-GB" sz="1600" b="1">
                <a:solidFill>
                  <a:srgbClr val="000066"/>
                </a:solidFill>
              </a:rPr>
              <a:t>oxidised to nitric acid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	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nitric acid is used to manufacture...</a:t>
            </a:r>
            <a:r>
              <a:rPr lang="en-GB" sz="1600" b="1">
                <a:solidFill>
                  <a:srgbClr val="000066"/>
                </a:solidFill>
              </a:rPr>
              <a:t> 	fertilisers </a:t>
            </a:r>
            <a:r>
              <a:rPr lang="en-GB" sz="1600" b="1"/>
              <a:t>(ammonium nitrate)</a:t>
            </a:r>
            <a:endParaRPr lang="en-GB" sz="1600" b="1">
              <a:solidFill>
                <a:srgbClr val="000066"/>
              </a:solidFill>
            </a:endParaRP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0066"/>
                </a:solidFill>
              </a:rPr>
              <a:t>						explosives</a:t>
            </a:r>
            <a:r>
              <a:rPr lang="en-GB" sz="1600" b="1"/>
              <a:t> (TNT)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				</a:t>
            </a:r>
            <a:r>
              <a:rPr lang="en-GB" sz="1600" b="1">
                <a:solidFill>
                  <a:srgbClr val="000066"/>
                </a:solidFill>
              </a:rPr>
              <a:t>polyamide polymers</a:t>
            </a:r>
            <a:r>
              <a:rPr lang="en-GB" sz="1600" b="1"/>
              <a:t> (NYLON)</a:t>
            </a:r>
            <a:endParaRPr lang="en-GB" sz="1600"/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Haber compromise</a:t>
            </a:r>
          </a:p>
        </p:txBody>
      </p:sp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563563" y="784225"/>
            <a:ext cx="79454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/>
              <a:t>To produce a high yield of ammonia, but with a fast rate of reaction and without the need for overly expensive equipment, the Haber process is carried out at </a:t>
            </a:r>
            <a:r>
              <a:rPr lang="en-GB" b="1">
                <a:solidFill>
                  <a:srgbClr val="FF6600"/>
                </a:solidFill>
              </a:rPr>
              <a:t>450</a:t>
            </a:r>
            <a:r>
              <a:rPr lang="en-GB" sz="1000" b="1">
                <a:solidFill>
                  <a:srgbClr val="FF6600"/>
                </a:solidFill>
              </a:rPr>
              <a:t> </a:t>
            </a:r>
            <a:r>
              <a:rPr lang="en-US" b="1">
                <a:solidFill>
                  <a:srgbClr val="FF6600"/>
                </a:solidFill>
              </a:rPr>
              <a:t>°</a:t>
            </a:r>
            <a:r>
              <a:rPr lang="en-GB" b="1">
                <a:solidFill>
                  <a:srgbClr val="FF6600"/>
                </a:solidFill>
              </a:rPr>
              <a:t>C</a:t>
            </a:r>
            <a:r>
              <a:rPr lang="en-GB"/>
              <a:t> and </a:t>
            </a:r>
            <a:r>
              <a:rPr lang="en-GB" b="1">
                <a:solidFill>
                  <a:srgbClr val="FF6600"/>
                </a:solidFill>
              </a:rPr>
              <a:t>200 </a:t>
            </a:r>
            <a:r>
              <a:rPr lang="en-US" b="1">
                <a:solidFill>
                  <a:srgbClr val="FF6600"/>
                </a:solidFill>
              </a:rPr>
              <a:t>atmospheres</a:t>
            </a:r>
            <a:r>
              <a:rPr lang="en-US"/>
              <a:t>.</a:t>
            </a:r>
            <a:endParaRPr lang="en-GB"/>
          </a:p>
        </p:txBody>
      </p:sp>
      <p:sp>
        <p:nvSpPr>
          <p:cNvPr id="1046545" name="Rectangle 17"/>
          <p:cNvSpPr>
            <a:spLocks noChangeArrowheads="1"/>
          </p:cNvSpPr>
          <p:nvPr/>
        </p:nvSpPr>
        <p:spPr bwMode="auto">
          <a:xfrm>
            <a:off x="563563" y="2511425"/>
            <a:ext cx="48339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The most important factor in deciding what conditions to use is therefore not yield, but </a:t>
            </a:r>
            <a:r>
              <a:rPr lang="en-GB" b="1">
                <a:sym typeface="MS Reference 1" pitchFamily="2" charset="2"/>
              </a:rPr>
              <a:t>total cost</a:t>
            </a:r>
            <a:r>
              <a:rPr lang="en-GB">
                <a:sym typeface="MS Reference 1" pitchFamily="2" charset="2"/>
              </a:rPr>
              <a:t>. </a:t>
            </a:r>
          </a:p>
        </p:txBody>
      </p:sp>
      <p:sp>
        <p:nvSpPr>
          <p:cNvPr id="1046546" name="Text Box 18"/>
          <p:cNvSpPr txBox="1">
            <a:spLocks noChangeArrowheads="1"/>
          </p:cNvSpPr>
          <p:nvPr/>
        </p:nvSpPr>
        <p:spPr bwMode="auto">
          <a:xfrm>
            <a:off x="563563" y="5237163"/>
            <a:ext cx="2489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raw materials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equipment</a:t>
            </a:r>
          </a:p>
        </p:txBody>
      </p:sp>
      <p:sp>
        <p:nvSpPr>
          <p:cNvPr id="1046550" name="Text Box 22"/>
          <p:cNvSpPr txBox="1">
            <a:spLocks noChangeArrowheads="1"/>
          </p:cNvSpPr>
          <p:nvPr/>
        </p:nvSpPr>
        <p:spPr bwMode="auto">
          <a:xfrm>
            <a:off x="3463925" y="5237163"/>
            <a:ext cx="14732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5600" indent="-355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energy</a:t>
            </a:r>
          </a:p>
          <a:p>
            <a:pPr eaLnBrk="1" hangingPunct="1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wages</a:t>
            </a:r>
            <a:endParaRPr lang="en-GB"/>
          </a:p>
        </p:txBody>
      </p:sp>
      <p:sp>
        <p:nvSpPr>
          <p:cNvPr id="1046551" name="Text Box 23"/>
          <p:cNvSpPr txBox="1">
            <a:spLocks noChangeArrowheads="1"/>
          </p:cNvSpPr>
          <p:nvPr/>
        </p:nvSpPr>
        <p:spPr bwMode="auto">
          <a:xfrm>
            <a:off x="563563" y="3873500"/>
            <a:ext cx="40290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>
                <a:sym typeface="MS Reference 1" pitchFamily="2" charset="2"/>
              </a:rPr>
              <a:t>What costs are involved in the industrial production of ammonia?</a:t>
            </a:r>
            <a:endParaRPr lang="en-GB"/>
          </a:p>
        </p:txBody>
      </p:sp>
      <p:pic>
        <p:nvPicPr>
          <p:cNvPr id="1046553" name="Picture 25" descr="30522807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5" y="2092325"/>
            <a:ext cx="28606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6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6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6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46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46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46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465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545" grpId="0"/>
      <p:bldP spid="10465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Maximizing productivity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63563" y="784225"/>
            <a:ext cx="8385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What else can be done to maximise productivity in the manufacture of ammonia?</a:t>
            </a:r>
          </a:p>
        </p:txBody>
      </p:sp>
      <p:sp>
        <p:nvSpPr>
          <p:cNvPr id="1048583" name="Rectangle 7"/>
          <p:cNvSpPr>
            <a:spLocks noChangeArrowheads="1"/>
          </p:cNvSpPr>
          <p:nvPr/>
        </p:nvSpPr>
        <p:spPr bwMode="auto">
          <a:xfrm>
            <a:off x="563563" y="1846263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An iron catalyst is used to increase the rate of reaction. It speeds up both the forward and backward reaction, so the position of equilibrium is not affected.</a:t>
            </a:r>
          </a:p>
        </p:txBody>
      </p:sp>
      <p:sp>
        <p:nvSpPr>
          <p:cNvPr id="1048584" name="Rectangle 8"/>
          <p:cNvSpPr>
            <a:spLocks noChangeArrowheads="1"/>
          </p:cNvSpPr>
          <p:nvPr/>
        </p:nvSpPr>
        <p:spPr bwMode="auto">
          <a:xfrm>
            <a:off x="563563" y="3275013"/>
            <a:ext cx="794543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The ammonia is cooled, liquefied and then removed as it is produced. This causes the equilibrium to shift to the right to produce more ammonia.</a:t>
            </a:r>
          </a:p>
        </p:txBody>
      </p:sp>
      <p:sp>
        <p:nvSpPr>
          <p:cNvPr id="1048585" name="Rectangle 9"/>
          <p:cNvSpPr>
            <a:spLocks noChangeArrowheads="1"/>
          </p:cNvSpPr>
          <p:nvPr/>
        </p:nvSpPr>
        <p:spPr bwMode="auto">
          <a:xfrm>
            <a:off x="563563" y="4703763"/>
            <a:ext cx="79454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0363" indent="-360363">
              <a:buClr>
                <a:srgbClr val="FF6600"/>
              </a:buClr>
              <a:buFont typeface="Wingdings" pitchFamily="2" charset="2"/>
              <a:buChar char="l"/>
            </a:pPr>
            <a:r>
              <a:rPr lang="en-GB">
                <a:sym typeface="MS Reference 1" pitchFamily="2" charset="2"/>
              </a:rPr>
              <a:t>Unreacted nitrogen and hydrogen are recycled and given another chance to react.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4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3" grpId="0"/>
      <p:bldP spid="1048584" grpId="0"/>
      <p:bldP spid="104858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Stages of the Haber process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74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Glossary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200025" y="833438"/>
            <a:ext cx="88773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marL="361950" indent="-3619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closed system – </a:t>
            </a:r>
            <a:r>
              <a:rPr lang="en-GB">
                <a:solidFill>
                  <a:srgbClr val="000066"/>
                </a:solidFill>
              </a:rPr>
              <a:t>A system in which reactants and products cannot be added or removed once the reaction has begun.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dynamic –</a:t>
            </a:r>
            <a:r>
              <a:rPr lang="en-GB">
                <a:solidFill>
                  <a:srgbClr val="FF6600"/>
                </a:solidFill>
              </a:rPr>
              <a:t> </a:t>
            </a:r>
            <a:r>
              <a:rPr lang="en-GB"/>
              <a:t>An equilibrium in which the forward and backward reactions take place at the same rate, so no overall change takes place.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Haber process –</a:t>
            </a:r>
            <a:r>
              <a:rPr lang="en-GB"/>
              <a:t> The industrial-scale process for making ammonia from nitrogen and hydrogen.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irreversible –</a:t>
            </a:r>
            <a:r>
              <a:rPr lang="en-GB"/>
              <a:t> A reaction that is impossible or very difficult to reverse.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reversible –</a:t>
            </a:r>
            <a:r>
              <a:rPr lang="en-GB"/>
              <a:t> A reaction in which the product(s) can be turned back into the reactants.</a:t>
            </a:r>
          </a:p>
          <a:p>
            <a:pPr eaLnBrk="1" hangingPunct="1">
              <a:lnSpc>
                <a:spcPct val="97000"/>
              </a:lnSpc>
              <a:spcBef>
                <a:spcPct val="0"/>
              </a:spcBef>
              <a:buFont typeface="Wingdings" pitchFamily="2" charset="2"/>
              <a:buChar char="l"/>
            </a:pPr>
            <a:r>
              <a:rPr lang="en-GB" sz="2800" b="1">
                <a:solidFill>
                  <a:srgbClr val="FF6600"/>
                </a:solidFill>
              </a:rPr>
              <a:t>yield –</a:t>
            </a:r>
            <a:r>
              <a:rPr lang="en-GB"/>
              <a:t> The amount of product obtained from a reaction, </a:t>
            </a: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657225" y="5792788"/>
            <a:ext cx="4891088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bIns="0">
            <a:spAutoFit/>
          </a:bodyPr>
          <a:lstStyle/>
          <a:p>
            <a:r>
              <a:rPr lang="en-GB"/>
              <a:t>usually expressed as a percentage.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ammonia?</a:t>
            </a:r>
          </a:p>
        </p:txBody>
      </p:sp>
      <p:sp>
        <p:nvSpPr>
          <p:cNvPr id="970769" name="Text Box 17"/>
          <p:cNvSpPr txBox="1">
            <a:spLocks noChangeArrowheads="1"/>
          </p:cNvSpPr>
          <p:nvPr/>
        </p:nvSpPr>
        <p:spPr bwMode="auto">
          <a:xfrm>
            <a:off x="563563" y="2435225"/>
            <a:ext cx="5210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It is made industrially by reacting nitrogen with hydrogen in the </a:t>
            </a: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Haber process</a:t>
            </a:r>
            <a:r>
              <a:rPr lang="en-GB">
                <a:sym typeface="MS Reference 1" pitchFamily="2" charset="2"/>
              </a:rPr>
              <a:t>. It is a reversible reaction, so it never goes to completion.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876300" y="5102225"/>
            <a:ext cx="7291388" cy="1362075"/>
            <a:chOff x="552" y="3214"/>
            <a:chExt cx="4593" cy="858"/>
          </a:xfrm>
        </p:grpSpPr>
        <p:sp>
          <p:nvSpPr>
            <p:cNvPr id="23560" name="AutoShape 4"/>
            <p:cNvSpPr>
              <a:spLocks noChangeArrowheads="1"/>
            </p:cNvSpPr>
            <p:nvPr/>
          </p:nvSpPr>
          <p:spPr bwMode="auto">
            <a:xfrm>
              <a:off x="552" y="3214"/>
              <a:ext cx="4593" cy="858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3810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561" name="Group 28"/>
            <p:cNvGrpSpPr>
              <a:grpSpLocks/>
            </p:cNvGrpSpPr>
            <p:nvPr/>
          </p:nvGrpSpPr>
          <p:grpSpPr bwMode="auto">
            <a:xfrm>
              <a:off x="729" y="3269"/>
              <a:ext cx="4240" cy="346"/>
              <a:chOff x="761" y="3109"/>
              <a:chExt cx="4240" cy="346"/>
            </a:xfrm>
          </p:grpSpPr>
          <p:sp>
            <p:nvSpPr>
              <p:cNvPr id="23568" name="Text Box 6"/>
              <p:cNvSpPr txBox="1">
                <a:spLocks noChangeArrowheads="1"/>
              </p:cNvSpPr>
              <p:nvPr/>
            </p:nvSpPr>
            <p:spPr bwMode="auto">
              <a:xfrm>
                <a:off x="2338" y="3138"/>
                <a:ext cx="103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hydrogen</a:t>
                </a:r>
              </a:p>
            </p:txBody>
          </p:sp>
          <p:sp>
            <p:nvSpPr>
              <p:cNvPr id="23569" name="Text Box 7"/>
              <p:cNvSpPr txBox="1">
                <a:spLocks noChangeArrowheads="1"/>
              </p:cNvSpPr>
              <p:nvPr/>
            </p:nvSpPr>
            <p:spPr bwMode="auto">
              <a:xfrm>
                <a:off x="761" y="3138"/>
                <a:ext cx="93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nitrogen</a:t>
                </a:r>
              </a:p>
            </p:txBody>
          </p:sp>
          <p:sp>
            <p:nvSpPr>
              <p:cNvPr id="23570" name="Text Box 8"/>
              <p:cNvSpPr txBox="1">
                <a:spLocks noChangeArrowheads="1"/>
              </p:cNvSpPr>
              <p:nvPr/>
            </p:nvSpPr>
            <p:spPr bwMode="auto">
              <a:xfrm>
                <a:off x="1888" y="3109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sp>
            <p:nvSpPr>
              <p:cNvPr id="23571" name="Text Box 9"/>
              <p:cNvSpPr txBox="1">
                <a:spLocks noChangeArrowheads="1"/>
              </p:cNvSpPr>
              <p:nvPr/>
            </p:nvSpPr>
            <p:spPr bwMode="auto">
              <a:xfrm>
                <a:off x="4033" y="3138"/>
                <a:ext cx="96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b="1">
                    <a:solidFill>
                      <a:srgbClr val="000066"/>
                    </a:solidFill>
                  </a:rPr>
                  <a:t>ammonia</a:t>
                </a:r>
              </a:p>
            </p:txBody>
          </p:sp>
          <p:pic>
            <p:nvPicPr>
              <p:cNvPr id="23572" name="Picture 18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3186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3562" name="Group 29"/>
            <p:cNvGrpSpPr>
              <a:grpSpLocks/>
            </p:cNvGrpSpPr>
            <p:nvPr/>
          </p:nvGrpSpPr>
          <p:grpSpPr bwMode="auto">
            <a:xfrm>
              <a:off x="881" y="3670"/>
              <a:ext cx="4050" cy="346"/>
              <a:chOff x="913" y="3510"/>
              <a:chExt cx="4050" cy="346"/>
            </a:xfrm>
          </p:grpSpPr>
          <p:sp>
            <p:nvSpPr>
              <p:cNvPr id="23563" name="Text Box 12"/>
              <p:cNvSpPr txBox="1">
                <a:spLocks noChangeArrowheads="1"/>
              </p:cNvSpPr>
              <p:nvPr/>
            </p:nvSpPr>
            <p:spPr bwMode="auto">
              <a:xfrm>
                <a:off x="913" y="3539"/>
                <a:ext cx="63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N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23564" name="Text Box 13"/>
              <p:cNvSpPr txBox="1">
                <a:spLocks noChangeArrowheads="1"/>
              </p:cNvSpPr>
              <p:nvPr/>
            </p:nvSpPr>
            <p:spPr bwMode="auto">
              <a:xfrm>
                <a:off x="2469" y="3539"/>
                <a:ext cx="767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3H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2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23565" name="Text Box 14"/>
              <p:cNvSpPr txBox="1">
                <a:spLocks noChangeArrowheads="1"/>
              </p:cNvSpPr>
              <p:nvPr/>
            </p:nvSpPr>
            <p:spPr bwMode="auto">
              <a:xfrm>
                <a:off x="4070" y="3539"/>
                <a:ext cx="89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GB" b="1">
                    <a:solidFill>
                      <a:srgbClr val="000066"/>
                    </a:solidFill>
                  </a:rPr>
                  <a:t>2NH</a:t>
                </a:r>
                <a:r>
                  <a:rPr lang="en-GB" b="1" baseline="-25000">
                    <a:solidFill>
                      <a:srgbClr val="000066"/>
                    </a:solidFill>
                  </a:rPr>
                  <a:t>3</a:t>
                </a:r>
                <a:r>
                  <a:rPr lang="en-GB" b="1">
                    <a:solidFill>
                      <a:srgbClr val="000066"/>
                    </a:solidFill>
                  </a:rPr>
                  <a:t> </a:t>
                </a:r>
                <a:r>
                  <a:rPr lang="en-GB">
                    <a:solidFill>
                      <a:srgbClr val="000066"/>
                    </a:solidFill>
                  </a:rPr>
                  <a:t>(g)</a:t>
                </a:r>
              </a:p>
            </p:txBody>
          </p:sp>
          <p:sp>
            <p:nvSpPr>
              <p:cNvPr id="23566" name="Text Box 16"/>
              <p:cNvSpPr txBox="1">
                <a:spLocks noChangeArrowheads="1"/>
              </p:cNvSpPr>
              <p:nvPr/>
            </p:nvSpPr>
            <p:spPr bwMode="auto">
              <a:xfrm>
                <a:off x="1888" y="3510"/>
                <a:ext cx="266" cy="3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rgbClr val="010066"/>
                    </a:solidFill>
                    <a:latin typeface="Arial" pitchFamily="34" charset="0"/>
                  </a:defRPr>
                </a:lvl9pPr>
              </a:lstStyle>
              <a:p>
                <a:pPr algn="ctr"/>
                <a:r>
                  <a:rPr lang="en-GB" sz="3000" b="1">
                    <a:solidFill>
                      <a:srgbClr val="000066"/>
                    </a:solidFill>
                  </a:rPr>
                  <a:t>+</a:t>
                </a:r>
              </a:p>
            </p:txBody>
          </p:sp>
          <p:pic>
            <p:nvPicPr>
              <p:cNvPr id="23567" name="Picture 19" descr="reverse sign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60" y="3587"/>
                <a:ext cx="285" cy="1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3557" name="Text Box 25"/>
          <p:cNvSpPr txBox="1">
            <a:spLocks noChangeArrowheads="1"/>
          </p:cNvSpPr>
          <p:nvPr/>
        </p:nvSpPr>
        <p:spPr bwMode="auto">
          <a:xfrm>
            <a:off x="563563" y="784225"/>
            <a:ext cx="53371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Ammonia</a:t>
            </a:r>
            <a:r>
              <a:rPr lang="en-GB">
                <a:sym typeface="MS Reference 1" pitchFamily="2" charset="2"/>
              </a:rPr>
              <a:t> is an important compound in the manufacture of fertilizer and other chemicals such as cleaning fluids and floor waxes.</a:t>
            </a:r>
            <a:endParaRPr lang="en-GB"/>
          </a:p>
        </p:txBody>
      </p:sp>
      <p:pic>
        <p:nvPicPr>
          <p:cNvPr id="23558" name="Picture 26" descr="30899358_credi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903288"/>
            <a:ext cx="25336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0779" name="Text Box 27"/>
          <p:cNvSpPr txBox="1">
            <a:spLocks noChangeArrowheads="1"/>
          </p:cNvSpPr>
          <p:nvPr/>
        </p:nvSpPr>
        <p:spPr bwMode="auto">
          <a:xfrm>
            <a:off x="563563" y="4127500"/>
            <a:ext cx="53117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Why is this a problem for companies making ammonia?</a:t>
            </a:r>
            <a:endParaRPr lang="en-GB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0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0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69" grpId="0"/>
      <p:bldP spid="9707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Haber process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26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mtClean="0">
                <a:ea typeface="新細明體" charset="-120"/>
              </a:rPr>
              <a:t>A flow diagram</a:t>
            </a:r>
          </a:p>
        </p:txBody>
      </p:sp>
      <p:grpSp>
        <p:nvGrpSpPr>
          <p:cNvPr id="24579" name="Group 42"/>
          <p:cNvGrpSpPr>
            <a:grpSpLocks/>
          </p:cNvGrpSpPr>
          <p:nvPr/>
        </p:nvGrpSpPr>
        <p:grpSpPr bwMode="auto">
          <a:xfrm>
            <a:off x="212725" y="1600200"/>
            <a:ext cx="8550275" cy="4918075"/>
            <a:chOff x="134" y="1104"/>
            <a:chExt cx="5386" cy="3098"/>
          </a:xfrm>
        </p:grpSpPr>
        <p:sp>
          <p:nvSpPr>
            <p:cNvPr id="24580" name="Rectangle 3"/>
            <p:cNvSpPr>
              <a:spLocks noChangeArrowheads="1"/>
            </p:cNvSpPr>
            <p:nvPr/>
          </p:nvSpPr>
          <p:spPr bwMode="auto">
            <a:xfrm>
              <a:off x="912" y="2400"/>
              <a:ext cx="768" cy="624"/>
            </a:xfrm>
            <a:prstGeom prst="rect">
              <a:avLst/>
            </a:prstGeom>
            <a:solidFill>
              <a:srgbClr val="F2BD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81" name="Text Box 5"/>
            <p:cNvSpPr txBox="1">
              <a:spLocks noChangeArrowheads="1"/>
            </p:cNvSpPr>
            <p:nvPr/>
          </p:nvSpPr>
          <p:spPr bwMode="auto">
            <a:xfrm>
              <a:off x="1088" y="2400"/>
              <a:ext cx="592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Purifier 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and 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drier</a:t>
              </a:r>
            </a:p>
          </p:txBody>
        </p:sp>
        <p:sp>
          <p:nvSpPr>
            <p:cNvPr id="24582" name="Line 6"/>
            <p:cNvSpPr>
              <a:spLocks noChangeShapeType="1"/>
            </p:cNvSpPr>
            <p:nvPr/>
          </p:nvSpPr>
          <p:spPr bwMode="auto">
            <a:xfrm>
              <a:off x="432" y="259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3" name="Line 7"/>
            <p:cNvSpPr>
              <a:spLocks noChangeShapeType="1"/>
            </p:cNvSpPr>
            <p:nvPr/>
          </p:nvSpPr>
          <p:spPr bwMode="auto">
            <a:xfrm>
              <a:off x="432" y="2784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4" name="Text Box 8"/>
            <p:cNvSpPr txBox="1">
              <a:spLocks noChangeArrowheads="1"/>
            </p:cNvSpPr>
            <p:nvPr/>
          </p:nvSpPr>
          <p:spPr bwMode="auto">
            <a:xfrm>
              <a:off x="134" y="2472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N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endParaRPr lang="en-US" altLang="zh-TW" sz="1800">
                <a:ea typeface="新細明體" charset="-120"/>
              </a:endParaRPr>
            </a:p>
          </p:txBody>
        </p:sp>
        <p:sp>
          <p:nvSpPr>
            <p:cNvPr id="24585" name="Text Box 9"/>
            <p:cNvSpPr txBox="1">
              <a:spLocks noChangeArrowheads="1"/>
            </p:cNvSpPr>
            <p:nvPr/>
          </p:nvSpPr>
          <p:spPr bwMode="auto">
            <a:xfrm>
              <a:off x="134" y="2664"/>
              <a:ext cx="2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H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endParaRPr lang="en-US" altLang="zh-TW" sz="1800">
                <a:ea typeface="新細明體" charset="-120"/>
              </a:endParaRPr>
            </a:p>
          </p:txBody>
        </p:sp>
        <p:sp>
          <p:nvSpPr>
            <p:cNvPr id="24586" name="Rectangle 10"/>
            <p:cNvSpPr>
              <a:spLocks noChangeArrowheads="1"/>
            </p:cNvSpPr>
            <p:nvPr/>
          </p:nvSpPr>
          <p:spPr bwMode="auto">
            <a:xfrm>
              <a:off x="2208" y="2400"/>
              <a:ext cx="912" cy="624"/>
            </a:xfrm>
            <a:prstGeom prst="rect">
              <a:avLst/>
            </a:prstGeom>
            <a:solidFill>
              <a:srgbClr val="E7E7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87" name="Text Box 12"/>
            <p:cNvSpPr txBox="1">
              <a:spLocks noChangeArrowheads="1"/>
            </p:cNvSpPr>
            <p:nvPr/>
          </p:nvSpPr>
          <p:spPr bwMode="auto">
            <a:xfrm>
              <a:off x="2208" y="2448"/>
              <a:ext cx="87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Compression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Chamber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(200 atm)</a:t>
              </a:r>
            </a:p>
          </p:txBody>
        </p:sp>
        <p:sp>
          <p:nvSpPr>
            <p:cNvPr id="24588" name="Line 13"/>
            <p:cNvSpPr>
              <a:spLocks noChangeShapeType="1"/>
            </p:cNvSpPr>
            <p:nvPr/>
          </p:nvSpPr>
          <p:spPr bwMode="auto">
            <a:xfrm>
              <a:off x="1680" y="273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>
              <a:off x="1718" y="2370"/>
              <a:ext cx="45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Clean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Dry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N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r>
                <a:rPr lang="en-US" altLang="zh-TW" sz="1800">
                  <a:ea typeface="新細明體" charset="-120"/>
                </a:rPr>
                <a:t> &amp;</a:t>
              </a:r>
            </a:p>
            <a:p>
              <a:pPr eaLnBrk="1" hangingPunct="1"/>
              <a:r>
                <a:rPr lang="en-US" altLang="zh-TW" sz="1800">
                  <a:ea typeface="新細明體" charset="-120"/>
                </a:rPr>
                <a:t>H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endParaRPr lang="en-US" altLang="zh-TW" sz="1800">
                <a:ea typeface="新細明體" charset="-120"/>
              </a:endParaRPr>
            </a:p>
          </p:txBody>
        </p:sp>
        <p:sp>
          <p:nvSpPr>
            <p:cNvPr id="24590" name="Rectangle 15"/>
            <p:cNvSpPr>
              <a:spLocks noChangeArrowheads="1"/>
            </p:cNvSpPr>
            <p:nvPr/>
          </p:nvSpPr>
          <p:spPr bwMode="auto">
            <a:xfrm>
              <a:off x="3360" y="1632"/>
              <a:ext cx="912" cy="1392"/>
            </a:xfrm>
            <a:prstGeom prst="rect">
              <a:avLst/>
            </a:prstGeom>
            <a:solidFill>
              <a:srgbClr val="E7FFF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91" name="Text Box 17"/>
            <p:cNvSpPr txBox="1">
              <a:spLocks noChangeArrowheads="1"/>
            </p:cNvSpPr>
            <p:nvPr/>
          </p:nvSpPr>
          <p:spPr bwMode="auto">
            <a:xfrm>
              <a:off x="3360" y="2016"/>
              <a:ext cx="90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>
                  <a:ea typeface="新細明體" charset="-120"/>
                </a:rPr>
                <a:t>Heat</a:t>
              </a:r>
            </a:p>
            <a:p>
              <a:pPr eaLnBrk="1" hangingPunct="1"/>
              <a:r>
                <a:rPr lang="en-US" altLang="zh-TW">
                  <a:ea typeface="新細明體" charset="-120"/>
                </a:rPr>
                <a:t>exchanger</a:t>
              </a:r>
            </a:p>
          </p:txBody>
        </p:sp>
        <p:sp>
          <p:nvSpPr>
            <p:cNvPr id="24592" name="Line 18"/>
            <p:cNvSpPr>
              <a:spLocks noChangeShapeType="1"/>
            </p:cNvSpPr>
            <p:nvPr/>
          </p:nvSpPr>
          <p:spPr bwMode="auto">
            <a:xfrm>
              <a:off x="3120" y="27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Rectangle 19"/>
            <p:cNvSpPr>
              <a:spLocks noChangeArrowheads="1"/>
            </p:cNvSpPr>
            <p:nvPr/>
          </p:nvSpPr>
          <p:spPr bwMode="auto">
            <a:xfrm>
              <a:off x="4560" y="1344"/>
              <a:ext cx="960" cy="768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94" name="Text Box 21"/>
            <p:cNvSpPr txBox="1">
              <a:spLocks noChangeArrowheads="1"/>
            </p:cNvSpPr>
            <p:nvPr/>
          </p:nvSpPr>
          <p:spPr bwMode="auto">
            <a:xfrm>
              <a:off x="4617" y="1450"/>
              <a:ext cx="80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>
                  <a:ea typeface="新細明體" charset="-120"/>
                </a:rPr>
                <a:t>Catalytic</a:t>
              </a:r>
            </a:p>
            <a:p>
              <a:pPr eaLnBrk="1" hangingPunct="1"/>
              <a:r>
                <a:rPr lang="en-US" altLang="zh-TW">
                  <a:ea typeface="新細明體" charset="-120"/>
                </a:rPr>
                <a:t>chamber</a:t>
              </a:r>
            </a:p>
          </p:txBody>
        </p:sp>
        <p:sp>
          <p:nvSpPr>
            <p:cNvPr id="24595" name="Rectangle 22"/>
            <p:cNvSpPr>
              <a:spLocks noChangeArrowheads="1"/>
            </p:cNvSpPr>
            <p:nvPr/>
          </p:nvSpPr>
          <p:spPr bwMode="auto">
            <a:xfrm>
              <a:off x="3360" y="3360"/>
              <a:ext cx="960" cy="432"/>
            </a:xfrm>
            <a:prstGeom prst="rect">
              <a:avLst/>
            </a:prstGeom>
            <a:solidFill>
              <a:srgbClr val="FFD597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596" name="Text Box 24"/>
            <p:cNvSpPr txBox="1">
              <a:spLocks noChangeArrowheads="1"/>
            </p:cNvSpPr>
            <p:nvPr/>
          </p:nvSpPr>
          <p:spPr bwMode="auto">
            <a:xfrm>
              <a:off x="3367" y="3408"/>
              <a:ext cx="9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>
                  <a:ea typeface="新細明體" charset="-120"/>
                </a:rPr>
                <a:t>Condenser</a:t>
              </a:r>
            </a:p>
          </p:txBody>
        </p:sp>
        <p:sp>
          <p:nvSpPr>
            <p:cNvPr id="24597" name="Line 25"/>
            <p:cNvSpPr>
              <a:spLocks noChangeShapeType="1"/>
            </p:cNvSpPr>
            <p:nvPr/>
          </p:nvSpPr>
          <p:spPr bwMode="auto">
            <a:xfrm flipV="1">
              <a:off x="3600" y="1104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Line 26"/>
            <p:cNvSpPr>
              <a:spLocks noChangeShapeType="1"/>
            </p:cNvSpPr>
            <p:nvPr/>
          </p:nvSpPr>
          <p:spPr bwMode="auto">
            <a:xfrm>
              <a:off x="3600" y="1104"/>
              <a:ext cx="14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Line 27"/>
            <p:cNvSpPr>
              <a:spLocks noChangeShapeType="1"/>
            </p:cNvSpPr>
            <p:nvPr/>
          </p:nvSpPr>
          <p:spPr bwMode="auto">
            <a:xfrm>
              <a:off x="5040" y="110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Line 28"/>
            <p:cNvSpPr>
              <a:spLocks noChangeShapeType="1"/>
            </p:cNvSpPr>
            <p:nvPr/>
          </p:nvSpPr>
          <p:spPr bwMode="auto">
            <a:xfrm flipH="1">
              <a:off x="4272" y="172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1" name="Line 30"/>
            <p:cNvSpPr>
              <a:spLocks noChangeShapeType="1"/>
            </p:cNvSpPr>
            <p:nvPr/>
          </p:nvSpPr>
          <p:spPr bwMode="auto">
            <a:xfrm flipH="1">
              <a:off x="4080" y="172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2" name="Line 31"/>
            <p:cNvSpPr>
              <a:spLocks noChangeShapeType="1"/>
            </p:cNvSpPr>
            <p:nvPr/>
          </p:nvSpPr>
          <p:spPr bwMode="auto">
            <a:xfrm>
              <a:off x="4080" y="1728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3" name="Line 32"/>
            <p:cNvSpPr>
              <a:spLocks noChangeShapeType="1"/>
            </p:cNvSpPr>
            <p:nvPr/>
          </p:nvSpPr>
          <p:spPr bwMode="auto">
            <a:xfrm>
              <a:off x="4080" y="302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4" name="Line 33"/>
            <p:cNvSpPr>
              <a:spLocks noChangeShapeType="1"/>
            </p:cNvSpPr>
            <p:nvPr/>
          </p:nvSpPr>
          <p:spPr bwMode="auto">
            <a:xfrm>
              <a:off x="3312" y="2736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5" name="Line 34"/>
            <p:cNvSpPr>
              <a:spLocks noChangeShapeType="1"/>
            </p:cNvSpPr>
            <p:nvPr/>
          </p:nvSpPr>
          <p:spPr bwMode="auto">
            <a:xfrm flipV="1">
              <a:off x="3612" y="1632"/>
              <a:ext cx="0" cy="1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6" name="Line 37"/>
            <p:cNvSpPr>
              <a:spLocks noChangeShapeType="1"/>
            </p:cNvSpPr>
            <p:nvPr/>
          </p:nvSpPr>
          <p:spPr bwMode="auto">
            <a:xfrm>
              <a:off x="3888" y="379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7" name="Text Box 38"/>
            <p:cNvSpPr txBox="1">
              <a:spLocks noChangeArrowheads="1"/>
            </p:cNvSpPr>
            <p:nvPr/>
          </p:nvSpPr>
          <p:spPr bwMode="auto">
            <a:xfrm>
              <a:off x="3072" y="3914"/>
              <a:ext cx="18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>
                  <a:ea typeface="新細明體" charset="-120"/>
                </a:rPr>
                <a:t>Liquid NH</a:t>
              </a:r>
              <a:r>
                <a:rPr lang="en-US" altLang="zh-TW" baseline="-25000">
                  <a:ea typeface="新細明體" charset="-120"/>
                </a:rPr>
                <a:t>3</a:t>
              </a:r>
              <a:r>
                <a:rPr lang="en-US" altLang="zh-TW">
                  <a:ea typeface="新細明體" charset="-120"/>
                </a:rPr>
                <a:t> to storage</a:t>
              </a:r>
            </a:p>
          </p:txBody>
        </p:sp>
        <p:sp>
          <p:nvSpPr>
            <p:cNvPr id="24608" name="Line 39"/>
            <p:cNvSpPr>
              <a:spLocks noChangeShapeType="1"/>
            </p:cNvSpPr>
            <p:nvPr/>
          </p:nvSpPr>
          <p:spPr bwMode="auto">
            <a:xfrm flipH="1">
              <a:off x="3216" y="355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09" name="Line 40"/>
            <p:cNvSpPr>
              <a:spLocks noChangeShapeType="1"/>
            </p:cNvSpPr>
            <p:nvPr/>
          </p:nvSpPr>
          <p:spPr bwMode="auto">
            <a:xfrm flipV="1">
              <a:off x="3216" y="2736"/>
              <a:ext cx="0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10" name="Text Box 41"/>
            <p:cNvSpPr txBox="1">
              <a:spLocks noChangeArrowheads="1"/>
            </p:cNvSpPr>
            <p:nvPr/>
          </p:nvSpPr>
          <p:spPr bwMode="auto">
            <a:xfrm>
              <a:off x="2678" y="3144"/>
              <a:ext cx="1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charset="-120"/>
                </a:rPr>
                <a:t>Unreacted N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r>
                <a:rPr lang="en-US" altLang="zh-TW" sz="1800">
                  <a:ea typeface="新細明體" charset="-120"/>
                </a:rPr>
                <a:t> , H</a:t>
              </a:r>
              <a:r>
                <a:rPr lang="en-US" altLang="zh-TW" sz="1800" baseline="-25000">
                  <a:ea typeface="新細明體" charset="-120"/>
                </a:rPr>
                <a:t>2</a:t>
              </a:r>
              <a:endParaRPr lang="en-US" altLang="zh-TW" sz="1800">
                <a:ea typeface="新細明體" charset="-12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yield?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563563" y="784225"/>
            <a:ext cx="80978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The amount of product made in a reaction is called the </a:t>
            </a:r>
            <a:r>
              <a:rPr lang="en-GB" b="1">
                <a:solidFill>
                  <a:srgbClr val="FF6600"/>
                </a:solidFill>
                <a:sym typeface="MS Reference 1" pitchFamily="2" charset="2"/>
              </a:rPr>
              <a:t>yield</a:t>
            </a:r>
            <a:r>
              <a:rPr lang="en-GB">
                <a:sym typeface="MS Reference 1" pitchFamily="2" charset="2"/>
              </a:rPr>
              <a:t> and is usually expressed as a percentage.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1458913" y="2828925"/>
            <a:ext cx="6226175" cy="3662363"/>
            <a:chOff x="1006" y="1726"/>
            <a:chExt cx="3922" cy="2307"/>
          </a:xfrm>
        </p:grpSpPr>
        <p:pic>
          <p:nvPicPr>
            <p:cNvPr id="25606" name="Picture 12" descr="ammonia yiel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8" y="1726"/>
              <a:ext cx="3520" cy="2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 Box 13"/>
            <p:cNvSpPr txBox="1">
              <a:spLocks noChangeArrowheads="1"/>
            </p:cNvSpPr>
            <p:nvPr/>
          </p:nvSpPr>
          <p:spPr bwMode="auto">
            <a:xfrm rot="-5400000">
              <a:off x="249" y="2597"/>
              <a:ext cx="1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ammonia yield (%)</a:t>
              </a:r>
            </a:p>
          </p:txBody>
        </p:sp>
        <p:sp>
          <p:nvSpPr>
            <p:cNvPr id="25608" name="Text Box 14"/>
            <p:cNvSpPr txBox="1">
              <a:spLocks noChangeArrowheads="1"/>
            </p:cNvSpPr>
            <p:nvPr/>
          </p:nvSpPr>
          <p:spPr bwMode="auto">
            <a:xfrm>
              <a:off x="2442" y="3745"/>
              <a:ext cx="14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10066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rgbClr val="010066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b="1"/>
                <a:t>pressure (atm)</a:t>
              </a:r>
            </a:p>
          </p:txBody>
        </p:sp>
      </p:grpSp>
      <p:sp>
        <p:nvSpPr>
          <p:cNvPr id="1019920" name="Rectangle 16"/>
          <p:cNvSpPr>
            <a:spLocks noChangeArrowheads="1"/>
          </p:cNvSpPr>
          <p:nvPr/>
        </p:nvSpPr>
        <p:spPr bwMode="auto">
          <a:xfrm>
            <a:off x="563563" y="1825625"/>
            <a:ext cx="82629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The yield of ammonia produced by the Haber process depends on the </a:t>
            </a:r>
            <a:r>
              <a:rPr lang="en-GB" b="1">
                <a:sym typeface="MS Reference 1" pitchFamily="2" charset="2"/>
              </a:rPr>
              <a:t>temperature</a:t>
            </a:r>
            <a:r>
              <a:rPr lang="en-GB">
                <a:sym typeface="MS Reference 1" pitchFamily="2" charset="2"/>
              </a:rPr>
              <a:t> and </a:t>
            </a:r>
            <a:r>
              <a:rPr lang="en-GB" b="1">
                <a:sym typeface="MS Reference 1" pitchFamily="2" charset="2"/>
              </a:rPr>
              <a:t>pressure</a:t>
            </a:r>
            <a:r>
              <a:rPr lang="en-GB">
                <a:sym typeface="MS Reference 1" pitchFamily="2" charset="2"/>
              </a:rPr>
              <a:t> of the reaction.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9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the Haber compromise?</a:t>
            </a:r>
          </a:p>
        </p:txBody>
      </p:sp>
      <p:sp>
        <p:nvSpPr>
          <p:cNvPr id="1038358" name="Rectangle 22"/>
          <p:cNvSpPr>
            <a:spLocks noChangeArrowheads="1"/>
          </p:cNvSpPr>
          <p:nvPr/>
        </p:nvSpPr>
        <p:spPr bwMode="auto">
          <a:xfrm>
            <a:off x="563563" y="2427288"/>
            <a:ext cx="4465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In practice, though, these conditions are not used. Why?</a:t>
            </a:r>
          </a:p>
        </p:txBody>
      </p:sp>
      <p:sp>
        <p:nvSpPr>
          <p:cNvPr id="26628" name="Rectangle 21"/>
          <p:cNvSpPr>
            <a:spLocks noChangeArrowheads="1"/>
          </p:cNvSpPr>
          <p:nvPr/>
        </p:nvSpPr>
        <p:spPr bwMode="auto">
          <a:xfrm>
            <a:off x="563563" y="784225"/>
            <a:ext cx="4249737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sym typeface="MS Reference 1" pitchFamily="2" charset="2"/>
              </a:rPr>
              <a:t>The highest yield of ammonia is theoretically produced by using a low temperature and a high pressure</a:t>
            </a:r>
            <a:r>
              <a:rPr lang="en-GB"/>
              <a:t>.</a:t>
            </a:r>
            <a:endParaRPr lang="en-GB">
              <a:sym typeface="MS Reference 1" pitchFamily="2" charset="2"/>
            </a:endParaRPr>
          </a:p>
        </p:txBody>
      </p:sp>
      <p:sp>
        <p:nvSpPr>
          <p:cNvPr id="1038375" name="Rectangle 39"/>
          <p:cNvSpPr>
            <a:spLocks noChangeArrowheads="1"/>
          </p:cNvSpPr>
          <p:nvPr/>
        </p:nvSpPr>
        <p:spPr bwMode="auto">
          <a:xfrm>
            <a:off x="576263" y="5530850"/>
            <a:ext cx="78565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>
                <a:sym typeface="MS Reference 1" pitchFamily="2" charset="2"/>
              </a:rPr>
              <a:t>A compromise is reached to make an acceptable yield in a reasonable timeframe while keeping costs down.</a:t>
            </a:r>
          </a:p>
        </p:txBody>
      </p:sp>
      <p:sp>
        <p:nvSpPr>
          <p:cNvPr id="1038376" name="Text Box 40"/>
          <p:cNvSpPr txBox="1">
            <a:spLocks noChangeArrowheads="1"/>
          </p:cNvSpPr>
          <p:nvPr/>
        </p:nvSpPr>
        <p:spPr bwMode="auto">
          <a:xfrm>
            <a:off x="563563" y="3340100"/>
            <a:ext cx="8131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Lowering the temperature slows down the rate of reaction. </a:t>
            </a:r>
            <a:r>
              <a:rPr lang="en-GB">
                <a:sym typeface="MS Reference 1" pitchFamily="2" charset="2"/>
              </a:rPr>
              <a:t>This means it takes longer for ammonia to be produced.</a:t>
            </a:r>
            <a:endParaRPr lang="en-GB"/>
          </a:p>
        </p:txBody>
      </p:sp>
      <p:sp>
        <p:nvSpPr>
          <p:cNvPr id="1038377" name="Text Box 41"/>
          <p:cNvSpPr txBox="1">
            <a:spLocks noChangeArrowheads="1"/>
          </p:cNvSpPr>
          <p:nvPr/>
        </p:nvSpPr>
        <p:spPr bwMode="auto">
          <a:xfrm>
            <a:off x="563563" y="4252913"/>
            <a:ext cx="83597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r>
              <a:rPr lang="en-GB"/>
              <a:t>Increasing the pressure means stronger, more expensive equipment is needed. This increases the cost of producing the ammonia.</a:t>
            </a:r>
          </a:p>
        </p:txBody>
      </p:sp>
      <p:pic>
        <p:nvPicPr>
          <p:cNvPr id="26632" name="Picture 43" descr="e778047_cred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3" y="914400"/>
            <a:ext cx="3659187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8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3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3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3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8358" grpId="0"/>
      <p:bldP spid="1038375" grpId="0"/>
      <p:bldP spid="1038376" grpId="0"/>
      <p:bldP spid="10383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Temperature, pressure and yield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50" name="ShockwaveFlash1" r:id="rId3" imgW="8699111" imgH="5308229"/>
        </mc:Choice>
        <mc:Fallback>
          <p:control name="ShockwaveFlash1" r:id="rId3" imgW="8699111" imgH="5308229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7656" name="Group 10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27657" name="Group 11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27661" name="Line 12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13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58" name="Group 14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27659" name="Line 15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0" name="Line 16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301625" y="844550"/>
            <a:ext cx="87153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rgbClr val="010066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010066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003399"/>
                </a:solidFill>
              </a:rPr>
              <a:t>		N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+   3H</a:t>
            </a:r>
            <a:r>
              <a:rPr lang="en-GB" sz="1600" b="1" baseline="-25000">
                <a:solidFill>
                  <a:srgbClr val="003399"/>
                </a:solidFill>
              </a:rPr>
              <a:t>2</a:t>
            </a:r>
            <a:r>
              <a:rPr lang="en-GB" sz="1600" b="1">
                <a:solidFill>
                  <a:srgbClr val="003399"/>
                </a:solidFill>
              </a:rPr>
              <a:t>(g)               2NH</a:t>
            </a:r>
            <a:r>
              <a:rPr lang="en-GB" sz="1600" b="1" baseline="-25000">
                <a:solidFill>
                  <a:srgbClr val="003399"/>
                </a:solidFill>
              </a:rPr>
              <a:t>3</a:t>
            </a:r>
            <a:r>
              <a:rPr lang="en-GB" sz="1600" b="1">
                <a:solidFill>
                  <a:srgbClr val="003399"/>
                </a:solidFill>
              </a:rPr>
              <a:t>(g)   	        : </a:t>
            </a:r>
            <a:r>
              <a:rPr lang="en-GB" sz="1600" b="1">
                <a:solidFill>
                  <a:srgbClr val="003399"/>
                </a:solidFill>
                <a:latin typeface="Symbol" pitchFamily="18" charset="2"/>
              </a:rPr>
              <a:t>DH</a:t>
            </a:r>
            <a:r>
              <a:rPr lang="en-GB" sz="1600" b="1">
                <a:solidFill>
                  <a:srgbClr val="003399"/>
                </a:solidFill>
              </a:rPr>
              <a:t> = - 92 kJ mol</a:t>
            </a:r>
            <a:r>
              <a:rPr lang="en-GB" sz="1600" b="1" baseline="30000">
                <a:solidFill>
                  <a:srgbClr val="003399"/>
                </a:solidFill>
              </a:rPr>
              <a:t>-1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Conditions</a:t>
            </a:r>
            <a:r>
              <a:rPr lang="en-GB" sz="1600" b="1"/>
              <a:t>	Pressure		20000 kPa (200 atmospheres)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Temperature	380-450°C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		Catalyst		iron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>
                <a:solidFill>
                  <a:srgbClr val="CC0000"/>
                </a:solidFill>
              </a:rPr>
              <a:t>Equilibrium</a:t>
            </a:r>
            <a:r>
              <a:rPr lang="en-GB" sz="1600" b="1"/>
              <a:t> </a:t>
            </a:r>
            <a:r>
              <a:rPr lang="en-GB" sz="1600" b="1">
                <a:solidFill>
                  <a:srgbClr val="CC0000"/>
                </a:solidFill>
              </a:rPr>
              <a:t>theory favours</a:t>
            </a:r>
            <a:endParaRPr lang="en-GB" sz="1600" b="1"/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low temperature	      exothermic reaction - higher yield at lower temperature</a:t>
            </a:r>
          </a:p>
          <a:p>
            <a:pPr eaLnBrk="1" hangingPunct="1">
              <a:spcAft>
                <a:spcPts val="200"/>
              </a:spcAft>
            </a:pPr>
            <a:r>
              <a:rPr lang="en-GB" sz="1600" b="1"/>
              <a:t>  high pressure	      decrease in number of gaseous molecules</a:t>
            </a:r>
          </a:p>
          <a:p>
            <a:pPr eaLnBrk="1" hangingPunct="1">
              <a:spcAft>
                <a:spcPts val="200"/>
              </a:spcAft>
            </a:pPr>
            <a:endParaRPr lang="en-GB" sz="1600" b="1"/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8826500" y="6629400"/>
            <a:ext cx="190500" cy="1588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1400" y="6438900"/>
            <a:ext cx="4572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H="1">
            <a:off x="139700" y="6629400"/>
            <a:ext cx="1905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39700" y="6438900"/>
            <a:ext cx="342900" cy="3937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1447800" y="179388"/>
            <a:ext cx="62484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HABER PROCESS</a:t>
            </a:r>
            <a:endParaRPr lang="en-US" sz="20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8680" name="Group 8"/>
          <p:cNvGrpSpPr>
            <a:grpSpLocks/>
          </p:cNvGrpSpPr>
          <p:nvPr/>
        </p:nvGrpSpPr>
        <p:grpSpPr bwMode="auto">
          <a:xfrm>
            <a:off x="3992563" y="971550"/>
            <a:ext cx="479425" cy="123825"/>
            <a:chOff x="908" y="497"/>
            <a:chExt cx="302" cy="78"/>
          </a:xfrm>
        </p:grpSpPr>
        <p:grpSp>
          <p:nvGrpSpPr>
            <p:cNvPr id="28681" name="Group 9"/>
            <p:cNvGrpSpPr>
              <a:grpSpLocks/>
            </p:cNvGrpSpPr>
            <p:nvPr/>
          </p:nvGrpSpPr>
          <p:grpSpPr bwMode="auto">
            <a:xfrm>
              <a:off x="912" y="497"/>
              <a:ext cx="298" cy="22"/>
              <a:chOff x="912" y="497"/>
              <a:chExt cx="298" cy="22"/>
            </a:xfrm>
          </p:grpSpPr>
          <p:sp>
            <p:nvSpPr>
              <p:cNvPr id="28685" name="Line 10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6" name="Line 11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682" name="Group 12"/>
            <p:cNvGrpSpPr>
              <a:grpSpLocks/>
            </p:cNvGrpSpPr>
            <p:nvPr/>
          </p:nvGrpSpPr>
          <p:grpSpPr bwMode="auto">
            <a:xfrm rot="10800000">
              <a:off x="908" y="553"/>
              <a:ext cx="298" cy="22"/>
              <a:chOff x="912" y="497"/>
              <a:chExt cx="298" cy="22"/>
            </a:xfrm>
          </p:grpSpPr>
          <p:sp>
            <p:nvSpPr>
              <p:cNvPr id="28683" name="Line 13"/>
              <p:cNvSpPr>
                <a:spLocks noChangeShapeType="1"/>
              </p:cNvSpPr>
              <p:nvPr/>
            </p:nvSpPr>
            <p:spPr bwMode="auto">
              <a:xfrm>
                <a:off x="912" y="519"/>
                <a:ext cx="296" cy="0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84" name="Line 14"/>
              <p:cNvSpPr>
                <a:spLocks noChangeShapeType="1"/>
              </p:cNvSpPr>
              <p:nvPr/>
            </p:nvSpPr>
            <p:spPr bwMode="auto">
              <a:xfrm rot="-2729471">
                <a:off x="1176" y="468"/>
                <a:ext cx="6" cy="63"/>
              </a:xfrm>
              <a:prstGeom prst="line">
                <a:avLst/>
              </a:prstGeom>
              <a:noFill/>
              <a:ln w="2857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1515119-5367-4df8-b7aa-efa7bf29f6bb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c340065-2ff7-491b-ab5f-1c38f118b3fb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eaf0dc07-4cab-4494-adef-2574927dc5e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0a8c416-cffc-4ea3-b734-c4fb72ca1beb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5e770fa-9cd3-4257-aaca-07ab11c7e0a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7d1353c-672b-444c-92d5-cf37437f3ee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ad8e370-7db3-4d23-aed7-9efc7c6ee95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a72c38d-4a70-4499-b98a-ce3d5195e5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3a8d4cc-01d8-4375-b372-df298d38a90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a308ec28-c531-44e6-9222-807ea3d5796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d97126c-de11-43bc-babd-3156b30440c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64ea2eb3-ec18-464b-9218-29c5b0d92e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0eb7560-b357-4432-8c4c-108cdab2ecb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49e8c2c8-736b-44a6-918c-1ea9d204f8dd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10066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25825</TotalTime>
  <Words>758</Words>
  <Application>Microsoft Office PowerPoint</Application>
  <PresentationFormat>On-screen Show (4:3)</PresentationFormat>
  <Paragraphs>164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MS Reference 1</vt:lpstr>
      <vt:lpstr>新細明體</vt:lpstr>
      <vt:lpstr>Symbol</vt:lpstr>
      <vt:lpstr>Wingdings</vt:lpstr>
      <vt:lpstr>Default Design</vt:lpstr>
      <vt:lpstr>Custom Design</vt:lpstr>
      <vt:lpstr>1_Custom Design</vt:lpstr>
      <vt:lpstr>2_Custom Design</vt:lpstr>
      <vt:lpstr>3_Custom Design</vt:lpstr>
      <vt:lpstr>4_Custom Design</vt:lpstr>
      <vt:lpstr>                  HABER PROCESS</vt:lpstr>
      <vt:lpstr>What is ammonia?</vt:lpstr>
      <vt:lpstr>The Haber process</vt:lpstr>
      <vt:lpstr>A flow diagram</vt:lpstr>
      <vt:lpstr>What is yield?</vt:lpstr>
      <vt:lpstr>What is the Haber compromise?</vt:lpstr>
      <vt:lpstr>Temperature, pressure and yield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Haber compromise</vt:lpstr>
      <vt:lpstr>Maximizing productivity</vt:lpstr>
      <vt:lpstr>Stages of the Haber process</vt:lpstr>
      <vt:lpstr>Glossary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Reversible Reactions</dc:title>
  <dc:subject>GCSE Additional Science - Chemistry (Spring 2007)</dc:subject>
  <dc:creator>Boardworks Ltd.</dc:creator>
  <cp:lastModifiedBy>Teacher E-Solutions</cp:lastModifiedBy>
  <cp:revision>850</cp:revision>
  <dcterms:created xsi:type="dcterms:W3CDTF">2003-09-13T07:39:42Z</dcterms:created>
  <dcterms:modified xsi:type="dcterms:W3CDTF">2019-01-18T16:40:09Z</dcterms:modified>
</cp:coreProperties>
</file>