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1" r:id="rId2"/>
    <p:sldId id="257" r:id="rId3"/>
    <p:sldId id="258" r:id="rId4"/>
    <p:sldId id="281" r:id="rId5"/>
    <p:sldId id="282" r:id="rId6"/>
    <p:sldId id="283" r:id="rId7"/>
    <p:sldId id="284" r:id="rId8"/>
    <p:sldId id="259" r:id="rId9"/>
    <p:sldId id="285" r:id="rId10"/>
    <p:sldId id="286" r:id="rId11"/>
    <p:sldId id="287" r:id="rId12"/>
    <p:sldId id="28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0" r:id="rId26"/>
    <p:sldId id="293" r:id="rId27"/>
    <p:sldId id="294" r:id="rId28"/>
    <p:sldId id="295" r:id="rId29"/>
    <p:sldId id="296" r:id="rId30"/>
    <p:sldId id="297" r:id="rId31"/>
    <p:sldId id="298" r:id="rId32"/>
    <p:sldId id="263" r:id="rId33"/>
    <p:sldId id="264" r:id="rId34"/>
    <p:sldId id="265" r:id="rId35"/>
    <p:sldId id="289" r:id="rId36"/>
    <p:sldId id="290" r:id="rId37"/>
    <p:sldId id="291" r:id="rId38"/>
    <p:sldId id="266" r:id="rId39"/>
    <p:sldId id="292" r:id="rId40"/>
    <p:sldId id="267" r:id="rId41"/>
    <p:sldId id="299" r:id="rId42"/>
    <p:sldId id="300" r:id="rId43"/>
    <p:sldId id="268" r:id="rId4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D597"/>
    <a:srgbClr val="FF9900"/>
    <a:srgbClr val="E7FFF2"/>
    <a:srgbClr val="E7E7FF"/>
    <a:srgbClr val="F2BDFF"/>
    <a:srgbClr val="FFFFCC"/>
    <a:srgbClr val="C8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1" d="100"/>
          <a:sy n="41" d="100"/>
        </p:scale>
        <p:origin x="-28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6412C37-1410-4396-99F8-DBF1ADCF8381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33552E4C-48D1-43B6-AB3A-9D0A6A16C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41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B0AF7A0F-7CB9-43CE-85F9-E1D993D0433F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B75C0-B508-4AFC-BB8A-F8CBDE3D18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276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1691D-4AC5-4F6B-A6D4-4EA9BE667A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437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F58DF-B080-4D45-806A-DBFB18495B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749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5A381-1C02-4546-9338-EE95CC3F6E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125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AB394-8E7A-493A-BD1F-0CAFAEFDAD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996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22965-D090-416B-8F26-0D78A2A313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309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69A1D-BF2F-4990-BF0C-650EDD057B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35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0BE7B-0A71-4690-B3CA-64E384BC9E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746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DB99-2928-45EC-A439-189BE0B942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243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E2EB-AA81-4453-A7AF-32D6F8C067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46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B9C5C-96A5-4735-AE97-BCFB0CB8EF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031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DC57FFC3-D65F-4F2B-82F1-A7A7C114C7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ke/url?sa=i&amp;rct=j&amp;q=&amp;esrc=s&amp;frm=1&amp;source=images&amp;cd=&amp;cad=rja&amp;docid=zvd0vQJscAnJLM&amp;tbnid=LSMKaLDgmQkPoM:&amp;ved=0CAUQjRw&amp;url=http://chem-guide.blogspot.com/2010/04/manufacture-of-ammonia-by-habers.html&amp;ei=-whxUYWMLsqR0AWKjYDADg&amp;bvm=bv.45373924,d.ZG4&amp;psig=AFQjCNHHtLojVq1WbX8ruK1cyO8l6uVLaA&amp;ust=136644873947826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37369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62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Прямокутник 5"/>
          <p:cNvSpPr>
            <a:spLocks noChangeArrowheads="1"/>
          </p:cNvSpPr>
          <p:nvPr/>
        </p:nvSpPr>
        <p:spPr bwMode="auto">
          <a:xfrm>
            <a:off x="5849938" y="103188"/>
            <a:ext cx="20351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300" b="1">
                <a:latin typeface="Calibri" pitchFamily="34" charset="0"/>
              </a:rPr>
              <a:t>Liquid nitrogen</a:t>
            </a:r>
            <a:endParaRPr lang="uk-UA" sz="2300" b="1">
              <a:latin typeface="Calibri" pitchFamily="34" charset="0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2963"/>
            <a:ext cx="43735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Прямокутник 6"/>
          <p:cNvSpPr>
            <a:spLocks noChangeArrowheads="1"/>
          </p:cNvSpPr>
          <p:nvPr/>
        </p:nvSpPr>
        <p:spPr bwMode="auto">
          <a:xfrm>
            <a:off x="4572000" y="2924175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Group V. Nitrogen and its compounds. </a:t>
            </a:r>
            <a:endParaRPr lang="uk-UA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838200" y="609600"/>
            <a:ext cx="7315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Nitrous oxide is a linear molecule. It has a boiling point of -88 ºC, </a:t>
            </a:r>
          </a:p>
          <a:p>
            <a:r>
              <a:rPr kumimoji="0" lang="en-US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a melting point </a:t>
            </a:r>
          </a:p>
          <a:p>
            <a:r>
              <a:rPr kumimoji="0" lang="en-US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-102 ºC. It is colourless and has a faintly sweet smell. It is used </a:t>
            </a:r>
          </a:p>
          <a:p>
            <a:r>
              <a:rPr kumimoji="0" lang="en-US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an anesthetic, </a:t>
            </a:r>
          </a:p>
          <a:p>
            <a:r>
              <a:rPr kumimoji="0" lang="en-US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popularly called </a:t>
            </a:r>
            <a:r>
              <a:rPr kumimoji="0" lang="en-US" sz="3600" b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laughing gas</a:t>
            </a:r>
            <a:r>
              <a:rPr kumimoji="0"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NITRIC OXIDE</a:t>
            </a: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0" y="1143000"/>
            <a:ext cx="9305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kumimoji="0"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Nitric oxide, NO, may be prepared by the action of dilute nitric acid </a:t>
            </a:r>
          </a:p>
          <a:p>
            <a:r>
              <a:rPr kumimoji="0"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copper:</a:t>
            </a:r>
          </a:p>
        </p:txBody>
      </p:sp>
      <p:pic>
        <p:nvPicPr>
          <p:cNvPr id="12292" name="Picture 2" descr="fig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516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609600"/>
            <a:ext cx="86121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3714750"/>
            <a:ext cx="697388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200" smtClean="0"/>
              <a:t>AMMONIA GAS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 Preparation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	Ammonia can be prepared by heating an ammonium salt with an alkali .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	2NH</a:t>
            </a:r>
            <a:r>
              <a:rPr lang="en-US" baseline="-25000" smtClean="0"/>
              <a:t>4</a:t>
            </a:r>
            <a:r>
              <a:rPr lang="en-US" smtClean="0"/>
              <a:t>Cl (s) + Ca(OH)</a:t>
            </a:r>
            <a:r>
              <a:rPr lang="en-US" baseline="-25000" smtClean="0"/>
              <a:t>2</a:t>
            </a:r>
            <a:r>
              <a:rPr lang="en-US" smtClean="0"/>
              <a:t> (s)</a:t>
            </a:r>
          </a:p>
          <a:p>
            <a:pPr>
              <a:buFontTx/>
              <a:buNone/>
            </a:pPr>
            <a:r>
              <a:rPr lang="en-US" smtClean="0"/>
              <a:t>		</a:t>
            </a:r>
            <a:r>
              <a:rPr lang="en-US" smtClean="0">
                <a:sym typeface="Wingdings" pitchFamily="2" charset="2"/>
              </a:rPr>
              <a:t> 2NH</a:t>
            </a:r>
            <a:r>
              <a:rPr lang="en-US" baseline="-25000" smtClean="0">
                <a:sym typeface="Wingdings" pitchFamily="2" charset="2"/>
              </a:rPr>
              <a:t>3</a:t>
            </a:r>
            <a:r>
              <a:rPr lang="en-US" smtClean="0">
                <a:sym typeface="Wingdings" pitchFamily="2" charset="2"/>
              </a:rPr>
              <a:t> (g) + CaCl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 (aq) + 2H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 (l)</a:t>
            </a:r>
            <a:endParaRPr lang="en-US" smtClean="0"/>
          </a:p>
        </p:txBody>
      </p:sp>
    </p:spTree>
  </p:cSld>
  <p:clrMapOvr>
    <a:masterClrMapping/>
  </p:clrMapOvr>
  <p:transition advTm="9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3043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altLang="zh-TW" sz="2800" b="1" u="sng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Drying of Ammonia</a:t>
            </a:r>
            <a:r>
              <a:rPr lang="en-US" altLang="zh-TW" sz="2800" u="sng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zh-TW" sz="2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/>
            <a:r>
              <a:rPr lang="en-US" altLang="zh-TW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algn="just" eaLnBrk="0" hangingPunct="0"/>
            <a:r>
              <a:rPr lang="en-US" altLang="zh-TW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drying agent used for ammonia is </a:t>
            </a:r>
            <a:r>
              <a:rPr lang="en-US" altLang="zh-TW" sz="2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quick lime</a:t>
            </a:r>
            <a:r>
              <a:rPr lang="en-US" altLang="zh-TW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algn="just" eaLnBrk="0" hangingPunct="0"/>
            <a:r>
              <a:rPr lang="en-US" altLang="zh-TW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  <a:r>
              <a:rPr lang="en-US" altLang="zh-TW" sz="28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drying agents </a:t>
            </a:r>
            <a:r>
              <a:rPr lang="en-US" altLang="zh-TW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such as concentrated </a:t>
            </a:r>
            <a:r>
              <a:rPr lang="en-US" altLang="zh-TW" sz="28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sulphuric acid </a:t>
            </a:r>
          </a:p>
          <a:p>
            <a:pPr algn="just" eaLnBrk="0" hangingPunct="0"/>
            <a:r>
              <a:rPr lang="en-US" altLang="zh-TW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</a:t>
            </a:r>
            <a:r>
              <a:rPr lang="en-US" altLang="zh-TW" sz="28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phosphorus (V) oxide </a:t>
            </a:r>
            <a:r>
              <a:rPr lang="en-US" altLang="zh-TW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fused </a:t>
            </a:r>
            <a:r>
              <a:rPr lang="en-US" altLang="zh-TW" sz="280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calcium chloride </a:t>
            </a:r>
          </a:p>
          <a:p>
            <a:pPr algn="just" eaLnBrk="0" hangingPunct="0"/>
            <a:r>
              <a:rPr lang="en-US" altLang="zh-TW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cannot dry an </a:t>
            </a:r>
            <a:r>
              <a:rPr lang="en-US" altLang="zh-TW" sz="2800">
                <a:solidFill>
                  <a:srgbClr val="CC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alkaline gas </a:t>
            </a:r>
            <a:r>
              <a:rPr lang="en-US" altLang="zh-TW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 ammonia. </a:t>
            </a:r>
          </a:p>
          <a:p>
            <a:pPr algn="just" eaLnBrk="0" hangingPunct="0"/>
            <a:endParaRPr lang="en-US" altLang="zh-TW" sz="2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/>
            <a:r>
              <a:rPr lang="en-US" altLang="zh-TW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Sulphuric acid and phosphorus (V) oxide are both acidic. </a:t>
            </a:r>
          </a:p>
          <a:p>
            <a:pPr algn="just" eaLnBrk="0" hangingPunct="0"/>
            <a:r>
              <a:rPr lang="en-US" altLang="zh-TW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react with ammonia, forming their respective </a:t>
            </a:r>
          </a:p>
          <a:p>
            <a:pPr algn="just" eaLnBrk="0" hangingPunct="0"/>
            <a:r>
              <a:rPr lang="en-US" altLang="zh-TW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ammonium salt.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tutorvista.com/content/p-block-elements/ammonia-laboratory-preparation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9515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smtClean="0"/>
              <a:t>Fountain experiment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181100"/>
            <a:ext cx="6862762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lateafrica.org/elate/chemistry/nitrogenanditscompounds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0175"/>
            <a:ext cx="7086600" cy="65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074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General properties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1st member of group VA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Colourless, odourless gas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78% by volume in air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Liquid nitrogen as a coolant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Most important use is in the manufacture of ammonia and nitrogenous fertilizers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Can form a large number of inorganic compounds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A major constituent of organic compounds such as amines, amino acids and amides.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1938"/>
            <a:ext cx="79248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1938"/>
            <a:ext cx="78486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611938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7804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7975"/>
            <a:ext cx="74676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Ammonia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zh-TW" smtClean="0"/>
              <a:t>A colourless, pungent gas</a:t>
            </a:r>
          </a:p>
          <a:p>
            <a:pPr eaLnBrk="1" hangingPunct="1"/>
            <a:r>
              <a:rPr lang="en-US" altLang="zh-TW" smtClean="0"/>
              <a:t>Easily liquefied (b.p. –33</a:t>
            </a:r>
            <a:r>
              <a:rPr lang="en-US" altLang="zh-TW" baseline="30000" smtClean="0"/>
              <a:t>o</a:t>
            </a:r>
            <a:r>
              <a:rPr lang="en-US" altLang="zh-TW" smtClean="0"/>
              <a:t>C)</a:t>
            </a:r>
          </a:p>
          <a:p>
            <a:pPr eaLnBrk="1" hangingPunct="1"/>
            <a:r>
              <a:rPr lang="en-US" altLang="zh-TW" smtClean="0"/>
              <a:t>Extremely soluble in water to form a weakly alkaline solution</a:t>
            </a:r>
          </a:p>
          <a:p>
            <a:pPr eaLnBrk="1" hangingPunct="1"/>
            <a:r>
              <a:rPr lang="en-US" altLang="zh-TW" smtClean="0"/>
              <a:t>Synthesized by Haber Process</a:t>
            </a:r>
          </a:p>
          <a:p>
            <a:pPr eaLnBrk="1" hangingPunct="1"/>
            <a:r>
              <a:rPr lang="en-US" altLang="zh-TW" smtClean="0"/>
              <a:t>Starting material for HNO</a:t>
            </a:r>
            <a:r>
              <a:rPr lang="en-US" altLang="zh-TW" baseline="-25000" smtClean="0"/>
              <a:t>3</a:t>
            </a:r>
            <a:r>
              <a:rPr lang="en-US" altLang="zh-TW" smtClean="0"/>
              <a:t> and many other important chemicals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smtClean="0"/>
              <a:t>The Haber Process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1412875"/>
            <a:ext cx="91440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In the early 1900’s a German chemist called Fritz Haber came up with his chemical process to make ammonia using the “free” very unreactive Nitrogen from the air. (N</a:t>
            </a:r>
            <a:r>
              <a:rPr lang="en-GB"/>
              <a:t>2 </a:t>
            </a:r>
            <a:r>
              <a:rPr lang="en-GB" sz="3200"/>
              <a:t>is 80% of atmosphere)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/>
              <a:t>This is the reaction: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0099FF"/>
                </a:solidFill>
              </a:rPr>
              <a:t>Nitrogen + Hydrogen            Ammonia 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0099FF"/>
                </a:solidFill>
              </a:rPr>
              <a:t>N</a:t>
            </a:r>
            <a:r>
              <a:rPr lang="en-GB" sz="1600">
                <a:solidFill>
                  <a:srgbClr val="0099FF"/>
                </a:solidFill>
              </a:rPr>
              <a:t>2</a:t>
            </a:r>
            <a:r>
              <a:rPr lang="en-GB" sz="3200">
                <a:solidFill>
                  <a:srgbClr val="0099FF"/>
                </a:solidFill>
              </a:rPr>
              <a:t> (g)    +    3H</a:t>
            </a:r>
            <a:r>
              <a:rPr lang="en-GB" sz="1600">
                <a:solidFill>
                  <a:srgbClr val="0099FF"/>
                </a:solidFill>
              </a:rPr>
              <a:t>2 </a:t>
            </a:r>
            <a:r>
              <a:rPr lang="en-GB" sz="3200">
                <a:solidFill>
                  <a:srgbClr val="0099FF"/>
                </a:solidFill>
              </a:rPr>
              <a:t>(g)                   2NH</a:t>
            </a:r>
            <a:r>
              <a:rPr lang="en-GB" sz="1600">
                <a:solidFill>
                  <a:srgbClr val="0099FF"/>
                </a:solidFill>
              </a:rPr>
              <a:t>3 </a:t>
            </a:r>
            <a:r>
              <a:rPr lang="en-GB" sz="3200">
                <a:solidFill>
                  <a:srgbClr val="0099FF"/>
                </a:solidFill>
              </a:rPr>
              <a:t>(g)</a:t>
            </a:r>
          </a:p>
        </p:txBody>
      </p:sp>
      <p:pic>
        <p:nvPicPr>
          <p:cNvPr id="2765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365625"/>
            <a:ext cx="10969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157788"/>
            <a:ext cx="10969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229600" cy="1143000"/>
          </a:xfrm>
        </p:spPr>
        <p:txBody>
          <a:bodyPr/>
          <a:lstStyle/>
          <a:p>
            <a:pPr algn="l"/>
            <a:r>
              <a:rPr lang="en-GB" sz="4000" u="sng" smtClean="0"/>
              <a:t>Raw Materials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107950" y="1557338"/>
            <a:ext cx="892810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3200"/>
              <a:t>N</a:t>
            </a:r>
            <a:r>
              <a:rPr lang="en-GB" sz="1600"/>
              <a:t>2</a:t>
            </a:r>
            <a:r>
              <a:rPr lang="en-GB" sz="3200"/>
              <a:t> (g) is taken from the air via a process of fractional distillation.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3200"/>
              <a:t>H</a:t>
            </a:r>
            <a:r>
              <a:rPr lang="en-GB" sz="1600"/>
              <a:t>2 </a:t>
            </a:r>
            <a:r>
              <a:rPr lang="en-GB" sz="3200"/>
              <a:t>(g) comes from natural gas, CH</a:t>
            </a:r>
            <a:r>
              <a:rPr lang="en-GB" sz="1600"/>
              <a:t>4 </a:t>
            </a:r>
            <a:r>
              <a:rPr lang="en-GB" sz="3200"/>
              <a:t>(g)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/>
              <a:t>  </a:t>
            </a:r>
            <a:r>
              <a:rPr lang="en-GB" sz="3200">
                <a:solidFill>
                  <a:srgbClr val="0099FF"/>
                </a:solidFill>
              </a:rPr>
              <a:t>CH</a:t>
            </a:r>
            <a:r>
              <a:rPr lang="en-GB" sz="1600">
                <a:solidFill>
                  <a:srgbClr val="0099FF"/>
                </a:solidFill>
              </a:rPr>
              <a:t>4 </a:t>
            </a:r>
            <a:r>
              <a:rPr lang="en-GB" sz="3200">
                <a:solidFill>
                  <a:srgbClr val="0099FF"/>
                </a:solidFill>
              </a:rPr>
              <a:t>(g) + H</a:t>
            </a:r>
            <a:r>
              <a:rPr lang="en-GB" sz="1600">
                <a:solidFill>
                  <a:srgbClr val="0099FF"/>
                </a:solidFill>
              </a:rPr>
              <a:t>2</a:t>
            </a:r>
            <a:r>
              <a:rPr lang="en-GB" sz="3200">
                <a:solidFill>
                  <a:srgbClr val="0099FF"/>
                </a:solidFill>
              </a:rPr>
              <a:t>O (g)             3H</a:t>
            </a:r>
            <a:r>
              <a:rPr lang="en-GB" sz="1600">
                <a:solidFill>
                  <a:srgbClr val="0099FF"/>
                </a:solidFill>
              </a:rPr>
              <a:t>2 </a:t>
            </a:r>
            <a:r>
              <a:rPr lang="en-GB" sz="3200">
                <a:solidFill>
                  <a:srgbClr val="0099FF"/>
                </a:solidFill>
              </a:rPr>
              <a:t>(g) + CO (g)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3200"/>
              <a:t>The carbon monoxide then reacts with more steam: 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/>
              <a:t> </a:t>
            </a:r>
            <a:r>
              <a:rPr lang="en-GB" sz="3200">
                <a:solidFill>
                  <a:srgbClr val="0099FF"/>
                </a:solidFill>
              </a:rPr>
              <a:t>CO (g) + H</a:t>
            </a:r>
            <a:r>
              <a:rPr lang="en-GB" sz="1600">
                <a:solidFill>
                  <a:srgbClr val="0099FF"/>
                </a:solidFill>
              </a:rPr>
              <a:t>2</a:t>
            </a:r>
            <a:r>
              <a:rPr lang="en-GB" sz="3200">
                <a:solidFill>
                  <a:srgbClr val="0099FF"/>
                </a:solidFill>
              </a:rPr>
              <a:t>O (g)            H</a:t>
            </a:r>
            <a:r>
              <a:rPr lang="en-GB" sz="1600">
                <a:solidFill>
                  <a:srgbClr val="0099FF"/>
                </a:solidFill>
              </a:rPr>
              <a:t>2 </a:t>
            </a:r>
            <a:r>
              <a:rPr lang="en-GB" sz="3200">
                <a:solidFill>
                  <a:srgbClr val="0099FF"/>
                </a:solidFill>
              </a:rPr>
              <a:t>(g) + CO</a:t>
            </a:r>
            <a:r>
              <a:rPr lang="en-GB" sz="1600">
                <a:solidFill>
                  <a:srgbClr val="0099FF"/>
                </a:solidFill>
              </a:rPr>
              <a:t>2 </a:t>
            </a:r>
            <a:r>
              <a:rPr lang="en-GB" sz="3200">
                <a:solidFill>
                  <a:srgbClr val="0099FF"/>
                </a:solidFill>
              </a:rPr>
              <a:t>(g)</a:t>
            </a: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73463"/>
            <a:ext cx="1096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516563"/>
            <a:ext cx="1096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229600" cy="1143000"/>
          </a:xfrm>
        </p:spPr>
        <p:txBody>
          <a:bodyPr/>
          <a:lstStyle/>
          <a:p>
            <a:pPr algn="l"/>
            <a:r>
              <a:rPr lang="en-GB" sz="4000" u="sng" smtClean="0"/>
              <a:t>Raw Materials cont</a:t>
            </a: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2484438" y="1557338"/>
            <a:ext cx="2592387" cy="1223962"/>
          </a:xfrm>
          <a:prstGeom prst="rect">
            <a:avLst/>
          </a:prstGeom>
          <a:solidFill>
            <a:srgbClr val="47FB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843213" y="1700213"/>
            <a:ext cx="16557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/>
              <a:t>Reaction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/>
              <a:t>Vessel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323850" y="1341438"/>
            <a:ext cx="11525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/>
              <a:t>H</a:t>
            </a:r>
            <a:r>
              <a:rPr lang="en-GB" sz="1400"/>
              <a:t>2 </a:t>
            </a:r>
            <a:r>
              <a:rPr lang="en-GB"/>
              <a:t>(g) from methane</a:t>
            </a:r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1187450" y="1773238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107950" y="2492375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N</a:t>
            </a:r>
            <a:r>
              <a:rPr lang="en-GB" sz="1400"/>
              <a:t>2 </a:t>
            </a:r>
            <a:r>
              <a:rPr lang="en-GB"/>
              <a:t>(g) from air</a:t>
            </a:r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>
            <a:off x="1763713" y="27082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>
            <a:off x="5076825" y="213360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5"/>
          <p:cNvSpPr txBox="1">
            <a:spLocks noChangeArrowheads="1"/>
          </p:cNvSpPr>
          <p:nvPr/>
        </p:nvSpPr>
        <p:spPr bwMode="auto">
          <a:xfrm>
            <a:off x="6156325" y="1989138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NH</a:t>
            </a:r>
            <a:r>
              <a:rPr lang="en-GB" sz="1400"/>
              <a:t>2 </a:t>
            </a:r>
            <a:r>
              <a:rPr lang="en-GB"/>
              <a:t>(g)</a:t>
            </a:r>
          </a:p>
        </p:txBody>
      </p:sp>
      <p:sp>
        <p:nvSpPr>
          <p:cNvPr id="29707" name="Text Box 16"/>
          <p:cNvSpPr txBox="1">
            <a:spLocks noChangeArrowheads="1"/>
          </p:cNvSpPr>
          <p:nvPr/>
        </p:nvSpPr>
        <p:spPr bwMode="auto">
          <a:xfrm>
            <a:off x="107950" y="3213100"/>
            <a:ext cx="89281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u="sng"/>
              <a:t>The Reaction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This reaction is exothermic. We increase yield by running the reaction at low temperatures. However at low temperatures the reaction rate is incredibly slow.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Compromise between rate and yield has to be reacted. </a:t>
            </a:r>
            <a:r>
              <a:rPr lang="en-GB" sz="2800">
                <a:solidFill>
                  <a:srgbClr val="0099FF"/>
                </a:solidFill>
              </a:rPr>
              <a:t>Haber process runs at about 450  c</a:t>
            </a:r>
          </a:p>
        </p:txBody>
      </p:sp>
      <p:sp>
        <p:nvSpPr>
          <p:cNvPr id="29708" name="Oval 19"/>
          <p:cNvSpPr>
            <a:spLocks noChangeArrowheads="1"/>
          </p:cNvSpPr>
          <p:nvPr/>
        </p:nvSpPr>
        <p:spPr bwMode="auto">
          <a:xfrm>
            <a:off x="6804025" y="6021388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268413"/>
            <a:ext cx="15113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785225" cy="1223963"/>
          </a:xfrm>
        </p:spPr>
        <p:txBody>
          <a:bodyPr/>
          <a:lstStyle/>
          <a:p>
            <a:pPr algn="l"/>
            <a:r>
              <a:rPr lang="en-GB" sz="4000" u="sng" smtClean="0"/>
              <a:t>The Reaction cont</a:t>
            </a:r>
            <a:br>
              <a:rPr lang="en-GB" sz="4000" u="sng" smtClean="0"/>
            </a:br>
            <a:endParaRPr lang="en-GB" sz="4000" u="sng" smtClean="0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07950" y="981075"/>
            <a:ext cx="89281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The reversible reaction to form ammonia: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/>
              <a:t>N</a:t>
            </a:r>
            <a:r>
              <a:rPr lang="en-GB" sz="1600"/>
              <a:t>2 </a:t>
            </a:r>
            <a:r>
              <a:rPr lang="en-GB" sz="2800"/>
              <a:t>(g) + 3H</a:t>
            </a:r>
            <a:r>
              <a:rPr lang="en-GB" sz="1600"/>
              <a:t>2 </a:t>
            </a:r>
            <a:r>
              <a:rPr lang="en-GB" sz="2800"/>
              <a:t>(g)               2NH</a:t>
            </a:r>
            <a:r>
              <a:rPr lang="en-GB" sz="1600"/>
              <a:t>2 </a:t>
            </a:r>
            <a:r>
              <a:rPr lang="en-GB" sz="2800"/>
              <a:t>(g)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/>
              <a:t>4 moles of gas               2 moles of gas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/>
              <a:t>96 litres (4x24)               48 litres (2x24)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If pressure is increased in reaction vessel, the reversible reaction favours ammonia production.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Increase external pressure            favours side with least gas (ammonia). </a:t>
            </a:r>
            <a:r>
              <a:rPr lang="en-GB" sz="2800">
                <a:solidFill>
                  <a:srgbClr val="0099FF"/>
                </a:solidFill>
              </a:rPr>
              <a:t>Haber process runs at about 200 atmospheres in order to maximise yield of ammonia.</a:t>
            </a:r>
          </a:p>
          <a:p>
            <a:pPr eaLnBrk="1" hangingPunct="1">
              <a:spcBef>
                <a:spcPct val="50000"/>
              </a:spcBef>
            </a:pPr>
            <a:endParaRPr lang="en-GB" sz="2800">
              <a:solidFill>
                <a:srgbClr val="0099FF"/>
              </a:solidFill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00213"/>
            <a:ext cx="10969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10969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10969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4114800" y="4876800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Unreactive nature of nitrogen</a:t>
            </a:r>
          </a:p>
        </p:txBody>
      </p:sp>
      <p:grpSp>
        <p:nvGrpSpPr>
          <p:cNvPr id="4099" name="Group 22"/>
          <p:cNvGrpSpPr>
            <a:grpSpLocks/>
          </p:cNvGrpSpPr>
          <p:nvPr/>
        </p:nvGrpSpPr>
        <p:grpSpPr bwMode="auto">
          <a:xfrm>
            <a:off x="762000" y="1905000"/>
            <a:ext cx="3195638" cy="2422525"/>
            <a:chOff x="480" y="1920"/>
            <a:chExt cx="2013" cy="1526"/>
          </a:xfrm>
        </p:grpSpPr>
        <p:grpSp>
          <p:nvGrpSpPr>
            <p:cNvPr id="4101" name="Group 19"/>
            <p:cNvGrpSpPr>
              <a:grpSpLocks/>
            </p:cNvGrpSpPr>
            <p:nvPr/>
          </p:nvGrpSpPr>
          <p:grpSpPr bwMode="auto">
            <a:xfrm>
              <a:off x="864" y="1920"/>
              <a:ext cx="1422" cy="816"/>
              <a:chOff x="1707" y="1920"/>
              <a:chExt cx="1422" cy="816"/>
            </a:xfrm>
          </p:grpSpPr>
          <p:sp>
            <p:nvSpPr>
              <p:cNvPr id="4103" name="Oval 5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816" cy="8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Oval 6"/>
              <p:cNvSpPr>
                <a:spLocks noChangeArrowheads="1"/>
              </p:cNvSpPr>
              <p:nvPr/>
            </p:nvSpPr>
            <p:spPr bwMode="auto">
              <a:xfrm>
                <a:off x="2304" y="1920"/>
                <a:ext cx="816" cy="8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Oval 7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Oval 8"/>
              <p:cNvSpPr>
                <a:spLocks noChangeArrowheads="1"/>
              </p:cNvSpPr>
              <p:nvPr/>
            </p:nvSpPr>
            <p:spPr bwMode="auto">
              <a:xfrm>
                <a:off x="2352" y="23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Oval 9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Oval 10"/>
              <p:cNvSpPr>
                <a:spLocks noChangeArrowheads="1"/>
              </p:cNvSpPr>
              <p:nvPr/>
            </p:nvSpPr>
            <p:spPr bwMode="auto">
              <a:xfrm>
                <a:off x="2448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Oval 11"/>
              <p:cNvSpPr>
                <a:spLocks noChangeArrowheads="1"/>
              </p:cNvSpPr>
              <p:nvPr/>
            </p:nvSpPr>
            <p:spPr bwMode="auto">
              <a:xfrm>
                <a:off x="2448" y="230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Oval 12"/>
              <p:cNvSpPr>
                <a:spLocks noChangeArrowheads="1"/>
              </p:cNvSpPr>
              <p:nvPr/>
            </p:nvSpPr>
            <p:spPr bwMode="auto">
              <a:xfrm>
                <a:off x="2448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Text Box 13"/>
              <p:cNvSpPr txBox="1">
                <a:spLocks noChangeArrowheads="1"/>
              </p:cNvSpPr>
              <p:nvPr/>
            </p:nvSpPr>
            <p:spPr bwMode="auto">
              <a:xfrm>
                <a:off x="2006" y="218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/>
                  <a:t>N</a:t>
                </a:r>
              </a:p>
            </p:txBody>
          </p:sp>
          <p:sp>
            <p:nvSpPr>
              <p:cNvPr id="4112" name="Text Box 14"/>
              <p:cNvSpPr txBox="1">
                <a:spLocks noChangeArrowheads="1"/>
              </p:cNvSpPr>
              <p:nvPr/>
            </p:nvSpPr>
            <p:spPr bwMode="auto">
              <a:xfrm>
                <a:off x="2582" y="218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/>
                  <a:t>N</a:t>
                </a:r>
              </a:p>
            </p:txBody>
          </p:sp>
          <p:sp>
            <p:nvSpPr>
              <p:cNvPr id="4113" name="Oval 15"/>
              <p:cNvSpPr>
                <a:spLocks noChangeArrowheads="1"/>
              </p:cNvSpPr>
              <p:nvPr/>
            </p:nvSpPr>
            <p:spPr bwMode="auto">
              <a:xfrm>
                <a:off x="1710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Oval 16"/>
              <p:cNvSpPr>
                <a:spLocks noChangeArrowheads="1"/>
              </p:cNvSpPr>
              <p:nvPr/>
            </p:nvSpPr>
            <p:spPr bwMode="auto">
              <a:xfrm>
                <a:off x="1707" y="23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Oval 17"/>
              <p:cNvSpPr>
                <a:spLocks noChangeArrowheads="1"/>
              </p:cNvSpPr>
              <p:nvPr/>
            </p:nvSpPr>
            <p:spPr bwMode="auto">
              <a:xfrm>
                <a:off x="3081" y="220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Oval 18"/>
              <p:cNvSpPr>
                <a:spLocks noChangeArrowheads="1"/>
              </p:cNvSpPr>
              <p:nvPr/>
            </p:nvSpPr>
            <p:spPr bwMode="auto">
              <a:xfrm>
                <a:off x="3081" y="23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2" name="Text Box 20"/>
            <p:cNvSpPr txBox="1">
              <a:spLocks noChangeArrowheads="1"/>
            </p:cNvSpPr>
            <p:nvPr/>
          </p:nvSpPr>
          <p:spPr bwMode="auto">
            <a:xfrm>
              <a:off x="480" y="2928"/>
              <a:ext cx="201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Strong N</a:t>
              </a:r>
              <a:r>
                <a:rPr lang="en-US" altLang="zh-TW">
                  <a:sym typeface="Symbol" pitchFamily="18" charset="2"/>
                </a:rPr>
                <a:t>N bond,</a:t>
              </a:r>
            </a:p>
            <a:p>
              <a:pPr eaLnBrk="1" hangingPunct="1"/>
              <a:r>
                <a:rPr lang="en-US" altLang="zh-TW">
                  <a:sym typeface="Symbol" pitchFamily="18" charset="2"/>
                </a:rPr>
                <a:t>Bond energy:944 kJ/mol</a:t>
              </a:r>
              <a:endParaRPr lang="en-US" altLang="zh-TW"/>
            </a:p>
          </p:txBody>
        </p:sp>
      </p:grpSp>
      <p:sp>
        <p:nvSpPr>
          <p:cNvPr id="4100" name="Text Box 21"/>
          <p:cNvSpPr txBox="1">
            <a:spLocks noChangeArrowheads="1"/>
          </p:cNvSpPr>
          <p:nvPr/>
        </p:nvSpPr>
        <p:spPr bwMode="auto">
          <a:xfrm>
            <a:off x="4267200" y="3581400"/>
            <a:ext cx="4452938" cy="22828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Reactions involving N</a:t>
            </a:r>
            <a:r>
              <a:rPr lang="en-US" altLang="zh-TW" baseline="-25000"/>
              <a:t>2</a:t>
            </a:r>
            <a:r>
              <a:rPr lang="en-US" altLang="zh-TW"/>
              <a:t> have</a:t>
            </a:r>
          </a:p>
          <a:p>
            <a:pPr eaLnBrk="1" hangingPunct="1"/>
            <a:r>
              <a:rPr lang="en-US" altLang="zh-TW"/>
              <a:t>high activation energy and </a:t>
            </a:r>
          </a:p>
          <a:p>
            <a:pPr eaLnBrk="1" hangingPunct="1"/>
            <a:r>
              <a:rPr lang="en-US" altLang="zh-TW"/>
              <a:t>unfavourable equilibrium constant.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N</a:t>
            </a:r>
            <a:r>
              <a:rPr lang="en-US" altLang="zh-TW" baseline="-25000"/>
              <a:t>2</a:t>
            </a:r>
            <a:r>
              <a:rPr lang="en-US" altLang="zh-TW"/>
              <a:t>+O</a:t>
            </a:r>
            <a:r>
              <a:rPr lang="en-US" altLang="zh-TW" baseline="-25000"/>
              <a:t>2</a:t>
            </a:r>
            <a:r>
              <a:rPr lang="en-US" altLang="zh-TW">
                <a:sym typeface="Wingdings 3" pitchFamily="18" charset="2"/>
              </a:rPr>
              <a:t>2NO  K</a:t>
            </a:r>
            <a:r>
              <a:rPr lang="en-US" altLang="zh-TW" baseline="-25000">
                <a:sym typeface="Wingdings 3" pitchFamily="18" charset="2"/>
              </a:rPr>
              <a:t>c</a:t>
            </a:r>
            <a:r>
              <a:rPr lang="en-US" altLang="zh-TW">
                <a:sym typeface="Wingdings 3" pitchFamily="18" charset="2"/>
              </a:rPr>
              <a:t> =4.5x10</a:t>
            </a:r>
            <a:r>
              <a:rPr lang="en-US" altLang="zh-TW" baseline="30000">
                <a:sym typeface="Wingdings 3" pitchFamily="18" charset="2"/>
              </a:rPr>
              <a:t>-31</a:t>
            </a:r>
            <a:endParaRPr lang="en-US" altLang="zh-TW">
              <a:sym typeface="Wingdings 3" pitchFamily="18" charset="2"/>
            </a:endParaRPr>
          </a:p>
          <a:p>
            <a:pPr eaLnBrk="1" hangingPunct="1"/>
            <a:r>
              <a:rPr lang="en-US" altLang="zh-TW">
                <a:sym typeface="Wingdings 3" pitchFamily="18" charset="2"/>
              </a:rPr>
              <a:t>                        </a:t>
            </a:r>
            <a:r>
              <a:rPr lang="en-US" altLang="zh-TW">
                <a:sym typeface="Symbol" pitchFamily="18" charset="2"/>
              </a:rPr>
              <a:t>H=180.5 kJ/mol</a:t>
            </a:r>
            <a:endParaRPr lang="en-US" altLang="zh-TW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algn="l"/>
            <a:r>
              <a:rPr lang="en-GB" sz="4000" u="sng" smtClean="0"/>
              <a:t>The Reaction cont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07950" y="1268413"/>
            <a:ext cx="89281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Third condition present within the reaction vessel is an Iron catalyst.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The catalyst is a fine mesh designed to maximise surface area. Iron is a transition metal, and like many transition metals it makes a good catalyst.</a:t>
            </a:r>
          </a:p>
          <a:p>
            <a:pPr eaLnBrk="1" hangingPunct="1">
              <a:spcBef>
                <a:spcPct val="50000"/>
              </a:spcBef>
            </a:pPr>
            <a:endParaRPr lang="en-GB" sz="280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627313" y="4149725"/>
            <a:ext cx="2592387" cy="1439863"/>
          </a:xfrm>
          <a:prstGeom prst="rect">
            <a:avLst/>
          </a:prstGeom>
          <a:solidFill>
            <a:srgbClr val="37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700338" y="4221163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/>
              <a:t>450oc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/>
              <a:t>200 atmospheres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/>
              <a:t>Iron catalyst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179388" y="4005263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N</a:t>
            </a:r>
            <a:r>
              <a:rPr lang="en-GB" sz="1400"/>
              <a:t>2 </a:t>
            </a:r>
            <a:r>
              <a:rPr lang="en-GB"/>
              <a:t>from air</a:t>
            </a:r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1403350" y="42211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107950" y="5013325"/>
            <a:ext cx="15128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H</a:t>
            </a:r>
            <a:r>
              <a:rPr lang="en-GB" sz="1400"/>
              <a:t>2 </a:t>
            </a:r>
            <a:r>
              <a:rPr lang="en-GB"/>
              <a:t>from methane and steam</a:t>
            </a: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1187450" y="5445125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5219700" y="4797425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6300788" y="465296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NH</a:t>
            </a:r>
            <a:r>
              <a:rPr lang="en-GB" sz="1400"/>
              <a:t>3 </a:t>
            </a:r>
            <a:r>
              <a:rPr lang="en-GB"/>
              <a:t>(g)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1476375" y="6021388"/>
            <a:ext cx="5759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u="sng">
                <a:solidFill>
                  <a:srgbClr val="FF0000"/>
                </a:solidFill>
              </a:rPr>
              <a:t>REMEMBER THIS!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229600" cy="1143000"/>
          </a:xfrm>
        </p:spPr>
        <p:txBody>
          <a:bodyPr/>
          <a:lstStyle/>
          <a:p>
            <a:pPr algn="l"/>
            <a:r>
              <a:rPr lang="en-GB" sz="4000" u="sng" smtClean="0"/>
              <a:t>After the Reaction Vessel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8856662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Coming out the reaction vessels is NH</a:t>
            </a:r>
            <a:r>
              <a:rPr lang="en-GB" sz="1600"/>
              <a:t>3 </a:t>
            </a:r>
            <a:r>
              <a:rPr lang="en-GB" sz="2800"/>
              <a:t>(g) and unreacted N</a:t>
            </a:r>
            <a:r>
              <a:rPr lang="en-GB" sz="1600"/>
              <a:t>2 </a:t>
            </a:r>
            <a:r>
              <a:rPr lang="en-GB" sz="2800"/>
              <a:t>(g) and H</a:t>
            </a:r>
            <a:r>
              <a:rPr lang="en-GB" sz="1600"/>
              <a:t>2 </a:t>
            </a:r>
            <a:r>
              <a:rPr lang="en-GB" sz="2800"/>
              <a:t>(g).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First job is to isolate the NH</a:t>
            </a:r>
            <a:r>
              <a:rPr lang="en-GB" sz="1600"/>
              <a:t>3 </a:t>
            </a:r>
            <a:r>
              <a:rPr lang="en-GB" sz="2800"/>
              <a:t>(g). This is done by cooling. The NH</a:t>
            </a:r>
            <a:r>
              <a:rPr lang="en-GB" sz="1600"/>
              <a:t>3 </a:t>
            </a:r>
            <a:r>
              <a:rPr lang="en-GB" sz="2800"/>
              <a:t>(g)</a:t>
            </a:r>
            <a:r>
              <a:rPr lang="en-GB" sz="1600"/>
              <a:t> </a:t>
            </a:r>
            <a:r>
              <a:rPr lang="en-GB" sz="2800"/>
              <a:t>changes state. The nitrogen and hydrogen are recycled back into the reaction vessel.</a:t>
            </a:r>
          </a:p>
          <a:p>
            <a:pPr eaLnBrk="1" hangingPunct="1">
              <a:spcBef>
                <a:spcPct val="50000"/>
              </a:spcBef>
            </a:pPr>
            <a:endParaRPr lang="en-GB" sz="2800"/>
          </a:p>
        </p:txBody>
      </p:sp>
      <p:pic>
        <p:nvPicPr>
          <p:cNvPr id="32772" name="Picture 7" descr="The image “http://www.chemguide.co.uk/physical/equilibria/haberflow.gif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860800"/>
            <a:ext cx="37528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300663"/>
            <a:ext cx="20859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14763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Chemical properties of NH</a:t>
            </a:r>
            <a:r>
              <a:rPr lang="en-US" altLang="zh-TW" baseline="-25000" smtClean="0"/>
              <a:t>3</a:t>
            </a:r>
            <a:endParaRPr lang="en-US" altLang="zh-TW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Weak alkali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Reaction with acids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Reaction with metal 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As a reducing agent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Burning in oxygen   </a:t>
            </a:r>
            <a:r>
              <a:rPr lang="en-US" altLang="zh-TW" sz="2400" smtClean="0"/>
              <a:t>4NH</a:t>
            </a:r>
            <a:r>
              <a:rPr lang="en-US" altLang="zh-TW" sz="2400" baseline="-25000" smtClean="0"/>
              <a:t>3</a:t>
            </a:r>
            <a:r>
              <a:rPr lang="en-US" altLang="zh-TW" sz="2400" smtClean="0"/>
              <a:t> + 3O</a:t>
            </a:r>
            <a:r>
              <a:rPr lang="en-US" altLang="zh-TW" sz="2400" baseline="-25000" smtClean="0"/>
              <a:t>2</a:t>
            </a:r>
            <a:r>
              <a:rPr lang="en-US" altLang="zh-TW" sz="2400" smtClean="0"/>
              <a:t> </a:t>
            </a:r>
            <a:r>
              <a:rPr lang="en-US" altLang="zh-TW" sz="2400" smtClean="0">
                <a:sym typeface="Symbol" pitchFamily="18" charset="2"/>
              </a:rPr>
              <a:t> 2N</a:t>
            </a:r>
            <a:r>
              <a:rPr lang="en-US" altLang="zh-TW" sz="2400" baseline="-25000" smtClean="0">
                <a:sym typeface="Symbol" pitchFamily="18" charset="2"/>
              </a:rPr>
              <a:t>2</a:t>
            </a:r>
            <a:r>
              <a:rPr lang="en-US" altLang="zh-TW" sz="2400" smtClean="0">
                <a:sym typeface="Symbol" pitchFamily="18" charset="2"/>
              </a:rPr>
              <a:t> + 6H</a:t>
            </a:r>
            <a:r>
              <a:rPr lang="en-US" altLang="zh-TW" sz="2400" baseline="-25000" smtClean="0">
                <a:sym typeface="Symbol" pitchFamily="18" charset="2"/>
              </a:rPr>
              <a:t>2</a:t>
            </a:r>
            <a:r>
              <a:rPr lang="en-US" altLang="zh-TW" sz="2400" smtClean="0">
                <a:sym typeface="Symbol" pitchFamily="18" charset="2"/>
              </a:rPr>
              <a:t>O</a:t>
            </a:r>
            <a:endParaRPr lang="en-US" altLang="zh-TW" sz="24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Catalytic oxidation  </a:t>
            </a:r>
            <a:r>
              <a:rPr lang="en-US" altLang="zh-TW" sz="2400" smtClean="0"/>
              <a:t>4NH</a:t>
            </a:r>
            <a:r>
              <a:rPr lang="en-US" altLang="zh-TW" sz="2400" baseline="-25000" smtClean="0"/>
              <a:t>3</a:t>
            </a:r>
            <a:r>
              <a:rPr lang="en-US" altLang="zh-TW" sz="2400" smtClean="0"/>
              <a:t> + 5O</a:t>
            </a:r>
            <a:r>
              <a:rPr lang="en-US" altLang="zh-TW" sz="2400" baseline="-25000" smtClean="0"/>
              <a:t>2</a:t>
            </a:r>
            <a:r>
              <a:rPr lang="en-US" altLang="zh-TW" sz="2400" smtClean="0"/>
              <a:t> (Pt) </a:t>
            </a:r>
            <a:r>
              <a:rPr lang="en-US" altLang="zh-TW" sz="2400" smtClean="0">
                <a:sym typeface="Symbol" pitchFamily="18" charset="2"/>
              </a:rPr>
              <a:t> 4NO + 6H</a:t>
            </a:r>
            <a:r>
              <a:rPr lang="en-US" altLang="zh-TW" sz="2400" baseline="-25000" smtClean="0">
                <a:sym typeface="Symbol" pitchFamily="18" charset="2"/>
              </a:rPr>
              <a:t>2</a:t>
            </a:r>
            <a:r>
              <a:rPr lang="en-US" altLang="zh-TW" sz="2400" smtClean="0">
                <a:sym typeface="Symbol" pitchFamily="18" charset="2"/>
              </a:rPr>
              <a:t>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>
                <a:sym typeface="Symbol" pitchFamily="18" charset="2"/>
              </a:rPr>
              <a:t>Reaction with CuO   2NH</a:t>
            </a:r>
            <a:r>
              <a:rPr lang="en-US" altLang="zh-TW" sz="2400" baseline="-25000" smtClean="0">
                <a:sym typeface="Symbol" pitchFamily="18" charset="2"/>
              </a:rPr>
              <a:t>3</a:t>
            </a:r>
            <a:r>
              <a:rPr lang="en-US" altLang="zh-TW" sz="2400" smtClean="0">
                <a:sym typeface="Symbol" pitchFamily="18" charset="2"/>
              </a:rPr>
              <a:t>+3CuO3Cu+N</a:t>
            </a:r>
            <a:r>
              <a:rPr lang="en-US" altLang="zh-TW" sz="2400" baseline="-25000" smtClean="0">
                <a:sym typeface="Symbol" pitchFamily="18" charset="2"/>
              </a:rPr>
              <a:t>2</a:t>
            </a:r>
            <a:r>
              <a:rPr lang="en-US" altLang="zh-TW" sz="2400" smtClean="0">
                <a:sym typeface="Symbol" pitchFamily="18" charset="2"/>
              </a:rPr>
              <a:t>+3H</a:t>
            </a:r>
            <a:r>
              <a:rPr lang="en-US" altLang="zh-TW" sz="2400" baseline="-25000" smtClean="0">
                <a:sym typeface="Symbol" pitchFamily="18" charset="2"/>
              </a:rPr>
              <a:t>2</a:t>
            </a:r>
            <a:r>
              <a:rPr lang="en-US" altLang="zh-TW" sz="2400" smtClean="0">
                <a:sym typeface="Symbol" pitchFamily="18" charset="2"/>
              </a:rPr>
              <a:t>O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Nitric(V) Acid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zh-TW" smtClean="0"/>
              <a:t>A very strong acid.</a:t>
            </a:r>
          </a:p>
          <a:p>
            <a:pPr eaLnBrk="1" hangingPunct="1"/>
            <a:r>
              <a:rPr lang="en-US" altLang="zh-TW" smtClean="0"/>
              <a:t>Turns yellow because of dissolved NO</a:t>
            </a:r>
            <a:r>
              <a:rPr lang="en-US" altLang="zh-TW" baseline="-25000" smtClean="0"/>
              <a:t>2</a:t>
            </a:r>
            <a:r>
              <a:rPr lang="en-US" altLang="zh-TW" smtClean="0"/>
              <a:t> formed from the decomposition of HNO</a:t>
            </a:r>
            <a:r>
              <a:rPr lang="en-US" altLang="zh-TW" baseline="-25000" smtClean="0"/>
              <a:t>3</a:t>
            </a:r>
            <a:r>
              <a:rPr lang="en-US" altLang="zh-TW" smtClean="0"/>
              <a:t>.</a:t>
            </a:r>
          </a:p>
          <a:p>
            <a:pPr eaLnBrk="1" hangingPunct="1"/>
            <a:r>
              <a:rPr lang="en-US" altLang="zh-TW" smtClean="0"/>
              <a:t>Kept in amber bottle to avoid exposure to light</a:t>
            </a:r>
          </a:p>
          <a:p>
            <a:pPr eaLnBrk="1" hangingPunct="1"/>
            <a:r>
              <a:rPr lang="en-US" altLang="zh-TW" smtClean="0"/>
              <a:t>Commonly used in making explosives, nylon, fertilizers and dyes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Ostwald process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zh-TW" smtClean="0"/>
              <a:t>Catalytic oxidation of NH</a:t>
            </a:r>
            <a:r>
              <a:rPr lang="en-US" altLang="zh-TW" baseline="-25000" smtClean="0"/>
              <a:t>3</a:t>
            </a:r>
            <a:endParaRPr lang="en-US" altLang="zh-TW" smtClean="0"/>
          </a:p>
          <a:p>
            <a:pPr lvl="1" eaLnBrk="1" hangingPunct="1"/>
            <a:r>
              <a:rPr lang="en-US" altLang="zh-TW" sz="2400" smtClean="0"/>
              <a:t>4NH</a:t>
            </a:r>
            <a:r>
              <a:rPr lang="en-US" altLang="zh-TW" sz="2400" baseline="-25000" smtClean="0"/>
              <a:t>3</a:t>
            </a:r>
            <a:r>
              <a:rPr lang="en-US" altLang="zh-TW" sz="2400" smtClean="0"/>
              <a:t> + 5O</a:t>
            </a:r>
            <a:r>
              <a:rPr lang="en-US" altLang="zh-TW" sz="2400" baseline="-25000" smtClean="0"/>
              <a:t>2</a:t>
            </a:r>
            <a:r>
              <a:rPr lang="en-US" altLang="zh-TW" sz="2400" smtClean="0"/>
              <a:t> (Pt/heat) </a:t>
            </a:r>
            <a:r>
              <a:rPr lang="en-US" altLang="zh-TW" sz="2400" smtClean="0">
                <a:sym typeface="Symbol" pitchFamily="18" charset="2"/>
              </a:rPr>
              <a:t> 4NO + 6H</a:t>
            </a:r>
            <a:r>
              <a:rPr lang="en-US" altLang="zh-TW" sz="2400" baseline="-25000" smtClean="0">
                <a:sym typeface="Symbol" pitchFamily="18" charset="2"/>
              </a:rPr>
              <a:t>2</a:t>
            </a:r>
            <a:r>
              <a:rPr lang="en-US" altLang="zh-TW" sz="2400" smtClean="0">
                <a:sym typeface="Symbol" pitchFamily="18" charset="2"/>
              </a:rPr>
              <a:t>O</a:t>
            </a:r>
          </a:p>
          <a:p>
            <a:pPr eaLnBrk="1" hangingPunct="1"/>
            <a:r>
              <a:rPr lang="en-US" altLang="zh-TW" sz="2800" smtClean="0">
                <a:sym typeface="Symbol" pitchFamily="18" charset="2"/>
              </a:rPr>
              <a:t>Oxidation of NO</a:t>
            </a:r>
          </a:p>
          <a:p>
            <a:pPr lvl="1" eaLnBrk="1" hangingPunct="1"/>
            <a:r>
              <a:rPr lang="en-US" altLang="zh-TW" sz="2400" smtClean="0">
                <a:sym typeface="Symbol" pitchFamily="18" charset="2"/>
              </a:rPr>
              <a:t>2NO + O</a:t>
            </a:r>
            <a:r>
              <a:rPr lang="en-US" altLang="zh-TW" sz="2400" baseline="-25000" smtClean="0">
                <a:sym typeface="Symbol" pitchFamily="18" charset="2"/>
              </a:rPr>
              <a:t>2</a:t>
            </a:r>
            <a:r>
              <a:rPr lang="en-US" altLang="zh-TW" sz="2400" smtClean="0">
                <a:sym typeface="Symbol" pitchFamily="18" charset="2"/>
              </a:rPr>
              <a:t>  2NO</a:t>
            </a:r>
            <a:r>
              <a:rPr lang="en-US" altLang="zh-TW" sz="2400" baseline="-25000" smtClean="0">
                <a:sym typeface="Symbol" pitchFamily="18" charset="2"/>
              </a:rPr>
              <a:t>2</a:t>
            </a:r>
            <a:endParaRPr lang="en-US" altLang="zh-TW" sz="2400" smtClean="0">
              <a:sym typeface="Symbol" pitchFamily="18" charset="2"/>
            </a:endParaRPr>
          </a:p>
          <a:p>
            <a:pPr eaLnBrk="1" hangingPunct="1"/>
            <a:r>
              <a:rPr lang="en-US" altLang="zh-TW" sz="2800" smtClean="0">
                <a:sym typeface="Symbol" pitchFamily="18" charset="2"/>
              </a:rPr>
              <a:t>Dissolving NO</a:t>
            </a:r>
            <a:r>
              <a:rPr lang="en-US" altLang="zh-TW" sz="2800" baseline="-25000" smtClean="0">
                <a:sym typeface="Symbol" pitchFamily="18" charset="2"/>
              </a:rPr>
              <a:t>2</a:t>
            </a:r>
            <a:r>
              <a:rPr lang="en-US" altLang="zh-TW" sz="2800" smtClean="0">
                <a:sym typeface="Symbol" pitchFamily="18" charset="2"/>
              </a:rPr>
              <a:t> in water and O</a:t>
            </a:r>
            <a:r>
              <a:rPr lang="en-US" altLang="zh-TW" sz="2800" baseline="-25000" smtClean="0">
                <a:sym typeface="Symbol" pitchFamily="18" charset="2"/>
              </a:rPr>
              <a:t>2</a:t>
            </a:r>
            <a:endParaRPr lang="en-US" altLang="zh-TW" sz="2800" smtClean="0">
              <a:sym typeface="Symbol" pitchFamily="18" charset="2"/>
            </a:endParaRPr>
          </a:p>
          <a:p>
            <a:pPr lvl="1" eaLnBrk="1" hangingPunct="1"/>
            <a:r>
              <a:rPr lang="en-US" altLang="zh-TW" sz="2400" smtClean="0">
                <a:sym typeface="Symbol" pitchFamily="18" charset="2"/>
              </a:rPr>
              <a:t>4NO</a:t>
            </a:r>
            <a:r>
              <a:rPr lang="en-US" altLang="zh-TW" sz="2400" baseline="-25000" smtClean="0">
                <a:sym typeface="Symbol" pitchFamily="18" charset="2"/>
              </a:rPr>
              <a:t>2</a:t>
            </a:r>
            <a:r>
              <a:rPr lang="en-US" altLang="zh-TW" sz="2400" smtClean="0">
                <a:sym typeface="Symbol" pitchFamily="18" charset="2"/>
              </a:rPr>
              <a:t> + O</a:t>
            </a:r>
            <a:r>
              <a:rPr lang="en-US" altLang="zh-TW" sz="2400" baseline="-25000" smtClean="0">
                <a:sym typeface="Symbol" pitchFamily="18" charset="2"/>
              </a:rPr>
              <a:t>2</a:t>
            </a:r>
            <a:r>
              <a:rPr lang="en-US" altLang="zh-TW" sz="2400" smtClean="0">
                <a:sym typeface="Symbol" pitchFamily="18" charset="2"/>
              </a:rPr>
              <a:t> + 2H</a:t>
            </a:r>
            <a:r>
              <a:rPr lang="en-US" altLang="zh-TW" sz="2400" baseline="-25000" smtClean="0">
                <a:sym typeface="Symbol" pitchFamily="18" charset="2"/>
              </a:rPr>
              <a:t>2</a:t>
            </a:r>
            <a:r>
              <a:rPr lang="en-US" altLang="zh-TW" sz="2400" smtClean="0">
                <a:sym typeface="Symbol" pitchFamily="18" charset="2"/>
              </a:rPr>
              <a:t>O  4HNO</a:t>
            </a:r>
            <a:r>
              <a:rPr lang="en-US" altLang="zh-TW" sz="2400" baseline="-25000" smtClean="0">
                <a:sym typeface="Symbol" pitchFamily="18" charset="2"/>
              </a:rPr>
              <a:t>3</a:t>
            </a:r>
            <a:endParaRPr lang="en-US" altLang="zh-TW" sz="2400" smtClean="0">
              <a:sym typeface="Symbol" pitchFamily="18" charset="2"/>
            </a:endParaRPr>
          </a:p>
          <a:p>
            <a:pPr eaLnBrk="1" hangingPunct="1"/>
            <a:r>
              <a:rPr lang="en-US" altLang="zh-TW" sz="2800" smtClean="0">
                <a:sym typeface="Symbol" pitchFamily="18" charset="2"/>
              </a:rPr>
              <a:t>Distillation to obtain 68.5% (15M) HNO</a:t>
            </a:r>
            <a:r>
              <a:rPr lang="en-US" altLang="zh-TW" sz="2800" baseline="-25000" smtClean="0">
                <a:sym typeface="Symbol" pitchFamily="18" charset="2"/>
              </a:rPr>
              <a:t>3</a:t>
            </a:r>
            <a:r>
              <a:rPr lang="en-US" altLang="zh-TW" sz="2800" smtClean="0">
                <a:sym typeface="Symbol" pitchFamily="18" charset="2"/>
              </a:rPr>
              <a:t> as azeotrope</a:t>
            </a:r>
            <a:endParaRPr lang="en-US" altLang="zh-TW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26289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smtClean="0"/>
              <a:t>The Ostwald Process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07950" y="1484313"/>
            <a:ext cx="892810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The Ostwald process was invented by Wilhelm Ostwald. In the Ostwald process ammonia is oxidised to form Nitric acid. Nitric acid is one of the largest user’s of ammonia. </a:t>
            </a:r>
            <a:r>
              <a:rPr lang="en-GB" sz="2800">
                <a:solidFill>
                  <a:srgbClr val="0099FF"/>
                </a:solidFill>
              </a:rPr>
              <a:t>The process has 3 stages: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u="sng"/>
              <a:t>Stage 1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Mixture of air &amp; ammonia heated to </a:t>
            </a:r>
            <a:r>
              <a:rPr lang="en-GB" sz="2800">
                <a:solidFill>
                  <a:srgbClr val="0099FF"/>
                </a:solidFill>
              </a:rPr>
              <a:t>230oc</a:t>
            </a:r>
            <a:r>
              <a:rPr lang="en-GB" sz="2800"/>
              <a:t> and is passed through a metal gauze made of </a:t>
            </a:r>
            <a:r>
              <a:rPr lang="en-GB" sz="2800">
                <a:solidFill>
                  <a:srgbClr val="0099FF"/>
                </a:solidFill>
              </a:rPr>
              <a:t>platinum (90%) &amp; Rhodium (10%).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Reaction produces a lot of heat energy..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Energy is used to keep reaction vessel temp at </a:t>
            </a:r>
            <a:r>
              <a:rPr lang="en-GB" sz="2800">
                <a:solidFill>
                  <a:srgbClr val="0099FF"/>
                </a:solidFill>
              </a:rPr>
              <a:t>800oc</a:t>
            </a:r>
            <a:r>
              <a:rPr lang="en-GB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229600" cy="1143000"/>
          </a:xfrm>
        </p:spPr>
        <p:txBody>
          <a:bodyPr/>
          <a:lstStyle/>
          <a:p>
            <a:pPr algn="l"/>
            <a:r>
              <a:rPr lang="en-GB" sz="3200" smtClean="0"/>
              <a:t>Stage 1 cont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07950" y="1268413"/>
            <a:ext cx="90360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Reaction produces nitrogen monoxide (NO) and water.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0099FF"/>
                </a:solidFill>
              </a:rPr>
              <a:t>Ammonia + oxygen                Nitrogen monoxide + water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0099FF"/>
                </a:solidFill>
              </a:rPr>
              <a:t>4NH</a:t>
            </a:r>
            <a:r>
              <a:rPr lang="en-GB" sz="1600">
                <a:solidFill>
                  <a:srgbClr val="0099FF"/>
                </a:solidFill>
              </a:rPr>
              <a:t>3 </a:t>
            </a:r>
            <a:r>
              <a:rPr lang="en-GB" sz="2800">
                <a:solidFill>
                  <a:srgbClr val="0099FF"/>
                </a:solidFill>
              </a:rPr>
              <a:t>(g)  + 5O</a:t>
            </a:r>
            <a:r>
              <a:rPr lang="en-GB" sz="1600">
                <a:solidFill>
                  <a:srgbClr val="0099FF"/>
                </a:solidFill>
              </a:rPr>
              <a:t>2 </a:t>
            </a:r>
            <a:r>
              <a:rPr lang="en-GB" sz="2800">
                <a:solidFill>
                  <a:srgbClr val="0099FF"/>
                </a:solidFill>
              </a:rPr>
              <a:t> (g)                4NO (g) + 6H</a:t>
            </a:r>
            <a:r>
              <a:rPr lang="en-GB" sz="1600">
                <a:solidFill>
                  <a:srgbClr val="0099FF"/>
                </a:solidFill>
              </a:rPr>
              <a:t>2</a:t>
            </a:r>
            <a:r>
              <a:rPr lang="en-GB" sz="2800">
                <a:solidFill>
                  <a:srgbClr val="0099FF"/>
                </a:solidFill>
              </a:rPr>
              <a:t>O (g)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</a:rPr>
              <a:t>REMEMBER ALL SYMBOL EQUATIONS!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u="sng"/>
              <a:t>Stage 2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Colourless nitrogen monoxide gas produced from 1</a:t>
            </a:r>
            <a:r>
              <a:rPr lang="en-GB" sz="2800" baseline="30000"/>
              <a:t>st</a:t>
            </a:r>
            <a:r>
              <a:rPr lang="en-GB" sz="2800"/>
              <a:t> stage is then reacted with oxygen from the air to form brown nitrogen dioxide gas (NO</a:t>
            </a:r>
            <a:r>
              <a:rPr lang="en-GB" sz="1600"/>
              <a:t>2</a:t>
            </a:r>
            <a:r>
              <a:rPr lang="en-GB" sz="2800"/>
              <a:t>).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sz="2800"/>
          </a:p>
          <a:p>
            <a:pPr eaLnBrk="1" hangingPunct="1">
              <a:spcBef>
                <a:spcPct val="50000"/>
              </a:spcBef>
            </a:pPr>
            <a:endParaRPr lang="en-GB" sz="2800">
              <a:solidFill>
                <a:srgbClr val="0099FF"/>
              </a:solidFill>
            </a:endParaRPr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3348038" y="220503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3348038" y="285273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1143000"/>
          </a:xfrm>
        </p:spPr>
        <p:txBody>
          <a:bodyPr/>
          <a:lstStyle/>
          <a:p>
            <a:pPr algn="l"/>
            <a:r>
              <a:rPr lang="en-GB" sz="3200" u="sng" smtClean="0"/>
              <a:t>Stage 2 cont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107950" y="1268413"/>
            <a:ext cx="8856663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0099FF"/>
                </a:solidFill>
              </a:rPr>
              <a:t>Nitrogen monoxide + oxygen                 Nitrogen dioxide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0099FF"/>
                </a:solidFill>
              </a:rPr>
              <a:t>      2NO (g)            +   O</a:t>
            </a:r>
            <a:r>
              <a:rPr lang="en-GB" sz="1600">
                <a:solidFill>
                  <a:srgbClr val="0099FF"/>
                </a:solidFill>
              </a:rPr>
              <a:t>2 </a:t>
            </a:r>
            <a:r>
              <a:rPr lang="en-GB" sz="2800">
                <a:solidFill>
                  <a:srgbClr val="0099FF"/>
                </a:solidFill>
              </a:rPr>
              <a:t>(g)                   2NO</a:t>
            </a:r>
            <a:r>
              <a:rPr lang="en-GB" sz="1600">
                <a:solidFill>
                  <a:srgbClr val="0099FF"/>
                </a:solidFill>
              </a:rPr>
              <a:t>2 </a:t>
            </a:r>
            <a:r>
              <a:rPr lang="en-GB" sz="2800">
                <a:solidFill>
                  <a:srgbClr val="0099FF"/>
                </a:solidFill>
              </a:rPr>
              <a:t>(g)</a:t>
            </a:r>
          </a:p>
          <a:p>
            <a:pPr eaLnBrk="1" hangingPunct="1">
              <a:spcBef>
                <a:spcPct val="50000"/>
              </a:spcBef>
            </a:pPr>
            <a:endParaRPr lang="en-GB" sz="2800"/>
          </a:p>
          <a:p>
            <a:pPr eaLnBrk="1" hangingPunct="1">
              <a:spcBef>
                <a:spcPct val="50000"/>
              </a:spcBef>
            </a:pPr>
            <a:r>
              <a:rPr lang="en-GB" sz="3200" u="sng"/>
              <a:t>Stage 3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The nitrogen dioxide is then dissolved in water to produce nitric acid.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rgbClr val="0099FF"/>
                </a:solidFill>
              </a:rPr>
              <a:t>Nitrogen dioxide + water            Nitric acid + nitrogen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0099FF"/>
                </a:solidFill>
              </a:rPr>
              <a:t>                                                                   monoxide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0099FF"/>
                </a:solidFill>
              </a:rPr>
              <a:t>     3NO</a:t>
            </a:r>
            <a:r>
              <a:rPr lang="en-GB" sz="1600">
                <a:solidFill>
                  <a:srgbClr val="0099FF"/>
                </a:solidFill>
              </a:rPr>
              <a:t>2 </a:t>
            </a:r>
            <a:r>
              <a:rPr lang="en-GB" sz="2800">
                <a:solidFill>
                  <a:srgbClr val="0099FF"/>
                </a:solidFill>
              </a:rPr>
              <a:t>(g)         +  H</a:t>
            </a:r>
            <a:r>
              <a:rPr lang="en-GB" sz="1600">
                <a:solidFill>
                  <a:srgbClr val="0099FF"/>
                </a:solidFill>
              </a:rPr>
              <a:t>2</a:t>
            </a:r>
            <a:r>
              <a:rPr lang="en-GB" sz="2800">
                <a:solidFill>
                  <a:srgbClr val="0099FF"/>
                </a:solidFill>
              </a:rPr>
              <a:t>O (l)           2HNO</a:t>
            </a:r>
            <a:r>
              <a:rPr lang="en-GB" sz="1600">
                <a:solidFill>
                  <a:srgbClr val="0099FF"/>
                </a:solidFill>
              </a:rPr>
              <a:t>3</a:t>
            </a:r>
            <a:r>
              <a:rPr lang="en-GB" sz="2800">
                <a:solidFill>
                  <a:srgbClr val="0099FF"/>
                </a:solidFill>
              </a:rPr>
              <a:t> (aq) + NO (g)</a:t>
            </a:r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4787900" y="15573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4787900" y="22050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4284663" y="53006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10"/>
          <p:cNvSpPr>
            <a:spLocks noChangeShapeType="1"/>
          </p:cNvSpPr>
          <p:nvPr/>
        </p:nvSpPr>
        <p:spPr bwMode="auto">
          <a:xfrm>
            <a:off x="4500563" y="659765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Oxidizing properties of HNO</a:t>
            </a:r>
            <a:r>
              <a:rPr lang="en-US" altLang="zh-TW" baseline="-25000" smtClean="0"/>
              <a:t>3</a:t>
            </a:r>
            <a:endParaRPr lang="en-US" altLang="zh-TW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Concentrated HNO</a:t>
            </a:r>
            <a:r>
              <a:rPr lang="en-US" altLang="zh-TW" baseline="-25000" smtClean="0"/>
              <a:t>3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2NO</a:t>
            </a:r>
            <a:r>
              <a:rPr lang="en-US" altLang="zh-TW" baseline="-25000" smtClean="0"/>
              <a:t>3</a:t>
            </a:r>
            <a:r>
              <a:rPr lang="en-US" altLang="zh-TW" baseline="30000" smtClean="0"/>
              <a:t>-</a:t>
            </a:r>
            <a:r>
              <a:rPr lang="en-US" altLang="zh-TW" smtClean="0"/>
              <a:t> + 8H</a:t>
            </a:r>
            <a:r>
              <a:rPr lang="en-US" altLang="zh-TW" baseline="30000" smtClean="0"/>
              <a:t>+</a:t>
            </a:r>
            <a:r>
              <a:rPr lang="en-US" altLang="zh-TW" smtClean="0"/>
              <a:t> + 6e</a:t>
            </a:r>
            <a:r>
              <a:rPr lang="en-US" altLang="zh-TW" baseline="30000" smtClean="0"/>
              <a:t>- </a:t>
            </a:r>
            <a:r>
              <a:rPr lang="en-US" altLang="zh-TW" smtClean="0">
                <a:sym typeface="Symbol" pitchFamily="18" charset="2"/>
              </a:rPr>
              <a:t> 2NO + 4H</a:t>
            </a:r>
            <a:r>
              <a:rPr lang="en-US" altLang="zh-TW" baseline="-25000" smtClean="0">
                <a:sym typeface="Symbol" pitchFamily="18" charset="2"/>
              </a:rPr>
              <a:t>2</a:t>
            </a:r>
            <a:r>
              <a:rPr lang="en-US" altLang="zh-TW" smtClean="0">
                <a:sym typeface="Symbol" pitchFamily="18" charset="2"/>
              </a:rPr>
              <a:t>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Diluted HNO</a:t>
            </a:r>
            <a:r>
              <a:rPr lang="en-US" altLang="zh-TW" baseline="-25000" smtClean="0"/>
              <a:t>3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2NO</a:t>
            </a:r>
            <a:r>
              <a:rPr lang="en-US" altLang="zh-TW" baseline="-25000" smtClean="0"/>
              <a:t>3</a:t>
            </a:r>
            <a:r>
              <a:rPr lang="en-US" altLang="zh-TW" baseline="30000" smtClean="0"/>
              <a:t>-</a:t>
            </a:r>
            <a:r>
              <a:rPr lang="en-US" altLang="zh-TW" smtClean="0"/>
              <a:t> + 4H</a:t>
            </a:r>
            <a:r>
              <a:rPr lang="en-US" altLang="zh-TW" baseline="30000" smtClean="0"/>
              <a:t>+</a:t>
            </a:r>
            <a:r>
              <a:rPr lang="en-US" altLang="zh-TW" smtClean="0"/>
              <a:t> + 2e</a:t>
            </a:r>
            <a:r>
              <a:rPr lang="en-US" altLang="zh-TW" baseline="30000" smtClean="0"/>
              <a:t>- </a:t>
            </a:r>
            <a:r>
              <a:rPr lang="en-US" altLang="zh-TW" smtClean="0">
                <a:sym typeface="Symbol" pitchFamily="18" charset="2"/>
              </a:rPr>
              <a:t> 2NO</a:t>
            </a:r>
            <a:r>
              <a:rPr lang="en-US" altLang="zh-TW" baseline="-25000" smtClean="0">
                <a:sym typeface="Symbol" pitchFamily="18" charset="2"/>
              </a:rPr>
              <a:t>2</a:t>
            </a:r>
            <a:r>
              <a:rPr lang="en-US" altLang="zh-TW" smtClean="0">
                <a:sym typeface="Symbol" pitchFamily="18" charset="2"/>
              </a:rPr>
              <a:t> + 2H</a:t>
            </a:r>
            <a:r>
              <a:rPr lang="en-US" altLang="zh-TW" baseline="-25000" smtClean="0">
                <a:sym typeface="Symbol" pitchFamily="18" charset="2"/>
              </a:rPr>
              <a:t>2</a:t>
            </a:r>
            <a:r>
              <a:rPr lang="en-US" altLang="zh-TW" smtClean="0">
                <a:sym typeface="Symbol" pitchFamily="18" charset="2"/>
              </a:rPr>
              <a:t>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Reactions 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Copper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Iron(II) 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Sulphur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u="sng" smtClean="0"/>
              <a:t>Uses of Nitric acid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07950" y="1484313"/>
            <a:ext cx="892810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Nitric acid produced is used in the manufacture of the following: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Artificial fertilisers – Ammonium nitrate.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Explosives, such as 2,4,6-TNT.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Dyes.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Artificial fibres, such as nylon.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800"/>
              <a:t>Used in treatment of metals.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060575"/>
            <a:ext cx="12239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789363"/>
            <a:ext cx="13668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97200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37063"/>
            <a:ext cx="18208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ea typeface="PMingLiU" pitchFamily="18" charset="-120"/>
              </a:rPr>
              <a:t>Laboratory Preparation of Nitrogen</a:t>
            </a:r>
            <a:r>
              <a:rPr lang="en-US" dirty="0">
                <a:ea typeface="PMingLiU" pitchFamily="18" charset="-120"/>
              </a:rPr>
              <a:t/>
            </a:r>
            <a:br>
              <a:rPr lang="en-US" dirty="0">
                <a:ea typeface="PMingLiU" pitchFamily="18" charset="-120"/>
              </a:rPr>
            </a:br>
            <a:endParaRPr lang="en-US" dirty="0">
              <a:ea typeface="PMingLiU" pitchFamily="18" charset="-12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1295400"/>
            <a:ext cx="7683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kumimoji="0"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Nitrogen can be prepared from the air as shown below.</a:t>
            </a:r>
          </a:p>
          <a:p>
            <a:pPr eaLnBrk="0" hangingPunct="0"/>
            <a:endParaRPr kumimoji="0" lang="en-U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1" descr="fig_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590800"/>
            <a:ext cx="873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Nitrates(V)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zh-TW" smtClean="0"/>
              <a:t>Thermal stability</a:t>
            </a:r>
          </a:p>
          <a:p>
            <a:pPr lvl="1" eaLnBrk="1" hangingPunct="1"/>
            <a:r>
              <a:rPr lang="en-US" altLang="zh-TW" smtClean="0"/>
              <a:t>K,Na      2MNO</a:t>
            </a:r>
            <a:r>
              <a:rPr lang="en-US" altLang="zh-TW" baseline="-25000" smtClean="0"/>
              <a:t>3</a:t>
            </a:r>
            <a:r>
              <a:rPr lang="en-US" altLang="zh-TW" smtClean="0">
                <a:sym typeface="Symbol" pitchFamily="18" charset="2"/>
              </a:rPr>
              <a:t>2MNO</a:t>
            </a:r>
            <a:r>
              <a:rPr lang="en-US" altLang="zh-TW" baseline="-25000" smtClean="0">
                <a:sym typeface="Symbol" pitchFamily="18" charset="2"/>
              </a:rPr>
              <a:t>2</a:t>
            </a:r>
            <a:r>
              <a:rPr lang="en-US" altLang="zh-TW" smtClean="0">
                <a:sym typeface="Symbol" pitchFamily="18" charset="2"/>
              </a:rPr>
              <a:t> + O</a:t>
            </a:r>
            <a:r>
              <a:rPr lang="en-US" altLang="zh-TW" baseline="-25000" smtClean="0">
                <a:sym typeface="Symbol" pitchFamily="18" charset="2"/>
              </a:rPr>
              <a:t>2</a:t>
            </a:r>
            <a:endParaRPr lang="en-US" altLang="zh-TW" smtClean="0">
              <a:sym typeface="Symbol" pitchFamily="18" charset="2"/>
            </a:endParaRP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Ca to Cu    2M(NO</a:t>
            </a:r>
            <a:r>
              <a:rPr lang="en-US" altLang="zh-TW" baseline="-25000" smtClean="0">
                <a:sym typeface="Symbol" pitchFamily="18" charset="2"/>
              </a:rPr>
              <a:t>3</a:t>
            </a:r>
            <a:r>
              <a:rPr lang="en-US" altLang="zh-TW" smtClean="0">
                <a:sym typeface="Symbol" pitchFamily="18" charset="2"/>
              </a:rPr>
              <a:t>)</a:t>
            </a:r>
            <a:r>
              <a:rPr lang="en-US" altLang="zh-TW" baseline="-25000" smtClean="0">
                <a:sym typeface="Symbol" pitchFamily="18" charset="2"/>
              </a:rPr>
              <a:t>2</a:t>
            </a:r>
            <a:r>
              <a:rPr lang="en-US" altLang="zh-TW" smtClean="0">
                <a:sym typeface="Symbol" pitchFamily="18" charset="2"/>
              </a:rPr>
              <a:t>2MO+4NO</a:t>
            </a:r>
            <a:r>
              <a:rPr lang="en-US" altLang="zh-TW" baseline="-25000" smtClean="0">
                <a:sym typeface="Symbol" pitchFamily="18" charset="2"/>
              </a:rPr>
              <a:t>2</a:t>
            </a:r>
            <a:r>
              <a:rPr lang="en-US" altLang="zh-TW" smtClean="0">
                <a:sym typeface="Symbol" pitchFamily="18" charset="2"/>
              </a:rPr>
              <a:t>+O</a:t>
            </a:r>
            <a:r>
              <a:rPr lang="en-US" altLang="zh-TW" baseline="-25000" smtClean="0">
                <a:sym typeface="Symbol" pitchFamily="18" charset="2"/>
              </a:rPr>
              <a:t>2</a:t>
            </a:r>
            <a:endParaRPr lang="en-US" altLang="zh-TW" smtClean="0">
              <a:sym typeface="Symbol" pitchFamily="18" charset="2"/>
            </a:endParaRPr>
          </a:p>
          <a:p>
            <a:pPr lvl="1" eaLnBrk="1" hangingPunct="1"/>
            <a:r>
              <a:rPr lang="en-US" altLang="zh-TW" smtClean="0"/>
              <a:t>Hg,Ag      Hg(NO</a:t>
            </a:r>
            <a:r>
              <a:rPr lang="en-US" altLang="zh-TW" baseline="-25000" smtClean="0"/>
              <a:t>3</a:t>
            </a:r>
            <a:r>
              <a:rPr lang="en-US" altLang="zh-TW" smtClean="0"/>
              <a:t>)</a:t>
            </a:r>
            <a:r>
              <a:rPr lang="en-US" altLang="zh-TW" baseline="-25000" smtClean="0"/>
              <a:t>2</a:t>
            </a:r>
            <a:r>
              <a:rPr lang="en-US" altLang="zh-TW" smtClean="0">
                <a:sym typeface="Symbol" pitchFamily="18" charset="2"/>
              </a:rPr>
              <a:t>Hg + 2NO</a:t>
            </a:r>
            <a:r>
              <a:rPr lang="en-US" altLang="zh-TW" baseline="-25000" smtClean="0">
                <a:sym typeface="Symbol" pitchFamily="18" charset="2"/>
              </a:rPr>
              <a:t>2</a:t>
            </a:r>
            <a:r>
              <a:rPr lang="en-US" altLang="zh-TW" smtClean="0">
                <a:sym typeface="Symbol" pitchFamily="18" charset="2"/>
              </a:rPr>
              <a:t> + O</a:t>
            </a:r>
            <a:r>
              <a:rPr lang="en-US" altLang="zh-TW" baseline="-25000" smtClean="0">
                <a:sym typeface="Symbol" pitchFamily="18" charset="2"/>
              </a:rPr>
              <a:t>2</a:t>
            </a:r>
            <a:endParaRPr lang="en-US" altLang="zh-TW" smtClean="0">
              <a:sym typeface="Symbol" pitchFamily="18" charset="2"/>
            </a:endParaRP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NH</a:t>
            </a:r>
            <a:r>
              <a:rPr lang="en-US" altLang="zh-TW" baseline="-25000" smtClean="0">
                <a:sym typeface="Symbol" pitchFamily="18" charset="2"/>
              </a:rPr>
              <a:t>4</a:t>
            </a:r>
            <a:r>
              <a:rPr lang="en-US" altLang="zh-TW" smtClean="0">
                <a:sym typeface="Symbol" pitchFamily="18" charset="2"/>
              </a:rPr>
              <a:t>NO</a:t>
            </a:r>
            <a:r>
              <a:rPr lang="en-US" altLang="zh-TW" baseline="-25000" smtClean="0">
                <a:sym typeface="Symbol" pitchFamily="18" charset="2"/>
              </a:rPr>
              <a:t>3</a:t>
            </a:r>
            <a:r>
              <a:rPr lang="en-US" altLang="zh-TW" smtClean="0">
                <a:sym typeface="Symbol" pitchFamily="18" charset="2"/>
              </a:rPr>
              <a:t>  N</a:t>
            </a:r>
            <a:r>
              <a:rPr lang="en-US" altLang="zh-TW" baseline="-25000" smtClean="0">
                <a:sym typeface="Symbol" pitchFamily="18" charset="2"/>
              </a:rPr>
              <a:t>2</a:t>
            </a:r>
            <a:r>
              <a:rPr lang="en-US" altLang="zh-TW" smtClean="0">
                <a:sym typeface="Symbol" pitchFamily="18" charset="2"/>
              </a:rPr>
              <a:t>O + 2H</a:t>
            </a:r>
            <a:r>
              <a:rPr lang="en-US" altLang="zh-TW" baseline="-25000" smtClean="0">
                <a:sym typeface="Symbol" pitchFamily="18" charset="2"/>
              </a:rPr>
              <a:t>2</a:t>
            </a:r>
            <a:r>
              <a:rPr lang="en-US" altLang="zh-TW" smtClean="0">
                <a:sym typeface="Symbol" pitchFamily="18" charset="2"/>
              </a:rPr>
              <a:t>O</a:t>
            </a:r>
            <a:endParaRPr lang="en-US" altLang="zh-TW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201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04800"/>
            <a:ext cx="85629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Brown ring test for NO</a:t>
            </a:r>
            <a:r>
              <a:rPr lang="en-US" altLang="zh-TW" baseline="-25000" smtClean="0"/>
              <a:t>3</a:t>
            </a:r>
            <a:r>
              <a:rPr lang="en-US" altLang="zh-TW" baseline="30000" smtClean="0"/>
              <a:t>-</a:t>
            </a:r>
            <a:endParaRPr lang="en-US" altLang="zh-TW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93725" y="2236788"/>
            <a:ext cx="3919538" cy="2757487"/>
            <a:chOff x="374" y="2081"/>
            <a:chExt cx="2469" cy="1737"/>
          </a:xfrm>
        </p:grpSpPr>
        <p:grpSp>
          <p:nvGrpSpPr>
            <p:cNvPr id="45071" name="Group 12"/>
            <p:cNvGrpSpPr>
              <a:grpSpLocks/>
            </p:cNvGrpSpPr>
            <p:nvPr/>
          </p:nvGrpSpPr>
          <p:grpSpPr bwMode="auto">
            <a:xfrm>
              <a:off x="1193" y="2081"/>
              <a:ext cx="871" cy="1411"/>
              <a:chOff x="1209" y="2081"/>
              <a:chExt cx="871" cy="1411"/>
            </a:xfrm>
          </p:grpSpPr>
          <p:sp>
            <p:nvSpPr>
              <p:cNvPr id="45073" name="Rectangle 4"/>
              <p:cNvSpPr>
                <a:spLocks noChangeArrowheads="1"/>
              </p:cNvSpPr>
              <p:nvPr/>
            </p:nvSpPr>
            <p:spPr bwMode="auto">
              <a:xfrm rot="1974367">
                <a:off x="1696" y="2119"/>
                <a:ext cx="38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4" name="Line 5"/>
              <p:cNvSpPr>
                <a:spLocks noChangeShapeType="1"/>
              </p:cNvSpPr>
              <p:nvPr/>
            </p:nvSpPr>
            <p:spPr bwMode="auto">
              <a:xfrm rot="1974367">
                <a:off x="1257" y="301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5" name="AutoShape 7"/>
              <p:cNvSpPr>
                <a:spLocks noChangeArrowheads="1"/>
              </p:cNvSpPr>
              <p:nvPr/>
            </p:nvSpPr>
            <p:spPr bwMode="auto">
              <a:xfrm rot="1974367">
                <a:off x="1400" y="2100"/>
                <a:ext cx="192" cy="139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6" name="Text Box 9"/>
              <p:cNvSpPr txBox="1">
                <a:spLocks noChangeArrowheads="1"/>
              </p:cNvSpPr>
              <p:nvPr/>
            </p:nvSpPr>
            <p:spPr bwMode="auto">
              <a:xfrm rot="1974367">
                <a:off x="1727" y="2081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5077" name="Line 10"/>
              <p:cNvSpPr>
                <a:spLocks noChangeShapeType="1"/>
              </p:cNvSpPr>
              <p:nvPr/>
            </p:nvSpPr>
            <p:spPr bwMode="auto">
              <a:xfrm rot="12399" flipV="1">
                <a:off x="1209" y="3072"/>
                <a:ext cx="21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072" name="Text Box 13"/>
            <p:cNvSpPr txBox="1">
              <a:spLocks noChangeArrowheads="1"/>
            </p:cNvSpPr>
            <p:nvPr/>
          </p:nvSpPr>
          <p:spPr bwMode="auto">
            <a:xfrm>
              <a:off x="374" y="3530"/>
              <a:ext cx="2469" cy="288"/>
            </a:xfrm>
            <a:prstGeom prst="rect">
              <a:avLst/>
            </a:prstGeom>
            <a:solidFill>
              <a:srgbClr val="E7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Fresh FeSO</a:t>
              </a:r>
              <a:r>
                <a:rPr lang="en-US" altLang="zh-TW" baseline="-25000"/>
                <a:t>4</a:t>
              </a:r>
              <a:r>
                <a:rPr lang="en-US" altLang="zh-TW"/>
                <a:t>(aq) and NO</a:t>
              </a:r>
              <a:r>
                <a:rPr lang="en-US" altLang="zh-TW" baseline="-25000"/>
                <a:t>3</a:t>
              </a:r>
              <a:r>
                <a:rPr lang="en-US" altLang="zh-TW" baseline="30000"/>
                <a:t>-</a:t>
              </a:r>
              <a:r>
                <a:rPr lang="en-US" altLang="zh-TW"/>
                <a:t>(aq)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794000" y="1828800"/>
            <a:ext cx="2060575" cy="1066800"/>
            <a:chOff x="1760" y="1824"/>
            <a:chExt cx="1298" cy="672"/>
          </a:xfrm>
        </p:grpSpPr>
        <p:sp>
          <p:nvSpPr>
            <p:cNvPr id="45069" name="Text Box 14"/>
            <p:cNvSpPr txBox="1">
              <a:spLocks noChangeArrowheads="1"/>
            </p:cNvSpPr>
            <p:nvPr/>
          </p:nvSpPr>
          <p:spPr bwMode="auto">
            <a:xfrm>
              <a:off x="1920" y="1824"/>
              <a:ext cx="1138" cy="518"/>
            </a:xfrm>
            <a:prstGeom prst="rect">
              <a:avLst/>
            </a:prstGeom>
            <a:solidFill>
              <a:srgbClr val="FFD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Concentrated</a:t>
              </a:r>
            </a:p>
            <a:p>
              <a:pPr eaLnBrk="1" hangingPunct="1"/>
              <a:r>
                <a:rPr lang="en-US" altLang="zh-TW"/>
                <a:t>H</a:t>
              </a:r>
              <a:r>
                <a:rPr lang="en-US" altLang="zh-TW" baseline="-25000"/>
                <a:t>2</a:t>
              </a:r>
              <a:r>
                <a:rPr lang="en-US" altLang="zh-TW"/>
                <a:t>SO</a:t>
              </a:r>
              <a:r>
                <a:rPr lang="en-US" altLang="zh-TW" baseline="-25000"/>
                <a:t>4</a:t>
              </a:r>
              <a:r>
                <a:rPr lang="en-US" altLang="zh-TW"/>
                <a:t>(l)</a:t>
              </a:r>
            </a:p>
          </p:txBody>
        </p:sp>
        <p:sp>
          <p:nvSpPr>
            <p:cNvPr id="45070" name="Freeform 16"/>
            <p:cNvSpPr>
              <a:spLocks/>
            </p:cNvSpPr>
            <p:nvPr/>
          </p:nvSpPr>
          <p:spPr bwMode="auto">
            <a:xfrm>
              <a:off x="1760" y="2160"/>
              <a:ext cx="208" cy="336"/>
            </a:xfrm>
            <a:custGeom>
              <a:avLst/>
              <a:gdLst>
                <a:gd name="T0" fmla="*/ 208 w 208"/>
                <a:gd name="T1" fmla="*/ 0 h 336"/>
                <a:gd name="T2" fmla="*/ 112 w 208"/>
                <a:gd name="T3" fmla="*/ 48 h 336"/>
                <a:gd name="T4" fmla="*/ 16 w 208"/>
                <a:gd name="T5" fmla="*/ 192 h 336"/>
                <a:gd name="T6" fmla="*/ 16 w 208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336"/>
                <a:gd name="T14" fmla="*/ 208 w 208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336">
                  <a:moveTo>
                    <a:pt x="208" y="0"/>
                  </a:moveTo>
                  <a:cubicBezTo>
                    <a:pt x="176" y="8"/>
                    <a:pt x="144" y="16"/>
                    <a:pt x="112" y="48"/>
                  </a:cubicBezTo>
                  <a:cubicBezTo>
                    <a:pt x="80" y="80"/>
                    <a:pt x="32" y="144"/>
                    <a:pt x="16" y="192"/>
                  </a:cubicBezTo>
                  <a:cubicBezTo>
                    <a:pt x="0" y="240"/>
                    <a:pt x="16" y="312"/>
                    <a:pt x="1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081713" y="1981200"/>
            <a:ext cx="1368425" cy="2239963"/>
            <a:chOff x="3831" y="2055"/>
            <a:chExt cx="862" cy="1411"/>
          </a:xfrm>
        </p:grpSpPr>
        <p:sp>
          <p:nvSpPr>
            <p:cNvPr id="45063" name="Rectangle 21"/>
            <p:cNvSpPr>
              <a:spLocks noChangeArrowheads="1"/>
            </p:cNvSpPr>
            <p:nvPr/>
          </p:nvSpPr>
          <p:spPr bwMode="auto">
            <a:xfrm rot="1974367">
              <a:off x="4309" y="2093"/>
              <a:ext cx="38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4" name="Line 22"/>
            <p:cNvSpPr>
              <a:spLocks noChangeShapeType="1"/>
            </p:cNvSpPr>
            <p:nvPr/>
          </p:nvSpPr>
          <p:spPr bwMode="auto">
            <a:xfrm rot="1974367">
              <a:off x="3870" y="29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AutoShape 23"/>
            <p:cNvSpPr>
              <a:spLocks noChangeArrowheads="1"/>
            </p:cNvSpPr>
            <p:nvPr/>
          </p:nvSpPr>
          <p:spPr bwMode="auto">
            <a:xfrm rot="1974367">
              <a:off x="4013" y="2074"/>
              <a:ext cx="192" cy="139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Text Box 24"/>
            <p:cNvSpPr txBox="1">
              <a:spLocks noChangeArrowheads="1"/>
            </p:cNvSpPr>
            <p:nvPr/>
          </p:nvSpPr>
          <p:spPr bwMode="auto">
            <a:xfrm rot="1974367">
              <a:off x="4340" y="2055"/>
              <a:ext cx="33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5067" name="Line 27"/>
            <p:cNvSpPr>
              <a:spLocks noChangeShapeType="1"/>
            </p:cNvSpPr>
            <p:nvPr/>
          </p:nvSpPr>
          <p:spPr bwMode="auto">
            <a:xfrm>
              <a:off x="3984" y="27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28"/>
            <p:cNvSpPr>
              <a:spLocks noChangeShapeType="1"/>
            </p:cNvSpPr>
            <p:nvPr/>
          </p:nvSpPr>
          <p:spPr bwMode="auto">
            <a:xfrm>
              <a:off x="3831" y="3024"/>
              <a:ext cx="240" cy="0"/>
            </a:xfrm>
            <a:prstGeom prst="line">
              <a:avLst/>
            </a:prstGeom>
            <a:noFill/>
            <a:ln w="76200">
              <a:solidFill>
                <a:srgbClr val="C89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2346325" y="5368925"/>
            <a:ext cx="5772150" cy="1187450"/>
          </a:xfrm>
          <a:prstGeom prst="rect">
            <a:avLst/>
          </a:prstGeom>
          <a:solidFill>
            <a:srgbClr val="FFD5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NO</a:t>
            </a:r>
            <a:r>
              <a:rPr lang="en-US" altLang="zh-TW" baseline="-25000"/>
              <a:t>3</a:t>
            </a:r>
            <a:r>
              <a:rPr lang="en-US" altLang="zh-TW" baseline="30000"/>
              <a:t>-</a:t>
            </a:r>
            <a:r>
              <a:rPr lang="en-US" altLang="zh-TW"/>
              <a:t> + H</a:t>
            </a:r>
            <a:r>
              <a:rPr lang="en-US" altLang="zh-TW" baseline="-25000"/>
              <a:t>2</a:t>
            </a:r>
            <a:r>
              <a:rPr lang="en-US" altLang="zh-TW"/>
              <a:t>SO</a:t>
            </a:r>
            <a:r>
              <a:rPr lang="en-US" altLang="zh-TW" baseline="-25000"/>
              <a:t>4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 HNO</a:t>
            </a:r>
            <a:r>
              <a:rPr lang="en-US" altLang="zh-TW" baseline="-25000">
                <a:sym typeface="Symbol" pitchFamily="18" charset="2"/>
              </a:rPr>
              <a:t>3</a:t>
            </a:r>
            <a:r>
              <a:rPr lang="en-US" altLang="zh-TW">
                <a:sym typeface="Symbol" pitchFamily="18" charset="2"/>
              </a:rPr>
              <a:t> + HSO</a:t>
            </a:r>
            <a:r>
              <a:rPr lang="en-US" altLang="zh-TW" baseline="-25000">
                <a:sym typeface="Symbol" pitchFamily="18" charset="2"/>
              </a:rPr>
              <a:t>4</a:t>
            </a:r>
            <a:r>
              <a:rPr lang="en-US" altLang="zh-TW" baseline="30000">
                <a:sym typeface="Symbol" pitchFamily="18" charset="2"/>
              </a:rPr>
              <a:t>-</a:t>
            </a:r>
            <a:endParaRPr lang="en-US" altLang="zh-TW">
              <a:sym typeface="Symbol" pitchFamily="18" charset="2"/>
            </a:endParaRPr>
          </a:p>
          <a:p>
            <a:pPr eaLnBrk="1" hangingPunct="1"/>
            <a:r>
              <a:rPr lang="en-US" altLang="zh-TW">
                <a:sym typeface="Symbol" pitchFamily="18" charset="2"/>
              </a:rPr>
              <a:t>HNO</a:t>
            </a:r>
            <a:r>
              <a:rPr lang="en-US" altLang="zh-TW" baseline="-25000">
                <a:sym typeface="Symbol" pitchFamily="18" charset="2"/>
              </a:rPr>
              <a:t>3</a:t>
            </a:r>
            <a:r>
              <a:rPr lang="en-US" altLang="zh-TW">
                <a:sym typeface="Symbol" pitchFamily="18" charset="2"/>
              </a:rPr>
              <a:t> + 3Fe</a:t>
            </a:r>
            <a:r>
              <a:rPr lang="en-US" altLang="zh-TW" baseline="30000">
                <a:sym typeface="Symbol" pitchFamily="18" charset="2"/>
              </a:rPr>
              <a:t>2+</a:t>
            </a:r>
            <a:r>
              <a:rPr lang="en-US" altLang="zh-TW">
                <a:sym typeface="Symbol" pitchFamily="18" charset="2"/>
              </a:rPr>
              <a:t> + 3H</a:t>
            </a:r>
            <a:r>
              <a:rPr lang="en-US" altLang="zh-TW" baseline="30000">
                <a:sym typeface="Symbol" pitchFamily="18" charset="2"/>
              </a:rPr>
              <a:t>+</a:t>
            </a:r>
            <a:r>
              <a:rPr lang="en-US" altLang="zh-TW">
                <a:sym typeface="Symbol" pitchFamily="18" charset="2"/>
              </a:rPr>
              <a:t>  2H</a:t>
            </a:r>
            <a:r>
              <a:rPr lang="en-US" altLang="zh-TW" baseline="-25000">
                <a:sym typeface="Symbol" pitchFamily="18" charset="2"/>
              </a:rPr>
              <a:t>2</a:t>
            </a:r>
            <a:r>
              <a:rPr lang="en-US" altLang="zh-TW">
                <a:sym typeface="Symbol" pitchFamily="18" charset="2"/>
              </a:rPr>
              <a:t>O + NO + 3Fe</a:t>
            </a:r>
            <a:r>
              <a:rPr lang="en-US" altLang="zh-TW" baseline="30000">
                <a:sym typeface="Symbol" pitchFamily="18" charset="2"/>
              </a:rPr>
              <a:t>2+</a:t>
            </a:r>
            <a:endParaRPr lang="en-US" altLang="zh-TW">
              <a:sym typeface="Symbol" pitchFamily="18" charset="2"/>
            </a:endParaRPr>
          </a:p>
          <a:p>
            <a:pPr eaLnBrk="1" hangingPunct="1"/>
            <a:r>
              <a:rPr lang="en-US" altLang="zh-TW">
                <a:sym typeface="Symbol" pitchFamily="18" charset="2"/>
              </a:rPr>
              <a:t>FeSO</a:t>
            </a:r>
            <a:r>
              <a:rPr lang="en-US" altLang="zh-TW" baseline="-25000">
                <a:sym typeface="Symbol" pitchFamily="18" charset="2"/>
              </a:rPr>
              <a:t>4</a:t>
            </a:r>
            <a:r>
              <a:rPr lang="en-US" altLang="zh-TW">
                <a:sym typeface="Symbol" pitchFamily="18" charset="2"/>
              </a:rPr>
              <a:t> + NO  FeSO</a:t>
            </a:r>
            <a:r>
              <a:rPr lang="en-US" altLang="zh-TW" baseline="-25000">
                <a:sym typeface="Symbol" pitchFamily="18" charset="2"/>
              </a:rPr>
              <a:t>4</a:t>
            </a:r>
            <a:r>
              <a:rPr lang="en-US" altLang="zh-TW">
                <a:sym typeface="Symbol" pitchFamily="18" charset="2"/>
              </a:rPr>
              <a:t>.NO (brown complex)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8600" y="838200"/>
            <a:ext cx="84629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kumimoji="0"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Nitrogen can be prepared from the air as shown. </a:t>
            </a:r>
          </a:p>
          <a:p>
            <a:r>
              <a:rPr kumimoji="0"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Air flows into the respirator and onto caustic soda </a:t>
            </a:r>
          </a:p>
          <a:p>
            <a:r>
              <a:rPr kumimoji="0"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dissolves carbon dioxide gas. </a:t>
            </a:r>
          </a:p>
          <a:p>
            <a:endParaRPr kumimoji="0" lang="en-US" sz="2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kumimoji="0"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then passed through a heated combustion tube </a:t>
            </a:r>
          </a:p>
          <a:p>
            <a:r>
              <a:rPr kumimoji="0"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containing heated copper turnings which remove </a:t>
            </a:r>
          </a:p>
          <a:p>
            <a:r>
              <a:rPr kumimoji="0"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oxygen. Nitrogen is then collected over water.</a:t>
            </a:r>
          </a:p>
          <a:p>
            <a:r>
              <a:rPr kumimoji="0"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kumimoji="0"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Traces of noble gases present in air still remain </a:t>
            </a:r>
          </a:p>
          <a:p>
            <a:r>
              <a:rPr kumimoji="0" 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the final product.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62000"/>
            <a:ext cx="825341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2713"/>
            <a:ext cx="5715000" cy="67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Reactions of nitrogen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With reactive metals, Li and Mg, to form </a:t>
            </a:r>
            <a:r>
              <a:rPr lang="en-US" altLang="zh-TW" i="1" smtClean="0"/>
              <a:t>nitrides.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3Mg(s) + N</a:t>
            </a:r>
            <a:r>
              <a:rPr lang="en-US" altLang="zh-TW" baseline="-25000" smtClean="0"/>
              <a:t>2</a:t>
            </a:r>
            <a:r>
              <a:rPr lang="en-US" altLang="zh-TW" smtClean="0"/>
              <a:t>(g) </a:t>
            </a:r>
            <a:r>
              <a:rPr lang="en-US" altLang="zh-TW" smtClean="0">
                <a:sym typeface="Symbol" pitchFamily="18" charset="2"/>
              </a:rPr>
              <a:t> Mg</a:t>
            </a:r>
            <a:r>
              <a:rPr lang="en-US" altLang="zh-TW" baseline="-25000" smtClean="0">
                <a:sym typeface="Symbol" pitchFamily="18" charset="2"/>
              </a:rPr>
              <a:t>3</a:t>
            </a:r>
            <a:r>
              <a:rPr lang="en-US" altLang="zh-TW" smtClean="0">
                <a:sym typeface="Symbol" pitchFamily="18" charset="2"/>
              </a:rPr>
              <a:t>N</a:t>
            </a:r>
            <a:r>
              <a:rPr lang="en-US" altLang="zh-TW" baseline="-25000" smtClean="0">
                <a:sym typeface="Symbol" pitchFamily="18" charset="2"/>
              </a:rPr>
              <a:t>2</a:t>
            </a:r>
            <a:r>
              <a:rPr lang="en-US" altLang="zh-TW" smtClean="0">
                <a:sym typeface="Symbol" pitchFamily="18" charset="2"/>
              </a:rPr>
              <a:t>(s), an ionic cpd.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With oxygen at very high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N</a:t>
            </a:r>
            <a:r>
              <a:rPr lang="en-US" altLang="zh-TW" baseline="-25000" smtClean="0"/>
              <a:t>2</a:t>
            </a:r>
            <a:r>
              <a:rPr lang="en-US" altLang="zh-TW" smtClean="0"/>
              <a:t>(g) + O</a:t>
            </a:r>
            <a:r>
              <a:rPr lang="en-US" altLang="zh-TW" baseline="-25000" smtClean="0"/>
              <a:t>2</a:t>
            </a:r>
            <a:r>
              <a:rPr lang="en-US" altLang="zh-TW" smtClean="0"/>
              <a:t>(g) </a:t>
            </a:r>
            <a:r>
              <a:rPr lang="en-US" altLang="zh-TW" smtClean="0">
                <a:sym typeface="Symbol" pitchFamily="18" charset="2"/>
              </a:rPr>
              <a:t> 2NO(g) , at very high 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sym typeface="Symbol" pitchFamily="18" charset="2"/>
              </a:rPr>
              <a:t>2NO(g) + O</a:t>
            </a:r>
            <a:r>
              <a:rPr lang="en-US" altLang="zh-TW" baseline="-25000" smtClean="0">
                <a:sym typeface="Symbol" pitchFamily="18" charset="2"/>
              </a:rPr>
              <a:t>2</a:t>
            </a:r>
            <a:r>
              <a:rPr lang="en-US" altLang="zh-TW" smtClean="0">
                <a:sym typeface="Symbol" pitchFamily="18" charset="2"/>
              </a:rPr>
              <a:t>  2NO(g)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With hydrogen at special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N</a:t>
            </a:r>
            <a:r>
              <a:rPr lang="en-US" altLang="zh-TW" baseline="-25000" smtClean="0"/>
              <a:t>2</a:t>
            </a:r>
            <a:r>
              <a:rPr lang="en-US" altLang="zh-TW" smtClean="0"/>
              <a:t>(g) + 3H</a:t>
            </a:r>
            <a:r>
              <a:rPr lang="en-US" altLang="zh-TW" baseline="-25000" smtClean="0"/>
              <a:t>2</a:t>
            </a:r>
            <a:r>
              <a:rPr lang="en-US" altLang="zh-TW" smtClean="0"/>
              <a:t>(g) </a:t>
            </a:r>
            <a:r>
              <a:rPr lang="en-US" altLang="zh-TW" smtClean="0">
                <a:sym typeface="Wingdings 3" pitchFamily="18" charset="2"/>
              </a:rPr>
              <a:t> 2NH</a:t>
            </a:r>
            <a:r>
              <a:rPr lang="en-US" altLang="zh-TW" baseline="-25000" smtClean="0">
                <a:sym typeface="Wingdings 3" pitchFamily="18" charset="2"/>
              </a:rPr>
              <a:t>3</a:t>
            </a:r>
            <a:r>
              <a:rPr lang="en-US" altLang="zh-TW" smtClean="0">
                <a:sym typeface="Wingdings 3" pitchFamily="18" charset="2"/>
              </a:rPr>
              <a:t>(g) , Haber Process</a:t>
            </a:r>
            <a:endParaRPr lang="en-US" altLang="zh-TW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ea typeface="PMingLiU" pitchFamily="18" charset="-120"/>
              </a:rPr>
              <a:t>Nitrous oxide:</a:t>
            </a:r>
            <a:r>
              <a:rPr lang="en-US" b="1" i="1" dirty="0" smtClean="0">
                <a:ea typeface="PMingLiU" pitchFamily="18" charset="-120"/>
              </a:rPr>
              <a:t/>
            </a:r>
            <a:br>
              <a:rPr lang="en-US" b="1" i="1" dirty="0" smtClean="0">
                <a:ea typeface="PMingLiU" pitchFamily="18" charset="-120"/>
              </a:rPr>
            </a:br>
            <a:endParaRPr lang="en-US" dirty="0">
              <a:ea typeface="PMingLiU" pitchFamily="18" charset="-12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914400"/>
            <a:ext cx="9424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kumimoji="0"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Nitrous oxide (dinitrogen oxide), N</a:t>
            </a:r>
            <a:r>
              <a:rPr kumimoji="0" lang="en-US" baseline="-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O, is prepared by gentle heating </a:t>
            </a:r>
          </a:p>
          <a:p>
            <a:r>
              <a:rPr kumimoji="0"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ammonium nitrate: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8950"/>
            <a:ext cx="6402388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1315</Words>
  <Application>Microsoft Office PowerPoint</Application>
  <PresentationFormat>On-screen Show (4:3)</PresentationFormat>
  <Paragraphs>188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Times New Roman</vt:lpstr>
      <vt:lpstr>新細明體</vt:lpstr>
      <vt:lpstr>Arial</vt:lpstr>
      <vt:lpstr>Calibri</vt:lpstr>
      <vt:lpstr>Symbol</vt:lpstr>
      <vt:lpstr>Wingdings 3</vt:lpstr>
      <vt:lpstr>Arial Unicode MS</vt:lpstr>
      <vt:lpstr>Wingdings</vt:lpstr>
      <vt:lpstr>預設簡報設計</vt:lpstr>
      <vt:lpstr>PowerPoint Presentation</vt:lpstr>
      <vt:lpstr>General properties</vt:lpstr>
      <vt:lpstr>Unreactive nature of nitrogen</vt:lpstr>
      <vt:lpstr>Laboratory Preparation of Nitrogen </vt:lpstr>
      <vt:lpstr>PowerPoint Presentation</vt:lpstr>
      <vt:lpstr>PowerPoint Presentation</vt:lpstr>
      <vt:lpstr>PowerPoint Presentation</vt:lpstr>
      <vt:lpstr>Reactions of nitrogen</vt:lpstr>
      <vt:lpstr>Nitrous oxide: </vt:lpstr>
      <vt:lpstr>PowerPoint Presentation</vt:lpstr>
      <vt:lpstr>NITRIC OXIDE</vt:lpstr>
      <vt:lpstr>PowerPoint Presentation</vt:lpstr>
      <vt:lpstr>AMMONIA GAS</vt:lpstr>
      <vt:lpstr>Laboratory Preparation</vt:lpstr>
      <vt:lpstr>PowerPoint Presentation</vt:lpstr>
      <vt:lpstr>PowerPoint Presentation</vt:lpstr>
      <vt:lpstr>Fountain experiment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Ammonia</vt:lpstr>
      <vt:lpstr>The Haber Process</vt:lpstr>
      <vt:lpstr>Raw Materials</vt:lpstr>
      <vt:lpstr>Raw Materials cont</vt:lpstr>
      <vt:lpstr>The Reaction cont </vt:lpstr>
      <vt:lpstr>The Reaction cont</vt:lpstr>
      <vt:lpstr>After the Reaction Vessel</vt:lpstr>
      <vt:lpstr>Chemical properties of NH3</vt:lpstr>
      <vt:lpstr>Nitric(V) Acid</vt:lpstr>
      <vt:lpstr>Ostwald process</vt:lpstr>
      <vt:lpstr>The Ostwald Process</vt:lpstr>
      <vt:lpstr>Stage 1 cont</vt:lpstr>
      <vt:lpstr>Stage 2 cont</vt:lpstr>
      <vt:lpstr>Oxidizing properties of HNO3</vt:lpstr>
      <vt:lpstr>Uses of Nitric acid</vt:lpstr>
      <vt:lpstr>Nitrates(V)</vt:lpstr>
      <vt:lpstr>PowerPoint Presentation</vt:lpstr>
      <vt:lpstr>PowerPoint Presentation</vt:lpstr>
      <vt:lpstr>Brown ring test for NO3-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Nitrogen and its compounds</dc:title>
  <dc:creator>Mr. Chan</dc:creator>
  <cp:lastModifiedBy>Teacher E-Solutions</cp:lastModifiedBy>
  <cp:revision>19</cp:revision>
  <dcterms:created xsi:type="dcterms:W3CDTF">2001-11-18T07:43:06Z</dcterms:created>
  <dcterms:modified xsi:type="dcterms:W3CDTF">2019-01-18T16:40:11Z</dcterms:modified>
</cp:coreProperties>
</file>