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5"/>
  </p:notesMasterIdLst>
  <p:sldIdLst>
    <p:sldId id="301" r:id="rId2"/>
    <p:sldId id="257" r:id="rId3"/>
    <p:sldId id="258" r:id="rId4"/>
    <p:sldId id="281" r:id="rId5"/>
    <p:sldId id="282" r:id="rId6"/>
    <p:sldId id="283" r:id="rId7"/>
    <p:sldId id="284" r:id="rId8"/>
    <p:sldId id="259" r:id="rId9"/>
    <p:sldId id="285" r:id="rId10"/>
    <p:sldId id="286" r:id="rId11"/>
    <p:sldId id="287" r:id="rId12"/>
    <p:sldId id="28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79" r:id="rId24"/>
    <p:sldId id="280" r:id="rId25"/>
    <p:sldId id="260" r:id="rId26"/>
    <p:sldId id="293" r:id="rId27"/>
    <p:sldId id="294" r:id="rId28"/>
    <p:sldId id="295" r:id="rId29"/>
    <p:sldId id="296" r:id="rId30"/>
    <p:sldId id="297" r:id="rId31"/>
    <p:sldId id="298" r:id="rId32"/>
    <p:sldId id="263" r:id="rId33"/>
    <p:sldId id="264" r:id="rId34"/>
    <p:sldId id="265" r:id="rId35"/>
    <p:sldId id="289" r:id="rId36"/>
    <p:sldId id="290" r:id="rId37"/>
    <p:sldId id="291" r:id="rId38"/>
    <p:sldId id="266" r:id="rId39"/>
    <p:sldId id="292" r:id="rId40"/>
    <p:sldId id="267" r:id="rId41"/>
    <p:sldId id="299" r:id="rId42"/>
    <p:sldId id="300" r:id="rId43"/>
    <p:sldId id="268" r:id="rId44"/>
  </p:sldIdLst>
  <p:sldSz cx="9144000" cy="6858000" type="screen4x3"/>
  <p:notesSz cx="6858000" cy="9144000"/>
  <p:defaultTextStyle>
    <a:defPPr>
      <a:defRPr lang="zh-TW"/>
    </a:defPPr>
    <a:lvl1pPr algn="l" rtl="0" fontAlgn="base">
      <a:spcBef>
        <a:spcPct val="0"/>
      </a:spcBef>
      <a:spcAft>
        <a:spcPct val="0"/>
      </a:spcAft>
      <a:defRPr kumimoji="1" sz="2400" kern="1200">
        <a:solidFill>
          <a:schemeClr val="tx1"/>
        </a:solidFill>
        <a:latin typeface="Times New Roman" pitchFamily="18" charset="0"/>
        <a:ea typeface="新細明體" pitchFamily="18" charset="-120"/>
        <a:cs typeface="+mn-cs"/>
      </a:defRPr>
    </a:lvl1pPr>
    <a:lvl2pPr marL="457200" algn="l" rtl="0" fontAlgn="base">
      <a:spcBef>
        <a:spcPct val="0"/>
      </a:spcBef>
      <a:spcAft>
        <a:spcPct val="0"/>
      </a:spcAft>
      <a:defRPr kumimoji="1" sz="2400" kern="1200">
        <a:solidFill>
          <a:schemeClr val="tx1"/>
        </a:solidFill>
        <a:latin typeface="Times New Roman" pitchFamily="18" charset="0"/>
        <a:ea typeface="新細明體" pitchFamily="18" charset="-120"/>
        <a:cs typeface="+mn-cs"/>
      </a:defRPr>
    </a:lvl2pPr>
    <a:lvl3pPr marL="914400" algn="l" rtl="0" fontAlgn="base">
      <a:spcBef>
        <a:spcPct val="0"/>
      </a:spcBef>
      <a:spcAft>
        <a:spcPct val="0"/>
      </a:spcAft>
      <a:defRPr kumimoji="1" sz="2400" kern="1200">
        <a:solidFill>
          <a:schemeClr val="tx1"/>
        </a:solidFill>
        <a:latin typeface="Times New Roman" pitchFamily="18" charset="0"/>
        <a:ea typeface="新細明體" pitchFamily="18" charset="-120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umimoji="1" sz="2400" kern="1200">
        <a:solidFill>
          <a:schemeClr val="tx1"/>
        </a:solidFill>
        <a:latin typeface="Times New Roman" pitchFamily="18" charset="0"/>
        <a:ea typeface="新細明體" pitchFamily="18" charset="-120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umimoji="1" sz="2400" kern="1200">
        <a:solidFill>
          <a:schemeClr val="tx1"/>
        </a:solidFill>
        <a:latin typeface="Times New Roman" pitchFamily="18" charset="0"/>
        <a:ea typeface="新細明體" pitchFamily="18" charset="-120"/>
        <a:cs typeface="+mn-cs"/>
      </a:defRPr>
    </a:lvl5pPr>
    <a:lvl6pPr marL="2286000" algn="l" defTabSz="914400" rtl="0" eaLnBrk="1" latinLnBrk="0" hangingPunct="1">
      <a:defRPr kumimoji="1" sz="2400" kern="1200">
        <a:solidFill>
          <a:schemeClr val="tx1"/>
        </a:solidFill>
        <a:latin typeface="Times New Roman" pitchFamily="18" charset="0"/>
        <a:ea typeface="新細明體" pitchFamily="18" charset="-120"/>
        <a:cs typeface="+mn-cs"/>
      </a:defRPr>
    </a:lvl6pPr>
    <a:lvl7pPr marL="2743200" algn="l" defTabSz="914400" rtl="0" eaLnBrk="1" latinLnBrk="0" hangingPunct="1">
      <a:defRPr kumimoji="1" sz="2400" kern="1200">
        <a:solidFill>
          <a:schemeClr val="tx1"/>
        </a:solidFill>
        <a:latin typeface="Times New Roman" pitchFamily="18" charset="0"/>
        <a:ea typeface="新細明體" pitchFamily="18" charset="-120"/>
        <a:cs typeface="+mn-cs"/>
      </a:defRPr>
    </a:lvl7pPr>
    <a:lvl8pPr marL="3200400" algn="l" defTabSz="914400" rtl="0" eaLnBrk="1" latinLnBrk="0" hangingPunct="1">
      <a:defRPr kumimoji="1" sz="2400" kern="1200">
        <a:solidFill>
          <a:schemeClr val="tx1"/>
        </a:solidFill>
        <a:latin typeface="Times New Roman" pitchFamily="18" charset="0"/>
        <a:ea typeface="新細明體" pitchFamily="18" charset="-120"/>
        <a:cs typeface="+mn-cs"/>
      </a:defRPr>
    </a:lvl8pPr>
    <a:lvl9pPr marL="3657600" algn="l" defTabSz="914400" rtl="0" eaLnBrk="1" latinLnBrk="0" hangingPunct="1">
      <a:defRPr kumimoji="1" sz="2400" kern="1200">
        <a:solidFill>
          <a:schemeClr val="tx1"/>
        </a:solidFill>
        <a:latin typeface="Times New Roman" pitchFamily="18" charset="0"/>
        <a:ea typeface="新細明體" pitchFamily="18" charset="-120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00FF"/>
    <a:srgbClr val="FFD597"/>
    <a:srgbClr val="FF9900"/>
    <a:srgbClr val="E7FFF2"/>
    <a:srgbClr val="E7E7FF"/>
    <a:srgbClr val="F2BDFF"/>
    <a:srgbClr val="FFFFCC"/>
    <a:srgbClr val="C894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2787"/>
    <p:restoredTop sz="90929"/>
  </p:normalViewPr>
  <p:slideViewPr>
    <p:cSldViewPr>
      <p:cViewPr varScale="1">
        <p:scale>
          <a:sx n="41" d="100"/>
          <a:sy n="41" d="100"/>
        </p:scale>
        <p:origin x="-283" y="-67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ea typeface="新細明體" pitchFamily="18" charset="-12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ea typeface="新細明體" pitchFamily="18" charset="-120"/>
              </a:defRPr>
            </a:lvl1pPr>
          </a:lstStyle>
          <a:p>
            <a:pPr>
              <a:defRPr/>
            </a:pPr>
            <a:fld id="{66412C37-1410-4396-99F8-DBF1ADCF8381}" type="datetimeFigureOut">
              <a:rPr lang="en-US"/>
              <a:pPr>
                <a:defRPr/>
              </a:pPr>
              <a:t>1/18/2019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 smtClean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ea typeface="新細明體" pitchFamily="18" charset="-12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ea typeface="新細明體" pitchFamily="18" charset="-120"/>
              </a:defRPr>
            </a:lvl1pPr>
          </a:lstStyle>
          <a:p>
            <a:pPr>
              <a:defRPr/>
            </a:pPr>
            <a:fld id="{33552E4C-48D1-43B6-AB3A-9D0A6A16CE0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5641095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新細明體" pitchFamily="18" charset="-120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新細明體" pitchFamily="18" charset="-120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新細明體" pitchFamily="18" charset="-120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新細明體" pitchFamily="18" charset="-120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新細明體" pitchFamily="18" charset="-120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9pPr>
          </a:lstStyle>
          <a:p>
            <a:pPr eaLnBrk="1" hangingPunct="1"/>
            <a:fld id="{B0AF7A0F-7CB9-43CE-85F9-E1D993D0433F}" type="slidenum">
              <a:rPr lang="en-US" sz="1200" smtClean="0"/>
              <a:pPr eaLnBrk="1" hangingPunct="1"/>
              <a:t>14</a:t>
            </a:fld>
            <a:endParaRPr lang="en-US" sz="1200" smtClean="0"/>
          </a:p>
        </p:txBody>
      </p:sp>
      <p:sp>
        <p:nvSpPr>
          <p:cNvPr id="47107" name="Rectangle 2"/>
          <p:cNvSpPr>
            <a:spLocks noRo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7108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4EB75C0-B508-4AFC-BB8A-F8CBDE3D1847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65276953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F31691D-4AC5-4F6B-A6D4-4EA9BE667A3F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4443791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D6F58DF-B080-4D45-806A-DBFB18495B43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0174970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F45A381-1C02-4546-9338-EE95CC3F6E45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1212505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72AB394-8E7A-493A-BD1F-0CAFAEFDADDC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2799629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AD22965-D090-416B-8F26-0D78A2A31347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406309242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2569A1D-BF2F-4990-BF0C-650EDD057BFC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313540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860BE7B-0A71-4690-B3CA-64E384BC9EC7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5074605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B71DB99-2928-45EC-A439-189BE0B94276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3924300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1DBE2EB-AA81-4453-A7AF-32D6F8C06753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41944622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E2B9C5C-96A5-4735-AE97-BCFB0CB8EF5A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1803184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smtClean="0"/>
              <a:t>按一下以編輯母片標題樣式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smtClean="0"/>
              <a:t>按一下以編輯母片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ea typeface="新細明體" pitchFamily="18" charset="-12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ea typeface="新細明體" pitchFamily="18" charset="-12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ea typeface="新細明體" pitchFamily="18" charset="-120"/>
              </a:defRPr>
            </a:lvl1pPr>
          </a:lstStyle>
          <a:p>
            <a:pPr>
              <a:defRPr/>
            </a:pPr>
            <a:fld id="{DC57FFC3-D65F-4F2B-82F1-A7A7C114C7E9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+mj-lt"/>
          <a:ea typeface="新細明體" pitchFamily="18" charset="-120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  <a:ea typeface="新細明體" pitchFamily="18" charset="-12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  <a:ea typeface="新細明體" pitchFamily="18" charset="-12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  <a:ea typeface="新細明體" pitchFamily="18" charset="-12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  <a:ea typeface="新細明體" pitchFamily="18" charset="-120"/>
        </a:defRPr>
      </a:lvl5pPr>
      <a:lvl6pPr marL="4572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  <a:ea typeface="新細明體" pitchFamily="18" charset="-120"/>
        </a:defRPr>
      </a:lvl6pPr>
      <a:lvl7pPr marL="9144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  <a:ea typeface="新細明體" pitchFamily="18" charset="-120"/>
        </a:defRPr>
      </a:lvl7pPr>
      <a:lvl8pPr marL="13716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  <a:ea typeface="新細明體" pitchFamily="18" charset="-120"/>
        </a:defRPr>
      </a:lvl8pPr>
      <a:lvl9pPr marL="18288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  <a:ea typeface="新細明體" pitchFamily="18" charset="-12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kumimoji="1" sz="3200">
          <a:solidFill>
            <a:schemeClr val="tx1"/>
          </a:solidFill>
          <a:latin typeface="+mn-lt"/>
          <a:ea typeface="新細明體" pitchFamily="18" charset="-120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kumimoji="1" sz="2800">
          <a:solidFill>
            <a:schemeClr val="tx1"/>
          </a:solidFill>
          <a:latin typeface="+mn-lt"/>
          <a:ea typeface="新細明體" pitchFamily="18" charset="-12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kumimoji="1" sz="2400">
          <a:solidFill>
            <a:schemeClr val="tx1"/>
          </a:solidFill>
          <a:latin typeface="+mn-lt"/>
          <a:ea typeface="新細明體" pitchFamily="18" charset="-12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kumimoji="1" sz="2000">
          <a:solidFill>
            <a:schemeClr val="tx1"/>
          </a:solidFill>
          <a:latin typeface="+mn-lt"/>
          <a:ea typeface="新細明體" pitchFamily="18" charset="-12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新細明體" pitchFamily="18" charset="-120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hyperlink" Target="http://www.google.co.ke/url?sa=i&amp;rct=j&amp;q=&amp;esrc=s&amp;frm=1&amp;source=images&amp;cd=&amp;cad=rja&amp;docid=zvd0vQJscAnJLM&amp;tbnid=LSMKaLDgmQkPoM:&amp;ved=0CAUQjRw&amp;url=http://chem-guide.blogspot.com/2010/04/manufacture-of-ammonia-by-habers.html&amp;ei=-whxUYWMLsqR0AWKjYDADg&amp;bvm=bv.45373924,d.ZG4&amp;psig=AFQjCNHHtLojVq1WbX8ruK1cyO8l6uVLaA&amp;ust=1366448739478264" TargetMode="Externa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png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7" descr="im29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188" y="692150"/>
            <a:ext cx="3736975" cy="3771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1500" y="476250"/>
            <a:ext cx="2381250" cy="2381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52" name="Прямокутник 5"/>
          <p:cNvSpPr>
            <a:spLocks noChangeArrowheads="1"/>
          </p:cNvSpPr>
          <p:nvPr/>
        </p:nvSpPr>
        <p:spPr bwMode="auto">
          <a:xfrm>
            <a:off x="5849938" y="103188"/>
            <a:ext cx="2035175" cy="446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n-GB" sz="2300" b="1">
                <a:latin typeface="Calibri" pitchFamily="34" charset="0"/>
              </a:rPr>
              <a:t>Liquid nitrogen</a:t>
            </a:r>
            <a:endParaRPr lang="uk-UA" sz="2300" b="1">
              <a:latin typeface="Calibri" pitchFamily="34" charset="0"/>
            </a:endParaRPr>
          </a:p>
        </p:txBody>
      </p:sp>
      <p:pic>
        <p:nvPicPr>
          <p:cNvPr id="2053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4652963"/>
            <a:ext cx="4373563" cy="157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54" name="Прямокутник 6"/>
          <p:cNvSpPr>
            <a:spLocks noChangeArrowheads="1"/>
          </p:cNvSpPr>
          <p:nvPr/>
        </p:nvSpPr>
        <p:spPr bwMode="auto">
          <a:xfrm>
            <a:off x="4572000" y="2924175"/>
            <a:ext cx="4572000" cy="1077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en-US" sz="3200" b="1">
                <a:latin typeface="Calibri" pitchFamily="34" charset="0"/>
              </a:rPr>
              <a:t>Group V. Nitrogen and its compounds. </a:t>
            </a:r>
            <a:endParaRPr lang="uk-UA" sz="3200" b="1"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1"/>
          <p:cNvSpPr>
            <a:spLocks noChangeArrowheads="1"/>
          </p:cNvSpPr>
          <p:nvPr/>
        </p:nvSpPr>
        <p:spPr bwMode="auto">
          <a:xfrm>
            <a:off x="838200" y="609600"/>
            <a:ext cx="7315200" cy="3970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kumimoji="0" lang="en-US" sz="360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Nitrous oxide is a linear molecule. It has a boiling point of -88 ºC, </a:t>
            </a:r>
          </a:p>
          <a:p>
            <a:r>
              <a:rPr kumimoji="0" lang="en-US" sz="360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and a melting point </a:t>
            </a:r>
          </a:p>
          <a:p>
            <a:r>
              <a:rPr kumimoji="0" lang="en-US" sz="360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of -102 ºC. It is colourless and has a faintly sweet smell. It is used </a:t>
            </a:r>
          </a:p>
          <a:p>
            <a:r>
              <a:rPr kumimoji="0" lang="en-US" sz="360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as an anesthetic, </a:t>
            </a:r>
          </a:p>
          <a:p>
            <a:r>
              <a:rPr kumimoji="0" lang="en-US" sz="360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popularly called </a:t>
            </a:r>
            <a:r>
              <a:rPr kumimoji="0" lang="en-US" sz="3600" b="1">
                <a:solidFill>
                  <a:srgbClr val="0000FF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laughing gas</a:t>
            </a:r>
            <a:r>
              <a:rPr kumimoji="0" lang="en-US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.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itle 1"/>
          <p:cNvSpPr>
            <a:spLocks noGrp="1"/>
          </p:cNvSpPr>
          <p:nvPr>
            <p:ph type="title"/>
          </p:nvPr>
        </p:nvSpPr>
        <p:spPr>
          <a:xfrm>
            <a:off x="685800" y="381000"/>
            <a:ext cx="7772400" cy="1143000"/>
          </a:xfrm>
        </p:spPr>
        <p:txBody>
          <a:bodyPr/>
          <a:lstStyle/>
          <a:p>
            <a:r>
              <a:rPr lang="en-US" smtClean="0"/>
              <a:t>NITRIC OXIDE</a:t>
            </a:r>
          </a:p>
        </p:txBody>
      </p:sp>
      <p:sp>
        <p:nvSpPr>
          <p:cNvPr id="12291" name="Rectangle 1"/>
          <p:cNvSpPr>
            <a:spLocks noChangeArrowheads="1"/>
          </p:cNvSpPr>
          <p:nvPr/>
        </p:nvSpPr>
        <p:spPr bwMode="auto">
          <a:xfrm>
            <a:off x="0" y="1143000"/>
            <a:ext cx="9305925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r>
              <a:rPr kumimoji="0" lang="en-US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Nitric oxide, NO, may be prepared by the action of dilute nitric acid </a:t>
            </a:r>
          </a:p>
          <a:p>
            <a:r>
              <a:rPr kumimoji="0" lang="en-US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on copper:</a:t>
            </a:r>
          </a:p>
        </p:txBody>
      </p:sp>
      <p:pic>
        <p:nvPicPr>
          <p:cNvPr id="12292" name="Picture 2" descr="fig_1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2438400"/>
            <a:ext cx="7516813" cy="304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pic>
        <p:nvPicPr>
          <p:cNvPr id="13315" name="Picture 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0813" y="609600"/>
            <a:ext cx="8612187" cy="289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16" name="Picture 9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0913" y="3714750"/>
            <a:ext cx="6973887" cy="2762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itle 1"/>
          <p:cNvSpPr>
            <a:spLocks noGrp="1"/>
          </p:cNvSpPr>
          <p:nvPr>
            <p:ph type="title"/>
          </p:nvPr>
        </p:nvSpPr>
        <p:spPr>
          <a:xfrm>
            <a:off x="685800" y="381000"/>
            <a:ext cx="7772400" cy="1143000"/>
          </a:xfrm>
        </p:spPr>
        <p:txBody>
          <a:bodyPr/>
          <a:lstStyle/>
          <a:p>
            <a:r>
              <a:rPr lang="en-US" sz="3200" smtClean="0"/>
              <a:t>AMMONIA GAS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Laboratory Preparation</a:t>
            </a:r>
          </a:p>
        </p:txBody>
      </p:sp>
      <p:sp>
        <p:nvSpPr>
          <p:cNvPr id="153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Tx/>
              <a:buNone/>
            </a:pPr>
            <a:r>
              <a:rPr lang="en-US" smtClean="0"/>
              <a:t>	Ammonia can be prepared by heating an ammonium salt with an alkali .</a:t>
            </a:r>
          </a:p>
          <a:p>
            <a:pPr>
              <a:buFontTx/>
              <a:buNone/>
            </a:pPr>
            <a:endParaRPr lang="en-US" smtClean="0"/>
          </a:p>
          <a:p>
            <a:pPr>
              <a:buFontTx/>
              <a:buNone/>
            </a:pPr>
            <a:r>
              <a:rPr lang="en-US" smtClean="0"/>
              <a:t>	2NH</a:t>
            </a:r>
            <a:r>
              <a:rPr lang="en-US" baseline="-25000" smtClean="0"/>
              <a:t>4</a:t>
            </a:r>
            <a:r>
              <a:rPr lang="en-US" smtClean="0"/>
              <a:t>Cl (s) + Ca(OH)</a:t>
            </a:r>
            <a:r>
              <a:rPr lang="en-US" baseline="-25000" smtClean="0"/>
              <a:t>2</a:t>
            </a:r>
            <a:r>
              <a:rPr lang="en-US" smtClean="0"/>
              <a:t> (s)</a:t>
            </a:r>
          </a:p>
          <a:p>
            <a:pPr>
              <a:buFontTx/>
              <a:buNone/>
            </a:pPr>
            <a:r>
              <a:rPr lang="en-US" smtClean="0"/>
              <a:t>		</a:t>
            </a:r>
            <a:r>
              <a:rPr lang="en-US" smtClean="0">
                <a:sym typeface="Wingdings" pitchFamily="2" charset="2"/>
              </a:rPr>
              <a:t> 2NH</a:t>
            </a:r>
            <a:r>
              <a:rPr lang="en-US" baseline="-25000" smtClean="0">
                <a:sym typeface="Wingdings" pitchFamily="2" charset="2"/>
              </a:rPr>
              <a:t>3</a:t>
            </a:r>
            <a:r>
              <a:rPr lang="en-US" smtClean="0">
                <a:sym typeface="Wingdings" pitchFamily="2" charset="2"/>
              </a:rPr>
              <a:t> (g) + CaCl</a:t>
            </a:r>
            <a:r>
              <a:rPr lang="en-US" baseline="-25000" smtClean="0">
                <a:sym typeface="Wingdings" pitchFamily="2" charset="2"/>
              </a:rPr>
              <a:t>2</a:t>
            </a:r>
            <a:r>
              <a:rPr lang="en-US" smtClean="0">
                <a:sym typeface="Wingdings" pitchFamily="2" charset="2"/>
              </a:rPr>
              <a:t> (aq) + 2H</a:t>
            </a:r>
            <a:r>
              <a:rPr lang="en-US" baseline="-25000" smtClean="0">
                <a:sym typeface="Wingdings" pitchFamily="2" charset="2"/>
              </a:rPr>
              <a:t>2</a:t>
            </a:r>
            <a:r>
              <a:rPr lang="en-US" smtClean="0">
                <a:sym typeface="Wingdings" pitchFamily="2" charset="2"/>
              </a:rPr>
              <a:t>O (l)</a:t>
            </a:r>
            <a:endParaRPr lang="en-US" smtClean="0"/>
          </a:p>
        </p:txBody>
      </p:sp>
    </p:spTree>
  </p:cSld>
  <p:clrMapOvr>
    <a:masterClrMapping/>
  </p:clrMapOvr>
  <p:transition advTm="90000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1"/>
          <p:cNvSpPr>
            <a:spLocks noChangeArrowheads="1"/>
          </p:cNvSpPr>
          <p:nvPr/>
        </p:nvSpPr>
        <p:spPr bwMode="auto">
          <a:xfrm>
            <a:off x="0" y="0"/>
            <a:ext cx="9304338" cy="4400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pPr algn="just" eaLnBrk="0" hangingPunct="0"/>
            <a:r>
              <a:rPr lang="en-US" altLang="zh-TW" sz="2800" b="1" u="sng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Drying of Ammonia</a:t>
            </a:r>
            <a:r>
              <a:rPr lang="en-US" altLang="zh-TW" sz="2800" u="sng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</a:t>
            </a:r>
            <a:endParaRPr lang="en-US" altLang="zh-TW" sz="2800"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  <a:p>
            <a:pPr algn="just" eaLnBrk="0" hangingPunct="0"/>
            <a:r>
              <a:rPr lang="en-US" altLang="zh-TW" sz="280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 </a:t>
            </a:r>
          </a:p>
          <a:p>
            <a:pPr algn="just" eaLnBrk="0" hangingPunct="0"/>
            <a:r>
              <a:rPr lang="en-US" altLang="zh-TW" sz="280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The drying agent used for ammonia is </a:t>
            </a:r>
            <a:r>
              <a:rPr lang="en-US" altLang="zh-TW" sz="2800">
                <a:solidFill>
                  <a:srgbClr val="C0000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quick lime</a:t>
            </a:r>
            <a:r>
              <a:rPr lang="en-US" altLang="zh-TW" sz="280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. </a:t>
            </a:r>
          </a:p>
          <a:p>
            <a:pPr algn="just" eaLnBrk="0" hangingPunct="0"/>
            <a:r>
              <a:rPr lang="en-US" altLang="zh-TW" sz="280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Other </a:t>
            </a:r>
            <a:r>
              <a:rPr lang="en-US" altLang="zh-TW" sz="2800">
                <a:solidFill>
                  <a:srgbClr val="C0000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drying agents </a:t>
            </a:r>
            <a:r>
              <a:rPr lang="en-US" altLang="zh-TW" sz="280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such as concentrated </a:t>
            </a:r>
            <a:r>
              <a:rPr lang="en-US" altLang="zh-TW" sz="2800">
                <a:solidFill>
                  <a:srgbClr val="7030A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sulphuric acid </a:t>
            </a:r>
          </a:p>
          <a:p>
            <a:pPr algn="just" eaLnBrk="0" hangingPunct="0"/>
            <a:r>
              <a:rPr lang="en-US" altLang="zh-TW" sz="280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or </a:t>
            </a:r>
            <a:r>
              <a:rPr lang="en-US" altLang="zh-TW" sz="2800">
                <a:solidFill>
                  <a:srgbClr val="7030A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phosphorus (V) oxide </a:t>
            </a:r>
            <a:r>
              <a:rPr lang="en-US" altLang="zh-TW" sz="280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or fused </a:t>
            </a:r>
            <a:r>
              <a:rPr lang="en-US" altLang="zh-TW" sz="2800">
                <a:solidFill>
                  <a:srgbClr val="7030A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calcium chloride </a:t>
            </a:r>
          </a:p>
          <a:p>
            <a:pPr algn="just" eaLnBrk="0" hangingPunct="0"/>
            <a:r>
              <a:rPr lang="en-US" altLang="zh-TW" sz="280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cannot dry an </a:t>
            </a:r>
            <a:r>
              <a:rPr lang="en-US" altLang="zh-TW" sz="2800">
                <a:solidFill>
                  <a:srgbClr val="CC00FF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alkaline gas </a:t>
            </a:r>
            <a:r>
              <a:rPr lang="en-US" altLang="zh-TW" sz="280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like ammonia. </a:t>
            </a:r>
          </a:p>
          <a:p>
            <a:pPr algn="just" eaLnBrk="0" hangingPunct="0"/>
            <a:endParaRPr lang="en-US" altLang="zh-TW" sz="2800"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  <a:p>
            <a:pPr algn="just" eaLnBrk="0" hangingPunct="0"/>
            <a:r>
              <a:rPr lang="en-US" altLang="zh-TW" sz="280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Sulphuric acid and phosphorus (V) oxide are both acidic. </a:t>
            </a:r>
          </a:p>
          <a:p>
            <a:pPr algn="just" eaLnBrk="0" hangingPunct="0"/>
            <a:r>
              <a:rPr lang="en-US" altLang="zh-TW" sz="280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They react with ammonia, forming their respective </a:t>
            </a:r>
          </a:p>
          <a:p>
            <a:pPr algn="just" eaLnBrk="0" hangingPunct="0"/>
            <a:r>
              <a:rPr lang="en-US" altLang="zh-TW" sz="280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ammonium salt. 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 descr="http://image.tutorvista.com/content/p-block-elements/ammonia-laboratory-preparation.jpeg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7400" y="1447800"/>
            <a:ext cx="5951538" cy="3276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itle 1"/>
          <p:cNvSpPr>
            <a:spLocks noGrp="1"/>
          </p:cNvSpPr>
          <p:nvPr>
            <p:ph type="title"/>
          </p:nvPr>
        </p:nvSpPr>
        <p:spPr>
          <a:xfrm>
            <a:off x="685800" y="381000"/>
            <a:ext cx="7772400" cy="1143000"/>
          </a:xfrm>
        </p:spPr>
        <p:txBody>
          <a:bodyPr/>
          <a:lstStyle/>
          <a:p>
            <a:r>
              <a:rPr lang="en-US" b="1" smtClean="0"/>
              <a:t>Fountain experiment</a:t>
            </a:r>
            <a:r>
              <a:rPr lang="en-US" smtClean="0"/>
              <a:t/>
            </a:r>
            <a:br>
              <a:rPr lang="en-US" smtClean="0"/>
            </a:br>
            <a:endParaRPr lang="en-US" smtClean="0"/>
          </a:p>
        </p:txBody>
      </p:sp>
      <p:pic>
        <p:nvPicPr>
          <p:cNvPr id="1843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9638" y="1181100"/>
            <a:ext cx="6862762" cy="5426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 descr="http://www.elateafrica.org/elate/chemistry/nitrogenanditscompounds/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9200" y="130175"/>
            <a:ext cx="7086600" cy="6567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457200"/>
            <a:ext cx="8507413" cy="533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zh-TW" smtClean="0"/>
              <a:t>General properties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CC"/>
          </a:solidFill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altLang="zh-TW" sz="2800" smtClean="0"/>
              <a:t>1st member of group VA</a:t>
            </a:r>
          </a:p>
          <a:p>
            <a:pPr eaLnBrk="1" hangingPunct="1">
              <a:lnSpc>
                <a:spcPct val="90000"/>
              </a:lnSpc>
            </a:pPr>
            <a:r>
              <a:rPr lang="en-US" altLang="zh-TW" sz="2800" smtClean="0"/>
              <a:t>Colourless, odourless gas</a:t>
            </a:r>
          </a:p>
          <a:p>
            <a:pPr eaLnBrk="1" hangingPunct="1">
              <a:lnSpc>
                <a:spcPct val="90000"/>
              </a:lnSpc>
            </a:pPr>
            <a:r>
              <a:rPr lang="en-US" altLang="zh-TW" sz="2800" smtClean="0"/>
              <a:t>78% by volume in air</a:t>
            </a:r>
          </a:p>
          <a:p>
            <a:pPr eaLnBrk="1" hangingPunct="1">
              <a:lnSpc>
                <a:spcPct val="90000"/>
              </a:lnSpc>
            </a:pPr>
            <a:r>
              <a:rPr lang="en-US" altLang="zh-TW" sz="2800" smtClean="0"/>
              <a:t>Liquid nitrogen as a coolant</a:t>
            </a:r>
          </a:p>
          <a:p>
            <a:pPr eaLnBrk="1" hangingPunct="1">
              <a:lnSpc>
                <a:spcPct val="90000"/>
              </a:lnSpc>
            </a:pPr>
            <a:r>
              <a:rPr lang="en-US" altLang="zh-TW" sz="2800" smtClean="0"/>
              <a:t>Most important use is in the manufacture of ammonia and nitrogenous fertilizers</a:t>
            </a:r>
          </a:p>
          <a:p>
            <a:pPr eaLnBrk="1" hangingPunct="1">
              <a:lnSpc>
                <a:spcPct val="90000"/>
              </a:lnSpc>
            </a:pPr>
            <a:r>
              <a:rPr lang="en-US" altLang="zh-TW" sz="2800" smtClean="0"/>
              <a:t>Can form a large number of inorganic compounds</a:t>
            </a:r>
          </a:p>
          <a:p>
            <a:pPr eaLnBrk="1" hangingPunct="1">
              <a:lnSpc>
                <a:spcPct val="90000"/>
              </a:lnSpc>
            </a:pPr>
            <a:r>
              <a:rPr lang="en-US" altLang="zh-TW" sz="2800" smtClean="0"/>
              <a:t>A major constituent of organic compounds such as amines, amino acids and amides.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261938"/>
            <a:ext cx="7924800" cy="6334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261938"/>
            <a:ext cx="7848600" cy="6273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9200" y="1066800"/>
            <a:ext cx="6611938" cy="2852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04800"/>
            <a:ext cx="8780463" cy="5638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307975"/>
            <a:ext cx="7467600" cy="6242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zh-TW" smtClean="0"/>
              <a:t>Ammonia</a:t>
            </a:r>
          </a:p>
        </p:txBody>
      </p:sp>
      <p:sp>
        <p:nvSpPr>
          <p:cNvPr id="26627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CC"/>
          </a:solidFill>
        </p:spPr>
        <p:txBody>
          <a:bodyPr/>
          <a:lstStyle/>
          <a:p>
            <a:pPr eaLnBrk="1" hangingPunct="1"/>
            <a:r>
              <a:rPr lang="en-US" altLang="zh-TW" smtClean="0"/>
              <a:t>A colourless, pungent gas</a:t>
            </a:r>
          </a:p>
          <a:p>
            <a:pPr eaLnBrk="1" hangingPunct="1"/>
            <a:r>
              <a:rPr lang="en-US" altLang="zh-TW" smtClean="0"/>
              <a:t>Easily liquefied (b.p. –33</a:t>
            </a:r>
            <a:r>
              <a:rPr lang="en-US" altLang="zh-TW" baseline="30000" smtClean="0"/>
              <a:t>o</a:t>
            </a:r>
            <a:r>
              <a:rPr lang="en-US" altLang="zh-TW" smtClean="0"/>
              <a:t>C)</a:t>
            </a:r>
          </a:p>
          <a:p>
            <a:pPr eaLnBrk="1" hangingPunct="1"/>
            <a:r>
              <a:rPr lang="en-US" altLang="zh-TW" smtClean="0"/>
              <a:t>Extremely soluble in water to form a weakly alkaline solution</a:t>
            </a:r>
          </a:p>
          <a:p>
            <a:pPr eaLnBrk="1" hangingPunct="1"/>
            <a:r>
              <a:rPr lang="en-US" altLang="zh-TW" smtClean="0"/>
              <a:t>Synthesized by Haber Process</a:t>
            </a:r>
          </a:p>
          <a:p>
            <a:pPr eaLnBrk="1" hangingPunct="1"/>
            <a:r>
              <a:rPr lang="en-US" altLang="zh-TW" smtClean="0"/>
              <a:t>Starting material for HNO</a:t>
            </a:r>
            <a:r>
              <a:rPr lang="en-US" altLang="zh-TW" baseline="-25000" smtClean="0"/>
              <a:t>3</a:t>
            </a:r>
            <a:r>
              <a:rPr lang="en-US" altLang="zh-TW" smtClean="0"/>
              <a:t> and many other important chemicals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u="sng" smtClean="0"/>
              <a:t>The Haber Process</a:t>
            </a:r>
          </a:p>
        </p:txBody>
      </p:sp>
      <p:sp>
        <p:nvSpPr>
          <p:cNvPr id="27651" name="Text Box 4"/>
          <p:cNvSpPr txBox="1">
            <a:spLocks noChangeArrowheads="1"/>
          </p:cNvSpPr>
          <p:nvPr/>
        </p:nvSpPr>
        <p:spPr bwMode="auto">
          <a:xfrm>
            <a:off x="0" y="1412875"/>
            <a:ext cx="9144000" cy="4237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3200"/>
              <a:t>In the early 1900’s a German chemist called Fritz Haber came up with his chemical process to make ammonia using the “free” very unreactive Nitrogen from the air. (N</a:t>
            </a:r>
            <a:r>
              <a:rPr lang="en-GB"/>
              <a:t>2 </a:t>
            </a:r>
            <a:r>
              <a:rPr lang="en-GB" sz="3200"/>
              <a:t>is 80% of atmosphere)</a:t>
            </a:r>
          </a:p>
          <a:p>
            <a:pPr eaLnBrk="1" hangingPunct="1">
              <a:spcBef>
                <a:spcPct val="50000"/>
              </a:spcBef>
            </a:pPr>
            <a:r>
              <a:rPr lang="en-GB" sz="3200"/>
              <a:t>This is the reaction:</a:t>
            </a:r>
          </a:p>
          <a:p>
            <a:pPr eaLnBrk="1" hangingPunct="1">
              <a:spcBef>
                <a:spcPct val="50000"/>
              </a:spcBef>
            </a:pPr>
            <a:r>
              <a:rPr lang="en-GB" sz="3200">
                <a:solidFill>
                  <a:srgbClr val="0099FF"/>
                </a:solidFill>
              </a:rPr>
              <a:t>Nitrogen + Hydrogen            Ammonia </a:t>
            </a:r>
          </a:p>
          <a:p>
            <a:pPr eaLnBrk="1" hangingPunct="1">
              <a:spcBef>
                <a:spcPct val="50000"/>
              </a:spcBef>
            </a:pPr>
            <a:r>
              <a:rPr lang="en-GB" sz="3200">
                <a:solidFill>
                  <a:srgbClr val="0099FF"/>
                </a:solidFill>
              </a:rPr>
              <a:t>N</a:t>
            </a:r>
            <a:r>
              <a:rPr lang="en-GB" sz="1600">
                <a:solidFill>
                  <a:srgbClr val="0099FF"/>
                </a:solidFill>
              </a:rPr>
              <a:t>2</a:t>
            </a:r>
            <a:r>
              <a:rPr lang="en-GB" sz="3200">
                <a:solidFill>
                  <a:srgbClr val="0099FF"/>
                </a:solidFill>
              </a:rPr>
              <a:t> (g)    +    3H</a:t>
            </a:r>
            <a:r>
              <a:rPr lang="en-GB" sz="1600">
                <a:solidFill>
                  <a:srgbClr val="0099FF"/>
                </a:solidFill>
              </a:rPr>
              <a:t>2 </a:t>
            </a:r>
            <a:r>
              <a:rPr lang="en-GB" sz="3200">
                <a:solidFill>
                  <a:srgbClr val="0099FF"/>
                </a:solidFill>
              </a:rPr>
              <a:t>(g)                   2NH</a:t>
            </a:r>
            <a:r>
              <a:rPr lang="en-GB" sz="1600">
                <a:solidFill>
                  <a:srgbClr val="0099FF"/>
                </a:solidFill>
              </a:rPr>
              <a:t>3 </a:t>
            </a:r>
            <a:r>
              <a:rPr lang="en-GB" sz="3200">
                <a:solidFill>
                  <a:srgbClr val="0099FF"/>
                </a:solidFill>
              </a:rPr>
              <a:t>(g)</a:t>
            </a:r>
          </a:p>
        </p:txBody>
      </p:sp>
      <p:pic>
        <p:nvPicPr>
          <p:cNvPr id="27652" name="Picture 1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5738" y="4365625"/>
            <a:ext cx="1096962" cy="50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653" name="Picture 1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5738" y="5157788"/>
            <a:ext cx="1096962" cy="50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4"/>
          <p:cNvSpPr>
            <a:spLocks noGrp="1" noChangeArrowheads="1"/>
          </p:cNvSpPr>
          <p:nvPr>
            <p:ph type="title"/>
          </p:nvPr>
        </p:nvSpPr>
        <p:spPr>
          <a:xfrm>
            <a:off x="0" y="404813"/>
            <a:ext cx="8229600" cy="1143000"/>
          </a:xfrm>
        </p:spPr>
        <p:txBody>
          <a:bodyPr/>
          <a:lstStyle/>
          <a:p>
            <a:pPr algn="l"/>
            <a:r>
              <a:rPr lang="en-GB" sz="4000" u="sng" smtClean="0"/>
              <a:t>Raw Materials</a:t>
            </a:r>
          </a:p>
        </p:txBody>
      </p:sp>
      <p:sp>
        <p:nvSpPr>
          <p:cNvPr id="28675" name="Text Box 7"/>
          <p:cNvSpPr txBox="1">
            <a:spLocks noChangeArrowheads="1"/>
          </p:cNvSpPr>
          <p:nvPr/>
        </p:nvSpPr>
        <p:spPr bwMode="auto">
          <a:xfrm>
            <a:off x="107950" y="1557338"/>
            <a:ext cx="8928100" cy="4481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Char char="•"/>
            </a:pPr>
            <a:r>
              <a:rPr lang="en-GB" sz="3200"/>
              <a:t>N</a:t>
            </a:r>
            <a:r>
              <a:rPr lang="en-GB" sz="1600"/>
              <a:t>2</a:t>
            </a:r>
            <a:r>
              <a:rPr lang="en-GB" sz="3200"/>
              <a:t> (g) is taken from the air via a process of fractional distillation.</a:t>
            </a:r>
          </a:p>
          <a:p>
            <a:pPr eaLnBrk="1" hangingPunct="1">
              <a:spcBef>
                <a:spcPct val="50000"/>
              </a:spcBef>
              <a:buFontTx/>
              <a:buChar char="•"/>
            </a:pPr>
            <a:r>
              <a:rPr lang="en-GB" sz="3200"/>
              <a:t>H</a:t>
            </a:r>
            <a:r>
              <a:rPr lang="en-GB" sz="1600"/>
              <a:t>2 </a:t>
            </a:r>
            <a:r>
              <a:rPr lang="en-GB" sz="3200"/>
              <a:t>(g) comes from natural gas, CH</a:t>
            </a:r>
            <a:r>
              <a:rPr lang="en-GB" sz="1600"/>
              <a:t>4 </a:t>
            </a:r>
            <a:r>
              <a:rPr lang="en-GB" sz="3200"/>
              <a:t>(g)</a:t>
            </a:r>
          </a:p>
          <a:p>
            <a:pPr eaLnBrk="1" hangingPunct="1">
              <a:spcBef>
                <a:spcPct val="50000"/>
              </a:spcBef>
            </a:pPr>
            <a:r>
              <a:rPr lang="en-GB" sz="3200"/>
              <a:t>  </a:t>
            </a:r>
            <a:r>
              <a:rPr lang="en-GB" sz="3200">
                <a:solidFill>
                  <a:srgbClr val="0099FF"/>
                </a:solidFill>
              </a:rPr>
              <a:t>CH</a:t>
            </a:r>
            <a:r>
              <a:rPr lang="en-GB" sz="1600">
                <a:solidFill>
                  <a:srgbClr val="0099FF"/>
                </a:solidFill>
              </a:rPr>
              <a:t>4 </a:t>
            </a:r>
            <a:r>
              <a:rPr lang="en-GB" sz="3200">
                <a:solidFill>
                  <a:srgbClr val="0099FF"/>
                </a:solidFill>
              </a:rPr>
              <a:t>(g) + H</a:t>
            </a:r>
            <a:r>
              <a:rPr lang="en-GB" sz="1600">
                <a:solidFill>
                  <a:srgbClr val="0099FF"/>
                </a:solidFill>
              </a:rPr>
              <a:t>2</a:t>
            </a:r>
            <a:r>
              <a:rPr lang="en-GB" sz="3200">
                <a:solidFill>
                  <a:srgbClr val="0099FF"/>
                </a:solidFill>
              </a:rPr>
              <a:t>O (g)             3H</a:t>
            </a:r>
            <a:r>
              <a:rPr lang="en-GB" sz="1600">
                <a:solidFill>
                  <a:srgbClr val="0099FF"/>
                </a:solidFill>
              </a:rPr>
              <a:t>2 </a:t>
            </a:r>
            <a:r>
              <a:rPr lang="en-GB" sz="3200">
                <a:solidFill>
                  <a:srgbClr val="0099FF"/>
                </a:solidFill>
              </a:rPr>
              <a:t>(g) + CO (g)</a:t>
            </a:r>
          </a:p>
          <a:p>
            <a:pPr eaLnBrk="1" hangingPunct="1">
              <a:spcBef>
                <a:spcPct val="50000"/>
              </a:spcBef>
              <a:buFontTx/>
              <a:buChar char="•"/>
            </a:pPr>
            <a:r>
              <a:rPr lang="en-GB" sz="3200"/>
              <a:t>The carbon monoxide then reacts with more steam: </a:t>
            </a:r>
          </a:p>
          <a:p>
            <a:pPr eaLnBrk="1" hangingPunct="1">
              <a:spcBef>
                <a:spcPct val="50000"/>
              </a:spcBef>
            </a:pPr>
            <a:r>
              <a:rPr lang="en-GB" sz="3200"/>
              <a:t> </a:t>
            </a:r>
            <a:r>
              <a:rPr lang="en-GB" sz="3200">
                <a:solidFill>
                  <a:srgbClr val="0099FF"/>
                </a:solidFill>
              </a:rPr>
              <a:t>CO (g) + H</a:t>
            </a:r>
            <a:r>
              <a:rPr lang="en-GB" sz="1600">
                <a:solidFill>
                  <a:srgbClr val="0099FF"/>
                </a:solidFill>
              </a:rPr>
              <a:t>2</a:t>
            </a:r>
            <a:r>
              <a:rPr lang="en-GB" sz="3200">
                <a:solidFill>
                  <a:srgbClr val="0099FF"/>
                </a:solidFill>
              </a:rPr>
              <a:t>O (g)            H</a:t>
            </a:r>
            <a:r>
              <a:rPr lang="en-GB" sz="1600">
                <a:solidFill>
                  <a:srgbClr val="0099FF"/>
                </a:solidFill>
              </a:rPr>
              <a:t>2 </a:t>
            </a:r>
            <a:r>
              <a:rPr lang="en-GB" sz="3200">
                <a:solidFill>
                  <a:srgbClr val="0099FF"/>
                </a:solidFill>
              </a:rPr>
              <a:t>(g) + CO</a:t>
            </a:r>
            <a:r>
              <a:rPr lang="en-GB" sz="1600">
                <a:solidFill>
                  <a:srgbClr val="0099FF"/>
                </a:solidFill>
              </a:rPr>
              <a:t>2 </a:t>
            </a:r>
            <a:r>
              <a:rPr lang="en-GB" sz="3200">
                <a:solidFill>
                  <a:srgbClr val="0099FF"/>
                </a:solidFill>
              </a:rPr>
              <a:t>(g)</a:t>
            </a:r>
          </a:p>
        </p:txBody>
      </p:sp>
      <p:pic>
        <p:nvPicPr>
          <p:cNvPr id="28676" name="Picture 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5375" y="3573463"/>
            <a:ext cx="1096963" cy="50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677" name="Picture 9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2500" y="5516563"/>
            <a:ext cx="1096963" cy="50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ChangeArrowheads="1"/>
          </p:cNvSpPr>
          <p:nvPr>
            <p:ph type="title"/>
          </p:nvPr>
        </p:nvSpPr>
        <p:spPr>
          <a:xfrm>
            <a:off x="107950" y="115888"/>
            <a:ext cx="8229600" cy="1143000"/>
          </a:xfrm>
        </p:spPr>
        <p:txBody>
          <a:bodyPr/>
          <a:lstStyle/>
          <a:p>
            <a:pPr algn="l"/>
            <a:r>
              <a:rPr lang="en-GB" sz="4000" u="sng" smtClean="0"/>
              <a:t>Raw Materials cont</a:t>
            </a:r>
          </a:p>
        </p:txBody>
      </p:sp>
      <p:sp>
        <p:nvSpPr>
          <p:cNvPr id="29699" name="Rectangle 6"/>
          <p:cNvSpPr>
            <a:spLocks noChangeArrowheads="1"/>
          </p:cNvSpPr>
          <p:nvPr/>
        </p:nvSpPr>
        <p:spPr bwMode="auto">
          <a:xfrm>
            <a:off x="2484438" y="1557338"/>
            <a:ext cx="2592387" cy="1223962"/>
          </a:xfrm>
          <a:prstGeom prst="rect">
            <a:avLst/>
          </a:prstGeom>
          <a:solidFill>
            <a:srgbClr val="47FB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9700" name="Text Box 7"/>
          <p:cNvSpPr txBox="1">
            <a:spLocks noChangeArrowheads="1"/>
          </p:cNvSpPr>
          <p:nvPr/>
        </p:nvSpPr>
        <p:spPr bwMode="auto">
          <a:xfrm>
            <a:off x="2843213" y="1700213"/>
            <a:ext cx="1655762" cy="1004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GB"/>
              <a:t>Reaction</a:t>
            </a:r>
          </a:p>
          <a:p>
            <a:pPr algn="ctr" eaLnBrk="1" hangingPunct="1">
              <a:spcBef>
                <a:spcPct val="50000"/>
              </a:spcBef>
            </a:pPr>
            <a:r>
              <a:rPr lang="en-GB"/>
              <a:t>Vessel</a:t>
            </a:r>
          </a:p>
        </p:txBody>
      </p:sp>
      <p:sp>
        <p:nvSpPr>
          <p:cNvPr id="29701" name="Text Box 8"/>
          <p:cNvSpPr txBox="1">
            <a:spLocks noChangeArrowheads="1"/>
          </p:cNvSpPr>
          <p:nvPr/>
        </p:nvSpPr>
        <p:spPr bwMode="auto">
          <a:xfrm>
            <a:off x="323850" y="1341438"/>
            <a:ext cx="1152525" cy="915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GB"/>
              <a:t>H</a:t>
            </a:r>
            <a:r>
              <a:rPr lang="en-GB" sz="1400"/>
              <a:t>2 </a:t>
            </a:r>
            <a:r>
              <a:rPr lang="en-GB"/>
              <a:t>(g) from methane</a:t>
            </a:r>
          </a:p>
        </p:txBody>
      </p:sp>
      <p:sp>
        <p:nvSpPr>
          <p:cNvPr id="29702" name="Line 11"/>
          <p:cNvSpPr>
            <a:spLocks noChangeShapeType="1"/>
          </p:cNvSpPr>
          <p:nvPr/>
        </p:nvSpPr>
        <p:spPr bwMode="auto">
          <a:xfrm>
            <a:off x="1187450" y="1773238"/>
            <a:ext cx="1512888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9703" name="Text Box 12"/>
          <p:cNvSpPr txBox="1">
            <a:spLocks noChangeArrowheads="1"/>
          </p:cNvSpPr>
          <p:nvPr/>
        </p:nvSpPr>
        <p:spPr bwMode="auto">
          <a:xfrm>
            <a:off x="107950" y="2492375"/>
            <a:ext cx="1655763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/>
              <a:t>N</a:t>
            </a:r>
            <a:r>
              <a:rPr lang="en-GB" sz="1400"/>
              <a:t>2 </a:t>
            </a:r>
            <a:r>
              <a:rPr lang="en-GB"/>
              <a:t>(g) from air</a:t>
            </a:r>
          </a:p>
        </p:txBody>
      </p:sp>
      <p:sp>
        <p:nvSpPr>
          <p:cNvPr id="29704" name="Line 13"/>
          <p:cNvSpPr>
            <a:spLocks noChangeShapeType="1"/>
          </p:cNvSpPr>
          <p:nvPr/>
        </p:nvSpPr>
        <p:spPr bwMode="auto">
          <a:xfrm>
            <a:off x="1763713" y="2708275"/>
            <a:ext cx="936625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9705" name="Line 14"/>
          <p:cNvSpPr>
            <a:spLocks noChangeShapeType="1"/>
          </p:cNvSpPr>
          <p:nvPr/>
        </p:nvSpPr>
        <p:spPr bwMode="auto">
          <a:xfrm>
            <a:off x="5076825" y="2133600"/>
            <a:ext cx="1008063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9706" name="Text Box 15"/>
          <p:cNvSpPr txBox="1">
            <a:spLocks noChangeArrowheads="1"/>
          </p:cNvSpPr>
          <p:nvPr/>
        </p:nvSpPr>
        <p:spPr bwMode="auto">
          <a:xfrm>
            <a:off x="6156325" y="1989138"/>
            <a:ext cx="1584325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/>
              <a:t>NH</a:t>
            </a:r>
            <a:r>
              <a:rPr lang="en-GB" sz="1400"/>
              <a:t>2 </a:t>
            </a:r>
            <a:r>
              <a:rPr lang="en-GB"/>
              <a:t>(g)</a:t>
            </a:r>
          </a:p>
        </p:txBody>
      </p:sp>
      <p:sp>
        <p:nvSpPr>
          <p:cNvPr id="29707" name="Text Box 16"/>
          <p:cNvSpPr txBox="1">
            <a:spLocks noChangeArrowheads="1"/>
          </p:cNvSpPr>
          <p:nvPr/>
        </p:nvSpPr>
        <p:spPr bwMode="auto">
          <a:xfrm>
            <a:off x="107950" y="3213100"/>
            <a:ext cx="8928100" cy="3265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4000" u="sng"/>
              <a:t>The Reaction</a:t>
            </a:r>
          </a:p>
          <a:p>
            <a:pPr eaLnBrk="1" hangingPunct="1">
              <a:spcBef>
                <a:spcPct val="50000"/>
              </a:spcBef>
              <a:buFontTx/>
              <a:buChar char="•"/>
            </a:pPr>
            <a:r>
              <a:rPr lang="en-GB" sz="2800"/>
              <a:t>This reaction is exothermic. We increase yield by running the reaction at low temperatures. However at low temperatures the reaction rate is incredibly slow.</a:t>
            </a:r>
          </a:p>
          <a:p>
            <a:pPr eaLnBrk="1" hangingPunct="1">
              <a:spcBef>
                <a:spcPct val="50000"/>
              </a:spcBef>
              <a:buFontTx/>
              <a:buChar char="•"/>
            </a:pPr>
            <a:r>
              <a:rPr lang="en-GB" sz="2800"/>
              <a:t>Compromise between rate and yield has to be reacted. </a:t>
            </a:r>
            <a:r>
              <a:rPr lang="en-GB" sz="2800">
                <a:solidFill>
                  <a:srgbClr val="0099FF"/>
                </a:solidFill>
              </a:rPr>
              <a:t>Haber process runs at about 450  c</a:t>
            </a:r>
          </a:p>
        </p:txBody>
      </p:sp>
      <p:sp>
        <p:nvSpPr>
          <p:cNvPr id="29708" name="Oval 19"/>
          <p:cNvSpPr>
            <a:spLocks noChangeArrowheads="1"/>
          </p:cNvSpPr>
          <p:nvPr/>
        </p:nvSpPr>
        <p:spPr bwMode="auto">
          <a:xfrm>
            <a:off x="6804025" y="6021388"/>
            <a:ext cx="144463" cy="144462"/>
          </a:xfrm>
          <a:prstGeom prst="ellipse">
            <a:avLst/>
          </a:prstGeom>
          <a:solidFill>
            <a:schemeClr val="bg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pic>
        <p:nvPicPr>
          <p:cNvPr id="29709" name="Picture 2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8850" y="1268413"/>
            <a:ext cx="1511300" cy="1871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260350"/>
            <a:ext cx="8785225" cy="1223963"/>
          </a:xfrm>
        </p:spPr>
        <p:txBody>
          <a:bodyPr/>
          <a:lstStyle/>
          <a:p>
            <a:pPr algn="l"/>
            <a:r>
              <a:rPr lang="en-GB" sz="4000" u="sng" smtClean="0"/>
              <a:t>The Reaction cont</a:t>
            </a:r>
            <a:br>
              <a:rPr lang="en-GB" sz="4000" u="sng" smtClean="0"/>
            </a:br>
            <a:endParaRPr lang="en-GB" sz="4000" u="sng" smtClean="0"/>
          </a:p>
        </p:txBody>
      </p:sp>
      <p:sp>
        <p:nvSpPr>
          <p:cNvPr id="30723" name="Text Box 4"/>
          <p:cNvSpPr txBox="1">
            <a:spLocks noChangeArrowheads="1"/>
          </p:cNvSpPr>
          <p:nvPr/>
        </p:nvSpPr>
        <p:spPr bwMode="auto">
          <a:xfrm>
            <a:off x="107950" y="981075"/>
            <a:ext cx="8928100" cy="5648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Char char="•"/>
            </a:pPr>
            <a:r>
              <a:rPr lang="en-GB" sz="2800"/>
              <a:t>The reversible reaction to form ammonia:</a:t>
            </a:r>
          </a:p>
          <a:p>
            <a:pPr eaLnBrk="1" hangingPunct="1">
              <a:spcBef>
                <a:spcPct val="50000"/>
              </a:spcBef>
            </a:pPr>
            <a:r>
              <a:rPr lang="en-GB" sz="2800"/>
              <a:t>N</a:t>
            </a:r>
            <a:r>
              <a:rPr lang="en-GB" sz="1600"/>
              <a:t>2 </a:t>
            </a:r>
            <a:r>
              <a:rPr lang="en-GB" sz="2800"/>
              <a:t>(g) + 3H</a:t>
            </a:r>
            <a:r>
              <a:rPr lang="en-GB" sz="1600"/>
              <a:t>2 </a:t>
            </a:r>
            <a:r>
              <a:rPr lang="en-GB" sz="2800"/>
              <a:t>(g)               2NH</a:t>
            </a:r>
            <a:r>
              <a:rPr lang="en-GB" sz="1600"/>
              <a:t>2 </a:t>
            </a:r>
            <a:r>
              <a:rPr lang="en-GB" sz="2800"/>
              <a:t>(g)</a:t>
            </a:r>
          </a:p>
          <a:p>
            <a:pPr eaLnBrk="1" hangingPunct="1">
              <a:spcBef>
                <a:spcPct val="50000"/>
              </a:spcBef>
            </a:pPr>
            <a:r>
              <a:rPr lang="en-GB" sz="2800"/>
              <a:t>4 moles of gas               2 moles of gas</a:t>
            </a:r>
          </a:p>
          <a:p>
            <a:pPr eaLnBrk="1" hangingPunct="1">
              <a:spcBef>
                <a:spcPct val="50000"/>
              </a:spcBef>
            </a:pPr>
            <a:r>
              <a:rPr lang="en-GB" sz="2800"/>
              <a:t>96 litres (4x24)               48 litres (2x24)</a:t>
            </a:r>
          </a:p>
          <a:p>
            <a:pPr eaLnBrk="1" hangingPunct="1">
              <a:spcBef>
                <a:spcPct val="50000"/>
              </a:spcBef>
              <a:buFontTx/>
              <a:buChar char="•"/>
            </a:pPr>
            <a:r>
              <a:rPr lang="en-GB" sz="2800"/>
              <a:t>If pressure is increased in reaction vessel, the reversible reaction favours ammonia production.</a:t>
            </a:r>
          </a:p>
          <a:p>
            <a:pPr eaLnBrk="1" hangingPunct="1">
              <a:spcBef>
                <a:spcPct val="50000"/>
              </a:spcBef>
              <a:buFontTx/>
              <a:buChar char="•"/>
            </a:pPr>
            <a:r>
              <a:rPr lang="en-GB" sz="2800"/>
              <a:t>Increase external pressure            favours side with least gas (ammonia). </a:t>
            </a:r>
            <a:r>
              <a:rPr lang="en-GB" sz="2800">
                <a:solidFill>
                  <a:srgbClr val="0099FF"/>
                </a:solidFill>
              </a:rPr>
              <a:t>Haber process runs at about 200 atmospheres in order to maximise yield of ammonia.</a:t>
            </a:r>
          </a:p>
          <a:p>
            <a:pPr eaLnBrk="1" hangingPunct="1">
              <a:spcBef>
                <a:spcPct val="50000"/>
              </a:spcBef>
            </a:pPr>
            <a:endParaRPr lang="en-GB" sz="2800">
              <a:solidFill>
                <a:srgbClr val="0099FF"/>
              </a:solidFill>
            </a:endParaRPr>
          </a:p>
        </p:txBody>
      </p:sp>
      <p:pic>
        <p:nvPicPr>
          <p:cNvPr id="30724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00338" y="1700213"/>
            <a:ext cx="1096962" cy="50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25" name="Picture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00338" y="2349500"/>
            <a:ext cx="1096962" cy="50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26" name="Picture 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00338" y="2924175"/>
            <a:ext cx="1096962" cy="50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27" name="Line 8"/>
          <p:cNvSpPr>
            <a:spLocks noChangeShapeType="1"/>
          </p:cNvSpPr>
          <p:nvPr/>
        </p:nvSpPr>
        <p:spPr bwMode="auto">
          <a:xfrm>
            <a:off x="4114800" y="4876800"/>
            <a:ext cx="865188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zh-TW" smtClean="0"/>
              <a:t>Unreactive nature of nitrogen</a:t>
            </a:r>
          </a:p>
        </p:txBody>
      </p:sp>
      <p:grpSp>
        <p:nvGrpSpPr>
          <p:cNvPr id="4099" name="Group 22"/>
          <p:cNvGrpSpPr>
            <a:grpSpLocks/>
          </p:cNvGrpSpPr>
          <p:nvPr/>
        </p:nvGrpSpPr>
        <p:grpSpPr bwMode="auto">
          <a:xfrm>
            <a:off x="762000" y="1905000"/>
            <a:ext cx="3195638" cy="2422525"/>
            <a:chOff x="480" y="1920"/>
            <a:chExt cx="2013" cy="1526"/>
          </a:xfrm>
        </p:grpSpPr>
        <p:grpSp>
          <p:nvGrpSpPr>
            <p:cNvPr id="4101" name="Group 19"/>
            <p:cNvGrpSpPr>
              <a:grpSpLocks/>
            </p:cNvGrpSpPr>
            <p:nvPr/>
          </p:nvGrpSpPr>
          <p:grpSpPr bwMode="auto">
            <a:xfrm>
              <a:off x="864" y="1920"/>
              <a:ext cx="1422" cy="816"/>
              <a:chOff x="1707" y="1920"/>
              <a:chExt cx="1422" cy="816"/>
            </a:xfrm>
          </p:grpSpPr>
          <p:sp>
            <p:nvSpPr>
              <p:cNvPr id="4103" name="Oval 5"/>
              <p:cNvSpPr>
                <a:spLocks noChangeArrowheads="1"/>
              </p:cNvSpPr>
              <p:nvPr/>
            </p:nvSpPr>
            <p:spPr bwMode="auto">
              <a:xfrm>
                <a:off x="1728" y="1920"/>
                <a:ext cx="816" cy="816"/>
              </a:xfrm>
              <a:prstGeom prst="ellips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104" name="Oval 6"/>
              <p:cNvSpPr>
                <a:spLocks noChangeArrowheads="1"/>
              </p:cNvSpPr>
              <p:nvPr/>
            </p:nvSpPr>
            <p:spPr bwMode="auto">
              <a:xfrm>
                <a:off x="2304" y="1920"/>
                <a:ext cx="816" cy="816"/>
              </a:xfrm>
              <a:prstGeom prst="ellips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105" name="Oval 7"/>
              <p:cNvSpPr>
                <a:spLocks noChangeArrowheads="1"/>
              </p:cNvSpPr>
              <p:nvPr/>
            </p:nvSpPr>
            <p:spPr bwMode="auto">
              <a:xfrm>
                <a:off x="2352" y="2400"/>
                <a:ext cx="48" cy="48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106" name="Oval 8"/>
              <p:cNvSpPr>
                <a:spLocks noChangeArrowheads="1"/>
              </p:cNvSpPr>
              <p:nvPr/>
            </p:nvSpPr>
            <p:spPr bwMode="auto">
              <a:xfrm>
                <a:off x="2352" y="2304"/>
                <a:ext cx="48" cy="48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107" name="Oval 9"/>
              <p:cNvSpPr>
                <a:spLocks noChangeArrowheads="1"/>
              </p:cNvSpPr>
              <p:nvPr/>
            </p:nvSpPr>
            <p:spPr bwMode="auto">
              <a:xfrm>
                <a:off x="2352" y="2208"/>
                <a:ext cx="48" cy="48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108" name="Oval 10"/>
              <p:cNvSpPr>
                <a:spLocks noChangeArrowheads="1"/>
              </p:cNvSpPr>
              <p:nvPr/>
            </p:nvSpPr>
            <p:spPr bwMode="auto">
              <a:xfrm>
                <a:off x="2448" y="2208"/>
                <a:ext cx="48" cy="48"/>
              </a:xfrm>
              <a:prstGeom prst="ellipse">
                <a:avLst/>
              </a:prstGeom>
              <a:solidFill>
                <a:srgbClr val="FF33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109" name="Oval 11"/>
              <p:cNvSpPr>
                <a:spLocks noChangeArrowheads="1"/>
              </p:cNvSpPr>
              <p:nvPr/>
            </p:nvSpPr>
            <p:spPr bwMode="auto">
              <a:xfrm>
                <a:off x="2448" y="2304"/>
                <a:ext cx="48" cy="48"/>
              </a:xfrm>
              <a:prstGeom prst="ellipse">
                <a:avLst/>
              </a:prstGeom>
              <a:solidFill>
                <a:srgbClr val="FF33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110" name="Oval 12"/>
              <p:cNvSpPr>
                <a:spLocks noChangeArrowheads="1"/>
              </p:cNvSpPr>
              <p:nvPr/>
            </p:nvSpPr>
            <p:spPr bwMode="auto">
              <a:xfrm>
                <a:off x="2448" y="2400"/>
                <a:ext cx="48" cy="48"/>
              </a:xfrm>
              <a:prstGeom prst="ellipse">
                <a:avLst/>
              </a:prstGeom>
              <a:solidFill>
                <a:srgbClr val="FF33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111" name="Text Box 13"/>
              <p:cNvSpPr txBox="1">
                <a:spLocks noChangeArrowheads="1"/>
              </p:cNvSpPr>
              <p:nvPr/>
            </p:nvSpPr>
            <p:spPr bwMode="auto">
              <a:xfrm>
                <a:off x="2006" y="2186"/>
                <a:ext cx="255" cy="2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kumimoji="1" sz="2400">
                    <a:solidFill>
                      <a:schemeClr val="tx1"/>
                    </a:solidFill>
                    <a:latin typeface="Times New Roman" pitchFamily="18" charset="0"/>
                    <a:ea typeface="新細明體" pitchFamily="18" charset="-120"/>
                  </a:defRPr>
                </a:lvl1pPr>
                <a:lvl2pPr marL="742950" indent="-285750" eaLnBrk="0" hangingPunct="0">
                  <a:defRPr kumimoji="1" sz="2400">
                    <a:solidFill>
                      <a:schemeClr val="tx1"/>
                    </a:solidFill>
                    <a:latin typeface="Times New Roman" pitchFamily="18" charset="0"/>
                    <a:ea typeface="新細明體" pitchFamily="18" charset="-120"/>
                  </a:defRPr>
                </a:lvl2pPr>
                <a:lvl3pPr marL="1143000" indent="-228600" eaLnBrk="0" hangingPunct="0">
                  <a:defRPr kumimoji="1" sz="2400">
                    <a:solidFill>
                      <a:schemeClr val="tx1"/>
                    </a:solidFill>
                    <a:latin typeface="Times New Roman" pitchFamily="18" charset="0"/>
                    <a:ea typeface="新細明體" pitchFamily="18" charset="-120"/>
                  </a:defRPr>
                </a:lvl3pPr>
                <a:lvl4pPr marL="1600200" indent="-228600" eaLnBrk="0" hangingPunct="0">
                  <a:defRPr kumimoji="1" sz="2400">
                    <a:solidFill>
                      <a:schemeClr val="tx1"/>
                    </a:solidFill>
                    <a:latin typeface="Times New Roman" pitchFamily="18" charset="0"/>
                    <a:ea typeface="新細明體" pitchFamily="18" charset="-120"/>
                  </a:defRPr>
                </a:lvl4pPr>
                <a:lvl5pPr marL="2057400" indent="-228600" eaLnBrk="0" hangingPunct="0">
                  <a:defRPr kumimoji="1" sz="2400">
                    <a:solidFill>
                      <a:schemeClr val="tx1"/>
                    </a:solidFill>
                    <a:latin typeface="Times New Roman" pitchFamily="18" charset="0"/>
                    <a:ea typeface="新細明體" pitchFamily="18" charset="-12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Times New Roman" pitchFamily="18" charset="0"/>
                    <a:ea typeface="新細明體" pitchFamily="18" charset="-12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Times New Roman" pitchFamily="18" charset="0"/>
                    <a:ea typeface="新細明體" pitchFamily="18" charset="-12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Times New Roman" pitchFamily="18" charset="0"/>
                    <a:ea typeface="新細明體" pitchFamily="18" charset="-12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Times New Roman" pitchFamily="18" charset="0"/>
                    <a:ea typeface="新細明體" pitchFamily="18" charset="-120"/>
                  </a:defRPr>
                </a:lvl9pPr>
              </a:lstStyle>
              <a:p>
                <a:pPr eaLnBrk="1" hangingPunct="1"/>
                <a:r>
                  <a:rPr lang="en-US" altLang="zh-TW"/>
                  <a:t>N</a:t>
                </a:r>
              </a:p>
            </p:txBody>
          </p:sp>
          <p:sp>
            <p:nvSpPr>
              <p:cNvPr id="4112" name="Text Box 14"/>
              <p:cNvSpPr txBox="1">
                <a:spLocks noChangeArrowheads="1"/>
              </p:cNvSpPr>
              <p:nvPr/>
            </p:nvSpPr>
            <p:spPr bwMode="auto">
              <a:xfrm>
                <a:off x="2582" y="2186"/>
                <a:ext cx="255" cy="2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kumimoji="1" sz="2400">
                    <a:solidFill>
                      <a:schemeClr val="tx1"/>
                    </a:solidFill>
                    <a:latin typeface="Times New Roman" pitchFamily="18" charset="0"/>
                    <a:ea typeface="新細明體" pitchFamily="18" charset="-120"/>
                  </a:defRPr>
                </a:lvl1pPr>
                <a:lvl2pPr marL="742950" indent="-285750" eaLnBrk="0" hangingPunct="0">
                  <a:defRPr kumimoji="1" sz="2400">
                    <a:solidFill>
                      <a:schemeClr val="tx1"/>
                    </a:solidFill>
                    <a:latin typeface="Times New Roman" pitchFamily="18" charset="0"/>
                    <a:ea typeface="新細明體" pitchFamily="18" charset="-120"/>
                  </a:defRPr>
                </a:lvl2pPr>
                <a:lvl3pPr marL="1143000" indent="-228600" eaLnBrk="0" hangingPunct="0">
                  <a:defRPr kumimoji="1" sz="2400">
                    <a:solidFill>
                      <a:schemeClr val="tx1"/>
                    </a:solidFill>
                    <a:latin typeface="Times New Roman" pitchFamily="18" charset="0"/>
                    <a:ea typeface="新細明體" pitchFamily="18" charset="-120"/>
                  </a:defRPr>
                </a:lvl3pPr>
                <a:lvl4pPr marL="1600200" indent="-228600" eaLnBrk="0" hangingPunct="0">
                  <a:defRPr kumimoji="1" sz="2400">
                    <a:solidFill>
                      <a:schemeClr val="tx1"/>
                    </a:solidFill>
                    <a:latin typeface="Times New Roman" pitchFamily="18" charset="0"/>
                    <a:ea typeface="新細明體" pitchFamily="18" charset="-120"/>
                  </a:defRPr>
                </a:lvl4pPr>
                <a:lvl5pPr marL="2057400" indent="-228600" eaLnBrk="0" hangingPunct="0">
                  <a:defRPr kumimoji="1" sz="2400">
                    <a:solidFill>
                      <a:schemeClr val="tx1"/>
                    </a:solidFill>
                    <a:latin typeface="Times New Roman" pitchFamily="18" charset="0"/>
                    <a:ea typeface="新細明體" pitchFamily="18" charset="-12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Times New Roman" pitchFamily="18" charset="0"/>
                    <a:ea typeface="新細明體" pitchFamily="18" charset="-12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Times New Roman" pitchFamily="18" charset="0"/>
                    <a:ea typeface="新細明體" pitchFamily="18" charset="-12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Times New Roman" pitchFamily="18" charset="0"/>
                    <a:ea typeface="新細明體" pitchFamily="18" charset="-12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Times New Roman" pitchFamily="18" charset="0"/>
                    <a:ea typeface="新細明體" pitchFamily="18" charset="-120"/>
                  </a:defRPr>
                </a:lvl9pPr>
              </a:lstStyle>
              <a:p>
                <a:pPr eaLnBrk="1" hangingPunct="1"/>
                <a:r>
                  <a:rPr lang="en-US" altLang="zh-TW"/>
                  <a:t>N</a:t>
                </a:r>
              </a:p>
            </p:txBody>
          </p:sp>
          <p:sp>
            <p:nvSpPr>
              <p:cNvPr id="4113" name="Oval 15"/>
              <p:cNvSpPr>
                <a:spLocks noChangeArrowheads="1"/>
              </p:cNvSpPr>
              <p:nvPr/>
            </p:nvSpPr>
            <p:spPr bwMode="auto">
              <a:xfrm>
                <a:off x="1710" y="2208"/>
                <a:ext cx="48" cy="48"/>
              </a:xfrm>
              <a:prstGeom prst="ellipse">
                <a:avLst/>
              </a:prstGeom>
              <a:solidFill>
                <a:srgbClr val="FF33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114" name="Oval 16"/>
              <p:cNvSpPr>
                <a:spLocks noChangeArrowheads="1"/>
              </p:cNvSpPr>
              <p:nvPr/>
            </p:nvSpPr>
            <p:spPr bwMode="auto">
              <a:xfrm>
                <a:off x="1707" y="2352"/>
                <a:ext cx="48" cy="48"/>
              </a:xfrm>
              <a:prstGeom prst="ellipse">
                <a:avLst/>
              </a:prstGeom>
              <a:solidFill>
                <a:srgbClr val="FF33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115" name="Oval 17"/>
              <p:cNvSpPr>
                <a:spLocks noChangeArrowheads="1"/>
              </p:cNvSpPr>
              <p:nvPr/>
            </p:nvSpPr>
            <p:spPr bwMode="auto">
              <a:xfrm>
                <a:off x="3081" y="2208"/>
                <a:ext cx="48" cy="48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116" name="Oval 18"/>
              <p:cNvSpPr>
                <a:spLocks noChangeArrowheads="1"/>
              </p:cNvSpPr>
              <p:nvPr/>
            </p:nvSpPr>
            <p:spPr bwMode="auto">
              <a:xfrm>
                <a:off x="3081" y="2364"/>
                <a:ext cx="48" cy="48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sp>
          <p:nvSpPr>
            <p:cNvPr id="4102" name="Text Box 20"/>
            <p:cNvSpPr txBox="1">
              <a:spLocks noChangeArrowheads="1"/>
            </p:cNvSpPr>
            <p:nvPr/>
          </p:nvSpPr>
          <p:spPr bwMode="auto">
            <a:xfrm>
              <a:off x="480" y="2928"/>
              <a:ext cx="2013" cy="51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1pPr>
              <a:lvl2pPr marL="742950" indent="-28575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2pPr>
              <a:lvl3pPr marL="11430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3pPr>
              <a:lvl4pPr marL="16002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4pPr>
              <a:lvl5pPr marL="20574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9pPr>
            </a:lstStyle>
            <a:p>
              <a:pPr eaLnBrk="1" hangingPunct="1"/>
              <a:r>
                <a:rPr lang="en-US" altLang="zh-TW"/>
                <a:t>Strong N</a:t>
              </a:r>
              <a:r>
                <a:rPr lang="en-US" altLang="zh-TW">
                  <a:sym typeface="Symbol" pitchFamily="18" charset="2"/>
                </a:rPr>
                <a:t>N bond,</a:t>
              </a:r>
            </a:p>
            <a:p>
              <a:pPr eaLnBrk="1" hangingPunct="1"/>
              <a:r>
                <a:rPr lang="en-US" altLang="zh-TW">
                  <a:sym typeface="Symbol" pitchFamily="18" charset="2"/>
                </a:rPr>
                <a:t>Bond energy:944 kJ/mol</a:t>
              </a:r>
              <a:endParaRPr lang="en-US" altLang="zh-TW"/>
            </a:p>
          </p:txBody>
        </p:sp>
      </p:grpSp>
      <p:sp>
        <p:nvSpPr>
          <p:cNvPr id="4100" name="Text Box 21"/>
          <p:cNvSpPr txBox="1">
            <a:spLocks noChangeArrowheads="1"/>
          </p:cNvSpPr>
          <p:nvPr/>
        </p:nvSpPr>
        <p:spPr bwMode="auto">
          <a:xfrm>
            <a:off x="4267200" y="3581400"/>
            <a:ext cx="4452938" cy="2282825"/>
          </a:xfrm>
          <a:prstGeom prst="rect">
            <a:avLst/>
          </a:prstGeom>
          <a:solidFill>
            <a:srgbClr val="FFFFC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9pPr>
          </a:lstStyle>
          <a:p>
            <a:pPr eaLnBrk="1" hangingPunct="1"/>
            <a:r>
              <a:rPr lang="en-US" altLang="zh-TW"/>
              <a:t>Reactions involving N</a:t>
            </a:r>
            <a:r>
              <a:rPr lang="en-US" altLang="zh-TW" baseline="-25000"/>
              <a:t>2</a:t>
            </a:r>
            <a:r>
              <a:rPr lang="en-US" altLang="zh-TW"/>
              <a:t> have</a:t>
            </a:r>
          </a:p>
          <a:p>
            <a:pPr eaLnBrk="1" hangingPunct="1"/>
            <a:r>
              <a:rPr lang="en-US" altLang="zh-TW"/>
              <a:t>high activation energy and </a:t>
            </a:r>
          </a:p>
          <a:p>
            <a:pPr eaLnBrk="1" hangingPunct="1"/>
            <a:r>
              <a:rPr lang="en-US" altLang="zh-TW"/>
              <a:t>unfavourable equilibrium constant.</a:t>
            </a:r>
          </a:p>
          <a:p>
            <a:pPr eaLnBrk="1" hangingPunct="1"/>
            <a:endParaRPr lang="en-US" altLang="zh-TW"/>
          </a:p>
          <a:p>
            <a:pPr eaLnBrk="1" hangingPunct="1"/>
            <a:r>
              <a:rPr lang="en-US" altLang="zh-TW"/>
              <a:t>N</a:t>
            </a:r>
            <a:r>
              <a:rPr lang="en-US" altLang="zh-TW" baseline="-25000"/>
              <a:t>2</a:t>
            </a:r>
            <a:r>
              <a:rPr lang="en-US" altLang="zh-TW"/>
              <a:t>+O</a:t>
            </a:r>
            <a:r>
              <a:rPr lang="en-US" altLang="zh-TW" baseline="-25000"/>
              <a:t>2</a:t>
            </a:r>
            <a:r>
              <a:rPr lang="en-US" altLang="zh-TW">
                <a:sym typeface="Wingdings 3" pitchFamily="18" charset="2"/>
              </a:rPr>
              <a:t>2NO  K</a:t>
            </a:r>
            <a:r>
              <a:rPr lang="en-US" altLang="zh-TW" baseline="-25000">
                <a:sym typeface="Wingdings 3" pitchFamily="18" charset="2"/>
              </a:rPr>
              <a:t>c</a:t>
            </a:r>
            <a:r>
              <a:rPr lang="en-US" altLang="zh-TW">
                <a:sym typeface="Wingdings 3" pitchFamily="18" charset="2"/>
              </a:rPr>
              <a:t> =4.5x10</a:t>
            </a:r>
            <a:r>
              <a:rPr lang="en-US" altLang="zh-TW" baseline="30000">
                <a:sym typeface="Wingdings 3" pitchFamily="18" charset="2"/>
              </a:rPr>
              <a:t>-31</a:t>
            </a:r>
            <a:endParaRPr lang="en-US" altLang="zh-TW">
              <a:sym typeface="Wingdings 3" pitchFamily="18" charset="2"/>
            </a:endParaRPr>
          </a:p>
          <a:p>
            <a:pPr eaLnBrk="1" hangingPunct="1"/>
            <a:r>
              <a:rPr lang="en-US" altLang="zh-TW">
                <a:sym typeface="Wingdings 3" pitchFamily="18" charset="2"/>
              </a:rPr>
              <a:t>                        </a:t>
            </a:r>
            <a:r>
              <a:rPr lang="en-US" altLang="zh-TW">
                <a:sym typeface="Symbol" pitchFamily="18" charset="2"/>
              </a:rPr>
              <a:t>H=180.5 kJ/mol</a:t>
            </a:r>
            <a:endParaRPr lang="en-US" altLang="zh-TW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260350"/>
            <a:ext cx="8229600" cy="1143000"/>
          </a:xfrm>
        </p:spPr>
        <p:txBody>
          <a:bodyPr/>
          <a:lstStyle/>
          <a:p>
            <a:pPr algn="l"/>
            <a:r>
              <a:rPr lang="en-GB" sz="4000" u="sng" smtClean="0"/>
              <a:t>The Reaction cont</a:t>
            </a:r>
          </a:p>
        </p:txBody>
      </p:sp>
      <p:sp>
        <p:nvSpPr>
          <p:cNvPr id="31747" name="Text Box 4"/>
          <p:cNvSpPr txBox="1">
            <a:spLocks noChangeArrowheads="1"/>
          </p:cNvSpPr>
          <p:nvPr/>
        </p:nvSpPr>
        <p:spPr bwMode="auto">
          <a:xfrm>
            <a:off x="107950" y="1268413"/>
            <a:ext cx="8928100" cy="3082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Char char="•"/>
            </a:pPr>
            <a:r>
              <a:rPr lang="en-GB" sz="2800"/>
              <a:t>Third condition present within the reaction vessel is an Iron catalyst. </a:t>
            </a:r>
          </a:p>
          <a:p>
            <a:pPr eaLnBrk="1" hangingPunct="1">
              <a:spcBef>
                <a:spcPct val="50000"/>
              </a:spcBef>
              <a:buFontTx/>
              <a:buChar char="•"/>
            </a:pPr>
            <a:r>
              <a:rPr lang="en-GB" sz="2800"/>
              <a:t>The catalyst is a fine mesh designed to maximise surface area. Iron is a transition metal, and like many transition metals it makes a good catalyst.</a:t>
            </a:r>
          </a:p>
          <a:p>
            <a:pPr eaLnBrk="1" hangingPunct="1">
              <a:spcBef>
                <a:spcPct val="50000"/>
              </a:spcBef>
            </a:pPr>
            <a:endParaRPr lang="en-GB" sz="2800"/>
          </a:p>
        </p:txBody>
      </p:sp>
      <p:sp>
        <p:nvSpPr>
          <p:cNvPr id="31748" name="Rectangle 5"/>
          <p:cNvSpPr>
            <a:spLocks noChangeArrowheads="1"/>
          </p:cNvSpPr>
          <p:nvPr/>
        </p:nvSpPr>
        <p:spPr bwMode="auto">
          <a:xfrm>
            <a:off x="2627313" y="4149725"/>
            <a:ext cx="2592387" cy="1439863"/>
          </a:xfrm>
          <a:prstGeom prst="rect">
            <a:avLst/>
          </a:prstGeom>
          <a:solidFill>
            <a:srgbClr val="37FF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1749" name="Text Box 6"/>
          <p:cNvSpPr txBox="1">
            <a:spLocks noChangeArrowheads="1"/>
          </p:cNvSpPr>
          <p:nvPr/>
        </p:nvSpPr>
        <p:spPr bwMode="auto">
          <a:xfrm>
            <a:off x="2700338" y="4221163"/>
            <a:ext cx="2447925" cy="1192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GB"/>
              <a:t>450oc</a:t>
            </a:r>
          </a:p>
          <a:p>
            <a:pPr algn="ctr" eaLnBrk="1" hangingPunct="1">
              <a:spcBef>
                <a:spcPct val="50000"/>
              </a:spcBef>
            </a:pPr>
            <a:r>
              <a:rPr lang="en-GB"/>
              <a:t>200 atmospheres</a:t>
            </a:r>
          </a:p>
          <a:p>
            <a:pPr algn="ctr" eaLnBrk="1" hangingPunct="1">
              <a:spcBef>
                <a:spcPct val="50000"/>
              </a:spcBef>
            </a:pPr>
            <a:r>
              <a:rPr lang="en-GB"/>
              <a:t>Iron catalyst</a:t>
            </a:r>
          </a:p>
        </p:txBody>
      </p:sp>
      <p:sp>
        <p:nvSpPr>
          <p:cNvPr id="31750" name="Text Box 7"/>
          <p:cNvSpPr txBox="1">
            <a:spLocks noChangeArrowheads="1"/>
          </p:cNvSpPr>
          <p:nvPr/>
        </p:nvSpPr>
        <p:spPr bwMode="auto">
          <a:xfrm>
            <a:off x="179388" y="4005263"/>
            <a:ext cx="1512887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/>
              <a:t>N</a:t>
            </a:r>
            <a:r>
              <a:rPr lang="en-GB" sz="1400"/>
              <a:t>2 </a:t>
            </a:r>
            <a:r>
              <a:rPr lang="en-GB"/>
              <a:t>from air</a:t>
            </a:r>
          </a:p>
        </p:txBody>
      </p:sp>
      <p:sp>
        <p:nvSpPr>
          <p:cNvPr id="31751" name="Line 8"/>
          <p:cNvSpPr>
            <a:spLocks noChangeShapeType="1"/>
          </p:cNvSpPr>
          <p:nvPr/>
        </p:nvSpPr>
        <p:spPr bwMode="auto">
          <a:xfrm>
            <a:off x="1403350" y="4221163"/>
            <a:ext cx="1439863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1752" name="Text Box 9"/>
          <p:cNvSpPr txBox="1">
            <a:spLocks noChangeArrowheads="1"/>
          </p:cNvSpPr>
          <p:nvPr/>
        </p:nvSpPr>
        <p:spPr bwMode="auto">
          <a:xfrm>
            <a:off x="107950" y="5013325"/>
            <a:ext cx="1512888" cy="915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/>
              <a:t>H</a:t>
            </a:r>
            <a:r>
              <a:rPr lang="en-GB" sz="1400"/>
              <a:t>2 </a:t>
            </a:r>
            <a:r>
              <a:rPr lang="en-GB"/>
              <a:t>from methane and steam</a:t>
            </a:r>
          </a:p>
        </p:txBody>
      </p:sp>
      <p:sp>
        <p:nvSpPr>
          <p:cNvPr id="31753" name="Line 10"/>
          <p:cNvSpPr>
            <a:spLocks noChangeShapeType="1"/>
          </p:cNvSpPr>
          <p:nvPr/>
        </p:nvSpPr>
        <p:spPr bwMode="auto">
          <a:xfrm>
            <a:off x="1187450" y="5445125"/>
            <a:ext cx="1655763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1754" name="Line 11"/>
          <p:cNvSpPr>
            <a:spLocks noChangeShapeType="1"/>
          </p:cNvSpPr>
          <p:nvPr/>
        </p:nvSpPr>
        <p:spPr bwMode="auto">
          <a:xfrm>
            <a:off x="5219700" y="4797425"/>
            <a:ext cx="1081088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1755" name="Text Box 12"/>
          <p:cNvSpPr txBox="1">
            <a:spLocks noChangeArrowheads="1"/>
          </p:cNvSpPr>
          <p:nvPr/>
        </p:nvSpPr>
        <p:spPr bwMode="auto">
          <a:xfrm>
            <a:off x="6300788" y="4652963"/>
            <a:ext cx="1800225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/>
              <a:t>NH</a:t>
            </a:r>
            <a:r>
              <a:rPr lang="en-GB" sz="1400"/>
              <a:t>3 </a:t>
            </a:r>
            <a:r>
              <a:rPr lang="en-GB"/>
              <a:t>(g)</a:t>
            </a:r>
          </a:p>
        </p:txBody>
      </p:sp>
      <p:sp>
        <p:nvSpPr>
          <p:cNvPr id="31756" name="Text Box 13"/>
          <p:cNvSpPr txBox="1">
            <a:spLocks noChangeArrowheads="1"/>
          </p:cNvSpPr>
          <p:nvPr/>
        </p:nvSpPr>
        <p:spPr bwMode="auto">
          <a:xfrm>
            <a:off x="1476375" y="6021388"/>
            <a:ext cx="5759450" cy="57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GB" sz="3200" u="sng">
                <a:solidFill>
                  <a:srgbClr val="FF0000"/>
                </a:solidFill>
              </a:rPr>
              <a:t>REMEMBER THIS!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ChangeArrowheads="1"/>
          </p:cNvSpPr>
          <p:nvPr>
            <p:ph type="title"/>
          </p:nvPr>
        </p:nvSpPr>
        <p:spPr>
          <a:xfrm>
            <a:off x="107950" y="260350"/>
            <a:ext cx="8229600" cy="1143000"/>
          </a:xfrm>
        </p:spPr>
        <p:txBody>
          <a:bodyPr/>
          <a:lstStyle/>
          <a:p>
            <a:pPr algn="l"/>
            <a:r>
              <a:rPr lang="en-GB" sz="4000" u="sng" smtClean="0"/>
              <a:t>After the Reaction Vessel</a:t>
            </a:r>
          </a:p>
        </p:txBody>
      </p:sp>
      <p:sp>
        <p:nvSpPr>
          <p:cNvPr id="32771" name="Text Box 4"/>
          <p:cNvSpPr txBox="1">
            <a:spLocks noChangeArrowheads="1"/>
          </p:cNvSpPr>
          <p:nvPr/>
        </p:nvSpPr>
        <p:spPr bwMode="auto">
          <a:xfrm>
            <a:off x="179388" y="1341438"/>
            <a:ext cx="8856662" cy="3082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Char char="•"/>
            </a:pPr>
            <a:r>
              <a:rPr lang="en-GB" sz="2800"/>
              <a:t>Coming out the reaction vessels is NH</a:t>
            </a:r>
            <a:r>
              <a:rPr lang="en-GB" sz="1600"/>
              <a:t>3 </a:t>
            </a:r>
            <a:r>
              <a:rPr lang="en-GB" sz="2800"/>
              <a:t>(g) and unreacted N</a:t>
            </a:r>
            <a:r>
              <a:rPr lang="en-GB" sz="1600"/>
              <a:t>2 </a:t>
            </a:r>
            <a:r>
              <a:rPr lang="en-GB" sz="2800"/>
              <a:t>(g) and H</a:t>
            </a:r>
            <a:r>
              <a:rPr lang="en-GB" sz="1600"/>
              <a:t>2 </a:t>
            </a:r>
            <a:r>
              <a:rPr lang="en-GB" sz="2800"/>
              <a:t>(g).</a:t>
            </a:r>
          </a:p>
          <a:p>
            <a:pPr eaLnBrk="1" hangingPunct="1">
              <a:spcBef>
                <a:spcPct val="50000"/>
              </a:spcBef>
              <a:buFontTx/>
              <a:buChar char="•"/>
            </a:pPr>
            <a:r>
              <a:rPr lang="en-GB" sz="2800"/>
              <a:t>First job is to isolate the NH</a:t>
            </a:r>
            <a:r>
              <a:rPr lang="en-GB" sz="1600"/>
              <a:t>3 </a:t>
            </a:r>
            <a:r>
              <a:rPr lang="en-GB" sz="2800"/>
              <a:t>(g). This is done by cooling. The NH</a:t>
            </a:r>
            <a:r>
              <a:rPr lang="en-GB" sz="1600"/>
              <a:t>3 </a:t>
            </a:r>
            <a:r>
              <a:rPr lang="en-GB" sz="2800"/>
              <a:t>(g)</a:t>
            </a:r>
            <a:r>
              <a:rPr lang="en-GB" sz="1600"/>
              <a:t> </a:t>
            </a:r>
            <a:r>
              <a:rPr lang="en-GB" sz="2800"/>
              <a:t>changes state. The nitrogen and hydrogen are recycled back into the reaction vessel.</a:t>
            </a:r>
          </a:p>
          <a:p>
            <a:pPr eaLnBrk="1" hangingPunct="1">
              <a:spcBef>
                <a:spcPct val="50000"/>
              </a:spcBef>
            </a:pPr>
            <a:endParaRPr lang="en-GB" sz="2800"/>
          </a:p>
        </p:txBody>
      </p:sp>
      <p:pic>
        <p:nvPicPr>
          <p:cNvPr id="32772" name="Picture 7" descr="The image “http://www.chemguide.co.uk/physical/equilibria/haberflow.gif” cannot be displayed, because it contains errors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4438" y="3860800"/>
            <a:ext cx="3752850" cy="2676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2773" name="Picture 8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7050" y="5300663"/>
            <a:ext cx="2085975" cy="1366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2774" name="Picture 9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4221163"/>
            <a:ext cx="1476375" cy="1444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zh-TW" smtClean="0"/>
              <a:t>Chemical properties of NH</a:t>
            </a:r>
            <a:r>
              <a:rPr lang="en-US" altLang="zh-TW" baseline="-25000" smtClean="0"/>
              <a:t>3</a:t>
            </a:r>
            <a:endParaRPr lang="en-US" altLang="zh-TW" smtClean="0"/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CC"/>
          </a:solidFill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altLang="zh-TW" smtClean="0"/>
              <a:t>Weak alkali</a:t>
            </a:r>
          </a:p>
          <a:p>
            <a:pPr eaLnBrk="1" hangingPunct="1">
              <a:lnSpc>
                <a:spcPct val="90000"/>
              </a:lnSpc>
            </a:pPr>
            <a:r>
              <a:rPr lang="en-US" altLang="zh-TW" smtClean="0"/>
              <a:t>Reaction with acids</a:t>
            </a:r>
          </a:p>
          <a:p>
            <a:pPr eaLnBrk="1" hangingPunct="1">
              <a:lnSpc>
                <a:spcPct val="90000"/>
              </a:lnSpc>
            </a:pPr>
            <a:r>
              <a:rPr lang="en-US" altLang="zh-TW" smtClean="0"/>
              <a:t>Reaction with metal ions</a:t>
            </a:r>
          </a:p>
          <a:p>
            <a:pPr eaLnBrk="1" hangingPunct="1">
              <a:lnSpc>
                <a:spcPct val="90000"/>
              </a:lnSpc>
            </a:pPr>
            <a:r>
              <a:rPr lang="en-US" altLang="zh-TW" smtClean="0"/>
              <a:t>As a reducing agent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zh-TW" smtClean="0"/>
              <a:t>Burning in oxygen   </a:t>
            </a:r>
            <a:r>
              <a:rPr lang="en-US" altLang="zh-TW" sz="2400" smtClean="0"/>
              <a:t>4NH</a:t>
            </a:r>
            <a:r>
              <a:rPr lang="en-US" altLang="zh-TW" sz="2400" baseline="-25000" smtClean="0"/>
              <a:t>3</a:t>
            </a:r>
            <a:r>
              <a:rPr lang="en-US" altLang="zh-TW" sz="2400" smtClean="0"/>
              <a:t> + 3O</a:t>
            </a:r>
            <a:r>
              <a:rPr lang="en-US" altLang="zh-TW" sz="2400" baseline="-25000" smtClean="0"/>
              <a:t>2</a:t>
            </a:r>
            <a:r>
              <a:rPr lang="en-US" altLang="zh-TW" sz="2400" smtClean="0"/>
              <a:t> </a:t>
            </a:r>
            <a:r>
              <a:rPr lang="en-US" altLang="zh-TW" sz="2400" smtClean="0">
                <a:sym typeface="Symbol" pitchFamily="18" charset="2"/>
              </a:rPr>
              <a:t> 2N</a:t>
            </a:r>
            <a:r>
              <a:rPr lang="en-US" altLang="zh-TW" sz="2400" baseline="-25000" smtClean="0">
                <a:sym typeface="Symbol" pitchFamily="18" charset="2"/>
              </a:rPr>
              <a:t>2</a:t>
            </a:r>
            <a:r>
              <a:rPr lang="en-US" altLang="zh-TW" sz="2400" smtClean="0">
                <a:sym typeface="Symbol" pitchFamily="18" charset="2"/>
              </a:rPr>
              <a:t> + 6H</a:t>
            </a:r>
            <a:r>
              <a:rPr lang="en-US" altLang="zh-TW" sz="2400" baseline="-25000" smtClean="0">
                <a:sym typeface="Symbol" pitchFamily="18" charset="2"/>
              </a:rPr>
              <a:t>2</a:t>
            </a:r>
            <a:r>
              <a:rPr lang="en-US" altLang="zh-TW" sz="2400" smtClean="0">
                <a:sym typeface="Symbol" pitchFamily="18" charset="2"/>
              </a:rPr>
              <a:t>O</a:t>
            </a:r>
            <a:endParaRPr lang="en-US" altLang="zh-TW" sz="2400" smtClean="0"/>
          </a:p>
          <a:p>
            <a:pPr lvl="1" eaLnBrk="1" hangingPunct="1">
              <a:lnSpc>
                <a:spcPct val="90000"/>
              </a:lnSpc>
            </a:pPr>
            <a:r>
              <a:rPr lang="en-US" altLang="zh-TW" smtClean="0"/>
              <a:t>Catalytic oxidation  </a:t>
            </a:r>
            <a:r>
              <a:rPr lang="en-US" altLang="zh-TW" sz="2400" smtClean="0"/>
              <a:t>4NH</a:t>
            </a:r>
            <a:r>
              <a:rPr lang="en-US" altLang="zh-TW" sz="2400" baseline="-25000" smtClean="0"/>
              <a:t>3</a:t>
            </a:r>
            <a:r>
              <a:rPr lang="en-US" altLang="zh-TW" sz="2400" smtClean="0"/>
              <a:t> + 5O</a:t>
            </a:r>
            <a:r>
              <a:rPr lang="en-US" altLang="zh-TW" sz="2400" baseline="-25000" smtClean="0"/>
              <a:t>2</a:t>
            </a:r>
            <a:r>
              <a:rPr lang="en-US" altLang="zh-TW" sz="2400" smtClean="0"/>
              <a:t> (Pt) </a:t>
            </a:r>
            <a:r>
              <a:rPr lang="en-US" altLang="zh-TW" sz="2400" smtClean="0">
                <a:sym typeface="Symbol" pitchFamily="18" charset="2"/>
              </a:rPr>
              <a:t> 4NO + 6H</a:t>
            </a:r>
            <a:r>
              <a:rPr lang="en-US" altLang="zh-TW" sz="2400" baseline="-25000" smtClean="0">
                <a:sym typeface="Symbol" pitchFamily="18" charset="2"/>
              </a:rPr>
              <a:t>2</a:t>
            </a:r>
            <a:r>
              <a:rPr lang="en-US" altLang="zh-TW" sz="2400" smtClean="0">
                <a:sym typeface="Symbol" pitchFamily="18" charset="2"/>
              </a:rPr>
              <a:t>O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zh-TW" sz="2400" smtClean="0">
                <a:sym typeface="Symbol" pitchFamily="18" charset="2"/>
              </a:rPr>
              <a:t>Reaction with CuO   2NH</a:t>
            </a:r>
            <a:r>
              <a:rPr lang="en-US" altLang="zh-TW" sz="2400" baseline="-25000" smtClean="0">
                <a:sym typeface="Symbol" pitchFamily="18" charset="2"/>
              </a:rPr>
              <a:t>3</a:t>
            </a:r>
            <a:r>
              <a:rPr lang="en-US" altLang="zh-TW" sz="2400" smtClean="0">
                <a:sym typeface="Symbol" pitchFamily="18" charset="2"/>
              </a:rPr>
              <a:t>+3CuO3Cu+N</a:t>
            </a:r>
            <a:r>
              <a:rPr lang="en-US" altLang="zh-TW" sz="2400" baseline="-25000" smtClean="0">
                <a:sym typeface="Symbol" pitchFamily="18" charset="2"/>
              </a:rPr>
              <a:t>2</a:t>
            </a:r>
            <a:r>
              <a:rPr lang="en-US" altLang="zh-TW" sz="2400" smtClean="0">
                <a:sym typeface="Symbol" pitchFamily="18" charset="2"/>
              </a:rPr>
              <a:t>+3H</a:t>
            </a:r>
            <a:r>
              <a:rPr lang="en-US" altLang="zh-TW" sz="2400" baseline="-25000" smtClean="0">
                <a:sym typeface="Symbol" pitchFamily="18" charset="2"/>
              </a:rPr>
              <a:t>2</a:t>
            </a:r>
            <a:r>
              <a:rPr lang="en-US" altLang="zh-TW" sz="2400" smtClean="0">
                <a:sym typeface="Symbol" pitchFamily="18" charset="2"/>
              </a:rPr>
              <a:t>O</a:t>
            </a:r>
            <a:endParaRPr lang="en-US" altLang="zh-TW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02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02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102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102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5" dur="500"/>
                                        <p:tgtEl>
                                          <p:spTgt spid="1024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8" dur="500"/>
                                        <p:tgtEl>
                                          <p:spTgt spid="1024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1" dur="500"/>
                                        <p:tgtEl>
                                          <p:spTgt spid="1024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43" grpId="0" build="p" autoUpdateAnimBg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zh-TW" smtClean="0"/>
              <a:t>Nitric(V) Acid</a:t>
            </a:r>
          </a:p>
        </p:txBody>
      </p:sp>
      <p:sp>
        <p:nvSpPr>
          <p:cNvPr id="34819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CC"/>
          </a:solidFill>
        </p:spPr>
        <p:txBody>
          <a:bodyPr/>
          <a:lstStyle/>
          <a:p>
            <a:pPr eaLnBrk="1" hangingPunct="1"/>
            <a:r>
              <a:rPr lang="en-US" altLang="zh-TW" smtClean="0"/>
              <a:t>A very strong acid.</a:t>
            </a:r>
          </a:p>
          <a:p>
            <a:pPr eaLnBrk="1" hangingPunct="1"/>
            <a:r>
              <a:rPr lang="en-US" altLang="zh-TW" smtClean="0"/>
              <a:t>Turns yellow because of dissolved NO</a:t>
            </a:r>
            <a:r>
              <a:rPr lang="en-US" altLang="zh-TW" baseline="-25000" smtClean="0"/>
              <a:t>2</a:t>
            </a:r>
            <a:r>
              <a:rPr lang="en-US" altLang="zh-TW" smtClean="0"/>
              <a:t> formed from the decomposition of HNO</a:t>
            </a:r>
            <a:r>
              <a:rPr lang="en-US" altLang="zh-TW" baseline="-25000" smtClean="0"/>
              <a:t>3</a:t>
            </a:r>
            <a:r>
              <a:rPr lang="en-US" altLang="zh-TW" smtClean="0"/>
              <a:t>.</a:t>
            </a:r>
          </a:p>
          <a:p>
            <a:pPr eaLnBrk="1" hangingPunct="1"/>
            <a:r>
              <a:rPr lang="en-US" altLang="zh-TW" smtClean="0"/>
              <a:t>Kept in amber bottle to avoid exposure to light</a:t>
            </a:r>
          </a:p>
          <a:p>
            <a:pPr eaLnBrk="1" hangingPunct="1"/>
            <a:r>
              <a:rPr lang="en-US" altLang="zh-TW" smtClean="0"/>
              <a:t>Commonly used in making explosives, nylon, fertilizers and dyes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zh-TW" smtClean="0"/>
              <a:t>Ostwald process</a:t>
            </a:r>
          </a:p>
        </p:txBody>
      </p:sp>
      <p:sp>
        <p:nvSpPr>
          <p:cNvPr id="35843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CC"/>
          </a:solidFill>
        </p:spPr>
        <p:txBody>
          <a:bodyPr/>
          <a:lstStyle/>
          <a:p>
            <a:pPr eaLnBrk="1" hangingPunct="1"/>
            <a:r>
              <a:rPr lang="en-US" altLang="zh-TW" smtClean="0"/>
              <a:t>Catalytic oxidation of NH</a:t>
            </a:r>
            <a:r>
              <a:rPr lang="en-US" altLang="zh-TW" baseline="-25000" smtClean="0"/>
              <a:t>3</a:t>
            </a:r>
            <a:endParaRPr lang="en-US" altLang="zh-TW" smtClean="0"/>
          </a:p>
          <a:p>
            <a:pPr lvl="1" eaLnBrk="1" hangingPunct="1"/>
            <a:r>
              <a:rPr lang="en-US" altLang="zh-TW" sz="2400" smtClean="0"/>
              <a:t>4NH</a:t>
            </a:r>
            <a:r>
              <a:rPr lang="en-US" altLang="zh-TW" sz="2400" baseline="-25000" smtClean="0"/>
              <a:t>3</a:t>
            </a:r>
            <a:r>
              <a:rPr lang="en-US" altLang="zh-TW" sz="2400" smtClean="0"/>
              <a:t> + 5O</a:t>
            </a:r>
            <a:r>
              <a:rPr lang="en-US" altLang="zh-TW" sz="2400" baseline="-25000" smtClean="0"/>
              <a:t>2</a:t>
            </a:r>
            <a:r>
              <a:rPr lang="en-US" altLang="zh-TW" sz="2400" smtClean="0"/>
              <a:t> (Pt/heat) </a:t>
            </a:r>
            <a:r>
              <a:rPr lang="en-US" altLang="zh-TW" sz="2400" smtClean="0">
                <a:sym typeface="Symbol" pitchFamily="18" charset="2"/>
              </a:rPr>
              <a:t> 4NO + 6H</a:t>
            </a:r>
            <a:r>
              <a:rPr lang="en-US" altLang="zh-TW" sz="2400" baseline="-25000" smtClean="0">
                <a:sym typeface="Symbol" pitchFamily="18" charset="2"/>
              </a:rPr>
              <a:t>2</a:t>
            </a:r>
            <a:r>
              <a:rPr lang="en-US" altLang="zh-TW" sz="2400" smtClean="0">
                <a:sym typeface="Symbol" pitchFamily="18" charset="2"/>
              </a:rPr>
              <a:t>O</a:t>
            </a:r>
          </a:p>
          <a:p>
            <a:pPr eaLnBrk="1" hangingPunct="1"/>
            <a:r>
              <a:rPr lang="en-US" altLang="zh-TW" sz="2800" smtClean="0">
                <a:sym typeface="Symbol" pitchFamily="18" charset="2"/>
              </a:rPr>
              <a:t>Oxidation of NO</a:t>
            </a:r>
          </a:p>
          <a:p>
            <a:pPr lvl="1" eaLnBrk="1" hangingPunct="1"/>
            <a:r>
              <a:rPr lang="en-US" altLang="zh-TW" sz="2400" smtClean="0">
                <a:sym typeface="Symbol" pitchFamily="18" charset="2"/>
              </a:rPr>
              <a:t>2NO + O</a:t>
            </a:r>
            <a:r>
              <a:rPr lang="en-US" altLang="zh-TW" sz="2400" baseline="-25000" smtClean="0">
                <a:sym typeface="Symbol" pitchFamily="18" charset="2"/>
              </a:rPr>
              <a:t>2</a:t>
            </a:r>
            <a:r>
              <a:rPr lang="en-US" altLang="zh-TW" sz="2400" smtClean="0">
                <a:sym typeface="Symbol" pitchFamily="18" charset="2"/>
              </a:rPr>
              <a:t>  2NO</a:t>
            </a:r>
            <a:r>
              <a:rPr lang="en-US" altLang="zh-TW" sz="2400" baseline="-25000" smtClean="0">
                <a:sym typeface="Symbol" pitchFamily="18" charset="2"/>
              </a:rPr>
              <a:t>2</a:t>
            </a:r>
            <a:endParaRPr lang="en-US" altLang="zh-TW" sz="2400" smtClean="0">
              <a:sym typeface="Symbol" pitchFamily="18" charset="2"/>
            </a:endParaRPr>
          </a:p>
          <a:p>
            <a:pPr eaLnBrk="1" hangingPunct="1"/>
            <a:r>
              <a:rPr lang="en-US" altLang="zh-TW" sz="2800" smtClean="0">
                <a:sym typeface="Symbol" pitchFamily="18" charset="2"/>
              </a:rPr>
              <a:t>Dissolving NO</a:t>
            </a:r>
            <a:r>
              <a:rPr lang="en-US" altLang="zh-TW" sz="2800" baseline="-25000" smtClean="0">
                <a:sym typeface="Symbol" pitchFamily="18" charset="2"/>
              </a:rPr>
              <a:t>2</a:t>
            </a:r>
            <a:r>
              <a:rPr lang="en-US" altLang="zh-TW" sz="2800" smtClean="0">
                <a:sym typeface="Symbol" pitchFamily="18" charset="2"/>
              </a:rPr>
              <a:t> in water and O</a:t>
            </a:r>
            <a:r>
              <a:rPr lang="en-US" altLang="zh-TW" sz="2800" baseline="-25000" smtClean="0">
                <a:sym typeface="Symbol" pitchFamily="18" charset="2"/>
              </a:rPr>
              <a:t>2</a:t>
            </a:r>
            <a:endParaRPr lang="en-US" altLang="zh-TW" sz="2800" smtClean="0">
              <a:sym typeface="Symbol" pitchFamily="18" charset="2"/>
            </a:endParaRPr>
          </a:p>
          <a:p>
            <a:pPr lvl="1" eaLnBrk="1" hangingPunct="1"/>
            <a:r>
              <a:rPr lang="en-US" altLang="zh-TW" sz="2400" smtClean="0">
                <a:sym typeface="Symbol" pitchFamily="18" charset="2"/>
              </a:rPr>
              <a:t>4NO</a:t>
            </a:r>
            <a:r>
              <a:rPr lang="en-US" altLang="zh-TW" sz="2400" baseline="-25000" smtClean="0">
                <a:sym typeface="Symbol" pitchFamily="18" charset="2"/>
              </a:rPr>
              <a:t>2</a:t>
            </a:r>
            <a:r>
              <a:rPr lang="en-US" altLang="zh-TW" sz="2400" smtClean="0">
                <a:sym typeface="Symbol" pitchFamily="18" charset="2"/>
              </a:rPr>
              <a:t> + O</a:t>
            </a:r>
            <a:r>
              <a:rPr lang="en-US" altLang="zh-TW" sz="2400" baseline="-25000" smtClean="0">
                <a:sym typeface="Symbol" pitchFamily="18" charset="2"/>
              </a:rPr>
              <a:t>2</a:t>
            </a:r>
            <a:r>
              <a:rPr lang="en-US" altLang="zh-TW" sz="2400" smtClean="0">
                <a:sym typeface="Symbol" pitchFamily="18" charset="2"/>
              </a:rPr>
              <a:t> + 2H</a:t>
            </a:r>
            <a:r>
              <a:rPr lang="en-US" altLang="zh-TW" sz="2400" baseline="-25000" smtClean="0">
                <a:sym typeface="Symbol" pitchFamily="18" charset="2"/>
              </a:rPr>
              <a:t>2</a:t>
            </a:r>
            <a:r>
              <a:rPr lang="en-US" altLang="zh-TW" sz="2400" smtClean="0">
                <a:sym typeface="Symbol" pitchFamily="18" charset="2"/>
              </a:rPr>
              <a:t>O  4HNO</a:t>
            </a:r>
            <a:r>
              <a:rPr lang="en-US" altLang="zh-TW" sz="2400" baseline="-25000" smtClean="0">
                <a:sym typeface="Symbol" pitchFamily="18" charset="2"/>
              </a:rPr>
              <a:t>3</a:t>
            </a:r>
            <a:endParaRPr lang="en-US" altLang="zh-TW" sz="2400" smtClean="0">
              <a:sym typeface="Symbol" pitchFamily="18" charset="2"/>
            </a:endParaRPr>
          </a:p>
          <a:p>
            <a:pPr eaLnBrk="1" hangingPunct="1"/>
            <a:r>
              <a:rPr lang="en-US" altLang="zh-TW" sz="2800" smtClean="0">
                <a:sym typeface="Symbol" pitchFamily="18" charset="2"/>
              </a:rPr>
              <a:t>Distillation to obtain 68.5% (15M) HNO</a:t>
            </a:r>
            <a:r>
              <a:rPr lang="en-US" altLang="zh-TW" sz="2800" baseline="-25000" smtClean="0">
                <a:sym typeface="Symbol" pitchFamily="18" charset="2"/>
              </a:rPr>
              <a:t>3</a:t>
            </a:r>
            <a:r>
              <a:rPr lang="en-US" altLang="zh-TW" sz="2800" smtClean="0">
                <a:sym typeface="Symbol" pitchFamily="18" charset="2"/>
              </a:rPr>
              <a:t> as azeotrope</a:t>
            </a:r>
            <a:endParaRPr lang="en-US" altLang="zh-TW" smtClean="0"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66" name="Picture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1500" y="1412875"/>
            <a:ext cx="2628900" cy="3514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686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u="sng" smtClean="0"/>
              <a:t>The Ostwald Process</a:t>
            </a:r>
          </a:p>
        </p:txBody>
      </p:sp>
      <p:sp>
        <p:nvSpPr>
          <p:cNvPr id="36868" name="Text Box 5"/>
          <p:cNvSpPr txBox="1">
            <a:spLocks noChangeArrowheads="1"/>
          </p:cNvSpPr>
          <p:nvPr/>
        </p:nvSpPr>
        <p:spPr bwMode="auto">
          <a:xfrm>
            <a:off x="107950" y="1484313"/>
            <a:ext cx="8928100" cy="5310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2800"/>
              <a:t>The Ostwald process was invented by Wilhelm Ostwald. In the Ostwald process ammonia is oxidised to form Nitric acid. Nitric acid is one of the largest user’s of ammonia. </a:t>
            </a:r>
            <a:r>
              <a:rPr lang="en-GB" sz="2800">
                <a:solidFill>
                  <a:srgbClr val="0099FF"/>
                </a:solidFill>
              </a:rPr>
              <a:t>The process has 3 stages:</a:t>
            </a:r>
          </a:p>
          <a:p>
            <a:pPr eaLnBrk="1" hangingPunct="1">
              <a:spcBef>
                <a:spcPct val="50000"/>
              </a:spcBef>
            </a:pPr>
            <a:r>
              <a:rPr lang="en-GB" sz="3200" u="sng"/>
              <a:t>Stage 1</a:t>
            </a:r>
          </a:p>
          <a:p>
            <a:pPr eaLnBrk="1" hangingPunct="1">
              <a:spcBef>
                <a:spcPct val="50000"/>
              </a:spcBef>
              <a:buFontTx/>
              <a:buChar char="•"/>
            </a:pPr>
            <a:r>
              <a:rPr lang="en-GB" sz="2800"/>
              <a:t>Mixture of air &amp; ammonia heated to </a:t>
            </a:r>
            <a:r>
              <a:rPr lang="en-GB" sz="2800">
                <a:solidFill>
                  <a:srgbClr val="0099FF"/>
                </a:solidFill>
              </a:rPr>
              <a:t>230oc</a:t>
            </a:r>
            <a:r>
              <a:rPr lang="en-GB" sz="2800"/>
              <a:t> and is passed through a metal gauze made of </a:t>
            </a:r>
            <a:r>
              <a:rPr lang="en-GB" sz="2800">
                <a:solidFill>
                  <a:srgbClr val="0099FF"/>
                </a:solidFill>
              </a:rPr>
              <a:t>platinum (90%) &amp; Rhodium (10%).</a:t>
            </a:r>
          </a:p>
          <a:p>
            <a:pPr eaLnBrk="1" hangingPunct="1">
              <a:spcBef>
                <a:spcPct val="50000"/>
              </a:spcBef>
              <a:buFontTx/>
              <a:buChar char="•"/>
            </a:pPr>
            <a:r>
              <a:rPr lang="en-GB" sz="2800"/>
              <a:t>Reaction produces a lot of heat energy..</a:t>
            </a:r>
          </a:p>
          <a:p>
            <a:pPr eaLnBrk="1" hangingPunct="1">
              <a:spcBef>
                <a:spcPct val="50000"/>
              </a:spcBef>
              <a:buFontTx/>
              <a:buChar char="•"/>
            </a:pPr>
            <a:r>
              <a:rPr lang="en-GB" sz="2800"/>
              <a:t>Energy is used to keep reaction vessel temp at </a:t>
            </a:r>
            <a:r>
              <a:rPr lang="en-GB" sz="2800">
                <a:solidFill>
                  <a:srgbClr val="0099FF"/>
                </a:solidFill>
              </a:rPr>
              <a:t>800oc</a:t>
            </a:r>
            <a:r>
              <a:rPr lang="en-GB" sz="2800"/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ChangeArrowheads="1"/>
          </p:cNvSpPr>
          <p:nvPr>
            <p:ph type="title"/>
          </p:nvPr>
        </p:nvSpPr>
        <p:spPr>
          <a:xfrm>
            <a:off x="107950" y="260350"/>
            <a:ext cx="8229600" cy="1143000"/>
          </a:xfrm>
        </p:spPr>
        <p:txBody>
          <a:bodyPr/>
          <a:lstStyle/>
          <a:p>
            <a:pPr algn="l"/>
            <a:r>
              <a:rPr lang="en-GB" sz="3200" smtClean="0"/>
              <a:t>Stage 1 cont</a:t>
            </a:r>
          </a:p>
        </p:txBody>
      </p:sp>
      <p:sp>
        <p:nvSpPr>
          <p:cNvPr id="37891" name="Text Box 4"/>
          <p:cNvSpPr txBox="1">
            <a:spLocks noChangeArrowheads="1"/>
          </p:cNvSpPr>
          <p:nvPr/>
        </p:nvSpPr>
        <p:spPr bwMode="auto">
          <a:xfrm>
            <a:off x="107950" y="1268413"/>
            <a:ext cx="9036050" cy="5953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Char char="•"/>
            </a:pPr>
            <a:r>
              <a:rPr lang="en-GB" sz="2800"/>
              <a:t>Reaction produces nitrogen monoxide (NO) and water.</a:t>
            </a:r>
          </a:p>
          <a:p>
            <a:pPr eaLnBrk="1" hangingPunct="1">
              <a:spcBef>
                <a:spcPct val="50000"/>
              </a:spcBef>
            </a:pPr>
            <a:r>
              <a:rPr lang="en-GB" sz="2800">
                <a:solidFill>
                  <a:srgbClr val="0099FF"/>
                </a:solidFill>
              </a:rPr>
              <a:t>Ammonia + oxygen                Nitrogen monoxide + water</a:t>
            </a:r>
          </a:p>
          <a:p>
            <a:pPr eaLnBrk="1" hangingPunct="1">
              <a:spcBef>
                <a:spcPct val="50000"/>
              </a:spcBef>
            </a:pPr>
            <a:r>
              <a:rPr lang="en-GB" sz="2800">
                <a:solidFill>
                  <a:srgbClr val="0099FF"/>
                </a:solidFill>
              </a:rPr>
              <a:t>4NH</a:t>
            </a:r>
            <a:r>
              <a:rPr lang="en-GB" sz="1600">
                <a:solidFill>
                  <a:srgbClr val="0099FF"/>
                </a:solidFill>
              </a:rPr>
              <a:t>3 </a:t>
            </a:r>
            <a:r>
              <a:rPr lang="en-GB" sz="2800">
                <a:solidFill>
                  <a:srgbClr val="0099FF"/>
                </a:solidFill>
              </a:rPr>
              <a:t>(g)  + 5O</a:t>
            </a:r>
            <a:r>
              <a:rPr lang="en-GB" sz="1600">
                <a:solidFill>
                  <a:srgbClr val="0099FF"/>
                </a:solidFill>
              </a:rPr>
              <a:t>2 </a:t>
            </a:r>
            <a:r>
              <a:rPr lang="en-GB" sz="2800">
                <a:solidFill>
                  <a:srgbClr val="0099FF"/>
                </a:solidFill>
              </a:rPr>
              <a:t> (g)                4NO (g) + 6H</a:t>
            </a:r>
            <a:r>
              <a:rPr lang="en-GB" sz="1600">
                <a:solidFill>
                  <a:srgbClr val="0099FF"/>
                </a:solidFill>
              </a:rPr>
              <a:t>2</a:t>
            </a:r>
            <a:r>
              <a:rPr lang="en-GB" sz="2800">
                <a:solidFill>
                  <a:srgbClr val="0099FF"/>
                </a:solidFill>
              </a:rPr>
              <a:t>O (g)</a:t>
            </a:r>
          </a:p>
          <a:p>
            <a:pPr algn="ctr" eaLnBrk="1" hangingPunct="1">
              <a:spcBef>
                <a:spcPct val="50000"/>
              </a:spcBef>
            </a:pPr>
            <a:r>
              <a:rPr lang="en-GB" sz="2800">
                <a:solidFill>
                  <a:srgbClr val="FF0000"/>
                </a:solidFill>
              </a:rPr>
              <a:t>REMEMBER ALL SYMBOL EQUATIONS!</a:t>
            </a:r>
          </a:p>
          <a:p>
            <a:pPr eaLnBrk="1" hangingPunct="1">
              <a:spcBef>
                <a:spcPct val="50000"/>
              </a:spcBef>
            </a:pPr>
            <a:r>
              <a:rPr lang="en-GB" sz="3200" u="sng"/>
              <a:t>Stage 2</a:t>
            </a:r>
          </a:p>
          <a:p>
            <a:pPr eaLnBrk="1" hangingPunct="1">
              <a:spcBef>
                <a:spcPct val="50000"/>
              </a:spcBef>
              <a:buFontTx/>
              <a:buChar char="•"/>
            </a:pPr>
            <a:r>
              <a:rPr lang="en-GB" sz="2800"/>
              <a:t>Colourless nitrogen monoxide gas produced from 1</a:t>
            </a:r>
            <a:r>
              <a:rPr lang="en-GB" sz="2800" baseline="30000"/>
              <a:t>st</a:t>
            </a:r>
            <a:r>
              <a:rPr lang="en-GB" sz="2800"/>
              <a:t> stage is then reacted with oxygen from the air to form brown nitrogen dioxide gas (NO</a:t>
            </a:r>
            <a:r>
              <a:rPr lang="en-GB" sz="1600"/>
              <a:t>2</a:t>
            </a:r>
            <a:r>
              <a:rPr lang="en-GB" sz="2800"/>
              <a:t>).</a:t>
            </a:r>
          </a:p>
          <a:p>
            <a:pPr eaLnBrk="1" hangingPunct="1">
              <a:spcBef>
                <a:spcPct val="50000"/>
              </a:spcBef>
              <a:buFontTx/>
              <a:buChar char="•"/>
            </a:pPr>
            <a:endParaRPr lang="en-GB" sz="2800"/>
          </a:p>
          <a:p>
            <a:pPr eaLnBrk="1" hangingPunct="1">
              <a:spcBef>
                <a:spcPct val="50000"/>
              </a:spcBef>
            </a:pPr>
            <a:endParaRPr lang="en-GB" sz="2800">
              <a:solidFill>
                <a:srgbClr val="0099FF"/>
              </a:solidFill>
            </a:endParaRPr>
          </a:p>
        </p:txBody>
      </p:sp>
      <p:sp>
        <p:nvSpPr>
          <p:cNvPr id="37892" name="Line 5"/>
          <p:cNvSpPr>
            <a:spLocks noChangeShapeType="1"/>
          </p:cNvSpPr>
          <p:nvPr/>
        </p:nvSpPr>
        <p:spPr bwMode="auto">
          <a:xfrm>
            <a:off x="3348038" y="2205038"/>
            <a:ext cx="1008062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7893" name="Line 6"/>
          <p:cNvSpPr>
            <a:spLocks noChangeShapeType="1"/>
          </p:cNvSpPr>
          <p:nvPr/>
        </p:nvSpPr>
        <p:spPr bwMode="auto">
          <a:xfrm>
            <a:off x="3348038" y="2852738"/>
            <a:ext cx="1008062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ChangeArrowheads="1"/>
          </p:cNvSpPr>
          <p:nvPr>
            <p:ph type="title"/>
          </p:nvPr>
        </p:nvSpPr>
        <p:spPr>
          <a:xfrm>
            <a:off x="179388" y="260350"/>
            <a:ext cx="8229600" cy="1143000"/>
          </a:xfrm>
        </p:spPr>
        <p:txBody>
          <a:bodyPr/>
          <a:lstStyle/>
          <a:p>
            <a:pPr algn="l"/>
            <a:r>
              <a:rPr lang="en-GB" sz="3200" u="sng" smtClean="0"/>
              <a:t>Stage 2 cont</a:t>
            </a:r>
          </a:p>
        </p:txBody>
      </p:sp>
      <p:sp>
        <p:nvSpPr>
          <p:cNvPr id="38915" name="Text Box 4"/>
          <p:cNvSpPr txBox="1">
            <a:spLocks noChangeArrowheads="1"/>
          </p:cNvSpPr>
          <p:nvPr/>
        </p:nvSpPr>
        <p:spPr bwMode="auto">
          <a:xfrm>
            <a:off x="107950" y="1268413"/>
            <a:ext cx="8856663" cy="5526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2800">
                <a:solidFill>
                  <a:srgbClr val="0099FF"/>
                </a:solidFill>
              </a:rPr>
              <a:t>Nitrogen monoxide + oxygen                 Nitrogen dioxide</a:t>
            </a:r>
          </a:p>
          <a:p>
            <a:pPr eaLnBrk="1" hangingPunct="1">
              <a:spcBef>
                <a:spcPct val="50000"/>
              </a:spcBef>
            </a:pPr>
            <a:r>
              <a:rPr lang="en-GB" sz="2800">
                <a:solidFill>
                  <a:srgbClr val="0099FF"/>
                </a:solidFill>
              </a:rPr>
              <a:t>      2NO (g)            +   O</a:t>
            </a:r>
            <a:r>
              <a:rPr lang="en-GB" sz="1600">
                <a:solidFill>
                  <a:srgbClr val="0099FF"/>
                </a:solidFill>
              </a:rPr>
              <a:t>2 </a:t>
            </a:r>
            <a:r>
              <a:rPr lang="en-GB" sz="2800">
                <a:solidFill>
                  <a:srgbClr val="0099FF"/>
                </a:solidFill>
              </a:rPr>
              <a:t>(g)                   2NO</a:t>
            </a:r>
            <a:r>
              <a:rPr lang="en-GB" sz="1600">
                <a:solidFill>
                  <a:srgbClr val="0099FF"/>
                </a:solidFill>
              </a:rPr>
              <a:t>2 </a:t>
            </a:r>
            <a:r>
              <a:rPr lang="en-GB" sz="2800">
                <a:solidFill>
                  <a:srgbClr val="0099FF"/>
                </a:solidFill>
              </a:rPr>
              <a:t>(g)</a:t>
            </a:r>
          </a:p>
          <a:p>
            <a:pPr eaLnBrk="1" hangingPunct="1">
              <a:spcBef>
                <a:spcPct val="50000"/>
              </a:spcBef>
            </a:pPr>
            <a:endParaRPr lang="en-GB" sz="2800"/>
          </a:p>
          <a:p>
            <a:pPr eaLnBrk="1" hangingPunct="1">
              <a:spcBef>
                <a:spcPct val="50000"/>
              </a:spcBef>
            </a:pPr>
            <a:r>
              <a:rPr lang="en-GB" sz="3200" u="sng"/>
              <a:t>Stage 3</a:t>
            </a:r>
          </a:p>
          <a:p>
            <a:pPr eaLnBrk="1" hangingPunct="1">
              <a:spcBef>
                <a:spcPct val="50000"/>
              </a:spcBef>
              <a:buFontTx/>
              <a:buChar char="•"/>
            </a:pPr>
            <a:r>
              <a:rPr lang="en-GB" sz="2800"/>
              <a:t>The nitrogen dioxide is then dissolved in water to produce nitric acid.</a:t>
            </a:r>
          </a:p>
          <a:p>
            <a:pPr eaLnBrk="1" hangingPunct="1">
              <a:spcBef>
                <a:spcPct val="50000"/>
              </a:spcBef>
              <a:buFontTx/>
              <a:buChar char="•"/>
            </a:pPr>
            <a:r>
              <a:rPr lang="en-GB" sz="2800">
                <a:solidFill>
                  <a:srgbClr val="0099FF"/>
                </a:solidFill>
              </a:rPr>
              <a:t>Nitrogen dioxide + water            Nitric acid + nitrogen</a:t>
            </a:r>
          </a:p>
          <a:p>
            <a:pPr eaLnBrk="1" hangingPunct="1">
              <a:spcBef>
                <a:spcPct val="50000"/>
              </a:spcBef>
            </a:pPr>
            <a:r>
              <a:rPr lang="en-GB" sz="2800">
                <a:solidFill>
                  <a:srgbClr val="0099FF"/>
                </a:solidFill>
              </a:rPr>
              <a:t>                                                                   monoxide</a:t>
            </a:r>
          </a:p>
          <a:p>
            <a:pPr eaLnBrk="1" hangingPunct="1">
              <a:spcBef>
                <a:spcPct val="50000"/>
              </a:spcBef>
            </a:pPr>
            <a:r>
              <a:rPr lang="en-GB" sz="2800">
                <a:solidFill>
                  <a:srgbClr val="0099FF"/>
                </a:solidFill>
              </a:rPr>
              <a:t>     3NO</a:t>
            </a:r>
            <a:r>
              <a:rPr lang="en-GB" sz="1600">
                <a:solidFill>
                  <a:srgbClr val="0099FF"/>
                </a:solidFill>
              </a:rPr>
              <a:t>2 </a:t>
            </a:r>
            <a:r>
              <a:rPr lang="en-GB" sz="2800">
                <a:solidFill>
                  <a:srgbClr val="0099FF"/>
                </a:solidFill>
              </a:rPr>
              <a:t>(g)         +  H</a:t>
            </a:r>
            <a:r>
              <a:rPr lang="en-GB" sz="1600">
                <a:solidFill>
                  <a:srgbClr val="0099FF"/>
                </a:solidFill>
              </a:rPr>
              <a:t>2</a:t>
            </a:r>
            <a:r>
              <a:rPr lang="en-GB" sz="2800">
                <a:solidFill>
                  <a:srgbClr val="0099FF"/>
                </a:solidFill>
              </a:rPr>
              <a:t>O (l)           2HNO</a:t>
            </a:r>
            <a:r>
              <a:rPr lang="en-GB" sz="1600">
                <a:solidFill>
                  <a:srgbClr val="0099FF"/>
                </a:solidFill>
              </a:rPr>
              <a:t>3</a:t>
            </a:r>
            <a:r>
              <a:rPr lang="en-GB" sz="2800">
                <a:solidFill>
                  <a:srgbClr val="0099FF"/>
                </a:solidFill>
              </a:rPr>
              <a:t> (aq) + NO (g)</a:t>
            </a:r>
          </a:p>
        </p:txBody>
      </p:sp>
      <p:sp>
        <p:nvSpPr>
          <p:cNvPr id="38916" name="Line 5"/>
          <p:cNvSpPr>
            <a:spLocks noChangeShapeType="1"/>
          </p:cNvSpPr>
          <p:nvPr/>
        </p:nvSpPr>
        <p:spPr bwMode="auto">
          <a:xfrm>
            <a:off x="4787900" y="1557338"/>
            <a:ext cx="10795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8917" name="Line 6"/>
          <p:cNvSpPr>
            <a:spLocks noChangeShapeType="1"/>
          </p:cNvSpPr>
          <p:nvPr/>
        </p:nvSpPr>
        <p:spPr bwMode="auto">
          <a:xfrm>
            <a:off x="4787900" y="2205038"/>
            <a:ext cx="10795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8918" name="Line 7"/>
          <p:cNvSpPr>
            <a:spLocks noChangeShapeType="1"/>
          </p:cNvSpPr>
          <p:nvPr/>
        </p:nvSpPr>
        <p:spPr bwMode="auto">
          <a:xfrm>
            <a:off x="4284663" y="5300663"/>
            <a:ext cx="574675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8919" name="Line 10"/>
          <p:cNvSpPr>
            <a:spLocks noChangeShapeType="1"/>
          </p:cNvSpPr>
          <p:nvPr/>
        </p:nvSpPr>
        <p:spPr bwMode="auto">
          <a:xfrm>
            <a:off x="4500563" y="6597650"/>
            <a:ext cx="503237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zh-TW" smtClean="0"/>
              <a:t>Oxidizing properties of HNO</a:t>
            </a:r>
            <a:r>
              <a:rPr lang="en-US" altLang="zh-TW" baseline="-25000" smtClean="0"/>
              <a:t>3</a:t>
            </a:r>
            <a:endParaRPr lang="en-US" altLang="zh-TW" smtClean="0"/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CC"/>
          </a:solidFill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altLang="zh-TW" smtClean="0"/>
              <a:t>Concentrated HNO</a:t>
            </a:r>
            <a:r>
              <a:rPr lang="en-US" altLang="zh-TW" baseline="-25000" smtClean="0"/>
              <a:t>3</a:t>
            </a:r>
            <a:endParaRPr lang="en-US" altLang="zh-TW" smtClean="0"/>
          </a:p>
          <a:p>
            <a:pPr lvl="1" eaLnBrk="1" hangingPunct="1">
              <a:lnSpc>
                <a:spcPct val="90000"/>
              </a:lnSpc>
            </a:pPr>
            <a:r>
              <a:rPr lang="en-US" altLang="zh-TW" smtClean="0"/>
              <a:t>2NO</a:t>
            </a:r>
            <a:r>
              <a:rPr lang="en-US" altLang="zh-TW" baseline="-25000" smtClean="0"/>
              <a:t>3</a:t>
            </a:r>
            <a:r>
              <a:rPr lang="en-US" altLang="zh-TW" baseline="30000" smtClean="0"/>
              <a:t>-</a:t>
            </a:r>
            <a:r>
              <a:rPr lang="en-US" altLang="zh-TW" smtClean="0"/>
              <a:t> + 8H</a:t>
            </a:r>
            <a:r>
              <a:rPr lang="en-US" altLang="zh-TW" baseline="30000" smtClean="0"/>
              <a:t>+</a:t>
            </a:r>
            <a:r>
              <a:rPr lang="en-US" altLang="zh-TW" smtClean="0"/>
              <a:t> + 6e</a:t>
            </a:r>
            <a:r>
              <a:rPr lang="en-US" altLang="zh-TW" baseline="30000" smtClean="0"/>
              <a:t>- </a:t>
            </a:r>
            <a:r>
              <a:rPr lang="en-US" altLang="zh-TW" smtClean="0">
                <a:sym typeface="Symbol" pitchFamily="18" charset="2"/>
              </a:rPr>
              <a:t> 2NO + 4H</a:t>
            </a:r>
            <a:r>
              <a:rPr lang="en-US" altLang="zh-TW" baseline="-25000" smtClean="0">
                <a:sym typeface="Symbol" pitchFamily="18" charset="2"/>
              </a:rPr>
              <a:t>2</a:t>
            </a:r>
            <a:r>
              <a:rPr lang="en-US" altLang="zh-TW" smtClean="0">
                <a:sym typeface="Symbol" pitchFamily="18" charset="2"/>
              </a:rPr>
              <a:t>O</a:t>
            </a:r>
          </a:p>
          <a:p>
            <a:pPr eaLnBrk="1" hangingPunct="1">
              <a:lnSpc>
                <a:spcPct val="90000"/>
              </a:lnSpc>
            </a:pPr>
            <a:r>
              <a:rPr lang="en-US" altLang="zh-TW" smtClean="0"/>
              <a:t>Diluted HNO</a:t>
            </a:r>
            <a:r>
              <a:rPr lang="en-US" altLang="zh-TW" baseline="-25000" smtClean="0"/>
              <a:t>3</a:t>
            </a:r>
            <a:endParaRPr lang="en-US" altLang="zh-TW" smtClean="0"/>
          </a:p>
          <a:p>
            <a:pPr lvl="1" eaLnBrk="1" hangingPunct="1">
              <a:lnSpc>
                <a:spcPct val="90000"/>
              </a:lnSpc>
            </a:pPr>
            <a:r>
              <a:rPr lang="en-US" altLang="zh-TW" smtClean="0"/>
              <a:t>2NO</a:t>
            </a:r>
            <a:r>
              <a:rPr lang="en-US" altLang="zh-TW" baseline="-25000" smtClean="0"/>
              <a:t>3</a:t>
            </a:r>
            <a:r>
              <a:rPr lang="en-US" altLang="zh-TW" baseline="30000" smtClean="0"/>
              <a:t>-</a:t>
            </a:r>
            <a:r>
              <a:rPr lang="en-US" altLang="zh-TW" smtClean="0"/>
              <a:t> + 4H</a:t>
            </a:r>
            <a:r>
              <a:rPr lang="en-US" altLang="zh-TW" baseline="30000" smtClean="0"/>
              <a:t>+</a:t>
            </a:r>
            <a:r>
              <a:rPr lang="en-US" altLang="zh-TW" smtClean="0"/>
              <a:t> + 2e</a:t>
            </a:r>
            <a:r>
              <a:rPr lang="en-US" altLang="zh-TW" baseline="30000" smtClean="0"/>
              <a:t>- </a:t>
            </a:r>
            <a:r>
              <a:rPr lang="en-US" altLang="zh-TW" smtClean="0">
                <a:sym typeface="Symbol" pitchFamily="18" charset="2"/>
              </a:rPr>
              <a:t> 2NO</a:t>
            </a:r>
            <a:r>
              <a:rPr lang="en-US" altLang="zh-TW" baseline="-25000" smtClean="0">
                <a:sym typeface="Symbol" pitchFamily="18" charset="2"/>
              </a:rPr>
              <a:t>2</a:t>
            </a:r>
            <a:r>
              <a:rPr lang="en-US" altLang="zh-TW" smtClean="0">
                <a:sym typeface="Symbol" pitchFamily="18" charset="2"/>
              </a:rPr>
              <a:t> + 2H</a:t>
            </a:r>
            <a:r>
              <a:rPr lang="en-US" altLang="zh-TW" baseline="-25000" smtClean="0">
                <a:sym typeface="Symbol" pitchFamily="18" charset="2"/>
              </a:rPr>
              <a:t>2</a:t>
            </a:r>
            <a:r>
              <a:rPr lang="en-US" altLang="zh-TW" smtClean="0">
                <a:sym typeface="Symbol" pitchFamily="18" charset="2"/>
              </a:rPr>
              <a:t>O</a:t>
            </a:r>
          </a:p>
          <a:p>
            <a:pPr eaLnBrk="1" hangingPunct="1">
              <a:lnSpc>
                <a:spcPct val="90000"/>
              </a:lnSpc>
            </a:pPr>
            <a:r>
              <a:rPr lang="en-US" altLang="zh-TW" smtClean="0"/>
              <a:t>Reactions with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zh-TW" smtClean="0"/>
              <a:t>Copper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zh-TW" smtClean="0"/>
              <a:t>Iron(II) ions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zh-TW" smtClean="0"/>
              <a:t>Sulphur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33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133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133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8" dur="500"/>
                                        <p:tgtEl>
                                          <p:spTgt spid="133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3" dur="500"/>
                                        <p:tgtEl>
                                          <p:spTgt spid="133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6" dur="500"/>
                                        <p:tgtEl>
                                          <p:spTgt spid="1331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9" dur="500"/>
                                        <p:tgtEl>
                                          <p:spTgt spid="1331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1331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315" grpId="0" build="p" autoUpdateAnimBg="0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sz="4000" u="sng" smtClean="0"/>
              <a:t>Uses of Nitric acid</a:t>
            </a:r>
          </a:p>
        </p:txBody>
      </p:sp>
      <p:sp>
        <p:nvSpPr>
          <p:cNvPr id="40963" name="Text Box 4"/>
          <p:cNvSpPr txBox="1">
            <a:spLocks noChangeArrowheads="1"/>
          </p:cNvSpPr>
          <p:nvPr/>
        </p:nvSpPr>
        <p:spPr bwMode="auto">
          <a:xfrm>
            <a:off x="107950" y="1484313"/>
            <a:ext cx="8928100" cy="41862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2800"/>
              <a:t>Nitric acid produced is used in the manufacture of the following:</a:t>
            </a:r>
          </a:p>
          <a:p>
            <a:pPr eaLnBrk="1" hangingPunct="1">
              <a:spcBef>
                <a:spcPct val="50000"/>
              </a:spcBef>
              <a:buFontTx/>
              <a:buChar char="•"/>
            </a:pPr>
            <a:r>
              <a:rPr lang="en-GB" sz="2800"/>
              <a:t>Artificial fertilisers – Ammonium nitrate.</a:t>
            </a:r>
          </a:p>
          <a:p>
            <a:pPr eaLnBrk="1" hangingPunct="1">
              <a:spcBef>
                <a:spcPct val="50000"/>
              </a:spcBef>
              <a:buFontTx/>
              <a:buChar char="•"/>
            </a:pPr>
            <a:r>
              <a:rPr lang="en-GB" sz="2800"/>
              <a:t>Explosives, such as 2,4,6-TNT.</a:t>
            </a:r>
          </a:p>
          <a:p>
            <a:pPr eaLnBrk="1" hangingPunct="1">
              <a:spcBef>
                <a:spcPct val="50000"/>
              </a:spcBef>
              <a:buFontTx/>
              <a:buChar char="•"/>
            </a:pPr>
            <a:r>
              <a:rPr lang="en-GB" sz="2800"/>
              <a:t>Dyes.</a:t>
            </a:r>
          </a:p>
          <a:p>
            <a:pPr eaLnBrk="1" hangingPunct="1">
              <a:spcBef>
                <a:spcPct val="50000"/>
              </a:spcBef>
              <a:buFontTx/>
              <a:buChar char="•"/>
            </a:pPr>
            <a:r>
              <a:rPr lang="en-GB" sz="2800"/>
              <a:t>Artificial fibres, such as nylon.</a:t>
            </a:r>
          </a:p>
          <a:p>
            <a:pPr eaLnBrk="1" hangingPunct="1">
              <a:spcBef>
                <a:spcPct val="50000"/>
              </a:spcBef>
              <a:buFontTx/>
              <a:buChar char="•"/>
            </a:pPr>
            <a:r>
              <a:rPr lang="en-GB" sz="2800"/>
              <a:t>Used in treatment of metals.</a:t>
            </a:r>
          </a:p>
        </p:txBody>
      </p:sp>
      <p:pic>
        <p:nvPicPr>
          <p:cNvPr id="40964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2950" y="2060575"/>
            <a:ext cx="1223963" cy="936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65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5825" y="3789363"/>
            <a:ext cx="1366838" cy="1008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66" name="Picture 7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4525" y="2997200"/>
            <a:ext cx="1223963" cy="1152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67" name="Picture 8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2725" y="4437063"/>
            <a:ext cx="1820863" cy="1152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>
              <a:defRPr/>
            </a:pPr>
            <a:r>
              <a:rPr lang="en-US" b="1" dirty="0">
                <a:ea typeface="PMingLiU" pitchFamily="18" charset="-120"/>
              </a:rPr>
              <a:t>Laboratory Preparation of Nitrogen</a:t>
            </a:r>
            <a:r>
              <a:rPr lang="en-US" dirty="0">
                <a:ea typeface="PMingLiU" pitchFamily="18" charset="-120"/>
              </a:rPr>
              <a:t/>
            </a:r>
            <a:br>
              <a:rPr lang="en-US" dirty="0">
                <a:ea typeface="PMingLiU" pitchFamily="18" charset="-120"/>
              </a:rPr>
            </a:br>
            <a:endParaRPr lang="en-US" dirty="0">
              <a:ea typeface="PMingLiU" pitchFamily="18" charset="-120"/>
            </a:endParaRPr>
          </a:p>
        </p:txBody>
      </p:sp>
      <p:sp>
        <p:nvSpPr>
          <p:cNvPr id="5123" name="Rectangle 2"/>
          <p:cNvSpPr>
            <a:spLocks noChangeArrowheads="1"/>
          </p:cNvSpPr>
          <p:nvPr/>
        </p:nvSpPr>
        <p:spPr bwMode="auto">
          <a:xfrm>
            <a:off x="0" y="1295400"/>
            <a:ext cx="7683500" cy="738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r>
              <a:rPr kumimoji="0" lang="en-US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Nitrogen can be prepared from the air as shown below.</a:t>
            </a:r>
          </a:p>
          <a:p>
            <a:pPr eaLnBrk="0" hangingPunct="0"/>
            <a:endParaRPr kumimoji="0" lang="en-US" sz="1800">
              <a:latin typeface="Arial" pitchFamily="34" charset="0"/>
              <a:cs typeface="Arial" pitchFamily="34" charset="0"/>
            </a:endParaRPr>
          </a:p>
        </p:txBody>
      </p:sp>
      <p:pic>
        <p:nvPicPr>
          <p:cNvPr id="5124" name="Picture 1" descr="fig_3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4625" y="2590800"/>
            <a:ext cx="8737600" cy="3733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zh-TW" smtClean="0"/>
              <a:t>Nitrates(V)</a:t>
            </a:r>
          </a:p>
        </p:txBody>
      </p:sp>
      <p:sp>
        <p:nvSpPr>
          <p:cNvPr id="41987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CC"/>
          </a:solidFill>
        </p:spPr>
        <p:txBody>
          <a:bodyPr/>
          <a:lstStyle/>
          <a:p>
            <a:pPr eaLnBrk="1" hangingPunct="1"/>
            <a:r>
              <a:rPr lang="en-US" altLang="zh-TW" smtClean="0"/>
              <a:t>Thermal stability</a:t>
            </a:r>
          </a:p>
          <a:p>
            <a:pPr lvl="1" eaLnBrk="1" hangingPunct="1"/>
            <a:r>
              <a:rPr lang="en-US" altLang="zh-TW" smtClean="0"/>
              <a:t>K,Na      2MNO</a:t>
            </a:r>
            <a:r>
              <a:rPr lang="en-US" altLang="zh-TW" baseline="-25000" smtClean="0"/>
              <a:t>3</a:t>
            </a:r>
            <a:r>
              <a:rPr lang="en-US" altLang="zh-TW" smtClean="0">
                <a:sym typeface="Symbol" pitchFamily="18" charset="2"/>
              </a:rPr>
              <a:t>2MNO</a:t>
            </a:r>
            <a:r>
              <a:rPr lang="en-US" altLang="zh-TW" baseline="-25000" smtClean="0">
                <a:sym typeface="Symbol" pitchFamily="18" charset="2"/>
              </a:rPr>
              <a:t>2</a:t>
            </a:r>
            <a:r>
              <a:rPr lang="en-US" altLang="zh-TW" smtClean="0">
                <a:sym typeface="Symbol" pitchFamily="18" charset="2"/>
              </a:rPr>
              <a:t> + O</a:t>
            </a:r>
            <a:r>
              <a:rPr lang="en-US" altLang="zh-TW" baseline="-25000" smtClean="0">
                <a:sym typeface="Symbol" pitchFamily="18" charset="2"/>
              </a:rPr>
              <a:t>2</a:t>
            </a:r>
            <a:endParaRPr lang="en-US" altLang="zh-TW" smtClean="0">
              <a:sym typeface="Symbol" pitchFamily="18" charset="2"/>
            </a:endParaRPr>
          </a:p>
          <a:p>
            <a:pPr lvl="1" eaLnBrk="1" hangingPunct="1"/>
            <a:r>
              <a:rPr lang="en-US" altLang="zh-TW" smtClean="0">
                <a:sym typeface="Symbol" pitchFamily="18" charset="2"/>
              </a:rPr>
              <a:t>Ca to Cu    2M(NO</a:t>
            </a:r>
            <a:r>
              <a:rPr lang="en-US" altLang="zh-TW" baseline="-25000" smtClean="0">
                <a:sym typeface="Symbol" pitchFamily="18" charset="2"/>
              </a:rPr>
              <a:t>3</a:t>
            </a:r>
            <a:r>
              <a:rPr lang="en-US" altLang="zh-TW" smtClean="0">
                <a:sym typeface="Symbol" pitchFamily="18" charset="2"/>
              </a:rPr>
              <a:t>)</a:t>
            </a:r>
            <a:r>
              <a:rPr lang="en-US" altLang="zh-TW" baseline="-25000" smtClean="0">
                <a:sym typeface="Symbol" pitchFamily="18" charset="2"/>
              </a:rPr>
              <a:t>2</a:t>
            </a:r>
            <a:r>
              <a:rPr lang="en-US" altLang="zh-TW" smtClean="0">
                <a:sym typeface="Symbol" pitchFamily="18" charset="2"/>
              </a:rPr>
              <a:t>2MO+4NO</a:t>
            </a:r>
            <a:r>
              <a:rPr lang="en-US" altLang="zh-TW" baseline="-25000" smtClean="0">
                <a:sym typeface="Symbol" pitchFamily="18" charset="2"/>
              </a:rPr>
              <a:t>2</a:t>
            </a:r>
            <a:r>
              <a:rPr lang="en-US" altLang="zh-TW" smtClean="0">
                <a:sym typeface="Symbol" pitchFamily="18" charset="2"/>
              </a:rPr>
              <a:t>+O</a:t>
            </a:r>
            <a:r>
              <a:rPr lang="en-US" altLang="zh-TW" baseline="-25000" smtClean="0">
                <a:sym typeface="Symbol" pitchFamily="18" charset="2"/>
              </a:rPr>
              <a:t>2</a:t>
            </a:r>
            <a:endParaRPr lang="en-US" altLang="zh-TW" smtClean="0">
              <a:sym typeface="Symbol" pitchFamily="18" charset="2"/>
            </a:endParaRPr>
          </a:p>
          <a:p>
            <a:pPr lvl="1" eaLnBrk="1" hangingPunct="1"/>
            <a:r>
              <a:rPr lang="en-US" altLang="zh-TW" smtClean="0"/>
              <a:t>Hg,Ag      Hg(NO</a:t>
            </a:r>
            <a:r>
              <a:rPr lang="en-US" altLang="zh-TW" baseline="-25000" smtClean="0"/>
              <a:t>3</a:t>
            </a:r>
            <a:r>
              <a:rPr lang="en-US" altLang="zh-TW" smtClean="0"/>
              <a:t>)</a:t>
            </a:r>
            <a:r>
              <a:rPr lang="en-US" altLang="zh-TW" baseline="-25000" smtClean="0"/>
              <a:t>2</a:t>
            </a:r>
            <a:r>
              <a:rPr lang="en-US" altLang="zh-TW" smtClean="0">
                <a:sym typeface="Symbol" pitchFamily="18" charset="2"/>
              </a:rPr>
              <a:t>Hg + 2NO</a:t>
            </a:r>
            <a:r>
              <a:rPr lang="en-US" altLang="zh-TW" baseline="-25000" smtClean="0">
                <a:sym typeface="Symbol" pitchFamily="18" charset="2"/>
              </a:rPr>
              <a:t>2</a:t>
            </a:r>
            <a:r>
              <a:rPr lang="en-US" altLang="zh-TW" smtClean="0">
                <a:sym typeface="Symbol" pitchFamily="18" charset="2"/>
              </a:rPr>
              <a:t> + O</a:t>
            </a:r>
            <a:r>
              <a:rPr lang="en-US" altLang="zh-TW" baseline="-25000" smtClean="0">
                <a:sym typeface="Symbol" pitchFamily="18" charset="2"/>
              </a:rPr>
              <a:t>2</a:t>
            </a:r>
            <a:endParaRPr lang="en-US" altLang="zh-TW" smtClean="0">
              <a:sym typeface="Symbol" pitchFamily="18" charset="2"/>
            </a:endParaRPr>
          </a:p>
          <a:p>
            <a:pPr lvl="1" eaLnBrk="1" hangingPunct="1"/>
            <a:r>
              <a:rPr lang="en-US" altLang="zh-TW" smtClean="0">
                <a:sym typeface="Symbol" pitchFamily="18" charset="2"/>
              </a:rPr>
              <a:t>NH</a:t>
            </a:r>
            <a:r>
              <a:rPr lang="en-US" altLang="zh-TW" baseline="-25000" smtClean="0">
                <a:sym typeface="Symbol" pitchFamily="18" charset="2"/>
              </a:rPr>
              <a:t>4</a:t>
            </a:r>
            <a:r>
              <a:rPr lang="en-US" altLang="zh-TW" smtClean="0">
                <a:sym typeface="Symbol" pitchFamily="18" charset="2"/>
              </a:rPr>
              <a:t>NO</a:t>
            </a:r>
            <a:r>
              <a:rPr lang="en-US" altLang="zh-TW" baseline="-25000" smtClean="0">
                <a:sym typeface="Symbol" pitchFamily="18" charset="2"/>
              </a:rPr>
              <a:t>3</a:t>
            </a:r>
            <a:r>
              <a:rPr lang="en-US" altLang="zh-TW" smtClean="0">
                <a:sym typeface="Symbol" pitchFamily="18" charset="2"/>
              </a:rPr>
              <a:t>  N</a:t>
            </a:r>
            <a:r>
              <a:rPr lang="en-US" altLang="zh-TW" baseline="-25000" smtClean="0">
                <a:sym typeface="Symbol" pitchFamily="18" charset="2"/>
              </a:rPr>
              <a:t>2</a:t>
            </a:r>
            <a:r>
              <a:rPr lang="en-US" altLang="zh-TW" smtClean="0">
                <a:sym typeface="Symbol" pitchFamily="18" charset="2"/>
              </a:rPr>
              <a:t>O + 2H</a:t>
            </a:r>
            <a:r>
              <a:rPr lang="en-US" altLang="zh-TW" baseline="-25000" smtClean="0">
                <a:sym typeface="Symbol" pitchFamily="18" charset="2"/>
              </a:rPr>
              <a:t>2</a:t>
            </a:r>
            <a:r>
              <a:rPr lang="en-US" altLang="zh-TW" smtClean="0">
                <a:sym typeface="Symbol" pitchFamily="18" charset="2"/>
              </a:rPr>
              <a:t>O</a:t>
            </a:r>
            <a:endParaRPr lang="en-US" altLang="zh-TW" smtClean="0"/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01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457200"/>
            <a:ext cx="8720138" cy="518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03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2425" y="304800"/>
            <a:ext cx="8562975" cy="2959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zh-TW" smtClean="0"/>
              <a:t>Brown ring test for NO</a:t>
            </a:r>
            <a:r>
              <a:rPr lang="en-US" altLang="zh-TW" baseline="-25000" smtClean="0"/>
              <a:t>3</a:t>
            </a:r>
            <a:r>
              <a:rPr lang="en-US" altLang="zh-TW" baseline="30000" smtClean="0"/>
              <a:t>-</a:t>
            </a:r>
            <a:endParaRPr lang="en-US" altLang="zh-TW" smtClean="0"/>
          </a:p>
        </p:txBody>
      </p:sp>
      <p:grpSp>
        <p:nvGrpSpPr>
          <p:cNvPr id="2" name="Group 17"/>
          <p:cNvGrpSpPr>
            <a:grpSpLocks/>
          </p:cNvGrpSpPr>
          <p:nvPr/>
        </p:nvGrpSpPr>
        <p:grpSpPr bwMode="auto">
          <a:xfrm>
            <a:off x="593725" y="2236788"/>
            <a:ext cx="3919538" cy="2757487"/>
            <a:chOff x="374" y="2081"/>
            <a:chExt cx="2469" cy="1737"/>
          </a:xfrm>
        </p:grpSpPr>
        <p:grpSp>
          <p:nvGrpSpPr>
            <p:cNvPr id="45071" name="Group 12"/>
            <p:cNvGrpSpPr>
              <a:grpSpLocks/>
            </p:cNvGrpSpPr>
            <p:nvPr/>
          </p:nvGrpSpPr>
          <p:grpSpPr bwMode="auto">
            <a:xfrm>
              <a:off x="1193" y="2081"/>
              <a:ext cx="871" cy="1411"/>
              <a:chOff x="1209" y="2081"/>
              <a:chExt cx="871" cy="1411"/>
            </a:xfrm>
          </p:grpSpPr>
          <p:sp>
            <p:nvSpPr>
              <p:cNvPr id="45073" name="Rectangle 4"/>
              <p:cNvSpPr>
                <a:spLocks noChangeArrowheads="1"/>
              </p:cNvSpPr>
              <p:nvPr/>
            </p:nvSpPr>
            <p:spPr bwMode="auto">
              <a:xfrm rot="1974367">
                <a:off x="1696" y="2119"/>
                <a:ext cx="384" cy="144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5074" name="Line 5"/>
              <p:cNvSpPr>
                <a:spLocks noChangeShapeType="1"/>
              </p:cNvSpPr>
              <p:nvPr/>
            </p:nvSpPr>
            <p:spPr bwMode="auto">
              <a:xfrm rot="1974367">
                <a:off x="1257" y="3018"/>
                <a:ext cx="192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5075" name="AutoShape 7"/>
              <p:cNvSpPr>
                <a:spLocks noChangeArrowheads="1"/>
              </p:cNvSpPr>
              <p:nvPr/>
            </p:nvSpPr>
            <p:spPr bwMode="auto">
              <a:xfrm rot="1974367">
                <a:off x="1400" y="2100"/>
                <a:ext cx="192" cy="1392"/>
              </a:xfrm>
              <a:prstGeom prst="roundRect">
                <a:avLst>
                  <a:gd name="adj" fmla="val 16667"/>
                </a:avLst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5076" name="Text Box 9"/>
              <p:cNvSpPr txBox="1">
                <a:spLocks noChangeArrowheads="1"/>
              </p:cNvSpPr>
              <p:nvPr/>
            </p:nvSpPr>
            <p:spPr bwMode="auto">
              <a:xfrm rot="1974367">
                <a:off x="1727" y="2081"/>
                <a:ext cx="336" cy="288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 kumimoji="1" sz="2400">
                    <a:solidFill>
                      <a:schemeClr val="tx1"/>
                    </a:solidFill>
                    <a:latin typeface="Times New Roman" pitchFamily="18" charset="0"/>
                    <a:ea typeface="新細明體" pitchFamily="18" charset="-120"/>
                  </a:defRPr>
                </a:lvl1pPr>
                <a:lvl2pPr marL="742950" indent="-285750" eaLnBrk="0" hangingPunct="0">
                  <a:defRPr kumimoji="1" sz="2400">
                    <a:solidFill>
                      <a:schemeClr val="tx1"/>
                    </a:solidFill>
                    <a:latin typeface="Times New Roman" pitchFamily="18" charset="0"/>
                    <a:ea typeface="新細明體" pitchFamily="18" charset="-120"/>
                  </a:defRPr>
                </a:lvl2pPr>
                <a:lvl3pPr marL="1143000" indent="-228600" eaLnBrk="0" hangingPunct="0">
                  <a:defRPr kumimoji="1" sz="2400">
                    <a:solidFill>
                      <a:schemeClr val="tx1"/>
                    </a:solidFill>
                    <a:latin typeface="Times New Roman" pitchFamily="18" charset="0"/>
                    <a:ea typeface="新細明體" pitchFamily="18" charset="-120"/>
                  </a:defRPr>
                </a:lvl3pPr>
                <a:lvl4pPr marL="1600200" indent="-228600" eaLnBrk="0" hangingPunct="0">
                  <a:defRPr kumimoji="1" sz="2400">
                    <a:solidFill>
                      <a:schemeClr val="tx1"/>
                    </a:solidFill>
                    <a:latin typeface="Times New Roman" pitchFamily="18" charset="0"/>
                    <a:ea typeface="新細明體" pitchFamily="18" charset="-120"/>
                  </a:defRPr>
                </a:lvl4pPr>
                <a:lvl5pPr marL="2057400" indent="-228600" eaLnBrk="0" hangingPunct="0">
                  <a:defRPr kumimoji="1" sz="2400">
                    <a:solidFill>
                      <a:schemeClr val="tx1"/>
                    </a:solidFill>
                    <a:latin typeface="Times New Roman" pitchFamily="18" charset="0"/>
                    <a:ea typeface="新細明體" pitchFamily="18" charset="-12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Times New Roman" pitchFamily="18" charset="0"/>
                    <a:ea typeface="新細明體" pitchFamily="18" charset="-12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Times New Roman" pitchFamily="18" charset="0"/>
                    <a:ea typeface="新細明體" pitchFamily="18" charset="-12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Times New Roman" pitchFamily="18" charset="0"/>
                    <a:ea typeface="新細明體" pitchFamily="18" charset="-12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Times New Roman" pitchFamily="18" charset="0"/>
                    <a:ea typeface="新細明體" pitchFamily="18" charset="-120"/>
                  </a:defRPr>
                </a:lvl9pPr>
              </a:lstStyle>
              <a:p>
                <a:pPr eaLnBrk="1" hangingPunct="1"/>
                <a:endParaRPr lang="en-US"/>
              </a:p>
            </p:txBody>
          </p:sp>
          <p:sp>
            <p:nvSpPr>
              <p:cNvPr id="45077" name="Line 10"/>
              <p:cNvSpPr>
                <a:spLocks noChangeShapeType="1"/>
              </p:cNvSpPr>
              <p:nvPr/>
            </p:nvSpPr>
            <p:spPr bwMode="auto">
              <a:xfrm rot="12399" flipV="1">
                <a:off x="1209" y="3072"/>
                <a:ext cx="219" cy="1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45072" name="Text Box 13"/>
            <p:cNvSpPr txBox="1">
              <a:spLocks noChangeArrowheads="1"/>
            </p:cNvSpPr>
            <p:nvPr/>
          </p:nvSpPr>
          <p:spPr bwMode="auto">
            <a:xfrm>
              <a:off x="374" y="3530"/>
              <a:ext cx="2469" cy="288"/>
            </a:xfrm>
            <a:prstGeom prst="rect">
              <a:avLst/>
            </a:prstGeom>
            <a:solidFill>
              <a:srgbClr val="E7FF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1pPr>
              <a:lvl2pPr marL="742950" indent="-28575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2pPr>
              <a:lvl3pPr marL="11430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3pPr>
              <a:lvl4pPr marL="16002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4pPr>
              <a:lvl5pPr marL="20574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9pPr>
            </a:lstStyle>
            <a:p>
              <a:pPr eaLnBrk="1" hangingPunct="1"/>
              <a:r>
                <a:rPr lang="en-US" altLang="zh-TW"/>
                <a:t>Fresh FeSO</a:t>
              </a:r>
              <a:r>
                <a:rPr lang="en-US" altLang="zh-TW" baseline="-25000"/>
                <a:t>4</a:t>
              </a:r>
              <a:r>
                <a:rPr lang="en-US" altLang="zh-TW"/>
                <a:t>(aq) and NO</a:t>
              </a:r>
              <a:r>
                <a:rPr lang="en-US" altLang="zh-TW" baseline="-25000"/>
                <a:t>3</a:t>
              </a:r>
              <a:r>
                <a:rPr lang="en-US" altLang="zh-TW" baseline="30000"/>
                <a:t>-</a:t>
              </a:r>
              <a:r>
                <a:rPr lang="en-US" altLang="zh-TW"/>
                <a:t>(aq)</a:t>
              </a:r>
            </a:p>
          </p:txBody>
        </p:sp>
      </p:grpSp>
      <p:grpSp>
        <p:nvGrpSpPr>
          <p:cNvPr id="4" name="Group 18"/>
          <p:cNvGrpSpPr>
            <a:grpSpLocks/>
          </p:cNvGrpSpPr>
          <p:nvPr/>
        </p:nvGrpSpPr>
        <p:grpSpPr bwMode="auto">
          <a:xfrm>
            <a:off x="2794000" y="1828800"/>
            <a:ext cx="2060575" cy="1066800"/>
            <a:chOff x="1760" y="1824"/>
            <a:chExt cx="1298" cy="672"/>
          </a:xfrm>
        </p:grpSpPr>
        <p:sp>
          <p:nvSpPr>
            <p:cNvPr id="45069" name="Text Box 14"/>
            <p:cNvSpPr txBox="1">
              <a:spLocks noChangeArrowheads="1"/>
            </p:cNvSpPr>
            <p:nvPr/>
          </p:nvSpPr>
          <p:spPr bwMode="auto">
            <a:xfrm>
              <a:off x="1920" y="1824"/>
              <a:ext cx="1138" cy="518"/>
            </a:xfrm>
            <a:prstGeom prst="rect">
              <a:avLst/>
            </a:prstGeom>
            <a:solidFill>
              <a:srgbClr val="FFD59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1pPr>
              <a:lvl2pPr marL="742950" indent="-28575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2pPr>
              <a:lvl3pPr marL="11430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3pPr>
              <a:lvl4pPr marL="16002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4pPr>
              <a:lvl5pPr marL="20574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9pPr>
            </a:lstStyle>
            <a:p>
              <a:pPr eaLnBrk="1" hangingPunct="1"/>
              <a:r>
                <a:rPr lang="en-US" altLang="zh-TW"/>
                <a:t>Concentrated</a:t>
              </a:r>
            </a:p>
            <a:p>
              <a:pPr eaLnBrk="1" hangingPunct="1"/>
              <a:r>
                <a:rPr lang="en-US" altLang="zh-TW"/>
                <a:t>H</a:t>
              </a:r>
              <a:r>
                <a:rPr lang="en-US" altLang="zh-TW" baseline="-25000"/>
                <a:t>2</a:t>
              </a:r>
              <a:r>
                <a:rPr lang="en-US" altLang="zh-TW"/>
                <a:t>SO</a:t>
              </a:r>
              <a:r>
                <a:rPr lang="en-US" altLang="zh-TW" baseline="-25000"/>
                <a:t>4</a:t>
              </a:r>
              <a:r>
                <a:rPr lang="en-US" altLang="zh-TW"/>
                <a:t>(l)</a:t>
              </a:r>
            </a:p>
          </p:txBody>
        </p:sp>
        <p:sp>
          <p:nvSpPr>
            <p:cNvPr id="45070" name="Freeform 16"/>
            <p:cNvSpPr>
              <a:spLocks/>
            </p:cNvSpPr>
            <p:nvPr/>
          </p:nvSpPr>
          <p:spPr bwMode="auto">
            <a:xfrm>
              <a:off x="1760" y="2160"/>
              <a:ext cx="208" cy="336"/>
            </a:xfrm>
            <a:custGeom>
              <a:avLst/>
              <a:gdLst>
                <a:gd name="T0" fmla="*/ 208 w 208"/>
                <a:gd name="T1" fmla="*/ 0 h 336"/>
                <a:gd name="T2" fmla="*/ 112 w 208"/>
                <a:gd name="T3" fmla="*/ 48 h 336"/>
                <a:gd name="T4" fmla="*/ 16 w 208"/>
                <a:gd name="T5" fmla="*/ 192 h 336"/>
                <a:gd name="T6" fmla="*/ 16 w 208"/>
                <a:gd name="T7" fmla="*/ 336 h 336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208"/>
                <a:gd name="T13" fmla="*/ 0 h 336"/>
                <a:gd name="T14" fmla="*/ 208 w 208"/>
                <a:gd name="T15" fmla="*/ 336 h 3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08" h="336">
                  <a:moveTo>
                    <a:pt x="208" y="0"/>
                  </a:moveTo>
                  <a:cubicBezTo>
                    <a:pt x="176" y="8"/>
                    <a:pt x="144" y="16"/>
                    <a:pt x="112" y="48"/>
                  </a:cubicBezTo>
                  <a:cubicBezTo>
                    <a:pt x="80" y="80"/>
                    <a:pt x="32" y="144"/>
                    <a:pt x="16" y="192"/>
                  </a:cubicBezTo>
                  <a:cubicBezTo>
                    <a:pt x="0" y="240"/>
                    <a:pt x="16" y="312"/>
                    <a:pt x="16" y="336"/>
                  </a:cubicBez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5" name="Group 29"/>
          <p:cNvGrpSpPr>
            <a:grpSpLocks/>
          </p:cNvGrpSpPr>
          <p:nvPr/>
        </p:nvGrpSpPr>
        <p:grpSpPr bwMode="auto">
          <a:xfrm>
            <a:off x="6081713" y="1981200"/>
            <a:ext cx="1368425" cy="2239963"/>
            <a:chOff x="3831" y="2055"/>
            <a:chExt cx="862" cy="1411"/>
          </a:xfrm>
        </p:grpSpPr>
        <p:sp>
          <p:nvSpPr>
            <p:cNvPr id="45063" name="Rectangle 21"/>
            <p:cNvSpPr>
              <a:spLocks noChangeArrowheads="1"/>
            </p:cNvSpPr>
            <p:nvPr/>
          </p:nvSpPr>
          <p:spPr bwMode="auto">
            <a:xfrm rot="1974367">
              <a:off x="4309" y="2093"/>
              <a:ext cx="384" cy="14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5064" name="Line 22"/>
            <p:cNvSpPr>
              <a:spLocks noChangeShapeType="1"/>
            </p:cNvSpPr>
            <p:nvPr/>
          </p:nvSpPr>
          <p:spPr bwMode="auto">
            <a:xfrm rot="1974367">
              <a:off x="3870" y="2992"/>
              <a:ext cx="192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065" name="AutoShape 23"/>
            <p:cNvSpPr>
              <a:spLocks noChangeArrowheads="1"/>
            </p:cNvSpPr>
            <p:nvPr/>
          </p:nvSpPr>
          <p:spPr bwMode="auto">
            <a:xfrm rot="1974367">
              <a:off x="4013" y="2074"/>
              <a:ext cx="192" cy="1392"/>
            </a:xfrm>
            <a:prstGeom prst="roundRect">
              <a:avLst>
                <a:gd name="adj" fmla="val 16667"/>
              </a:avLst>
            </a:prstGeom>
            <a:solidFill>
              <a:schemeClr val="bg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5066" name="Text Box 24"/>
            <p:cNvSpPr txBox="1">
              <a:spLocks noChangeArrowheads="1"/>
            </p:cNvSpPr>
            <p:nvPr/>
          </p:nvSpPr>
          <p:spPr bwMode="auto">
            <a:xfrm rot="1974367">
              <a:off x="4340" y="2055"/>
              <a:ext cx="336" cy="28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1pPr>
              <a:lvl2pPr marL="742950" indent="-28575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2pPr>
              <a:lvl3pPr marL="11430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3pPr>
              <a:lvl4pPr marL="16002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4pPr>
              <a:lvl5pPr marL="20574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9pPr>
            </a:lstStyle>
            <a:p>
              <a:pPr eaLnBrk="1" hangingPunct="1"/>
              <a:endParaRPr lang="en-US"/>
            </a:p>
          </p:txBody>
        </p:sp>
        <p:sp>
          <p:nvSpPr>
            <p:cNvPr id="45067" name="Line 27"/>
            <p:cNvSpPr>
              <a:spLocks noChangeShapeType="1"/>
            </p:cNvSpPr>
            <p:nvPr/>
          </p:nvSpPr>
          <p:spPr bwMode="auto">
            <a:xfrm>
              <a:off x="3984" y="2784"/>
              <a:ext cx="24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068" name="Line 28"/>
            <p:cNvSpPr>
              <a:spLocks noChangeShapeType="1"/>
            </p:cNvSpPr>
            <p:nvPr/>
          </p:nvSpPr>
          <p:spPr bwMode="auto">
            <a:xfrm>
              <a:off x="3831" y="3024"/>
              <a:ext cx="240" cy="0"/>
            </a:xfrm>
            <a:prstGeom prst="line">
              <a:avLst/>
            </a:prstGeom>
            <a:noFill/>
            <a:ln w="76200">
              <a:solidFill>
                <a:srgbClr val="C894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5390" name="Text Box 30"/>
          <p:cNvSpPr txBox="1">
            <a:spLocks noChangeArrowheads="1"/>
          </p:cNvSpPr>
          <p:nvPr/>
        </p:nvSpPr>
        <p:spPr bwMode="auto">
          <a:xfrm>
            <a:off x="2346325" y="5368925"/>
            <a:ext cx="5772150" cy="1187450"/>
          </a:xfrm>
          <a:prstGeom prst="rect">
            <a:avLst/>
          </a:prstGeom>
          <a:solidFill>
            <a:srgbClr val="FFD59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9pPr>
          </a:lstStyle>
          <a:p>
            <a:pPr eaLnBrk="1" hangingPunct="1"/>
            <a:r>
              <a:rPr lang="en-US" altLang="zh-TW"/>
              <a:t>NO</a:t>
            </a:r>
            <a:r>
              <a:rPr lang="en-US" altLang="zh-TW" baseline="-25000"/>
              <a:t>3</a:t>
            </a:r>
            <a:r>
              <a:rPr lang="en-US" altLang="zh-TW" baseline="30000"/>
              <a:t>-</a:t>
            </a:r>
            <a:r>
              <a:rPr lang="en-US" altLang="zh-TW"/>
              <a:t> + H</a:t>
            </a:r>
            <a:r>
              <a:rPr lang="en-US" altLang="zh-TW" baseline="-25000"/>
              <a:t>2</a:t>
            </a:r>
            <a:r>
              <a:rPr lang="en-US" altLang="zh-TW"/>
              <a:t>SO</a:t>
            </a:r>
            <a:r>
              <a:rPr lang="en-US" altLang="zh-TW" baseline="-25000"/>
              <a:t>4</a:t>
            </a:r>
            <a:r>
              <a:rPr lang="en-US" altLang="zh-TW"/>
              <a:t> </a:t>
            </a:r>
            <a:r>
              <a:rPr lang="en-US" altLang="zh-TW">
                <a:sym typeface="Symbol" pitchFamily="18" charset="2"/>
              </a:rPr>
              <a:t> HNO</a:t>
            </a:r>
            <a:r>
              <a:rPr lang="en-US" altLang="zh-TW" baseline="-25000">
                <a:sym typeface="Symbol" pitchFamily="18" charset="2"/>
              </a:rPr>
              <a:t>3</a:t>
            </a:r>
            <a:r>
              <a:rPr lang="en-US" altLang="zh-TW">
                <a:sym typeface="Symbol" pitchFamily="18" charset="2"/>
              </a:rPr>
              <a:t> + HSO</a:t>
            </a:r>
            <a:r>
              <a:rPr lang="en-US" altLang="zh-TW" baseline="-25000">
                <a:sym typeface="Symbol" pitchFamily="18" charset="2"/>
              </a:rPr>
              <a:t>4</a:t>
            </a:r>
            <a:r>
              <a:rPr lang="en-US" altLang="zh-TW" baseline="30000">
                <a:sym typeface="Symbol" pitchFamily="18" charset="2"/>
              </a:rPr>
              <a:t>-</a:t>
            </a:r>
            <a:endParaRPr lang="en-US" altLang="zh-TW">
              <a:sym typeface="Symbol" pitchFamily="18" charset="2"/>
            </a:endParaRPr>
          </a:p>
          <a:p>
            <a:pPr eaLnBrk="1" hangingPunct="1"/>
            <a:r>
              <a:rPr lang="en-US" altLang="zh-TW">
                <a:sym typeface="Symbol" pitchFamily="18" charset="2"/>
              </a:rPr>
              <a:t>HNO</a:t>
            </a:r>
            <a:r>
              <a:rPr lang="en-US" altLang="zh-TW" baseline="-25000">
                <a:sym typeface="Symbol" pitchFamily="18" charset="2"/>
              </a:rPr>
              <a:t>3</a:t>
            </a:r>
            <a:r>
              <a:rPr lang="en-US" altLang="zh-TW">
                <a:sym typeface="Symbol" pitchFamily="18" charset="2"/>
              </a:rPr>
              <a:t> + 3Fe</a:t>
            </a:r>
            <a:r>
              <a:rPr lang="en-US" altLang="zh-TW" baseline="30000">
                <a:sym typeface="Symbol" pitchFamily="18" charset="2"/>
              </a:rPr>
              <a:t>2+</a:t>
            </a:r>
            <a:r>
              <a:rPr lang="en-US" altLang="zh-TW">
                <a:sym typeface="Symbol" pitchFamily="18" charset="2"/>
              </a:rPr>
              <a:t> + 3H</a:t>
            </a:r>
            <a:r>
              <a:rPr lang="en-US" altLang="zh-TW" baseline="30000">
                <a:sym typeface="Symbol" pitchFamily="18" charset="2"/>
              </a:rPr>
              <a:t>+</a:t>
            </a:r>
            <a:r>
              <a:rPr lang="en-US" altLang="zh-TW">
                <a:sym typeface="Symbol" pitchFamily="18" charset="2"/>
              </a:rPr>
              <a:t>  2H</a:t>
            </a:r>
            <a:r>
              <a:rPr lang="en-US" altLang="zh-TW" baseline="-25000">
                <a:sym typeface="Symbol" pitchFamily="18" charset="2"/>
              </a:rPr>
              <a:t>2</a:t>
            </a:r>
            <a:r>
              <a:rPr lang="en-US" altLang="zh-TW">
                <a:sym typeface="Symbol" pitchFamily="18" charset="2"/>
              </a:rPr>
              <a:t>O + NO + 3Fe</a:t>
            </a:r>
            <a:r>
              <a:rPr lang="en-US" altLang="zh-TW" baseline="30000">
                <a:sym typeface="Symbol" pitchFamily="18" charset="2"/>
              </a:rPr>
              <a:t>2+</a:t>
            </a:r>
            <a:endParaRPr lang="en-US" altLang="zh-TW">
              <a:sym typeface="Symbol" pitchFamily="18" charset="2"/>
            </a:endParaRPr>
          </a:p>
          <a:p>
            <a:pPr eaLnBrk="1" hangingPunct="1"/>
            <a:r>
              <a:rPr lang="en-US" altLang="zh-TW">
                <a:sym typeface="Symbol" pitchFamily="18" charset="2"/>
              </a:rPr>
              <a:t>FeSO</a:t>
            </a:r>
            <a:r>
              <a:rPr lang="en-US" altLang="zh-TW" baseline="-25000">
                <a:sym typeface="Symbol" pitchFamily="18" charset="2"/>
              </a:rPr>
              <a:t>4</a:t>
            </a:r>
            <a:r>
              <a:rPr lang="en-US" altLang="zh-TW">
                <a:sym typeface="Symbol" pitchFamily="18" charset="2"/>
              </a:rPr>
              <a:t> + NO  FeSO</a:t>
            </a:r>
            <a:r>
              <a:rPr lang="en-US" altLang="zh-TW" baseline="-25000">
                <a:sym typeface="Symbol" pitchFamily="18" charset="2"/>
              </a:rPr>
              <a:t>4</a:t>
            </a:r>
            <a:r>
              <a:rPr lang="en-US" altLang="zh-TW">
                <a:sym typeface="Symbol" pitchFamily="18" charset="2"/>
              </a:rPr>
              <a:t>.NO (brown complex)</a:t>
            </a:r>
            <a:endParaRPr lang="en-US" altLang="zh-TW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153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90" grpId="0" animBg="1" autoUpdateAnimBg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3"/>
          <p:cNvSpPr>
            <a:spLocks noChangeArrowheads="1"/>
          </p:cNvSpPr>
          <p:nvPr/>
        </p:nvSpPr>
        <p:spPr bwMode="auto">
          <a:xfrm>
            <a:off x="228600" y="838200"/>
            <a:ext cx="8462963" cy="4400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r>
              <a:rPr kumimoji="0" lang="en-US" sz="280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Nitrogen can be prepared from the air as shown. </a:t>
            </a:r>
          </a:p>
          <a:p>
            <a:r>
              <a:rPr kumimoji="0" lang="en-US" sz="280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Air flows into the respirator and onto caustic soda </a:t>
            </a:r>
          </a:p>
          <a:p>
            <a:r>
              <a:rPr kumimoji="0" lang="en-US" sz="280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which dissolves carbon dioxide gas. </a:t>
            </a:r>
          </a:p>
          <a:p>
            <a:endParaRPr kumimoji="0" lang="en-US" sz="2800"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  <a:p>
            <a:r>
              <a:rPr kumimoji="0" lang="en-US" sz="280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It is then passed through a heated combustion tube </a:t>
            </a:r>
          </a:p>
          <a:p>
            <a:r>
              <a:rPr kumimoji="0" lang="en-US" sz="280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containing heated copper turnings which remove </a:t>
            </a:r>
          </a:p>
          <a:p>
            <a:r>
              <a:rPr kumimoji="0" lang="en-US" sz="280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oxygen. Nitrogen is then collected over water.</a:t>
            </a:r>
          </a:p>
          <a:p>
            <a:r>
              <a:rPr kumimoji="0" lang="en-US" sz="280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</a:t>
            </a:r>
          </a:p>
          <a:p>
            <a:r>
              <a:rPr kumimoji="0" lang="en-US" sz="280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Traces of noble gases present in air still remain </a:t>
            </a:r>
          </a:p>
          <a:p>
            <a:r>
              <a:rPr kumimoji="0" lang="en-US" sz="280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in the final product.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3238" y="762000"/>
            <a:ext cx="8253412" cy="541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2600" y="112713"/>
            <a:ext cx="5715000" cy="6723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zh-TW" smtClean="0"/>
              <a:t>Reactions of nitrogen</a:t>
            </a:r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CC"/>
          </a:solidFill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altLang="zh-TW" smtClean="0"/>
              <a:t>With reactive metals, Li and Mg, to form </a:t>
            </a:r>
            <a:r>
              <a:rPr lang="en-US" altLang="zh-TW" i="1" smtClean="0"/>
              <a:t>nitrides.</a:t>
            </a:r>
            <a:endParaRPr lang="en-US" altLang="zh-TW" smtClean="0"/>
          </a:p>
          <a:p>
            <a:pPr lvl="1" eaLnBrk="1" hangingPunct="1">
              <a:lnSpc>
                <a:spcPct val="90000"/>
              </a:lnSpc>
            </a:pPr>
            <a:r>
              <a:rPr lang="en-US" altLang="zh-TW" smtClean="0"/>
              <a:t>3Mg(s) + N</a:t>
            </a:r>
            <a:r>
              <a:rPr lang="en-US" altLang="zh-TW" baseline="-25000" smtClean="0"/>
              <a:t>2</a:t>
            </a:r>
            <a:r>
              <a:rPr lang="en-US" altLang="zh-TW" smtClean="0"/>
              <a:t>(g) </a:t>
            </a:r>
            <a:r>
              <a:rPr lang="en-US" altLang="zh-TW" smtClean="0">
                <a:sym typeface="Symbol" pitchFamily="18" charset="2"/>
              </a:rPr>
              <a:t> Mg</a:t>
            </a:r>
            <a:r>
              <a:rPr lang="en-US" altLang="zh-TW" baseline="-25000" smtClean="0">
                <a:sym typeface="Symbol" pitchFamily="18" charset="2"/>
              </a:rPr>
              <a:t>3</a:t>
            </a:r>
            <a:r>
              <a:rPr lang="en-US" altLang="zh-TW" smtClean="0">
                <a:sym typeface="Symbol" pitchFamily="18" charset="2"/>
              </a:rPr>
              <a:t>N</a:t>
            </a:r>
            <a:r>
              <a:rPr lang="en-US" altLang="zh-TW" baseline="-25000" smtClean="0">
                <a:sym typeface="Symbol" pitchFamily="18" charset="2"/>
              </a:rPr>
              <a:t>2</a:t>
            </a:r>
            <a:r>
              <a:rPr lang="en-US" altLang="zh-TW" smtClean="0">
                <a:sym typeface="Symbol" pitchFamily="18" charset="2"/>
              </a:rPr>
              <a:t>(s), an ionic cpd.</a:t>
            </a:r>
          </a:p>
          <a:p>
            <a:pPr eaLnBrk="1" hangingPunct="1">
              <a:lnSpc>
                <a:spcPct val="90000"/>
              </a:lnSpc>
            </a:pPr>
            <a:r>
              <a:rPr lang="en-US" altLang="zh-TW" smtClean="0"/>
              <a:t>With oxygen at very high temperature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zh-TW" smtClean="0"/>
              <a:t>N</a:t>
            </a:r>
            <a:r>
              <a:rPr lang="en-US" altLang="zh-TW" baseline="-25000" smtClean="0"/>
              <a:t>2</a:t>
            </a:r>
            <a:r>
              <a:rPr lang="en-US" altLang="zh-TW" smtClean="0"/>
              <a:t>(g) + O</a:t>
            </a:r>
            <a:r>
              <a:rPr lang="en-US" altLang="zh-TW" baseline="-25000" smtClean="0"/>
              <a:t>2</a:t>
            </a:r>
            <a:r>
              <a:rPr lang="en-US" altLang="zh-TW" smtClean="0"/>
              <a:t>(g) </a:t>
            </a:r>
            <a:r>
              <a:rPr lang="en-US" altLang="zh-TW" smtClean="0">
                <a:sym typeface="Symbol" pitchFamily="18" charset="2"/>
              </a:rPr>
              <a:t> 2NO(g) , at very high T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zh-TW" smtClean="0">
                <a:sym typeface="Symbol" pitchFamily="18" charset="2"/>
              </a:rPr>
              <a:t>2NO(g) + O</a:t>
            </a:r>
            <a:r>
              <a:rPr lang="en-US" altLang="zh-TW" baseline="-25000" smtClean="0">
                <a:sym typeface="Symbol" pitchFamily="18" charset="2"/>
              </a:rPr>
              <a:t>2</a:t>
            </a:r>
            <a:r>
              <a:rPr lang="en-US" altLang="zh-TW" smtClean="0">
                <a:sym typeface="Symbol" pitchFamily="18" charset="2"/>
              </a:rPr>
              <a:t>  2NO(g)</a:t>
            </a:r>
          </a:p>
          <a:p>
            <a:pPr eaLnBrk="1" hangingPunct="1">
              <a:lnSpc>
                <a:spcPct val="90000"/>
              </a:lnSpc>
            </a:pPr>
            <a:r>
              <a:rPr lang="en-US" altLang="zh-TW" smtClean="0"/>
              <a:t>With hydrogen at special conditions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zh-TW" smtClean="0"/>
              <a:t>N</a:t>
            </a:r>
            <a:r>
              <a:rPr lang="en-US" altLang="zh-TW" baseline="-25000" smtClean="0"/>
              <a:t>2</a:t>
            </a:r>
            <a:r>
              <a:rPr lang="en-US" altLang="zh-TW" smtClean="0"/>
              <a:t>(g) + 3H</a:t>
            </a:r>
            <a:r>
              <a:rPr lang="en-US" altLang="zh-TW" baseline="-25000" smtClean="0"/>
              <a:t>2</a:t>
            </a:r>
            <a:r>
              <a:rPr lang="en-US" altLang="zh-TW" smtClean="0"/>
              <a:t>(g) </a:t>
            </a:r>
            <a:r>
              <a:rPr lang="en-US" altLang="zh-TW" smtClean="0">
                <a:sym typeface="Wingdings 3" pitchFamily="18" charset="2"/>
              </a:rPr>
              <a:t> 2NH</a:t>
            </a:r>
            <a:r>
              <a:rPr lang="en-US" altLang="zh-TW" baseline="-25000" smtClean="0">
                <a:sym typeface="Wingdings 3" pitchFamily="18" charset="2"/>
              </a:rPr>
              <a:t>3</a:t>
            </a:r>
            <a:r>
              <a:rPr lang="en-US" altLang="zh-TW" smtClean="0">
                <a:sym typeface="Wingdings 3" pitchFamily="18" charset="2"/>
              </a:rPr>
              <a:t>(g) , Haber Process</a:t>
            </a:r>
            <a:endParaRPr lang="en-US" altLang="zh-TW" smtClean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52400"/>
            <a:ext cx="7772400" cy="1143000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en-US" b="1" dirty="0" smtClean="0">
                <a:ea typeface="PMingLiU" pitchFamily="18" charset="-120"/>
              </a:rPr>
              <a:t>Nitrous oxide:</a:t>
            </a:r>
            <a:r>
              <a:rPr lang="en-US" b="1" i="1" dirty="0" smtClean="0">
                <a:ea typeface="PMingLiU" pitchFamily="18" charset="-120"/>
              </a:rPr>
              <a:t/>
            </a:r>
            <a:br>
              <a:rPr lang="en-US" b="1" i="1" dirty="0" smtClean="0">
                <a:ea typeface="PMingLiU" pitchFamily="18" charset="-120"/>
              </a:rPr>
            </a:br>
            <a:endParaRPr lang="en-US" dirty="0">
              <a:ea typeface="PMingLiU" pitchFamily="18" charset="-120"/>
            </a:endParaRPr>
          </a:p>
        </p:txBody>
      </p:sp>
      <p:sp>
        <p:nvSpPr>
          <p:cNvPr id="10243" name="Rectangle 1"/>
          <p:cNvSpPr>
            <a:spLocks noChangeArrowheads="1"/>
          </p:cNvSpPr>
          <p:nvPr/>
        </p:nvSpPr>
        <p:spPr bwMode="auto">
          <a:xfrm>
            <a:off x="0" y="914400"/>
            <a:ext cx="9424988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r>
              <a:rPr kumimoji="0" lang="en-US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Nitrous oxide (dinitrogen oxide), N</a:t>
            </a:r>
            <a:r>
              <a:rPr kumimoji="0" lang="en-US" baseline="-3000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2</a:t>
            </a:r>
            <a:r>
              <a:rPr kumimoji="0" lang="en-US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O, is prepared by gentle heating </a:t>
            </a:r>
          </a:p>
          <a:p>
            <a:r>
              <a:rPr kumimoji="0" lang="en-US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of ammonium nitrate:</a:t>
            </a:r>
          </a:p>
        </p:txBody>
      </p:sp>
      <p:pic>
        <p:nvPicPr>
          <p:cNvPr id="1024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7800" y="1758950"/>
            <a:ext cx="6402388" cy="3422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預設簡報設計">
  <a:themeElements>
    <a:clrScheme name="預設簡報設計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預設簡報設計">
      <a:majorFont>
        <a:latin typeface="Times New Roman"/>
        <a:ea typeface="新細明體"/>
        <a:cs typeface=""/>
      </a:majorFont>
      <a:minorFont>
        <a:latin typeface="Times New Roman"/>
        <a:ea typeface="新細明體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zh-TW" alt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  <a:ea typeface="新細明體" pitchFamily="18" charset="-12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zh-TW" alt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  <a:ea typeface="新細明體" pitchFamily="18" charset="-120"/>
          </a:defRPr>
        </a:defPPr>
      </a:lstStyle>
    </a:lnDef>
  </a:objectDefaults>
  <a:extraClrSchemeLst>
    <a:extraClrScheme>
      <a:clrScheme name="預設簡報設計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148</TotalTime>
  <Words>1315</Words>
  <Application>Microsoft Office PowerPoint</Application>
  <PresentationFormat>On-screen Show (4:3)</PresentationFormat>
  <Paragraphs>188</Paragraphs>
  <Slides>43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43</vt:i4>
      </vt:variant>
    </vt:vector>
  </HeadingPairs>
  <TitlesOfParts>
    <vt:vector size="52" baseType="lpstr">
      <vt:lpstr>Times New Roman</vt:lpstr>
      <vt:lpstr>新細明體</vt:lpstr>
      <vt:lpstr>Arial</vt:lpstr>
      <vt:lpstr>Calibri</vt:lpstr>
      <vt:lpstr>Symbol</vt:lpstr>
      <vt:lpstr>Wingdings 3</vt:lpstr>
      <vt:lpstr>Arial Unicode MS</vt:lpstr>
      <vt:lpstr>Wingdings</vt:lpstr>
      <vt:lpstr>預設簡報設計</vt:lpstr>
      <vt:lpstr>PowerPoint Presentation</vt:lpstr>
      <vt:lpstr>General properties</vt:lpstr>
      <vt:lpstr>Unreactive nature of nitrogen</vt:lpstr>
      <vt:lpstr>Laboratory Preparation of Nitrogen </vt:lpstr>
      <vt:lpstr>PowerPoint Presentation</vt:lpstr>
      <vt:lpstr>PowerPoint Presentation</vt:lpstr>
      <vt:lpstr>PowerPoint Presentation</vt:lpstr>
      <vt:lpstr>Reactions of nitrogen</vt:lpstr>
      <vt:lpstr>Nitrous oxide: </vt:lpstr>
      <vt:lpstr>PowerPoint Presentation</vt:lpstr>
      <vt:lpstr>NITRIC OXIDE</vt:lpstr>
      <vt:lpstr>PowerPoint Presentation</vt:lpstr>
      <vt:lpstr>AMMONIA GAS</vt:lpstr>
      <vt:lpstr>Laboratory Preparation</vt:lpstr>
      <vt:lpstr>PowerPoint Presentation</vt:lpstr>
      <vt:lpstr>PowerPoint Presentation</vt:lpstr>
      <vt:lpstr>Fountain experiment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Ammonia</vt:lpstr>
      <vt:lpstr>The Haber Process</vt:lpstr>
      <vt:lpstr>Raw Materials</vt:lpstr>
      <vt:lpstr>Raw Materials cont</vt:lpstr>
      <vt:lpstr>The Reaction cont </vt:lpstr>
      <vt:lpstr>The Reaction cont</vt:lpstr>
      <vt:lpstr>After the Reaction Vessel</vt:lpstr>
      <vt:lpstr>Chemical properties of NH3</vt:lpstr>
      <vt:lpstr>Nitric(V) Acid</vt:lpstr>
      <vt:lpstr>Ostwald process</vt:lpstr>
      <vt:lpstr>The Ostwald Process</vt:lpstr>
      <vt:lpstr>Stage 1 cont</vt:lpstr>
      <vt:lpstr>Stage 2 cont</vt:lpstr>
      <vt:lpstr>Oxidizing properties of HNO3</vt:lpstr>
      <vt:lpstr>Uses of Nitric acid</vt:lpstr>
      <vt:lpstr>Nitrates(V)</vt:lpstr>
      <vt:lpstr>PowerPoint Presentation</vt:lpstr>
      <vt:lpstr>PowerPoint Presentation</vt:lpstr>
      <vt:lpstr>Brown ring test for NO3-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Nitrogen and its compounds</dc:title>
  <dc:creator>Mr. Chan</dc:creator>
  <cp:lastModifiedBy>Teacher E-Solutions</cp:lastModifiedBy>
  <cp:revision>19</cp:revision>
  <dcterms:created xsi:type="dcterms:W3CDTF">2001-11-18T07:43:06Z</dcterms:created>
  <dcterms:modified xsi:type="dcterms:W3CDTF">2019-01-18T16:40:11Z</dcterms:modified>
</cp:coreProperties>
</file>