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FFC1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58A71-0F8E-442C-841B-1255EBD8AA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66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3B07-E450-4B55-86D1-B6F849DCA7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8134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6B5B3-FE32-4871-A4D9-32D8416D44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438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C495F-9861-41B8-8467-9FE21B1372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957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E56DB-D2A7-4332-BE0C-892EF94CEB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2758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7965C-A6B2-4EB7-BB02-942D851927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3135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7F1FC-23BF-4F56-A02B-13399396AE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548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06F9-E104-47DB-87A7-319AB9822E4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081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D7671-26F5-4DE2-A6C6-A75672643FB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587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5F5CD-9D92-4041-B524-097E3EB000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828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F6025-83EA-4995-BCDF-483F4721FF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261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48DC8EA-F5A0-4569-AD48-57EEC8F3814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Microsoft JhengHei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Microsoft JhengHei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Microsoft JhengHei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Microsoft JhengHei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Microsoft JhengHei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/>
              <a:t>Sulphur and its Compounds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Chemical properties of 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endParaRPr lang="en-US" altLang="zh-TW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429000"/>
          </a:xfrm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Dilute 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, a typical acid</a:t>
            </a:r>
          </a:p>
          <a:p>
            <a:pPr lvl="1" eaLnBrk="1" hangingPunct="1"/>
            <a:r>
              <a:rPr lang="en-US" altLang="zh-TW" smtClean="0"/>
              <a:t>Zn + 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ZnSO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2NaOH + </a:t>
            </a:r>
            <a:r>
              <a:rPr lang="en-US" altLang="zh-TW" smtClean="0"/>
              <a:t>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Na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CuO + </a:t>
            </a:r>
            <a:r>
              <a:rPr lang="en-US" altLang="zh-TW" smtClean="0"/>
              <a:t>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CuSO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MgCO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 + </a:t>
            </a:r>
            <a:r>
              <a:rPr lang="en-US" altLang="zh-TW" smtClean="0"/>
              <a:t>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MgSO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 + CO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endParaRPr lang="en-US" altLang="zh-TW" smtClean="0">
              <a:sym typeface="Symbol" pitchFamily="18" charset="2"/>
            </a:endParaRPr>
          </a:p>
          <a:p>
            <a:pPr lvl="1" eaLnBrk="1" hangingPunct="1"/>
            <a:r>
              <a:rPr lang="en-US" altLang="zh-TW" smtClean="0"/>
              <a:t>2NaHCO</a:t>
            </a:r>
            <a:r>
              <a:rPr lang="en-US" altLang="zh-TW" baseline="-25000" smtClean="0"/>
              <a:t>3</a:t>
            </a:r>
            <a:r>
              <a:rPr lang="en-US" altLang="zh-TW" smtClean="0"/>
              <a:t> + 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Na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 + CO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endParaRPr lang="en-US" altLang="zh-TW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Chemical properties of 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endParaRPr lang="en-US" altLang="zh-TW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Concentrated 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endParaRPr lang="en-US" altLang="zh-TW" smtClean="0"/>
          </a:p>
          <a:p>
            <a:pPr lvl="1" eaLnBrk="1" hangingPunct="1"/>
            <a:r>
              <a:rPr lang="en-US" altLang="zh-TW" smtClean="0"/>
              <a:t>As an oxidizing agent</a:t>
            </a:r>
          </a:p>
          <a:p>
            <a:pPr lvl="2" eaLnBrk="1" hangingPunct="1"/>
            <a:r>
              <a:rPr lang="en-US" altLang="zh-TW" smtClean="0"/>
              <a:t>Cu + 2H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CuSO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 + 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+ 2H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  <a:p>
            <a:pPr lvl="2" eaLnBrk="1" hangingPunct="1"/>
            <a:r>
              <a:rPr lang="en-US" altLang="zh-TW" smtClean="0">
                <a:sym typeface="Symbol" pitchFamily="18" charset="2"/>
              </a:rPr>
              <a:t>C + </a:t>
            </a:r>
            <a:r>
              <a:rPr lang="en-US" altLang="zh-TW" smtClean="0"/>
              <a:t>2H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CO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+ 2SO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+ 2H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As a dehydrating agent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Reaction with HX</a:t>
            </a:r>
          </a:p>
          <a:p>
            <a:pPr lvl="2" eaLnBrk="1" hangingPunct="1"/>
            <a:r>
              <a:rPr lang="en-US" altLang="zh-TW" smtClean="0">
                <a:sym typeface="Symbol" pitchFamily="18" charset="2"/>
              </a:rPr>
              <a:t>2HBr + </a:t>
            </a:r>
            <a:r>
              <a:rPr lang="en-US" altLang="zh-TW" smtClean="0"/>
              <a:t>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Br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+ 2H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  <a:p>
            <a:pPr lvl="2" eaLnBrk="1" hangingPunct="1"/>
            <a:r>
              <a:rPr lang="en-US" altLang="zh-TW" smtClean="0">
                <a:sym typeface="Symbol" pitchFamily="18" charset="2"/>
              </a:rPr>
              <a:t>8HI + </a:t>
            </a:r>
            <a:r>
              <a:rPr lang="en-US" altLang="zh-TW" smtClean="0"/>
              <a:t>2H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4I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S + 4H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Uses of sulphuric(VI) acid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1524000"/>
          </a:xfrm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Manufacture of detergents, dyestuffs, polymers, fibres, paints, fertilizers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Test for sulphate(VI) ions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Can be tested by adding a solution of BaCl</a:t>
            </a:r>
            <a:r>
              <a:rPr lang="en-US" altLang="zh-TW" baseline="-25000" smtClean="0"/>
              <a:t>2</a:t>
            </a:r>
            <a:r>
              <a:rPr lang="en-US" altLang="zh-TW" smtClean="0"/>
              <a:t> acidified with dil. HNO</a:t>
            </a:r>
            <a:r>
              <a:rPr lang="en-US" altLang="zh-TW" baseline="-25000" smtClean="0"/>
              <a:t>3</a:t>
            </a:r>
            <a:endParaRPr lang="en-US" altLang="zh-TW" smtClean="0"/>
          </a:p>
          <a:p>
            <a:pPr lvl="1" eaLnBrk="1" hangingPunct="1"/>
            <a:r>
              <a:rPr lang="en-US" altLang="zh-TW" smtClean="0"/>
              <a:t>Ba</a:t>
            </a:r>
            <a:r>
              <a:rPr lang="en-US" altLang="zh-TW" baseline="30000" smtClean="0"/>
              <a:t>2+</a:t>
            </a:r>
            <a:r>
              <a:rPr lang="en-US" altLang="zh-TW" smtClean="0"/>
              <a:t> + SO</a:t>
            </a:r>
            <a:r>
              <a:rPr lang="en-US" altLang="zh-TW" baseline="-25000" smtClean="0"/>
              <a:t>4</a:t>
            </a:r>
            <a:r>
              <a:rPr lang="en-US" altLang="zh-TW" baseline="30000" smtClean="0"/>
              <a:t>2-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BaSO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, a white ppt.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Note:</a:t>
            </a:r>
            <a:endParaRPr lang="en-US" altLang="zh-TW" smtClean="0"/>
          </a:p>
          <a:p>
            <a:pPr lvl="2" eaLnBrk="1" hangingPunct="1"/>
            <a:r>
              <a:rPr lang="en-US" altLang="zh-TW" smtClean="0"/>
              <a:t>Ba</a:t>
            </a:r>
            <a:r>
              <a:rPr lang="en-US" altLang="zh-TW" baseline="30000" smtClean="0"/>
              <a:t>2+</a:t>
            </a:r>
            <a:r>
              <a:rPr lang="en-US" altLang="zh-TW" smtClean="0"/>
              <a:t> +CO</a:t>
            </a:r>
            <a:r>
              <a:rPr lang="en-US" altLang="zh-TW" baseline="-25000" smtClean="0"/>
              <a:t>3</a:t>
            </a:r>
            <a:r>
              <a:rPr lang="en-US" altLang="zh-TW" baseline="30000" smtClean="0"/>
              <a:t>2-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BaCO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endParaRPr lang="en-US" altLang="zh-TW" smtClean="0"/>
          </a:p>
          <a:p>
            <a:pPr lvl="2" eaLnBrk="1" hangingPunct="1"/>
            <a:r>
              <a:rPr lang="en-US" altLang="zh-TW" smtClean="0"/>
              <a:t>Ba</a:t>
            </a:r>
            <a:r>
              <a:rPr lang="en-US" altLang="zh-TW" baseline="30000" smtClean="0"/>
              <a:t>2+</a:t>
            </a:r>
            <a:r>
              <a:rPr lang="en-US" altLang="zh-TW" smtClean="0"/>
              <a:t> +SO</a:t>
            </a:r>
            <a:r>
              <a:rPr lang="en-US" altLang="zh-TW" baseline="-25000" smtClean="0"/>
              <a:t>3</a:t>
            </a:r>
            <a:r>
              <a:rPr lang="en-US" altLang="zh-TW" baseline="30000" smtClean="0"/>
              <a:t>2-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BaSO</a:t>
            </a:r>
            <a:r>
              <a:rPr lang="en-US" altLang="zh-TW" baseline="-25000" smtClean="0">
                <a:sym typeface="Symbol" pitchFamily="18" charset="2"/>
              </a:rPr>
              <a:t>3</a:t>
            </a:r>
          </a:p>
          <a:p>
            <a:pPr lvl="2" eaLnBrk="1" hangingPunct="1"/>
            <a:r>
              <a:rPr lang="en-US" altLang="zh-TW" smtClean="0">
                <a:sym typeface="Symbol" pitchFamily="18" charset="2"/>
              </a:rPr>
              <a:t>BaCO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 + 2HNO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  Ba(NO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)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 + CO</a:t>
            </a:r>
            <a:r>
              <a:rPr lang="en-US" altLang="zh-TW" baseline="-25000" smtClean="0">
                <a:sym typeface="Symbol" pitchFamily="18" charset="2"/>
              </a:rPr>
              <a:t>2</a:t>
            </a:r>
          </a:p>
          <a:p>
            <a:pPr lvl="2" eaLnBrk="1" hangingPunct="1"/>
            <a:r>
              <a:rPr lang="en-US" altLang="zh-TW" smtClean="0">
                <a:sym typeface="Symbol" pitchFamily="18" charset="2"/>
              </a:rPr>
              <a:t>BaSO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 + 2HNO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  Ba(NO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)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 + 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endParaRPr lang="en-US" altLang="zh-TW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General properties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Group VIA  (2:8:6)</a:t>
            </a:r>
          </a:p>
          <a:p>
            <a:pPr eaLnBrk="1" hangingPunct="1"/>
            <a:r>
              <a:rPr lang="en-US" altLang="zh-TW" smtClean="0"/>
              <a:t>m.p. 113</a:t>
            </a:r>
            <a:r>
              <a:rPr lang="en-US" altLang="zh-TW" baseline="30000" smtClean="0"/>
              <a:t>o</a:t>
            </a:r>
            <a:r>
              <a:rPr lang="en-US" altLang="zh-TW" smtClean="0"/>
              <a:t>C, b.p. 445</a:t>
            </a:r>
            <a:r>
              <a:rPr lang="en-US" altLang="zh-TW" baseline="30000" smtClean="0"/>
              <a:t>o</a:t>
            </a:r>
            <a:r>
              <a:rPr lang="en-US" altLang="zh-TW" smtClean="0"/>
              <a:t>C</a:t>
            </a:r>
          </a:p>
          <a:p>
            <a:pPr eaLnBrk="1" hangingPunct="1"/>
            <a:r>
              <a:rPr lang="en-US" altLang="zh-TW" smtClean="0"/>
              <a:t>Allotropes: </a:t>
            </a:r>
          </a:p>
          <a:p>
            <a:pPr lvl="1" eaLnBrk="1" hangingPunct="1"/>
            <a:r>
              <a:rPr lang="en-US" altLang="zh-TW" smtClean="0"/>
              <a:t>(1) Rhombic sulphur, S</a:t>
            </a:r>
            <a:r>
              <a:rPr lang="en-US" altLang="zh-TW" baseline="-25000" smtClean="0"/>
              <a:t>8</a:t>
            </a:r>
            <a:r>
              <a:rPr lang="en-US" altLang="zh-TW" smtClean="0"/>
              <a:t> (room to 96</a:t>
            </a:r>
            <a:r>
              <a:rPr lang="en-US" altLang="zh-TW" baseline="30000" smtClean="0"/>
              <a:t>o</a:t>
            </a:r>
            <a:r>
              <a:rPr lang="en-US" altLang="zh-TW" smtClean="0"/>
              <a:t>C)</a:t>
            </a:r>
          </a:p>
          <a:p>
            <a:pPr lvl="1" eaLnBrk="1" hangingPunct="1"/>
            <a:r>
              <a:rPr lang="en-US" altLang="zh-TW" smtClean="0"/>
              <a:t>(2) Monoclinic sulphur, S</a:t>
            </a:r>
            <a:r>
              <a:rPr lang="en-US" altLang="zh-TW" baseline="-25000" smtClean="0"/>
              <a:t>8</a:t>
            </a:r>
            <a:r>
              <a:rPr lang="en-US" altLang="zh-TW" smtClean="0"/>
              <a:t> (stable btn. 96-119</a:t>
            </a:r>
            <a:r>
              <a:rPr lang="en-US" altLang="zh-TW" baseline="30000" smtClean="0"/>
              <a:t>o</a:t>
            </a:r>
            <a:r>
              <a:rPr lang="en-US" altLang="zh-TW" smtClean="0"/>
              <a:t>C)</a:t>
            </a:r>
          </a:p>
          <a:p>
            <a:pPr lvl="1" eaLnBrk="1" hangingPunct="1"/>
            <a:r>
              <a:rPr lang="en-US" altLang="zh-TW" smtClean="0"/>
              <a:t>(3) Plastic sulphur, long polymeric chains.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/>
              <a:t>Range of sulphur compounds</a:t>
            </a:r>
          </a:p>
        </p:txBody>
      </p:sp>
      <p:graphicFrame>
        <p:nvGraphicFramePr>
          <p:cNvPr id="4149" name="Group 53"/>
          <p:cNvGraphicFramePr>
            <a:graphicFrameLocks noGrp="1"/>
          </p:cNvGraphicFramePr>
          <p:nvPr/>
        </p:nvGraphicFramePr>
        <p:xfrm>
          <a:off x="1371600" y="2743200"/>
          <a:ext cx="6096000" cy="3108325"/>
        </p:xfrm>
        <a:graphic>
          <a:graphicData uri="http://schemas.openxmlformats.org/drawingml/2006/table">
            <a:tbl>
              <a:tblPr/>
              <a:tblGrid>
                <a:gridCol w="3429000"/>
                <a:gridCol w="2667000"/>
              </a:tblGrid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Chemical formulae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Oxidation state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  <a:r>
                        <a:rPr kumimoji="1" lang="en-US" altLang="zh-TW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2-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H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8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SCl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S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en-US" altLang="zh-TW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2-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+2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SO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en-US" altLang="zh-TW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2-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H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+4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</a:tr>
              <a:tr h="51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3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SO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  <a:r>
                        <a:rPr kumimoji="1" lang="en-US" altLang="zh-TW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2-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, H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2</a:t>
                      </a: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</a:t>
                      </a:r>
                      <a:r>
                        <a:rPr kumimoji="1" lang="en-US" altLang="zh-TW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4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+6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FFC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Burning of sulphur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6629400" cy="2971800"/>
          </a:xfrm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Sulphur burns with a dull blue flame to form sulphur dioxide, trace of misty sulphur trioxide are also formed.</a:t>
            </a:r>
          </a:p>
          <a:p>
            <a:pPr eaLnBrk="1" hangingPunct="1"/>
            <a:r>
              <a:rPr lang="en-US" altLang="zh-TW" smtClean="0"/>
              <a:t>S + O</a:t>
            </a:r>
            <a:r>
              <a:rPr lang="en-US" altLang="zh-TW" baseline="-25000" smtClean="0"/>
              <a:t>2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endParaRPr lang="en-US" altLang="zh-TW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Sulphur dioxide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E0FFC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A colourless gas with choking smell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An acidic gaseous pollutant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Readily liquefied under pressure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Very soluble in water and reacts to form sulphuric(IV) acid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Can be further oxidized to SO</a:t>
            </a:r>
            <a:r>
              <a:rPr lang="en-US" altLang="zh-TW" baseline="-25000" smtClean="0"/>
              <a:t>3</a:t>
            </a:r>
            <a:r>
              <a:rPr lang="en-US" altLang="zh-TW" smtClean="0"/>
              <a:t>, which dissolves in water to form sulphuric(VI) acid, H</a:t>
            </a:r>
            <a:r>
              <a:rPr lang="en-US" altLang="zh-TW" baseline="-25000" smtClean="0"/>
              <a:t>2</a:t>
            </a:r>
            <a:r>
              <a:rPr lang="en-US" altLang="zh-TW" smtClean="0"/>
              <a:t>SO</a:t>
            </a:r>
            <a:r>
              <a:rPr lang="en-US" altLang="zh-TW" baseline="-25000" smtClean="0"/>
              <a:t>4</a:t>
            </a:r>
            <a:endParaRPr lang="en-US" altLang="zh-TW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Oxidizing properties of SO</a:t>
            </a:r>
            <a:r>
              <a:rPr lang="en-US" altLang="zh-TW" baseline="-25000" smtClean="0"/>
              <a:t>2</a:t>
            </a:r>
            <a:endParaRPr lang="en-US" altLang="zh-TW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2Mg + SO</a:t>
            </a:r>
            <a:r>
              <a:rPr lang="en-US" altLang="zh-TW" baseline="-25000" smtClean="0"/>
              <a:t>2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2MgO + S</a:t>
            </a:r>
          </a:p>
          <a:p>
            <a:pPr eaLnBrk="1" hangingPunct="1"/>
            <a:r>
              <a:rPr lang="en-US" altLang="zh-TW" smtClean="0">
                <a:sym typeface="Symbol" pitchFamily="18" charset="2"/>
              </a:rPr>
              <a:t>2H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S + 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 2H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 + 3S</a:t>
            </a:r>
          </a:p>
          <a:p>
            <a:pPr eaLnBrk="1" hangingPunct="1"/>
            <a:r>
              <a:rPr lang="en-US" altLang="zh-TW" smtClean="0">
                <a:sym typeface="Symbol" pitchFamily="18" charset="2"/>
              </a:rPr>
              <a:t>Aqueous 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 SO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(aq)</a:t>
            </a:r>
          </a:p>
          <a:p>
            <a:pPr eaLnBrk="1" hangingPunct="1"/>
            <a:r>
              <a:rPr lang="en-US" altLang="zh-TW" smtClean="0">
                <a:sym typeface="Symbol" pitchFamily="18" charset="2"/>
              </a:rPr>
              <a:t>2MnO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baseline="30000" smtClean="0">
                <a:sym typeface="Symbol" pitchFamily="18" charset="2"/>
              </a:rPr>
              <a:t>-</a:t>
            </a:r>
            <a:r>
              <a:rPr lang="en-US" altLang="zh-TW" smtClean="0">
                <a:sym typeface="Symbol" pitchFamily="18" charset="2"/>
              </a:rPr>
              <a:t> + 5SO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 + 6H</a:t>
            </a:r>
            <a:r>
              <a:rPr lang="en-US" altLang="zh-TW" baseline="30000" smtClean="0">
                <a:sym typeface="Symbol" pitchFamily="18" charset="2"/>
              </a:rPr>
              <a:t>+</a:t>
            </a:r>
            <a:r>
              <a:rPr lang="en-US" altLang="zh-TW" smtClean="0">
                <a:sym typeface="Symbol" pitchFamily="18" charset="2"/>
              </a:rPr>
              <a:t>  2Mn</a:t>
            </a:r>
            <a:r>
              <a:rPr lang="en-US" altLang="zh-TW" baseline="30000" smtClean="0">
                <a:sym typeface="Symbol" pitchFamily="18" charset="2"/>
              </a:rPr>
              <a:t>2+</a:t>
            </a:r>
            <a:r>
              <a:rPr lang="en-US" altLang="zh-TW" smtClean="0">
                <a:sym typeface="Symbol" pitchFamily="18" charset="2"/>
              </a:rPr>
              <a:t> + 5SO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 + 3H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  <a:p>
            <a:pPr eaLnBrk="1" hangingPunct="1"/>
            <a:r>
              <a:rPr lang="en-US" altLang="zh-TW" smtClean="0">
                <a:sym typeface="Symbol" pitchFamily="18" charset="2"/>
              </a:rPr>
              <a:t>Cr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  <a:r>
              <a:rPr lang="en-US" altLang="zh-TW" baseline="-25000" smtClean="0">
                <a:sym typeface="Symbol" pitchFamily="18" charset="2"/>
              </a:rPr>
              <a:t>7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 + 3SO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 + 8H</a:t>
            </a:r>
            <a:r>
              <a:rPr lang="en-US" altLang="zh-TW" baseline="30000" smtClean="0">
                <a:sym typeface="Symbol" pitchFamily="18" charset="2"/>
              </a:rPr>
              <a:t>+</a:t>
            </a:r>
            <a:r>
              <a:rPr lang="en-US" altLang="zh-TW" smtClean="0">
                <a:sym typeface="Symbol" pitchFamily="18" charset="2"/>
              </a:rPr>
              <a:t>  2Cr</a:t>
            </a:r>
            <a:r>
              <a:rPr lang="en-US" altLang="zh-TW" baseline="30000" smtClean="0">
                <a:sym typeface="Symbol" pitchFamily="18" charset="2"/>
              </a:rPr>
              <a:t>3+</a:t>
            </a:r>
            <a:r>
              <a:rPr lang="en-US" altLang="zh-TW" smtClean="0">
                <a:sym typeface="Symbol" pitchFamily="18" charset="2"/>
              </a:rPr>
              <a:t> + 3SO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 + 4H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Oxidizing properties of SO</a:t>
            </a:r>
            <a:r>
              <a:rPr lang="en-US" altLang="zh-TW" baseline="-25000" smtClean="0"/>
              <a:t>2</a:t>
            </a:r>
            <a:endParaRPr lang="en-US" altLang="zh-TW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1600200"/>
          </a:xfrm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Br</a:t>
            </a:r>
            <a:r>
              <a:rPr lang="en-US" altLang="zh-TW" baseline="-25000" smtClean="0"/>
              <a:t>2</a:t>
            </a:r>
            <a:r>
              <a:rPr lang="en-US" altLang="zh-TW" smtClean="0"/>
              <a:t>+ SO</a:t>
            </a:r>
            <a:r>
              <a:rPr lang="en-US" altLang="zh-TW" baseline="-25000" smtClean="0"/>
              <a:t>3</a:t>
            </a:r>
            <a:r>
              <a:rPr lang="en-US" altLang="zh-TW" baseline="30000" smtClean="0"/>
              <a:t>2-</a:t>
            </a:r>
            <a:r>
              <a:rPr lang="en-US" altLang="zh-TW" smtClean="0"/>
              <a:t> + H</a:t>
            </a:r>
            <a:r>
              <a:rPr lang="en-US" altLang="zh-TW" baseline="-25000" smtClean="0"/>
              <a:t>2</a:t>
            </a:r>
            <a:r>
              <a:rPr lang="en-US" altLang="zh-TW" smtClean="0"/>
              <a:t>O </a:t>
            </a:r>
            <a:r>
              <a:rPr lang="en-US" altLang="zh-TW" smtClean="0">
                <a:sym typeface="Symbol" pitchFamily="18" charset="2"/>
              </a:rPr>
              <a:t> 2Br</a:t>
            </a:r>
            <a:r>
              <a:rPr lang="en-US" altLang="zh-TW" baseline="30000" smtClean="0">
                <a:sym typeface="Symbol" pitchFamily="18" charset="2"/>
              </a:rPr>
              <a:t>-</a:t>
            </a:r>
            <a:r>
              <a:rPr lang="en-US" altLang="zh-TW" smtClean="0">
                <a:sym typeface="Symbol" pitchFamily="18" charset="2"/>
              </a:rPr>
              <a:t> + 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 + 2H</a:t>
            </a:r>
            <a:r>
              <a:rPr lang="en-US" altLang="zh-TW" baseline="30000" smtClean="0">
                <a:sym typeface="Symbol" pitchFamily="18" charset="2"/>
              </a:rPr>
              <a:t>+</a:t>
            </a:r>
            <a:endParaRPr lang="en-US" altLang="zh-TW" smtClean="0">
              <a:sym typeface="Symbol" pitchFamily="18" charset="2"/>
            </a:endParaRPr>
          </a:p>
          <a:p>
            <a:pPr eaLnBrk="1" hangingPunct="1"/>
            <a:r>
              <a:rPr lang="en-US" altLang="zh-TW" smtClean="0">
                <a:sym typeface="Symbol" pitchFamily="18" charset="2"/>
              </a:rPr>
              <a:t>Dye + </a:t>
            </a:r>
            <a:r>
              <a:rPr lang="en-US" altLang="zh-TW" smtClean="0"/>
              <a:t>SO</a:t>
            </a:r>
            <a:r>
              <a:rPr lang="en-US" altLang="zh-TW" baseline="-25000" smtClean="0"/>
              <a:t>3</a:t>
            </a:r>
            <a:r>
              <a:rPr lang="en-US" altLang="zh-TW" baseline="30000" smtClean="0"/>
              <a:t>2-</a:t>
            </a:r>
            <a:r>
              <a:rPr lang="en-US" altLang="zh-TW" smtClean="0"/>
              <a:t> + H</a:t>
            </a:r>
            <a:r>
              <a:rPr lang="en-US" altLang="zh-TW" baseline="-25000" smtClean="0"/>
              <a:t>2</a:t>
            </a:r>
            <a:r>
              <a:rPr lang="en-US" altLang="zh-TW" smtClean="0"/>
              <a:t>O </a:t>
            </a:r>
            <a:r>
              <a:rPr lang="en-US" altLang="zh-TW" smtClean="0">
                <a:sym typeface="Symbol" pitchFamily="18" charset="2"/>
              </a:rPr>
              <a:t> Dye-O + 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baseline="30000" smtClean="0">
                <a:sym typeface="Symbol" pitchFamily="18" charset="2"/>
              </a:rPr>
              <a:t>2-</a:t>
            </a:r>
            <a:r>
              <a:rPr lang="en-US" altLang="zh-TW" smtClean="0">
                <a:sym typeface="Symbol" pitchFamily="18" charset="2"/>
              </a:rPr>
              <a:t> + 2H</a:t>
            </a:r>
            <a:r>
              <a:rPr lang="en-US" altLang="zh-TW" baseline="30000" smtClean="0">
                <a:sym typeface="Symbol" pitchFamily="18" charset="2"/>
              </a:rPr>
              <a:t>+</a:t>
            </a:r>
            <a:endParaRPr lang="en-US" altLang="zh-TW" smtClean="0">
              <a:sym typeface="Symbol" pitchFamily="18" charset="2"/>
            </a:endParaRPr>
          </a:p>
          <a:p>
            <a:pPr eaLnBrk="1" hangingPunct="1"/>
            <a:endParaRPr lang="en-US" altLang="zh-TW" smtClean="0">
              <a:sym typeface="Symbol" pitchFamily="18" charset="2"/>
            </a:endParaRP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Sulphuric(VI) Acid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3200400"/>
          </a:xfrm>
          <a:solidFill>
            <a:srgbClr val="E0FFC1"/>
          </a:solidFill>
        </p:spPr>
        <p:txBody>
          <a:bodyPr/>
          <a:lstStyle/>
          <a:p>
            <a:pPr eaLnBrk="1" hangingPunct="1"/>
            <a:r>
              <a:rPr lang="en-US" altLang="zh-TW" smtClean="0"/>
              <a:t>Contact Process</a:t>
            </a:r>
          </a:p>
          <a:p>
            <a:pPr lvl="1" eaLnBrk="1" hangingPunct="1"/>
            <a:r>
              <a:rPr lang="en-US" altLang="zh-TW" smtClean="0"/>
              <a:t>S + O</a:t>
            </a:r>
            <a:r>
              <a:rPr lang="en-US" altLang="zh-TW" baseline="-25000" smtClean="0"/>
              <a:t>2</a:t>
            </a:r>
            <a:r>
              <a:rPr lang="en-US" altLang="zh-TW" smtClean="0"/>
              <a:t> </a:t>
            </a:r>
            <a:r>
              <a:rPr lang="en-US" altLang="zh-TW" smtClean="0">
                <a:sym typeface="Symbol" pitchFamily="18" charset="2"/>
              </a:rPr>
              <a:t> SO</a:t>
            </a:r>
            <a:r>
              <a:rPr lang="en-US" altLang="zh-TW" baseline="-25000" smtClean="0">
                <a:sym typeface="Symbol" pitchFamily="18" charset="2"/>
              </a:rPr>
              <a:t>2 </a:t>
            </a:r>
            <a:r>
              <a:rPr lang="en-US" altLang="zh-TW" smtClean="0">
                <a:sym typeface="Symbol" pitchFamily="18" charset="2"/>
              </a:rPr>
              <a:t>(or  4FeS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+ 11O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 2Fe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  <a:r>
              <a:rPr lang="en-US" altLang="zh-TW" baseline="-25000" smtClean="0">
                <a:sym typeface="Symbol" pitchFamily="18" charset="2"/>
              </a:rPr>
              <a:t>3</a:t>
            </a:r>
            <a:r>
              <a:rPr lang="en-US" altLang="zh-TW" smtClean="0">
                <a:sym typeface="Symbol" pitchFamily="18" charset="2"/>
              </a:rPr>
              <a:t> + 8SO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)</a:t>
            </a:r>
          </a:p>
          <a:p>
            <a:pPr lvl="1" eaLnBrk="1" hangingPunct="1"/>
            <a:r>
              <a:rPr lang="en-US" altLang="zh-TW" smtClean="0">
                <a:sym typeface="Symbol" pitchFamily="18" charset="2"/>
              </a:rPr>
              <a:t>2SO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+ O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 </a:t>
            </a:r>
            <a:r>
              <a:rPr lang="en-US" altLang="zh-TW" smtClean="0">
                <a:sym typeface="Wingdings 3" pitchFamily="18" charset="2"/>
              </a:rPr>
              <a:t> 2SO</a:t>
            </a:r>
            <a:r>
              <a:rPr lang="en-US" altLang="zh-TW" baseline="-25000" smtClean="0">
                <a:sym typeface="Wingdings 3" pitchFamily="18" charset="2"/>
              </a:rPr>
              <a:t>3</a:t>
            </a:r>
            <a:r>
              <a:rPr lang="en-US" altLang="zh-TW" smtClean="0">
                <a:sym typeface="Wingdings 3" pitchFamily="18" charset="2"/>
              </a:rPr>
              <a:t> (450</a:t>
            </a:r>
            <a:r>
              <a:rPr lang="en-US" altLang="zh-TW" baseline="30000" smtClean="0">
                <a:sym typeface="Wingdings 3" pitchFamily="18" charset="2"/>
              </a:rPr>
              <a:t>o</a:t>
            </a:r>
            <a:r>
              <a:rPr lang="en-US" altLang="zh-TW" smtClean="0">
                <a:sym typeface="Wingdings 3" pitchFamily="18" charset="2"/>
              </a:rPr>
              <a:t>C, V</a:t>
            </a:r>
            <a:r>
              <a:rPr lang="en-US" altLang="zh-TW" baseline="-25000" smtClean="0">
                <a:sym typeface="Wingdings 3" pitchFamily="18" charset="2"/>
              </a:rPr>
              <a:t>2</a:t>
            </a:r>
            <a:r>
              <a:rPr lang="en-US" altLang="zh-TW" smtClean="0">
                <a:sym typeface="Wingdings 3" pitchFamily="18" charset="2"/>
              </a:rPr>
              <a:t>O</a:t>
            </a:r>
            <a:r>
              <a:rPr lang="en-US" altLang="zh-TW" baseline="-25000" smtClean="0">
                <a:sym typeface="Wingdings 3" pitchFamily="18" charset="2"/>
              </a:rPr>
              <a:t>5</a:t>
            </a:r>
            <a:r>
              <a:rPr lang="en-US" altLang="zh-TW" smtClean="0">
                <a:sym typeface="Wingdings 3" pitchFamily="18" charset="2"/>
              </a:rPr>
              <a:t> as catalyst)</a:t>
            </a:r>
          </a:p>
          <a:p>
            <a:pPr lvl="1" eaLnBrk="1" hangingPunct="1"/>
            <a:r>
              <a:rPr lang="en-US" altLang="zh-TW" smtClean="0">
                <a:sym typeface="Wingdings 3" pitchFamily="18" charset="2"/>
              </a:rPr>
              <a:t>SO</a:t>
            </a:r>
            <a:r>
              <a:rPr lang="en-US" altLang="zh-TW" baseline="-25000" smtClean="0">
                <a:sym typeface="Wingdings 3" pitchFamily="18" charset="2"/>
              </a:rPr>
              <a:t>3</a:t>
            </a:r>
            <a:r>
              <a:rPr lang="en-US" altLang="zh-TW" smtClean="0">
                <a:sym typeface="Wingdings 3" pitchFamily="18" charset="2"/>
              </a:rPr>
              <a:t> + H</a:t>
            </a:r>
            <a:r>
              <a:rPr lang="en-US" altLang="zh-TW" baseline="-25000" smtClean="0">
                <a:sym typeface="Wingdings 3" pitchFamily="18" charset="2"/>
              </a:rPr>
              <a:t>2</a:t>
            </a:r>
            <a:r>
              <a:rPr lang="en-US" altLang="zh-TW" smtClean="0">
                <a:sym typeface="Wingdings 3" pitchFamily="18" charset="2"/>
              </a:rPr>
              <a:t>SO</a:t>
            </a:r>
            <a:r>
              <a:rPr lang="en-US" altLang="zh-TW" baseline="-25000" smtClean="0">
                <a:sym typeface="Wingdings 3" pitchFamily="18" charset="2"/>
              </a:rPr>
              <a:t>4</a:t>
            </a:r>
            <a:r>
              <a:rPr lang="en-US" altLang="zh-TW" smtClean="0">
                <a:sym typeface="Wingdings 3" pitchFamily="18" charset="2"/>
              </a:rPr>
              <a:t> </a:t>
            </a:r>
            <a:r>
              <a:rPr lang="en-US" altLang="zh-TW" smtClean="0">
                <a:sym typeface="Symbol" pitchFamily="18" charset="2"/>
              </a:rPr>
              <a:t>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S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  <a:r>
              <a:rPr lang="en-US" altLang="zh-TW" baseline="-25000" smtClean="0">
                <a:sym typeface="Symbol" pitchFamily="18" charset="2"/>
              </a:rPr>
              <a:t>7 </a:t>
            </a:r>
            <a:r>
              <a:rPr lang="en-US" altLang="zh-TW" smtClean="0">
                <a:sym typeface="Symbol" pitchFamily="18" charset="2"/>
              </a:rPr>
              <a:t> (then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S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</a:t>
            </a:r>
            <a:r>
              <a:rPr lang="en-US" altLang="zh-TW" baseline="-25000" smtClean="0">
                <a:sym typeface="Symbol" pitchFamily="18" charset="2"/>
              </a:rPr>
              <a:t>7</a:t>
            </a:r>
            <a:r>
              <a:rPr lang="en-US" altLang="zh-TW" smtClean="0">
                <a:sym typeface="Symbol" pitchFamily="18" charset="2"/>
              </a:rPr>
              <a:t> + 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O  2H</a:t>
            </a:r>
            <a:r>
              <a:rPr lang="en-US" altLang="zh-TW" baseline="-25000" smtClean="0">
                <a:sym typeface="Symbol" pitchFamily="18" charset="2"/>
              </a:rPr>
              <a:t>2</a:t>
            </a:r>
            <a:r>
              <a:rPr lang="en-US" altLang="zh-TW" smtClean="0">
                <a:sym typeface="Symbol" pitchFamily="18" charset="2"/>
              </a:rPr>
              <a:t>SO</a:t>
            </a:r>
            <a:r>
              <a:rPr lang="en-US" altLang="zh-TW" baseline="-25000" smtClean="0">
                <a:sym typeface="Symbol" pitchFamily="18" charset="2"/>
              </a:rPr>
              <a:t>4</a:t>
            </a:r>
            <a:r>
              <a:rPr lang="en-US" altLang="zh-TW" smtClean="0">
                <a:sym typeface="Symbol" pitchFamily="18" charset="2"/>
              </a:rPr>
              <a:t>)</a:t>
            </a:r>
          </a:p>
          <a:p>
            <a:pPr lvl="1" eaLnBrk="1" hangingPunct="1"/>
            <a:endParaRPr lang="en-US" altLang="zh-TW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4" name="Rectangle 64"/>
          <p:cNvSpPr>
            <a:spLocks noGrp="1" noChangeArrowheads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/>
              <a:t>A flow diagram</a:t>
            </a:r>
          </a:p>
        </p:txBody>
      </p:sp>
      <p:grpSp>
        <p:nvGrpSpPr>
          <p:cNvPr id="13315" name="Group 67"/>
          <p:cNvGrpSpPr>
            <a:grpSpLocks/>
          </p:cNvGrpSpPr>
          <p:nvPr/>
        </p:nvGrpSpPr>
        <p:grpSpPr bwMode="auto">
          <a:xfrm>
            <a:off x="212725" y="1600200"/>
            <a:ext cx="8626475" cy="4976813"/>
            <a:chOff x="134" y="1008"/>
            <a:chExt cx="5434" cy="3135"/>
          </a:xfrm>
        </p:grpSpPr>
        <p:grpSp>
          <p:nvGrpSpPr>
            <p:cNvPr id="13316" name="Group 63"/>
            <p:cNvGrpSpPr>
              <a:grpSpLocks/>
            </p:cNvGrpSpPr>
            <p:nvPr/>
          </p:nvGrpSpPr>
          <p:grpSpPr bwMode="auto">
            <a:xfrm>
              <a:off x="134" y="1008"/>
              <a:ext cx="5434" cy="3135"/>
              <a:chOff x="134" y="1008"/>
              <a:chExt cx="5434" cy="3135"/>
            </a:xfrm>
          </p:grpSpPr>
          <p:grpSp>
            <p:nvGrpSpPr>
              <p:cNvPr id="13319" name="Group 37"/>
              <p:cNvGrpSpPr>
                <a:grpSpLocks/>
              </p:cNvGrpSpPr>
              <p:nvPr/>
            </p:nvGrpSpPr>
            <p:grpSpPr bwMode="auto">
              <a:xfrm>
                <a:off x="1584" y="1872"/>
                <a:ext cx="768" cy="625"/>
                <a:chOff x="912" y="2256"/>
                <a:chExt cx="768" cy="625"/>
              </a:xfrm>
            </p:grpSpPr>
            <p:sp>
              <p:nvSpPr>
                <p:cNvPr id="13361" name="Rectangle 6"/>
                <p:cNvSpPr>
                  <a:spLocks noChangeArrowheads="1"/>
                </p:cNvSpPr>
                <p:nvPr/>
              </p:nvSpPr>
              <p:spPr bwMode="auto">
                <a:xfrm>
                  <a:off x="912" y="2256"/>
                  <a:ext cx="768" cy="624"/>
                </a:xfrm>
                <a:prstGeom prst="rect">
                  <a:avLst/>
                </a:prstGeom>
                <a:solidFill>
                  <a:srgbClr val="F2BD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6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088" y="2304"/>
                  <a:ext cx="592" cy="5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r>
                    <a:rPr lang="en-US" altLang="zh-TW" sz="1800"/>
                    <a:t>Purifier </a:t>
                  </a:r>
                </a:p>
                <a:p>
                  <a:pPr eaLnBrk="1" hangingPunct="1"/>
                  <a:r>
                    <a:rPr lang="en-US" altLang="zh-TW" sz="1800"/>
                    <a:t>and </a:t>
                  </a:r>
                </a:p>
                <a:p>
                  <a:pPr eaLnBrk="1" hangingPunct="1"/>
                  <a:r>
                    <a:rPr lang="en-US" altLang="zh-TW" sz="1800"/>
                    <a:t>drier</a:t>
                  </a:r>
                </a:p>
              </p:txBody>
            </p:sp>
          </p:grpSp>
          <p:sp>
            <p:nvSpPr>
              <p:cNvPr id="13320" name="Line 9"/>
              <p:cNvSpPr>
                <a:spLocks noChangeShapeType="1"/>
              </p:cNvSpPr>
              <p:nvPr/>
            </p:nvSpPr>
            <p:spPr bwMode="auto">
              <a:xfrm>
                <a:off x="1104" y="3024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1" name="Text Box 11"/>
              <p:cNvSpPr txBox="1">
                <a:spLocks noChangeArrowheads="1"/>
              </p:cNvSpPr>
              <p:nvPr/>
            </p:nvSpPr>
            <p:spPr bwMode="auto">
              <a:xfrm>
                <a:off x="768" y="2880"/>
                <a:ext cx="3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Air</a:t>
                </a:r>
              </a:p>
            </p:txBody>
          </p:sp>
          <p:sp>
            <p:nvSpPr>
              <p:cNvPr id="13322" name="Rectangle 12"/>
              <p:cNvSpPr>
                <a:spLocks noChangeArrowheads="1"/>
              </p:cNvSpPr>
              <p:nvPr/>
            </p:nvSpPr>
            <p:spPr bwMode="auto">
              <a:xfrm>
                <a:off x="576" y="1968"/>
                <a:ext cx="672" cy="528"/>
              </a:xfrm>
              <a:prstGeom prst="rect">
                <a:avLst/>
              </a:prstGeom>
              <a:solidFill>
                <a:srgbClr val="E7E7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3323" name="Rectangle 16"/>
              <p:cNvSpPr>
                <a:spLocks noChangeArrowheads="1"/>
              </p:cNvSpPr>
              <p:nvPr/>
            </p:nvSpPr>
            <p:spPr bwMode="auto">
              <a:xfrm>
                <a:off x="3360" y="1536"/>
                <a:ext cx="912" cy="1392"/>
              </a:xfrm>
              <a:prstGeom prst="rect">
                <a:avLst/>
              </a:prstGeom>
              <a:solidFill>
                <a:srgbClr val="E7FFF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3324" name="Text Box 17"/>
              <p:cNvSpPr txBox="1">
                <a:spLocks noChangeArrowheads="1"/>
              </p:cNvSpPr>
              <p:nvPr/>
            </p:nvSpPr>
            <p:spPr bwMode="auto">
              <a:xfrm>
                <a:off x="3360" y="1920"/>
                <a:ext cx="904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/>
                  <a:t>Heat</a:t>
                </a:r>
              </a:p>
              <a:p>
                <a:pPr eaLnBrk="1" hangingPunct="1"/>
                <a:r>
                  <a:rPr lang="en-US" altLang="zh-TW"/>
                  <a:t>exchanger</a:t>
                </a:r>
              </a:p>
            </p:txBody>
          </p:sp>
          <p:sp>
            <p:nvSpPr>
              <p:cNvPr id="13325" name="Line 18"/>
              <p:cNvSpPr>
                <a:spLocks noChangeShapeType="1"/>
              </p:cNvSpPr>
              <p:nvPr/>
            </p:nvSpPr>
            <p:spPr bwMode="auto">
              <a:xfrm>
                <a:off x="2544" y="264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6" name="Rectangle 19"/>
              <p:cNvSpPr>
                <a:spLocks noChangeArrowheads="1"/>
              </p:cNvSpPr>
              <p:nvPr/>
            </p:nvSpPr>
            <p:spPr bwMode="auto">
              <a:xfrm>
                <a:off x="4560" y="1248"/>
                <a:ext cx="960" cy="768"/>
              </a:xfrm>
              <a:prstGeom prst="rect">
                <a:avLst/>
              </a:prstGeom>
              <a:solidFill>
                <a:srgbClr val="FF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3327" name="Text Box 20"/>
              <p:cNvSpPr txBox="1">
                <a:spLocks noChangeArrowheads="1"/>
              </p:cNvSpPr>
              <p:nvPr/>
            </p:nvSpPr>
            <p:spPr bwMode="auto">
              <a:xfrm>
                <a:off x="4617" y="1354"/>
                <a:ext cx="807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/>
                  <a:t>Catalytic</a:t>
                </a:r>
              </a:p>
              <a:p>
                <a:pPr eaLnBrk="1" hangingPunct="1"/>
                <a:r>
                  <a:rPr lang="en-US" altLang="zh-TW"/>
                  <a:t>chamber</a:t>
                </a:r>
              </a:p>
            </p:txBody>
          </p:sp>
          <p:sp>
            <p:nvSpPr>
              <p:cNvPr id="13328" name="Rectangle 21"/>
              <p:cNvSpPr>
                <a:spLocks noChangeArrowheads="1"/>
              </p:cNvSpPr>
              <p:nvPr/>
            </p:nvSpPr>
            <p:spPr bwMode="auto">
              <a:xfrm>
                <a:off x="3360" y="3264"/>
                <a:ext cx="864" cy="432"/>
              </a:xfrm>
              <a:prstGeom prst="rect">
                <a:avLst/>
              </a:prstGeom>
              <a:solidFill>
                <a:srgbClr val="FFD5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3329" name="Text Box 22"/>
              <p:cNvSpPr txBox="1">
                <a:spLocks noChangeArrowheads="1"/>
              </p:cNvSpPr>
              <p:nvPr/>
            </p:nvSpPr>
            <p:spPr bwMode="auto">
              <a:xfrm>
                <a:off x="3508" y="3264"/>
                <a:ext cx="764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Absorption</a:t>
                </a:r>
              </a:p>
              <a:p>
                <a:pPr eaLnBrk="1" hangingPunct="1"/>
                <a:r>
                  <a:rPr lang="en-US" altLang="zh-TW" sz="1800"/>
                  <a:t>tower</a:t>
                </a:r>
              </a:p>
            </p:txBody>
          </p:sp>
          <p:sp>
            <p:nvSpPr>
              <p:cNvPr id="13330" name="Line 23"/>
              <p:cNvSpPr>
                <a:spLocks noChangeShapeType="1"/>
              </p:cNvSpPr>
              <p:nvPr/>
            </p:nvSpPr>
            <p:spPr bwMode="auto">
              <a:xfrm flipV="1">
                <a:off x="3600" y="1008"/>
                <a:ext cx="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1" name="Line 24"/>
              <p:cNvSpPr>
                <a:spLocks noChangeShapeType="1"/>
              </p:cNvSpPr>
              <p:nvPr/>
            </p:nvSpPr>
            <p:spPr bwMode="auto">
              <a:xfrm>
                <a:off x="3600" y="1008"/>
                <a:ext cx="14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2" name="Line 25"/>
              <p:cNvSpPr>
                <a:spLocks noChangeShapeType="1"/>
              </p:cNvSpPr>
              <p:nvPr/>
            </p:nvSpPr>
            <p:spPr bwMode="auto">
              <a:xfrm>
                <a:off x="5040" y="100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Line 26"/>
              <p:cNvSpPr>
                <a:spLocks noChangeShapeType="1"/>
              </p:cNvSpPr>
              <p:nvPr/>
            </p:nvSpPr>
            <p:spPr bwMode="auto">
              <a:xfrm flipH="1">
                <a:off x="4272" y="1632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Line 27"/>
              <p:cNvSpPr>
                <a:spLocks noChangeShapeType="1"/>
              </p:cNvSpPr>
              <p:nvPr/>
            </p:nvSpPr>
            <p:spPr bwMode="auto">
              <a:xfrm flipH="1">
                <a:off x="4080" y="16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Line 28"/>
              <p:cNvSpPr>
                <a:spLocks noChangeShapeType="1"/>
              </p:cNvSpPr>
              <p:nvPr/>
            </p:nvSpPr>
            <p:spPr bwMode="auto">
              <a:xfrm>
                <a:off x="4080" y="1632"/>
                <a:ext cx="0" cy="1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6" name="Line 29"/>
              <p:cNvSpPr>
                <a:spLocks noChangeShapeType="1"/>
              </p:cNvSpPr>
              <p:nvPr/>
            </p:nvSpPr>
            <p:spPr bwMode="auto">
              <a:xfrm>
                <a:off x="4080" y="292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Line 30"/>
              <p:cNvSpPr>
                <a:spLocks noChangeShapeType="1"/>
              </p:cNvSpPr>
              <p:nvPr/>
            </p:nvSpPr>
            <p:spPr bwMode="auto">
              <a:xfrm>
                <a:off x="3312" y="264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Line 31"/>
              <p:cNvSpPr>
                <a:spLocks noChangeShapeType="1"/>
              </p:cNvSpPr>
              <p:nvPr/>
            </p:nvSpPr>
            <p:spPr bwMode="auto">
              <a:xfrm flipV="1">
                <a:off x="3612" y="1536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39" name="Group 38"/>
              <p:cNvGrpSpPr>
                <a:grpSpLocks/>
              </p:cNvGrpSpPr>
              <p:nvPr/>
            </p:nvGrpSpPr>
            <p:grpSpPr bwMode="auto">
              <a:xfrm>
                <a:off x="1584" y="2735"/>
                <a:ext cx="768" cy="625"/>
                <a:chOff x="912" y="2256"/>
                <a:chExt cx="768" cy="625"/>
              </a:xfrm>
            </p:grpSpPr>
            <p:sp>
              <p:nvSpPr>
                <p:cNvPr id="13359" name="Rectangle 39"/>
                <p:cNvSpPr>
                  <a:spLocks noChangeArrowheads="1"/>
                </p:cNvSpPr>
                <p:nvPr/>
              </p:nvSpPr>
              <p:spPr bwMode="auto">
                <a:xfrm>
                  <a:off x="912" y="2256"/>
                  <a:ext cx="768" cy="624"/>
                </a:xfrm>
                <a:prstGeom prst="rect">
                  <a:avLst/>
                </a:prstGeom>
                <a:solidFill>
                  <a:srgbClr val="F2BD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6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088" y="2304"/>
                  <a:ext cx="592" cy="5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itchFamily="18" charset="0"/>
                      <a:ea typeface="新細明體" pitchFamily="18" charset="-120"/>
                    </a:defRPr>
                  </a:lvl9pPr>
                </a:lstStyle>
                <a:p>
                  <a:pPr eaLnBrk="1" hangingPunct="1"/>
                  <a:r>
                    <a:rPr lang="en-US" altLang="zh-TW" sz="1800"/>
                    <a:t>Purifier </a:t>
                  </a:r>
                </a:p>
                <a:p>
                  <a:pPr eaLnBrk="1" hangingPunct="1"/>
                  <a:r>
                    <a:rPr lang="en-US" altLang="zh-TW" sz="1800"/>
                    <a:t>and </a:t>
                  </a:r>
                </a:p>
                <a:p>
                  <a:pPr eaLnBrk="1" hangingPunct="1"/>
                  <a:r>
                    <a:rPr lang="en-US" altLang="zh-TW" sz="1800"/>
                    <a:t>drier</a:t>
                  </a:r>
                </a:p>
              </p:txBody>
            </p:sp>
          </p:grpSp>
          <p:sp>
            <p:nvSpPr>
              <p:cNvPr id="13340" name="Text Box 41"/>
              <p:cNvSpPr txBox="1">
                <a:spLocks noChangeArrowheads="1"/>
              </p:cNvSpPr>
              <p:nvPr/>
            </p:nvSpPr>
            <p:spPr bwMode="auto">
              <a:xfrm>
                <a:off x="628" y="2040"/>
                <a:ext cx="572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Sulphur</a:t>
                </a:r>
              </a:p>
              <a:p>
                <a:pPr eaLnBrk="1" hangingPunct="1"/>
                <a:r>
                  <a:rPr lang="en-US" altLang="zh-TW" sz="1800"/>
                  <a:t>burner</a:t>
                </a:r>
              </a:p>
            </p:txBody>
          </p:sp>
          <p:sp>
            <p:nvSpPr>
              <p:cNvPr id="13341" name="Text Box 42"/>
              <p:cNvSpPr txBox="1">
                <a:spLocks noChangeArrowheads="1"/>
              </p:cNvSpPr>
              <p:nvPr/>
            </p:nvSpPr>
            <p:spPr bwMode="auto">
              <a:xfrm>
                <a:off x="134" y="2088"/>
                <a:ext cx="30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Air</a:t>
                </a:r>
              </a:p>
            </p:txBody>
          </p:sp>
          <p:sp>
            <p:nvSpPr>
              <p:cNvPr id="13342" name="Line 43"/>
              <p:cNvSpPr>
                <a:spLocks noChangeShapeType="1"/>
              </p:cNvSpPr>
              <p:nvPr/>
            </p:nvSpPr>
            <p:spPr bwMode="auto">
              <a:xfrm>
                <a:off x="432" y="2208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Line 44"/>
              <p:cNvSpPr>
                <a:spLocks noChangeShapeType="1"/>
              </p:cNvSpPr>
              <p:nvPr/>
            </p:nvSpPr>
            <p:spPr bwMode="auto">
              <a:xfrm>
                <a:off x="1248" y="2208"/>
                <a:ext cx="33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4" name="Line 45"/>
              <p:cNvSpPr>
                <a:spLocks noChangeShapeType="1"/>
              </p:cNvSpPr>
              <p:nvPr/>
            </p:nvSpPr>
            <p:spPr bwMode="auto">
              <a:xfrm>
                <a:off x="2352" y="2208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5" name="Line 46"/>
              <p:cNvSpPr>
                <a:spLocks noChangeShapeType="1"/>
              </p:cNvSpPr>
              <p:nvPr/>
            </p:nvSpPr>
            <p:spPr bwMode="auto">
              <a:xfrm>
                <a:off x="2352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6" name="Line 47"/>
              <p:cNvSpPr>
                <a:spLocks noChangeShapeType="1"/>
              </p:cNvSpPr>
              <p:nvPr/>
            </p:nvSpPr>
            <p:spPr bwMode="auto">
              <a:xfrm flipV="1">
                <a:off x="2544" y="2208"/>
                <a:ext cx="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7" name="Rectangle 50"/>
              <p:cNvSpPr>
                <a:spLocks noChangeArrowheads="1"/>
              </p:cNvSpPr>
              <p:nvPr/>
            </p:nvSpPr>
            <p:spPr bwMode="auto">
              <a:xfrm>
                <a:off x="4608" y="3264"/>
                <a:ext cx="960" cy="432"/>
              </a:xfrm>
              <a:prstGeom prst="rect">
                <a:avLst/>
              </a:prstGeom>
              <a:solidFill>
                <a:srgbClr val="FFD597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13348" name="Text Box 51"/>
              <p:cNvSpPr txBox="1">
                <a:spLocks noChangeArrowheads="1"/>
              </p:cNvSpPr>
              <p:nvPr/>
            </p:nvSpPr>
            <p:spPr bwMode="auto">
              <a:xfrm>
                <a:off x="4646" y="3369"/>
                <a:ext cx="81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H</a:t>
                </a:r>
                <a:r>
                  <a:rPr lang="en-US" altLang="zh-TW" sz="1800" baseline="-25000"/>
                  <a:t>2</a:t>
                </a:r>
                <a:r>
                  <a:rPr lang="en-US" altLang="zh-TW" sz="1800"/>
                  <a:t>SO</a:t>
                </a:r>
                <a:r>
                  <a:rPr lang="en-US" altLang="zh-TW" sz="1800" baseline="-25000"/>
                  <a:t>4</a:t>
                </a:r>
                <a:r>
                  <a:rPr lang="en-US" altLang="zh-TW" sz="1800"/>
                  <a:t> store</a:t>
                </a:r>
              </a:p>
            </p:txBody>
          </p:sp>
          <p:sp>
            <p:nvSpPr>
              <p:cNvPr id="13349" name="Line 53"/>
              <p:cNvSpPr>
                <a:spLocks noChangeShapeType="1"/>
              </p:cNvSpPr>
              <p:nvPr/>
            </p:nvSpPr>
            <p:spPr bwMode="auto">
              <a:xfrm>
                <a:off x="4416" y="307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0" name="Text Box 54"/>
              <p:cNvSpPr txBox="1">
                <a:spLocks noChangeArrowheads="1"/>
              </p:cNvSpPr>
              <p:nvPr/>
            </p:nvSpPr>
            <p:spPr bwMode="auto">
              <a:xfrm>
                <a:off x="4262" y="2856"/>
                <a:ext cx="43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water</a:t>
                </a:r>
              </a:p>
            </p:txBody>
          </p:sp>
          <p:sp>
            <p:nvSpPr>
              <p:cNvPr id="13351" name="Line 55"/>
              <p:cNvSpPr>
                <a:spLocks noChangeShapeType="1"/>
              </p:cNvSpPr>
              <p:nvPr/>
            </p:nvSpPr>
            <p:spPr bwMode="auto">
              <a:xfrm>
                <a:off x="4800" y="36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2" name="Line 56"/>
              <p:cNvSpPr>
                <a:spLocks noChangeShapeType="1"/>
              </p:cNvSpPr>
              <p:nvPr/>
            </p:nvSpPr>
            <p:spPr bwMode="auto">
              <a:xfrm flipH="1">
                <a:off x="3840" y="3936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3" name="Line 57"/>
              <p:cNvSpPr>
                <a:spLocks noChangeShapeType="1"/>
              </p:cNvSpPr>
              <p:nvPr/>
            </p:nvSpPr>
            <p:spPr bwMode="auto">
              <a:xfrm flipV="1">
                <a:off x="3840" y="36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4" name="Text Box 58"/>
              <p:cNvSpPr txBox="1">
                <a:spLocks noChangeArrowheads="1"/>
              </p:cNvSpPr>
              <p:nvPr/>
            </p:nvSpPr>
            <p:spPr bwMode="auto">
              <a:xfrm>
                <a:off x="3926" y="3768"/>
                <a:ext cx="8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98% H</a:t>
                </a:r>
                <a:r>
                  <a:rPr lang="en-US" altLang="zh-TW" sz="1800" baseline="-25000"/>
                  <a:t>2</a:t>
                </a:r>
                <a:r>
                  <a:rPr lang="en-US" altLang="zh-TW" sz="1800"/>
                  <a:t>SO</a:t>
                </a:r>
                <a:r>
                  <a:rPr lang="en-US" altLang="zh-TW" sz="1800" baseline="-25000"/>
                  <a:t>4</a:t>
                </a:r>
                <a:endParaRPr lang="en-US" altLang="zh-TW" sz="1800"/>
              </a:p>
            </p:txBody>
          </p:sp>
          <p:sp>
            <p:nvSpPr>
              <p:cNvPr id="13355" name="Line 59"/>
              <p:cNvSpPr>
                <a:spLocks noChangeShapeType="1"/>
              </p:cNvSpPr>
              <p:nvPr/>
            </p:nvSpPr>
            <p:spPr bwMode="auto">
              <a:xfrm>
                <a:off x="5184" y="3696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6" name="Text Box 60"/>
              <p:cNvSpPr txBox="1">
                <a:spLocks noChangeArrowheads="1"/>
              </p:cNvSpPr>
              <p:nvPr/>
            </p:nvSpPr>
            <p:spPr bwMode="auto">
              <a:xfrm>
                <a:off x="4886" y="3912"/>
                <a:ext cx="6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c.H</a:t>
                </a:r>
                <a:r>
                  <a:rPr lang="en-US" altLang="zh-TW" sz="1800" baseline="-25000"/>
                  <a:t>2</a:t>
                </a:r>
                <a:r>
                  <a:rPr lang="en-US" altLang="zh-TW" sz="1800"/>
                  <a:t>SO</a:t>
                </a:r>
                <a:r>
                  <a:rPr lang="en-US" altLang="zh-TW" sz="1800" baseline="-25000"/>
                  <a:t>4</a:t>
                </a:r>
                <a:endParaRPr lang="en-US" altLang="zh-TW" sz="1800"/>
              </a:p>
            </p:txBody>
          </p:sp>
          <p:sp>
            <p:nvSpPr>
              <p:cNvPr id="13357" name="Text Box 61"/>
              <p:cNvSpPr txBox="1">
                <a:spLocks noChangeArrowheads="1"/>
              </p:cNvSpPr>
              <p:nvPr/>
            </p:nvSpPr>
            <p:spPr bwMode="auto">
              <a:xfrm>
                <a:off x="4194" y="3426"/>
                <a:ext cx="47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ea typeface="新細明體" pitchFamily="18" charset="-120"/>
                  </a:defRPr>
                </a:lvl9pPr>
              </a:lstStyle>
              <a:p>
                <a:pPr eaLnBrk="1" hangingPunct="1"/>
                <a:r>
                  <a:rPr lang="en-US" altLang="zh-TW" sz="1800"/>
                  <a:t>oleum</a:t>
                </a:r>
              </a:p>
            </p:txBody>
          </p:sp>
          <p:sp>
            <p:nvSpPr>
              <p:cNvPr id="13358" name="Line 62"/>
              <p:cNvSpPr>
                <a:spLocks noChangeShapeType="1"/>
              </p:cNvSpPr>
              <p:nvPr/>
            </p:nvSpPr>
            <p:spPr bwMode="auto">
              <a:xfrm>
                <a:off x="4224" y="3456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317" name="Text Box 65"/>
            <p:cNvSpPr txBox="1">
              <a:spLocks noChangeArrowheads="1"/>
            </p:cNvSpPr>
            <p:nvPr/>
          </p:nvSpPr>
          <p:spPr bwMode="auto">
            <a:xfrm>
              <a:off x="2496" y="2256"/>
              <a:ext cx="9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/>
                <a:t>drySO</a:t>
              </a:r>
              <a:r>
                <a:rPr lang="en-US" altLang="zh-TW" baseline="-25000"/>
                <a:t>2</a:t>
              </a:r>
              <a:r>
                <a:rPr lang="en-US" altLang="zh-TW"/>
                <a:t>+air</a:t>
              </a:r>
            </a:p>
          </p:txBody>
        </p:sp>
        <p:sp>
          <p:nvSpPr>
            <p:cNvPr id="13318" name="Text Box 66"/>
            <p:cNvSpPr txBox="1">
              <a:spLocks noChangeArrowheads="1"/>
            </p:cNvSpPr>
            <p:nvPr/>
          </p:nvSpPr>
          <p:spPr bwMode="auto">
            <a:xfrm>
              <a:off x="3648" y="2906"/>
              <a:ext cx="42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/>
              <a:r>
                <a:rPr lang="en-US" altLang="zh-TW"/>
                <a:t>SO</a:t>
              </a:r>
              <a:r>
                <a:rPr lang="en-US" altLang="zh-TW" baseline="-25000"/>
                <a:t>3</a:t>
              </a:r>
              <a:endParaRPr lang="en-US" altLang="zh-TW"/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</TotalTime>
  <Words>498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Times New Roman</vt:lpstr>
      <vt:lpstr>新細明體</vt:lpstr>
      <vt:lpstr>Arial</vt:lpstr>
      <vt:lpstr>Calibri</vt:lpstr>
      <vt:lpstr>Microsoft JhengHei</vt:lpstr>
      <vt:lpstr>Constantia</vt:lpstr>
      <vt:lpstr>Wingdings 2</vt:lpstr>
      <vt:lpstr>Symbol</vt:lpstr>
      <vt:lpstr>Wingdings 3</vt:lpstr>
      <vt:lpstr>Flow</vt:lpstr>
      <vt:lpstr>Sulphur and its Compounds</vt:lpstr>
      <vt:lpstr>General properties</vt:lpstr>
      <vt:lpstr>Range of sulphur compounds</vt:lpstr>
      <vt:lpstr>Burning of sulphur</vt:lpstr>
      <vt:lpstr>Sulphur dioxide</vt:lpstr>
      <vt:lpstr>Oxidizing properties of SO2</vt:lpstr>
      <vt:lpstr>Oxidizing properties of SO2</vt:lpstr>
      <vt:lpstr>Sulphuric(VI) Acid</vt:lpstr>
      <vt:lpstr>A flow diagram</vt:lpstr>
      <vt:lpstr>Chemical properties of H2SO4</vt:lpstr>
      <vt:lpstr>Chemical properties of H2SO4</vt:lpstr>
      <vt:lpstr>Uses of sulphuric(VI) acid</vt:lpstr>
      <vt:lpstr>Test for sulphate(VI) 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Sulphur and its Compounds</dc:title>
  <dc:creator>Mr. Chan</dc:creator>
  <cp:lastModifiedBy>Teacher E-Solutions</cp:lastModifiedBy>
  <cp:revision>10</cp:revision>
  <dcterms:created xsi:type="dcterms:W3CDTF">2001-11-27T06:53:05Z</dcterms:created>
  <dcterms:modified xsi:type="dcterms:W3CDTF">2019-01-18T16:40:13Z</dcterms:modified>
</cp:coreProperties>
</file>