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4" r:id="rId9"/>
    <p:sldId id="265" r:id="rId10"/>
    <p:sldId id="267" r:id="rId11"/>
    <p:sldId id="263"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CB5DBA-1AD4-4257-A3F4-E20FE9C91388}" type="datetimeFigureOut">
              <a:rPr lang="en-US"/>
              <a:pPr>
                <a:defRPr/>
              </a:pPr>
              <a:t>1/18/2019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4365E13-DD0A-439E-A9C1-14C5DE7272DA}" type="slidenum">
              <a:rPr lang="en-US"/>
              <a:pPr>
                <a:defRPr/>
              </a:pPr>
              <a:t>‹#›</a:t>
            </a:fld>
            <a:endParaRPr lang="en-US" dirty="0"/>
          </a:p>
        </p:txBody>
      </p:sp>
    </p:spTree>
    <p:extLst>
      <p:ext uri="{BB962C8B-B14F-4D97-AF65-F5344CB8AC3E}">
        <p14:creationId xmlns:p14="http://schemas.microsoft.com/office/powerpoint/2010/main" val="1940271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58935D-1E05-4D93-88E5-37687495B945}" type="slidenum">
              <a:rPr lang="en-GB" smtClean="0"/>
              <a:pPr fontAlgn="base">
                <a:spcBef>
                  <a:spcPct val="0"/>
                </a:spcBef>
                <a:spcAft>
                  <a:spcPct val="0"/>
                </a:spcAft>
                <a:defRPr/>
              </a:pPr>
              <a:t>2</a:t>
            </a:fld>
            <a:endParaRPr lang="en-GB" smtClean="0"/>
          </a:p>
        </p:txBody>
      </p:sp>
      <p:sp>
        <p:nvSpPr>
          <p:cNvPr id="3481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71638-2B5B-4AF0-B44C-605920A0B79F}" type="slidenum">
              <a:rPr lang="en-GB" smtClean="0"/>
              <a:pPr fontAlgn="base">
                <a:spcBef>
                  <a:spcPct val="0"/>
                </a:spcBef>
                <a:spcAft>
                  <a:spcPct val="0"/>
                </a:spcAft>
                <a:defRPr/>
              </a:pPr>
              <a:t>3</a:t>
            </a:fld>
            <a:endParaRPr lang="en-GB" smtClean="0"/>
          </a:p>
        </p:txBody>
      </p:sp>
      <p:sp>
        <p:nvSpPr>
          <p:cNvPr id="3584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D8932B1-594F-41E7-A162-6350C1E8F80A}"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53274B-6F97-41A4-B229-1F2256DD3A7F}" type="slidenum">
              <a:rPr lang="en-US"/>
              <a:pPr>
                <a:defRPr/>
              </a:pPr>
              <a:t>‹#›</a:t>
            </a:fld>
            <a:endParaRPr lang="en-US" dirty="0"/>
          </a:p>
        </p:txBody>
      </p:sp>
    </p:spTree>
    <p:extLst>
      <p:ext uri="{BB962C8B-B14F-4D97-AF65-F5344CB8AC3E}">
        <p14:creationId xmlns:p14="http://schemas.microsoft.com/office/powerpoint/2010/main" val="269641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A275EC-F3AC-4363-ADF6-AF7AA42656D6}"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632EC2-D0FF-43FD-8AAB-B8AB85B7ED88}" type="slidenum">
              <a:rPr lang="en-US"/>
              <a:pPr>
                <a:defRPr/>
              </a:pPr>
              <a:t>‹#›</a:t>
            </a:fld>
            <a:endParaRPr lang="en-US" dirty="0"/>
          </a:p>
        </p:txBody>
      </p:sp>
    </p:spTree>
    <p:extLst>
      <p:ext uri="{BB962C8B-B14F-4D97-AF65-F5344CB8AC3E}">
        <p14:creationId xmlns:p14="http://schemas.microsoft.com/office/powerpoint/2010/main" val="408975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1EF14A-2079-463B-A9C4-69C471F6779C}"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27929C-3DFB-4508-8BA1-4EA0E8B1A78B}" type="slidenum">
              <a:rPr lang="en-US"/>
              <a:pPr>
                <a:defRPr/>
              </a:pPr>
              <a:t>‹#›</a:t>
            </a:fld>
            <a:endParaRPr lang="en-US" dirty="0"/>
          </a:p>
        </p:txBody>
      </p:sp>
    </p:spTree>
    <p:extLst>
      <p:ext uri="{BB962C8B-B14F-4D97-AF65-F5344CB8AC3E}">
        <p14:creationId xmlns:p14="http://schemas.microsoft.com/office/powerpoint/2010/main" val="45599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9F8B88-2994-4D29-8B74-06D2C52268D4}"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69D769-DF38-4300-B580-93A2C610A9E2}" type="slidenum">
              <a:rPr lang="en-US"/>
              <a:pPr>
                <a:defRPr/>
              </a:pPr>
              <a:t>‹#›</a:t>
            </a:fld>
            <a:endParaRPr lang="en-US" dirty="0"/>
          </a:p>
        </p:txBody>
      </p:sp>
    </p:spTree>
    <p:extLst>
      <p:ext uri="{BB962C8B-B14F-4D97-AF65-F5344CB8AC3E}">
        <p14:creationId xmlns:p14="http://schemas.microsoft.com/office/powerpoint/2010/main" val="134990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C4620E-DFAA-4D0F-99F9-27C9D3411204}" type="datetimeFigureOut">
              <a:rPr lang="en-US"/>
              <a:pPr>
                <a:defRPr/>
              </a:pPr>
              <a:t>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053B1E-F380-4F93-BE97-8B7090D0D7B0}" type="slidenum">
              <a:rPr lang="en-US"/>
              <a:pPr>
                <a:defRPr/>
              </a:pPr>
              <a:t>‹#›</a:t>
            </a:fld>
            <a:endParaRPr lang="en-US" dirty="0"/>
          </a:p>
        </p:txBody>
      </p:sp>
    </p:spTree>
    <p:extLst>
      <p:ext uri="{BB962C8B-B14F-4D97-AF65-F5344CB8AC3E}">
        <p14:creationId xmlns:p14="http://schemas.microsoft.com/office/powerpoint/2010/main" val="208705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40B66C-BDEA-4F8A-8CC3-C2B936D83272}" type="datetimeFigureOut">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122DB9-BBFB-4739-83B8-8EE603A2C400}" type="slidenum">
              <a:rPr lang="en-US"/>
              <a:pPr>
                <a:defRPr/>
              </a:pPr>
              <a:t>‹#›</a:t>
            </a:fld>
            <a:endParaRPr lang="en-US" dirty="0"/>
          </a:p>
        </p:txBody>
      </p:sp>
    </p:spTree>
    <p:extLst>
      <p:ext uri="{BB962C8B-B14F-4D97-AF65-F5344CB8AC3E}">
        <p14:creationId xmlns:p14="http://schemas.microsoft.com/office/powerpoint/2010/main" val="185133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274B4C-DD97-48E1-9389-96FEEF330035}" type="datetimeFigureOut">
              <a:rPr lang="en-US"/>
              <a:pPr>
                <a:defRPr/>
              </a:pPr>
              <a:t>1/18/2019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B57D11-7F65-4800-B958-C83732A0AF72}" type="slidenum">
              <a:rPr lang="en-US"/>
              <a:pPr>
                <a:defRPr/>
              </a:pPr>
              <a:t>‹#›</a:t>
            </a:fld>
            <a:endParaRPr lang="en-US" dirty="0"/>
          </a:p>
        </p:txBody>
      </p:sp>
    </p:spTree>
    <p:extLst>
      <p:ext uri="{BB962C8B-B14F-4D97-AF65-F5344CB8AC3E}">
        <p14:creationId xmlns:p14="http://schemas.microsoft.com/office/powerpoint/2010/main" val="1063810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BF2738-9CBB-4437-8BDB-ABE38BCEA065}" type="datetimeFigureOut">
              <a:rPr lang="en-US"/>
              <a:pPr>
                <a:defRPr/>
              </a:pPr>
              <a:t>1/18/2019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CB7E8F-C190-4030-805E-79DEFF52C54A}" type="slidenum">
              <a:rPr lang="en-US"/>
              <a:pPr>
                <a:defRPr/>
              </a:pPr>
              <a:t>‹#›</a:t>
            </a:fld>
            <a:endParaRPr lang="en-US" dirty="0"/>
          </a:p>
        </p:txBody>
      </p:sp>
    </p:spTree>
    <p:extLst>
      <p:ext uri="{BB962C8B-B14F-4D97-AF65-F5344CB8AC3E}">
        <p14:creationId xmlns:p14="http://schemas.microsoft.com/office/powerpoint/2010/main" val="345058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A9B3F6-2871-4E02-AAD4-D665225A3DAD}" type="datetimeFigureOut">
              <a:rPr lang="en-US"/>
              <a:pPr>
                <a:defRPr/>
              </a:pPr>
              <a:t>1/18/2019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7F3EA4-8C01-4DE8-B909-6D44D6BF0D79}" type="slidenum">
              <a:rPr lang="en-US"/>
              <a:pPr>
                <a:defRPr/>
              </a:pPr>
              <a:t>‹#›</a:t>
            </a:fld>
            <a:endParaRPr lang="en-US" dirty="0"/>
          </a:p>
        </p:txBody>
      </p:sp>
    </p:spTree>
    <p:extLst>
      <p:ext uri="{BB962C8B-B14F-4D97-AF65-F5344CB8AC3E}">
        <p14:creationId xmlns:p14="http://schemas.microsoft.com/office/powerpoint/2010/main" val="52140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E17502-2B3D-4D6B-AF03-7A834C16C531}" type="datetimeFigureOut">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1F2885-2379-435E-AB47-CCBABAEB74DE}" type="slidenum">
              <a:rPr lang="en-US"/>
              <a:pPr>
                <a:defRPr/>
              </a:pPr>
              <a:t>‹#›</a:t>
            </a:fld>
            <a:endParaRPr lang="en-US" dirty="0"/>
          </a:p>
        </p:txBody>
      </p:sp>
    </p:spTree>
    <p:extLst>
      <p:ext uri="{BB962C8B-B14F-4D97-AF65-F5344CB8AC3E}">
        <p14:creationId xmlns:p14="http://schemas.microsoft.com/office/powerpoint/2010/main" val="268684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15EC7E-F99E-495A-A402-C3C8192FAEA9}" type="datetimeFigureOut">
              <a:rPr lang="en-US"/>
              <a:pPr>
                <a:defRPr/>
              </a:pPr>
              <a:t>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2397D2-4210-4191-9890-DEC2106AA0F0}" type="slidenum">
              <a:rPr lang="en-US"/>
              <a:pPr>
                <a:defRPr/>
              </a:pPr>
              <a:t>‹#›</a:t>
            </a:fld>
            <a:endParaRPr lang="en-US" dirty="0"/>
          </a:p>
        </p:txBody>
      </p:sp>
    </p:spTree>
    <p:extLst>
      <p:ext uri="{BB962C8B-B14F-4D97-AF65-F5344CB8AC3E}">
        <p14:creationId xmlns:p14="http://schemas.microsoft.com/office/powerpoint/2010/main" val="190808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CF68AEC-06E1-418A-B471-AC5F1B851E43}" type="datetimeFigureOut">
              <a:rPr lang="en-US"/>
              <a:pPr>
                <a:defRPr/>
              </a:pPr>
              <a:t>1/18/2019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4D19E04-5918-4A59-AA3D-00D9DD01590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US" smtClean="0"/>
              <a:t>CHLORINE AND ITS COMPOUNDS</a:t>
            </a:r>
            <a:br>
              <a:rPr lang="en-US" smtClean="0"/>
            </a:b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t>HALOGENS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066800"/>
          <a:ext cx="7696200" cy="5334000"/>
        </p:xfrm>
        <a:graphic>
          <a:graphicData uri="http://schemas.openxmlformats.org/drawingml/2006/table">
            <a:tbl>
              <a:tblPr/>
              <a:tblGrid>
                <a:gridCol w="3848100"/>
                <a:gridCol w="3848100"/>
              </a:tblGrid>
              <a:tr h="332805">
                <a:tc>
                  <a:txBody>
                    <a:bodyPr/>
                    <a:lstStyle/>
                    <a:p>
                      <a:pPr marL="0" marR="0">
                        <a:spcBef>
                          <a:spcPts val="0"/>
                        </a:spcBef>
                        <a:spcAft>
                          <a:spcPts val="0"/>
                        </a:spcAft>
                      </a:pPr>
                      <a:r>
                        <a:rPr lang="en-US" sz="1800" b="1" dirty="0">
                          <a:solidFill>
                            <a:srgbClr val="000000"/>
                          </a:solidFill>
                          <a:latin typeface="Arial Unicode MS" pitchFamily="34" charset="-128"/>
                          <a:ea typeface="Arial Unicode MS" pitchFamily="34" charset="-128"/>
                          <a:cs typeface="Arial Unicode MS" pitchFamily="34" charset="-128"/>
                        </a:rPr>
                        <a:t>Product</a:t>
                      </a:r>
                      <a:endParaRPr lang="en-US" sz="1800" dirty="0">
                        <a:latin typeface="Arial Unicode MS" pitchFamily="34" charset="-128"/>
                        <a:ea typeface="Arial Unicode MS" pitchFamily="34" charset="-128"/>
                        <a:cs typeface="Arial Unicode MS"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a:solidFill>
                            <a:srgbClr val="000000"/>
                          </a:solidFill>
                          <a:latin typeface="Arial Unicode MS" pitchFamily="34" charset="-128"/>
                          <a:ea typeface="Arial Unicode MS" pitchFamily="34" charset="-128"/>
                          <a:cs typeface="Arial Unicode MS" pitchFamily="34" charset="-128"/>
                        </a:rPr>
                        <a:t>Uses</a:t>
                      </a:r>
                      <a:endParaRPr lang="en-US" sz="1800">
                        <a:latin typeface="Arial Unicode MS" pitchFamily="34" charset="-128"/>
                        <a:ea typeface="Arial Unicode MS" pitchFamily="34" charset="-128"/>
                        <a:cs typeface="Arial Unicode MS"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5949">
                <a:tc>
                  <a:txBody>
                    <a:bodyPr/>
                    <a:lstStyle/>
                    <a:p>
                      <a:pPr marL="0" marR="0">
                        <a:spcBef>
                          <a:spcPts val="0"/>
                        </a:spcBef>
                        <a:spcAft>
                          <a:spcPts val="0"/>
                        </a:spcAft>
                      </a:pPr>
                      <a:r>
                        <a:rPr lang="en-US" sz="1800" b="1" dirty="0">
                          <a:solidFill>
                            <a:srgbClr val="FF0000"/>
                          </a:solidFill>
                          <a:latin typeface="Arial Unicode MS" pitchFamily="34" charset="-128"/>
                          <a:ea typeface="Arial Unicode MS" pitchFamily="34" charset="-128"/>
                          <a:cs typeface="Arial Unicode MS" pitchFamily="34" charset="-128"/>
                        </a:rPr>
                        <a:t>Chlorine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B0F0"/>
                          </a:solidFill>
                          <a:latin typeface="Arial Unicode MS" pitchFamily="34" charset="-128"/>
                          <a:ea typeface="Arial Unicode MS" pitchFamily="34" charset="-128"/>
                          <a:cs typeface="Arial Unicode MS" pitchFamily="34" charset="-128"/>
                        </a:rPr>
                        <a:t>Poisonous greenish yellow</a:t>
                      </a:r>
                      <a:r>
                        <a:rPr lang="en-US" sz="1800" b="1" dirty="0">
                          <a:solidFill>
                            <a:srgbClr val="000000"/>
                          </a:solidFill>
                          <a:latin typeface="Arial Unicode MS" pitchFamily="34" charset="-128"/>
                          <a:ea typeface="Arial Unicode MS" pitchFamily="34" charset="-128"/>
                          <a:cs typeface="Arial Unicode MS" pitchFamily="34" charset="-128"/>
                        </a:rPr>
                        <a:t> </a:t>
                      </a:r>
                      <a:r>
                        <a:rPr lang="en-US" sz="1800" dirty="0">
                          <a:solidFill>
                            <a:srgbClr val="000000"/>
                          </a:solidFill>
                          <a:latin typeface="Arial Unicode MS" pitchFamily="34" charset="-128"/>
                          <a:ea typeface="Arial Unicode MS" pitchFamily="34" charset="-128"/>
                          <a:cs typeface="Arial Unicode MS" pitchFamily="34" charset="-128"/>
                        </a:rPr>
                        <a:t>gas</a:t>
                      </a:r>
                      <a:endParaRPr lang="en-US" sz="1800" dirty="0">
                        <a:latin typeface="Arial Unicode MS" pitchFamily="34" charset="-128"/>
                        <a:ea typeface="Arial Unicode MS" pitchFamily="34" charset="-128"/>
                        <a:cs typeface="Arial Unicode MS" pitchFamily="34" charset="-128"/>
                      </a:endParaRPr>
                    </a:p>
                    <a:p>
                      <a:pPr marL="0" marR="0">
                        <a:spcBef>
                          <a:spcPts val="0"/>
                        </a:spcBef>
                        <a:spcAft>
                          <a:spcPts val="0"/>
                        </a:spcAft>
                      </a:pPr>
                      <a:r>
                        <a:rPr lang="en-US" sz="1800" dirty="0">
                          <a:solidFill>
                            <a:srgbClr val="000000"/>
                          </a:solidFill>
                          <a:latin typeface="Arial Unicode MS" pitchFamily="34" charset="-128"/>
                          <a:ea typeface="Arial Unicode MS" pitchFamily="34" charset="-128"/>
                          <a:cs typeface="Arial Unicode MS" pitchFamily="34" charset="-128"/>
                        </a:rPr>
                        <a:t>Used for making; PVC, solvents for dry cleaning, paints and dye stuffs, bleaches, weed killers, pesticides, killing bacteria in swimming pools and in domestic water treatment.</a:t>
                      </a:r>
                      <a:endParaRPr lang="en-US" sz="1800" dirty="0">
                        <a:latin typeface="Arial Unicode MS" pitchFamily="34" charset="-128"/>
                        <a:ea typeface="Arial Unicode MS" pitchFamily="34" charset="-128"/>
                        <a:cs typeface="Arial Unicode MS"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1221">
                <a:tc>
                  <a:txBody>
                    <a:bodyPr/>
                    <a:lstStyle/>
                    <a:p>
                      <a:pPr marL="0" marR="0">
                        <a:spcBef>
                          <a:spcPts val="0"/>
                        </a:spcBef>
                        <a:spcAft>
                          <a:spcPts val="0"/>
                        </a:spcAft>
                      </a:pPr>
                      <a:r>
                        <a:rPr lang="en-US" sz="1800" b="1" dirty="0">
                          <a:solidFill>
                            <a:srgbClr val="FFC000"/>
                          </a:solidFill>
                          <a:latin typeface="Arial Unicode MS" pitchFamily="34" charset="-128"/>
                          <a:ea typeface="Arial Unicode MS" pitchFamily="34" charset="-128"/>
                          <a:cs typeface="Arial Unicode MS" pitchFamily="34" charset="-128"/>
                        </a:rPr>
                        <a:t>Hydrogen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latin typeface="Arial Unicode MS" pitchFamily="34" charset="-128"/>
                          <a:ea typeface="Arial Unicode MS" pitchFamily="34" charset="-128"/>
                          <a:cs typeface="Arial Unicode MS" pitchFamily="34" charset="-128"/>
                        </a:rPr>
                        <a:t>Colourless </a:t>
                      </a:r>
                      <a:r>
                        <a:rPr lang="en-US" sz="1800" dirty="0">
                          <a:solidFill>
                            <a:srgbClr val="FF0000"/>
                          </a:solidFill>
                          <a:latin typeface="Arial Unicode MS" pitchFamily="34" charset="-128"/>
                          <a:ea typeface="Arial Unicode MS" pitchFamily="34" charset="-128"/>
                          <a:cs typeface="Arial Unicode MS" pitchFamily="34" charset="-128"/>
                        </a:rPr>
                        <a:t>flammable </a:t>
                      </a:r>
                      <a:r>
                        <a:rPr lang="en-US" sz="1800" dirty="0">
                          <a:solidFill>
                            <a:srgbClr val="000000"/>
                          </a:solidFill>
                          <a:latin typeface="Arial Unicode MS" pitchFamily="34" charset="-128"/>
                          <a:ea typeface="Arial Unicode MS" pitchFamily="34" charset="-128"/>
                          <a:cs typeface="Arial Unicode MS" pitchFamily="34" charset="-128"/>
                        </a:rPr>
                        <a:t>gas</a:t>
                      </a:r>
                      <a:endParaRPr lang="en-US" sz="1800" dirty="0">
                        <a:latin typeface="Arial Unicode MS" pitchFamily="34" charset="-128"/>
                        <a:ea typeface="Arial Unicode MS" pitchFamily="34" charset="-128"/>
                        <a:cs typeface="Arial Unicode MS" pitchFamily="34" charset="-128"/>
                      </a:endParaRPr>
                    </a:p>
                    <a:p>
                      <a:pPr marL="0" marR="0">
                        <a:spcBef>
                          <a:spcPts val="0"/>
                        </a:spcBef>
                        <a:spcAft>
                          <a:spcPts val="0"/>
                        </a:spcAft>
                      </a:pPr>
                      <a:r>
                        <a:rPr lang="en-US" sz="1800" dirty="0">
                          <a:solidFill>
                            <a:srgbClr val="000000"/>
                          </a:solidFill>
                          <a:latin typeface="Arial Unicode MS" pitchFamily="34" charset="-128"/>
                          <a:ea typeface="Arial Unicode MS" pitchFamily="34" charset="-128"/>
                          <a:cs typeface="Arial Unicode MS" pitchFamily="34" charset="-128"/>
                        </a:rPr>
                        <a:t>Used for making:</a:t>
                      </a:r>
                      <a:endParaRPr lang="en-US" sz="1800" dirty="0">
                        <a:latin typeface="Arial Unicode MS" pitchFamily="34" charset="-128"/>
                        <a:ea typeface="Arial Unicode MS" pitchFamily="34" charset="-128"/>
                        <a:cs typeface="Arial Unicode MS" pitchFamily="34" charset="-128"/>
                      </a:endParaRPr>
                    </a:p>
                    <a:p>
                      <a:pPr marL="0" marR="0">
                        <a:spcBef>
                          <a:spcPts val="0"/>
                        </a:spcBef>
                        <a:spcAft>
                          <a:spcPts val="0"/>
                        </a:spcAft>
                      </a:pPr>
                      <a:r>
                        <a:rPr lang="en-US" sz="1800" b="1" dirty="0">
                          <a:solidFill>
                            <a:srgbClr val="00B050"/>
                          </a:solidFill>
                          <a:latin typeface="Arial Unicode MS" pitchFamily="34" charset="-128"/>
                          <a:ea typeface="Arial Unicode MS" pitchFamily="34" charset="-128"/>
                          <a:cs typeface="Arial Unicode MS" pitchFamily="34" charset="-128"/>
                        </a:rPr>
                        <a:t>Margarine, nylon, hydrochloric acid</a:t>
                      </a:r>
                      <a:endParaRPr lang="en-US" sz="1800" b="1" dirty="0">
                        <a:latin typeface="Arial Unicode MS" pitchFamily="34" charset="-128"/>
                        <a:ea typeface="Arial Unicode MS" pitchFamily="34" charset="-128"/>
                        <a:cs typeface="Arial Unicode MS"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4025">
                <a:tc>
                  <a:txBody>
                    <a:bodyPr/>
                    <a:lstStyle/>
                    <a:p>
                      <a:pPr marL="0" marR="0">
                        <a:spcBef>
                          <a:spcPts val="0"/>
                        </a:spcBef>
                        <a:spcAft>
                          <a:spcPts val="0"/>
                        </a:spcAft>
                      </a:pPr>
                      <a:r>
                        <a:rPr lang="en-US" sz="1800" b="1" dirty="0">
                          <a:solidFill>
                            <a:srgbClr val="002060"/>
                          </a:solidFill>
                          <a:latin typeface="Arial Unicode MS" pitchFamily="34" charset="-128"/>
                          <a:ea typeface="Arial Unicode MS" pitchFamily="34" charset="-128"/>
                          <a:cs typeface="Arial Unicode MS" pitchFamily="34" charset="-128"/>
                        </a:rPr>
                        <a:t>Sodium hydroxide</a:t>
                      </a:r>
                      <a:endParaRPr lang="en-US" sz="1800" b="1" dirty="0">
                        <a:latin typeface="Arial Unicode MS" pitchFamily="34" charset="-128"/>
                        <a:ea typeface="Arial Unicode MS" pitchFamily="34" charset="-128"/>
                        <a:cs typeface="Arial Unicode MS"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solidFill>
                            <a:srgbClr val="000000"/>
                          </a:solidFill>
                          <a:latin typeface="Arial Unicode MS" pitchFamily="34" charset="-128"/>
                          <a:ea typeface="Arial Unicode MS" pitchFamily="34" charset="-128"/>
                          <a:cs typeface="Arial Unicode MS" pitchFamily="34" charset="-128"/>
                        </a:rPr>
                        <a:t>Alkaline and corrosive substance</a:t>
                      </a:r>
                      <a:endParaRPr lang="en-US" sz="1800" dirty="0">
                        <a:latin typeface="Arial Unicode MS" pitchFamily="34" charset="-128"/>
                        <a:ea typeface="Arial Unicode MS" pitchFamily="34" charset="-128"/>
                        <a:cs typeface="Arial Unicode MS" pitchFamily="34" charset="-128"/>
                      </a:endParaRPr>
                    </a:p>
                    <a:p>
                      <a:pPr marL="0" marR="0">
                        <a:spcBef>
                          <a:spcPts val="0"/>
                        </a:spcBef>
                        <a:spcAft>
                          <a:spcPts val="0"/>
                        </a:spcAft>
                      </a:pPr>
                      <a:r>
                        <a:rPr lang="en-US" sz="1800" dirty="0">
                          <a:solidFill>
                            <a:srgbClr val="000000"/>
                          </a:solidFill>
                          <a:latin typeface="Arial Unicode MS" pitchFamily="34" charset="-128"/>
                          <a:ea typeface="Arial Unicode MS" pitchFamily="34" charset="-128"/>
                          <a:cs typeface="Arial Unicode MS" pitchFamily="34" charset="-128"/>
                        </a:rPr>
                        <a:t>Used for making; </a:t>
                      </a:r>
                      <a:r>
                        <a:rPr lang="en-US" sz="1800" b="1" dirty="0">
                          <a:solidFill>
                            <a:srgbClr val="0070C0"/>
                          </a:solidFill>
                          <a:latin typeface="Arial Unicode MS" pitchFamily="34" charset="-128"/>
                          <a:ea typeface="Arial Unicode MS" pitchFamily="34" charset="-128"/>
                          <a:cs typeface="Arial Unicode MS" pitchFamily="34" charset="-128"/>
                        </a:rPr>
                        <a:t>Soap, detergents</a:t>
                      </a:r>
                      <a:r>
                        <a:rPr lang="en-US" sz="1800" dirty="0">
                          <a:solidFill>
                            <a:srgbClr val="000000"/>
                          </a:solidFill>
                          <a:latin typeface="Arial Unicode MS" pitchFamily="34" charset="-128"/>
                          <a:ea typeface="Arial Unicode MS" pitchFamily="34" charset="-128"/>
                          <a:cs typeface="Arial Unicode MS" pitchFamily="34" charset="-128"/>
                        </a:rPr>
                        <a:t>, textiles, textiles and paper.</a:t>
                      </a:r>
                      <a:endParaRPr lang="en-US" sz="1800" dirty="0">
                        <a:latin typeface="Arial Unicode MS" pitchFamily="34" charset="-128"/>
                        <a:ea typeface="Arial Unicode MS" pitchFamily="34" charset="-128"/>
                        <a:cs typeface="Arial Unicode MS" pitchFamily="34" charset="-12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83" name="Rectangle 2"/>
          <p:cNvSpPr>
            <a:spLocks noChangeArrowheads="1"/>
          </p:cNvSpPr>
          <p:nvPr/>
        </p:nvSpPr>
        <p:spPr bwMode="auto">
          <a:xfrm>
            <a:off x="3429000" y="228600"/>
            <a:ext cx="3262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latin typeface="Calibri" pitchFamily="34" charset="0"/>
              </a:rPr>
              <a:t>Products and uses</a:t>
            </a:r>
            <a:endParaRPr lang="en-US" sz="320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pPr eaLnBrk="1" hangingPunct="1"/>
            <a:r>
              <a:rPr lang="en-US" smtClean="0">
                <a:solidFill>
                  <a:srgbClr val="7030A0"/>
                </a:solidFill>
              </a:rPr>
              <a:t>Test</a:t>
            </a:r>
            <a:r>
              <a:rPr lang="en-US" smtClean="0"/>
              <a:t> for </a:t>
            </a:r>
            <a:r>
              <a:rPr lang="en-US" smtClean="0">
                <a:solidFill>
                  <a:srgbClr val="00B050"/>
                </a:solidFill>
              </a:rPr>
              <a:t>Chlorine</a:t>
            </a:r>
            <a:r>
              <a:rPr lang="en-US" smtClean="0"/>
              <a:t> (Cl</a:t>
            </a:r>
            <a:r>
              <a:rPr lang="en-US" baseline="-25000" smtClean="0"/>
              <a:t>2</a:t>
            </a:r>
            <a:r>
              <a:rPr lang="en-US" smtClean="0"/>
              <a:t>)</a:t>
            </a:r>
            <a:endParaRPr lang="en-SG" smtClean="0"/>
          </a:p>
        </p:txBody>
      </p:sp>
      <p:pic>
        <p:nvPicPr>
          <p:cNvPr id="12291" name="Content Placeholder 3" descr="QA Pg 13.jpg"/>
          <p:cNvPicPr>
            <a:picLocks noGrp="1" noChangeAspect="1"/>
          </p:cNvPicPr>
          <p:nvPr>
            <p:ph sz="quarter" idx="1"/>
          </p:nvPr>
        </p:nvPicPr>
        <p:blipFill>
          <a:blip r:embed="rId2">
            <a:extLst>
              <a:ext uri="{28A0092B-C50C-407E-A947-70E740481C1C}">
                <a14:useLocalDpi xmlns:a14="http://schemas.microsoft.com/office/drawing/2010/main" val="0"/>
              </a:ext>
            </a:extLst>
          </a:blip>
          <a:srcRect l="868" t="4173" b="3194"/>
          <a:stretch>
            <a:fillRect/>
          </a:stretch>
        </p:blipFill>
        <p:spPr>
          <a:xfrm>
            <a:off x="684213" y="1844675"/>
            <a:ext cx="8081962" cy="2447925"/>
          </a:xfrm>
        </p:spPr>
      </p:pic>
      <p:sp>
        <p:nvSpPr>
          <p:cNvPr id="12292" name="TextBox 4"/>
          <p:cNvSpPr txBox="1">
            <a:spLocks noChangeArrowheads="1"/>
          </p:cNvSpPr>
          <p:nvPr/>
        </p:nvSpPr>
        <p:spPr bwMode="auto">
          <a:xfrm>
            <a:off x="684213" y="4441825"/>
            <a:ext cx="7991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solidFill>
                  <a:srgbClr val="0070C0"/>
                </a:solidFill>
                <a:latin typeface="Tw Cen MT" pitchFamily="34" charset="0"/>
              </a:rPr>
              <a:t>Observations</a:t>
            </a:r>
            <a:r>
              <a:rPr lang="en-US" sz="2400">
                <a:latin typeface="Tw Cen MT" pitchFamily="34" charset="0"/>
              </a:rPr>
              <a:t>	:</a:t>
            </a:r>
            <a:r>
              <a:rPr lang="en-US" sz="2400">
                <a:solidFill>
                  <a:srgbClr val="00B050"/>
                </a:solidFill>
                <a:latin typeface="Tw Cen MT" pitchFamily="34" charset="0"/>
              </a:rPr>
              <a:t>Chlorine</a:t>
            </a:r>
            <a:r>
              <a:rPr lang="en-US" sz="2400">
                <a:latin typeface="Tw Cen MT" pitchFamily="34" charset="0"/>
              </a:rPr>
              <a:t> turns </a:t>
            </a:r>
            <a:r>
              <a:rPr lang="en-US" sz="2400" u="sng">
                <a:latin typeface="Tw Cen MT" pitchFamily="34" charset="0"/>
              </a:rPr>
              <a:t>damp </a:t>
            </a:r>
            <a:r>
              <a:rPr lang="en-US" sz="2400" u="sng">
                <a:solidFill>
                  <a:srgbClr val="0070C0"/>
                </a:solidFill>
                <a:latin typeface="Tw Cen MT" pitchFamily="34" charset="0"/>
              </a:rPr>
              <a:t>blue</a:t>
            </a:r>
            <a:r>
              <a:rPr lang="en-US" sz="2400" u="sng">
                <a:latin typeface="Tw Cen MT" pitchFamily="34" charset="0"/>
              </a:rPr>
              <a:t> litmus paper </a:t>
            </a:r>
            <a:r>
              <a:rPr lang="en-US" sz="2400" u="sng">
                <a:solidFill>
                  <a:srgbClr val="FF0000"/>
                </a:solidFill>
                <a:latin typeface="Tw Cen MT" pitchFamily="34" charset="0"/>
              </a:rPr>
              <a:t>red</a:t>
            </a:r>
            <a:r>
              <a:rPr lang="en-US" sz="2400">
                <a:latin typeface="Tw Cen MT" pitchFamily="34" charset="0"/>
              </a:rPr>
              <a:t>, then 		 </a:t>
            </a:r>
            <a:r>
              <a:rPr lang="en-US" sz="2400" u="sng">
                <a:latin typeface="Tw Cen MT" pitchFamily="34" charset="0"/>
              </a:rPr>
              <a:t>white</a:t>
            </a:r>
            <a:r>
              <a:rPr lang="en-US" sz="2400">
                <a:latin typeface="Tw Cen MT" pitchFamily="34" charset="0"/>
              </a:rPr>
              <a:t>.</a:t>
            </a:r>
          </a:p>
          <a:p>
            <a:pPr eaLnBrk="1" hangingPunct="1"/>
            <a:endParaRPr lang="en-US" sz="2400">
              <a:latin typeface="Tw Cen MT" pitchFamily="34" charset="0"/>
            </a:endParaRPr>
          </a:p>
          <a:p>
            <a:pPr eaLnBrk="1" hangingPunct="1"/>
            <a:r>
              <a:rPr lang="en-US" sz="2400">
                <a:solidFill>
                  <a:srgbClr val="002060"/>
                </a:solidFill>
                <a:latin typeface="Tw Cen MT" pitchFamily="34" charset="0"/>
              </a:rPr>
              <a:t>Conclusion</a:t>
            </a:r>
            <a:r>
              <a:rPr lang="en-US" sz="2400">
                <a:latin typeface="Tw Cen MT" pitchFamily="34" charset="0"/>
              </a:rPr>
              <a:t>	: </a:t>
            </a:r>
            <a:r>
              <a:rPr lang="en-US" sz="2400" u="sng">
                <a:solidFill>
                  <a:srgbClr val="00B050"/>
                </a:solidFill>
                <a:latin typeface="Tw Cen MT" pitchFamily="34" charset="0"/>
              </a:rPr>
              <a:t>Chlorine</a:t>
            </a:r>
            <a:r>
              <a:rPr lang="en-US" sz="2400" u="sng">
                <a:latin typeface="Tw Cen MT" pitchFamily="34" charset="0"/>
              </a:rPr>
              <a:t> gas</a:t>
            </a:r>
            <a:r>
              <a:rPr lang="en-US" sz="2400">
                <a:latin typeface="Tw Cen MT" pitchFamily="34" charset="0"/>
              </a:rPr>
              <a:t> is </a:t>
            </a:r>
            <a:r>
              <a:rPr lang="en-US" sz="2400">
                <a:solidFill>
                  <a:srgbClr val="FF0000"/>
                </a:solidFill>
                <a:latin typeface="Tw Cen MT" pitchFamily="34" charset="0"/>
              </a:rPr>
              <a:t>acidic</a:t>
            </a:r>
            <a:r>
              <a:rPr lang="en-US" sz="2400">
                <a:latin typeface="Tw Cen MT" pitchFamily="34" charset="0"/>
              </a:rPr>
              <a:t> and a bleach.</a:t>
            </a:r>
            <a:endParaRPr lang="en-SG" sz="2400">
              <a:latin typeface="Tw Cen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685800" y="1371600"/>
            <a:ext cx="777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100">
                <a:latin typeface="Arial Unicode MS" pitchFamily="34" charset="-128"/>
                <a:ea typeface="Arial Unicode MS" pitchFamily="34" charset="-128"/>
                <a:cs typeface="Arial Unicode MS" pitchFamily="34" charset="-128"/>
              </a:rPr>
              <a:t> </a:t>
            </a:r>
            <a:r>
              <a:rPr lang="en-US" sz="2400">
                <a:latin typeface="Arial Unicode MS" pitchFamily="34" charset="-128"/>
                <a:ea typeface="Arial Unicode MS" pitchFamily="34" charset="-128"/>
                <a:cs typeface="Arial Unicode MS" pitchFamily="34" charset="-128"/>
              </a:rPr>
              <a:t>(2) Is green-yellow in colour.</a:t>
            </a:r>
          </a:p>
          <a:p>
            <a:endParaRPr lang="en-US" sz="2400">
              <a:latin typeface="Arial Unicode MS" pitchFamily="34" charset="-128"/>
              <a:ea typeface="Arial Unicode MS" pitchFamily="34" charset="-128"/>
              <a:cs typeface="Arial Unicode MS" pitchFamily="34" charset="-128"/>
            </a:endParaRPr>
          </a:p>
          <a:p>
            <a:pPr eaLnBrk="0" hangingPunct="0"/>
            <a:r>
              <a:rPr lang="en-US" sz="2400">
                <a:latin typeface="Arial Unicode MS" pitchFamily="34" charset="-128"/>
                <a:ea typeface="Arial Unicode MS" pitchFamily="34" charset="-128"/>
                <a:cs typeface="Arial Unicode MS" pitchFamily="34" charset="-128"/>
              </a:rPr>
              <a:t>(3) Has a pungent choking smell and is poisonous. It is twice as dense as air.</a:t>
            </a:r>
          </a:p>
          <a:p>
            <a:pPr eaLnBrk="0" hangingPunct="0"/>
            <a:r>
              <a:rPr lang="en-US" sz="2400">
                <a:latin typeface="Arial Unicode MS" pitchFamily="34" charset="-128"/>
                <a:ea typeface="Arial Unicode MS" pitchFamily="34" charset="-128"/>
                <a:cs typeface="Arial Unicode MS" pitchFamily="34" charset="-128"/>
              </a:rPr>
              <a:t>(4) Will put out a lit splint.</a:t>
            </a:r>
          </a:p>
        </p:txBody>
      </p:sp>
      <p:sp>
        <p:nvSpPr>
          <p:cNvPr id="13315" name="Rectangle 2"/>
          <p:cNvSpPr>
            <a:spLocks noChangeArrowheads="1"/>
          </p:cNvSpPr>
          <p:nvPr/>
        </p:nvSpPr>
        <p:spPr bwMode="auto">
          <a:xfrm>
            <a:off x="1981200" y="0"/>
            <a:ext cx="4876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sz="3200" b="1">
                <a:solidFill>
                  <a:srgbClr val="000000"/>
                </a:solidFill>
                <a:latin typeface="Arial Unicode MS" pitchFamily="34" charset="-128"/>
                <a:ea typeface="Arial Unicode MS" pitchFamily="34" charset="-128"/>
                <a:cs typeface="Arial Unicode MS" pitchFamily="34" charset="-128"/>
              </a:rPr>
              <a:t>Properties of chlorine</a:t>
            </a:r>
            <a:endParaRPr lang="en-US" sz="3200" b="1" i="1">
              <a:solidFill>
                <a:srgbClr val="000000"/>
              </a:solidFill>
              <a:latin typeface="Arial Unicode MS" pitchFamily="34" charset="-128"/>
              <a:ea typeface="Arial Unicode MS" pitchFamily="34" charset="-128"/>
              <a:cs typeface="Arial Unicode MS" pitchFamily="34" charset="-128"/>
            </a:endParaRPr>
          </a:p>
          <a:p>
            <a:pPr eaLnBrk="0" hangingPunct="0"/>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rtlCol="0">
            <a:normAutofit fontScale="90000"/>
          </a:bodyPr>
          <a:lstStyle/>
          <a:p>
            <a:pPr eaLnBrk="1" fontAlgn="auto" hangingPunct="1">
              <a:spcAft>
                <a:spcPts val="0"/>
              </a:spcAft>
              <a:defRPr/>
            </a:pPr>
            <a:r>
              <a:rPr lang="en-US" b="1" dirty="0" smtClean="0">
                <a:latin typeface="Arial Unicode MS" pitchFamily="34" charset="-128"/>
                <a:ea typeface="Arial Unicode MS" pitchFamily="34" charset="-128"/>
                <a:cs typeface="Arial Unicode MS" pitchFamily="34" charset="-128"/>
              </a:rPr>
              <a:t>Reactions</a:t>
            </a:r>
            <a:r>
              <a:rPr lang="en-US" b="1" i="1" dirty="0" smtClean="0">
                <a:latin typeface="Arial Unicode MS" pitchFamily="34" charset="-128"/>
                <a:ea typeface="Arial Unicode MS" pitchFamily="34" charset="-128"/>
                <a:cs typeface="Arial Unicode MS" pitchFamily="34" charset="-128"/>
              </a:rPr>
              <a:t/>
            </a:r>
            <a:br>
              <a:rPr lang="en-US" b="1" i="1" dirty="0" smtClean="0">
                <a:latin typeface="Arial Unicode MS" pitchFamily="34" charset="-128"/>
                <a:ea typeface="Arial Unicode MS" pitchFamily="34" charset="-128"/>
                <a:cs typeface="Arial Unicode MS" pitchFamily="34" charset="-128"/>
              </a:rPr>
            </a:br>
            <a:endParaRPr lang="en-US" dirty="0" smtClean="0">
              <a:latin typeface="Arial Unicode MS" pitchFamily="34" charset="-128"/>
              <a:ea typeface="Arial Unicode MS" pitchFamily="34" charset="-128"/>
              <a:cs typeface="Arial Unicode MS" pitchFamily="34" charset="-128"/>
            </a:endParaRPr>
          </a:p>
        </p:txBody>
      </p:sp>
      <p:sp>
        <p:nvSpPr>
          <p:cNvPr id="14339" name="Rectangle 1"/>
          <p:cNvSpPr>
            <a:spLocks noChangeArrowheads="1"/>
          </p:cNvSpPr>
          <p:nvPr/>
        </p:nvSpPr>
        <p:spPr bwMode="auto">
          <a:xfrm>
            <a:off x="457200" y="990600"/>
            <a:ext cx="838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solidFill>
                  <a:srgbClr val="000000"/>
                </a:solidFill>
                <a:latin typeface="Arial Unicode MS" pitchFamily="34" charset="-128"/>
                <a:ea typeface="Arial Unicode MS" pitchFamily="34" charset="-128"/>
                <a:cs typeface="Arial Unicode MS" pitchFamily="34" charset="-128"/>
              </a:rPr>
              <a:t>1. </a:t>
            </a:r>
            <a:r>
              <a:rPr lang="en-US" sz="2400">
                <a:solidFill>
                  <a:srgbClr val="FFFF00"/>
                </a:solidFill>
                <a:latin typeface="Arial Unicode MS" pitchFamily="34" charset="-128"/>
                <a:ea typeface="Arial Unicode MS" pitchFamily="34" charset="-128"/>
                <a:cs typeface="Arial Unicode MS" pitchFamily="34" charset="-128"/>
              </a:rPr>
              <a:t>Chlorine</a:t>
            </a:r>
            <a:r>
              <a:rPr lang="en-US" sz="2400">
                <a:solidFill>
                  <a:srgbClr val="000000"/>
                </a:solidFill>
                <a:latin typeface="Arial Unicode MS" pitchFamily="34" charset="-128"/>
                <a:ea typeface="Arial Unicode MS" pitchFamily="34" charset="-128"/>
                <a:cs typeface="Arial Unicode MS" pitchFamily="34" charset="-128"/>
              </a:rPr>
              <a:t> is a highly reactive element, and undergoes reaction with a wide variety of other elements and compounds. </a:t>
            </a:r>
            <a:endParaRPr lang="en-US" sz="2400">
              <a:latin typeface="Arial Unicode MS" pitchFamily="34" charset="-128"/>
              <a:ea typeface="Arial Unicode MS" pitchFamily="34" charset="-128"/>
              <a:cs typeface="Arial Unicode MS" pitchFamily="34" charset="-128"/>
            </a:endParaRPr>
          </a:p>
          <a:p>
            <a:pPr eaLnBrk="0" hangingPunct="0"/>
            <a:r>
              <a:rPr lang="en-US" sz="2400">
                <a:latin typeface="Arial Unicode MS" pitchFamily="34" charset="-128"/>
                <a:ea typeface="Arial Unicode MS" pitchFamily="34" charset="-128"/>
                <a:cs typeface="Arial Unicode MS" pitchFamily="34" charset="-128"/>
              </a:rPr>
              <a:t>2. Chlorine is a good </a:t>
            </a:r>
            <a:r>
              <a:rPr lang="en-US" sz="2400">
                <a:solidFill>
                  <a:srgbClr val="7030A0"/>
                </a:solidFill>
                <a:latin typeface="Arial Unicode MS" pitchFamily="34" charset="-128"/>
                <a:ea typeface="Arial Unicode MS" pitchFamily="34" charset="-128"/>
                <a:cs typeface="Arial Unicode MS" pitchFamily="34" charset="-128"/>
              </a:rPr>
              <a:t>bleaching agent</a:t>
            </a:r>
            <a:r>
              <a:rPr lang="en-US" sz="2400">
                <a:latin typeface="Arial Unicode MS" pitchFamily="34" charset="-128"/>
                <a:ea typeface="Arial Unicode MS" pitchFamily="34" charset="-128"/>
                <a:cs typeface="Arial Unicode MS" pitchFamily="34" charset="-128"/>
              </a:rPr>
              <a:t>, due to its </a:t>
            </a:r>
            <a:r>
              <a:rPr lang="en-US" sz="2400">
                <a:solidFill>
                  <a:srgbClr val="FF0000"/>
                </a:solidFill>
                <a:latin typeface="Arial Unicode MS" pitchFamily="34" charset="-128"/>
                <a:ea typeface="Arial Unicode MS" pitchFamily="34" charset="-128"/>
                <a:cs typeface="Arial Unicode MS" pitchFamily="34" charset="-128"/>
              </a:rPr>
              <a:t>oxidising properties. </a:t>
            </a:r>
          </a:p>
          <a:p>
            <a:pPr eaLnBrk="0" hangingPunct="0"/>
            <a:r>
              <a:rPr lang="en-US" sz="2400">
                <a:latin typeface="Arial Unicode MS" pitchFamily="34" charset="-128"/>
                <a:ea typeface="Arial Unicode MS" pitchFamily="34" charset="-128"/>
                <a:cs typeface="Arial Unicode MS" pitchFamily="34" charset="-128"/>
              </a:rPr>
              <a:t>3. Chlorine is </a:t>
            </a:r>
            <a:r>
              <a:rPr lang="en-US" sz="2400">
                <a:solidFill>
                  <a:srgbClr val="0070C0"/>
                </a:solidFill>
                <a:latin typeface="Arial Unicode MS" pitchFamily="34" charset="-128"/>
                <a:ea typeface="Arial Unicode MS" pitchFamily="34" charset="-128"/>
                <a:cs typeface="Arial Unicode MS" pitchFamily="34" charset="-128"/>
              </a:rPr>
              <a:t>soluble in water </a:t>
            </a:r>
            <a:r>
              <a:rPr lang="en-US" sz="2400">
                <a:latin typeface="Arial Unicode MS" pitchFamily="34" charset="-128"/>
                <a:ea typeface="Arial Unicode MS" pitchFamily="34" charset="-128"/>
                <a:cs typeface="Arial Unicode MS" pitchFamily="34" charset="-128"/>
              </a:rPr>
              <a:t>(which solution is called </a:t>
            </a:r>
            <a:r>
              <a:rPr lang="en-US" sz="2400">
                <a:solidFill>
                  <a:srgbClr val="0070C0"/>
                </a:solidFill>
                <a:latin typeface="Arial Unicode MS" pitchFamily="34" charset="-128"/>
                <a:ea typeface="Arial Unicode MS" pitchFamily="34" charset="-128"/>
                <a:cs typeface="Arial Unicode MS" pitchFamily="34" charset="-128"/>
              </a:rPr>
              <a:t>Chlorine Water</a:t>
            </a:r>
            <a:r>
              <a:rPr lang="en-US" sz="2400">
                <a:latin typeface="Arial Unicode MS" pitchFamily="34" charset="-128"/>
                <a:ea typeface="Arial Unicode MS" pitchFamily="34" charset="-128"/>
                <a:cs typeface="Arial Unicode MS" pitchFamily="34" charset="-128"/>
              </a:rPr>
              <a:t>) and this loses its </a:t>
            </a:r>
            <a:r>
              <a:rPr lang="en-US" sz="2400">
                <a:solidFill>
                  <a:srgbClr val="FFFF00"/>
                </a:solidFill>
                <a:latin typeface="Arial Unicode MS" pitchFamily="34" charset="-128"/>
                <a:ea typeface="Arial Unicode MS" pitchFamily="34" charset="-128"/>
                <a:cs typeface="Arial Unicode MS" pitchFamily="34" charset="-128"/>
              </a:rPr>
              <a:t>yellow colour </a:t>
            </a:r>
            <a:r>
              <a:rPr lang="en-US" sz="2400">
                <a:latin typeface="Arial Unicode MS" pitchFamily="34" charset="-128"/>
                <a:ea typeface="Arial Unicode MS" pitchFamily="34" charset="-128"/>
                <a:cs typeface="Arial Unicode MS" pitchFamily="34" charset="-128"/>
              </a:rPr>
              <a:t>on standing in </a:t>
            </a:r>
            <a:r>
              <a:rPr lang="en-US" sz="2400">
                <a:solidFill>
                  <a:srgbClr val="FF0000"/>
                </a:solidFill>
                <a:latin typeface="Arial Unicode MS" pitchFamily="34" charset="-128"/>
                <a:ea typeface="Arial Unicode MS" pitchFamily="34" charset="-128"/>
                <a:cs typeface="Arial Unicode MS" pitchFamily="34" charset="-128"/>
              </a:rPr>
              <a:t>sunlight</a:t>
            </a:r>
            <a:r>
              <a:rPr lang="en-US" sz="2400">
                <a:latin typeface="Arial Unicode MS" pitchFamily="34" charset="-128"/>
                <a:ea typeface="Arial Unicode MS" pitchFamily="34" charset="-128"/>
                <a:cs typeface="Arial Unicode MS" pitchFamily="34" charset="-128"/>
              </a:rPr>
              <a:t>, due to the formation of a mixture of </a:t>
            </a:r>
            <a:r>
              <a:rPr lang="en-US" sz="2400">
                <a:solidFill>
                  <a:srgbClr val="C00000"/>
                </a:solidFill>
                <a:latin typeface="Arial Unicode MS" pitchFamily="34" charset="-128"/>
                <a:ea typeface="Arial Unicode MS" pitchFamily="34" charset="-128"/>
                <a:cs typeface="Arial Unicode MS" pitchFamily="34" charset="-128"/>
              </a:rPr>
              <a:t>Hypochlorous Acid </a:t>
            </a:r>
            <a:r>
              <a:rPr lang="en-US" sz="2400">
                <a:latin typeface="Arial Unicode MS" pitchFamily="34" charset="-128"/>
                <a:ea typeface="Arial Unicode MS" pitchFamily="34" charset="-128"/>
                <a:cs typeface="Arial Unicode MS" pitchFamily="34" charset="-128"/>
              </a:rPr>
              <a:t>and </a:t>
            </a:r>
            <a:r>
              <a:rPr lang="en-US" sz="2400">
                <a:solidFill>
                  <a:srgbClr val="FF0000"/>
                </a:solidFill>
                <a:latin typeface="Arial Unicode MS" pitchFamily="34" charset="-128"/>
                <a:ea typeface="Arial Unicode MS" pitchFamily="34" charset="-128"/>
                <a:cs typeface="Arial Unicode MS" pitchFamily="34" charset="-128"/>
              </a:rPr>
              <a:t>Hydrochloric Acid</a:t>
            </a:r>
            <a:r>
              <a:rPr lang="en-US" sz="2400">
                <a:latin typeface="Arial Unicode MS" pitchFamily="34" charset="-128"/>
                <a:ea typeface="Arial Unicode MS" pitchFamily="34" charset="-128"/>
                <a:cs typeface="Arial Unicode MS" pitchFamily="34" charset="-128"/>
              </a:rPr>
              <a:t>. </a:t>
            </a:r>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75" y="4572000"/>
            <a:ext cx="48609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152400" y="83820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Book Antiqua" pitchFamily="18" charset="0"/>
                <a:cs typeface="Times New Roman" pitchFamily="18" charset="0"/>
              </a:rPr>
              <a:t>4.</a:t>
            </a:r>
            <a:r>
              <a:rPr lang="en-US" sz="2400">
                <a:solidFill>
                  <a:srgbClr val="FFFF00"/>
                </a:solidFill>
                <a:latin typeface="Book Antiqua" pitchFamily="18" charset="0"/>
                <a:cs typeface="Times New Roman" pitchFamily="18" charset="0"/>
              </a:rPr>
              <a:t>Chlorine</a:t>
            </a:r>
            <a:r>
              <a:rPr lang="en-US" sz="2400">
                <a:latin typeface="Book Antiqua" pitchFamily="18" charset="0"/>
                <a:cs typeface="Times New Roman" pitchFamily="18" charset="0"/>
              </a:rPr>
              <a:t> gas supports the vigorous </a:t>
            </a:r>
            <a:r>
              <a:rPr lang="en-US" sz="2400">
                <a:solidFill>
                  <a:srgbClr val="FF0000"/>
                </a:solidFill>
                <a:latin typeface="Book Antiqua" pitchFamily="18" charset="0"/>
                <a:cs typeface="Times New Roman" pitchFamily="18" charset="0"/>
              </a:rPr>
              <a:t>combustion</a:t>
            </a:r>
            <a:r>
              <a:rPr lang="en-US" sz="2400">
                <a:latin typeface="Book Antiqua" pitchFamily="18" charset="0"/>
                <a:cs typeface="Times New Roman" pitchFamily="18" charset="0"/>
              </a:rPr>
              <a:t> of many elements to form their </a:t>
            </a:r>
            <a:r>
              <a:rPr lang="en-US" sz="2400">
                <a:solidFill>
                  <a:srgbClr val="002060"/>
                </a:solidFill>
                <a:latin typeface="Book Antiqua" pitchFamily="18" charset="0"/>
                <a:cs typeface="Times New Roman" pitchFamily="18" charset="0"/>
              </a:rPr>
              <a:t>chlorides</a:t>
            </a:r>
            <a:r>
              <a:rPr lang="en-US" sz="2400">
                <a:latin typeface="Book Antiqua" pitchFamily="18" charset="0"/>
                <a:cs typeface="Times New Roman" pitchFamily="18" charset="0"/>
              </a:rPr>
              <a:t>. For example, </a:t>
            </a:r>
            <a:r>
              <a:rPr lang="en-US" sz="2400">
                <a:solidFill>
                  <a:srgbClr val="FF0000"/>
                </a:solidFill>
                <a:latin typeface="Book Antiqua" pitchFamily="18" charset="0"/>
                <a:cs typeface="Times New Roman" pitchFamily="18" charset="0"/>
              </a:rPr>
              <a:t>Sulphu</a:t>
            </a:r>
            <a:r>
              <a:rPr lang="en-US" sz="2400">
                <a:latin typeface="Book Antiqua" pitchFamily="18" charset="0"/>
                <a:cs typeface="Times New Roman" pitchFamily="18" charset="0"/>
              </a:rPr>
              <a:t>r and </a:t>
            </a:r>
            <a:r>
              <a:rPr lang="en-US" sz="2400">
                <a:solidFill>
                  <a:srgbClr val="C00000"/>
                </a:solidFill>
                <a:latin typeface="Book Antiqua" pitchFamily="18" charset="0"/>
                <a:cs typeface="Times New Roman" pitchFamily="18" charset="0"/>
              </a:rPr>
              <a:t>Phosphorus</a:t>
            </a:r>
            <a:r>
              <a:rPr lang="en-US" sz="2400">
                <a:latin typeface="Book Antiqua" pitchFamily="18" charset="0"/>
                <a:cs typeface="Times New Roman" pitchFamily="18" charset="0"/>
              </a:rPr>
              <a:t> burn in the gas. </a:t>
            </a:r>
            <a:endParaRPr lang="en-US" sz="2400">
              <a:cs typeface="Times New Roman" pitchFamily="18" charset="0"/>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438400"/>
            <a:ext cx="42672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rtlCol="0">
            <a:normAutofit fontScale="90000"/>
          </a:bodyPr>
          <a:lstStyle/>
          <a:p>
            <a:pPr eaLnBrk="1" fontAlgn="auto" hangingPunct="1">
              <a:spcAft>
                <a:spcPts val="0"/>
              </a:spcAft>
              <a:defRPr/>
            </a:pPr>
            <a:r>
              <a:rPr lang="en-US" b="1" dirty="0" smtClean="0"/>
              <a:t>Bleaching Action</a:t>
            </a:r>
            <a:r>
              <a:rPr lang="en-US" b="1" u="sng" dirty="0" smtClean="0"/>
              <a:t/>
            </a:r>
            <a:br>
              <a:rPr lang="en-US" b="1" u="sng" dirty="0" smtClean="0"/>
            </a:br>
            <a:endParaRPr lang="en-US" dirty="0" smtClean="0"/>
          </a:p>
        </p:txBody>
      </p:sp>
      <p:sp>
        <p:nvSpPr>
          <p:cNvPr id="16387" name="Rectangle 2"/>
          <p:cNvSpPr>
            <a:spLocks noChangeArrowheads="1"/>
          </p:cNvSpPr>
          <p:nvPr/>
        </p:nvSpPr>
        <p:spPr bwMode="auto">
          <a:xfrm>
            <a:off x="0" y="1066800"/>
            <a:ext cx="8915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Book Antiqua" pitchFamily="18" charset="0"/>
                <a:cs typeface="Times New Roman" pitchFamily="18" charset="0"/>
              </a:rPr>
              <a:t>If chlorine is passed through water, it forms two acids, hydrochloric acid</a:t>
            </a:r>
            <a:r>
              <a:rPr lang="en-US" sz="1100">
                <a:latin typeface="Book Antiqua" pitchFamily="18" charset="0"/>
                <a:cs typeface="Times New Roman" pitchFamily="18" charset="0"/>
              </a:rPr>
              <a:t>.</a:t>
            </a:r>
            <a:endParaRPr lang="en-US">
              <a:cs typeface="Times New Roman" pitchFamily="18"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81200"/>
            <a:ext cx="48609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0" y="2895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Book Antiqua" pitchFamily="18" charset="0"/>
                <a:cs typeface="Times New Roman" pitchFamily="18" charset="0"/>
              </a:rPr>
              <a:t>Hypochlorous acid (the second acid) is the source of oxygen and is responsible for the bleaching of chlorine.</a:t>
            </a:r>
            <a:endParaRPr lang="en-US" sz="2400">
              <a:cs typeface="Times New Roman" pitchFamily="18" charset="0"/>
            </a:endParaRP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038600"/>
            <a:ext cx="5083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5"/>
          <p:cNvSpPr>
            <a:spLocks noChangeArrowheads="1"/>
          </p:cNvSpPr>
          <p:nvPr/>
        </p:nvSpPr>
        <p:spPr bwMode="auto">
          <a:xfrm>
            <a:off x="152400" y="5181600"/>
            <a:ext cx="8686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Book Antiqua" pitchFamily="18" charset="0"/>
                <a:ea typeface="Arial Unicode MS" pitchFamily="34" charset="-128"/>
                <a:cs typeface="Arial Unicode MS" pitchFamily="34" charset="-128"/>
              </a:rPr>
              <a:t>It is important to wash bleached clothes thoroughly to remove hydrochloric acid formed after the process.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Reaction of Chlorine with Hydrogen</a:t>
            </a:r>
            <a:br>
              <a:rPr lang="en-US" b="1" dirty="0" smtClean="0"/>
            </a:br>
            <a:endParaRPr lang="en-US" dirty="0" smtClean="0"/>
          </a:p>
        </p:txBody>
      </p:sp>
      <p:sp>
        <p:nvSpPr>
          <p:cNvPr id="17411" name="Rectangle 1"/>
          <p:cNvSpPr>
            <a:spLocks noChangeArrowheads="1"/>
          </p:cNvSpPr>
          <p:nvPr/>
        </p:nvSpPr>
        <p:spPr bwMode="auto">
          <a:xfrm>
            <a:off x="0" y="990600"/>
            <a:ext cx="8915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000">
                <a:solidFill>
                  <a:srgbClr val="000000"/>
                </a:solidFill>
                <a:latin typeface="Book Antiqua" pitchFamily="18" charset="0"/>
                <a:ea typeface="Arial Unicode MS" pitchFamily="34" charset="-128"/>
                <a:cs typeface="Arial Unicode MS" pitchFamily="34" charset="-128"/>
              </a:rPr>
              <a:t>A mixture of Chlorine and Hydrogen explodes when exposed to sunlight to give Hydrogen Chloride. In the dark, no reaction occurs, so activation of the reaction by light energy is required. </a:t>
            </a:r>
            <a:endParaRPr lang="en-US" sz="2000">
              <a:latin typeface="Book Antiqua" pitchFamily="18" charset="0"/>
            </a:endParaRPr>
          </a:p>
          <a:p>
            <a:pPr algn="just" eaLnBrk="0" hangingPunct="0"/>
            <a:r>
              <a:rPr lang="en-US" sz="2000">
                <a:latin typeface="Book Antiqua" pitchFamily="18" charset="0"/>
                <a:ea typeface="Arial Unicode MS" pitchFamily="34" charset="-128"/>
                <a:cs typeface="Arial Unicode MS" pitchFamily="34" charset="-128"/>
              </a:rPr>
              <a:t>Hydrogen and chlorine gas also combine directly in presence of sunlight. A jar of hydrogen is inverted and placed on a jar containing chlorine in the sun. Soon hydrogen chloride is formed </a:t>
            </a:r>
            <a:endParaRPr lang="en-US" sz="2000">
              <a:latin typeface="Book Antiqua" pitchFamily="18" charset="0"/>
            </a:endParaRPr>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24188"/>
            <a:ext cx="38862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0" y="0"/>
            <a:ext cx="91011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a:r>
              <a:rPr lang="en-US" sz="2800">
                <a:latin typeface="Arial Unicode MS" pitchFamily="34" charset="-128"/>
                <a:ea typeface="Arial Unicode MS" pitchFamily="34" charset="-128"/>
                <a:cs typeface="Arial Unicode MS" pitchFamily="34" charset="-128"/>
              </a:rPr>
              <a:t>In diffused sunlight, the reaction slows down, and in the </a:t>
            </a:r>
          </a:p>
          <a:p>
            <a:pPr algn="just"/>
            <a:r>
              <a:rPr lang="en-US" sz="2800">
                <a:latin typeface="Arial Unicode MS" pitchFamily="34" charset="-128"/>
                <a:ea typeface="Arial Unicode MS" pitchFamily="34" charset="-128"/>
                <a:cs typeface="Arial Unicode MS" pitchFamily="34" charset="-128"/>
              </a:rPr>
              <a:t>dark it is very slow.</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19200"/>
            <a:ext cx="3151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ChangeArrowheads="1"/>
          </p:cNvSpPr>
          <p:nvPr/>
        </p:nvSpPr>
        <p:spPr bwMode="auto">
          <a:xfrm>
            <a:off x="0" y="2286000"/>
            <a:ext cx="91440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sz="2000">
                <a:solidFill>
                  <a:srgbClr val="000000"/>
                </a:solidFill>
                <a:latin typeface="Arial Unicode MS" pitchFamily="34" charset="-128"/>
                <a:ea typeface="Arial Unicode MS" pitchFamily="34" charset="-128"/>
                <a:cs typeface="Arial Unicode MS" pitchFamily="34" charset="-128"/>
              </a:rPr>
              <a:t>Hydrogen chloride is highly soluble in water. It dissolves to form hydrochloric acid.</a:t>
            </a:r>
            <a:r>
              <a:rPr lang="en-US" sz="2000">
                <a:latin typeface="Arial Unicode MS" pitchFamily="34" charset="-128"/>
                <a:ea typeface="Arial Unicode MS" pitchFamily="34" charset="-128"/>
                <a:cs typeface="Arial Unicode MS" pitchFamily="34" charset="-128"/>
              </a:rPr>
              <a:t> This reaction can be used to produce hydrochloric when the hydrogen chloride gas produced is dissolved in water as shown.</a:t>
            </a:r>
            <a:endParaRPr lang="en-US" sz="2000" b="1">
              <a:latin typeface="Arial Unicode MS" pitchFamily="34" charset="-128"/>
              <a:ea typeface="Arial Unicode MS" pitchFamily="34" charset="-128"/>
              <a:cs typeface="Arial Unicode MS" pitchFamily="34" charset="-128"/>
            </a:endParaRPr>
          </a:p>
          <a:p>
            <a:pPr eaLnBrk="0" hangingPunct="0"/>
            <a:r>
              <a:rPr lang="en-US" sz="1100">
                <a:latin typeface="Arial Unicode MS" pitchFamily="34" charset="-128"/>
                <a:ea typeface="Arial Unicode MS" pitchFamily="34" charset="-128"/>
                <a:cs typeface="Arial Unicode MS" pitchFamily="34" charset="-128"/>
              </a:rPr>
              <a:t> </a:t>
            </a:r>
            <a:r>
              <a:rPr lang="en-US" sz="800"/>
              <a:t> </a:t>
            </a:r>
            <a:endParaRPr lang="en-US"/>
          </a:p>
        </p:txBody>
      </p:sp>
      <p:pic>
        <p:nvPicPr>
          <p:cNvPr id="18437" name="Picture 4" descr="fig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57600"/>
            <a:ext cx="84502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457200" y="457200"/>
            <a:ext cx="84582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sz="2000" b="1">
                <a:solidFill>
                  <a:srgbClr val="000000"/>
                </a:solidFill>
                <a:latin typeface="Arial Unicode MS" pitchFamily="34" charset="-128"/>
                <a:ea typeface="Arial Unicode MS" pitchFamily="34" charset="-128"/>
                <a:cs typeface="Arial Unicode MS" pitchFamily="34" charset="-128"/>
              </a:rPr>
              <a:t>2. Reaction of Chlorine with Non-Metals</a:t>
            </a:r>
            <a:endParaRPr lang="en-US" sz="2000" b="1">
              <a:latin typeface="Arial Unicode MS" pitchFamily="34" charset="-128"/>
              <a:ea typeface="Arial Unicode MS" pitchFamily="34" charset="-128"/>
              <a:cs typeface="Arial Unicode MS" pitchFamily="34" charset="-128"/>
            </a:endParaRPr>
          </a:p>
          <a:p>
            <a:pPr eaLnBrk="0" hangingPunct="0"/>
            <a:r>
              <a:rPr lang="en-US" sz="2000">
                <a:solidFill>
                  <a:srgbClr val="000000"/>
                </a:solidFill>
                <a:latin typeface="Arial Unicode MS" pitchFamily="34" charset="-128"/>
                <a:ea typeface="Arial Unicode MS" pitchFamily="34" charset="-128"/>
                <a:cs typeface="Arial Unicode MS" pitchFamily="34" charset="-128"/>
              </a:rPr>
              <a:t>Chlorine combines directly with most non-metals (except with Nitrogen, Oxygen and Carbon, C). </a:t>
            </a:r>
            <a:endParaRPr lang="en-US" sz="2000" b="1">
              <a:latin typeface="Arial Unicode MS" pitchFamily="34" charset="-128"/>
              <a:ea typeface="Arial Unicode MS" pitchFamily="34" charset="-128"/>
              <a:cs typeface="Arial Unicode MS" pitchFamily="34" charset="-128"/>
            </a:endParaRPr>
          </a:p>
          <a:p>
            <a:pPr eaLnBrk="0" hangingPunct="0"/>
            <a:r>
              <a:rPr lang="en-US" sz="2000" b="1">
                <a:solidFill>
                  <a:srgbClr val="000000"/>
                </a:solidFill>
                <a:latin typeface="Arial Unicode MS" pitchFamily="34" charset="-128"/>
                <a:ea typeface="Arial Unicode MS" pitchFamily="34" charset="-128"/>
                <a:cs typeface="Arial Unicode MS" pitchFamily="34" charset="-128"/>
              </a:rPr>
              <a:t>3. Reaction of Chlorine with Metals</a:t>
            </a:r>
            <a:endParaRPr lang="en-US" sz="2000" b="1">
              <a:latin typeface="Arial Unicode MS" pitchFamily="34" charset="-128"/>
              <a:ea typeface="Arial Unicode MS" pitchFamily="34" charset="-128"/>
              <a:cs typeface="Arial Unicode MS" pitchFamily="34" charset="-128"/>
            </a:endParaRPr>
          </a:p>
          <a:p>
            <a:pPr eaLnBrk="0" hangingPunct="0"/>
            <a:r>
              <a:rPr lang="en-US" sz="2000">
                <a:latin typeface="Arial Unicode MS" pitchFamily="34" charset="-128"/>
                <a:ea typeface="Arial Unicode MS" pitchFamily="34" charset="-128"/>
                <a:cs typeface="Arial Unicode MS" pitchFamily="34" charset="-128"/>
              </a:rPr>
              <a:t>Thin foils of metals like sodium, copper, etc. when plunged into a jar of chlorine gas catch fire spontaneously to form their respective chlorides.</a:t>
            </a:r>
          </a:p>
        </p:txBody>
      </p:sp>
      <p:pic>
        <p:nvPicPr>
          <p:cNvPr id="19459" name="Picture 2" descr="img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2895600"/>
            <a:ext cx="4033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810000"/>
            <a:ext cx="2971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724400"/>
            <a:ext cx="396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With yellow phosphorous</a:t>
            </a:r>
            <a:r>
              <a:rPr lang="en-US" dirty="0" smtClean="0"/>
              <a:t/>
            </a:r>
            <a:br>
              <a:rPr lang="en-US" dirty="0" smtClean="0"/>
            </a:br>
            <a:endParaRPr lang="en-US" dirty="0" smtClean="0"/>
          </a:p>
        </p:txBody>
      </p:sp>
      <p:sp>
        <p:nvSpPr>
          <p:cNvPr id="20483" name="Rectangle 1"/>
          <p:cNvSpPr>
            <a:spLocks noChangeArrowheads="1"/>
          </p:cNvSpPr>
          <p:nvPr/>
        </p:nvSpPr>
        <p:spPr bwMode="auto">
          <a:xfrm>
            <a:off x="0" y="1219200"/>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000">
                <a:latin typeface="Arial Unicode MS" pitchFamily="34" charset="-128"/>
                <a:ea typeface="Arial Unicode MS" pitchFamily="34" charset="-128"/>
                <a:cs typeface="Arial Unicode MS" pitchFamily="34" charset="-128"/>
              </a:rPr>
              <a:t>Yellow phosphorus first melts and then catches fire spontaneously when introduced into a jar of chlorine gas. It forms thick white fumes of phosphorus (III) chloride and phosphorus (V) chloride</a:t>
            </a:r>
            <a:endParaRPr lang="en-US" sz="200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362200"/>
            <a:ext cx="3455988"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8" name="Group 394"/>
          <p:cNvGrpSpPr>
            <a:grpSpLocks/>
          </p:cNvGrpSpPr>
          <p:nvPr/>
        </p:nvGrpSpPr>
        <p:grpSpPr bwMode="auto">
          <a:xfrm>
            <a:off x="250825" y="1774825"/>
            <a:ext cx="8751888" cy="4349750"/>
            <a:chOff x="158" y="1118"/>
            <a:chExt cx="5513" cy="2740"/>
          </a:xfrm>
        </p:grpSpPr>
        <p:grpSp>
          <p:nvGrpSpPr>
            <p:cNvPr id="4121" name="Group 395"/>
            <p:cNvGrpSpPr>
              <a:grpSpLocks/>
            </p:cNvGrpSpPr>
            <p:nvPr/>
          </p:nvGrpSpPr>
          <p:grpSpPr bwMode="auto">
            <a:xfrm>
              <a:off x="158" y="1118"/>
              <a:ext cx="293" cy="376"/>
              <a:chOff x="752" y="3163"/>
              <a:chExt cx="293" cy="376"/>
            </a:xfrm>
          </p:grpSpPr>
          <p:sp>
            <p:nvSpPr>
              <p:cNvPr id="4390" name="AutoShape 39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91" name="Text Box 39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H</a:t>
                </a:r>
              </a:p>
            </p:txBody>
          </p:sp>
        </p:grpSp>
        <p:grpSp>
          <p:nvGrpSpPr>
            <p:cNvPr id="4122" name="Group 398"/>
            <p:cNvGrpSpPr>
              <a:grpSpLocks/>
            </p:cNvGrpSpPr>
            <p:nvPr/>
          </p:nvGrpSpPr>
          <p:grpSpPr bwMode="auto">
            <a:xfrm>
              <a:off x="5378" y="1118"/>
              <a:ext cx="293" cy="376"/>
              <a:chOff x="5378" y="1118"/>
              <a:chExt cx="293" cy="376"/>
            </a:xfrm>
          </p:grpSpPr>
          <p:sp>
            <p:nvSpPr>
              <p:cNvPr id="4388" name="AutoShape 399"/>
              <p:cNvSpPr>
                <a:spLocks noChangeArrowheads="1"/>
              </p:cNvSpPr>
              <p:nvPr/>
            </p:nvSpPr>
            <p:spPr bwMode="auto">
              <a:xfrm>
                <a:off x="5379" y="111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89" name="Text Box 400"/>
              <p:cNvSpPr txBox="1">
                <a:spLocks noChangeArrowheads="1"/>
              </p:cNvSpPr>
              <p:nvPr/>
            </p:nvSpPr>
            <p:spPr bwMode="auto">
              <a:xfrm>
                <a:off x="5378" y="119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He</a:t>
                </a:r>
              </a:p>
            </p:txBody>
          </p:sp>
        </p:grpSp>
        <p:grpSp>
          <p:nvGrpSpPr>
            <p:cNvPr id="4123" name="Group 401"/>
            <p:cNvGrpSpPr>
              <a:grpSpLocks/>
            </p:cNvGrpSpPr>
            <p:nvPr/>
          </p:nvGrpSpPr>
          <p:grpSpPr bwMode="auto">
            <a:xfrm>
              <a:off x="158" y="1512"/>
              <a:ext cx="5513" cy="2346"/>
              <a:chOff x="158" y="1512"/>
              <a:chExt cx="5513" cy="2346"/>
            </a:xfrm>
          </p:grpSpPr>
          <p:grpSp>
            <p:nvGrpSpPr>
              <p:cNvPr id="4124" name="Group 402"/>
              <p:cNvGrpSpPr>
                <a:grpSpLocks/>
              </p:cNvGrpSpPr>
              <p:nvPr/>
            </p:nvGrpSpPr>
            <p:grpSpPr bwMode="auto">
              <a:xfrm>
                <a:off x="5378" y="3090"/>
                <a:ext cx="293" cy="376"/>
                <a:chOff x="5378" y="3090"/>
                <a:chExt cx="293" cy="376"/>
              </a:xfrm>
            </p:grpSpPr>
            <p:sp>
              <p:nvSpPr>
                <p:cNvPr id="4386" name="AutoShape 403"/>
                <p:cNvSpPr>
                  <a:spLocks noChangeArrowheads="1"/>
                </p:cNvSpPr>
                <p:nvPr/>
              </p:nvSpPr>
              <p:spPr bwMode="auto">
                <a:xfrm>
                  <a:off x="5379" y="3090"/>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87" name="Text Box 404"/>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Rn</a:t>
                  </a:r>
                </a:p>
              </p:txBody>
            </p:sp>
          </p:grpSp>
          <p:grpSp>
            <p:nvGrpSpPr>
              <p:cNvPr id="4125" name="Group 405"/>
              <p:cNvGrpSpPr>
                <a:grpSpLocks/>
              </p:cNvGrpSpPr>
              <p:nvPr/>
            </p:nvGrpSpPr>
            <p:grpSpPr bwMode="auto">
              <a:xfrm>
                <a:off x="5378" y="2694"/>
                <a:ext cx="293" cy="376"/>
                <a:chOff x="5378" y="2694"/>
                <a:chExt cx="293" cy="376"/>
              </a:xfrm>
            </p:grpSpPr>
            <p:sp>
              <p:nvSpPr>
                <p:cNvPr id="4384" name="AutoShape 406"/>
                <p:cNvSpPr>
                  <a:spLocks noChangeArrowheads="1"/>
                </p:cNvSpPr>
                <p:nvPr/>
              </p:nvSpPr>
              <p:spPr bwMode="auto">
                <a:xfrm>
                  <a:off x="5379" y="269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85" name="Text Box 407"/>
                <p:cNvSpPr txBox="1">
                  <a:spLocks noChangeArrowheads="1"/>
                </p:cNvSpPr>
                <p:nvPr/>
              </p:nvSpPr>
              <p:spPr bwMode="auto">
                <a:xfrm>
                  <a:off x="5378" y="276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Xe</a:t>
                  </a:r>
                </a:p>
              </p:txBody>
            </p:sp>
          </p:grpSp>
          <p:grpSp>
            <p:nvGrpSpPr>
              <p:cNvPr id="4126" name="Group 408"/>
              <p:cNvGrpSpPr>
                <a:grpSpLocks/>
              </p:cNvGrpSpPr>
              <p:nvPr/>
            </p:nvGrpSpPr>
            <p:grpSpPr bwMode="auto">
              <a:xfrm>
                <a:off x="5378" y="2298"/>
                <a:ext cx="293" cy="376"/>
                <a:chOff x="5378" y="2298"/>
                <a:chExt cx="293" cy="376"/>
              </a:xfrm>
            </p:grpSpPr>
            <p:sp>
              <p:nvSpPr>
                <p:cNvPr id="4382" name="AutoShape 409"/>
                <p:cNvSpPr>
                  <a:spLocks noChangeArrowheads="1"/>
                </p:cNvSpPr>
                <p:nvPr/>
              </p:nvSpPr>
              <p:spPr bwMode="auto">
                <a:xfrm>
                  <a:off x="5379" y="229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83" name="Text Box 410"/>
                <p:cNvSpPr txBox="1">
                  <a:spLocks noChangeArrowheads="1"/>
                </p:cNvSpPr>
                <p:nvPr/>
              </p:nvSpPr>
              <p:spPr bwMode="auto">
                <a:xfrm>
                  <a:off x="5378" y="237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Kr</a:t>
                  </a:r>
                </a:p>
              </p:txBody>
            </p:sp>
          </p:grpSp>
          <p:grpSp>
            <p:nvGrpSpPr>
              <p:cNvPr id="4127" name="Group 411"/>
              <p:cNvGrpSpPr>
                <a:grpSpLocks/>
              </p:cNvGrpSpPr>
              <p:nvPr/>
            </p:nvGrpSpPr>
            <p:grpSpPr bwMode="auto">
              <a:xfrm>
                <a:off x="5378" y="1904"/>
                <a:ext cx="293" cy="376"/>
                <a:chOff x="5378" y="1904"/>
                <a:chExt cx="293" cy="376"/>
              </a:xfrm>
            </p:grpSpPr>
            <p:sp>
              <p:nvSpPr>
                <p:cNvPr id="4380" name="AutoShape 412"/>
                <p:cNvSpPr>
                  <a:spLocks noChangeArrowheads="1"/>
                </p:cNvSpPr>
                <p:nvPr/>
              </p:nvSpPr>
              <p:spPr bwMode="auto">
                <a:xfrm>
                  <a:off x="5379" y="190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81" name="Text Box 413"/>
                <p:cNvSpPr txBox="1">
                  <a:spLocks noChangeArrowheads="1"/>
                </p:cNvSpPr>
                <p:nvPr/>
              </p:nvSpPr>
              <p:spPr bwMode="auto">
                <a:xfrm>
                  <a:off x="5378" y="197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Ar</a:t>
                  </a:r>
                </a:p>
              </p:txBody>
            </p:sp>
          </p:grpSp>
          <p:grpSp>
            <p:nvGrpSpPr>
              <p:cNvPr id="4128" name="Group 414"/>
              <p:cNvGrpSpPr>
                <a:grpSpLocks/>
              </p:cNvGrpSpPr>
              <p:nvPr/>
            </p:nvGrpSpPr>
            <p:grpSpPr bwMode="auto">
              <a:xfrm>
                <a:off x="5378" y="1512"/>
                <a:ext cx="293" cy="376"/>
                <a:chOff x="5378" y="1512"/>
                <a:chExt cx="293" cy="376"/>
              </a:xfrm>
            </p:grpSpPr>
            <p:sp>
              <p:nvSpPr>
                <p:cNvPr id="4378" name="AutoShape 415"/>
                <p:cNvSpPr>
                  <a:spLocks noChangeArrowheads="1"/>
                </p:cNvSpPr>
                <p:nvPr/>
              </p:nvSpPr>
              <p:spPr bwMode="auto">
                <a:xfrm>
                  <a:off x="5379" y="1512"/>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79" name="Text Box 416"/>
                <p:cNvSpPr txBox="1">
                  <a:spLocks noChangeArrowheads="1"/>
                </p:cNvSpPr>
                <p:nvPr/>
              </p:nvSpPr>
              <p:spPr bwMode="auto">
                <a:xfrm>
                  <a:off x="5378" y="1585"/>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Ne</a:t>
                  </a:r>
                </a:p>
              </p:txBody>
            </p:sp>
          </p:grpSp>
          <p:grpSp>
            <p:nvGrpSpPr>
              <p:cNvPr id="4129" name="Group 417"/>
              <p:cNvGrpSpPr>
                <a:grpSpLocks/>
              </p:cNvGrpSpPr>
              <p:nvPr/>
            </p:nvGrpSpPr>
            <p:grpSpPr bwMode="auto">
              <a:xfrm>
                <a:off x="459" y="3482"/>
                <a:ext cx="293" cy="376"/>
                <a:chOff x="752" y="3163"/>
                <a:chExt cx="293" cy="376"/>
              </a:xfrm>
            </p:grpSpPr>
            <p:sp>
              <p:nvSpPr>
                <p:cNvPr id="4376" name="AutoShape 41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77" name="Text Box 41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Ra</a:t>
                  </a:r>
                </a:p>
              </p:txBody>
            </p:sp>
          </p:grpSp>
          <p:grpSp>
            <p:nvGrpSpPr>
              <p:cNvPr id="4130" name="Group 420"/>
              <p:cNvGrpSpPr>
                <a:grpSpLocks/>
              </p:cNvGrpSpPr>
              <p:nvPr/>
            </p:nvGrpSpPr>
            <p:grpSpPr bwMode="auto">
              <a:xfrm>
                <a:off x="766" y="3482"/>
                <a:ext cx="293" cy="376"/>
                <a:chOff x="752" y="3163"/>
                <a:chExt cx="293" cy="376"/>
              </a:xfrm>
            </p:grpSpPr>
            <p:sp>
              <p:nvSpPr>
                <p:cNvPr id="4374" name="AutoShape 42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75" name="Text Box 42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Ac</a:t>
                  </a:r>
                  <a:endParaRPr lang="en-GB" sz="2000" baseline="30000">
                    <a:solidFill>
                      <a:srgbClr val="010066"/>
                    </a:solidFill>
                    <a:latin typeface="Calibri" pitchFamily="34" charset="0"/>
                  </a:endParaRPr>
                </a:p>
              </p:txBody>
            </p:sp>
          </p:grpSp>
          <p:grpSp>
            <p:nvGrpSpPr>
              <p:cNvPr id="4131" name="Group 423"/>
              <p:cNvGrpSpPr>
                <a:grpSpLocks/>
              </p:cNvGrpSpPr>
              <p:nvPr/>
            </p:nvGrpSpPr>
            <p:grpSpPr bwMode="auto">
              <a:xfrm>
                <a:off x="1073" y="3482"/>
                <a:ext cx="293" cy="376"/>
                <a:chOff x="752" y="3163"/>
                <a:chExt cx="293" cy="376"/>
              </a:xfrm>
            </p:grpSpPr>
            <p:sp>
              <p:nvSpPr>
                <p:cNvPr id="4372" name="AutoShape 42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73" name="Text Box 42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Rf</a:t>
                  </a:r>
                </a:p>
              </p:txBody>
            </p:sp>
          </p:grpSp>
          <p:grpSp>
            <p:nvGrpSpPr>
              <p:cNvPr id="4132" name="Group 426"/>
              <p:cNvGrpSpPr>
                <a:grpSpLocks/>
              </p:cNvGrpSpPr>
              <p:nvPr/>
            </p:nvGrpSpPr>
            <p:grpSpPr bwMode="auto">
              <a:xfrm>
                <a:off x="1380" y="3482"/>
                <a:ext cx="293" cy="376"/>
                <a:chOff x="752" y="3163"/>
                <a:chExt cx="293" cy="376"/>
              </a:xfrm>
            </p:grpSpPr>
            <p:sp>
              <p:nvSpPr>
                <p:cNvPr id="4370" name="AutoShape 42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71" name="Text Box 42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Db</a:t>
                  </a:r>
                </a:p>
              </p:txBody>
            </p:sp>
          </p:grpSp>
          <p:grpSp>
            <p:nvGrpSpPr>
              <p:cNvPr id="4133" name="Group 429"/>
              <p:cNvGrpSpPr>
                <a:grpSpLocks/>
              </p:cNvGrpSpPr>
              <p:nvPr/>
            </p:nvGrpSpPr>
            <p:grpSpPr bwMode="auto">
              <a:xfrm>
                <a:off x="1687" y="3482"/>
                <a:ext cx="293" cy="376"/>
                <a:chOff x="752" y="3163"/>
                <a:chExt cx="293" cy="376"/>
              </a:xfrm>
            </p:grpSpPr>
            <p:sp>
              <p:nvSpPr>
                <p:cNvPr id="4368" name="AutoShape 43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69" name="Text Box 43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Sg</a:t>
                  </a:r>
                </a:p>
              </p:txBody>
            </p:sp>
          </p:grpSp>
          <p:grpSp>
            <p:nvGrpSpPr>
              <p:cNvPr id="4134" name="Group 432"/>
              <p:cNvGrpSpPr>
                <a:grpSpLocks/>
              </p:cNvGrpSpPr>
              <p:nvPr/>
            </p:nvGrpSpPr>
            <p:grpSpPr bwMode="auto">
              <a:xfrm>
                <a:off x="1994" y="3482"/>
                <a:ext cx="293" cy="376"/>
                <a:chOff x="752" y="3163"/>
                <a:chExt cx="293" cy="376"/>
              </a:xfrm>
            </p:grpSpPr>
            <p:sp>
              <p:nvSpPr>
                <p:cNvPr id="4366" name="AutoShape 43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67" name="Text Box 43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Bh</a:t>
                  </a:r>
                </a:p>
              </p:txBody>
            </p:sp>
          </p:grpSp>
          <p:grpSp>
            <p:nvGrpSpPr>
              <p:cNvPr id="4135" name="Group 435"/>
              <p:cNvGrpSpPr>
                <a:grpSpLocks/>
              </p:cNvGrpSpPr>
              <p:nvPr/>
            </p:nvGrpSpPr>
            <p:grpSpPr bwMode="auto">
              <a:xfrm>
                <a:off x="2301" y="3482"/>
                <a:ext cx="293" cy="376"/>
                <a:chOff x="752" y="3163"/>
                <a:chExt cx="293" cy="376"/>
              </a:xfrm>
            </p:grpSpPr>
            <p:sp>
              <p:nvSpPr>
                <p:cNvPr id="4364" name="AutoShape 43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65" name="Text Box 43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Hs</a:t>
                  </a:r>
                </a:p>
              </p:txBody>
            </p:sp>
          </p:grpSp>
          <p:grpSp>
            <p:nvGrpSpPr>
              <p:cNvPr id="4136" name="Group 438"/>
              <p:cNvGrpSpPr>
                <a:grpSpLocks/>
              </p:cNvGrpSpPr>
              <p:nvPr/>
            </p:nvGrpSpPr>
            <p:grpSpPr bwMode="auto">
              <a:xfrm>
                <a:off x="2608" y="3482"/>
                <a:ext cx="293" cy="376"/>
                <a:chOff x="752" y="3163"/>
                <a:chExt cx="293" cy="376"/>
              </a:xfrm>
            </p:grpSpPr>
            <p:sp>
              <p:nvSpPr>
                <p:cNvPr id="4362" name="AutoShape 43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63" name="Text Box 44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Mt</a:t>
                  </a:r>
                </a:p>
              </p:txBody>
            </p:sp>
          </p:grpSp>
          <p:grpSp>
            <p:nvGrpSpPr>
              <p:cNvPr id="4137" name="Group 441"/>
              <p:cNvGrpSpPr>
                <a:grpSpLocks/>
              </p:cNvGrpSpPr>
              <p:nvPr/>
            </p:nvGrpSpPr>
            <p:grpSpPr bwMode="auto">
              <a:xfrm>
                <a:off x="2915" y="3482"/>
                <a:ext cx="293" cy="376"/>
                <a:chOff x="752" y="3163"/>
                <a:chExt cx="293" cy="376"/>
              </a:xfrm>
            </p:grpSpPr>
            <p:sp>
              <p:nvSpPr>
                <p:cNvPr id="4360" name="AutoShape 44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61" name="Text Box 44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Ds</a:t>
                  </a:r>
                </a:p>
              </p:txBody>
            </p:sp>
          </p:grpSp>
          <p:grpSp>
            <p:nvGrpSpPr>
              <p:cNvPr id="4138" name="Group 444"/>
              <p:cNvGrpSpPr>
                <a:grpSpLocks/>
              </p:cNvGrpSpPr>
              <p:nvPr/>
            </p:nvGrpSpPr>
            <p:grpSpPr bwMode="auto">
              <a:xfrm>
                <a:off x="3222" y="3482"/>
                <a:ext cx="293" cy="376"/>
                <a:chOff x="752" y="3163"/>
                <a:chExt cx="293" cy="376"/>
              </a:xfrm>
            </p:grpSpPr>
            <p:sp>
              <p:nvSpPr>
                <p:cNvPr id="4358" name="AutoShape 44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59" name="Text Box 44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Rg</a:t>
                  </a:r>
                </a:p>
              </p:txBody>
            </p:sp>
          </p:grpSp>
          <p:grpSp>
            <p:nvGrpSpPr>
              <p:cNvPr id="4139" name="Group 447"/>
              <p:cNvGrpSpPr>
                <a:grpSpLocks/>
              </p:cNvGrpSpPr>
              <p:nvPr/>
            </p:nvGrpSpPr>
            <p:grpSpPr bwMode="auto">
              <a:xfrm>
                <a:off x="3529" y="3482"/>
                <a:ext cx="293" cy="376"/>
                <a:chOff x="752" y="3163"/>
                <a:chExt cx="293" cy="376"/>
              </a:xfrm>
            </p:grpSpPr>
            <p:sp>
              <p:nvSpPr>
                <p:cNvPr id="4356" name="AutoShape 44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57" name="Text Box 44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0" name="Group 450"/>
              <p:cNvGrpSpPr>
                <a:grpSpLocks/>
              </p:cNvGrpSpPr>
              <p:nvPr/>
            </p:nvGrpSpPr>
            <p:grpSpPr bwMode="auto">
              <a:xfrm>
                <a:off x="3836" y="3482"/>
                <a:ext cx="293" cy="376"/>
                <a:chOff x="752" y="3163"/>
                <a:chExt cx="293" cy="376"/>
              </a:xfrm>
            </p:grpSpPr>
            <p:sp>
              <p:nvSpPr>
                <p:cNvPr id="4354" name="AutoShape 45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55" name="Text Box 45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1" name="Group 453"/>
              <p:cNvGrpSpPr>
                <a:grpSpLocks/>
              </p:cNvGrpSpPr>
              <p:nvPr/>
            </p:nvGrpSpPr>
            <p:grpSpPr bwMode="auto">
              <a:xfrm>
                <a:off x="4143" y="3482"/>
                <a:ext cx="293" cy="376"/>
                <a:chOff x="752" y="3163"/>
                <a:chExt cx="293" cy="376"/>
              </a:xfrm>
            </p:grpSpPr>
            <p:sp>
              <p:nvSpPr>
                <p:cNvPr id="4352" name="AutoShape 45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53" name="Text Box 45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2" name="Group 456"/>
              <p:cNvGrpSpPr>
                <a:grpSpLocks/>
              </p:cNvGrpSpPr>
              <p:nvPr/>
            </p:nvGrpSpPr>
            <p:grpSpPr bwMode="auto">
              <a:xfrm>
                <a:off x="4450" y="3482"/>
                <a:ext cx="293" cy="376"/>
                <a:chOff x="752" y="3163"/>
                <a:chExt cx="293" cy="376"/>
              </a:xfrm>
            </p:grpSpPr>
            <p:sp>
              <p:nvSpPr>
                <p:cNvPr id="4350" name="AutoShape 45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51" name="Text Box 45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3" name="Group 459"/>
              <p:cNvGrpSpPr>
                <a:grpSpLocks/>
              </p:cNvGrpSpPr>
              <p:nvPr/>
            </p:nvGrpSpPr>
            <p:grpSpPr bwMode="auto">
              <a:xfrm>
                <a:off x="4757" y="3482"/>
                <a:ext cx="293" cy="376"/>
                <a:chOff x="752" y="3163"/>
                <a:chExt cx="293" cy="376"/>
              </a:xfrm>
            </p:grpSpPr>
            <p:sp>
              <p:nvSpPr>
                <p:cNvPr id="4348" name="AutoShape 46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49" name="Text Box 46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4" name="Group 462"/>
              <p:cNvGrpSpPr>
                <a:grpSpLocks/>
              </p:cNvGrpSpPr>
              <p:nvPr/>
            </p:nvGrpSpPr>
            <p:grpSpPr bwMode="auto">
              <a:xfrm>
                <a:off x="5064" y="3482"/>
                <a:ext cx="293" cy="376"/>
                <a:chOff x="752" y="3163"/>
                <a:chExt cx="293" cy="376"/>
              </a:xfrm>
            </p:grpSpPr>
            <p:sp>
              <p:nvSpPr>
                <p:cNvPr id="4346" name="AutoShape 46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47" name="Text Box 46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5" name="Group 465"/>
              <p:cNvGrpSpPr>
                <a:grpSpLocks/>
              </p:cNvGrpSpPr>
              <p:nvPr/>
            </p:nvGrpSpPr>
            <p:grpSpPr bwMode="auto">
              <a:xfrm>
                <a:off x="5372" y="3482"/>
                <a:ext cx="293" cy="376"/>
                <a:chOff x="752" y="3163"/>
                <a:chExt cx="293" cy="376"/>
              </a:xfrm>
            </p:grpSpPr>
            <p:sp>
              <p:nvSpPr>
                <p:cNvPr id="4344" name="AutoShape 46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45" name="Text Box 46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
                  </a:r>
                </a:p>
              </p:txBody>
            </p:sp>
          </p:grpSp>
          <p:grpSp>
            <p:nvGrpSpPr>
              <p:cNvPr id="4146" name="Group 468"/>
              <p:cNvGrpSpPr>
                <a:grpSpLocks/>
              </p:cNvGrpSpPr>
              <p:nvPr/>
            </p:nvGrpSpPr>
            <p:grpSpPr bwMode="auto">
              <a:xfrm>
                <a:off x="465" y="3090"/>
                <a:ext cx="293" cy="376"/>
                <a:chOff x="752" y="3163"/>
                <a:chExt cx="293" cy="376"/>
              </a:xfrm>
            </p:grpSpPr>
            <p:sp>
              <p:nvSpPr>
                <p:cNvPr id="4342" name="AutoShape 46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43" name="Text Box 47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Ba</a:t>
                  </a:r>
                </a:p>
              </p:txBody>
            </p:sp>
          </p:grpSp>
          <p:grpSp>
            <p:nvGrpSpPr>
              <p:cNvPr id="4147" name="Group 471"/>
              <p:cNvGrpSpPr>
                <a:grpSpLocks/>
              </p:cNvGrpSpPr>
              <p:nvPr/>
            </p:nvGrpSpPr>
            <p:grpSpPr bwMode="auto">
              <a:xfrm>
                <a:off x="772" y="3090"/>
                <a:ext cx="293" cy="376"/>
                <a:chOff x="752" y="3163"/>
                <a:chExt cx="293" cy="376"/>
              </a:xfrm>
            </p:grpSpPr>
            <p:sp>
              <p:nvSpPr>
                <p:cNvPr id="4340" name="AutoShape 47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41" name="Text Box 47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La</a:t>
                  </a:r>
                  <a:endParaRPr lang="en-GB" sz="2000" baseline="30000">
                    <a:solidFill>
                      <a:srgbClr val="010066"/>
                    </a:solidFill>
                    <a:latin typeface="Calibri" pitchFamily="34" charset="0"/>
                  </a:endParaRPr>
                </a:p>
              </p:txBody>
            </p:sp>
          </p:grpSp>
          <p:grpSp>
            <p:nvGrpSpPr>
              <p:cNvPr id="4148" name="Group 474"/>
              <p:cNvGrpSpPr>
                <a:grpSpLocks/>
              </p:cNvGrpSpPr>
              <p:nvPr/>
            </p:nvGrpSpPr>
            <p:grpSpPr bwMode="auto">
              <a:xfrm>
                <a:off x="1079" y="3090"/>
                <a:ext cx="293" cy="376"/>
                <a:chOff x="752" y="3163"/>
                <a:chExt cx="293" cy="376"/>
              </a:xfrm>
            </p:grpSpPr>
            <p:sp>
              <p:nvSpPr>
                <p:cNvPr id="4338" name="AutoShape 47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39" name="Text Box 47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Hf</a:t>
                  </a:r>
                </a:p>
              </p:txBody>
            </p:sp>
          </p:grpSp>
          <p:grpSp>
            <p:nvGrpSpPr>
              <p:cNvPr id="4149" name="Group 477"/>
              <p:cNvGrpSpPr>
                <a:grpSpLocks/>
              </p:cNvGrpSpPr>
              <p:nvPr/>
            </p:nvGrpSpPr>
            <p:grpSpPr bwMode="auto">
              <a:xfrm>
                <a:off x="1386" y="3090"/>
                <a:ext cx="293" cy="376"/>
                <a:chOff x="752" y="3163"/>
                <a:chExt cx="293" cy="376"/>
              </a:xfrm>
            </p:grpSpPr>
            <p:sp>
              <p:nvSpPr>
                <p:cNvPr id="4336" name="AutoShape 47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37" name="Text Box 47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Ta</a:t>
                  </a:r>
                </a:p>
              </p:txBody>
            </p:sp>
          </p:grpSp>
          <p:grpSp>
            <p:nvGrpSpPr>
              <p:cNvPr id="4150" name="Group 480"/>
              <p:cNvGrpSpPr>
                <a:grpSpLocks/>
              </p:cNvGrpSpPr>
              <p:nvPr/>
            </p:nvGrpSpPr>
            <p:grpSpPr bwMode="auto">
              <a:xfrm>
                <a:off x="1693" y="3090"/>
                <a:ext cx="293" cy="376"/>
                <a:chOff x="752" y="3163"/>
                <a:chExt cx="293" cy="376"/>
              </a:xfrm>
            </p:grpSpPr>
            <p:sp>
              <p:nvSpPr>
                <p:cNvPr id="4334" name="AutoShape 48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35" name="Text Box 48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W</a:t>
                  </a:r>
                </a:p>
              </p:txBody>
            </p:sp>
          </p:grpSp>
          <p:grpSp>
            <p:nvGrpSpPr>
              <p:cNvPr id="4151" name="Group 483"/>
              <p:cNvGrpSpPr>
                <a:grpSpLocks/>
              </p:cNvGrpSpPr>
              <p:nvPr/>
            </p:nvGrpSpPr>
            <p:grpSpPr bwMode="auto">
              <a:xfrm>
                <a:off x="2000" y="3090"/>
                <a:ext cx="293" cy="376"/>
                <a:chOff x="752" y="3163"/>
                <a:chExt cx="293" cy="376"/>
              </a:xfrm>
            </p:grpSpPr>
            <p:sp>
              <p:nvSpPr>
                <p:cNvPr id="4332" name="AutoShape 48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33" name="Text Box 48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Re</a:t>
                  </a:r>
                </a:p>
              </p:txBody>
            </p:sp>
          </p:grpSp>
          <p:grpSp>
            <p:nvGrpSpPr>
              <p:cNvPr id="4152" name="Group 486"/>
              <p:cNvGrpSpPr>
                <a:grpSpLocks/>
              </p:cNvGrpSpPr>
              <p:nvPr/>
            </p:nvGrpSpPr>
            <p:grpSpPr bwMode="auto">
              <a:xfrm>
                <a:off x="2307" y="3090"/>
                <a:ext cx="293" cy="376"/>
                <a:chOff x="752" y="3163"/>
                <a:chExt cx="293" cy="376"/>
              </a:xfrm>
            </p:grpSpPr>
            <p:sp>
              <p:nvSpPr>
                <p:cNvPr id="4330" name="AutoShape 48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31" name="Text Box 48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Os</a:t>
                  </a:r>
                </a:p>
              </p:txBody>
            </p:sp>
          </p:grpSp>
          <p:grpSp>
            <p:nvGrpSpPr>
              <p:cNvPr id="4153" name="Group 489"/>
              <p:cNvGrpSpPr>
                <a:grpSpLocks/>
              </p:cNvGrpSpPr>
              <p:nvPr/>
            </p:nvGrpSpPr>
            <p:grpSpPr bwMode="auto">
              <a:xfrm>
                <a:off x="2614" y="3090"/>
                <a:ext cx="293" cy="376"/>
                <a:chOff x="752" y="3163"/>
                <a:chExt cx="293" cy="376"/>
              </a:xfrm>
            </p:grpSpPr>
            <p:sp>
              <p:nvSpPr>
                <p:cNvPr id="4328" name="AutoShape 49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29" name="Text Box 49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Ir</a:t>
                  </a:r>
                </a:p>
              </p:txBody>
            </p:sp>
          </p:grpSp>
          <p:grpSp>
            <p:nvGrpSpPr>
              <p:cNvPr id="4154" name="Group 492"/>
              <p:cNvGrpSpPr>
                <a:grpSpLocks/>
              </p:cNvGrpSpPr>
              <p:nvPr/>
            </p:nvGrpSpPr>
            <p:grpSpPr bwMode="auto">
              <a:xfrm>
                <a:off x="2921" y="3090"/>
                <a:ext cx="293" cy="376"/>
                <a:chOff x="752" y="3163"/>
                <a:chExt cx="293" cy="376"/>
              </a:xfrm>
            </p:grpSpPr>
            <p:sp>
              <p:nvSpPr>
                <p:cNvPr id="4326" name="AutoShape 49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27" name="Text Box 49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Pt</a:t>
                  </a:r>
                </a:p>
              </p:txBody>
            </p:sp>
          </p:grpSp>
          <p:grpSp>
            <p:nvGrpSpPr>
              <p:cNvPr id="4155" name="Group 495"/>
              <p:cNvGrpSpPr>
                <a:grpSpLocks/>
              </p:cNvGrpSpPr>
              <p:nvPr/>
            </p:nvGrpSpPr>
            <p:grpSpPr bwMode="auto">
              <a:xfrm>
                <a:off x="3228" y="3090"/>
                <a:ext cx="293" cy="376"/>
                <a:chOff x="752" y="3163"/>
                <a:chExt cx="293" cy="376"/>
              </a:xfrm>
            </p:grpSpPr>
            <p:sp>
              <p:nvSpPr>
                <p:cNvPr id="4324" name="AutoShape 49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25" name="Text Box 49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Au</a:t>
                  </a:r>
                </a:p>
              </p:txBody>
            </p:sp>
          </p:grpSp>
          <p:grpSp>
            <p:nvGrpSpPr>
              <p:cNvPr id="4156" name="Group 498"/>
              <p:cNvGrpSpPr>
                <a:grpSpLocks/>
              </p:cNvGrpSpPr>
              <p:nvPr/>
            </p:nvGrpSpPr>
            <p:grpSpPr bwMode="auto">
              <a:xfrm>
                <a:off x="3535" y="3090"/>
                <a:ext cx="293" cy="376"/>
                <a:chOff x="752" y="3163"/>
                <a:chExt cx="293" cy="376"/>
              </a:xfrm>
            </p:grpSpPr>
            <p:sp>
              <p:nvSpPr>
                <p:cNvPr id="4322" name="AutoShape 49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23" name="Text Box 50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Hg</a:t>
                  </a:r>
                </a:p>
              </p:txBody>
            </p:sp>
          </p:grpSp>
          <p:grpSp>
            <p:nvGrpSpPr>
              <p:cNvPr id="4157" name="Group 501"/>
              <p:cNvGrpSpPr>
                <a:grpSpLocks/>
              </p:cNvGrpSpPr>
              <p:nvPr/>
            </p:nvGrpSpPr>
            <p:grpSpPr bwMode="auto">
              <a:xfrm>
                <a:off x="3842" y="3090"/>
                <a:ext cx="293" cy="376"/>
                <a:chOff x="752" y="3163"/>
                <a:chExt cx="293" cy="376"/>
              </a:xfrm>
            </p:grpSpPr>
            <p:sp>
              <p:nvSpPr>
                <p:cNvPr id="4320" name="AutoShape 50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21" name="Text Box 50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Tl</a:t>
                  </a:r>
                </a:p>
              </p:txBody>
            </p:sp>
          </p:grpSp>
          <p:grpSp>
            <p:nvGrpSpPr>
              <p:cNvPr id="4158" name="Group 504"/>
              <p:cNvGrpSpPr>
                <a:grpSpLocks/>
              </p:cNvGrpSpPr>
              <p:nvPr/>
            </p:nvGrpSpPr>
            <p:grpSpPr bwMode="auto">
              <a:xfrm>
                <a:off x="4149" y="3090"/>
                <a:ext cx="293" cy="376"/>
                <a:chOff x="752" y="3163"/>
                <a:chExt cx="293" cy="376"/>
              </a:xfrm>
            </p:grpSpPr>
            <p:sp>
              <p:nvSpPr>
                <p:cNvPr id="4318" name="AutoShape 50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19" name="Text Box 50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Pb</a:t>
                  </a:r>
                </a:p>
              </p:txBody>
            </p:sp>
          </p:grpSp>
          <p:grpSp>
            <p:nvGrpSpPr>
              <p:cNvPr id="4159" name="Group 507"/>
              <p:cNvGrpSpPr>
                <a:grpSpLocks/>
              </p:cNvGrpSpPr>
              <p:nvPr/>
            </p:nvGrpSpPr>
            <p:grpSpPr bwMode="auto">
              <a:xfrm>
                <a:off x="4456" y="3090"/>
                <a:ext cx="293" cy="376"/>
                <a:chOff x="752" y="3163"/>
                <a:chExt cx="293" cy="376"/>
              </a:xfrm>
            </p:grpSpPr>
            <p:sp>
              <p:nvSpPr>
                <p:cNvPr id="4316" name="AutoShape 50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17" name="Text Box 50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Bi</a:t>
                  </a:r>
                </a:p>
              </p:txBody>
            </p:sp>
          </p:grpSp>
          <p:grpSp>
            <p:nvGrpSpPr>
              <p:cNvPr id="4160" name="Group 510"/>
              <p:cNvGrpSpPr>
                <a:grpSpLocks/>
              </p:cNvGrpSpPr>
              <p:nvPr/>
            </p:nvGrpSpPr>
            <p:grpSpPr bwMode="auto">
              <a:xfrm>
                <a:off x="4763" y="3090"/>
                <a:ext cx="293" cy="376"/>
                <a:chOff x="752" y="3163"/>
                <a:chExt cx="293" cy="376"/>
              </a:xfrm>
            </p:grpSpPr>
            <p:sp>
              <p:nvSpPr>
                <p:cNvPr id="4314" name="AutoShape 51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15" name="Text Box 51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Po</a:t>
                  </a:r>
                </a:p>
              </p:txBody>
            </p:sp>
          </p:grpSp>
          <p:grpSp>
            <p:nvGrpSpPr>
              <p:cNvPr id="4161" name="Group 513"/>
              <p:cNvGrpSpPr>
                <a:grpSpLocks/>
              </p:cNvGrpSpPr>
              <p:nvPr/>
            </p:nvGrpSpPr>
            <p:grpSpPr bwMode="auto">
              <a:xfrm>
                <a:off x="5070" y="3090"/>
                <a:ext cx="293" cy="376"/>
                <a:chOff x="752" y="3163"/>
                <a:chExt cx="293" cy="376"/>
              </a:xfrm>
            </p:grpSpPr>
            <p:sp>
              <p:nvSpPr>
                <p:cNvPr id="4312" name="AutoShape 51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13" name="Text Box 51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At</a:t>
                  </a:r>
                </a:p>
              </p:txBody>
            </p:sp>
          </p:grpSp>
          <p:grpSp>
            <p:nvGrpSpPr>
              <p:cNvPr id="4162" name="Group 516"/>
              <p:cNvGrpSpPr>
                <a:grpSpLocks/>
              </p:cNvGrpSpPr>
              <p:nvPr/>
            </p:nvGrpSpPr>
            <p:grpSpPr bwMode="auto">
              <a:xfrm>
                <a:off x="465" y="2694"/>
                <a:ext cx="293" cy="376"/>
                <a:chOff x="752" y="3163"/>
                <a:chExt cx="293" cy="376"/>
              </a:xfrm>
            </p:grpSpPr>
            <p:sp>
              <p:nvSpPr>
                <p:cNvPr id="4310" name="AutoShape 51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11" name="Text Box 51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Sr</a:t>
                  </a:r>
                </a:p>
              </p:txBody>
            </p:sp>
          </p:grpSp>
          <p:grpSp>
            <p:nvGrpSpPr>
              <p:cNvPr id="4163" name="Group 519"/>
              <p:cNvGrpSpPr>
                <a:grpSpLocks/>
              </p:cNvGrpSpPr>
              <p:nvPr/>
            </p:nvGrpSpPr>
            <p:grpSpPr bwMode="auto">
              <a:xfrm>
                <a:off x="772" y="2694"/>
                <a:ext cx="293" cy="376"/>
                <a:chOff x="752" y="3163"/>
                <a:chExt cx="293" cy="376"/>
              </a:xfrm>
            </p:grpSpPr>
            <p:sp>
              <p:nvSpPr>
                <p:cNvPr id="4308" name="AutoShape 52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09" name="Text Box 52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Y</a:t>
                  </a:r>
                </a:p>
              </p:txBody>
            </p:sp>
          </p:grpSp>
          <p:grpSp>
            <p:nvGrpSpPr>
              <p:cNvPr id="4164" name="Group 522"/>
              <p:cNvGrpSpPr>
                <a:grpSpLocks/>
              </p:cNvGrpSpPr>
              <p:nvPr/>
            </p:nvGrpSpPr>
            <p:grpSpPr bwMode="auto">
              <a:xfrm>
                <a:off x="1079" y="2694"/>
                <a:ext cx="293" cy="376"/>
                <a:chOff x="752" y="3163"/>
                <a:chExt cx="293" cy="376"/>
              </a:xfrm>
            </p:grpSpPr>
            <p:sp>
              <p:nvSpPr>
                <p:cNvPr id="4306" name="AutoShape 52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07" name="Text Box 52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Zr</a:t>
                  </a:r>
                </a:p>
              </p:txBody>
            </p:sp>
          </p:grpSp>
          <p:grpSp>
            <p:nvGrpSpPr>
              <p:cNvPr id="4165" name="Group 525"/>
              <p:cNvGrpSpPr>
                <a:grpSpLocks/>
              </p:cNvGrpSpPr>
              <p:nvPr/>
            </p:nvGrpSpPr>
            <p:grpSpPr bwMode="auto">
              <a:xfrm>
                <a:off x="1386" y="2694"/>
                <a:ext cx="293" cy="376"/>
                <a:chOff x="752" y="3163"/>
                <a:chExt cx="293" cy="376"/>
              </a:xfrm>
            </p:grpSpPr>
            <p:sp>
              <p:nvSpPr>
                <p:cNvPr id="4304" name="AutoShape 52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05" name="Text Box 52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Nb</a:t>
                  </a:r>
                </a:p>
              </p:txBody>
            </p:sp>
          </p:grpSp>
          <p:grpSp>
            <p:nvGrpSpPr>
              <p:cNvPr id="4166" name="Group 528"/>
              <p:cNvGrpSpPr>
                <a:grpSpLocks/>
              </p:cNvGrpSpPr>
              <p:nvPr/>
            </p:nvGrpSpPr>
            <p:grpSpPr bwMode="auto">
              <a:xfrm>
                <a:off x="1693" y="2694"/>
                <a:ext cx="293" cy="376"/>
                <a:chOff x="752" y="3163"/>
                <a:chExt cx="293" cy="376"/>
              </a:xfrm>
            </p:grpSpPr>
            <p:sp>
              <p:nvSpPr>
                <p:cNvPr id="4302" name="AutoShape 52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03" name="Text Box 53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Mo</a:t>
                  </a:r>
                </a:p>
              </p:txBody>
            </p:sp>
          </p:grpSp>
          <p:grpSp>
            <p:nvGrpSpPr>
              <p:cNvPr id="4167" name="Group 531"/>
              <p:cNvGrpSpPr>
                <a:grpSpLocks/>
              </p:cNvGrpSpPr>
              <p:nvPr/>
            </p:nvGrpSpPr>
            <p:grpSpPr bwMode="auto">
              <a:xfrm>
                <a:off x="2000" y="2694"/>
                <a:ext cx="293" cy="376"/>
                <a:chOff x="752" y="3163"/>
                <a:chExt cx="293" cy="376"/>
              </a:xfrm>
            </p:grpSpPr>
            <p:sp>
              <p:nvSpPr>
                <p:cNvPr id="4300" name="AutoShape 53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301" name="Text Box 53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Tc</a:t>
                  </a:r>
                </a:p>
              </p:txBody>
            </p:sp>
          </p:grpSp>
          <p:grpSp>
            <p:nvGrpSpPr>
              <p:cNvPr id="4168" name="Group 534"/>
              <p:cNvGrpSpPr>
                <a:grpSpLocks/>
              </p:cNvGrpSpPr>
              <p:nvPr/>
            </p:nvGrpSpPr>
            <p:grpSpPr bwMode="auto">
              <a:xfrm>
                <a:off x="2307" y="2694"/>
                <a:ext cx="293" cy="376"/>
                <a:chOff x="752" y="3163"/>
                <a:chExt cx="293" cy="376"/>
              </a:xfrm>
            </p:grpSpPr>
            <p:sp>
              <p:nvSpPr>
                <p:cNvPr id="4298" name="AutoShape 53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99" name="Text Box 53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Ru</a:t>
                  </a:r>
                </a:p>
              </p:txBody>
            </p:sp>
          </p:grpSp>
          <p:grpSp>
            <p:nvGrpSpPr>
              <p:cNvPr id="4169" name="Group 537"/>
              <p:cNvGrpSpPr>
                <a:grpSpLocks/>
              </p:cNvGrpSpPr>
              <p:nvPr/>
            </p:nvGrpSpPr>
            <p:grpSpPr bwMode="auto">
              <a:xfrm>
                <a:off x="2614" y="2694"/>
                <a:ext cx="293" cy="376"/>
                <a:chOff x="752" y="3163"/>
                <a:chExt cx="293" cy="376"/>
              </a:xfrm>
            </p:grpSpPr>
            <p:sp>
              <p:nvSpPr>
                <p:cNvPr id="4296" name="AutoShape 53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97" name="Text Box 53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Rh</a:t>
                  </a:r>
                </a:p>
              </p:txBody>
            </p:sp>
          </p:grpSp>
          <p:grpSp>
            <p:nvGrpSpPr>
              <p:cNvPr id="4170" name="Group 540"/>
              <p:cNvGrpSpPr>
                <a:grpSpLocks/>
              </p:cNvGrpSpPr>
              <p:nvPr/>
            </p:nvGrpSpPr>
            <p:grpSpPr bwMode="auto">
              <a:xfrm>
                <a:off x="2921" y="2694"/>
                <a:ext cx="293" cy="376"/>
                <a:chOff x="752" y="3163"/>
                <a:chExt cx="293" cy="376"/>
              </a:xfrm>
            </p:grpSpPr>
            <p:sp>
              <p:nvSpPr>
                <p:cNvPr id="4294" name="AutoShape 54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95" name="Text Box 54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Pd</a:t>
                  </a:r>
                </a:p>
              </p:txBody>
            </p:sp>
          </p:grpSp>
          <p:grpSp>
            <p:nvGrpSpPr>
              <p:cNvPr id="4171" name="Group 543"/>
              <p:cNvGrpSpPr>
                <a:grpSpLocks/>
              </p:cNvGrpSpPr>
              <p:nvPr/>
            </p:nvGrpSpPr>
            <p:grpSpPr bwMode="auto">
              <a:xfrm>
                <a:off x="3228" y="2694"/>
                <a:ext cx="293" cy="376"/>
                <a:chOff x="752" y="3163"/>
                <a:chExt cx="293" cy="376"/>
              </a:xfrm>
            </p:grpSpPr>
            <p:sp>
              <p:nvSpPr>
                <p:cNvPr id="4292" name="AutoShape 54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93" name="Text Box 54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Ag</a:t>
                  </a:r>
                </a:p>
              </p:txBody>
            </p:sp>
          </p:grpSp>
          <p:grpSp>
            <p:nvGrpSpPr>
              <p:cNvPr id="4172" name="Group 546"/>
              <p:cNvGrpSpPr>
                <a:grpSpLocks/>
              </p:cNvGrpSpPr>
              <p:nvPr/>
            </p:nvGrpSpPr>
            <p:grpSpPr bwMode="auto">
              <a:xfrm>
                <a:off x="3535" y="2694"/>
                <a:ext cx="293" cy="376"/>
                <a:chOff x="752" y="3163"/>
                <a:chExt cx="293" cy="376"/>
              </a:xfrm>
            </p:grpSpPr>
            <p:sp>
              <p:nvSpPr>
                <p:cNvPr id="4290" name="AutoShape 54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91" name="Text Box 54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Cd</a:t>
                  </a:r>
                </a:p>
              </p:txBody>
            </p:sp>
          </p:grpSp>
          <p:grpSp>
            <p:nvGrpSpPr>
              <p:cNvPr id="4173" name="Group 549"/>
              <p:cNvGrpSpPr>
                <a:grpSpLocks/>
              </p:cNvGrpSpPr>
              <p:nvPr/>
            </p:nvGrpSpPr>
            <p:grpSpPr bwMode="auto">
              <a:xfrm>
                <a:off x="3842" y="2694"/>
                <a:ext cx="293" cy="376"/>
                <a:chOff x="752" y="3163"/>
                <a:chExt cx="293" cy="376"/>
              </a:xfrm>
            </p:grpSpPr>
            <p:sp>
              <p:nvSpPr>
                <p:cNvPr id="4288" name="AutoShape 55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89" name="Text Box 55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In</a:t>
                  </a:r>
                </a:p>
              </p:txBody>
            </p:sp>
          </p:grpSp>
          <p:grpSp>
            <p:nvGrpSpPr>
              <p:cNvPr id="4174" name="Group 552"/>
              <p:cNvGrpSpPr>
                <a:grpSpLocks/>
              </p:cNvGrpSpPr>
              <p:nvPr/>
            </p:nvGrpSpPr>
            <p:grpSpPr bwMode="auto">
              <a:xfrm>
                <a:off x="4149" y="2694"/>
                <a:ext cx="293" cy="376"/>
                <a:chOff x="752" y="3163"/>
                <a:chExt cx="293" cy="376"/>
              </a:xfrm>
            </p:grpSpPr>
            <p:sp>
              <p:nvSpPr>
                <p:cNvPr id="4286" name="AutoShape 55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87" name="Text Box 55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Sn</a:t>
                  </a:r>
                </a:p>
              </p:txBody>
            </p:sp>
          </p:grpSp>
          <p:grpSp>
            <p:nvGrpSpPr>
              <p:cNvPr id="4175" name="Group 555"/>
              <p:cNvGrpSpPr>
                <a:grpSpLocks/>
              </p:cNvGrpSpPr>
              <p:nvPr/>
            </p:nvGrpSpPr>
            <p:grpSpPr bwMode="auto">
              <a:xfrm>
                <a:off x="4456" y="2694"/>
                <a:ext cx="293" cy="376"/>
                <a:chOff x="752" y="3163"/>
                <a:chExt cx="293" cy="376"/>
              </a:xfrm>
            </p:grpSpPr>
            <p:sp>
              <p:nvSpPr>
                <p:cNvPr id="4284" name="AutoShape 55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85" name="Text Box 55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Sb</a:t>
                  </a:r>
                </a:p>
              </p:txBody>
            </p:sp>
          </p:grpSp>
          <p:grpSp>
            <p:nvGrpSpPr>
              <p:cNvPr id="4176" name="Group 558"/>
              <p:cNvGrpSpPr>
                <a:grpSpLocks/>
              </p:cNvGrpSpPr>
              <p:nvPr/>
            </p:nvGrpSpPr>
            <p:grpSpPr bwMode="auto">
              <a:xfrm>
                <a:off x="4763" y="2694"/>
                <a:ext cx="293" cy="376"/>
                <a:chOff x="752" y="3163"/>
                <a:chExt cx="293" cy="376"/>
              </a:xfrm>
            </p:grpSpPr>
            <p:sp>
              <p:nvSpPr>
                <p:cNvPr id="4282" name="AutoShape 55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83" name="Text Box 56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Te</a:t>
                  </a:r>
                </a:p>
              </p:txBody>
            </p:sp>
          </p:grpSp>
          <p:grpSp>
            <p:nvGrpSpPr>
              <p:cNvPr id="4177" name="Group 561"/>
              <p:cNvGrpSpPr>
                <a:grpSpLocks/>
              </p:cNvGrpSpPr>
              <p:nvPr/>
            </p:nvGrpSpPr>
            <p:grpSpPr bwMode="auto">
              <a:xfrm>
                <a:off x="5070" y="2694"/>
                <a:ext cx="293" cy="376"/>
                <a:chOff x="752" y="3163"/>
                <a:chExt cx="293" cy="376"/>
              </a:xfrm>
            </p:grpSpPr>
            <p:sp>
              <p:nvSpPr>
                <p:cNvPr id="4280" name="AutoShape 56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81" name="Text Box 56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I</a:t>
                  </a:r>
                </a:p>
              </p:txBody>
            </p:sp>
          </p:grpSp>
          <p:grpSp>
            <p:nvGrpSpPr>
              <p:cNvPr id="4178" name="Group 564"/>
              <p:cNvGrpSpPr>
                <a:grpSpLocks/>
              </p:cNvGrpSpPr>
              <p:nvPr/>
            </p:nvGrpSpPr>
            <p:grpSpPr bwMode="auto">
              <a:xfrm>
                <a:off x="465" y="2298"/>
                <a:ext cx="293" cy="376"/>
                <a:chOff x="752" y="3163"/>
                <a:chExt cx="293" cy="376"/>
              </a:xfrm>
            </p:grpSpPr>
            <p:sp>
              <p:nvSpPr>
                <p:cNvPr id="4278" name="AutoShape 56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79" name="Text Box 56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Ca</a:t>
                  </a:r>
                </a:p>
              </p:txBody>
            </p:sp>
          </p:grpSp>
          <p:grpSp>
            <p:nvGrpSpPr>
              <p:cNvPr id="4179" name="Group 567"/>
              <p:cNvGrpSpPr>
                <a:grpSpLocks/>
              </p:cNvGrpSpPr>
              <p:nvPr/>
            </p:nvGrpSpPr>
            <p:grpSpPr bwMode="auto">
              <a:xfrm>
                <a:off x="772" y="2298"/>
                <a:ext cx="293" cy="376"/>
                <a:chOff x="752" y="3163"/>
                <a:chExt cx="293" cy="376"/>
              </a:xfrm>
            </p:grpSpPr>
            <p:sp>
              <p:nvSpPr>
                <p:cNvPr id="4276" name="AutoShape 56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77" name="Text Box 56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Sc</a:t>
                  </a:r>
                </a:p>
              </p:txBody>
            </p:sp>
          </p:grpSp>
          <p:grpSp>
            <p:nvGrpSpPr>
              <p:cNvPr id="4180" name="Group 570"/>
              <p:cNvGrpSpPr>
                <a:grpSpLocks/>
              </p:cNvGrpSpPr>
              <p:nvPr/>
            </p:nvGrpSpPr>
            <p:grpSpPr bwMode="auto">
              <a:xfrm>
                <a:off x="1079" y="2298"/>
                <a:ext cx="293" cy="376"/>
                <a:chOff x="752" y="3163"/>
                <a:chExt cx="293" cy="376"/>
              </a:xfrm>
            </p:grpSpPr>
            <p:sp>
              <p:nvSpPr>
                <p:cNvPr id="4274" name="AutoShape 57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75" name="Text Box 57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Ti</a:t>
                  </a:r>
                </a:p>
              </p:txBody>
            </p:sp>
          </p:grpSp>
          <p:grpSp>
            <p:nvGrpSpPr>
              <p:cNvPr id="4181" name="Group 573"/>
              <p:cNvGrpSpPr>
                <a:grpSpLocks/>
              </p:cNvGrpSpPr>
              <p:nvPr/>
            </p:nvGrpSpPr>
            <p:grpSpPr bwMode="auto">
              <a:xfrm>
                <a:off x="1386" y="2298"/>
                <a:ext cx="293" cy="376"/>
                <a:chOff x="752" y="3163"/>
                <a:chExt cx="293" cy="376"/>
              </a:xfrm>
            </p:grpSpPr>
            <p:sp>
              <p:nvSpPr>
                <p:cNvPr id="4272" name="AutoShape 57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73" name="Text Box 57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V</a:t>
                  </a:r>
                </a:p>
              </p:txBody>
            </p:sp>
          </p:grpSp>
          <p:grpSp>
            <p:nvGrpSpPr>
              <p:cNvPr id="4182" name="Group 576"/>
              <p:cNvGrpSpPr>
                <a:grpSpLocks/>
              </p:cNvGrpSpPr>
              <p:nvPr/>
            </p:nvGrpSpPr>
            <p:grpSpPr bwMode="auto">
              <a:xfrm>
                <a:off x="1693" y="2298"/>
                <a:ext cx="293" cy="376"/>
                <a:chOff x="752" y="3163"/>
                <a:chExt cx="293" cy="376"/>
              </a:xfrm>
            </p:grpSpPr>
            <p:sp>
              <p:nvSpPr>
                <p:cNvPr id="4270" name="AutoShape 57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71" name="Text Box 57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Cr</a:t>
                  </a:r>
                </a:p>
              </p:txBody>
            </p:sp>
          </p:grpSp>
          <p:grpSp>
            <p:nvGrpSpPr>
              <p:cNvPr id="4183" name="Group 579"/>
              <p:cNvGrpSpPr>
                <a:grpSpLocks/>
              </p:cNvGrpSpPr>
              <p:nvPr/>
            </p:nvGrpSpPr>
            <p:grpSpPr bwMode="auto">
              <a:xfrm>
                <a:off x="2000" y="2298"/>
                <a:ext cx="293" cy="376"/>
                <a:chOff x="752" y="3163"/>
                <a:chExt cx="293" cy="376"/>
              </a:xfrm>
            </p:grpSpPr>
            <p:sp>
              <p:nvSpPr>
                <p:cNvPr id="4268" name="AutoShape 58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69" name="Text Box 58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Mn</a:t>
                  </a:r>
                </a:p>
              </p:txBody>
            </p:sp>
          </p:grpSp>
          <p:grpSp>
            <p:nvGrpSpPr>
              <p:cNvPr id="4184" name="Group 582"/>
              <p:cNvGrpSpPr>
                <a:grpSpLocks/>
              </p:cNvGrpSpPr>
              <p:nvPr/>
            </p:nvGrpSpPr>
            <p:grpSpPr bwMode="auto">
              <a:xfrm>
                <a:off x="2307" y="2298"/>
                <a:ext cx="293" cy="376"/>
                <a:chOff x="752" y="3163"/>
                <a:chExt cx="293" cy="376"/>
              </a:xfrm>
            </p:grpSpPr>
            <p:sp>
              <p:nvSpPr>
                <p:cNvPr id="4266" name="AutoShape 58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67" name="Text Box 58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Fe</a:t>
                  </a:r>
                </a:p>
              </p:txBody>
            </p:sp>
          </p:grpSp>
          <p:grpSp>
            <p:nvGrpSpPr>
              <p:cNvPr id="4185" name="Group 585"/>
              <p:cNvGrpSpPr>
                <a:grpSpLocks/>
              </p:cNvGrpSpPr>
              <p:nvPr/>
            </p:nvGrpSpPr>
            <p:grpSpPr bwMode="auto">
              <a:xfrm>
                <a:off x="2614" y="2298"/>
                <a:ext cx="293" cy="376"/>
                <a:chOff x="752" y="3163"/>
                <a:chExt cx="293" cy="376"/>
              </a:xfrm>
            </p:grpSpPr>
            <p:sp>
              <p:nvSpPr>
                <p:cNvPr id="4264" name="AutoShape 58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65" name="Text Box 58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Co</a:t>
                  </a:r>
                </a:p>
              </p:txBody>
            </p:sp>
          </p:grpSp>
          <p:grpSp>
            <p:nvGrpSpPr>
              <p:cNvPr id="4186" name="Group 588"/>
              <p:cNvGrpSpPr>
                <a:grpSpLocks/>
              </p:cNvGrpSpPr>
              <p:nvPr/>
            </p:nvGrpSpPr>
            <p:grpSpPr bwMode="auto">
              <a:xfrm>
                <a:off x="2921" y="2298"/>
                <a:ext cx="293" cy="376"/>
                <a:chOff x="752" y="3163"/>
                <a:chExt cx="293" cy="376"/>
              </a:xfrm>
            </p:grpSpPr>
            <p:sp>
              <p:nvSpPr>
                <p:cNvPr id="4262" name="AutoShape 58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63" name="Text Box 59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Ni</a:t>
                  </a:r>
                </a:p>
              </p:txBody>
            </p:sp>
          </p:grpSp>
          <p:grpSp>
            <p:nvGrpSpPr>
              <p:cNvPr id="4187" name="Group 591"/>
              <p:cNvGrpSpPr>
                <a:grpSpLocks/>
              </p:cNvGrpSpPr>
              <p:nvPr/>
            </p:nvGrpSpPr>
            <p:grpSpPr bwMode="auto">
              <a:xfrm>
                <a:off x="3228" y="2298"/>
                <a:ext cx="293" cy="376"/>
                <a:chOff x="752" y="3163"/>
                <a:chExt cx="293" cy="376"/>
              </a:xfrm>
            </p:grpSpPr>
            <p:sp>
              <p:nvSpPr>
                <p:cNvPr id="4260" name="AutoShape 59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61" name="Text Box 59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Cu</a:t>
                  </a:r>
                </a:p>
              </p:txBody>
            </p:sp>
          </p:grpSp>
          <p:grpSp>
            <p:nvGrpSpPr>
              <p:cNvPr id="4188" name="Group 594"/>
              <p:cNvGrpSpPr>
                <a:grpSpLocks/>
              </p:cNvGrpSpPr>
              <p:nvPr/>
            </p:nvGrpSpPr>
            <p:grpSpPr bwMode="auto">
              <a:xfrm>
                <a:off x="3535" y="2298"/>
                <a:ext cx="293" cy="376"/>
                <a:chOff x="752" y="3163"/>
                <a:chExt cx="293" cy="376"/>
              </a:xfrm>
            </p:grpSpPr>
            <p:sp>
              <p:nvSpPr>
                <p:cNvPr id="4258" name="AutoShape 59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59" name="Text Box 59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Zn</a:t>
                  </a:r>
                </a:p>
              </p:txBody>
            </p:sp>
          </p:grpSp>
          <p:grpSp>
            <p:nvGrpSpPr>
              <p:cNvPr id="4189" name="Group 597"/>
              <p:cNvGrpSpPr>
                <a:grpSpLocks/>
              </p:cNvGrpSpPr>
              <p:nvPr/>
            </p:nvGrpSpPr>
            <p:grpSpPr bwMode="auto">
              <a:xfrm>
                <a:off x="3842" y="2298"/>
                <a:ext cx="293" cy="376"/>
                <a:chOff x="752" y="3163"/>
                <a:chExt cx="293" cy="376"/>
              </a:xfrm>
            </p:grpSpPr>
            <p:sp>
              <p:nvSpPr>
                <p:cNvPr id="4256" name="AutoShape 59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57" name="Text Box 59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Ga</a:t>
                  </a:r>
                </a:p>
              </p:txBody>
            </p:sp>
          </p:grpSp>
          <p:grpSp>
            <p:nvGrpSpPr>
              <p:cNvPr id="4190" name="Group 600"/>
              <p:cNvGrpSpPr>
                <a:grpSpLocks/>
              </p:cNvGrpSpPr>
              <p:nvPr/>
            </p:nvGrpSpPr>
            <p:grpSpPr bwMode="auto">
              <a:xfrm>
                <a:off x="4149" y="2298"/>
                <a:ext cx="293" cy="376"/>
                <a:chOff x="752" y="3163"/>
                <a:chExt cx="293" cy="376"/>
              </a:xfrm>
            </p:grpSpPr>
            <p:sp>
              <p:nvSpPr>
                <p:cNvPr id="4254" name="AutoShape 60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55" name="Text Box 60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Ge</a:t>
                  </a:r>
                </a:p>
              </p:txBody>
            </p:sp>
          </p:grpSp>
          <p:grpSp>
            <p:nvGrpSpPr>
              <p:cNvPr id="4191" name="Group 603"/>
              <p:cNvGrpSpPr>
                <a:grpSpLocks/>
              </p:cNvGrpSpPr>
              <p:nvPr/>
            </p:nvGrpSpPr>
            <p:grpSpPr bwMode="auto">
              <a:xfrm>
                <a:off x="4456" y="2298"/>
                <a:ext cx="293" cy="376"/>
                <a:chOff x="752" y="3163"/>
                <a:chExt cx="293" cy="376"/>
              </a:xfrm>
            </p:grpSpPr>
            <p:sp>
              <p:nvSpPr>
                <p:cNvPr id="4252" name="AutoShape 60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53" name="Text Box 60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As</a:t>
                  </a:r>
                </a:p>
              </p:txBody>
            </p:sp>
          </p:grpSp>
          <p:grpSp>
            <p:nvGrpSpPr>
              <p:cNvPr id="4192" name="Group 606"/>
              <p:cNvGrpSpPr>
                <a:grpSpLocks/>
              </p:cNvGrpSpPr>
              <p:nvPr/>
            </p:nvGrpSpPr>
            <p:grpSpPr bwMode="auto">
              <a:xfrm>
                <a:off x="4763" y="2298"/>
                <a:ext cx="293" cy="376"/>
                <a:chOff x="752" y="3163"/>
                <a:chExt cx="293" cy="376"/>
              </a:xfrm>
            </p:grpSpPr>
            <p:sp>
              <p:nvSpPr>
                <p:cNvPr id="4250" name="AutoShape 60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51" name="Text Box 60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Se</a:t>
                  </a:r>
                </a:p>
              </p:txBody>
            </p:sp>
          </p:grpSp>
          <p:grpSp>
            <p:nvGrpSpPr>
              <p:cNvPr id="4193" name="Group 609"/>
              <p:cNvGrpSpPr>
                <a:grpSpLocks/>
              </p:cNvGrpSpPr>
              <p:nvPr/>
            </p:nvGrpSpPr>
            <p:grpSpPr bwMode="auto">
              <a:xfrm>
                <a:off x="5070" y="2298"/>
                <a:ext cx="293" cy="376"/>
                <a:chOff x="752" y="3163"/>
                <a:chExt cx="293" cy="376"/>
              </a:xfrm>
            </p:grpSpPr>
            <p:sp>
              <p:nvSpPr>
                <p:cNvPr id="4248" name="AutoShape 61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49" name="Text Box 61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Br</a:t>
                  </a:r>
                </a:p>
              </p:txBody>
            </p:sp>
          </p:grpSp>
          <p:grpSp>
            <p:nvGrpSpPr>
              <p:cNvPr id="4194" name="Group 612"/>
              <p:cNvGrpSpPr>
                <a:grpSpLocks/>
              </p:cNvGrpSpPr>
              <p:nvPr/>
            </p:nvGrpSpPr>
            <p:grpSpPr bwMode="auto">
              <a:xfrm>
                <a:off x="465" y="1904"/>
                <a:ext cx="293" cy="376"/>
                <a:chOff x="752" y="3163"/>
                <a:chExt cx="293" cy="376"/>
              </a:xfrm>
            </p:grpSpPr>
            <p:sp>
              <p:nvSpPr>
                <p:cNvPr id="4246" name="AutoShape 61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47" name="Text Box 61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Mg</a:t>
                  </a:r>
                </a:p>
              </p:txBody>
            </p:sp>
          </p:grpSp>
          <p:grpSp>
            <p:nvGrpSpPr>
              <p:cNvPr id="4195" name="Group 615"/>
              <p:cNvGrpSpPr>
                <a:grpSpLocks/>
              </p:cNvGrpSpPr>
              <p:nvPr/>
            </p:nvGrpSpPr>
            <p:grpSpPr bwMode="auto">
              <a:xfrm>
                <a:off x="3842" y="1904"/>
                <a:ext cx="293" cy="376"/>
                <a:chOff x="752" y="3163"/>
                <a:chExt cx="293" cy="376"/>
              </a:xfrm>
            </p:grpSpPr>
            <p:sp>
              <p:nvSpPr>
                <p:cNvPr id="4244" name="AutoShape 61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45" name="Text Box 61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Al</a:t>
                  </a:r>
                </a:p>
              </p:txBody>
            </p:sp>
          </p:grpSp>
          <p:grpSp>
            <p:nvGrpSpPr>
              <p:cNvPr id="4196" name="Group 618"/>
              <p:cNvGrpSpPr>
                <a:grpSpLocks/>
              </p:cNvGrpSpPr>
              <p:nvPr/>
            </p:nvGrpSpPr>
            <p:grpSpPr bwMode="auto">
              <a:xfrm>
                <a:off x="4149" y="1904"/>
                <a:ext cx="293" cy="376"/>
                <a:chOff x="752" y="3163"/>
                <a:chExt cx="293" cy="376"/>
              </a:xfrm>
            </p:grpSpPr>
            <p:sp>
              <p:nvSpPr>
                <p:cNvPr id="4242" name="AutoShape 619"/>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43" name="Text Box 62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Si</a:t>
                  </a:r>
                </a:p>
              </p:txBody>
            </p:sp>
          </p:grpSp>
          <p:grpSp>
            <p:nvGrpSpPr>
              <p:cNvPr id="4197" name="Group 621"/>
              <p:cNvGrpSpPr>
                <a:grpSpLocks/>
              </p:cNvGrpSpPr>
              <p:nvPr/>
            </p:nvGrpSpPr>
            <p:grpSpPr bwMode="auto">
              <a:xfrm>
                <a:off x="4456" y="1904"/>
                <a:ext cx="293" cy="376"/>
                <a:chOff x="752" y="3163"/>
                <a:chExt cx="293" cy="376"/>
              </a:xfrm>
            </p:grpSpPr>
            <p:sp>
              <p:nvSpPr>
                <p:cNvPr id="4240" name="AutoShape 622"/>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41" name="Text Box 62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P</a:t>
                  </a:r>
                </a:p>
              </p:txBody>
            </p:sp>
          </p:grpSp>
          <p:grpSp>
            <p:nvGrpSpPr>
              <p:cNvPr id="4198" name="Group 624"/>
              <p:cNvGrpSpPr>
                <a:grpSpLocks/>
              </p:cNvGrpSpPr>
              <p:nvPr/>
            </p:nvGrpSpPr>
            <p:grpSpPr bwMode="auto">
              <a:xfrm>
                <a:off x="4763" y="1904"/>
                <a:ext cx="293" cy="376"/>
                <a:chOff x="752" y="3163"/>
                <a:chExt cx="293" cy="376"/>
              </a:xfrm>
            </p:grpSpPr>
            <p:sp>
              <p:nvSpPr>
                <p:cNvPr id="4238" name="AutoShape 625"/>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39" name="Text Box 62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S</a:t>
                  </a:r>
                </a:p>
              </p:txBody>
            </p:sp>
          </p:grpSp>
          <p:grpSp>
            <p:nvGrpSpPr>
              <p:cNvPr id="4199" name="Group 627"/>
              <p:cNvGrpSpPr>
                <a:grpSpLocks/>
              </p:cNvGrpSpPr>
              <p:nvPr/>
            </p:nvGrpSpPr>
            <p:grpSpPr bwMode="auto">
              <a:xfrm>
                <a:off x="5070" y="1904"/>
                <a:ext cx="293" cy="376"/>
                <a:chOff x="752" y="3163"/>
                <a:chExt cx="293" cy="376"/>
              </a:xfrm>
            </p:grpSpPr>
            <p:sp>
              <p:nvSpPr>
                <p:cNvPr id="4236" name="AutoShape 628"/>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37" name="Text Box 62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Cl</a:t>
                  </a:r>
                </a:p>
              </p:txBody>
            </p:sp>
          </p:grpSp>
          <p:grpSp>
            <p:nvGrpSpPr>
              <p:cNvPr id="4200" name="Group 630"/>
              <p:cNvGrpSpPr>
                <a:grpSpLocks/>
              </p:cNvGrpSpPr>
              <p:nvPr/>
            </p:nvGrpSpPr>
            <p:grpSpPr bwMode="auto">
              <a:xfrm>
                <a:off x="465" y="1512"/>
                <a:ext cx="293" cy="376"/>
                <a:chOff x="752" y="3163"/>
                <a:chExt cx="293" cy="376"/>
              </a:xfrm>
            </p:grpSpPr>
            <p:sp>
              <p:nvSpPr>
                <p:cNvPr id="4234" name="AutoShape 631"/>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35" name="Text Box 632"/>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Be</a:t>
                  </a:r>
                </a:p>
              </p:txBody>
            </p:sp>
          </p:grpSp>
          <p:grpSp>
            <p:nvGrpSpPr>
              <p:cNvPr id="4201" name="Group 633"/>
              <p:cNvGrpSpPr>
                <a:grpSpLocks/>
              </p:cNvGrpSpPr>
              <p:nvPr/>
            </p:nvGrpSpPr>
            <p:grpSpPr bwMode="auto">
              <a:xfrm>
                <a:off x="3842" y="1512"/>
                <a:ext cx="293" cy="376"/>
                <a:chOff x="752" y="3163"/>
                <a:chExt cx="293" cy="376"/>
              </a:xfrm>
            </p:grpSpPr>
            <p:sp>
              <p:nvSpPr>
                <p:cNvPr id="4232" name="AutoShape 634"/>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33" name="Text Box 635"/>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B</a:t>
                  </a:r>
                </a:p>
              </p:txBody>
            </p:sp>
          </p:grpSp>
          <p:grpSp>
            <p:nvGrpSpPr>
              <p:cNvPr id="4202" name="Group 636"/>
              <p:cNvGrpSpPr>
                <a:grpSpLocks/>
              </p:cNvGrpSpPr>
              <p:nvPr/>
            </p:nvGrpSpPr>
            <p:grpSpPr bwMode="auto">
              <a:xfrm>
                <a:off x="4149" y="1512"/>
                <a:ext cx="293" cy="376"/>
                <a:chOff x="752" y="3163"/>
                <a:chExt cx="293" cy="376"/>
              </a:xfrm>
            </p:grpSpPr>
            <p:sp>
              <p:nvSpPr>
                <p:cNvPr id="4230" name="AutoShape 637"/>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31" name="Text Box 638"/>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C</a:t>
                  </a:r>
                </a:p>
              </p:txBody>
            </p:sp>
          </p:grpSp>
          <p:grpSp>
            <p:nvGrpSpPr>
              <p:cNvPr id="4203" name="Group 639"/>
              <p:cNvGrpSpPr>
                <a:grpSpLocks/>
              </p:cNvGrpSpPr>
              <p:nvPr/>
            </p:nvGrpSpPr>
            <p:grpSpPr bwMode="auto">
              <a:xfrm>
                <a:off x="4456" y="1512"/>
                <a:ext cx="293" cy="376"/>
                <a:chOff x="752" y="3163"/>
                <a:chExt cx="293" cy="376"/>
              </a:xfrm>
            </p:grpSpPr>
            <p:sp>
              <p:nvSpPr>
                <p:cNvPr id="4228" name="AutoShape 640"/>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29" name="Text Box 641"/>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N</a:t>
                  </a:r>
                </a:p>
              </p:txBody>
            </p:sp>
          </p:grpSp>
          <p:grpSp>
            <p:nvGrpSpPr>
              <p:cNvPr id="4204" name="Group 642"/>
              <p:cNvGrpSpPr>
                <a:grpSpLocks/>
              </p:cNvGrpSpPr>
              <p:nvPr/>
            </p:nvGrpSpPr>
            <p:grpSpPr bwMode="auto">
              <a:xfrm>
                <a:off x="4763" y="1512"/>
                <a:ext cx="293" cy="376"/>
                <a:chOff x="752" y="3163"/>
                <a:chExt cx="293" cy="376"/>
              </a:xfrm>
            </p:grpSpPr>
            <p:sp>
              <p:nvSpPr>
                <p:cNvPr id="4226" name="AutoShape 643"/>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27" name="Text Box 644"/>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O</a:t>
                  </a:r>
                </a:p>
              </p:txBody>
            </p:sp>
          </p:grpSp>
          <p:grpSp>
            <p:nvGrpSpPr>
              <p:cNvPr id="4205" name="Group 645"/>
              <p:cNvGrpSpPr>
                <a:grpSpLocks/>
              </p:cNvGrpSpPr>
              <p:nvPr/>
            </p:nvGrpSpPr>
            <p:grpSpPr bwMode="auto">
              <a:xfrm>
                <a:off x="5070" y="1512"/>
                <a:ext cx="293" cy="376"/>
                <a:chOff x="752" y="3163"/>
                <a:chExt cx="293" cy="376"/>
              </a:xfrm>
            </p:grpSpPr>
            <p:sp>
              <p:nvSpPr>
                <p:cNvPr id="4224" name="AutoShape 646"/>
                <p:cNvSpPr>
                  <a:spLocks noChangeArrowheads="1"/>
                </p:cNvSpPr>
                <p:nvPr/>
              </p:nvSpPr>
              <p:spPr bwMode="auto">
                <a:xfrm>
                  <a:off x="753" y="3163"/>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25" name="Text Box 64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F</a:t>
                  </a:r>
                </a:p>
              </p:txBody>
            </p:sp>
          </p:grpSp>
          <p:grpSp>
            <p:nvGrpSpPr>
              <p:cNvPr id="4206" name="Group 648"/>
              <p:cNvGrpSpPr>
                <a:grpSpLocks/>
              </p:cNvGrpSpPr>
              <p:nvPr/>
            </p:nvGrpSpPr>
            <p:grpSpPr bwMode="auto">
              <a:xfrm>
                <a:off x="158" y="3090"/>
                <a:ext cx="293" cy="376"/>
                <a:chOff x="5378" y="3090"/>
                <a:chExt cx="293" cy="376"/>
              </a:xfrm>
            </p:grpSpPr>
            <p:sp>
              <p:nvSpPr>
                <p:cNvPr id="4222" name="AutoShape 649"/>
                <p:cNvSpPr>
                  <a:spLocks noChangeArrowheads="1"/>
                </p:cNvSpPr>
                <p:nvPr/>
              </p:nvSpPr>
              <p:spPr bwMode="auto">
                <a:xfrm>
                  <a:off x="5379" y="3090"/>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23" name="Text Box 650"/>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Cs</a:t>
                  </a:r>
                </a:p>
              </p:txBody>
            </p:sp>
          </p:grpSp>
          <p:grpSp>
            <p:nvGrpSpPr>
              <p:cNvPr id="4207" name="Group 651"/>
              <p:cNvGrpSpPr>
                <a:grpSpLocks/>
              </p:cNvGrpSpPr>
              <p:nvPr/>
            </p:nvGrpSpPr>
            <p:grpSpPr bwMode="auto">
              <a:xfrm>
                <a:off x="158" y="2694"/>
                <a:ext cx="293" cy="376"/>
                <a:chOff x="5378" y="2694"/>
                <a:chExt cx="293" cy="376"/>
              </a:xfrm>
            </p:grpSpPr>
            <p:sp>
              <p:nvSpPr>
                <p:cNvPr id="4220" name="AutoShape 652"/>
                <p:cNvSpPr>
                  <a:spLocks noChangeArrowheads="1"/>
                </p:cNvSpPr>
                <p:nvPr/>
              </p:nvSpPr>
              <p:spPr bwMode="auto">
                <a:xfrm>
                  <a:off x="5379" y="269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21" name="Text Box 653"/>
                <p:cNvSpPr txBox="1">
                  <a:spLocks noChangeArrowheads="1"/>
                </p:cNvSpPr>
                <p:nvPr/>
              </p:nvSpPr>
              <p:spPr bwMode="auto">
                <a:xfrm>
                  <a:off x="5378" y="276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Rb</a:t>
                  </a:r>
                </a:p>
              </p:txBody>
            </p:sp>
          </p:grpSp>
          <p:grpSp>
            <p:nvGrpSpPr>
              <p:cNvPr id="4208" name="Group 654"/>
              <p:cNvGrpSpPr>
                <a:grpSpLocks/>
              </p:cNvGrpSpPr>
              <p:nvPr/>
            </p:nvGrpSpPr>
            <p:grpSpPr bwMode="auto">
              <a:xfrm>
                <a:off x="159" y="2298"/>
                <a:ext cx="293" cy="376"/>
                <a:chOff x="5378" y="2298"/>
                <a:chExt cx="293" cy="376"/>
              </a:xfrm>
            </p:grpSpPr>
            <p:sp>
              <p:nvSpPr>
                <p:cNvPr id="4218" name="AutoShape 655"/>
                <p:cNvSpPr>
                  <a:spLocks noChangeArrowheads="1"/>
                </p:cNvSpPr>
                <p:nvPr/>
              </p:nvSpPr>
              <p:spPr bwMode="auto">
                <a:xfrm>
                  <a:off x="5379" y="2298"/>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19" name="Text Box 656"/>
                <p:cNvSpPr txBox="1">
                  <a:spLocks noChangeArrowheads="1"/>
                </p:cNvSpPr>
                <p:nvPr/>
              </p:nvSpPr>
              <p:spPr bwMode="auto">
                <a:xfrm>
                  <a:off x="5378" y="2371"/>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K</a:t>
                  </a:r>
                </a:p>
              </p:txBody>
            </p:sp>
          </p:grpSp>
          <p:grpSp>
            <p:nvGrpSpPr>
              <p:cNvPr id="4209" name="Group 657"/>
              <p:cNvGrpSpPr>
                <a:grpSpLocks/>
              </p:cNvGrpSpPr>
              <p:nvPr/>
            </p:nvGrpSpPr>
            <p:grpSpPr bwMode="auto">
              <a:xfrm>
                <a:off x="159" y="1904"/>
                <a:ext cx="293" cy="376"/>
                <a:chOff x="5378" y="1904"/>
                <a:chExt cx="293" cy="376"/>
              </a:xfrm>
            </p:grpSpPr>
            <p:sp>
              <p:nvSpPr>
                <p:cNvPr id="4216" name="AutoShape 658"/>
                <p:cNvSpPr>
                  <a:spLocks noChangeArrowheads="1"/>
                </p:cNvSpPr>
                <p:nvPr/>
              </p:nvSpPr>
              <p:spPr bwMode="auto">
                <a:xfrm>
                  <a:off x="5379" y="1904"/>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17" name="Text Box 659"/>
                <p:cNvSpPr txBox="1">
                  <a:spLocks noChangeArrowheads="1"/>
                </p:cNvSpPr>
                <p:nvPr/>
              </p:nvSpPr>
              <p:spPr bwMode="auto">
                <a:xfrm>
                  <a:off x="5378" y="1977"/>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Na</a:t>
                  </a:r>
                </a:p>
              </p:txBody>
            </p:sp>
          </p:grpSp>
          <p:grpSp>
            <p:nvGrpSpPr>
              <p:cNvPr id="4210" name="Group 660"/>
              <p:cNvGrpSpPr>
                <a:grpSpLocks/>
              </p:cNvGrpSpPr>
              <p:nvPr/>
            </p:nvGrpSpPr>
            <p:grpSpPr bwMode="auto">
              <a:xfrm>
                <a:off x="158" y="1512"/>
                <a:ext cx="293" cy="376"/>
                <a:chOff x="5378" y="1512"/>
                <a:chExt cx="293" cy="376"/>
              </a:xfrm>
            </p:grpSpPr>
            <p:sp>
              <p:nvSpPr>
                <p:cNvPr id="4214" name="AutoShape 661"/>
                <p:cNvSpPr>
                  <a:spLocks noChangeArrowheads="1"/>
                </p:cNvSpPr>
                <p:nvPr/>
              </p:nvSpPr>
              <p:spPr bwMode="auto">
                <a:xfrm>
                  <a:off x="5379" y="1512"/>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15" name="Text Box 662"/>
                <p:cNvSpPr txBox="1">
                  <a:spLocks noChangeArrowheads="1"/>
                </p:cNvSpPr>
                <p:nvPr/>
              </p:nvSpPr>
              <p:spPr bwMode="auto">
                <a:xfrm>
                  <a:off x="5378" y="1585"/>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Li</a:t>
                  </a:r>
                </a:p>
              </p:txBody>
            </p:sp>
          </p:grpSp>
          <p:grpSp>
            <p:nvGrpSpPr>
              <p:cNvPr id="4211" name="Group 663"/>
              <p:cNvGrpSpPr>
                <a:grpSpLocks/>
              </p:cNvGrpSpPr>
              <p:nvPr/>
            </p:nvGrpSpPr>
            <p:grpSpPr bwMode="auto">
              <a:xfrm>
                <a:off x="158" y="3482"/>
                <a:ext cx="293" cy="376"/>
                <a:chOff x="5378" y="3090"/>
                <a:chExt cx="293" cy="376"/>
              </a:xfrm>
            </p:grpSpPr>
            <p:sp>
              <p:nvSpPr>
                <p:cNvPr id="4212" name="AutoShape 664"/>
                <p:cNvSpPr>
                  <a:spLocks noChangeArrowheads="1"/>
                </p:cNvSpPr>
                <p:nvPr/>
              </p:nvSpPr>
              <p:spPr bwMode="auto">
                <a:xfrm>
                  <a:off x="5379" y="3090"/>
                  <a:ext cx="290" cy="376"/>
                </a:xfrm>
                <a:prstGeom prst="roundRect">
                  <a:avLst>
                    <a:gd name="adj" fmla="val 16667"/>
                  </a:avLst>
                </a:prstGeom>
                <a:solidFill>
                  <a:srgbClr val="E1B7F7"/>
                </a:solidFill>
                <a:ln w="9525">
                  <a:solidFill>
                    <a:srgbClr val="9900CC"/>
                  </a:solidFill>
                  <a:round/>
                  <a:headEnd/>
                  <a:tailEnd/>
                </a:ln>
              </p:spPr>
              <p:txBody>
                <a:bodyPr wrap="none" anchor="ctr"/>
                <a:lstStyle/>
                <a:p>
                  <a:endParaRPr lang="en-US">
                    <a:latin typeface="Calibri" pitchFamily="34" charset="0"/>
                  </a:endParaRPr>
                </a:p>
              </p:txBody>
            </p:sp>
            <p:sp>
              <p:nvSpPr>
                <p:cNvPr id="4213" name="Text Box 665"/>
                <p:cNvSpPr txBox="1">
                  <a:spLocks noChangeArrowheads="1"/>
                </p:cNvSpPr>
                <p:nvPr/>
              </p:nvSpPr>
              <p:spPr bwMode="auto">
                <a:xfrm>
                  <a:off x="5378" y="3163"/>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00066"/>
                      </a:solidFill>
                      <a:latin typeface="Calibri" pitchFamily="34" charset="0"/>
                    </a:rPr>
                    <a:t>Fr</a:t>
                  </a:r>
                </a:p>
              </p:txBody>
            </p:sp>
          </p:grpSp>
        </p:grpSp>
      </p:grpSp>
      <p:grpSp>
        <p:nvGrpSpPr>
          <p:cNvPr id="18840" name="Group 684"/>
          <p:cNvGrpSpPr>
            <a:grpSpLocks/>
          </p:cNvGrpSpPr>
          <p:nvPr/>
        </p:nvGrpSpPr>
        <p:grpSpPr bwMode="auto">
          <a:xfrm>
            <a:off x="8048625" y="2400300"/>
            <a:ext cx="465138" cy="3101975"/>
            <a:chOff x="5070" y="1512"/>
            <a:chExt cx="293" cy="1954"/>
          </a:xfrm>
        </p:grpSpPr>
        <p:grpSp>
          <p:nvGrpSpPr>
            <p:cNvPr id="4106" name="Group 685"/>
            <p:cNvGrpSpPr>
              <a:grpSpLocks/>
            </p:cNvGrpSpPr>
            <p:nvPr/>
          </p:nvGrpSpPr>
          <p:grpSpPr bwMode="auto">
            <a:xfrm>
              <a:off x="5070" y="3090"/>
              <a:ext cx="293" cy="376"/>
              <a:chOff x="752" y="3163"/>
              <a:chExt cx="293" cy="376"/>
            </a:xfrm>
          </p:grpSpPr>
          <p:sp>
            <p:nvSpPr>
              <p:cNvPr id="4119" name="AutoShape 686"/>
              <p:cNvSpPr>
                <a:spLocks noChangeArrowheads="1"/>
              </p:cNvSpPr>
              <p:nvPr/>
            </p:nvSpPr>
            <p:spPr bwMode="auto">
              <a:xfrm>
                <a:off x="753" y="3163"/>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latin typeface="Calibri" pitchFamily="34" charset="0"/>
                </a:endParaRPr>
              </a:p>
            </p:txBody>
          </p:sp>
          <p:sp>
            <p:nvSpPr>
              <p:cNvPr id="4120" name="Text Box 687"/>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chemeClr val="bg1"/>
                    </a:solidFill>
                    <a:latin typeface="Calibri" pitchFamily="34" charset="0"/>
                  </a:rPr>
                  <a:t>At</a:t>
                </a:r>
              </a:p>
            </p:txBody>
          </p:sp>
        </p:grpSp>
        <p:grpSp>
          <p:nvGrpSpPr>
            <p:cNvPr id="4107" name="Group 688"/>
            <p:cNvGrpSpPr>
              <a:grpSpLocks/>
            </p:cNvGrpSpPr>
            <p:nvPr/>
          </p:nvGrpSpPr>
          <p:grpSpPr bwMode="auto">
            <a:xfrm>
              <a:off x="5070" y="2694"/>
              <a:ext cx="293" cy="376"/>
              <a:chOff x="752" y="3163"/>
              <a:chExt cx="293" cy="376"/>
            </a:xfrm>
          </p:grpSpPr>
          <p:sp>
            <p:nvSpPr>
              <p:cNvPr id="4117" name="AutoShape 689"/>
              <p:cNvSpPr>
                <a:spLocks noChangeArrowheads="1"/>
              </p:cNvSpPr>
              <p:nvPr/>
            </p:nvSpPr>
            <p:spPr bwMode="auto">
              <a:xfrm>
                <a:off x="753" y="3163"/>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latin typeface="Calibri" pitchFamily="34" charset="0"/>
                </a:endParaRPr>
              </a:p>
            </p:txBody>
          </p:sp>
          <p:sp>
            <p:nvSpPr>
              <p:cNvPr id="4118" name="Text Box 690"/>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chemeClr val="bg1"/>
                    </a:solidFill>
                    <a:latin typeface="Calibri" pitchFamily="34" charset="0"/>
                  </a:rPr>
                  <a:t>I</a:t>
                </a:r>
              </a:p>
            </p:txBody>
          </p:sp>
        </p:grpSp>
        <p:grpSp>
          <p:nvGrpSpPr>
            <p:cNvPr id="4108" name="Group 691"/>
            <p:cNvGrpSpPr>
              <a:grpSpLocks/>
            </p:cNvGrpSpPr>
            <p:nvPr/>
          </p:nvGrpSpPr>
          <p:grpSpPr bwMode="auto">
            <a:xfrm>
              <a:off x="5070" y="2298"/>
              <a:ext cx="293" cy="376"/>
              <a:chOff x="752" y="3163"/>
              <a:chExt cx="293" cy="376"/>
            </a:xfrm>
          </p:grpSpPr>
          <p:sp>
            <p:nvSpPr>
              <p:cNvPr id="4115" name="AutoShape 692"/>
              <p:cNvSpPr>
                <a:spLocks noChangeArrowheads="1"/>
              </p:cNvSpPr>
              <p:nvPr/>
            </p:nvSpPr>
            <p:spPr bwMode="auto">
              <a:xfrm>
                <a:off x="753" y="3163"/>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latin typeface="Calibri" pitchFamily="34" charset="0"/>
                </a:endParaRPr>
              </a:p>
            </p:txBody>
          </p:sp>
          <p:sp>
            <p:nvSpPr>
              <p:cNvPr id="4116" name="Text Box 693"/>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chemeClr val="bg1"/>
                    </a:solidFill>
                    <a:latin typeface="Calibri" pitchFamily="34" charset="0"/>
                  </a:rPr>
                  <a:t>Br</a:t>
                </a:r>
              </a:p>
            </p:txBody>
          </p:sp>
        </p:grpSp>
        <p:grpSp>
          <p:nvGrpSpPr>
            <p:cNvPr id="4109" name="Group 694"/>
            <p:cNvGrpSpPr>
              <a:grpSpLocks/>
            </p:cNvGrpSpPr>
            <p:nvPr/>
          </p:nvGrpSpPr>
          <p:grpSpPr bwMode="auto">
            <a:xfrm>
              <a:off x="5070" y="1904"/>
              <a:ext cx="293" cy="376"/>
              <a:chOff x="752" y="3163"/>
              <a:chExt cx="293" cy="376"/>
            </a:xfrm>
          </p:grpSpPr>
          <p:sp>
            <p:nvSpPr>
              <p:cNvPr id="4113" name="AutoShape 695"/>
              <p:cNvSpPr>
                <a:spLocks noChangeArrowheads="1"/>
              </p:cNvSpPr>
              <p:nvPr/>
            </p:nvSpPr>
            <p:spPr bwMode="auto">
              <a:xfrm>
                <a:off x="753" y="3163"/>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latin typeface="Calibri" pitchFamily="34" charset="0"/>
                </a:endParaRPr>
              </a:p>
            </p:txBody>
          </p:sp>
          <p:sp>
            <p:nvSpPr>
              <p:cNvPr id="4114" name="Text Box 696"/>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chemeClr val="bg1"/>
                    </a:solidFill>
                    <a:latin typeface="Calibri" pitchFamily="34" charset="0"/>
                  </a:rPr>
                  <a:t>Cl</a:t>
                </a:r>
              </a:p>
            </p:txBody>
          </p:sp>
        </p:grpSp>
        <p:grpSp>
          <p:nvGrpSpPr>
            <p:cNvPr id="4110" name="Group 697"/>
            <p:cNvGrpSpPr>
              <a:grpSpLocks/>
            </p:cNvGrpSpPr>
            <p:nvPr/>
          </p:nvGrpSpPr>
          <p:grpSpPr bwMode="auto">
            <a:xfrm>
              <a:off x="5070" y="1512"/>
              <a:ext cx="293" cy="376"/>
              <a:chOff x="752" y="3163"/>
              <a:chExt cx="293" cy="376"/>
            </a:xfrm>
          </p:grpSpPr>
          <p:sp>
            <p:nvSpPr>
              <p:cNvPr id="4111" name="AutoShape 698"/>
              <p:cNvSpPr>
                <a:spLocks noChangeArrowheads="1"/>
              </p:cNvSpPr>
              <p:nvPr/>
            </p:nvSpPr>
            <p:spPr bwMode="auto">
              <a:xfrm>
                <a:off x="753" y="3163"/>
                <a:ext cx="290" cy="376"/>
              </a:xfrm>
              <a:prstGeom prst="roundRect">
                <a:avLst>
                  <a:gd name="adj" fmla="val 16667"/>
                </a:avLst>
              </a:prstGeom>
              <a:solidFill>
                <a:srgbClr val="9900CC"/>
              </a:solidFill>
              <a:ln w="9525">
                <a:solidFill>
                  <a:srgbClr val="9900CC"/>
                </a:solidFill>
                <a:round/>
                <a:headEnd/>
                <a:tailEnd/>
              </a:ln>
            </p:spPr>
            <p:txBody>
              <a:bodyPr wrap="none" anchor="ctr"/>
              <a:lstStyle/>
              <a:p>
                <a:endParaRPr lang="en-US">
                  <a:latin typeface="Calibri" pitchFamily="34" charset="0"/>
                </a:endParaRPr>
              </a:p>
            </p:txBody>
          </p:sp>
          <p:sp>
            <p:nvSpPr>
              <p:cNvPr id="4112" name="Text Box 699"/>
              <p:cNvSpPr txBox="1">
                <a:spLocks noChangeArrowheads="1"/>
              </p:cNvSpPr>
              <p:nvPr/>
            </p:nvSpPr>
            <p:spPr bwMode="auto">
              <a:xfrm>
                <a:off x="752" y="3236"/>
                <a:ext cx="29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chemeClr val="bg1"/>
                    </a:solidFill>
                    <a:latin typeface="Calibri" pitchFamily="34" charset="0"/>
                  </a:rPr>
                  <a:t>F</a:t>
                </a:r>
              </a:p>
            </p:txBody>
          </p:sp>
        </p:grpSp>
      </p:grpSp>
      <p:sp>
        <p:nvSpPr>
          <p:cNvPr id="19098" name="Rectangle 666"/>
          <p:cNvSpPr>
            <a:spLocks noChangeArrowheads="1"/>
          </p:cNvSpPr>
          <p:nvPr/>
        </p:nvSpPr>
        <p:spPr bwMode="auto">
          <a:xfrm>
            <a:off x="8027988" y="2382838"/>
            <a:ext cx="504825" cy="3143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pitchFamily="34" charset="0"/>
            </a:endParaRPr>
          </a:p>
        </p:txBody>
      </p:sp>
      <p:sp>
        <p:nvSpPr>
          <p:cNvPr id="4101" name="Text Box 389"/>
          <p:cNvSpPr txBox="1">
            <a:spLocks noChangeArrowheads="1"/>
          </p:cNvSpPr>
          <p:nvPr/>
        </p:nvSpPr>
        <p:spPr bwMode="auto">
          <a:xfrm>
            <a:off x="568325" y="701675"/>
            <a:ext cx="857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FF6600"/>
                </a:solidFill>
                <a:latin typeface="Calibri" pitchFamily="34" charset="0"/>
              </a:rPr>
              <a:t>Halogens</a:t>
            </a:r>
            <a:r>
              <a:rPr lang="en-GB">
                <a:solidFill>
                  <a:srgbClr val="010066"/>
                </a:solidFill>
                <a:latin typeface="Calibri" pitchFamily="34" charset="0"/>
              </a:rPr>
              <a:t> are in group 7 of the periodic table, on the right.</a:t>
            </a:r>
          </a:p>
        </p:txBody>
      </p:sp>
      <p:sp>
        <p:nvSpPr>
          <p:cNvPr id="18822" name="Oval 390"/>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fontAlgn="auto">
              <a:spcBef>
                <a:spcPts val="0"/>
              </a:spcBef>
              <a:spcAft>
                <a:spcPts val="0"/>
              </a:spcAft>
              <a:defRPr/>
            </a:pPr>
            <a:endParaRPr lang="en-US">
              <a:latin typeface="+mn-lt"/>
              <a:cs typeface="+mn-cs"/>
            </a:endParaRPr>
          </a:p>
        </p:txBody>
      </p:sp>
      <p:grpSp>
        <p:nvGrpSpPr>
          <p:cNvPr id="18846" name="Group 391"/>
          <p:cNvGrpSpPr>
            <a:grpSpLocks/>
          </p:cNvGrpSpPr>
          <p:nvPr/>
        </p:nvGrpSpPr>
        <p:grpSpPr bwMode="auto">
          <a:xfrm>
            <a:off x="8094663" y="1268413"/>
            <a:ext cx="373062" cy="457200"/>
            <a:chOff x="204" y="799"/>
            <a:chExt cx="235" cy="288"/>
          </a:xfrm>
        </p:grpSpPr>
        <p:sp>
          <p:nvSpPr>
            <p:cNvPr id="4104" name="AutoShape 392"/>
            <p:cNvSpPr>
              <a:spLocks noChangeArrowheads="1"/>
            </p:cNvSpPr>
            <p:nvPr/>
          </p:nvSpPr>
          <p:spPr bwMode="auto">
            <a:xfrm>
              <a:off x="209" y="830"/>
              <a:ext cx="227" cy="227"/>
            </a:xfrm>
            <a:prstGeom prst="roundRect">
              <a:avLst>
                <a:gd name="adj" fmla="val 16667"/>
              </a:avLst>
            </a:prstGeom>
            <a:solidFill>
              <a:schemeClr val="bg1"/>
            </a:solidFill>
            <a:ln w="25400">
              <a:solidFill>
                <a:srgbClr val="FF6600"/>
              </a:solidFill>
              <a:round/>
              <a:headEnd/>
              <a:tailEnd/>
            </a:ln>
          </p:spPr>
          <p:txBody>
            <a:bodyPr wrap="none" anchor="ctr"/>
            <a:lstStyle/>
            <a:p>
              <a:endParaRPr lang="en-US">
                <a:latin typeface="Calibri" pitchFamily="34" charset="0"/>
              </a:endParaRPr>
            </a:p>
          </p:txBody>
        </p:sp>
        <p:sp>
          <p:nvSpPr>
            <p:cNvPr id="4105" name="Text Box 393"/>
            <p:cNvSpPr txBox="1">
              <a:spLocks noChangeArrowheads="1"/>
            </p:cNvSpPr>
            <p:nvPr/>
          </p:nvSpPr>
          <p:spPr bwMode="auto">
            <a:xfrm>
              <a:off x="204" y="799"/>
              <a:ext cx="2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GB">
                  <a:solidFill>
                    <a:srgbClr val="010066"/>
                  </a:solidFill>
                  <a:latin typeface="Calibri" pitchFamily="34" charset="0"/>
                </a:rPr>
                <a:t>7</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846"/>
                                        </p:tgtEl>
                                        <p:attrNameLst>
                                          <p:attrName>style.visibility</p:attrName>
                                        </p:attrNameLst>
                                      </p:cBhvr>
                                      <p:to>
                                        <p:strVal val="visible"/>
                                      </p:to>
                                    </p:set>
                                    <p:anim calcmode="lin" valueType="num">
                                      <p:cBhvr>
                                        <p:cTn id="7" dur="1000" fill="hold"/>
                                        <p:tgtEl>
                                          <p:spTgt spid="18846"/>
                                        </p:tgtEl>
                                        <p:attrNameLst>
                                          <p:attrName>ppt_w</p:attrName>
                                        </p:attrNameLst>
                                      </p:cBhvr>
                                      <p:tavLst>
                                        <p:tav tm="0">
                                          <p:val>
                                            <p:fltVal val="0"/>
                                          </p:val>
                                        </p:tav>
                                        <p:tav tm="100000">
                                          <p:val>
                                            <p:strVal val="#ppt_w"/>
                                          </p:val>
                                        </p:tav>
                                      </p:tavLst>
                                    </p:anim>
                                    <p:anim calcmode="lin" valueType="num">
                                      <p:cBhvr>
                                        <p:cTn id="8" dur="1000" fill="hold"/>
                                        <p:tgtEl>
                                          <p:spTgt spid="18846"/>
                                        </p:tgtEl>
                                        <p:attrNameLst>
                                          <p:attrName>ppt_h</p:attrName>
                                        </p:attrNameLst>
                                      </p:cBhvr>
                                      <p:tavLst>
                                        <p:tav tm="0">
                                          <p:val>
                                            <p:fltVal val="0"/>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18840"/>
                                        </p:tgtEl>
                                        <p:attrNameLst>
                                          <p:attrName>style.visibility</p:attrName>
                                        </p:attrNameLst>
                                      </p:cBhvr>
                                      <p:to>
                                        <p:strVal val="visible"/>
                                      </p:to>
                                    </p:set>
                                    <p:animEffect transition="in" filter="wipe(up)">
                                      <p:cBhvr>
                                        <p:cTn id="11" dur="1000"/>
                                        <p:tgtEl>
                                          <p:spTgt spid="1884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098"/>
                                        </p:tgtEl>
                                        <p:attrNameLst>
                                          <p:attrName>style.visibility</p:attrName>
                                        </p:attrNameLst>
                                      </p:cBhvr>
                                      <p:to>
                                        <p:strVal val="visible"/>
                                      </p:to>
                                    </p:set>
                                    <p:animEffect transition="in" filter="wipe(up)">
                                      <p:cBhvr>
                                        <p:cTn id="15" dur="1000"/>
                                        <p:tgtEl>
                                          <p:spTgt spid="19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Reaction with hydrogen sulphide</a:t>
            </a:r>
            <a:r>
              <a:rPr lang="en-US" dirty="0" smtClean="0"/>
              <a:t/>
            </a:r>
            <a:br>
              <a:rPr lang="en-US" dirty="0" smtClean="0"/>
            </a:br>
            <a:endParaRPr lang="en-US" dirty="0" smtClean="0"/>
          </a:p>
        </p:txBody>
      </p:sp>
      <p:sp>
        <p:nvSpPr>
          <p:cNvPr id="21507" name="Rectangle 1"/>
          <p:cNvSpPr>
            <a:spLocks noChangeArrowheads="1"/>
          </p:cNvSpPr>
          <p:nvPr/>
        </p:nvSpPr>
        <p:spPr bwMode="auto">
          <a:xfrm>
            <a:off x="0" y="9906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a:latin typeface="Arial Unicode MS" pitchFamily="34" charset="-128"/>
                <a:ea typeface="Arial Unicode MS" pitchFamily="34" charset="-128"/>
                <a:cs typeface="Arial Unicode MS" pitchFamily="34" charset="-128"/>
              </a:rPr>
              <a:t>On passing chlorine and hydrogen sulphide through separate vents in a upright combustion tube hydrogen sulphide gets oxidised to hydrogen chloride and sulphur. Hydrogen chloride comes out through the middle tube.</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590800"/>
            <a:ext cx="381000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img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5562600"/>
            <a:ext cx="45386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sz="3600" b="1" dirty="0" smtClean="0">
                <a:latin typeface="Arial Unicode MS" pitchFamily="34" charset="-128"/>
                <a:ea typeface="Arial Unicode MS" pitchFamily="34" charset="-128"/>
                <a:cs typeface="Arial Unicode MS" pitchFamily="34" charset="-128"/>
              </a:rPr>
              <a:t>Displacement of the Halogens by Chlorine</a:t>
            </a:r>
            <a:r>
              <a:rPr lang="en-US" sz="3600" dirty="0" smtClean="0"/>
              <a:t/>
            </a:r>
            <a:br>
              <a:rPr lang="en-US" sz="3600" dirty="0" smtClean="0"/>
            </a:br>
            <a:endParaRPr lang="en-US" sz="3600" dirty="0" smtClean="0"/>
          </a:p>
        </p:txBody>
      </p:sp>
      <p:sp>
        <p:nvSpPr>
          <p:cNvPr id="22531" name="Rectangle 1"/>
          <p:cNvSpPr>
            <a:spLocks noChangeArrowheads="1"/>
          </p:cNvSpPr>
          <p:nvPr/>
        </p:nvSpPr>
        <p:spPr bwMode="auto">
          <a:xfrm>
            <a:off x="228600" y="1905000"/>
            <a:ext cx="8686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latin typeface="Arial Unicode MS" pitchFamily="34" charset="-128"/>
                <a:ea typeface="Arial Unicode MS" pitchFamily="34" charset="-128"/>
                <a:cs typeface="Arial Unicode MS" pitchFamily="34" charset="-128"/>
              </a:rPr>
              <a:t>Halogens are the most electronegative elements. Fluorine is the most electronegative, followed by chlorine then bromine and then iodine. The </a:t>
            </a:r>
            <a:r>
              <a:rPr lang="en-US" sz="2400">
                <a:solidFill>
                  <a:srgbClr val="0000FF"/>
                </a:solidFill>
                <a:latin typeface="Arial Unicode MS" pitchFamily="34" charset="-128"/>
                <a:ea typeface="Arial Unicode MS" pitchFamily="34" charset="-128"/>
                <a:cs typeface="Arial Unicode MS" pitchFamily="34" charset="-128"/>
              </a:rPr>
              <a:t>relative reactivity</a:t>
            </a:r>
            <a:r>
              <a:rPr lang="en-US" sz="2400">
                <a:latin typeface="Arial Unicode MS" pitchFamily="34" charset="-128"/>
                <a:ea typeface="Arial Unicode MS" pitchFamily="34" charset="-128"/>
                <a:cs typeface="Arial Unicode MS" pitchFamily="34" charset="-128"/>
              </a:rPr>
              <a:t> of the </a:t>
            </a:r>
            <a:r>
              <a:rPr lang="en-US" sz="2400">
                <a:solidFill>
                  <a:srgbClr val="0000FF"/>
                </a:solidFill>
                <a:latin typeface="Arial Unicode MS" pitchFamily="34" charset="-128"/>
                <a:ea typeface="Arial Unicode MS" pitchFamily="34" charset="-128"/>
                <a:cs typeface="Arial Unicode MS" pitchFamily="34" charset="-128"/>
              </a:rPr>
              <a:t>halogens</a:t>
            </a:r>
            <a:r>
              <a:rPr lang="en-US" sz="2400">
                <a:latin typeface="Arial Unicode MS" pitchFamily="34" charset="-128"/>
                <a:ea typeface="Arial Unicode MS" pitchFamily="34" charset="-128"/>
                <a:cs typeface="Arial Unicode MS" pitchFamily="34" charset="-128"/>
              </a:rPr>
              <a:t>, as described in group trends, can be shown by </a:t>
            </a:r>
            <a:r>
              <a:rPr lang="en-US" sz="2400">
                <a:solidFill>
                  <a:srgbClr val="0000FF"/>
                </a:solidFill>
                <a:latin typeface="Arial Unicode MS" pitchFamily="34" charset="-128"/>
                <a:ea typeface="Arial Unicode MS" pitchFamily="34" charset="-128"/>
                <a:cs typeface="Arial Unicode MS" pitchFamily="34" charset="-128"/>
              </a:rPr>
              <a:t>displacement reactions</a:t>
            </a:r>
            <a:r>
              <a:rPr lang="en-US" sz="2400">
                <a:latin typeface="Arial Unicode MS" pitchFamily="34" charset="-128"/>
                <a:ea typeface="Arial Unicode MS" pitchFamily="34" charset="-128"/>
                <a:cs typeface="Arial Unicode MS" pitchFamily="34" charset="-128"/>
              </a:rPr>
              <a:t>. These are similar to the </a:t>
            </a:r>
            <a:r>
              <a:rPr lang="en-US" sz="2400">
                <a:solidFill>
                  <a:srgbClr val="FF0000"/>
                </a:solidFill>
                <a:latin typeface="Arial Unicode MS" pitchFamily="34" charset="-128"/>
                <a:ea typeface="Arial Unicode MS" pitchFamily="34" charset="-128"/>
                <a:cs typeface="Arial Unicode MS" pitchFamily="34" charset="-128"/>
              </a:rPr>
              <a:t>metal</a:t>
            </a:r>
            <a:r>
              <a:rPr lang="en-US" sz="2400">
                <a:solidFill>
                  <a:srgbClr val="0000FF"/>
                </a:solidFill>
                <a:latin typeface="Arial Unicode MS" pitchFamily="34" charset="-128"/>
                <a:ea typeface="Arial Unicode MS" pitchFamily="34" charset="-128"/>
                <a:cs typeface="Arial Unicode MS" pitchFamily="34" charset="-128"/>
              </a:rPr>
              <a:t> displacement reactions.</a:t>
            </a:r>
          </a:p>
          <a:p>
            <a:r>
              <a:rPr lang="en-US" sz="2400">
                <a:latin typeface="Arial Unicode MS" pitchFamily="34" charset="-128"/>
                <a:ea typeface="Arial Unicode MS" pitchFamily="34" charset="-128"/>
                <a:cs typeface="Arial Unicode MS" pitchFamily="34" charset="-128"/>
              </a:rPr>
              <a:t/>
            </a:r>
            <a:br>
              <a:rPr lang="en-US" sz="2400">
                <a:latin typeface="Arial Unicode MS" pitchFamily="34" charset="-128"/>
                <a:ea typeface="Arial Unicode MS" pitchFamily="34" charset="-128"/>
                <a:cs typeface="Arial Unicode MS" pitchFamily="34" charset="-128"/>
              </a:rPr>
            </a:br>
            <a:r>
              <a:rPr lang="en-US" sz="2400">
                <a:latin typeface="Arial Unicode MS" pitchFamily="34" charset="-128"/>
                <a:ea typeface="Arial Unicode MS" pitchFamily="34" charset="-128"/>
                <a:cs typeface="Arial Unicode MS" pitchFamily="34" charset="-128"/>
              </a:rPr>
              <a:t>For example,</a:t>
            </a:r>
            <a:r>
              <a:rPr lang="en-US" sz="2400">
                <a:solidFill>
                  <a:srgbClr val="0000FF"/>
                </a:solidFill>
                <a:latin typeface="Arial Unicode MS" pitchFamily="34" charset="-128"/>
                <a:ea typeface="Arial Unicode MS" pitchFamily="34" charset="-128"/>
                <a:cs typeface="Arial Unicode MS" pitchFamily="34" charset="-128"/>
              </a:rPr>
              <a:t> Bromine gas</a:t>
            </a:r>
            <a:r>
              <a:rPr lang="en-US" sz="2400">
                <a:latin typeface="Arial Unicode MS" pitchFamily="34" charset="-128"/>
                <a:ea typeface="Arial Unicode MS" pitchFamily="34" charset="-128"/>
                <a:cs typeface="Arial Unicode MS" pitchFamily="34" charset="-128"/>
              </a:rPr>
              <a:t> bubbled through a </a:t>
            </a:r>
            <a:r>
              <a:rPr lang="en-US" sz="2400">
                <a:solidFill>
                  <a:srgbClr val="0000FF"/>
                </a:solidFill>
                <a:latin typeface="Arial Unicode MS" pitchFamily="34" charset="-128"/>
                <a:ea typeface="Arial Unicode MS" pitchFamily="34" charset="-128"/>
                <a:cs typeface="Arial Unicode MS" pitchFamily="34" charset="-128"/>
              </a:rPr>
              <a:t>solution</a:t>
            </a:r>
            <a:r>
              <a:rPr lang="en-US" sz="2400">
                <a:latin typeface="Arial Unicode MS" pitchFamily="34" charset="-128"/>
                <a:ea typeface="Arial Unicode MS" pitchFamily="34" charset="-128"/>
                <a:cs typeface="Arial Unicode MS" pitchFamily="34" charset="-128"/>
              </a:rPr>
              <a:t> of </a:t>
            </a:r>
            <a:r>
              <a:rPr lang="en-US" sz="2400">
                <a:solidFill>
                  <a:srgbClr val="FF0000"/>
                </a:solidFill>
                <a:latin typeface="Arial Unicode MS" pitchFamily="34" charset="-128"/>
                <a:ea typeface="Arial Unicode MS" pitchFamily="34" charset="-128"/>
                <a:cs typeface="Arial Unicode MS" pitchFamily="34" charset="-128"/>
              </a:rPr>
              <a:t>potassium</a:t>
            </a:r>
            <a:r>
              <a:rPr lang="en-US" sz="2400">
                <a:latin typeface="Arial Unicode MS" pitchFamily="34" charset="-128"/>
                <a:ea typeface="Arial Unicode MS" pitchFamily="34" charset="-128"/>
                <a:cs typeface="Arial Unicode MS" pitchFamily="34" charset="-128"/>
              </a:rPr>
              <a:t> </a:t>
            </a:r>
            <a:r>
              <a:rPr lang="en-US" sz="2400">
                <a:solidFill>
                  <a:srgbClr val="0000FF"/>
                </a:solidFill>
                <a:latin typeface="Arial Unicode MS" pitchFamily="34" charset="-128"/>
                <a:ea typeface="Arial Unicode MS" pitchFamily="34" charset="-128"/>
                <a:cs typeface="Arial Unicode MS" pitchFamily="34" charset="-128"/>
              </a:rPr>
              <a:t>iodide</a:t>
            </a:r>
            <a:r>
              <a:rPr lang="en-US" sz="2400">
                <a:latin typeface="Arial Unicode MS" pitchFamily="34" charset="-128"/>
                <a:ea typeface="Arial Unicode MS" pitchFamily="34" charset="-128"/>
                <a:cs typeface="Arial Unicode MS" pitchFamily="34" charset="-128"/>
              </a:rPr>
              <a:t> in </a:t>
            </a:r>
            <a:r>
              <a:rPr lang="en-US" sz="2400">
                <a:solidFill>
                  <a:srgbClr val="0000FF"/>
                </a:solidFill>
                <a:latin typeface="Arial Unicode MS" pitchFamily="34" charset="-128"/>
                <a:ea typeface="Arial Unicode MS" pitchFamily="34" charset="-128"/>
                <a:cs typeface="Arial Unicode MS" pitchFamily="34" charset="-128"/>
              </a:rPr>
              <a:t>water</a:t>
            </a:r>
            <a:r>
              <a:rPr lang="en-US" sz="2400">
                <a:latin typeface="Arial Unicode MS" pitchFamily="34" charset="-128"/>
                <a:ea typeface="Arial Unicode MS" pitchFamily="34" charset="-128"/>
                <a:cs typeface="Arial Unicode MS" pitchFamily="34" charset="-128"/>
              </a:rPr>
              <a:t> will </a:t>
            </a:r>
            <a:r>
              <a:rPr lang="en-US" sz="2400">
                <a:solidFill>
                  <a:srgbClr val="0000FF"/>
                </a:solidFill>
                <a:latin typeface="Arial Unicode MS" pitchFamily="34" charset="-128"/>
                <a:ea typeface="Arial Unicode MS" pitchFamily="34" charset="-128"/>
                <a:cs typeface="Arial Unicode MS" pitchFamily="34" charset="-128"/>
              </a:rPr>
              <a:t>displace</a:t>
            </a:r>
            <a:r>
              <a:rPr lang="en-US" sz="2400">
                <a:latin typeface="Arial Unicode MS" pitchFamily="34" charset="-128"/>
                <a:ea typeface="Arial Unicode MS" pitchFamily="34" charset="-128"/>
                <a:cs typeface="Arial Unicode MS" pitchFamily="34" charset="-128"/>
              </a:rPr>
              <a:t> (take the </a:t>
            </a:r>
            <a:r>
              <a:rPr lang="en-US" sz="2400">
                <a:solidFill>
                  <a:srgbClr val="0000FF"/>
                </a:solidFill>
                <a:latin typeface="Arial Unicode MS" pitchFamily="34" charset="-128"/>
                <a:ea typeface="Arial Unicode MS" pitchFamily="34" charset="-128"/>
                <a:cs typeface="Arial Unicode MS" pitchFamily="34" charset="-128"/>
              </a:rPr>
              <a:t>place</a:t>
            </a:r>
            <a:r>
              <a:rPr lang="en-US" sz="2400">
                <a:latin typeface="Arial Unicode MS" pitchFamily="34" charset="-128"/>
                <a:ea typeface="Arial Unicode MS" pitchFamily="34" charset="-128"/>
                <a:cs typeface="Arial Unicode MS" pitchFamily="34" charset="-128"/>
              </a:rPr>
              <a:t> of) the </a:t>
            </a:r>
            <a:r>
              <a:rPr lang="en-US" sz="2400">
                <a:solidFill>
                  <a:srgbClr val="0000FF"/>
                </a:solidFill>
                <a:latin typeface="Arial Unicode MS" pitchFamily="34" charset="-128"/>
                <a:ea typeface="Arial Unicode MS" pitchFamily="34" charset="-128"/>
                <a:cs typeface="Arial Unicode MS" pitchFamily="34" charset="-128"/>
              </a:rPr>
              <a:t>less reactive</a:t>
            </a:r>
            <a:r>
              <a:rPr lang="en-US" sz="2400">
                <a:latin typeface="Arial Unicode MS" pitchFamily="34" charset="-128"/>
                <a:ea typeface="Arial Unicode MS" pitchFamily="34" charset="-128"/>
                <a:cs typeface="Arial Unicode MS" pitchFamily="34" charset="-128"/>
              </a:rPr>
              <a:t> </a:t>
            </a:r>
            <a:r>
              <a:rPr lang="en-US" sz="2400">
                <a:solidFill>
                  <a:srgbClr val="0000FF"/>
                </a:solidFill>
                <a:latin typeface="Arial Unicode MS" pitchFamily="34" charset="-128"/>
                <a:ea typeface="Arial Unicode MS" pitchFamily="34" charset="-128"/>
                <a:cs typeface="Arial Unicode MS" pitchFamily="34" charset="-128"/>
              </a:rPr>
              <a:t>iodine</a:t>
            </a:r>
            <a:r>
              <a:rPr lang="en-US" sz="2400">
                <a:latin typeface="Arial Unicode MS" pitchFamily="34" charset="-128"/>
                <a:ea typeface="Arial Unicode MS" pitchFamily="34" charset="-128"/>
                <a:cs typeface="Arial Unicode MS" pitchFamily="34" charset="-128"/>
              </a:rPr>
              <a:t>, forming </a:t>
            </a:r>
            <a:r>
              <a:rPr lang="en-US" sz="2400">
                <a:solidFill>
                  <a:srgbClr val="0000FF"/>
                </a:solidFill>
                <a:latin typeface="Arial Unicode MS" pitchFamily="34" charset="-128"/>
                <a:ea typeface="Arial Unicode MS" pitchFamily="34" charset="-128"/>
                <a:cs typeface="Arial Unicode MS" pitchFamily="34" charset="-128"/>
              </a:rPr>
              <a:t>iodine</a:t>
            </a:r>
            <a:r>
              <a:rPr lang="en-US" sz="2400">
                <a:latin typeface="Arial Unicode MS" pitchFamily="34" charset="-128"/>
                <a:ea typeface="Arial Unicode MS" pitchFamily="34" charset="-128"/>
                <a:cs typeface="Arial Unicode MS" pitchFamily="34" charset="-128"/>
              </a:rPr>
              <a:t> and </a:t>
            </a:r>
            <a:r>
              <a:rPr lang="en-US" sz="2400">
                <a:solidFill>
                  <a:srgbClr val="FF0000"/>
                </a:solidFill>
                <a:latin typeface="Arial Unicode MS" pitchFamily="34" charset="-128"/>
                <a:ea typeface="Arial Unicode MS" pitchFamily="34" charset="-128"/>
                <a:cs typeface="Arial Unicode MS" pitchFamily="34" charset="-128"/>
              </a:rPr>
              <a:t>potassium</a:t>
            </a:r>
            <a:r>
              <a:rPr lang="en-US" sz="2400">
                <a:latin typeface="Arial Unicode MS" pitchFamily="34" charset="-128"/>
                <a:ea typeface="Arial Unicode MS" pitchFamily="34" charset="-128"/>
                <a:cs typeface="Arial Unicode MS" pitchFamily="34" charset="-128"/>
              </a:rPr>
              <a:t> </a:t>
            </a:r>
            <a:r>
              <a:rPr lang="en-US" sz="2400">
                <a:solidFill>
                  <a:srgbClr val="0000FF"/>
                </a:solidFill>
                <a:latin typeface="Arial Unicode MS" pitchFamily="34" charset="-128"/>
                <a:ea typeface="Arial Unicode MS" pitchFamily="34" charset="-128"/>
                <a:cs typeface="Arial Unicode MS" pitchFamily="34" charset="-128"/>
              </a:rPr>
              <a:t>bromide</a:t>
            </a:r>
            <a:r>
              <a:rPr lang="en-US" sz="2400">
                <a:latin typeface="Arial Unicode MS" pitchFamily="34" charset="-128"/>
                <a:ea typeface="Arial Unicode MS" pitchFamily="34" charset="-128"/>
                <a:cs typeface="Arial Unicode MS" pitchFamily="34" charset="-128"/>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75104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img1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3352800"/>
            <a:ext cx="57785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img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91000"/>
            <a:ext cx="57816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img1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5029200"/>
            <a:ext cx="4911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
            </a:r>
            <a:br>
              <a:rPr lang="en-US" b="1" dirty="0" smtClean="0"/>
            </a:br>
            <a:r>
              <a:rPr lang="en-US" sz="3600" b="1" dirty="0" smtClean="0"/>
              <a:t>SUMMARY OF DISPLACEMENT REACTIONS</a:t>
            </a:r>
            <a:r>
              <a:rPr lang="en-US" dirty="0" smtClean="0"/>
              <a:t/>
            </a:r>
            <a:br>
              <a:rPr lang="en-US" dirty="0" smtClean="0"/>
            </a:br>
            <a:endParaRPr lang="en-US" dirty="0" smtClean="0"/>
          </a:p>
        </p:txBody>
      </p:sp>
      <p:pic>
        <p:nvPicPr>
          <p:cNvPr id="24579" name="Picture 2" descr="fig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4191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Oxidizing Reaction of Chlorine</a:t>
            </a:r>
            <a:br>
              <a:rPr lang="en-US" b="1" dirty="0" smtClean="0"/>
            </a:br>
            <a:endParaRPr lang="en-US" dirty="0" smtClean="0"/>
          </a:p>
        </p:txBody>
      </p:sp>
      <p:sp>
        <p:nvSpPr>
          <p:cNvPr id="25603" name="Rectangle 1"/>
          <p:cNvSpPr>
            <a:spLocks noChangeArrowheads="1"/>
          </p:cNvSpPr>
          <p:nvPr/>
        </p:nvSpPr>
        <p:spPr bwMode="auto">
          <a:xfrm>
            <a:off x="0" y="914400"/>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a:solidFill>
                  <a:srgbClr val="000000"/>
                </a:solidFill>
                <a:latin typeface="Arial Unicode MS" pitchFamily="34" charset="-128"/>
                <a:ea typeface="Arial Unicode MS" pitchFamily="34" charset="-128"/>
                <a:cs typeface="Arial Unicode MS" pitchFamily="34" charset="-128"/>
              </a:rPr>
              <a:t>Chlorine is a strong oxidising agent. Chlorine oxidises Iron (II) Chloride, FeCl</a:t>
            </a:r>
            <a:r>
              <a:rPr lang="en-US" sz="2000" baseline="-30000">
                <a:solidFill>
                  <a:srgbClr val="000000"/>
                </a:solidFill>
                <a:latin typeface="Arial Unicode MS" pitchFamily="34" charset="-128"/>
                <a:ea typeface="Arial Unicode MS" pitchFamily="34" charset="-128"/>
                <a:cs typeface="Arial Unicode MS" pitchFamily="34" charset="-128"/>
              </a:rPr>
              <a:t>2</a:t>
            </a:r>
            <a:r>
              <a:rPr lang="en-US" sz="2000">
                <a:solidFill>
                  <a:srgbClr val="000000"/>
                </a:solidFill>
                <a:latin typeface="Arial Unicode MS" pitchFamily="34" charset="-128"/>
                <a:ea typeface="Arial Unicode MS" pitchFamily="34" charset="-128"/>
                <a:cs typeface="Arial Unicode MS" pitchFamily="34" charset="-128"/>
              </a:rPr>
              <a:t>, to the salt containing Iron in the higher oxidation state Iron (III) Chloride, FeCl</a:t>
            </a:r>
            <a:r>
              <a:rPr lang="en-US" sz="2000" baseline="-30000">
                <a:solidFill>
                  <a:srgbClr val="000000"/>
                </a:solidFill>
                <a:latin typeface="Arial Unicode MS" pitchFamily="34" charset="-128"/>
                <a:ea typeface="Arial Unicode MS" pitchFamily="34" charset="-128"/>
                <a:cs typeface="Arial Unicode MS" pitchFamily="34" charset="-128"/>
              </a:rPr>
              <a:t>3</a:t>
            </a:r>
            <a:r>
              <a:rPr lang="en-US" sz="2000">
                <a:solidFill>
                  <a:srgbClr val="000000"/>
                </a:solidFill>
                <a:latin typeface="Arial Unicode MS" pitchFamily="34" charset="-128"/>
                <a:ea typeface="Arial Unicode MS" pitchFamily="34" charset="-128"/>
                <a:cs typeface="Arial Unicode MS" pitchFamily="34" charset="-128"/>
              </a:rPr>
              <a:t>. This is possible because Iron has a variable valency</a:t>
            </a:r>
            <a:r>
              <a:rPr lang="en-US" sz="1100">
                <a:solidFill>
                  <a:srgbClr val="000000"/>
                </a:solidFill>
                <a:latin typeface="Book Antiqua" pitchFamily="18" charset="0"/>
                <a:cs typeface="Times New Roman" pitchFamily="18" charset="0"/>
              </a:rPr>
              <a:t>. </a:t>
            </a:r>
            <a:endParaRPr lang="en-US"/>
          </a:p>
        </p:txBody>
      </p:sp>
      <p:pic>
        <p:nvPicPr>
          <p:cNvPr id="25604" name="Picture 2" descr="fig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133600"/>
            <a:ext cx="667702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With alkalis</a:t>
            </a:r>
            <a:r>
              <a:rPr lang="en-US" dirty="0" smtClean="0"/>
              <a:t/>
            </a:r>
            <a:br>
              <a:rPr lang="en-US" dirty="0" smtClean="0"/>
            </a:br>
            <a:endParaRPr lang="en-US" dirty="0" smtClean="0"/>
          </a:p>
        </p:txBody>
      </p:sp>
      <p:sp>
        <p:nvSpPr>
          <p:cNvPr id="26627" name="Rectangle 1"/>
          <p:cNvSpPr>
            <a:spLocks noChangeArrowheads="1"/>
          </p:cNvSpPr>
          <p:nvPr/>
        </p:nvSpPr>
        <p:spPr bwMode="auto">
          <a:xfrm>
            <a:off x="0" y="1219200"/>
            <a:ext cx="8915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en-US" sz="2400">
                <a:latin typeface="Arial Unicode MS" pitchFamily="34" charset="-128"/>
                <a:ea typeface="Arial Unicode MS" pitchFamily="34" charset="-128"/>
                <a:cs typeface="Arial Unicode MS" pitchFamily="34" charset="-128"/>
              </a:rPr>
              <a:t>Alkalis, at different temperatures and at different levels of concentration, behave differently with chlorine.</a:t>
            </a:r>
          </a:p>
          <a:p>
            <a:pPr algn="just" eaLnBrk="0" hangingPunct="0"/>
            <a:r>
              <a:rPr lang="en-US" sz="2400">
                <a:latin typeface="Arial Unicode MS" pitchFamily="34" charset="-128"/>
                <a:ea typeface="Arial Unicode MS" pitchFamily="34" charset="-128"/>
                <a:cs typeface="Arial Unicode MS" pitchFamily="34" charset="-128"/>
              </a:rPr>
              <a:t> </a:t>
            </a:r>
          </a:p>
          <a:p>
            <a:pPr algn="just" eaLnBrk="0" hangingPunct="0"/>
            <a:r>
              <a:rPr lang="en-US" sz="2400">
                <a:latin typeface="Arial Unicode MS" pitchFamily="34" charset="-128"/>
                <a:ea typeface="Arial Unicode MS" pitchFamily="34" charset="-128"/>
                <a:cs typeface="Arial Unicode MS" pitchFamily="34" charset="-128"/>
              </a:rPr>
              <a:t>(i) With cold dilute alkalis</a:t>
            </a:r>
          </a:p>
          <a:p>
            <a:pPr algn="just" eaLnBrk="0" hangingPunct="0"/>
            <a:r>
              <a:rPr lang="en-US" sz="2400">
                <a:latin typeface="Arial Unicode MS" pitchFamily="34" charset="-128"/>
                <a:ea typeface="Arial Unicode MS" pitchFamily="34" charset="-128"/>
                <a:cs typeface="Arial Unicode MS" pitchFamily="34" charset="-128"/>
              </a:rPr>
              <a:t> </a:t>
            </a:r>
          </a:p>
          <a:p>
            <a:pPr algn="just" eaLnBrk="0" hangingPunct="0"/>
            <a:r>
              <a:rPr lang="en-US" sz="2400">
                <a:latin typeface="Arial Unicode MS" pitchFamily="34" charset="-128"/>
                <a:ea typeface="Arial Unicode MS" pitchFamily="34" charset="-128"/>
                <a:cs typeface="Arial Unicode MS" pitchFamily="34" charset="-128"/>
              </a:rPr>
              <a:t>Chlorine reacts with cold dilute alkalis to form their respective chlorides, hypochlorites and water.</a:t>
            </a:r>
          </a:p>
          <a:p>
            <a:pPr algn="just" eaLnBrk="0" hangingPunct="0"/>
            <a:endParaRPr lang="en-US" sz="2400">
              <a:latin typeface="Arial Unicode MS" pitchFamily="34" charset="-128"/>
              <a:ea typeface="Arial Unicode MS" pitchFamily="34" charset="-128"/>
              <a:cs typeface="Arial Unicode MS" pitchFamily="34" charset="-128"/>
            </a:endParaRPr>
          </a:p>
          <a:p>
            <a:pPr algn="just" eaLnBrk="0" hangingPunct="0"/>
            <a:endParaRPr lang="en-US" sz="2400">
              <a:latin typeface="Arial Unicode MS" pitchFamily="34" charset="-128"/>
              <a:ea typeface="Arial Unicode MS" pitchFamily="34" charset="-128"/>
              <a:cs typeface="Arial Unicode MS" pitchFamily="34" charset="-128"/>
            </a:endParaRPr>
          </a:p>
        </p:txBody>
      </p:sp>
      <p:pic>
        <p:nvPicPr>
          <p:cNvPr id="26628" name="Picture 2" descr="img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86200"/>
            <a:ext cx="7261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descr="img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68310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0" y="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latin typeface="Arial Unicode MS" pitchFamily="34" charset="-128"/>
                <a:ea typeface="Arial Unicode MS" pitchFamily="34" charset="-128"/>
                <a:cs typeface="Arial Unicode MS" pitchFamily="34" charset="-128"/>
              </a:rPr>
              <a:t>(ii) With hot concentrated alkalis</a:t>
            </a:r>
          </a:p>
          <a:p>
            <a:pPr eaLnBrk="0" hangingPunct="0"/>
            <a:r>
              <a:rPr lang="en-US" sz="2800">
                <a:latin typeface="Arial Unicode MS" pitchFamily="34" charset="-128"/>
                <a:ea typeface="Arial Unicode MS" pitchFamily="34" charset="-128"/>
                <a:cs typeface="Arial Unicode MS" pitchFamily="34" charset="-128"/>
              </a:rPr>
              <a:t> </a:t>
            </a:r>
          </a:p>
          <a:p>
            <a:pPr eaLnBrk="0" hangingPunct="0"/>
            <a:r>
              <a:rPr lang="en-US" sz="2800">
                <a:latin typeface="Arial Unicode MS" pitchFamily="34" charset="-128"/>
                <a:ea typeface="Arial Unicode MS" pitchFamily="34" charset="-128"/>
                <a:cs typeface="Arial Unicode MS" pitchFamily="34" charset="-128"/>
              </a:rPr>
              <a:t>Chlorine reacts with hot concentrated alkalis to form their respective chlorides, chlorates and water. </a:t>
            </a:r>
          </a:p>
        </p:txBody>
      </p:sp>
      <p:pic>
        <p:nvPicPr>
          <p:cNvPr id="27651" name="Picture 2" descr="img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66595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3" descr="img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654425"/>
            <a:ext cx="66294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b="1" smtClean="0"/>
              <a:t>Uses Of Chlorine</a:t>
            </a:r>
          </a:p>
        </p:txBody>
      </p:sp>
      <p:sp>
        <p:nvSpPr>
          <p:cNvPr id="28675" name="Rectangle 1"/>
          <p:cNvSpPr>
            <a:spLocks noChangeArrowheads="1"/>
          </p:cNvSpPr>
          <p:nvPr/>
        </p:nvSpPr>
        <p:spPr bwMode="auto">
          <a:xfrm>
            <a:off x="838200" y="1447800"/>
            <a:ext cx="7772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For the manufacture of bleaching powder and liquid bleaches, </a:t>
            </a:r>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To bleach fabrics (e.g. linen and cotton), wood pulp and paper, </a:t>
            </a:r>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For the direct manufacture of Hydrochloric Acid by the direct combination of its elements, </a:t>
            </a:r>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In the manufacture Sodium Hypochlorite (i.e. domestic bleach), disinfectants, insecticides, plastics and Hydrochloric Acid, </a:t>
            </a:r>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As a disinfectant used to kill bacteria in the preparation of drinking water. </a:t>
            </a:r>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Chlorine is also important in the manufacture of paints, aerosol propellants and plastics.</a:t>
            </a:r>
            <a:endParaRPr lang="en-US" sz="2000">
              <a:latin typeface="Arial Unicode MS" pitchFamily="34" charset="-128"/>
              <a:ea typeface="Arial Unicode MS" pitchFamily="34" charset="-128"/>
              <a:cs typeface="Arial Unicode MS" pitchFamily="34" charset="-128"/>
            </a:endParaRPr>
          </a:p>
          <a:p>
            <a:pPr eaLnBrk="0" hangingPunct="0">
              <a:buFontTx/>
              <a:buChar char="•"/>
            </a:pPr>
            <a:r>
              <a:rPr lang="en-US" sz="2000">
                <a:solidFill>
                  <a:srgbClr val="000000"/>
                </a:solidFill>
                <a:latin typeface="Arial Unicode MS" pitchFamily="34" charset="-128"/>
                <a:ea typeface="Arial Unicode MS" pitchFamily="34" charset="-128"/>
                <a:cs typeface="Arial Unicode MS" pitchFamily="34" charset="-128"/>
              </a:rPr>
              <a:t> </a:t>
            </a:r>
            <a:r>
              <a:rPr lang="en-GB" sz="2000">
                <a:latin typeface="Arial Unicode MS" pitchFamily="34" charset="-128"/>
                <a:ea typeface="Arial Unicode MS" pitchFamily="34" charset="-128"/>
                <a:cs typeface="Arial Unicode MS" pitchFamily="34" charset="-128"/>
              </a:rPr>
              <a:t>Also used to make some explosives, poison gases and pesticides.</a:t>
            </a:r>
            <a:r>
              <a:rPr lang="en-US" sz="2000">
                <a:latin typeface="Arial Unicode MS" pitchFamily="34" charset="-128"/>
                <a:ea typeface="Arial Unicode MS" pitchFamily="34" charset="-128"/>
                <a:cs typeface="Arial Unicode MS" pitchFamily="34" charset="-128"/>
              </a:rPr>
              <a:t> </a:t>
            </a:r>
          </a:p>
          <a:p>
            <a:pPr eaLnBrk="0" hangingPunct="0"/>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HYDROGEN CHLORIDE</a:t>
            </a:r>
            <a:r>
              <a:rPr lang="en-US" b="1" i="1" dirty="0" smtClean="0"/>
              <a:t/>
            </a:r>
            <a:br>
              <a:rPr lang="en-US" b="1" i="1" dirty="0" smtClean="0"/>
            </a:br>
            <a:endParaRPr lang="en-US" dirty="0" smtClean="0"/>
          </a:p>
        </p:txBody>
      </p:sp>
      <p:sp>
        <p:nvSpPr>
          <p:cNvPr id="29699" name="Rectangle 1"/>
          <p:cNvSpPr>
            <a:spLocks noChangeArrowheads="1"/>
          </p:cNvSpPr>
          <p:nvPr/>
        </p:nvSpPr>
        <p:spPr bwMode="auto">
          <a:xfrm>
            <a:off x="0" y="1676400"/>
            <a:ext cx="89154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sz="2800">
                <a:solidFill>
                  <a:srgbClr val="000000"/>
                </a:solidFill>
                <a:latin typeface="Arial Unicode MS" pitchFamily="34" charset="-128"/>
                <a:ea typeface="Arial Unicode MS" pitchFamily="34" charset="-128"/>
                <a:cs typeface="Arial Unicode MS" pitchFamily="34" charset="-128"/>
              </a:rPr>
              <a:t>Hydrogen chloride is an hydrogen compound of Chlorine. Chlorine is a highly reactive element and is mainly found in combined state. Its most important source is sodium chloride which is mainly found in large underground deposits, sea and lake such as lake Magadi. </a:t>
            </a:r>
          </a:p>
          <a:p>
            <a:endParaRPr lang="en-US" sz="2800">
              <a:solidFill>
                <a:srgbClr val="000000"/>
              </a:solidFill>
              <a:latin typeface="Arial Unicode MS" pitchFamily="34" charset="-128"/>
              <a:ea typeface="Arial Unicode MS" pitchFamily="34" charset="-128"/>
              <a:cs typeface="Arial Unicode MS" pitchFamily="34" charset="-128"/>
            </a:endParaRPr>
          </a:p>
          <a:p>
            <a:r>
              <a:rPr lang="en-US" sz="2800">
                <a:solidFill>
                  <a:srgbClr val="000000"/>
                </a:solidFill>
                <a:latin typeface="Arial Unicode MS" pitchFamily="34" charset="-128"/>
                <a:ea typeface="Arial Unicode MS" pitchFamily="34" charset="-128"/>
                <a:cs typeface="Arial Unicode MS" pitchFamily="34" charset="-128"/>
              </a:rPr>
              <a:t>Sodium chloride is the main source of chlorine which is used to make hydrogen chloride.</a:t>
            </a:r>
            <a:endParaRPr lang="en-US" sz="2800" b="1" i="1">
              <a:solidFill>
                <a:srgbClr val="000000"/>
              </a:solidFill>
              <a:latin typeface="Arial Unicode MS" pitchFamily="34" charset="-128"/>
              <a:ea typeface="Arial Unicode MS" pitchFamily="34" charset="-128"/>
              <a:cs typeface="Arial Unicode MS" pitchFamily="34" charset="-128"/>
            </a:endParaRPr>
          </a:p>
          <a:p>
            <a:pPr eaLnBrk="0" hangingPunct="0"/>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Preparation of hydrogen chloride   </a:t>
            </a:r>
            <a:r>
              <a:rPr lang="en-US" b="1" i="1" dirty="0" smtClean="0"/>
              <a:t/>
            </a:r>
            <a:br>
              <a:rPr lang="en-US" b="1" i="1" dirty="0" smtClean="0"/>
            </a:br>
            <a:endParaRPr lang="en-US" dirty="0" smtClean="0"/>
          </a:p>
        </p:txBody>
      </p:sp>
      <p:sp>
        <p:nvSpPr>
          <p:cNvPr id="30723" name="Rectangle 1"/>
          <p:cNvSpPr>
            <a:spLocks noChangeArrowheads="1"/>
          </p:cNvSpPr>
          <p:nvPr/>
        </p:nvSpPr>
        <p:spPr bwMode="auto">
          <a:xfrm>
            <a:off x="0" y="1066800"/>
            <a:ext cx="917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rgbClr val="000000"/>
                </a:solidFill>
                <a:latin typeface="Arial Unicode MS" pitchFamily="34" charset="-128"/>
                <a:ea typeface="Arial Unicode MS" pitchFamily="34" charset="-128"/>
                <a:cs typeface="Arial Unicode MS" pitchFamily="34" charset="-128"/>
              </a:rPr>
              <a:t>Hydrogen Chloride may be prepared in the laboratory by heating Concentrated </a:t>
            </a:r>
          </a:p>
          <a:p>
            <a:r>
              <a:rPr lang="en-US" sz="2000">
                <a:solidFill>
                  <a:srgbClr val="000000"/>
                </a:solidFill>
                <a:latin typeface="Arial Unicode MS" pitchFamily="34" charset="-128"/>
                <a:ea typeface="Arial Unicode MS" pitchFamily="34" charset="-128"/>
                <a:cs typeface="Arial Unicode MS" pitchFamily="34" charset="-128"/>
              </a:rPr>
              <a:t>Sulphuric Acid, with Sodium Chloride. </a:t>
            </a:r>
            <a:endParaRPr lang="en-US" sz="2000">
              <a:latin typeface="Arial Unicode MS" pitchFamily="34" charset="-128"/>
              <a:ea typeface="Arial Unicode MS" pitchFamily="34" charset="-128"/>
              <a:cs typeface="Arial Unicode MS" pitchFamily="34" charset="-128"/>
            </a:endParaRPr>
          </a:p>
        </p:txBody>
      </p:sp>
      <p:pic>
        <p:nvPicPr>
          <p:cNvPr id="30724" name="Picture 2" descr="fig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74676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096000"/>
            <a:ext cx="4060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54"/>
          <p:cNvSpPr txBox="1">
            <a:spLocks noChangeArrowheads="1"/>
          </p:cNvSpPr>
          <p:nvPr/>
        </p:nvSpPr>
        <p:spPr bwMode="auto">
          <a:xfrm>
            <a:off x="568325" y="701675"/>
            <a:ext cx="702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10066"/>
                </a:solidFill>
                <a:latin typeface="Calibri" pitchFamily="34" charset="0"/>
              </a:rPr>
              <a:t>All halogens have 7 electrons in their outer shell.</a:t>
            </a:r>
          </a:p>
        </p:txBody>
      </p:sp>
      <p:sp>
        <p:nvSpPr>
          <p:cNvPr id="19511" name="Oval 55"/>
          <p:cNvSpPr>
            <a:spLocks noChangeAspect="1" noChangeArrowheads="1"/>
          </p:cNvSpPr>
          <p:nvPr/>
        </p:nvSpPr>
        <p:spPr bwMode="auto">
          <a:xfrm>
            <a:off x="241300" y="809625"/>
            <a:ext cx="252413" cy="252413"/>
          </a:xfrm>
          <a:prstGeom prst="ellipse">
            <a:avLst/>
          </a:prstGeom>
          <a:gradFill rotWithShape="1">
            <a:gsLst>
              <a:gs pos="0">
                <a:schemeClr val="bg1"/>
              </a:gs>
              <a:gs pos="100000">
                <a:srgbClr val="9900CC"/>
              </a:gs>
            </a:gsLst>
            <a:path path="shape">
              <a:fillToRect l="50000" t="50000" r="50000" b="50000"/>
            </a:path>
          </a:gradFill>
          <a:ln w="9525">
            <a:noFill/>
            <a:round/>
            <a:headEnd/>
            <a:tailEnd/>
          </a:ln>
          <a:effectLst>
            <a:outerShdw dist="35921" dir="2700000" algn="ctr" rotWithShape="0">
              <a:srgbClr val="B2B2B2"/>
            </a:outerShdw>
          </a:effectLst>
        </p:spPr>
        <p:txBody>
          <a:bodyPr wrap="none" anchor="ctr"/>
          <a:lstStyle/>
          <a:p>
            <a:pPr fontAlgn="auto">
              <a:spcBef>
                <a:spcPts val="0"/>
              </a:spcBef>
              <a:spcAft>
                <a:spcPts val="0"/>
              </a:spcAft>
              <a:defRPr/>
            </a:pPr>
            <a:endParaRPr lang="en-US">
              <a:latin typeface="+mn-lt"/>
              <a:cs typeface="+mn-cs"/>
            </a:endParaRPr>
          </a:p>
        </p:txBody>
      </p:sp>
      <p:sp>
        <p:nvSpPr>
          <p:cNvPr id="5124" name="Rectangle 56"/>
          <p:cNvSpPr>
            <a:spLocks noGrp="1" noChangeArrowheads="1"/>
          </p:cNvSpPr>
          <p:nvPr>
            <p:ph type="title"/>
          </p:nvPr>
        </p:nvSpPr>
        <p:spPr>
          <a:xfrm>
            <a:off x="457200" y="0"/>
            <a:ext cx="8229600" cy="1143000"/>
          </a:xfrm>
        </p:spPr>
        <p:txBody>
          <a:bodyPr/>
          <a:lstStyle/>
          <a:p>
            <a:pPr eaLnBrk="1" hangingPunct="1"/>
            <a:r>
              <a:rPr lang="en-GB" smtClean="0"/>
              <a:t>      Electron structure</a:t>
            </a:r>
          </a:p>
        </p:txBody>
      </p:sp>
      <p:sp>
        <p:nvSpPr>
          <p:cNvPr id="19560" name="Text Box 104"/>
          <p:cNvSpPr txBox="1">
            <a:spLocks noChangeArrowheads="1"/>
          </p:cNvSpPr>
          <p:nvPr/>
        </p:nvSpPr>
        <p:spPr bwMode="auto">
          <a:xfrm>
            <a:off x="2628900" y="1679575"/>
            <a:ext cx="1377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10066"/>
                </a:solidFill>
                <a:latin typeface="Calibri" pitchFamily="34" charset="0"/>
              </a:rPr>
              <a:t>fluorine</a:t>
            </a:r>
          </a:p>
          <a:p>
            <a:pPr eaLnBrk="1" hangingPunct="1"/>
            <a:r>
              <a:rPr lang="en-GB">
                <a:solidFill>
                  <a:srgbClr val="010066"/>
                </a:solidFill>
                <a:latin typeface="Calibri" pitchFamily="34" charset="0"/>
              </a:rPr>
              <a:t>2,7</a:t>
            </a:r>
          </a:p>
        </p:txBody>
      </p:sp>
      <p:sp>
        <p:nvSpPr>
          <p:cNvPr id="19561" name="Text Box 105"/>
          <p:cNvSpPr txBox="1">
            <a:spLocks noChangeArrowheads="1"/>
          </p:cNvSpPr>
          <p:nvPr/>
        </p:nvSpPr>
        <p:spPr bwMode="auto">
          <a:xfrm>
            <a:off x="2628900" y="3179763"/>
            <a:ext cx="1433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10066"/>
                </a:solidFill>
                <a:latin typeface="Calibri" pitchFamily="34" charset="0"/>
              </a:rPr>
              <a:t>chlorine</a:t>
            </a:r>
          </a:p>
          <a:p>
            <a:pPr eaLnBrk="1" hangingPunct="1"/>
            <a:r>
              <a:rPr lang="en-GB">
                <a:solidFill>
                  <a:srgbClr val="010066"/>
                </a:solidFill>
                <a:latin typeface="Calibri" pitchFamily="34" charset="0"/>
              </a:rPr>
              <a:t>2,8,7</a:t>
            </a:r>
          </a:p>
        </p:txBody>
      </p:sp>
      <p:sp>
        <p:nvSpPr>
          <p:cNvPr id="19562" name="Text Box 106"/>
          <p:cNvSpPr txBox="1">
            <a:spLocks noChangeArrowheads="1"/>
          </p:cNvSpPr>
          <p:nvPr/>
        </p:nvSpPr>
        <p:spPr bwMode="auto">
          <a:xfrm>
            <a:off x="2628900" y="5110163"/>
            <a:ext cx="1476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solidFill>
                  <a:srgbClr val="010066"/>
                </a:solidFill>
                <a:latin typeface="Calibri" pitchFamily="34" charset="0"/>
              </a:rPr>
              <a:t>bromine</a:t>
            </a:r>
          </a:p>
          <a:p>
            <a:pPr eaLnBrk="1" hangingPunct="1"/>
            <a:r>
              <a:rPr lang="en-GB">
                <a:solidFill>
                  <a:srgbClr val="010066"/>
                </a:solidFill>
                <a:latin typeface="Calibri" pitchFamily="34" charset="0"/>
              </a:rPr>
              <a:t>2,8,8,7</a:t>
            </a:r>
          </a:p>
        </p:txBody>
      </p:sp>
      <p:sp>
        <p:nvSpPr>
          <p:cNvPr id="19563" name="Rectangle 107"/>
          <p:cNvSpPr>
            <a:spLocks noChangeArrowheads="1"/>
          </p:cNvSpPr>
          <p:nvPr/>
        </p:nvSpPr>
        <p:spPr bwMode="auto">
          <a:xfrm>
            <a:off x="4137025" y="1879600"/>
            <a:ext cx="50069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60363" indent="-360363">
              <a:spcBef>
                <a:spcPct val="50000"/>
              </a:spcBef>
              <a:buFont typeface="Wingdings" pitchFamily="2" charset="2"/>
              <a:buChar char="l"/>
            </a:pPr>
            <a:r>
              <a:rPr lang="en-GB">
                <a:solidFill>
                  <a:srgbClr val="010066"/>
                </a:solidFill>
                <a:latin typeface="Calibri" pitchFamily="34" charset="0"/>
              </a:rPr>
              <a:t>They can easily obtain a full outer shell by gaining 1 electron.</a:t>
            </a:r>
          </a:p>
        </p:txBody>
      </p:sp>
      <p:sp>
        <p:nvSpPr>
          <p:cNvPr id="19564" name="Text Box 108"/>
          <p:cNvSpPr txBox="1">
            <a:spLocks noChangeArrowheads="1"/>
          </p:cNvSpPr>
          <p:nvPr/>
        </p:nvSpPr>
        <p:spPr bwMode="auto">
          <a:xfrm>
            <a:off x="4137025" y="4906963"/>
            <a:ext cx="4756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 typeface="Wingdings" pitchFamily="2" charset="2"/>
              <a:buChar char="l"/>
            </a:pPr>
            <a:r>
              <a:rPr lang="en-GB">
                <a:solidFill>
                  <a:srgbClr val="010066"/>
                </a:solidFill>
                <a:latin typeface="Calibri" pitchFamily="34" charset="0"/>
              </a:rPr>
              <a:t>They have similar chemical properties.</a:t>
            </a:r>
          </a:p>
        </p:txBody>
      </p:sp>
      <p:sp>
        <p:nvSpPr>
          <p:cNvPr id="19565" name="Text Box 109"/>
          <p:cNvSpPr txBox="1">
            <a:spLocks noChangeArrowheads="1"/>
          </p:cNvSpPr>
          <p:nvPr/>
        </p:nvSpPr>
        <p:spPr bwMode="auto">
          <a:xfrm>
            <a:off x="4137025" y="3284538"/>
            <a:ext cx="50323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60363" indent="-36036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Font typeface="Wingdings" pitchFamily="2" charset="2"/>
              <a:buChar char="l"/>
            </a:pPr>
            <a:r>
              <a:rPr lang="en-GB">
                <a:solidFill>
                  <a:srgbClr val="010066"/>
                </a:solidFill>
                <a:latin typeface="Calibri" pitchFamily="34" charset="0"/>
              </a:rPr>
              <a:t>They all gain an electron in reactions to form negative ions with a -1 charge.</a:t>
            </a:r>
          </a:p>
        </p:txBody>
      </p:sp>
      <p:grpSp>
        <p:nvGrpSpPr>
          <p:cNvPr id="2" name="Group 123"/>
          <p:cNvGrpSpPr>
            <a:grpSpLocks/>
          </p:cNvGrpSpPr>
          <p:nvPr/>
        </p:nvGrpSpPr>
        <p:grpSpPr bwMode="auto">
          <a:xfrm>
            <a:off x="685800" y="2824163"/>
            <a:ext cx="1598613" cy="1601787"/>
            <a:chOff x="324" y="1845"/>
            <a:chExt cx="1007" cy="1009"/>
          </a:xfrm>
        </p:grpSpPr>
        <p:sp>
          <p:nvSpPr>
            <p:cNvPr id="5175" name="Oval 59"/>
            <p:cNvSpPr>
              <a:spLocks noChangeAspect="1" noChangeArrowheads="1"/>
            </p:cNvSpPr>
            <p:nvPr/>
          </p:nvSpPr>
          <p:spPr bwMode="auto">
            <a:xfrm>
              <a:off x="368" y="1893"/>
              <a:ext cx="918" cy="918"/>
            </a:xfrm>
            <a:prstGeom prst="ellipse">
              <a:avLst/>
            </a:prstGeom>
            <a:solidFill>
              <a:schemeClr val="bg1"/>
            </a:solidFill>
            <a:ln w="12700">
              <a:solidFill>
                <a:schemeClr val="tx1"/>
              </a:solidFill>
              <a:round/>
              <a:headEnd/>
              <a:tailEnd/>
            </a:ln>
          </p:spPr>
          <p:txBody>
            <a:bodyPr wrap="none" anchor="ctr"/>
            <a:lstStyle/>
            <a:p>
              <a:endParaRPr lang="en-US">
                <a:latin typeface="Calibri" pitchFamily="34" charset="0"/>
              </a:endParaRPr>
            </a:p>
          </p:txBody>
        </p:sp>
        <p:sp>
          <p:nvSpPr>
            <p:cNvPr id="5176" name="Oval 60"/>
            <p:cNvSpPr>
              <a:spLocks noChangeAspect="1" noChangeArrowheads="1"/>
            </p:cNvSpPr>
            <p:nvPr/>
          </p:nvSpPr>
          <p:spPr bwMode="auto">
            <a:xfrm>
              <a:off x="702" y="1845"/>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77" name="Oval 62"/>
            <p:cNvSpPr>
              <a:spLocks noChangeAspect="1" noChangeArrowheads="1"/>
            </p:cNvSpPr>
            <p:nvPr/>
          </p:nvSpPr>
          <p:spPr bwMode="auto">
            <a:xfrm>
              <a:off x="500" y="2038"/>
              <a:ext cx="652" cy="653"/>
            </a:xfrm>
            <a:prstGeom prst="ellipse">
              <a:avLst/>
            </a:prstGeom>
            <a:solidFill>
              <a:schemeClr val="bg1"/>
            </a:solidFill>
            <a:ln w="12700">
              <a:solidFill>
                <a:srgbClr val="000000"/>
              </a:solidFill>
              <a:round/>
              <a:headEnd/>
              <a:tailEnd/>
            </a:ln>
          </p:spPr>
          <p:txBody>
            <a:bodyPr wrap="none" anchor="ctr"/>
            <a:lstStyle/>
            <a:p>
              <a:endParaRPr lang="en-US">
                <a:latin typeface="Calibri" pitchFamily="34" charset="0"/>
              </a:endParaRPr>
            </a:p>
          </p:txBody>
        </p:sp>
        <p:sp>
          <p:nvSpPr>
            <p:cNvPr id="5178" name="Oval 63"/>
            <p:cNvSpPr>
              <a:spLocks noChangeAspect="1" noChangeArrowheads="1"/>
            </p:cNvSpPr>
            <p:nvPr/>
          </p:nvSpPr>
          <p:spPr bwMode="auto">
            <a:xfrm>
              <a:off x="634" y="2171"/>
              <a:ext cx="386" cy="386"/>
            </a:xfrm>
            <a:prstGeom prst="ellipse">
              <a:avLst/>
            </a:prstGeom>
            <a:solidFill>
              <a:schemeClr val="bg1"/>
            </a:solidFill>
            <a:ln w="12700">
              <a:solidFill>
                <a:srgbClr val="000000"/>
              </a:solidFill>
              <a:round/>
              <a:headEnd/>
              <a:tailEnd/>
            </a:ln>
          </p:spPr>
          <p:txBody>
            <a:bodyPr wrap="none" anchor="ctr"/>
            <a:lstStyle/>
            <a:p>
              <a:endParaRPr lang="en-US">
                <a:latin typeface="Calibri" pitchFamily="34" charset="0"/>
              </a:endParaRPr>
            </a:p>
          </p:txBody>
        </p:sp>
        <p:sp>
          <p:nvSpPr>
            <p:cNvPr id="5179" name="Oval 64"/>
            <p:cNvSpPr>
              <a:spLocks noChangeAspect="1" noChangeArrowheads="1"/>
            </p:cNvSpPr>
            <p:nvPr/>
          </p:nvSpPr>
          <p:spPr bwMode="auto">
            <a:xfrm>
              <a:off x="1086" y="2244"/>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0" name="Oval 65"/>
            <p:cNvSpPr>
              <a:spLocks noChangeAspect="1" noChangeArrowheads="1"/>
            </p:cNvSpPr>
            <p:nvPr/>
          </p:nvSpPr>
          <p:spPr bwMode="auto">
            <a:xfrm>
              <a:off x="702" y="1996"/>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1" name="Oval 66"/>
            <p:cNvSpPr>
              <a:spLocks noChangeAspect="1" noChangeArrowheads="1"/>
            </p:cNvSpPr>
            <p:nvPr/>
          </p:nvSpPr>
          <p:spPr bwMode="auto">
            <a:xfrm>
              <a:off x="849" y="2628"/>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2" name="Oval 67"/>
            <p:cNvSpPr>
              <a:spLocks noChangeAspect="1" noChangeArrowheads="1"/>
            </p:cNvSpPr>
            <p:nvPr/>
          </p:nvSpPr>
          <p:spPr bwMode="auto">
            <a:xfrm>
              <a:off x="1086" y="2380"/>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3" name="Oval 68"/>
            <p:cNvSpPr>
              <a:spLocks noChangeAspect="1" noChangeArrowheads="1"/>
            </p:cNvSpPr>
            <p:nvPr/>
          </p:nvSpPr>
          <p:spPr bwMode="auto">
            <a:xfrm>
              <a:off x="849" y="1996"/>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4" name="Oval 69"/>
            <p:cNvSpPr>
              <a:spLocks noChangeAspect="1" noChangeArrowheads="1"/>
            </p:cNvSpPr>
            <p:nvPr/>
          </p:nvSpPr>
          <p:spPr bwMode="auto">
            <a:xfrm>
              <a:off x="456" y="2380"/>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5" name="Oval 70"/>
            <p:cNvSpPr>
              <a:spLocks noChangeAspect="1" noChangeArrowheads="1"/>
            </p:cNvSpPr>
            <p:nvPr/>
          </p:nvSpPr>
          <p:spPr bwMode="auto">
            <a:xfrm>
              <a:off x="456" y="2244"/>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6" name="Oval 71"/>
            <p:cNvSpPr>
              <a:spLocks noChangeAspect="1" noChangeArrowheads="1"/>
            </p:cNvSpPr>
            <p:nvPr/>
          </p:nvSpPr>
          <p:spPr bwMode="auto">
            <a:xfrm>
              <a:off x="702" y="2628"/>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7" name="Oval 72"/>
            <p:cNvSpPr>
              <a:spLocks noChangeAspect="1" noChangeArrowheads="1"/>
            </p:cNvSpPr>
            <p:nvPr/>
          </p:nvSpPr>
          <p:spPr bwMode="auto">
            <a:xfrm>
              <a:off x="776" y="2123"/>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8" name="Oval 73"/>
            <p:cNvSpPr>
              <a:spLocks noChangeAspect="1" noChangeArrowheads="1"/>
            </p:cNvSpPr>
            <p:nvPr/>
          </p:nvSpPr>
          <p:spPr bwMode="auto">
            <a:xfrm>
              <a:off x="776" y="2494"/>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89" name="Oval 110"/>
            <p:cNvSpPr>
              <a:spLocks noChangeAspect="1" noChangeArrowheads="1"/>
            </p:cNvSpPr>
            <p:nvPr/>
          </p:nvSpPr>
          <p:spPr bwMode="auto">
            <a:xfrm>
              <a:off x="849" y="1845"/>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90" name="Oval 111"/>
            <p:cNvSpPr>
              <a:spLocks noChangeAspect="1" noChangeArrowheads="1"/>
            </p:cNvSpPr>
            <p:nvPr/>
          </p:nvSpPr>
          <p:spPr bwMode="auto">
            <a:xfrm>
              <a:off x="1226" y="2244"/>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91" name="Oval 112"/>
            <p:cNvSpPr>
              <a:spLocks noChangeAspect="1" noChangeArrowheads="1"/>
            </p:cNvSpPr>
            <p:nvPr/>
          </p:nvSpPr>
          <p:spPr bwMode="auto">
            <a:xfrm>
              <a:off x="1226" y="2380"/>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92" name="Oval 113"/>
            <p:cNvSpPr>
              <a:spLocks noChangeAspect="1" noChangeArrowheads="1"/>
            </p:cNvSpPr>
            <p:nvPr/>
          </p:nvSpPr>
          <p:spPr bwMode="auto">
            <a:xfrm>
              <a:off x="849" y="2749"/>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93" name="Oval 114"/>
            <p:cNvSpPr>
              <a:spLocks noChangeAspect="1" noChangeArrowheads="1"/>
            </p:cNvSpPr>
            <p:nvPr/>
          </p:nvSpPr>
          <p:spPr bwMode="auto">
            <a:xfrm>
              <a:off x="702" y="2749"/>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94" name="Oval 115"/>
            <p:cNvSpPr>
              <a:spLocks noChangeAspect="1" noChangeArrowheads="1"/>
            </p:cNvSpPr>
            <p:nvPr/>
          </p:nvSpPr>
          <p:spPr bwMode="auto">
            <a:xfrm>
              <a:off x="324" y="2380"/>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grpSp>
      <p:grpSp>
        <p:nvGrpSpPr>
          <p:cNvPr id="3" name="Group 122"/>
          <p:cNvGrpSpPr>
            <a:grpSpLocks/>
          </p:cNvGrpSpPr>
          <p:nvPr/>
        </p:nvGrpSpPr>
        <p:grpSpPr bwMode="auto">
          <a:xfrm>
            <a:off x="465138" y="4538663"/>
            <a:ext cx="2039937" cy="2035175"/>
            <a:chOff x="185" y="2859"/>
            <a:chExt cx="1285" cy="1282"/>
          </a:xfrm>
        </p:grpSpPr>
        <p:sp>
          <p:nvSpPr>
            <p:cNvPr id="5146" name="Oval 81"/>
            <p:cNvSpPr>
              <a:spLocks noChangeAspect="1" noChangeArrowheads="1"/>
            </p:cNvSpPr>
            <p:nvPr/>
          </p:nvSpPr>
          <p:spPr bwMode="auto">
            <a:xfrm>
              <a:off x="232" y="2907"/>
              <a:ext cx="1190" cy="1190"/>
            </a:xfrm>
            <a:prstGeom prst="ellipse">
              <a:avLst/>
            </a:prstGeom>
            <a:solidFill>
              <a:schemeClr val="bg1"/>
            </a:solidFill>
            <a:ln w="12700">
              <a:solidFill>
                <a:schemeClr val="tx1"/>
              </a:solidFill>
              <a:round/>
              <a:headEnd/>
              <a:tailEnd/>
            </a:ln>
          </p:spPr>
          <p:txBody>
            <a:bodyPr wrap="none" anchor="ctr"/>
            <a:lstStyle/>
            <a:p>
              <a:endParaRPr lang="en-US">
                <a:latin typeface="Calibri" pitchFamily="34" charset="0"/>
              </a:endParaRPr>
            </a:p>
          </p:txBody>
        </p:sp>
        <p:sp>
          <p:nvSpPr>
            <p:cNvPr id="5147" name="Oval 82"/>
            <p:cNvSpPr>
              <a:spLocks noChangeAspect="1" noChangeArrowheads="1"/>
            </p:cNvSpPr>
            <p:nvPr/>
          </p:nvSpPr>
          <p:spPr bwMode="auto">
            <a:xfrm>
              <a:off x="369" y="3044"/>
              <a:ext cx="916" cy="916"/>
            </a:xfrm>
            <a:prstGeom prst="ellipse">
              <a:avLst/>
            </a:prstGeom>
            <a:solidFill>
              <a:schemeClr val="bg1"/>
            </a:solidFill>
            <a:ln w="12700">
              <a:solidFill>
                <a:schemeClr val="tx1"/>
              </a:solidFill>
              <a:round/>
              <a:headEnd/>
              <a:tailEnd/>
            </a:ln>
          </p:spPr>
          <p:txBody>
            <a:bodyPr wrap="none" anchor="ctr"/>
            <a:lstStyle/>
            <a:p>
              <a:endParaRPr lang="en-US">
                <a:latin typeface="Calibri" pitchFamily="34" charset="0"/>
              </a:endParaRPr>
            </a:p>
          </p:txBody>
        </p:sp>
        <p:sp>
          <p:nvSpPr>
            <p:cNvPr id="5148" name="Oval 83"/>
            <p:cNvSpPr>
              <a:spLocks noChangeAspect="1" noChangeArrowheads="1"/>
            </p:cNvSpPr>
            <p:nvPr/>
          </p:nvSpPr>
          <p:spPr bwMode="auto">
            <a:xfrm>
              <a:off x="501" y="3188"/>
              <a:ext cx="651" cy="651"/>
            </a:xfrm>
            <a:prstGeom prst="ellipse">
              <a:avLst/>
            </a:prstGeom>
            <a:solidFill>
              <a:schemeClr val="bg1"/>
            </a:solidFill>
            <a:ln w="12700">
              <a:solidFill>
                <a:srgbClr val="000000"/>
              </a:solidFill>
              <a:round/>
              <a:headEnd/>
              <a:tailEnd/>
            </a:ln>
          </p:spPr>
          <p:txBody>
            <a:bodyPr wrap="none" anchor="ctr"/>
            <a:lstStyle/>
            <a:p>
              <a:endParaRPr lang="en-US">
                <a:latin typeface="Calibri" pitchFamily="34" charset="0"/>
              </a:endParaRPr>
            </a:p>
          </p:txBody>
        </p:sp>
        <p:sp>
          <p:nvSpPr>
            <p:cNvPr id="5149" name="Oval 84"/>
            <p:cNvSpPr>
              <a:spLocks noChangeAspect="1" noChangeArrowheads="1"/>
            </p:cNvSpPr>
            <p:nvPr/>
          </p:nvSpPr>
          <p:spPr bwMode="auto">
            <a:xfrm>
              <a:off x="634" y="3320"/>
              <a:ext cx="386" cy="386"/>
            </a:xfrm>
            <a:prstGeom prst="ellipse">
              <a:avLst/>
            </a:prstGeom>
            <a:solidFill>
              <a:schemeClr val="bg1"/>
            </a:solidFill>
            <a:ln w="12700">
              <a:solidFill>
                <a:srgbClr val="000000"/>
              </a:solidFill>
              <a:round/>
              <a:headEnd/>
              <a:tailEnd/>
            </a:ln>
          </p:spPr>
          <p:txBody>
            <a:bodyPr wrap="none" anchor="ctr"/>
            <a:lstStyle/>
            <a:p>
              <a:endParaRPr lang="en-US">
                <a:latin typeface="Calibri" pitchFamily="34" charset="0"/>
              </a:endParaRPr>
            </a:p>
          </p:txBody>
        </p:sp>
        <p:sp>
          <p:nvSpPr>
            <p:cNvPr id="5150" name="Oval 85"/>
            <p:cNvSpPr>
              <a:spLocks noChangeAspect="1" noChangeArrowheads="1"/>
            </p:cNvSpPr>
            <p:nvPr/>
          </p:nvSpPr>
          <p:spPr bwMode="auto">
            <a:xfrm>
              <a:off x="1085" y="3394"/>
              <a:ext cx="105" cy="10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1" name="Oval 86"/>
            <p:cNvSpPr>
              <a:spLocks noChangeAspect="1" noChangeArrowheads="1"/>
            </p:cNvSpPr>
            <p:nvPr/>
          </p:nvSpPr>
          <p:spPr bwMode="auto">
            <a:xfrm>
              <a:off x="702" y="3146"/>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2" name="Oval 87"/>
            <p:cNvSpPr>
              <a:spLocks noChangeAspect="1" noChangeArrowheads="1"/>
            </p:cNvSpPr>
            <p:nvPr/>
          </p:nvSpPr>
          <p:spPr bwMode="auto">
            <a:xfrm>
              <a:off x="849" y="3777"/>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3" name="Oval 88"/>
            <p:cNvSpPr>
              <a:spLocks noChangeAspect="1" noChangeArrowheads="1"/>
            </p:cNvSpPr>
            <p:nvPr/>
          </p:nvSpPr>
          <p:spPr bwMode="auto">
            <a:xfrm>
              <a:off x="1085" y="3530"/>
              <a:ext cx="105" cy="10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4" name="Oval 89"/>
            <p:cNvSpPr>
              <a:spLocks noChangeAspect="1" noChangeArrowheads="1"/>
            </p:cNvSpPr>
            <p:nvPr/>
          </p:nvSpPr>
          <p:spPr bwMode="auto">
            <a:xfrm>
              <a:off x="849" y="3146"/>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5" name="Oval 90"/>
            <p:cNvSpPr>
              <a:spLocks noChangeAspect="1" noChangeArrowheads="1"/>
            </p:cNvSpPr>
            <p:nvPr/>
          </p:nvSpPr>
          <p:spPr bwMode="auto">
            <a:xfrm>
              <a:off x="457" y="3530"/>
              <a:ext cx="104" cy="10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6" name="Oval 91"/>
            <p:cNvSpPr>
              <a:spLocks noChangeAspect="1" noChangeArrowheads="1"/>
            </p:cNvSpPr>
            <p:nvPr/>
          </p:nvSpPr>
          <p:spPr bwMode="auto">
            <a:xfrm>
              <a:off x="457" y="3394"/>
              <a:ext cx="104" cy="10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7" name="Oval 92"/>
            <p:cNvSpPr>
              <a:spLocks noChangeAspect="1" noChangeArrowheads="1"/>
            </p:cNvSpPr>
            <p:nvPr/>
          </p:nvSpPr>
          <p:spPr bwMode="auto">
            <a:xfrm>
              <a:off x="702" y="3777"/>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8" name="Oval 93"/>
            <p:cNvSpPr>
              <a:spLocks noChangeAspect="1" noChangeArrowheads="1"/>
            </p:cNvSpPr>
            <p:nvPr/>
          </p:nvSpPr>
          <p:spPr bwMode="auto">
            <a:xfrm>
              <a:off x="776" y="3272"/>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59" name="Oval 94"/>
            <p:cNvSpPr>
              <a:spLocks noChangeAspect="1" noChangeArrowheads="1"/>
            </p:cNvSpPr>
            <p:nvPr/>
          </p:nvSpPr>
          <p:spPr bwMode="auto">
            <a:xfrm>
              <a:off x="776" y="3644"/>
              <a:ext cx="105" cy="10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0" name="Oval 95"/>
            <p:cNvSpPr>
              <a:spLocks noChangeAspect="1" noChangeArrowheads="1"/>
            </p:cNvSpPr>
            <p:nvPr/>
          </p:nvSpPr>
          <p:spPr bwMode="auto">
            <a:xfrm>
              <a:off x="702" y="2859"/>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1" name="Oval 96"/>
            <p:cNvSpPr>
              <a:spLocks noChangeAspect="1" noChangeArrowheads="1"/>
            </p:cNvSpPr>
            <p:nvPr/>
          </p:nvSpPr>
          <p:spPr bwMode="auto">
            <a:xfrm>
              <a:off x="702" y="2997"/>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2" name="Oval 97"/>
            <p:cNvSpPr>
              <a:spLocks noChangeAspect="1" noChangeArrowheads="1"/>
            </p:cNvSpPr>
            <p:nvPr/>
          </p:nvSpPr>
          <p:spPr bwMode="auto">
            <a:xfrm>
              <a:off x="849" y="2997"/>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3" name="Oval 98"/>
            <p:cNvSpPr>
              <a:spLocks noChangeAspect="1" noChangeArrowheads="1"/>
            </p:cNvSpPr>
            <p:nvPr/>
          </p:nvSpPr>
          <p:spPr bwMode="auto">
            <a:xfrm>
              <a:off x="1225" y="3394"/>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4" name="Oval 99"/>
            <p:cNvSpPr>
              <a:spLocks noChangeAspect="1" noChangeArrowheads="1"/>
            </p:cNvSpPr>
            <p:nvPr/>
          </p:nvSpPr>
          <p:spPr bwMode="auto">
            <a:xfrm>
              <a:off x="1225" y="3530"/>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5" name="Oval 100"/>
            <p:cNvSpPr>
              <a:spLocks noChangeAspect="1" noChangeArrowheads="1"/>
            </p:cNvSpPr>
            <p:nvPr/>
          </p:nvSpPr>
          <p:spPr bwMode="auto">
            <a:xfrm>
              <a:off x="322" y="3394"/>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6" name="Oval 101"/>
            <p:cNvSpPr>
              <a:spLocks noChangeAspect="1" noChangeArrowheads="1"/>
            </p:cNvSpPr>
            <p:nvPr/>
          </p:nvSpPr>
          <p:spPr bwMode="auto">
            <a:xfrm>
              <a:off x="322" y="3530"/>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7" name="Oval 102"/>
            <p:cNvSpPr>
              <a:spLocks noChangeAspect="1" noChangeArrowheads="1"/>
            </p:cNvSpPr>
            <p:nvPr/>
          </p:nvSpPr>
          <p:spPr bwMode="auto">
            <a:xfrm>
              <a:off x="702" y="3898"/>
              <a:ext cx="105"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8" name="Oval 103"/>
            <p:cNvSpPr>
              <a:spLocks noChangeAspect="1" noChangeArrowheads="1"/>
            </p:cNvSpPr>
            <p:nvPr/>
          </p:nvSpPr>
          <p:spPr bwMode="auto">
            <a:xfrm>
              <a:off x="849" y="3898"/>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69" name="Oval 116"/>
            <p:cNvSpPr>
              <a:spLocks noChangeAspect="1" noChangeArrowheads="1"/>
            </p:cNvSpPr>
            <p:nvPr/>
          </p:nvSpPr>
          <p:spPr bwMode="auto">
            <a:xfrm>
              <a:off x="849" y="2859"/>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70" name="Oval 117"/>
            <p:cNvSpPr>
              <a:spLocks noChangeAspect="1" noChangeArrowheads="1"/>
            </p:cNvSpPr>
            <p:nvPr/>
          </p:nvSpPr>
          <p:spPr bwMode="auto">
            <a:xfrm>
              <a:off x="1365" y="3394"/>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71" name="Oval 118"/>
            <p:cNvSpPr>
              <a:spLocks noChangeAspect="1" noChangeArrowheads="1"/>
            </p:cNvSpPr>
            <p:nvPr/>
          </p:nvSpPr>
          <p:spPr bwMode="auto">
            <a:xfrm>
              <a:off x="1365" y="3530"/>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72" name="Oval 119"/>
            <p:cNvSpPr>
              <a:spLocks noChangeAspect="1" noChangeArrowheads="1"/>
            </p:cNvSpPr>
            <p:nvPr/>
          </p:nvSpPr>
          <p:spPr bwMode="auto">
            <a:xfrm>
              <a:off x="849" y="4036"/>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73" name="Oval 120"/>
            <p:cNvSpPr>
              <a:spLocks noChangeAspect="1" noChangeArrowheads="1"/>
            </p:cNvSpPr>
            <p:nvPr/>
          </p:nvSpPr>
          <p:spPr bwMode="auto">
            <a:xfrm>
              <a:off x="702" y="4036"/>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74" name="Oval 121"/>
            <p:cNvSpPr>
              <a:spLocks noChangeAspect="1" noChangeArrowheads="1"/>
            </p:cNvSpPr>
            <p:nvPr/>
          </p:nvSpPr>
          <p:spPr bwMode="auto">
            <a:xfrm>
              <a:off x="185" y="3530"/>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grpSp>
      <p:grpSp>
        <p:nvGrpSpPr>
          <p:cNvPr id="4" name="Group 167"/>
          <p:cNvGrpSpPr>
            <a:grpSpLocks/>
          </p:cNvGrpSpPr>
          <p:nvPr/>
        </p:nvGrpSpPr>
        <p:grpSpPr bwMode="auto">
          <a:xfrm>
            <a:off x="893763" y="1541463"/>
            <a:ext cx="1166812" cy="1169987"/>
            <a:chOff x="455" y="1097"/>
            <a:chExt cx="735" cy="737"/>
          </a:xfrm>
        </p:grpSpPr>
        <p:sp>
          <p:nvSpPr>
            <p:cNvPr id="5135" name="Oval 148"/>
            <p:cNvSpPr>
              <a:spLocks noChangeAspect="1" noChangeArrowheads="1"/>
            </p:cNvSpPr>
            <p:nvPr/>
          </p:nvSpPr>
          <p:spPr bwMode="auto">
            <a:xfrm>
              <a:off x="499" y="1139"/>
              <a:ext cx="652" cy="653"/>
            </a:xfrm>
            <a:prstGeom prst="ellipse">
              <a:avLst/>
            </a:prstGeom>
            <a:solidFill>
              <a:schemeClr val="bg1"/>
            </a:solidFill>
            <a:ln w="12700">
              <a:solidFill>
                <a:srgbClr val="000000"/>
              </a:solidFill>
              <a:round/>
              <a:headEnd/>
              <a:tailEnd/>
            </a:ln>
          </p:spPr>
          <p:txBody>
            <a:bodyPr wrap="none" anchor="ctr"/>
            <a:lstStyle/>
            <a:p>
              <a:endParaRPr lang="en-US">
                <a:latin typeface="Calibri" pitchFamily="34" charset="0"/>
              </a:endParaRPr>
            </a:p>
          </p:txBody>
        </p:sp>
        <p:sp>
          <p:nvSpPr>
            <p:cNvPr id="5136" name="Oval 149"/>
            <p:cNvSpPr>
              <a:spLocks noChangeAspect="1" noChangeArrowheads="1"/>
            </p:cNvSpPr>
            <p:nvPr/>
          </p:nvSpPr>
          <p:spPr bwMode="auto">
            <a:xfrm>
              <a:off x="633" y="1272"/>
              <a:ext cx="386" cy="386"/>
            </a:xfrm>
            <a:prstGeom prst="ellipse">
              <a:avLst/>
            </a:prstGeom>
            <a:solidFill>
              <a:schemeClr val="bg1"/>
            </a:solidFill>
            <a:ln w="12700">
              <a:solidFill>
                <a:srgbClr val="000000"/>
              </a:solidFill>
              <a:round/>
              <a:headEnd/>
              <a:tailEnd/>
            </a:ln>
          </p:spPr>
          <p:txBody>
            <a:bodyPr wrap="none" anchor="ctr"/>
            <a:lstStyle/>
            <a:p>
              <a:endParaRPr lang="en-US">
                <a:latin typeface="Calibri" pitchFamily="34" charset="0"/>
              </a:endParaRPr>
            </a:p>
          </p:txBody>
        </p:sp>
        <p:sp>
          <p:nvSpPr>
            <p:cNvPr id="5137" name="Oval 158"/>
            <p:cNvSpPr>
              <a:spLocks noChangeAspect="1" noChangeArrowheads="1"/>
            </p:cNvSpPr>
            <p:nvPr/>
          </p:nvSpPr>
          <p:spPr bwMode="auto">
            <a:xfrm>
              <a:off x="775" y="1224"/>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38" name="Oval 159"/>
            <p:cNvSpPr>
              <a:spLocks noChangeAspect="1" noChangeArrowheads="1"/>
            </p:cNvSpPr>
            <p:nvPr/>
          </p:nvSpPr>
          <p:spPr bwMode="auto">
            <a:xfrm>
              <a:off x="775" y="1595"/>
              <a:ext cx="104" cy="10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39" name="Oval 165"/>
            <p:cNvSpPr>
              <a:spLocks noChangeAspect="1" noChangeArrowheads="1"/>
            </p:cNvSpPr>
            <p:nvPr/>
          </p:nvSpPr>
          <p:spPr bwMode="auto">
            <a:xfrm>
              <a:off x="455" y="1481"/>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40" name="Oval 166"/>
            <p:cNvSpPr>
              <a:spLocks noChangeAspect="1" noChangeArrowheads="1"/>
            </p:cNvSpPr>
            <p:nvPr/>
          </p:nvSpPr>
          <p:spPr bwMode="auto">
            <a:xfrm>
              <a:off x="848" y="1097"/>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41" name="Oval 147"/>
            <p:cNvSpPr>
              <a:spLocks noChangeAspect="1" noChangeArrowheads="1"/>
            </p:cNvSpPr>
            <p:nvPr/>
          </p:nvSpPr>
          <p:spPr bwMode="auto">
            <a:xfrm>
              <a:off x="701" y="1097"/>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42" name="Oval 163"/>
            <p:cNvSpPr>
              <a:spLocks noChangeAspect="1" noChangeArrowheads="1"/>
            </p:cNvSpPr>
            <p:nvPr/>
          </p:nvSpPr>
          <p:spPr bwMode="auto">
            <a:xfrm>
              <a:off x="848" y="1729"/>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43" name="Oval 164"/>
            <p:cNvSpPr>
              <a:spLocks noChangeAspect="1" noChangeArrowheads="1"/>
            </p:cNvSpPr>
            <p:nvPr/>
          </p:nvSpPr>
          <p:spPr bwMode="auto">
            <a:xfrm>
              <a:off x="701" y="1729"/>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44" name="Oval 161"/>
            <p:cNvSpPr>
              <a:spLocks noChangeAspect="1" noChangeArrowheads="1"/>
            </p:cNvSpPr>
            <p:nvPr/>
          </p:nvSpPr>
          <p:spPr bwMode="auto">
            <a:xfrm>
              <a:off x="1085" y="1345"/>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sp>
          <p:nvSpPr>
            <p:cNvPr id="5145" name="Oval 162"/>
            <p:cNvSpPr>
              <a:spLocks noChangeAspect="1" noChangeArrowheads="1"/>
            </p:cNvSpPr>
            <p:nvPr/>
          </p:nvSpPr>
          <p:spPr bwMode="auto">
            <a:xfrm>
              <a:off x="1085" y="1481"/>
              <a:ext cx="105" cy="105"/>
            </a:xfrm>
            <a:prstGeom prst="ellipse">
              <a:avLst/>
            </a:prstGeom>
            <a:gradFill rotWithShape="1">
              <a:gsLst>
                <a:gs pos="0">
                  <a:srgbClr val="B9B9D5"/>
                </a:gs>
                <a:gs pos="100000">
                  <a:srgbClr val="010066"/>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libri" pitchFamily="34" charset="0"/>
              </a:endParaRPr>
            </a:p>
          </p:txBody>
        </p:sp>
      </p:grpSp>
      <p:sp>
        <p:nvSpPr>
          <p:cNvPr id="19624" name="Rectangle 168"/>
          <p:cNvSpPr>
            <a:spLocks noChangeArrowheads="1"/>
          </p:cNvSpPr>
          <p:nvPr/>
        </p:nvSpPr>
        <p:spPr bwMode="auto">
          <a:xfrm>
            <a:off x="563563" y="1066800"/>
            <a:ext cx="2436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solidFill>
                  <a:srgbClr val="010066"/>
                </a:solidFill>
                <a:latin typeface="Calibri" pitchFamily="34" charset="0"/>
              </a:rPr>
              <a:t>This means that: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9560"/>
                                        </p:tgtEl>
                                        <p:attrNameLst>
                                          <p:attrName>style.visibility</p:attrName>
                                        </p:attrNameLst>
                                      </p:cBhvr>
                                      <p:to>
                                        <p:strVal val="visible"/>
                                      </p:to>
                                    </p:set>
                                    <p:animEffect transition="in" filter="wipe(left)">
                                      <p:cBhvr>
                                        <p:cTn id="11" dur="1000"/>
                                        <p:tgtEl>
                                          <p:spTgt spid="19560"/>
                                        </p:tgtEl>
                                      </p:cBhvr>
                                    </p:animEffect>
                                  </p:childTnLst>
                                </p:cTn>
                              </p:par>
                            </p:childTnLst>
                          </p:cTn>
                        </p:par>
                        <p:par>
                          <p:cTn id="12" fill="hold" nodeType="afterGroup">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9561"/>
                                        </p:tgtEl>
                                        <p:attrNameLst>
                                          <p:attrName>style.visibility</p:attrName>
                                        </p:attrNameLst>
                                      </p:cBhvr>
                                      <p:to>
                                        <p:strVal val="visible"/>
                                      </p:to>
                                    </p:set>
                                    <p:animEffect transition="in" filter="wipe(left)">
                                      <p:cBhvr>
                                        <p:cTn id="19" dur="1000"/>
                                        <p:tgtEl>
                                          <p:spTgt spid="19561"/>
                                        </p:tgtEl>
                                      </p:cBhvr>
                                    </p:animEffect>
                                  </p:childTnLst>
                                </p:cTn>
                              </p:par>
                            </p:childTnLst>
                          </p:cTn>
                        </p:par>
                        <p:par>
                          <p:cTn id="20" fill="hold" nodeType="afterGroup">
                            <p:stCondLst>
                              <p:cond delay="2000"/>
                            </p:stCondLst>
                            <p:childTnLst>
                              <p:par>
                                <p:cTn id="21" presetID="2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childTnLst>
                                </p:cTn>
                              </p:par>
                              <p:par>
                                <p:cTn id="25" presetID="22" presetClass="entr" presetSubtype="8" fill="hold" grpId="0" nodeType="withEffect">
                                  <p:stCondLst>
                                    <p:cond delay="0"/>
                                  </p:stCondLst>
                                  <p:childTnLst>
                                    <p:set>
                                      <p:cBhvr>
                                        <p:cTn id="26" dur="1" fill="hold">
                                          <p:stCondLst>
                                            <p:cond delay="0"/>
                                          </p:stCondLst>
                                        </p:cTn>
                                        <p:tgtEl>
                                          <p:spTgt spid="19562"/>
                                        </p:tgtEl>
                                        <p:attrNameLst>
                                          <p:attrName>style.visibility</p:attrName>
                                        </p:attrNameLst>
                                      </p:cBhvr>
                                      <p:to>
                                        <p:strVal val="visible"/>
                                      </p:to>
                                    </p:set>
                                    <p:animEffect transition="in" filter="wipe(left)">
                                      <p:cBhvr>
                                        <p:cTn id="27" dur="1000"/>
                                        <p:tgtEl>
                                          <p:spTgt spid="195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624"/>
                                        </p:tgtEl>
                                        <p:attrNameLst>
                                          <p:attrName>style.visibility</p:attrName>
                                        </p:attrNameLst>
                                      </p:cBhvr>
                                      <p:to>
                                        <p:strVal val="visible"/>
                                      </p:to>
                                    </p:set>
                                    <p:animEffect transition="in" filter="dissolve">
                                      <p:cBhvr>
                                        <p:cTn id="32" dur="500"/>
                                        <p:tgtEl>
                                          <p:spTgt spid="19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563"/>
                                        </p:tgtEl>
                                        <p:attrNameLst>
                                          <p:attrName>style.visibility</p:attrName>
                                        </p:attrNameLst>
                                      </p:cBhvr>
                                      <p:to>
                                        <p:strVal val="visible"/>
                                      </p:to>
                                    </p:set>
                                    <p:animEffect transition="in" filter="dissolve">
                                      <p:cBhvr>
                                        <p:cTn id="37" dur="500"/>
                                        <p:tgtEl>
                                          <p:spTgt spid="1956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9565"/>
                                        </p:tgtEl>
                                        <p:attrNameLst>
                                          <p:attrName>style.visibility</p:attrName>
                                        </p:attrNameLst>
                                      </p:cBhvr>
                                      <p:to>
                                        <p:strVal val="visible"/>
                                      </p:to>
                                    </p:set>
                                    <p:animEffect transition="in" filter="dissolve">
                                      <p:cBhvr>
                                        <p:cTn id="42" dur="500"/>
                                        <p:tgtEl>
                                          <p:spTgt spid="1956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9564"/>
                                        </p:tgtEl>
                                        <p:attrNameLst>
                                          <p:attrName>style.visibility</p:attrName>
                                        </p:attrNameLst>
                                      </p:cBhvr>
                                      <p:to>
                                        <p:strVal val="visible"/>
                                      </p:to>
                                    </p:set>
                                    <p:animEffect transition="in" filter="dissolve">
                                      <p:cBhvr>
                                        <p:cTn id="47" dur="500"/>
                                        <p:tgtEl>
                                          <p:spTgt spid="19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 grpId="0"/>
      <p:bldP spid="19561" grpId="0"/>
      <p:bldP spid="19562" grpId="0"/>
      <p:bldP spid="19563" grpId="0"/>
      <p:bldP spid="19564" grpId="0"/>
      <p:bldP spid="19565" grpId="0"/>
      <p:bldP spid="196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PROPERTIES OF HYDROGEN CHLORIDE</a:t>
            </a:r>
            <a:r>
              <a:rPr lang="en-US" b="1" i="1" dirty="0" smtClean="0"/>
              <a:t/>
            </a:r>
            <a:br>
              <a:rPr lang="en-US" b="1" i="1" dirty="0" smtClean="0"/>
            </a:br>
            <a:endParaRPr lang="en-US" dirty="0" smtClean="0"/>
          </a:p>
        </p:txBody>
      </p:sp>
      <p:sp>
        <p:nvSpPr>
          <p:cNvPr id="31747" name="Rectangle 1"/>
          <p:cNvSpPr>
            <a:spLocks noChangeArrowheads="1"/>
          </p:cNvSpPr>
          <p:nvPr/>
        </p:nvSpPr>
        <p:spPr bwMode="auto">
          <a:xfrm>
            <a:off x="0" y="10668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rgbClr val="000000"/>
                </a:solidFill>
                <a:latin typeface="Arial Unicode MS" pitchFamily="34" charset="-128"/>
                <a:ea typeface="Arial Unicode MS" pitchFamily="34" charset="-128"/>
                <a:cs typeface="Arial Unicode MS" pitchFamily="34" charset="-128"/>
              </a:rPr>
              <a:t>Hydrogen chloride is a colourless fuming gas. The polar covalent gas Hydrogen Chloride is very soluble in Water. In aqueous solution, the molecule exists in ionic form, as the positively charged Hydrogen Ion, H</a:t>
            </a:r>
            <a:r>
              <a:rPr lang="en-US" baseline="30000">
                <a:solidFill>
                  <a:srgbClr val="000000"/>
                </a:solidFill>
                <a:latin typeface="Arial Unicode MS" pitchFamily="34" charset="-128"/>
                <a:ea typeface="Arial Unicode MS" pitchFamily="34" charset="-128"/>
                <a:cs typeface="Arial Unicode MS" pitchFamily="34" charset="-128"/>
              </a:rPr>
              <a:t>+</a:t>
            </a:r>
            <a:r>
              <a:rPr lang="en-US">
                <a:solidFill>
                  <a:srgbClr val="000000"/>
                </a:solidFill>
                <a:latin typeface="Arial Unicode MS" pitchFamily="34" charset="-128"/>
                <a:ea typeface="Arial Unicode MS" pitchFamily="34" charset="-128"/>
                <a:cs typeface="Arial Unicode MS" pitchFamily="34" charset="-128"/>
              </a:rPr>
              <a:t>, and the negatively charged Chloride Ion, Cl</a:t>
            </a:r>
            <a:r>
              <a:rPr lang="en-US" baseline="30000">
                <a:solidFill>
                  <a:srgbClr val="000000"/>
                </a:solidFill>
                <a:latin typeface="Arial Unicode MS" pitchFamily="34" charset="-128"/>
                <a:ea typeface="Arial Unicode MS" pitchFamily="34" charset="-128"/>
                <a:cs typeface="Arial Unicode MS" pitchFamily="34" charset="-128"/>
              </a:rPr>
              <a:t>-</a:t>
            </a:r>
            <a:r>
              <a:rPr lang="en-US">
                <a:solidFill>
                  <a:srgbClr val="000000"/>
                </a:solidFill>
                <a:latin typeface="Arial Unicode MS" pitchFamily="34" charset="-128"/>
                <a:ea typeface="Arial Unicode MS" pitchFamily="34" charset="-128"/>
                <a:cs typeface="Arial Unicode MS" pitchFamily="34" charset="-128"/>
              </a:rPr>
              <a:t>. </a:t>
            </a:r>
            <a:endParaRPr lang="en-US">
              <a:latin typeface="Arial Unicode MS" pitchFamily="34" charset="-128"/>
              <a:ea typeface="Arial Unicode MS" pitchFamily="34" charset="-128"/>
              <a:cs typeface="Arial Unicode MS" pitchFamily="34" charset="-128"/>
            </a:endParaRPr>
          </a:p>
        </p:txBody>
      </p:sp>
      <p:sp>
        <p:nvSpPr>
          <p:cNvPr id="31748" name="Rectangle 2"/>
          <p:cNvSpPr>
            <a:spLocks noChangeArrowheads="1"/>
          </p:cNvSpPr>
          <p:nvPr/>
        </p:nvSpPr>
        <p:spPr bwMode="auto">
          <a:xfrm>
            <a:off x="0" y="2590800"/>
            <a:ext cx="89154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a:solidFill>
                  <a:srgbClr val="000000"/>
                </a:solidFill>
                <a:latin typeface="Arial Unicode MS" pitchFamily="34" charset="-128"/>
                <a:ea typeface="Arial Unicode MS" pitchFamily="34" charset="-128"/>
                <a:cs typeface="Arial Unicode MS" pitchFamily="34" charset="-128"/>
              </a:rPr>
              <a:t>Its solution in water turns blue litmus paper red. Hydrogen chloride has no effect on dry litmus paper as no ions are present in dry gas.</a:t>
            </a:r>
            <a:endParaRPr lang="en-US" b="1">
              <a:latin typeface="Arial Unicode MS" pitchFamily="34" charset="-128"/>
              <a:ea typeface="Arial Unicode MS" pitchFamily="34" charset="-128"/>
              <a:cs typeface="Arial Unicode MS" pitchFamily="34" charset="-128"/>
            </a:endParaRPr>
          </a:p>
          <a:p>
            <a:pPr eaLnBrk="0" hangingPunct="0"/>
            <a:endParaRPr lang="en-US"/>
          </a:p>
        </p:txBody>
      </p:sp>
      <p:pic>
        <p:nvPicPr>
          <p:cNvPr id="3174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581400"/>
            <a:ext cx="61547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Rectangle 4"/>
          <p:cNvSpPr>
            <a:spLocks noChangeArrowheads="1"/>
          </p:cNvSpPr>
          <p:nvPr/>
        </p:nvSpPr>
        <p:spPr bwMode="auto">
          <a:xfrm>
            <a:off x="152400" y="5410200"/>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a:solidFill>
                  <a:srgbClr val="000000"/>
                </a:solidFill>
                <a:latin typeface="Arial Unicode MS" pitchFamily="34" charset="-128"/>
                <a:ea typeface="Arial Unicode MS" pitchFamily="34" charset="-128"/>
                <a:cs typeface="Arial Unicode MS" pitchFamily="34" charset="-128"/>
              </a:rPr>
              <a:t>The gas hydrogen chloride is made up of covalently bonded molecules.  If the gas is dissolved in an organic solvent, such as methylbenzene, it does not show any of the properties of an acid.</a:t>
            </a:r>
            <a:endParaRPr lang="en-US">
              <a:latin typeface="Arial Unicode MS" pitchFamily="34" charset="-128"/>
              <a:ea typeface="Arial Unicode MS" pitchFamily="34" charset="-128"/>
              <a:cs typeface="Arial Unicode MS" pitchFamily="34"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0"/>
            <a:ext cx="88392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sz="2000">
                <a:solidFill>
                  <a:srgbClr val="000000"/>
                </a:solidFill>
                <a:latin typeface="Arial Unicode MS" pitchFamily="34" charset="-128"/>
                <a:ea typeface="Arial Unicode MS" pitchFamily="34" charset="-128"/>
                <a:cs typeface="Arial Unicode MS" pitchFamily="34" charset="-128"/>
              </a:rPr>
              <a:t>For example, it does not conduct electricity or turn a piece of blue litmus paper red.  However, when the gas is dissolved in water, a strongly acidic solution is produced.  The acidic oxides of sulphur, phosphorus and carbon are the similar.  They are covalent molecules when pure, but show acidic properties only when dissolved in water.</a:t>
            </a:r>
            <a:endParaRPr lang="en-US" sz="2000" b="1">
              <a:latin typeface="Arial Unicode MS" pitchFamily="34" charset="-128"/>
              <a:ea typeface="Arial Unicode MS" pitchFamily="34" charset="-128"/>
              <a:cs typeface="Arial Unicode MS" pitchFamily="34" charset="-128"/>
            </a:endParaRPr>
          </a:p>
          <a:p>
            <a:pPr eaLnBrk="0" hangingPunct="0"/>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0" y="0"/>
            <a:ext cx="88455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800">
                <a:solidFill>
                  <a:srgbClr val="92D050"/>
                </a:solidFill>
                <a:latin typeface="Arial Unicode MS" pitchFamily="34" charset="-128"/>
                <a:ea typeface="Arial Unicode MS" pitchFamily="34" charset="-128"/>
                <a:cs typeface="Arial Unicode MS" pitchFamily="34" charset="-128"/>
              </a:rPr>
              <a:t>Chlorine</a:t>
            </a:r>
            <a:r>
              <a:rPr lang="en-US" sz="2800">
                <a:latin typeface="Arial Unicode MS" pitchFamily="34" charset="-128"/>
                <a:ea typeface="Arial Unicode MS" pitchFamily="34" charset="-128"/>
                <a:cs typeface="Arial Unicode MS" pitchFamily="34" charset="-128"/>
              </a:rPr>
              <a:t> has a symbol </a:t>
            </a:r>
            <a:r>
              <a:rPr lang="en-US" sz="2800" baseline="30000">
                <a:latin typeface="Arial Unicode MS" pitchFamily="34" charset="-128"/>
                <a:ea typeface="Arial Unicode MS" pitchFamily="34" charset="-128"/>
                <a:cs typeface="Arial Unicode MS" pitchFamily="34" charset="-128"/>
              </a:rPr>
              <a:t>35.5</a:t>
            </a:r>
            <a:r>
              <a:rPr lang="en-US" sz="2800">
                <a:latin typeface="Arial Unicode MS" pitchFamily="34" charset="-128"/>
                <a:ea typeface="Arial Unicode MS" pitchFamily="34" charset="-128"/>
                <a:cs typeface="Arial Unicode MS" pitchFamily="34" charset="-128"/>
              </a:rPr>
              <a:t> Cl because it is made up of </a:t>
            </a:r>
          </a:p>
          <a:p>
            <a:r>
              <a:rPr lang="en-US" sz="2800">
                <a:latin typeface="Arial Unicode MS" pitchFamily="34" charset="-128"/>
                <a:ea typeface="Arial Unicode MS" pitchFamily="34" charset="-128"/>
                <a:cs typeface="Arial Unicode MS" pitchFamily="34" charset="-128"/>
              </a:rPr>
              <a:t>two isotopes </a:t>
            </a:r>
            <a:r>
              <a:rPr lang="en-US" sz="2800" baseline="30000">
                <a:latin typeface="Arial Unicode MS" pitchFamily="34" charset="-128"/>
                <a:ea typeface="Arial Unicode MS" pitchFamily="34" charset="-128"/>
                <a:cs typeface="Arial Unicode MS" pitchFamily="34" charset="-128"/>
              </a:rPr>
              <a:t>37</a:t>
            </a:r>
            <a:r>
              <a:rPr lang="en-US" sz="2800">
                <a:latin typeface="Arial Unicode MS" pitchFamily="34" charset="-128"/>
                <a:ea typeface="Arial Unicode MS" pitchFamily="34" charset="-128"/>
                <a:cs typeface="Arial Unicode MS" pitchFamily="34" charset="-128"/>
              </a:rPr>
              <a:t> Cl and </a:t>
            </a:r>
            <a:r>
              <a:rPr lang="en-US" sz="2800" baseline="30000">
                <a:latin typeface="Arial Unicode MS" pitchFamily="34" charset="-128"/>
                <a:ea typeface="Arial Unicode MS" pitchFamily="34" charset="-128"/>
                <a:cs typeface="Arial Unicode MS" pitchFamily="34" charset="-128"/>
              </a:rPr>
              <a:t>35</a:t>
            </a:r>
            <a:r>
              <a:rPr lang="en-US" sz="2800">
                <a:latin typeface="Arial Unicode MS" pitchFamily="34" charset="-128"/>
                <a:ea typeface="Arial Unicode MS" pitchFamily="34" charset="-128"/>
                <a:cs typeface="Arial Unicode MS" pitchFamily="34" charset="-128"/>
              </a:rPr>
              <a:t> Cl. It has an electronic </a:t>
            </a:r>
          </a:p>
          <a:p>
            <a:r>
              <a:rPr lang="en-US" sz="2800">
                <a:latin typeface="Arial Unicode MS" pitchFamily="34" charset="-128"/>
                <a:ea typeface="Arial Unicode MS" pitchFamily="34" charset="-128"/>
                <a:cs typeface="Arial Unicode MS" pitchFamily="34" charset="-128"/>
              </a:rPr>
              <a:t>arrangement of 2:8:7, hence justifying its position in </a:t>
            </a:r>
          </a:p>
          <a:p>
            <a:r>
              <a:rPr lang="en-US" sz="2800">
                <a:latin typeface="Arial Unicode MS" pitchFamily="34" charset="-128"/>
                <a:ea typeface="Arial Unicode MS" pitchFamily="34" charset="-128"/>
                <a:cs typeface="Arial Unicode MS" pitchFamily="34" charset="-128"/>
              </a:rPr>
              <a:t>group (VII).</a:t>
            </a:r>
          </a:p>
        </p:txBody>
      </p:sp>
      <p:sp>
        <p:nvSpPr>
          <p:cNvPr id="6147" name="Rectangle 2"/>
          <p:cNvSpPr>
            <a:spLocks noChangeArrowheads="1"/>
          </p:cNvSpPr>
          <p:nvPr/>
        </p:nvSpPr>
        <p:spPr bwMode="auto">
          <a:xfrm>
            <a:off x="228600" y="2057400"/>
            <a:ext cx="853440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52352" rIns="0" bIns="38088" anchor="ctr">
            <a:spAutoFit/>
          </a:bodyPr>
          <a:lstStyle/>
          <a:p>
            <a:r>
              <a:rPr lang="en-US" sz="2000" b="1" u="sng">
                <a:solidFill>
                  <a:srgbClr val="000000"/>
                </a:solidFill>
                <a:latin typeface="Arial Unicode MS" pitchFamily="34" charset="-128"/>
                <a:ea typeface="Arial Unicode MS" pitchFamily="34" charset="-128"/>
                <a:cs typeface="Arial Unicode MS" pitchFamily="34" charset="-128"/>
              </a:rPr>
              <a:t>Laboratory preparation</a:t>
            </a:r>
            <a:endParaRPr lang="en-US" sz="2000" b="1" i="1">
              <a:solidFill>
                <a:srgbClr val="000000"/>
              </a:solidFill>
              <a:latin typeface="Arial Unicode MS" pitchFamily="34" charset="-128"/>
              <a:ea typeface="Arial Unicode MS" pitchFamily="34" charset="-128"/>
              <a:cs typeface="Arial Unicode MS" pitchFamily="34" charset="-128"/>
            </a:endParaRPr>
          </a:p>
          <a:p>
            <a:pPr eaLnBrk="0" hangingPunct="0"/>
            <a:r>
              <a:rPr lang="en-US" sz="2000">
                <a:latin typeface="Arial Unicode MS" pitchFamily="34" charset="-128"/>
                <a:ea typeface="Arial Unicode MS" pitchFamily="34" charset="-128"/>
                <a:cs typeface="Arial Unicode MS" pitchFamily="34" charset="-128"/>
              </a:rPr>
              <a:t>In order to convert hydrogen chloride to </a:t>
            </a:r>
            <a:r>
              <a:rPr lang="en-US" sz="2000">
                <a:solidFill>
                  <a:srgbClr val="92D050"/>
                </a:solidFill>
                <a:latin typeface="Arial Unicode MS" pitchFamily="34" charset="-128"/>
                <a:ea typeface="Arial Unicode MS" pitchFamily="34" charset="-128"/>
                <a:cs typeface="Arial Unicode MS" pitchFamily="34" charset="-128"/>
              </a:rPr>
              <a:t>chlorine</a:t>
            </a:r>
            <a:r>
              <a:rPr lang="en-US" sz="2000">
                <a:latin typeface="Arial Unicode MS" pitchFamily="34" charset="-128"/>
                <a:ea typeface="Arial Unicode MS" pitchFamily="34" charset="-128"/>
                <a:cs typeface="Arial Unicode MS" pitchFamily="34" charset="-128"/>
              </a:rPr>
              <a:t>, it is necessary to remove hydrogen. Removal of hydrogen is oxidation. A powerful oxidizing agent such as manganese (IV) oxide converts hydrogen chloride (HCl) </a:t>
            </a:r>
            <a:r>
              <a:rPr lang="en-US" sz="2000">
                <a:solidFill>
                  <a:srgbClr val="92D050"/>
                </a:solidFill>
                <a:latin typeface="Arial Unicode MS" pitchFamily="34" charset="-128"/>
                <a:ea typeface="Arial Unicode MS" pitchFamily="34" charset="-128"/>
                <a:cs typeface="Arial Unicode MS" pitchFamily="34" charset="-128"/>
              </a:rPr>
              <a:t>to chlorine </a:t>
            </a:r>
            <a:r>
              <a:rPr lang="en-US" sz="2000">
                <a:latin typeface="Arial Unicode MS" pitchFamily="34" charset="-128"/>
                <a:ea typeface="Arial Unicode MS" pitchFamily="34" charset="-128"/>
                <a:cs typeface="Arial Unicode MS" pitchFamily="34" charset="-128"/>
              </a:rPr>
              <a:t>(Cl</a:t>
            </a:r>
            <a:r>
              <a:rPr lang="en-US" sz="2000" baseline="-30000">
                <a:latin typeface="Arial Unicode MS" pitchFamily="34" charset="-128"/>
                <a:ea typeface="Arial Unicode MS" pitchFamily="34" charset="-128"/>
                <a:cs typeface="Arial Unicode MS" pitchFamily="34" charset="-128"/>
              </a:rPr>
              <a:t>2</a:t>
            </a:r>
            <a:r>
              <a:rPr lang="en-US" sz="2000">
                <a:latin typeface="Arial Unicode MS" pitchFamily="34" charset="-128"/>
                <a:ea typeface="Arial Unicode MS" pitchFamily="34" charset="-128"/>
                <a:cs typeface="Arial Unicode MS" pitchFamily="34" charset="-128"/>
              </a:rPr>
              <a:t>) </a:t>
            </a:r>
          </a:p>
          <a:p>
            <a:pPr eaLnBrk="0" hangingPunct="0"/>
            <a:r>
              <a:rPr lang="en-US" sz="2000">
                <a:solidFill>
                  <a:srgbClr val="000000"/>
                </a:solidFill>
                <a:latin typeface="Arial Unicode MS" pitchFamily="34" charset="-128"/>
                <a:ea typeface="Arial Unicode MS" pitchFamily="34" charset="-128"/>
                <a:cs typeface="Arial Unicode MS" pitchFamily="34" charset="-128"/>
              </a:rPr>
              <a:t>The most common laboratory method for preparation of </a:t>
            </a:r>
            <a:r>
              <a:rPr lang="en-US" sz="2000">
                <a:solidFill>
                  <a:srgbClr val="92D050"/>
                </a:solidFill>
                <a:latin typeface="Arial Unicode MS" pitchFamily="34" charset="-128"/>
                <a:ea typeface="Arial Unicode MS" pitchFamily="34" charset="-128"/>
                <a:cs typeface="Arial Unicode MS" pitchFamily="34" charset="-128"/>
              </a:rPr>
              <a:t>Chlorine</a:t>
            </a:r>
            <a:r>
              <a:rPr lang="en-US" sz="2000">
                <a:solidFill>
                  <a:srgbClr val="000000"/>
                </a:solidFill>
                <a:latin typeface="Arial Unicode MS" pitchFamily="34" charset="-128"/>
                <a:ea typeface="Arial Unicode MS" pitchFamily="34" charset="-128"/>
                <a:cs typeface="Arial Unicode MS" pitchFamily="34" charset="-128"/>
              </a:rPr>
              <a:t> is to heat of </a:t>
            </a:r>
            <a:r>
              <a:rPr lang="en-US" sz="2000">
                <a:solidFill>
                  <a:srgbClr val="002060"/>
                </a:solidFill>
                <a:latin typeface="Arial Unicode MS" pitchFamily="34" charset="-128"/>
                <a:ea typeface="Arial Unicode MS" pitchFamily="34" charset="-128"/>
                <a:cs typeface="Arial Unicode MS" pitchFamily="34" charset="-128"/>
              </a:rPr>
              <a:t>Manganese Dioxide </a:t>
            </a:r>
            <a:r>
              <a:rPr lang="en-US" sz="2000">
                <a:solidFill>
                  <a:srgbClr val="000000"/>
                </a:solidFill>
                <a:latin typeface="Arial Unicode MS" pitchFamily="34" charset="-128"/>
                <a:ea typeface="Arial Unicode MS" pitchFamily="34" charset="-128"/>
                <a:cs typeface="Arial Unicode MS" pitchFamily="34" charset="-128"/>
              </a:rPr>
              <a:t>with concentrated </a:t>
            </a:r>
            <a:r>
              <a:rPr lang="en-US" sz="2000">
                <a:solidFill>
                  <a:srgbClr val="7030A0"/>
                </a:solidFill>
                <a:latin typeface="Arial Unicode MS" pitchFamily="34" charset="-128"/>
                <a:ea typeface="Arial Unicode MS" pitchFamily="34" charset="-128"/>
                <a:cs typeface="Arial Unicode MS" pitchFamily="34" charset="-128"/>
              </a:rPr>
              <a:t>Hydrochloric Acid</a:t>
            </a:r>
            <a:r>
              <a:rPr lang="en-US" sz="2000">
                <a:solidFill>
                  <a:srgbClr val="000000"/>
                </a:solidFill>
                <a:latin typeface="Arial Unicode MS" pitchFamily="34" charset="-128"/>
                <a:ea typeface="Arial Unicode MS" pitchFamily="34" charset="-128"/>
                <a:cs typeface="Arial Unicode MS" pitchFamily="34" charset="-128"/>
              </a:rPr>
              <a:t>. </a:t>
            </a:r>
            <a:endParaRPr lang="en-US" sz="2000">
              <a:latin typeface="Arial Unicode MS" pitchFamily="34" charset="-128"/>
              <a:ea typeface="Arial Unicode MS" pitchFamily="34" charset="-128"/>
              <a:cs typeface="Arial Unicode MS" pitchFamily="34" charset="-128"/>
            </a:endParaRPr>
          </a:p>
          <a:p>
            <a:pPr eaLnBrk="0" hangingPunct="0"/>
            <a:endParaRPr lang="en-US"/>
          </a:p>
        </p:txBody>
      </p:sp>
      <p:pic>
        <p:nvPicPr>
          <p:cNvPr id="6148" name="Picture 3" descr="img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63" y="5029200"/>
            <a:ext cx="8250237"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g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533400"/>
            <a:ext cx="7299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fig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2514600"/>
            <a:ext cx="86280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28600" y="685800"/>
            <a:ext cx="8382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800">
                <a:solidFill>
                  <a:srgbClr val="000000"/>
                </a:solidFill>
                <a:latin typeface="Arial Unicode MS" pitchFamily="34" charset="-128"/>
                <a:ea typeface="Arial Unicode MS" pitchFamily="34" charset="-128"/>
                <a:cs typeface="Arial Unicode MS" pitchFamily="34" charset="-128"/>
              </a:rPr>
              <a:t>The gas is bubbled </a:t>
            </a:r>
            <a:r>
              <a:rPr lang="en-US" sz="2800">
                <a:solidFill>
                  <a:srgbClr val="00B0F0"/>
                </a:solidFill>
                <a:latin typeface="Arial Unicode MS" pitchFamily="34" charset="-128"/>
                <a:ea typeface="Arial Unicode MS" pitchFamily="34" charset="-128"/>
                <a:cs typeface="Arial Unicode MS" pitchFamily="34" charset="-128"/>
              </a:rPr>
              <a:t>through water </a:t>
            </a:r>
            <a:r>
              <a:rPr lang="en-US" sz="2800">
                <a:solidFill>
                  <a:srgbClr val="000000"/>
                </a:solidFill>
                <a:latin typeface="Arial Unicode MS" pitchFamily="34" charset="-128"/>
                <a:ea typeface="Arial Unicode MS" pitchFamily="34" charset="-128"/>
                <a:cs typeface="Arial Unicode MS" pitchFamily="34" charset="-128"/>
              </a:rPr>
              <a:t>to remove any </a:t>
            </a:r>
            <a:r>
              <a:rPr lang="en-US" sz="2800">
                <a:solidFill>
                  <a:srgbClr val="FF0000"/>
                </a:solidFill>
                <a:latin typeface="Arial Unicode MS" pitchFamily="34" charset="-128"/>
                <a:ea typeface="Arial Unicode MS" pitchFamily="34" charset="-128"/>
                <a:cs typeface="Arial Unicode MS" pitchFamily="34" charset="-128"/>
              </a:rPr>
              <a:t>traces of hydrochloric </a:t>
            </a:r>
            <a:r>
              <a:rPr lang="en-US" sz="2800">
                <a:solidFill>
                  <a:srgbClr val="000000"/>
                </a:solidFill>
                <a:latin typeface="Arial Unicode MS" pitchFamily="34" charset="-128"/>
                <a:ea typeface="Arial Unicode MS" pitchFamily="34" charset="-128"/>
                <a:cs typeface="Arial Unicode MS" pitchFamily="34" charset="-128"/>
              </a:rPr>
              <a:t>gas that may be present and then it is </a:t>
            </a:r>
            <a:r>
              <a:rPr lang="en-US" sz="2800">
                <a:solidFill>
                  <a:srgbClr val="C00000"/>
                </a:solidFill>
                <a:latin typeface="Arial Unicode MS" pitchFamily="34" charset="-128"/>
                <a:ea typeface="Arial Unicode MS" pitchFamily="34" charset="-128"/>
                <a:cs typeface="Arial Unicode MS" pitchFamily="34" charset="-128"/>
              </a:rPr>
              <a:t>dried</a:t>
            </a:r>
            <a:r>
              <a:rPr lang="en-US" sz="2800">
                <a:solidFill>
                  <a:srgbClr val="000000"/>
                </a:solidFill>
                <a:latin typeface="Arial Unicode MS" pitchFamily="34" charset="-128"/>
                <a:ea typeface="Arial Unicode MS" pitchFamily="34" charset="-128"/>
                <a:cs typeface="Arial Unicode MS" pitchFamily="34" charset="-128"/>
              </a:rPr>
              <a:t> by bubbling it through </a:t>
            </a:r>
            <a:r>
              <a:rPr lang="en-US" sz="2800">
                <a:solidFill>
                  <a:srgbClr val="C00000"/>
                </a:solidFill>
                <a:latin typeface="Arial Unicode MS" pitchFamily="34" charset="-128"/>
                <a:ea typeface="Arial Unicode MS" pitchFamily="34" charset="-128"/>
                <a:cs typeface="Arial Unicode MS" pitchFamily="34" charset="-128"/>
              </a:rPr>
              <a:t>concentrated sulphuric acid. </a:t>
            </a:r>
          </a:p>
          <a:p>
            <a:r>
              <a:rPr lang="en-US" sz="2800">
                <a:solidFill>
                  <a:srgbClr val="000000"/>
                </a:solidFill>
                <a:latin typeface="Arial Unicode MS" pitchFamily="34" charset="-128"/>
                <a:ea typeface="Arial Unicode MS" pitchFamily="34" charset="-128"/>
                <a:cs typeface="Arial Unicode MS" pitchFamily="34" charset="-128"/>
              </a:rPr>
              <a:t/>
            </a:r>
            <a:br>
              <a:rPr lang="en-US" sz="2800">
                <a:solidFill>
                  <a:srgbClr val="000000"/>
                </a:solidFill>
                <a:latin typeface="Arial Unicode MS" pitchFamily="34" charset="-128"/>
                <a:ea typeface="Arial Unicode MS" pitchFamily="34" charset="-128"/>
                <a:cs typeface="Arial Unicode MS" pitchFamily="34" charset="-128"/>
              </a:rPr>
            </a:br>
            <a:r>
              <a:rPr lang="en-US" sz="2800">
                <a:solidFill>
                  <a:srgbClr val="000000"/>
                </a:solidFill>
                <a:latin typeface="Arial Unicode MS" pitchFamily="34" charset="-128"/>
                <a:ea typeface="Arial Unicode MS" pitchFamily="34" charset="-128"/>
                <a:cs typeface="Arial Unicode MS" pitchFamily="34" charset="-128"/>
              </a:rPr>
              <a:t>Chlorine may also be prepared by dropping </a:t>
            </a:r>
            <a:r>
              <a:rPr lang="en-US" sz="2800">
                <a:solidFill>
                  <a:srgbClr val="0070C0"/>
                </a:solidFill>
                <a:latin typeface="Arial Unicode MS" pitchFamily="34" charset="-128"/>
                <a:ea typeface="Arial Unicode MS" pitchFamily="34" charset="-128"/>
                <a:cs typeface="Arial Unicode MS" pitchFamily="34" charset="-128"/>
              </a:rPr>
              <a:t>cold </a:t>
            </a:r>
            <a:r>
              <a:rPr lang="en-US" sz="2800">
                <a:solidFill>
                  <a:srgbClr val="000000"/>
                </a:solidFill>
                <a:latin typeface="Arial Unicode MS" pitchFamily="34" charset="-128"/>
                <a:ea typeface="Arial Unicode MS" pitchFamily="34" charset="-128"/>
                <a:cs typeface="Arial Unicode MS" pitchFamily="34" charset="-128"/>
              </a:rPr>
              <a:t>concentrated </a:t>
            </a:r>
            <a:r>
              <a:rPr lang="en-US" sz="2800">
                <a:solidFill>
                  <a:srgbClr val="C00000"/>
                </a:solidFill>
                <a:latin typeface="Arial Unicode MS" pitchFamily="34" charset="-128"/>
                <a:ea typeface="Arial Unicode MS" pitchFamily="34" charset="-128"/>
                <a:cs typeface="Arial Unicode MS" pitchFamily="34" charset="-128"/>
              </a:rPr>
              <a:t>Hydrochloric Acid </a:t>
            </a:r>
            <a:r>
              <a:rPr lang="en-US" sz="2800">
                <a:solidFill>
                  <a:srgbClr val="000000"/>
                </a:solidFill>
                <a:latin typeface="Arial Unicode MS" pitchFamily="34" charset="-128"/>
                <a:ea typeface="Arial Unicode MS" pitchFamily="34" charset="-128"/>
                <a:cs typeface="Arial Unicode MS" pitchFamily="34" charset="-128"/>
              </a:rPr>
              <a:t>on crystals of </a:t>
            </a:r>
            <a:r>
              <a:rPr lang="en-US" sz="2800">
                <a:solidFill>
                  <a:srgbClr val="7030A0"/>
                </a:solidFill>
                <a:latin typeface="Arial Unicode MS" pitchFamily="34" charset="-128"/>
                <a:ea typeface="Arial Unicode MS" pitchFamily="34" charset="-128"/>
                <a:cs typeface="Arial Unicode MS" pitchFamily="34" charset="-128"/>
              </a:rPr>
              <a:t>Potassium Permanganate</a:t>
            </a:r>
            <a:r>
              <a:rPr lang="en-US" sz="2800">
                <a:solidFill>
                  <a:srgbClr val="000000"/>
                </a:solidFill>
                <a:latin typeface="Arial Unicode MS" pitchFamily="34" charset="-128"/>
                <a:ea typeface="Arial Unicode MS" pitchFamily="34" charset="-128"/>
                <a:cs typeface="Arial Unicode MS" pitchFamily="34" charset="-128"/>
              </a:rPr>
              <a:t>.</a:t>
            </a:r>
            <a:endParaRPr lang="en-US" sz="2800">
              <a:latin typeface="Arial Unicode MS" pitchFamily="34" charset="-128"/>
              <a:ea typeface="Arial Unicode MS" pitchFamily="34" charset="-128"/>
              <a:cs typeface="Arial Unicode MS" pitchFamily="34" charset="-128"/>
            </a:endParaRPr>
          </a:p>
          <a:p>
            <a:pPr eaLnBrk="0" hangingPunct="0"/>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latin typeface="Arial Unicode MS" pitchFamily="34" charset="-128"/>
                <a:ea typeface="Arial Unicode MS" pitchFamily="34" charset="-128"/>
                <a:cs typeface="Arial Unicode MS" pitchFamily="34" charset="-128"/>
              </a:rPr>
              <a:t>MANUFACTURE</a:t>
            </a:r>
            <a:r>
              <a:rPr lang="en-US" b="1" dirty="0" smtClean="0">
                <a:latin typeface="Arial Unicode MS" pitchFamily="34" charset="-128"/>
                <a:ea typeface="Arial Unicode MS" pitchFamily="34" charset="-128"/>
                <a:cs typeface="Arial Unicode MS" pitchFamily="34" charset="-128"/>
              </a:rPr>
              <a:t> OF </a:t>
            </a:r>
            <a:r>
              <a:rPr lang="en-US" b="1" dirty="0" smtClean="0">
                <a:solidFill>
                  <a:srgbClr val="00B050"/>
                </a:solidFill>
                <a:latin typeface="Arial Unicode MS" pitchFamily="34" charset="-128"/>
                <a:ea typeface="Arial Unicode MS" pitchFamily="34" charset="-128"/>
                <a:cs typeface="Arial Unicode MS" pitchFamily="34" charset="-128"/>
              </a:rPr>
              <a:t>CHLORINE</a:t>
            </a:r>
            <a:r>
              <a:rPr lang="en-US" b="1" i="1" dirty="0" smtClean="0"/>
              <a:t/>
            </a:r>
            <a:br>
              <a:rPr lang="en-US" b="1" i="1" dirty="0" smtClean="0"/>
            </a:br>
            <a:endParaRPr lang="en-US" dirty="0" smtClean="0"/>
          </a:p>
        </p:txBody>
      </p:sp>
      <p:sp>
        <p:nvSpPr>
          <p:cNvPr id="1028" name="Rectangle 2"/>
          <p:cNvSpPr>
            <a:spLocks noChangeArrowheads="1"/>
          </p:cNvSpPr>
          <p:nvPr/>
        </p:nvSpPr>
        <p:spPr bwMode="auto">
          <a:xfrm>
            <a:off x="762000" y="10668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Chlorine is manufactured industrially as a by-product in the manufacture of Caustic Soda by the </a:t>
            </a:r>
            <a:r>
              <a:rPr lang="en-US">
                <a:solidFill>
                  <a:srgbClr val="C00000"/>
                </a:solidFill>
                <a:latin typeface="Calibri" pitchFamily="34" charset="0"/>
              </a:rPr>
              <a:t>electrolysis</a:t>
            </a:r>
            <a:r>
              <a:rPr lang="en-US">
                <a:latin typeface="Calibri" pitchFamily="34" charset="0"/>
              </a:rPr>
              <a:t> of </a:t>
            </a:r>
            <a:r>
              <a:rPr lang="en-US">
                <a:solidFill>
                  <a:srgbClr val="92D050"/>
                </a:solidFill>
                <a:latin typeface="Calibri" pitchFamily="34" charset="0"/>
              </a:rPr>
              <a:t>brine</a:t>
            </a:r>
            <a:r>
              <a:rPr lang="en-US">
                <a:latin typeface="Calibri" pitchFamily="34" charset="0"/>
              </a:rPr>
              <a:t>. </a:t>
            </a:r>
          </a:p>
        </p:txBody>
      </p:sp>
      <p:graphicFrame>
        <p:nvGraphicFramePr>
          <p:cNvPr id="1026" name="Object 5"/>
          <p:cNvGraphicFramePr>
            <a:graphicFrameLocks noChangeAspect="1"/>
          </p:cNvGraphicFramePr>
          <p:nvPr/>
        </p:nvGraphicFramePr>
        <p:xfrm>
          <a:off x="1066800" y="1790700"/>
          <a:ext cx="6553200" cy="4597400"/>
        </p:xfrm>
        <a:graphic>
          <a:graphicData uri="http://schemas.openxmlformats.org/presentationml/2006/ole">
            <mc:AlternateContent xmlns:mc="http://schemas.openxmlformats.org/markup-compatibility/2006">
              <mc:Choice xmlns:v="urn:schemas-microsoft-com:vml" Requires="v">
                <p:oleObj spid="_x0000_s1029" name="Bitmap Image" r:id="rId3" imgW="5971429" imgH="4191585" progId="Paint.Picture">
                  <p:embed/>
                </p:oleObj>
              </mc:Choice>
              <mc:Fallback>
                <p:oleObj name="Bitmap Image" r:id="rId3" imgW="5971429" imgH="419158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790700"/>
                        <a:ext cx="6553200"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228600" y="8382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solidFill>
                  <a:srgbClr val="000000"/>
                </a:solidFill>
                <a:latin typeface="Arial Unicode MS" pitchFamily="34" charset="-128"/>
                <a:ea typeface="Arial Unicode MS" pitchFamily="34" charset="-128"/>
                <a:cs typeface="Arial Unicode MS" pitchFamily="34" charset="-128"/>
              </a:rPr>
              <a:t>The </a:t>
            </a:r>
            <a:r>
              <a:rPr lang="en-US" sz="2400">
                <a:solidFill>
                  <a:srgbClr val="C00000"/>
                </a:solidFill>
                <a:latin typeface="Arial Unicode MS" pitchFamily="34" charset="-128"/>
                <a:ea typeface="Arial Unicode MS" pitchFamily="34" charset="-128"/>
                <a:cs typeface="Arial Unicode MS" pitchFamily="34" charset="-128"/>
              </a:rPr>
              <a:t>membrane cell </a:t>
            </a:r>
            <a:r>
              <a:rPr lang="en-US" sz="2400">
                <a:solidFill>
                  <a:srgbClr val="000000"/>
                </a:solidFill>
                <a:latin typeface="Arial Unicode MS" pitchFamily="34" charset="-128"/>
                <a:ea typeface="Arial Unicode MS" pitchFamily="34" charset="-128"/>
                <a:cs typeface="Arial Unicode MS" pitchFamily="34" charset="-128"/>
              </a:rPr>
              <a:t>has </a:t>
            </a:r>
            <a:r>
              <a:rPr lang="en-US" sz="2400">
                <a:solidFill>
                  <a:srgbClr val="7030A0"/>
                </a:solidFill>
                <a:latin typeface="Arial Unicode MS" pitchFamily="34" charset="-128"/>
                <a:ea typeface="Arial Unicode MS" pitchFamily="34" charset="-128"/>
                <a:cs typeface="Arial Unicode MS" pitchFamily="34" charset="-128"/>
              </a:rPr>
              <a:t>titanium anode </a:t>
            </a:r>
            <a:r>
              <a:rPr lang="en-US" sz="2400">
                <a:solidFill>
                  <a:srgbClr val="000000"/>
                </a:solidFill>
                <a:latin typeface="Arial Unicode MS" pitchFamily="34" charset="-128"/>
                <a:ea typeface="Arial Unicode MS" pitchFamily="34" charset="-128"/>
                <a:cs typeface="Arial Unicode MS" pitchFamily="34" charset="-128"/>
              </a:rPr>
              <a:t>and a </a:t>
            </a:r>
            <a:r>
              <a:rPr lang="en-US" sz="2400">
                <a:solidFill>
                  <a:srgbClr val="002060"/>
                </a:solidFill>
                <a:latin typeface="Arial Unicode MS" pitchFamily="34" charset="-128"/>
                <a:ea typeface="Arial Unicode MS" pitchFamily="34" charset="-128"/>
                <a:cs typeface="Arial Unicode MS" pitchFamily="34" charset="-128"/>
              </a:rPr>
              <a:t>nickel cathode</a:t>
            </a:r>
            <a:r>
              <a:rPr lang="en-US" sz="2400">
                <a:solidFill>
                  <a:srgbClr val="000000"/>
                </a:solidFill>
                <a:latin typeface="Arial Unicode MS" pitchFamily="34" charset="-128"/>
                <a:ea typeface="Arial Unicode MS" pitchFamily="34" charset="-128"/>
                <a:cs typeface="Arial Unicode MS" pitchFamily="34" charset="-128"/>
              </a:rPr>
              <a:t>. Titanium is chosen because it is not </a:t>
            </a:r>
            <a:r>
              <a:rPr lang="en-US" sz="2400">
                <a:solidFill>
                  <a:srgbClr val="C00000"/>
                </a:solidFill>
                <a:latin typeface="Arial Unicode MS" pitchFamily="34" charset="-128"/>
                <a:ea typeface="Arial Unicode MS" pitchFamily="34" charset="-128"/>
                <a:cs typeface="Arial Unicode MS" pitchFamily="34" charset="-128"/>
              </a:rPr>
              <a:t>attacked</a:t>
            </a:r>
            <a:r>
              <a:rPr lang="en-US" sz="2400">
                <a:solidFill>
                  <a:srgbClr val="000000"/>
                </a:solidFill>
                <a:latin typeface="Arial Unicode MS" pitchFamily="34" charset="-128"/>
                <a:ea typeface="Arial Unicode MS" pitchFamily="34" charset="-128"/>
                <a:cs typeface="Arial Unicode MS" pitchFamily="34" charset="-128"/>
              </a:rPr>
              <a:t> by </a:t>
            </a:r>
            <a:r>
              <a:rPr lang="en-US" sz="2400">
                <a:solidFill>
                  <a:srgbClr val="00B050"/>
                </a:solidFill>
                <a:latin typeface="Arial Unicode MS" pitchFamily="34" charset="-128"/>
                <a:ea typeface="Arial Unicode MS" pitchFamily="34" charset="-128"/>
                <a:cs typeface="Arial Unicode MS" pitchFamily="34" charset="-128"/>
              </a:rPr>
              <a:t>chlorine</a:t>
            </a:r>
            <a:r>
              <a:rPr lang="en-US" sz="2400">
                <a:solidFill>
                  <a:srgbClr val="000000"/>
                </a:solidFill>
                <a:latin typeface="Arial Unicode MS" pitchFamily="34" charset="-128"/>
                <a:ea typeface="Arial Unicode MS" pitchFamily="34" charset="-128"/>
                <a:cs typeface="Arial Unicode MS" pitchFamily="34" charset="-128"/>
              </a:rPr>
              <a:t>. The anode and the cathode compartments are separated by an </a:t>
            </a:r>
            <a:r>
              <a:rPr lang="en-US" sz="2400">
                <a:solidFill>
                  <a:srgbClr val="7030A0"/>
                </a:solidFill>
                <a:latin typeface="Arial Unicode MS" pitchFamily="34" charset="-128"/>
                <a:ea typeface="Arial Unicode MS" pitchFamily="34" charset="-128"/>
                <a:cs typeface="Arial Unicode MS" pitchFamily="34" charset="-128"/>
              </a:rPr>
              <a:t>ion exchange membrane</a:t>
            </a:r>
            <a:r>
              <a:rPr lang="en-US" sz="2400">
                <a:solidFill>
                  <a:srgbClr val="000000"/>
                </a:solidFill>
                <a:latin typeface="Arial Unicode MS" pitchFamily="34" charset="-128"/>
                <a:ea typeface="Arial Unicode MS" pitchFamily="34" charset="-128"/>
                <a:cs typeface="Arial Unicode MS" pitchFamily="34" charset="-128"/>
              </a:rPr>
              <a:t>. The membrane is </a:t>
            </a:r>
            <a:r>
              <a:rPr lang="en-US" sz="2400">
                <a:solidFill>
                  <a:srgbClr val="FFFF00"/>
                </a:solidFill>
                <a:latin typeface="Arial Unicode MS" pitchFamily="34" charset="-128"/>
                <a:ea typeface="Arial Unicode MS" pitchFamily="34" charset="-128"/>
                <a:cs typeface="Arial Unicode MS" pitchFamily="34" charset="-128"/>
              </a:rPr>
              <a:t>selective</a:t>
            </a:r>
            <a:r>
              <a:rPr lang="en-US" sz="2400">
                <a:solidFill>
                  <a:srgbClr val="000000"/>
                </a:solidFill>
                <a:latin typeface="Arial Unicode MS" pitchFamily="34" charset="-128"/>
                <a:ea typeface="Arial Unicode MS" pitchFamily="34" charset="-128"/>
                <a:cs typeface="Arial Unicode MS" pitchFamily="34" charset="-128"/>
              </a:rPr>
              <a:t>; it allows </a:t>
            </a:r>
            <a:r>
              <a:rPr lang="en-US" sz="2400">
                <a:solidFill>
                  <a:srgbClr val="C00000"/>
                </a:solidFill>
                <a:latin typeface="Arial Unicode MS" pitchFamily="34" charset="-128"/>
                <a:ea typeface="Arial Unicode MS" pitchFamily="34" charset="-128"/>
                <a:cs typeface="Arial Unicode MS" pitchFamily="34" charset="-128"/>
              </a:rPr>
              <a:t>Na</a:t>
            </a:r>
            <a:r>
              <a:rPr lang="en-US" sz="2400" baseline="30000">
                <a:solidFill>
                  <a:srgbClr val="C00000"/>
                </a:solidFill>
                <a:latin typeface="Arial Unicode MS" pitchFamily="34" charset="-128"/>
                <a:ea typeface="Arial Unicode MS" pitchFamily="34" charset="-128"/>
                <a:cs typeface="Arial Unicode MS" pitchFamily="34" charset="-128"/>
              </a:rPr>
              <a:t>+</a:t>
            </a:r>
            <a:r>
              <a:rPr lang="en-US" sz="2400">
                <a:solidFill>
                  <a:srgbClr val="000000"/>
                </a:solidFill>
                <a:latin typeface="Arial Unicode MS" pitchFamily="34" charset="-128"/>
                <a:ea typeface="Arial Unicode MS" pitchFamily="34" charset="-128"/>
                <a:cs typeface="Arial Unicode MS" pitchFamily="34" charset="-128"/>
              </a:rPr>
              <a:t> ions, </a:t>
            </a:r>
            <a:r>
              <a:rPr lang="en-US" sz="2400">
                <a:solidFill>
                  <a:srgbClr val="FF0000"/>
                </a:solidFill>
                <a:latin typeface="Arial Unicode MS" pitchFamily="34" charset="-128"/>
                <a:ea typeface="Arial Unicode MS" pitchFamily="34" charset="-128"/>
                <a:cs typeface="Arial Unicode MS" pitchFamily="34" charset="-128"/>
              </a:rPr>
              <a:t>H</a:t>
            </a:r>
            <a:r>
              <a:rPr lang="en-US" sz="2400" baseline="30000">
                <a:solidFill>
                  <a:srgbClr val="FF0000"/>
                </a:solidFill>
                <a:latin typeface="Arial Unicode MS" pitchFamily="34" charset="-128"/>
                <a:ea typeface="Arial Unicode MS" pitchFamily="34" charset="-128"/>
                <a:cs typeface="Arial Unicode MS" pitchFamily="34" charset="-128"/>
              </a:rPr>
              <a:t>+</a:t>
            </a:r>
            <a:r>
              <a:rPr lang="en-US" sz="2400">
                <a:solidFill>
                  <a:srgbClr val="000000"/>
                </a:solidFill>
                <a:latin typeface="Arial Unicode MS" pitchFamily="34" charset="-128"/>
                <a:ea typeface="Arial Unicode MS" pitchFamily="34" charset="-128"/>
                <a:cs typeface="Arial Unicode MS" pitchFamily="34" charset="-128"/>
              </a:rPr>
              <a:t> and </a:t>
            </a:r>
            <a:r>
              <a:rPr lang="en-US" sz="2400">
                <a:solidFill>
                  <a:srgbClr val="FF0000"/>
                </a:solidFill>
                <a:latin typeface="Arial Unicode MS" pitchFamily="34" charset="-128"/>
                <a:ea typeface="Arial Unicode MS" pitchFamily="34" charset="-128"/>
                <a:cs typeface="Arial Unicode MS" pitchFamily="34" charset="-128"/>
              </a:rPr>
              <a:t>OH</a:t>
            </a:r>
            <a:r>
              <a:rPr lang="en-US" sz="2400" baseline="30000">
                <a:solidFill>
                  <a:srgbClr val="FF0000"/>
                </a:solidFill>
                <a:latin typeface="Arial Unicode MS" pitchFamily="34" charset="-128"/>
                <a:ea typeface="Arial Unicode MS" pitchFamily="34" charset="-128"/>
                <a:cs typeface="Arial Unicode MS" pitchFamily="34" charset="-128"/>
              </a:rPr>
              <a:t>-</a:t>
            </a:r>
            <a:r>
              <a:rPr lang="en-US" sz="2400">
                <a:solidFill>
                  <a:srgbClr val="000000"/>
                </a:solidFill>
                <a:latin typeface="Arial Unicode MS" pitchFamily="34" charset="-128"/>
                <a:ea typeface="Arial Unicode MS" pitchFamily="34" charset="-128"/>
                <a:cs typeface="Arial Unicode MS" pitchFamily="34" charset="-128"/>
              </a:rPr>
              <a:t> ions to flow but not </a:t>
            </a:r>
            <a:r>
              <a:rPr lang="en-US" sz="2400">
                <a:solidFill>
                  <a:srgbClr val="00B050"/>
                </a:solidFill>
                <a:latin typeface="Arial Unicode MS" pitchFamily="34" charset="-128"/>
                <a:ea typeface="Arial Unicode MS" pitchFamily="34" charset="-128"/>
                <a:cs typeface="Arial Unicode MS" pitchFamily="34" charset="-128"/>
              </a:rPr>
              <a:t>Cl</a:t>
            </a:r>
            <a:r>
              <a:rPr lang="en-US" sz="2400" baseline="30000">
                <a:solidFill>
                  <a:srgbClr val="00B050"/>
                </a:solidFill>
                <a:latin typeface="Arial Unicode MS" pitchFamily="34" charset="-128"/>
                <a:ea typeface="Arial Unicode MS" pitchFamily="34" charset="-128"/>
                <a:cs typeface="Arial Unicode MS" pitchFamily="34" charset="-128"/>
              </a:rPr>
              <a:t>-</a:t>
            </a:r>
            <a:r>
              <a:rPr lang="en-US" sz="2400" baseline="30000">
                <a:solidFill>
                  <a:srgbClr val="000000"/>
                </a:solidFill>
                <a:latin typeface="Arial Unicode MS" pitchFamily="34" charset="-128"/>
                <a:ea typeface="Arial Unicode MS" pitchFamily="34" charset="-128"/>
                <a:cs typeface="Arial Unicode MS" pitchFamily="34" charset="-128"/>
              </a:rPr>
              <a:t> </a:t>
            </a:r>
            <a:r>
              <a:rPr lang="en-US" sz="2400">
                <a:solidFill>
                  <a:srgbClr val="000000"/>
                </a:solidFill>
                <a:latin typeface="Arial Unicode MS" pitchFamily="34" charset="-128"/>
                <a:ea typeface="Arial Unicode MS" pitchFamily="34" charset="-128"/>
                <a:cs typeface="Arial Unicode MS" pitchFamily="34" charset="-128"/>
              </a:rPr>
              <a:t>ions. These ions cannot flow backwards, so products are </a:t>
            </a:r>
            <a:r>
              <a:rPr lang="en-US" sz="2400">
                <a:solidFill>
                  <a:srgbClr val="7030A0"/>
                </a:solidFill>
                <a:latin typeface="Arial Unicode MS" pitchFamily="34" charset="-128"/>
                <a:ea typeface="Arial Unicode MS" pitchFamily="34" charset="-128"/>
                <a:cs typeface="Arial Unicode MS" pitchFamily="34" charset="-128"/>
              </a:rPr>
              <a:t>kept separate </a:t>
            </a:r>
            <a:r>
              <a:rPr lang="en-US" sz="2400">
                <a:solidFill>
                  <a:srgbClr val="000000"/>
                </a:solidFill>
                <a:latin typeface="Arial Unicode MS" pitchFamily="34" charset="-128"/>
                <a:ea typeface="Arial Unicode MS" pitchFamily="34" charset="-128"/>
                <a:cs typeface="Arial Unicode MS" pitchFamily="34" charset="-128"/>
              </a:rPr>
              <a:t>and cannot react with each other.</a:t>
            </a:r>
            <a:endParaRPr lang="en-US" sz="2400">
              <a:latin typeface="Arial Unicode MS" pitchFamily="34" charset="-128"/>
              <a:ea typeface="Arial Unicode MS" pitchFamily="34" charset="-128"/>
              <a:cs typeface="Arial Unicode MS" pitchFamily="34" charset="-128"/>
            </a:endParaRPr>
          </a:p>
        </p:txBody>
      </p:sp>
      <p:sp>
        <p:nvSpPr>
          <p:cNvPr id="9219" name="Rectangle 2"/>
          <p:cNvSpPr>
            <a:spLocks noChangeArrowheads="1"/>
          </p:cNvSpPr>
          <p:nvPr/>
        </p:nvSpPr>
        <p:spPr bwMode="auto">
          <a:xfrm>
            <a:off x="228600" y="53340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solidFill>
                  <a:srgbClr val="000000"/>
                </a:solidFill>
                <a:latin typeface="Arial Unicode MS" pitchFamily="34" charset="-128"/>
                <a:ea typeface="Arial Unicode MS" pitchFamily="34" charset="-128"/>
                <a:cs typeface="Arial Unicode MS" pitchFamily="34" charset="-128"/>
              </a:rPr>
              <a:t>At anode, the Cl</a:t>
            </a:r>
            <a:r>
              <a:rPr lang="en-US" sz="2400" baseline="30000">
                <a:solidFill>
                  <a:srgbClr val="000000"/>
                </a:solidFill>
                <a:latin typeface="Arial Unicode MS" pitchFamily="34" charset="-128"/>
                <a:ea typeface="Arial Unicode MS" pitchFamily="34" charset="-128"/>
                <a:cs typeface="Arial Unicode MS" pitchFamily="34" charset="-128"/>
              </a:rPr>
              <a:t>- </a:t>
            </a:r>
            <a:r>
              <a:rPr lang="en-US" sz="2400">
                <a:solidFill>
                  <a:srgbClr val="000000"/>
                </a:solidFill>
                <a:latin typeface="Arial Unicode MS" pitchFamily="34" charset="-128"/>
                <a:ea typeface="Arial Unicode MS" pitchFamily="34" charset="-128"/>
                <a:cs typeface="Arial Unicode MS" pitchFamily="34" charset="-128"/>
              </a:rPr>
              <a:t>ions are discharged more readily than OH</a:t>
            </a:r>
            <a:r>
              <a:rPr lang="en-US" sz="2400" baseline="30000">
                <a:solidFill>
                  <a:srgbClr val="000000"/>
                </a:solidFill>
                <a:latin typeface="Arial Unicode MS" pitchFamily="34" charset="-128"/>
                <a:ea typeface="Arial Unicode MS" pitchFamily="34" charset="-128"/>
                <a:cs typeface="Arial Unicode MS" pitchFamily="34" charset="-128"/>
              </a:rPr>
              <a:t>-</a:t>
            </a:r>
            <a:r>
              <a:rPr lang="en-US" sz="2400">
                <a:solidFill>
                  <a:srgbClr val="000000"/>
                </a:solidFill>
                <a:latin typeface="Arial Unicode MS" pitchFamily="34" charset="-128"/>
                <a:ea typeface="Arial Unicode MS" pitchFamily="34" charset="-128"/>
                <a:cs typeface="Arial Unicode MS" pitchFamily="34" charset="-128"/>
              </a:rPr>
              <a:t> ions because they are in higher concentration and are hence preferred.</a:t>
            </a:r>
            <a:endParaRPr lang="en-US" sz="2400">
              <a:latin typeface="Arial Unicode MS" pitchFamily="34" charset="-128"/>
              <a:ea typeface="Arial Unicode MS" pitchFamily="34" charset="-128"/>
              <a:cs typeface="Arial Unicode MS" pitchFamily="34" charset="-128"/>
            </a:endParaRPr>
          </a:p>
        </p:txBody>
      </p:sp>
      <p:pic>
        <p:nvPicPr>
          <p:cNvPr id="92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3886200"/>
            <a:ext cx="4335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685800" y="304800"/>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400">
                <a:solidFill>
                  <a:srgbClr val="000000"/>
                </a:solidFill>
                <a:latin typeface="Arial Unicode MS" pitchFamily="34" charset="-128"/>
                <a:ea typeface="Arial Unicode MS" pitchFamily="34" charset="-128"/>
                <a:cs typeface="Arial Unicode MS" pitchFamily="34" charset="-128"/>
              </a:rPr>
              <a:t>A </a:t>
            </a:r>
            <a:r>
              <a:rPr lang="en-US" sz="2400">
                <a:solidFill>
                  <a:srgbClr val="92D050"/>
                </a:solidFill>
                <a:latin typeface="Arial Unicode MS" pitchFamily="34" charset="-128"/>
                <a:ea typeface="Arial Unicode MS" pitchFamily="34" charset="-128"/>
                <a:cs typeface="Arial Unicode MS" pitchFamily="34" charset="-128"/>
              </a:rPr>
              <a:t>pale green</a:t>
            </a:r>
            <a:r>
              <a:rPr lang="en-US" sz="2400">
                <a:solidFill>
                  <a:srgbClr val="000000"/>
                </a:solidFill>
                <a:latin typeface="Arial Unicode MS" pitchFamily="34" charset="-128"/>
                <a:ea typeface="Arial Unicode MS" pitchFamily="34" charset="-128"/>
                <a:cs typeface="Arial Unicode MS" pitchFamily="34" charset="-128"/>
              </a:rPr>
              <a:t> gas is seen coming off at the anode</a:t>
            </a:r>
            <a:endParaRPr lang="en-US" sz="2400">
              <a:latin typeface="Arial Unicode MS" pitchFamily="34" charset="-128"/>
              <a:ea typeface="Arial Unicode MS" pitchFamily="34" charset="-128"/>
              <a:cs typeface="Arial Unicode MS" pitchFamily="34" charset="-128"/>
            </a:endParaRPr>
          </a:p>
          <a:p>
            <a:pPr eaLnBrk="0" hangingPunct="0"/>
            <a:r>
              <a:rPr lang="en-US" sz="2400">
                <a:solidFill>
                  <a:srgbClr val="000000"/>
                </a:solidFill>
                <a:latin typeface="Arial Unicode MS" pitchFamily="34" charset="-128"/>
                <a:ea typeface="Arial Unicode MS" pitchFamily="34" charset="-128"/>
                <a:cs typeface="Arial Unicode MS" pitchFamily="34" charset="-128"/>
              </a:rPr>
              <a:t> At cathode, it is the </a:t>
            </a:r>
            <a:r>
              <a:rPr lang="en-US" sz="2400">
                <a:solidFill>
                  <a:srgbClr val="FF0000"/>
                </a:solidFill>
                <a:latin typeface="Arial Unicode MS" pitchFamily="34" charset="-128"/>
                <a:ea typeface="Arial Unicode MS" pitchFamily="34" charset="-128"/>
                <a:cs typeface="Arial Unicode MS" pitchFamily="34" charset="-128"/>
              </a:rPr>
              <a:t>H</a:t>
            </a:r>
            <a:r>
              <a:rPr lang="en-US" sz="2400" baseline="30000">
                <a:solidFill>
                  <a:srgbClr val="FF0000"/>
                </a:solidFill>
                <a:latin typeface="Arial Unicode MS" pitchFamily="34" charset="-128"/>
                <a:ea typeface="Arial Unicode MS" pitchFamily="34" charset="-128"/>
                <a:cs typeface="Arial Unicode MS" pitchFamily="34" charset="-128"/>
              </a:rPr>
              <a:t>+</a:t>
            </a:r>
            <a:r>
              <a:rPr lang="en-US" sz="2400">
                <a:solidFill>
                  <a:srgbClr val="FF0000"/>
                </a:solidFill>
                <a:latin typeface="Arial Unicode MS" pitchFamily="34" charset="-128"/>
                <a:ea typeface="Arial Unicode MS" pitchFamily="34" charset="-128"/>
                <a:cs typeface="Arial Unicode MS" pitchFamily="34" charset="-128"/>
              </a:rPr>
              <a:t> ions </a:t>
            </a:r>
            <a:r>
              <a:rPr lang="en-US" sz="2400">
                <a:solidFill>
                  <a:srgbClr val="000000"/>
                </a:solidFill>
                <a:latin typeface="Arial Unicode MS" pitchFamily="34" charset="-128"/>
                <a:ea typeface="Arial Unicode MS" pitchFamily="34" charset="-128"/>
                <a:cs typeface="Arial Unicode MS" pitchFamily="34" charset="-128"/>
              </a:rPr>
              <a:t>that accept electrons, as </a:t>
            </a:r>
            <a:r>
              <a:rPr lang="en-US" sz="2400">
                <a:solidFill>
                  <a:srgbClr val="7030A0"/>
                </a:solidFill>
                <a:latin typeface="Arial Unicode MS" pitchFamily="34" charset="-128"/>
                <a:ea typeface="Arial Unicode MS" pitchFamily="34" charset="-128"/>
                <a:cs typeface="Arial Unicode MS" pitchFamily="34" charset="-128"/>
              </a:rPr>
              <a:t>sodium </a:t>
            </a:r>
            <a:r>
              <a:rPr lang="en-US" sz="2400">
                <a:solidFill>
                  <a:srgbClr val="000000"/>
                </a:solidFill>
                <a:latin typeface="Arial Unicode MS" pitchFamily="34" charset="-128"/>
                <a:ea typeface="Arial Unicode MS" pitchFamily="34" charset="-128"/>
                <a:cs typeface="Arial Unicode MS" pitchFamily="34" charset="-128"/>
              </a:rPr>
              <a:t>is more reactive than </a:t>
            </a:r>
            <a:r>
              <a:rPr lang="en-US" sz="2400">
                <a:solidFill>
                  <a:srgbClr val="002060"/>
                </a:solidFill>
                <a:latin typeface="Arial Unicode MS" pitchFamily="34" charset="-128"/>
                <a:ea typeface="Arial Unicode MS" pitchFamily="34" charset="-128"/>
                <a:cs typeface="Arial Unicode MS" pitchFamily="34" charset="-128"/>
              </a:rPr>
              <a:t>hydrogen</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263" y="1905000"/>
            <a:ext cx="3757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ChangeArrowheads="1"/>
          </p:cNvSpPr>
          <p:nvPr/>
        </p:nvSpPr>
        <p:spPr bwMode="auto">
          <a:xfrm>
            <a:off x="838200" y="3276600"/>
            <a:ext cx="861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2000">
                <a:solidFill>
                  <a:srgbClr val="000000"/>
                </a:solidFill>
                <a:latin typeface="Arial Unicode MS" pitchFamily="34" charset="-128"/>
                <a:ea typeface="Arial Unicode MS" pitchFamily="34" charset="-128"/>
                <a:cs typeface="Arial Unicode MS" pitchFamily="34" charset="-128"/>
              </a:rPr>
              <a:t>Bubbles of hydrogen are seen at the cathode</a:t>
            </a:r>
            <a:endParaRPr lang="en-US" sz="2000">
              <a:latin typeface="Arial Unicode MS" pitchFamily="34" charset="-128"/>
              <a:ea typeface="Arial Unicode MS" pitchFamily="34" charset="-128"/>
              <a:cs typeface="Arial Unicode MS" pitchFamily="34" charset="-128"/>
            </a:endParaRPr>
          </a:p>
          <a:p>
            <a:pPr eaLnBrk="0" hangingPunct="0"/>
            <a:r>
              <a:rPr lang="en-US" sz="2000">
                <a:solidFill>
                  <a:srgbClr val="000000"/>
                </a:solidFill>
                <a:latin typeface="Arial Unicode MS" pitchFamily="34" charset="-128"/>
                <a:ea typeface="Arial Unicode MS" pitchFamily="34" charset="-128"/>
                <a:cs typeface="Arial Unicode MS" pitchFamily="34" charset="-128"/>
              </a:rPr>
              <a:t>The remaining ions of </a:t>
            </a:r>
            <a:r>
              <a:rPr lang="en-US" sz="2000">
                <a:solidFill>
                  <a:srgbClr val="FF0000"/>
                </a:solidFill>
                <a:latin typeface="Arial Unicode MS" pitchFamily="34" charset="-128"/>
                <a:ea typeface="Arial Unicode MS" pitchFamily="34" charset="-128"/>
                <a:cs typeface="Arial Unicode MS" pitchFamily="34" charset="-128"/>
              </a:rPr>
              <a:t>Na</a:t>
            </a:r>
            <a:r>
              <a:rPr lang="en-US" sz="2000" baseline="30000">
                <a:solidFill>
                  <a:srgbClr val="FF0000"/>
                </a:solidFill>
                <a:latin typeface="Arial Unicode MS" pitchFamily="34" charset="-128"/>
                <a:ea typeface="Arial Unicode MS" pitchFamily="34" charset="-128"/>
                <a:cs typeface="Arial Unicode MS" pitchFamily="34" charset="-128"/>
              </a:rPr>
              <a:t>+</a:t>
            </a:r>
            <a:r>
              <a:rPr lang="en-US" sz="2000">
                <a:solidFill>
                  <a:srgbClr val="000000"/>
                </a:solidFill>
                <a:latin typeface="Arial Unicode MS" pitchFamily="34" charset="-128"/>
                <a:ea typeface="Arial Unicode MS" pitchFamily="34" charset="-128"/>
                <a:cs typeface="Arial Unicode MS" pitchFamily="34" charset="-128"/>
              </a:rPr>
              <a:t> and </a:t>
            </a:r>
            <a:r>
              <a:rPr lang="en-US" sz="2000">
                <a:solidFill>
                  <a:srgbClr val="0070C0"/>
                </a:solidFill>
                <a:latin typeface="Arial Unicode MS" pitchFamily="34" charset="-128"/>
                <a:ea typeface="Arial Unicode MS" pitchFamily="34" charset="-128"/>
                <a:cs typeface="Arial Unicode MS" pitchFamily="34" charset="-128"/>
              </a:rPr>
              <a:t>OH</a:t>
            </a:r>
            <a:r>
              <a:rPr lang="en-US" sz="2000" baseline="30000">
                <a:solidFill>
                  <a:srgbClr val="0070C0"/>
                </a:solidFill>
                <a:latin typeface="Arial Unicode MS" pitchFamily="34" charset="-128"/>
                <a:ea typeface="Arial Unicode MS" pitchFamily="34" charset="-128"/>
                <a:cs typeface="Arial Unicode MS" pitchFamily="34" charset="-128"/>
              </a:rPr>
              <a:t>-</a:t>
            </a:r>
            <a:r>
              <a:rPr lang="en-US" sz="2000">
                <a:solidFill>
                  <a:srgbClr val="000000"/>
                </a:solidFill>
                <a:latin typeface="Arial Unicode MS" pitchFamily="34" charset="-128"/>
                <a:ea typeface="Arial Unicode MS" pitchFamily="34" charset="-128"/>
                <a:cs typeface="Arial Unicode MS" pitchFamily="34" charset="-128"/>
              </a:rPr>
              <a:t> join up and come off as sodium hydroxide, </a:t>
            </a:r>
            <a:r>
              <a:rPr lang="en-US" sz="2000">
                <a:solidFill>
                  <a:srgbClr val="002060"/>
                </a:solidFill>
                <a:latin typeface="Arial Unicode MS" pitchFamily="34" charset="-128"/>
                <a:ea typeface="Arial Unicode MS" pitchFamily="34" charset="-128"/>
                <a:cs typeface="Arial Unicode MS" pitchFamily="34" charset="-128"/>
              </a:rPr>
              <a:t>NaOH.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1502</Words>
  <Application>Microsoft Office PowerPoint</Application>
  <PresentationFormat>On-screen Show (4:3)</PresentationFormat>
  <Paragraphs>212</Paragraphs>
  <Slides>31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Wingdings</vt:lpstr>
      <vt:lpstr>Arial Unicode MS</vt:lpstr>
      <vt:lpstr>Tw Cen MT</vt:lpstr>
      <vt:lpstr>Book Antiqua</vt:lpstr>
      <vt:lpstr>Times New Roman</vt:lpstr>
      <vt:lpstr>Office Theme</vt:lpstr>
      <vt:lpstr>PBrush</vt:lpstr>
      <vt:lpstr>CHLORINE AND ITS COMPOUNDS </vt:lpstr>
      <vt:lpstr>PowerPoint Presentation</vt:lpstr>
      <vt:lpstr>      Electron structure</vt:lpstr>
      <vt:lpstr>PowerPoint Presentation</vt:lpstr>
      <vt:lpstr>PowerPoint Presentation</vt:lpstr>
      <vt:lpstr>PowerPoint Presentation</vt:lpstr>
      <vt:lpstr>MANUFACTURE OF CHLORINE </vt:lpstr>
      <vt:lpstr>PowerPoint Presentation</vt:lpstr>
      <vt:lpstr>PowerPoint Presentation</vt:lpstr>
      <vt:lpstr>PowerPoint Presentation</vt:lpstr>
      <vt:lpstr>Test for Chlorine (Cl2)</vt:lpstr>
      <vt:lpstr>PowerPoint Presentation</vt:lpstr>
      <vt:lpstr>Reactions </vt:lpstr>
      <vt:lpstr>PowerPoint Presentation</vt:lpstr>
      <vt:lpstr>Bleaching Action </vt:lpstr>
      <vt:lpstr>Reaction of Chlorine with Hydrogen </vt:lpstr>
      <vt:lpstr>PowerPoint Presentation</vt:lpstr>
      <vt:lpstr>PowerPoint Presentation</vt:lpstr>
      <vt:lpstr>With yellow phosphorous </vt:lpstr>
      <vt:lpstr>Reaction with hydrogen sulphide </vt:lpstr>
      <vt:lpstr> Displacement of the Halogens by Chlorine </vt:lpstr>
      <vt:lpstr>PowerPoint Presentation</vt:lpstr>
      <vt:lpstr> SUMMARY OF DISPLACEMENT REACTIONS </vt:lpstr>
      <vt:lpstr>Oxidizing Reaction of Chlorine </vt:lpstr>
      <vt:lpstr>With alkalis </vt:lpstr>
      <vt:lpstr>PowerPoint Presentation</vt:lpstr>
      <vt:lpstr>Uses Of Chlorine</vt:lpstr>
      <vt:lpstr>HYDROGEN CHLORIDE </vt:lpstr>
      <vt:lpstr>Preparation of hydrogen chloride    </vt:lpstr>
      <vt:lpstr>PROPERTIES OF HYDROGEN CHLORIDE </vt:lpstr>
      <vt:lpstr>PowerPoint Presentation</vt:lpstr>
    </vt:vector>
  </TitlesOfParts>
  <Company>Ministry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CHLORINE AND ITS COMPOUNDS</dc:title>
  <dc:creator>AKOBIA</dc:creator>
  <cp:lastModifiedBy>Teacher E-Solutions</cp:lastModifiedBy>
  <cp:revision>14</cp:revision>
  <dcterms:created xsi:type="dcterms:W3CDTF">2013-04-22T13:03:41Z</dcterms:created>
  <dcterms:modified xsi:type="dcterms:W3CDTF">2019-01-18T16:40:17Z</dcterms:modified>
</cp:coreProperties>
</file>