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5"/>
  </p:notesMasterIdLst>
  <p:sldIdLst>
    <p:sldId id="293" r:id="rId2"/>
    <p:sldId id="285" r:id="rId3"/>
    <p:sldId id="286" r:id="rId4"/>
    <p:sldId id="261" r:id="rId5"/>
    <p:sldId id="257" r:id="rId6"/>
    <p:sldId id="264" r:id="rId7"/>
    <p:sldId id="265" r:id="rId8"/>
    <p:sldId id="266" r:id="rId9"/>
    <p:sldId id="267" r:id="rId10"/>
    <p:sldId id="268" r:id="rId11"/>
    <p:sldId id="269" r:id="rId12"/>
    <p:sldId id="258" r:id="rId13"/>
    <p:sldId id="270" r:id="rId14"/>
    <p:sldId id="271" r:id="rId15"/>
    <p:sldId id="272" r:id="rId16"/>
    <p:sldId id="273" r:id="rId17"/>
    <p:sldId id="259" r:id="rId18"/>
    <p:sldId id="274" r:id="rId19"/>
    <p:sldId id="275" r:id="rId20"/>
    <p:sldId id="262" r:id="rId21"/>
    <p:sldId id="276" r:id="rId22"/>
    <p:sldId id="277" r:id="rId23"/>
    <p:sldId id="263" r:id="rId24"/>
    <p:sldId id="278" r:id="rId25"/>
    <p:sldId id="284" r:id="rId26"/>
    <p:sldId id="279" r:id="rId27"/>
    <p:sldId id="282" r:id="rId28"/>
    <p:sldId id="280" r:id="rId29"/>
    <p:sldId id="283" r:id="rId30"/>
    <p:sldId id="281" r:id="rId31"/>
    <p:sldId id="301" r:id="rId32"/>
    <p:sldId id="302" r:id="rId33"/>
    <p:sldId id="303" r:id="rId34"/>
    <p:sldId id="304" r:id="rId35"/>
    <p:sldId id="300" r:id="rId36"/>
    <p:sldId id="305" r:id="rId37"/>
    <p:sldId id="307" r:id="rId38"/>
    <p:sldId id="308" r:id="rId39"/>
    <p:sldId id="309" r:id="rId40"/>
    <p:sldId id="294" r:id="rId41"/>
    <p:sldId id="295" r:id="rId42"/>
    <p:sldId id="296" r:id="rId43"/>
    <p:sldId id="310" r:id="rId44"/>
  </p:sldIdLst>
  <p:sldSz cx="9144000" cy="6858000" type="screen4x3"/>
  <p:notesSz cx="6877050" cy="100028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2333" autoAdjust="0"/>
  </p:normalViewPr>
  <p:slideViewPr>
    <p:cSldViewPr>
      <p:cViewPr varScale="1">
        <p:scale>
          <a:sx n="41" d="100"/>
          <a:sy n="41" d="100"/>
        </p:scale>
        <p:origin x="-672" y="-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9738" cy="500063"/>
          </a:xfrm>
          <a:prstGeom prst="rect">
            <a:avLst/>
          </a:prstGeom>
        </p:spPr>
        <p:txBody>
          <a:bodyPr vert="horz" wrap="square" lIns="96451" tIns="48225" rIns="96451" bIns="48225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5725" y="0"/>
            <a:ext cx="2979738" cy="500063"/>
          </a:xfrm>
          <a:prstGeom prst="rect">
            <a:avLst/>
          </a:prstGeom>
        </p:spPr>
        <p:txBody>
          <a:bodyPr vert="horz" wrap="square" lIns="96451" tIns="48225" rIns="96451" bIns="48225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5CE07E4C-339F-4CA5-8246-09AF058ADA80}" type="datetimeFigureOut">
              <a:rPr lang="en-SG"/>
              <a:pPr>
                <a:defRPr/>
              </a:pPr>
              <a:t>18/1/2019</a:t>
            </a:fld>
            <a:endParaRPr lang="en-S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4997450" cy="3749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451" tIns="48225" rIns="96451" bIns="48225" rtlCol="0" anchor="ctr"/>
          <a:lstStyle/>
          <a:p>
            <a:pPr lvl="0"/>
            <a:endParaRPr lang="en-SG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7388" y="4751388"/>
            <a:ext cx="5502275" cy="4500562"/>
          </a:xfrm>
          <a:prstGeom prst="rect">
            <a:avLst/>
          </a:prstGeom>
        </p:spPr>
        <p:txBody>
          <a:bodyPr vert="horz" wrap="square" lIns="96451" tIns="48225" rIns="96451" bIns="48225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SG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01188"/>
            <a:ext cx="2979738" cy="500062"/>
          </a:xfrm>
          <a:prstGeom prst="rect">
            <a:avLst/>
          </a:prstGeom>
        </p:spPr>
        <p:txBody>
          <a:bodyPr vert="horz" wrap="square" lIns="96451" tIns="48225" rIns="96451" bIns="48225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5725" y="9501188"/>
            <a:ext cx="2979738" cy="500062"/>
          </a:xfrm>
          <a:prstGeom prst="rect">
            <a:avLst/>
          </a:prstGeom>
        </p:spPr>
        <p:txBody>
          <a:bodyPr vert="horz" wrap="square" lIns="96451" tIns="48225" rIns="96451" bIns="48225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73DC45A8-9880-4BB1-9204-D72442BB5E3E}" type="slidenum">
              <a:rPr lang="en-SG"/>
              <a:pPr>
                <a:defRPr/>
              </a:pPr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3239962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Observations	: Gas evolved …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/>
              <a:t>Conclusion	: ... gas evolved (Note: </a:t>
            </a:r>
            <a:r>
              <a:rPr lang="en-US" b="1" u="sng" smtClean="0"/>
              <a:t>not</a:t>
            </a:r>
            <a:r>
              <a:rPr lang="en-US" smtClean="0"/>
              <a:t> … gas present).</a:t>
            </a:r>
            <a:endParaRPr lang="en-SG" smtClean="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4C6B7DD6-7BF4-488E-B792-33F1BDF6FD11}" type="slidenum">
              <a:rPr lang="en-SG" smtClean="0">
                <a:latin typeface="Calibri" pitchFamily="34" charset="0"/>
              </a:rPr>
              <a:pPr eaLnBrk="1" hangingPunct="1"/>
              <a:t>5</a:t>
            </a:fld>
            <a:endParaRPr lang="en-SG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63613"/>
            <a:r>
              <a:rPr lang="en-US" sz="1300" smtClean="0"/>
              <a:t>For example, aqueous ammonia gives off ammonia gas by itself. When you add aqueous ammonia to a substance, you are bound to smell ammonia – it is not a change and hence should not be recorded as an observation.</a:t>
            </a:r>
            <a:endParaRPr lang="en-SG" sz="1300" smtClean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1D2A3EBC-DF0C-422E-AB9E-57D3A191E0FA}" type="slidenum">
              <a:rPr lang="en-SG" smtClean="0">
                <a:latin typeface="Calibri" pitchFamily="34" charset="0"/>
              </a:rPr>
              <a:pPr eaLnBrk="1" hangingPunct="1"/>
              <a:t>33</a:t>
            </a:fld>
            <a:endParaRPr lang="en-SG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39713" indent="-239713" eaLnBrk="1" hangingPunct="1">
              <a:spcBef>
                <a:spcPct val="0"/>
              </a:spcBef>
            </a:pPr>
            <a:r>
              <a:rPr lang="en-US" smtClean="0"/>
              <a:t>1. Test for ammonium ions (NH</a:t>
            </a:r>
            <a:r>
              <a:rPr lang="en-US" baseline="-25000" smtClean="0"/>
              <a:t>4</a:t>
            </a:r>
            <a:r>
              <a:rPr lang="en-US" baseline="30000" smtClean="0"/>
              <a:t>+</a:t>
            </a:r>
            <a:r>
              <a:rPr lang="en-US" smtClean="0"/>
              <a:t>)</a:t>
            </a:r>
          </a:p>
          <a:p>
            <a:pPr marL="239713" indent="-239713" eaLnBrk="1" hangingPunct="1">
              <a:spcBef>
                <a:spcPct val="0"/>
              </a:spcBef>
            </a:pPr>
            <a:r>
              <a:rPr lang="en-US" smtClean="0"/>
              <a:t>2. Test for nitrate ions (NO</a:t>
            </a:r>
            <a:r>
              <a:rPr lang="en-US" baseline="-25000" smtClean="0"/>
              <a:t>3</a:t>
            </a:r>
            <a:r>
              <a:rPr lang="en-US" baseline="30000" smtClean="0"/>
              <a:t>-</a:t>
            </a:r>
            <a:r>
              <a:rPr lang="en-US" smtClean="0"/>
              <a:t>)</a:t>
            </a:r>
            <a:endParaRPr lang="en-SG" baseline="30000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779F34F4-727A-494D-A5CB-395C9A11D68B}" type="slidenum">
              <a:rPr lang="en-SG" smtClean="0">
                <a:latin typeface="Calibri" pitchFamily="34" charset="0"/>
              </a:rPr>
              <a:pPr eaLnBrk="1" hangingPunct="1"/>
              <a:t>6</a:t>
            </a:fld>
            <a:endParaRPr lang="en-SG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39713" indent="-239713" eaLnBrk="1" hangingPunct="1">
              <a:spcBef>
                <a:spcPct val="0"/>
              </a:spcBef>
              <a:buFontTx/>
              <a:buAutoNum type="arabicPeriod"/>
            </a:pPr>
            <a:r>
              <a:rPr lang="en-US" smtClean="0"/>
              <a:t>Heating of solid metal carbonates (Note: </a:t>
            </a:r>
            <a:r>
              <a:rPr lang="en-US" b="1" u="sng" smtClean="0"/>
              <a:t>no</a:t>
            </a:r>
            <a:r>
              <a:rPr lang="en-US" smtClean="0"/>
              <a:t> effervescence observed)</a:t>
            </a:r>
          </a:p>
          <a:p>
            <a:pPr marL="239713" indent="-239713" eaLnBrk="1" hangingPunct="1">
              <a:spcBef>
                <a:spcPct val="0"/>
              </a:spcBef>
              <a:buFontTx/>
              <a:buAutoNum type="arabicPeriod"/>
            </a:pPr>
            <a:r>
              <a:rPr lang="en-US" smtClean="0"/>
              <a:t>Addition of acid to metal carbonates</a:t>
            </a:r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E71C6C3F-94EE-4A31-B5CA-6238C2140E9E}" type="slidenum">
              <a:rPr lang="en-SG" smtClean="0">
                <a:latin typeface="Calibri" pitchFamily="34" charset="0"/>
              </a:rPr>
              <a:pPr eaLnBrk="1" hangingPunct="1"/>
              <a:t>7</a:t>
            </a:fld>
            <a:endParaRPr lang="en-SG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1. Addition of acid to solid metals (e.g. Ca / Mg / Zn / Fe)</a:t>
            </a:r>
            <a:endParaRPr lang="en-SG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06B17F09-0602-4155-8C5D-217C15D99CB1}" type="slidenum">
              <a:rPr lang="en-SG" smtClean="0">
                <a:latin typeface="Calibri" pitchFamily="34" charset="0"/>
              </a:rPr>
              <a:pPr eaLnBrk="1" hangingPunct="1"/>
              <a:t>9</a:t>
            </a:fld>
            <a:endParaRPr lang="en-SG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39713" indent="-239713" defTabSz="963613" eaLnBrk="1" hangingPunct="1">
              <a:spcBef>
                <a:spcPct val="0"/>
              </a:spcBef>
              <a:buFontTx/>
              <a:buAutoNum type="arabicPeriod"/>
            </a:pPr>
            <a:r>
              <a:rPr lang="en-US" smtClean="0"/>
              <a:t>Hint: “heat strongly” (Note: </a:t>
            </a:r>
            <a:r>
              <a:rPr lang="en-US" b="1" u="sng" smtClean="0"/>
              <a:t>no</a:t>
            </a:r>
            <a:r>
              <a:rPr lang="en-US" smtClean="0"/>
              <a:t> effervescence observed)</a:t>
            </a:r>
          </a:p>
          <a:p>
            <a:pPr marL="239713" indent="-239713" defTabSz="963613" eaLnBrk="1" hangingPunct="1">
              <a:spcBef>
                <a:spcPct val="0"/>
              </a:spcBef>
              <a:buFontTx/>
              <a:buAutoNum type="arabicPeriod"/>
            </a:pPr>
            <a:r>
              <a:rPr lang="en-US" smtClean="0"/>
              <a:t>Decomposition of hydrogen peroxide, using manganese (IV) oxide as catalyst.</a:t>
            </a:r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2D294E85-25E6-4730-B4E6-ACF04EB63F70}" type="slidenum">
              <a:rPr lang="en-SG" smtClean="0">
                <a:latin typeface="Calibri" pitchFamily="34" charset="0"/>
              </a:rPr>
              <a:pPr eaLnBrk="1" hangingPunct="1"/>
              <a:t>10</a:t>
            </a:fld>
            <a:endParaRPr lang="en-SG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Sulfur dioxide is a </a:t>
            </a:r>
            <a:r>
              <a:rPr lang="en-US" b="1" smtClean="0"/>
              <a:t>reducing agent</a:t>
            </a:r>
            <a:r>
              <a:rPr lang="en-US" smtClean="0"/>
              <a:t>.</a:t>
            </a:r>
          </a:p>
          <a:p>
            <a:pPr eaLnBrk="1" hangingPunct="1">
              <a:spcBef>
                <a:spcPct val="0"/>
              </a:spcBef>
            </a:pPr>
            <a:endParaRPr lang="en-US" smtClean="0"/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en-US" smtClean="0"/>
              <a:t>Sulfur dioxide turns aqueous </a:t>
            </a:r>
            <a:r>
              <a:rPr lang="en-US" b="1" smtClean="0"/>
              <a:t>acidified potassium manganate (VII) </a:t>
            </a:r>
            <a:r>
              <a:rPr lang="en-US" smtClean="0"/>
              <a:t>from </a:t>
            </a:r>
            <a:r>
              <a:rPr lang="en-US" u="sng" smtClean="0"/>
              <a:t>purple</a:t>
            </a:r>
            <a:r>
              <a:rPr lang="en-US" smtClean="0"/>
              <a:t> (MnO</a:t>
            </a:r>
            <a:r>
              <a:rPr lang="en-US" baseline="-25000" smtClean="0"/>
              <a:t>4</a:t>
            </a:r>
            <a:r>
              <a:rPr lang="en-US" baseline="30000" smtClean="0"/>
              <a:t>-</a:t>
            </a:r>
            <a:r>
              <a:rPr lang="en-US" smtClean="0"/>
              <a:t>) to </a:t>
            </a:r>
            <a:r>
              <a:rPr lang="en-US" u="sng" smtClean="0"/>
              <a:t>colourless</a:t>
            </a:r>
            <a:r>
              <a:rPr lang="en-US" smtClean="0"/>
              <a:t> (Mn</a:t>
            </a:r>
            <a:r>
              <a:rPr lang="en-US" baseline="30000" smtClean="0"/>
              <a:t>2+</a:t>
            </a:r>
            <a:r>
              <a:rPr lang="en-US" smtClean="0"/>
              <a:t>).</a:t>
            </a: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en-US" smtClean="0"/>
              <a:t>Sulfur dioxide turns aqueous </a:t>
            </a:r>
            <a:r>
              <a:rPr lang="en-US" b="1" smtClean="0"/>
              <a:t>acidified potassium dichromate (VI) </a:t>
            </a:r>
            <a:r>
              <a:rPr lang="en-US" smtClean="0"/>
              <a:t>from </a:t>
            </a:r>
            <a:r>
              <a:rPr lang="en-US" u="sng" smtClean="0"/>
              <a:t>orange</a:t>
            </a:r>
            <a:r>
              <a:rPr lang="en-US" smtClean="0"/>
              <a:t> (Cr</a:t>
            </a:r>
            <a:r>
              <a:rPr lang="en-US" baseline="-25000" smtClean="0"/>
              <a:t>2</a:t>
            </a:r>
            <a:r>
              <a:rPr lang="en-US" smtClean="0"/>
              <a:t>O</a:t>
            </a:r>
            <a:r>
              <a:rPr lang="en-US" baseline="-25000" smtClean="0"/>
              <a:t>7</a:t>
            </a:r>
            <a:r>
              <a:rPr lang="en-US" baseline="30000" smtClean="0"/>
              <a:t>2-</a:t>
            </a:r>
            <a:r>
              <a:rPr lang="en-US" smtClean="0"/>
              <a:t>) to </a:t>
            </a:r>
            <a:r>
              <a:rPr lang="en-US" u="sng" smtClean="0"/>
              <a:t>green</a:t>
            </a:r>
            <a:r>
              <a:rPr lang="en-US" smtClean="0"/>
              <a:t> (Cr</a:t>
            </a:r>
            <a:r>
              <a:rPr lang="en-US" baseline="30000" smtClean="0"/>
              <a:t>3+</a:t>
            </a:r>
            <a:r>
              <a:rPr lang="en-US" smtClean="0"/>
              <a:t>).</a:t>
            </a:r>
            <a:endParaRPr lang="en-SG" smtClean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F154EB12-97D7-4683-9B1B-B4752F2B7E5B}" type="slidenum">
              <a:rPr lang="en-SG" smtClean="0">
                <a:latin typeface="Calibri" pitchFamily="34" charset="0"/>
              </a:rPr>
              <a:pPr eaLnBrk="1" hangingPunct="1"/>
              <a:t>11</a:t>
            </a:fld>
            <a:endParaRPr lang="en-SG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Observation: </a:t>
            </a:r>
            <a:r>
              <a:rPr lang="en-US" b="1" smtClean="0"/>
              <a:t>White ppt.</a:t>
            </a:r>
            <a:r>
              <a:rPr lang="en-US" smtClean="0"/>
              <a:t> observed. (correct)</a:t>
            </a:r>
          </a:p>
          <a:p>
            <a:r>
              <a:rPr lang="en-US" smtClean="0"/>
              <a:t>Observation: The solution turned white. (incorrect) </a:t>
            </a:r>
            <a:endParaRPr lang="en-SG" smtClean="0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6BEA8304-DFD6-4B4A-957C-A2C8171D033F}" type="slidenum">
              <a:rPr lang="en-SG" smtClean="0">
                <a:latin typeface="Calibri" pitchFamily="34" charset="0"/>
              </a:rPr>
              <a:pPr eaLnBrk="1" hangingPunct="1"/>
              <a:t>18</a:t>
            </a:fld>
            <a:endParaRPr lang="en-SG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Observation: </a:t>
            </a:r>
            <a:r>
              <a:rPr lang="en-US" b="1" smtClean="0"/>
              <a:t>White ppt.</a:t>
            </a:r>
            <a:r>
              <a:rPr lang="en-US" smtClean="0"/>
              <a:t> observed. (correct)</a:t>
            </a:r>
          </a:p>
          <a:p>
            <a:r>
              <a:rPr lang="en-US" smtClean="0"/>
              <a:t>Observation: The solution turned white. (incorrect) </a:t>
            </a:r>
            <a:endParaRPr lang="en-SG" smtClean="0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C5ECAE54-9CB1-4320-BBAC-3765A234A874}" type="slidenum">
              <a:rPr lang="en-SG" smtClean="0">
                <a:latin typeface="Calibri" pitchFamily="34" charset="0"/>
              </a:rPr>
              <a:pPr eaLnBrk="1" hangingPunct="1"/>
              <a:t>19</a:t>
            </a:fld>
            <a:endParaRPr lang="en-SG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SG" smtClean="0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E5835BAB-F73F-4D67-A9B5-1AFDF86D3A80}" type="slidenum">
              <a:rPr lang="en-SG" smtClean="0">
                <a:latin typeface="Calibri" pitchFamily="34" charset="0"/>
              </a:rPr>
              <a:pPr eaLnBrk="1" hangingPunct="1"/>
              <a:t>32</a:t>
            </a:fld>
            <a:endParaRPr lang="en-SG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D318808-D0FE-449F-93C8-0AC7C21400A6}" type="datetimeFigureOut">
              <a:rPr lang="en-SG"/>
              <a:pPr>
                <a:defRPr/>
              </a:pPr>
              <a:t>18/1/2019</a:t>
            </a:fld>
            <a:endParaRPr lang="en-SG"/>
          </a:p>
        </p:txBody>
      </p:sp>
      <p:sp>
        <p:nvSpPr>
          <p:cNvPr id="10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SG"/>
          </a:p>
        </p:txBody>
      </p:sp>
      <p:sp>
        <p:nvSpPr>
          <p:cNvPr id="11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FF1C4F6E-A808-4275-8F23-F3D8AB908F9E}" type="slidenum">
              <a:rPr lang="en-SG"/>
              <a:pPr>
                <a:defRPr/>
              </a:pPr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8815084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C154A0-52AB-47C2-B790-43DD1093F8E5}" type="datetimeFigureOut">
              <a:rPr lang="en-SG"/>
              <a:pPr>
                <a:defRPr/>
              </a:pPr>
              <a:t>18/1/2019</a:t>
            </a:fld>
            <a:endParaRPr lang="en-SG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SG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9C2DAA-E1D4-427C-BAE0-54E979C2D995}" type="slidenum">
              <a:rPr lang="en-SG"/>
              <a:pPr>
                <a:defRPr/>
              </a:pPr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6999582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902A97-8C52-4E4E-92B0-BD723B921981}" type="datetimeFigureOut">
              <a:rPr lang="en-SG"/>
              <a:pPr>
                <a:defRPr/>
              </a:pPr>
              <a:t>18/1/2019</a:t>
            </a:fld>
            <a:endParaRPr lang="en-SG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SG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4E1B5E-ADE2-4D66-A9F8-93477343D04D}" type="slidenum">
              <a:rPr lang="en-SG"/>
              <a:pPr>
                <a:defRPr/>
              </a:pPr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0052934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B8588C-82ED-4B11-99F4-071A6BFA3262}" type="datetimeFigureOut">
              <a:rPr lang="en-SG"/>
              <a:pPr>
                <a:defRPr/>
              </a:pPr>
              <a:t>18/1/2019</a:t>
            </a:fld>
            <a:endParaRPr lang="en-SG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SG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533924-3192-48FB-AD1A-B2826FD2E512}" type="slidenum">
              <a:rPr lang="en-SG"/>
              <a:pPr>
                <a:defRPr/>
              </a:pPr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8037803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33BE39-DA07-46F3-B68D-BE007D26F750}" type="datetimeFigureOut">
              <a:rPr lang="en-SG"/>
              <a:pPr>
                <a:defRPr/>
              </a:pPr>
              <a:t>18/1/2019</a:t>
            </a:fld>
            <a:endParaRPr lang="en-SG"/>
          </a:p>
        </p:txBody>
      </p:sp>
      <p:sp>
        <p:nvSpPr>
          <p:cNvPr id="8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pPr>
              <a:defRPr/>
            </a:pPr>
            <a:fld id="{F724E7F7-0D36-4EDC-A284-20A7BAFE440A}" type="slidenum">
              <a:rPr lang="en-SG"/>
              <a:pPr>
                <a:defRPr/>
              </a:pPr>
              <a:t>‹#›</a:t>
            </a:fld>
            <a:endParaRPr lang="en-SG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4480215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EEAE4C-9C97-4945-93EF-FE500437FCA5}" type="datetimeFigureOut">
              <a:rPr lang="en-SG"/>
              <a:pPr>
                <a:defRPr/>
              </a:pPr>
              <a:t>18/1/2019</a:t>
            </a:fld>
            <a:endParaRPr lang="en-SG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SG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204DD8-5126-4E54-AF94-9899BF94CC36}" type="slidenum">
              <a:rPr lang="en-SG"/>
              <a:pPr>
                <a:defRPr/>
              </a:pPr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3501442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D86663-FE3E-4186-9EC4-8F4F583F1440}" type="datetimeFigureOut">
              <a:rPr lang="en-SG"/>
              <a:pPr>
                <a:defRPr/>
              </a:pPr>
              <a:t>18/1/2019</a:t>
            </a:fld>
            <a:endParaRPr lang="en-SG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SG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EFBD39-22F5-4329-9417-DF0DB07E3931}" type="slidenum">
              <a:rPr lang="en-SG"/>
              <a:pPr>
                <a:defRPr/>
              </a:pPr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29529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10EBDB-BD14-4E3B-94D7-3F66E7F57728}" type="datetimeFigureOut">
              <a:rPr lang="en-SG"/>
              <a:pPr>
                <a:defRPr/>
              </a:pPr>
              <a:t>18/1/2019</a:t>
            </a:fld>
            <a:endParaRPr lang="en-SG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SG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B07F5F-20BF-470F-B36C-6A36C46C5DCE}" type="slidenum">
              <a:rPr lang="en-SG"/>
              <a:pPr>
                <a:defRPr/>
              </a:pPr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0692894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59A66B-8D33-4C95-8EC7-4A7323D7336B}" type="datetimeFigureOut">
              <a:rPr lang="en-SG"/>
              <a:pPr>
                <a:defRPr/>
              </a:pPr>
              <a:t>18/1/2019</a:t>
            </a:fld>
            <a:endParaRPr lang="en-S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72BB87B6-1F7E-440C-B400-772FFA494A93}" type="slidenum">
              <a:rPr lang="en-SG"/>
              <a:pPr>
                <a:defRPr/>
              </a:pPr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2500535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FC54F7-441E-486B-9588-DB402A38339C}" type="datetimeFigureOut">
              <a:rPr lang="en-SG"/>
              <a:pPr>
                <a:defRPr/>
              </a:pPr>
              <a:t>18/1/2019</a:t>
            </a:fld>
            <a:endParaRPr lang="en-SG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SG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30F799-81F1-4560-BB9B-9F31EC44CC45}" type="slidenum">
              <a:rPr lang="en-SG"/>
              <a:pPr>
                <a:defRPr/>
              </a:pPr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7313562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B94146-593A-4C60-9C40-583F49AF5D3F}" type="datetimeFigureOut">
              <a:rPr lang="en-SG"/>
              <a:pPr>
                <a:defRPr/>
              </a:pPr>
              <a:t>18/1/2019</a:t>
            </a:fld>
            <a:endParaRPr lang="en-SG"/>
          </a:p>
        </p:txBody>
      </p:sp>
      <p:sp>
        <p:nvSpPr>
          <p:cNvPr id="10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/>
          <a:lstStyle>
            <a:lvl1pPr>
              <a:defRPr sz="2800"/>
            </a:lvl1pPr>
          </a:lstStyle>
          <a:p>
            <a:pPr>
              <a:defRPr/>
            </a:pPr>
            <a:fld id="{BA633ECA-A0AF-4BAF-8398-365AED54514F}" type="slidenum">
              <a:rPr lang="en-SG"/>
              <a:pPr>
                <a:defRPr/>
              </a:pPr>
              <a:t>‹#›</a:t>
            </a:fld>
            <a:endParaRPr lang="en-SG"/>
          </a:p>
        </p:txBody>
      </p:sp>
      <p:sp>
        <p:nvSpPr>
          <p:cNvPr id="11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7576653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2"/>
                </a:solidFill>
                <a:latin typeface="Tw Cen MT" pitchFamily="34" charset="0"/>
                <a:cs typeface="Arial" charset="0"/>
              </a:defRPr>
            </a:lvl1pPr>
          </a:lstStyle>
          <a:p>
            <a:pPr>
              <a:defRPr/>
            </a:pPr>
            <a:fld id="{3F78759D-9A7F-4DE3-8C89-80CA443B4538}" type="datetimeFigureOut">
              <a:rPr lang="en-SG"/>
              <a:pPr>
                <a:defRPr/>
              </a:pPr>
              <a:t>18/1/2019</a:t>
            </a:fld>
            <a:endParaRPr lang="en-S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2"/>
                </a:solidFill>
                <a:latin typeface="Tw Cen MT" pitchFamily="34" charset="0"/>
                <a:cs typeface="Arial" charset="0"/>
              </a:defRPr>
            </a:lvl1pPr>
          </a:lstStyle>
          <a:p>
            <a:pPr>
              <a:defRPr/>
            </a:pPr>
            <a:endParaRPr lang="en-SG"/>
          </a:p>
        </p:txBody>
      </p:sp>
      <p:sp>
        <p:nvSpPr>
          <p:cNvPr id="7" name="Rectangle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>
              <a:defRPr sz="1400" b="1">
                <a:solidFill>
                  <a:srgbClr val="FFFFFF"/>
                </a:solidFill>
                <a:latin typeface="Tw Cen MT" pitchFamily="34" charset="0"/>
                <a:cs typeface="Arial" charset="0"/>
              </a:defRPr>
            </a:lvl1pPr>
          </a:lstStyle>
          <a:p>
            <a:pPr>
              <a:defRPr/>
            </a:pPr>
            <a:fld id="{1D7018A8-68E5-4FEF-865E-430ECD2DE948}" type="slidenum">
              <a:rPr lang="en-SG"/>
              <a:pPr>
                <a:defRPr/>
              </a:pPr>
              <a:t>‹#›</a:t>
            </a:fld>
            <a:endParaRPr lang="en-S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  <p:sldLayoutId id="2147483827" r:id="rId2"/>
    <p:sldLayoutId id="2147483834" r:id="rId3"/>
    <p:sldLayoutId id="2147483828" r:id="rId4"/>
    <p:sldLayoutId id="2147483829" r:id="rId5"/>
    <p:sldLayoutId id="2147483830" r:id="rId6"/>
    <p:sldLayoutId id="2147483835" r:id="rId7"/>
    <p:sldLayoutId id="2147483831" r:id="rId8"/>
    <p:sldLayoutId id="2147483836" r:id="rId9"/>
    <p:sldLayoutId id="2147483832" r:id="rId10"/>
    <p:sldLayoutId id="214748383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cap="none" smtClean="0"/>
              <a:t>PRACTICAL EXAM</a:t>
            </a:r>
            <a:endParaRPr lang="en-SG" cap="none" smtClean="0"/>
          </a:p>
        </p:txBody>
      </p:sp>
      <p:sp>
        <p:nvSpPr>
          <p:cNvPr id="7171" name="Subtitle 2"/>
          <p:cNvSpPr>
            <a:spLocks noGrp="1"/>
          </p:cNvSpPr>
          <p:nvPr>
            <p:ph type="subTitle" idx="1"/>
          </p:nvPr>
        </p:nvSpPr>
        <p:spPr>
          <a:xfrm>
            <a:off x="2362200" y="6049963"/>
            <a:ext cx="6705600" cy="685800"/>
          </a:xfrm>
        </p:spPr>
        <p:txBody>
          <a:bodyPr/>
          <a:lstStyle/>
          <a:p>
            <a:pPr eaLnBrk="1" hangingPunct="1"/>
            <a:r>
              <a:rPr lang="en-SG" smtClean="0"/>
              <a:t>SKILLS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Test for Gases – Oxygen (O</a:t>
            </a:r>
            <a:r>
              <a:rPr lang="en-US" baseline="-25000" smtClean="0"/>
              <a:t>2</a:t>
            </a:r>
            <a:r>
              <a:rPr lang="en-US" smtClean="0"/>
              <a:t>)</a:t>
            </a:r>
            <a:endParaRPr lang="en-SG" smtClean="0"/>
          </a:p>
        </p:txBody>
      </p:sp>
      <p:pic>
        <p:nvPicPr>
          <p:cNvPr id="16387" name="Content Placeholder 3" descr="QA Pg 22.jpg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3" r="1100" b="1581"/>
          <a:stretch>
            <a:fillRect/>
          </a:stretch>
        </p:blipFill>
        <p:spPr>
          <a:xfrm>
            <a:off x="612775" y="1844675"/>
            <a:ext cx="8062913" cy="3024188"/>
          </a:xfrm>
        </p:spPr>
      </p:pic>
      <p:sp>
        <p:nvSpPr>
          <p:cNvPr id="16388" name="TextBox 4"/>
          <p:cNvSpPr txBox="1">
            <a:spLocks noChangeArrowheads="1"/>
          </p:cNvSpPr>
          <p:nvPr/>
        </p:nvSpPr>
        <p:spPr bwMode="auto">
          <a:xfrm>
            <a:off x="684213" y="5027613"/>
            <a:ext cx="7991475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400">
                <a:latin typeface="Tw Cen MT" pitchFamily="34" charset="0"/>
              </a:rPr>
              <a:t>Observations	: </a:t>
            </a:r>
            <a:r>
              <a:rPr lang="en-US" sz="2400" u="sng">
                <a:latin typeface="Tw Cen MT" pitchFamily="34" charset="0"/>
              </a:rPr>
              <a:t>Effervescence</a:t>
            </a:r>
            <a:r>
              <a:rPr lang="en-US" sz="2400">
                <a:latin typeface="Tw Cen MT" pitchFamily="34" charset="0"/>
              </a:rPr>
              <a:t> observed.</a:t>
            </a:r>
          </a:p>
          <a:p>
            <a:pPr eaLnBrk="1" hangingPunct="1"/>
            <a:r>
              <a:rPr lang="en-US" sz="2400">
                <a:latin typeface="Tw Cen MT" pitchFamily="34" charset="0"/>
              </a:rPr>
              <a:t>		  Gas evolved </a:t>
            </a:r>
            <a:r>
              <a:rPr lang="en-US" sz="2400" u="sng">
                <a:latin typeface="Tw Cen MT" pitchFamily="34" charset="0"/>
              </a:rPr>
              <a:t>relights</a:t>
            </a:r>
            <a:r>
              <a:rPr lang="en-US" sz="2400">
                <a:latin typeface="Tw Cen MT" pitchFamily="34" charset="0"/>
              </a:rPr>
              <a:t> a </a:t>
            </a:r>
            <a:r>
              <a:rPr lang="en-US" sz="2400" u="sng">
                <a:latin typeface="Tw Cen MT" pitchFamily="34" charset="0"/>
              </a:rPr>
              <a:t>glowing splinter</a:t>
            </a:r>
            <a:r>
              <a:rPr lang="en-US" sz="2400">
                <a:latin typeface="Tw Cen MT" pitchFamily="34" charset="0"/>
              </a:rPr>
              <a:t>.</a:t>
            </a:r>
          </a:p>
          <a:p>
            <a:pPr eaLnBrk="1" hangingPunct="1"/>
            <a:endParaRPr lang="en-US" sz="2400">
              <a:latin typeface="Tw Cen MT" pitchFamily="34" charset="0"/>
            </a:endParaRPr>
          </a:p>
          <a:p>
            <a:pPr eaLnBrk="1" hangingPunct="1"/>
            <a:r>
              <a:rPr lang="en-US" sz="2400">
                <a:latin typeface="Tw Cen MT" pitchFamily="34" charset="0"/>
              </a:rPr>
              <a:t>Conclusion	: </a:t>
            </a:r>
            <a:r>
              <a:rPr lang="en-US" sz="2400" u="sng">
                <a:latin typeface="Tw Cen MT" pitchFamily="34" charset="0"/>
              </a:rPr>
              <a:t>Oxygen gas</a:t>
            </a:r>
            <a:r>
              <a:rPr lang="en-US" sz="2400">
                <a:latin typeface="Tw Cen MT" pitchFamily="34" charset="0"/>
              </a:rPr>
              <a:t> is evolved.</a:t>
            </a:r>
            <a:endParaRPr lang="en-SG" sz="2400">
              <a:latin typeface="Tw Cen M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z="4000" smtClean="0"/>
              <a:t>Test for Gases – Sulfur Dioxide (SO</a:t>
            </a:r>
            <a:r>
              <a:rPr lang="en-US" sz="4000" baseline="-25000" smtClean="0"/>
              <a:t>2</a:t>
            </a:r>
            <a:r>
              <a:rPr lang="en-US" sz="4000" smtClean="0"/>
              <a:t>)</a:t>
            </a:r>
            <a:endParaRPr lang="en-SG" sz="4000" smtClean="0"/>
          </a:p>
        </p:txBody>
      </p:sp>
      <p:pic>
        <p:nvPicPr>
          <p:cNvPr id="17411" name="Content Placeholder 4" descr="QA Pg 16.jpg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2775" y="1860550"/>
            <a:ext cx="8153400" cy="2936875"/>
          </a:xfrm>
        </p:spPr>
      </p:pic>
      <p:sp>
        <p:nvSpPr>
          <p:cNvPr id="17412" name="TextBox 3"/>
          <p:cNvSpPr txBox="1">
            <a:spLocks noChangeArrowheads="1"/>
          </p:cNvSpPr>
          <p:nvPr/>
        </p:nvSpPr>
        <p:spPr bwMode="auto">
          <a:xfrm>
            <a:off x="684213" y="4941888"/>
            <a:ext cx="7991475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400">
                <a:latin typeface="Tw Cen MT" pitchFamily="34" charset="0"/>
              </a:rPr>
              <a:t>Observations	: </a:t>
            </a:r>
            <a:r>
              <a:rPr lang="en-US" sz="2400" u="sng">
                <a:latin typeface="Tw Cen MT" pitchFamily="34" charset="0"/>
              </a:rPr>
              <a:t>Effervescence</a:t>
            </a:r>
            <a:r>
              <a:rPr lang="en-US" sz="2400">
                <a:latin typeface="Tw Cen MT" pitchFamily="34" charset="0"/>
              </a:rPr>
              <a:t> observed.</a:t>
            </a:r>
          </a:p>
          <a:p>
            <a:pPr eaLnBrk="1" hangingPunct="1"/>
            <a:r>
              <a:rPr lang="en-US" sz="2400">
                <a:latin typeface="Tw Cen MT" pitchFamily="34" charset="0"/>
              </a:rPr>
              <a:t>		  Gas evolved turns </a:t>
            </a:r>
            <a:r>
              <a:rPr lang="en-US" sz="2400" u="sng">
                <a:latin typeface="Tw Cen MT" pitchFamily="34" charset="0"/>
              </a:rPr>
              <a:t>aqueous acidified potassium </a:t>
            </a:r>
            <a:r>
              <a:rPr lang="en-US" sz="2400">
                <a:latin typeface="Tw Cen MT" pitchFamily="34" charset="0"/>
              </a:rPr>
              <a:t>		  </a:t>
            </a:r>
            <a:r>
              <a:rPr lang="en-US" sz="2400" u="sng">
                <a:latin typeface="Tw Cen MT" pitchFamily="34" charset="0"/>
              </a:rPr>
              <a:t>dichromate (VI)</a:t>
            </a:r>
            <a:r>
              <a:rPr lang="en-US" sz="2400">
                <a:latin typeface="Tw Cen MT" pitchFamily="34" charset="0"/>
              </a:rPr>
              <a:t> from </a:t>
            </a:r>
            <a:r>
              <a:rPr lang="en-US" sz="2400" u="sng">
                <a:latin typeface="Tw Cen MT" pitchFamily="34" charset="0"/>
              </a:rPr>
              <a:t>orange</a:t>
            </a:r>
            <a:r>
              <a:rPr lang="en-US" sz="2400">
                <a:latin typeface="Tw Cen MT" pitchFamily="34" charset="0"/>
              </a:rPr>
              <a:t> to </a:t>
            </a:r>
            <a:r>
              <a:rPr lang="en-US" sz="2400" u="sng">
                <a:latin typeface="Tw Cen MT" pitchFamily="34" charset="0"/>
              </a:rPr>
              <a:t>green</a:t>
            </a:r>
            <a:r>
              <a:rPr lang="en-US" sz="2400">
                <a:latin typeface="Tw Cen MT" pitchFamily="34" charset="0"/>
              </a:rPr>
              <a:t>.</a:t>
            </a:r>
          </a:p>
          <a:p>
            <a:pPr eaLnBrk="1" hangingPunct="1"/>
            <a:endParaRPr lang="en-US" sz="2400">
              <a:latin typeface="Tw Cen MT" pitchFamily="34" charset="0"/>
            </a:endParaRPr>
          </a:p>
          <a:p>
            <a:pPr eaLnBrk="1" hangingPunct="1"/>
            <a:r>
              <a:rPr lang="en-US" sz="2400">
                <a:latin typeface="Tw Cen MT" pitchFamily="34" charset="0"/>
              </a:rPr>
              <a:t>Conclusion	: </a:t>
            </a:r>
            <a:r>
              <a:rPr lang="en-US" sz="2400" u="sng">
                <a:latin typeface="Tw Cen MT" pitchFamily="34" charset="0"/>
              </a:rPr>
              <a:t>Sulfur dioxide gas</a:t>
            </a:r>
            <a:r>
              <a:rPr lang="en-US" sz="2400">
                <a:latin typeface="Tw Cen MT" pitchFamily="34" charset="0"/>
              </a:rPr>
              <a:t> is evolved.</a:t>
            </a:r>
            <a:endParaRPr lang="en-SG" sz="2400">
              <a:latin typeface="Tw Cen M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Test for Cations</a:t>
            </a:r>
            <a:endParaRPr lang="en-SG" smtClean="0"/>
          </a:p>
        </p:txBody>
      </p:sp>
      <p:pic>
        <p:nvPicPr>
          <p:cNvPr id="18435" name="Content Placeholder 3" descr="Notes  for QA - Copy (2).jpg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173288"/>
            <a:ext cx="9163050" cy="3271837"/>
          </a:xfrm>
        </p:spPr>
      </p:pic>
      <p:grpSp>
        <p:nvGrpSpPr>
          <p:cNvPr id="18436" name="Group 8"/>
          <p:cNvGrpSpPr>
            <a:grpSpLocks/>
          </p:cNvGrpSpPr>
          <p:nvPr/>
        </p:nvGrpSpPr>
        <p:grpSpPr bwMode="auto">
          <a:xfrm>
            <a:off x="1979613" y="1628775"/>
            <a:ext cx="6480175" cy="1398588"/>
            <a:chOff x="1979712" y="1628800"/>
            <a:chExt cx="6480720" cy="1397769"/>
          </a:xfrm>
        </p:grpSpPr>
        <p:sp>
          <p:nvSpPr>
            <p:cNvPr id="6" name="Oval 5"/>
            <p:cNvSpPr/>
            <p:nvPr/>
          </p:nvSpPr>
          <p:spPr>
            <a:xfrm>
              <a:off x="1979712" y="2379248"/>
              <a:ext cx="6480720" cy="647321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SG">
                <a:solidFill>
                  <a:srgbClr val="000000"/>
                </a:solidFill>
                <a:cs typeface="Arial" charset="0"/>
              </a:endParaRPr>
            </a:p>
          </p:txBody>
        </p:sp>
        <p:cxnSp>
          <p:nvCxnSpPr>
            <p:cNvPr id="7" name="Straight Connector 6"/>
            <p:cNvCxnSpPr/>
            <p:nvPr/>
          </p:nvCxnSpPr>
          <p:spPr>
            <a:xfrm flipV="1">
              <a:off x="5220071" y="2019096"/>
              <a:ext cx="431836" cy="36015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443" name="TextBox 7"/>
            <p:cNvSpPr txBox="1">
              <a:spLocks noChangeArrowheads="1"/>
            </p:cNvSpPr>
            <p:nvPr/>
          </p:nvSpPr>
          <p:spPr bwMode="auto">
            <a:xfrm>
              <a:off x="5508104" y="1628800"/>
              <a:ext cx="201622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2400" b="1">
                  <a:latin typeface="Tw Cen MT" pitchFamily="34" charset="0"/>
                </a:rPr>
                <a:t>Observations</a:t>
              </a:r>
              <a:endParaRPr lang="en-SG" sz="2400" b="1">
                <a:latin typeface="Tw Cen MT" pitchFamily="34" charset="0"/>
              </a:endParaRPr>
            </a:p>
          </p:txBody>
        </p:sp>
      </p:grpSp>
      <p:grpSp>
        <p:nvGrpSpPr>
          <p:cNvPr id="18437" name="Group 13"/>
          <p:cNvGrpSpPr>
            <a:grpSpLocks/>
          </p:cNvGrpSpPr>
          <p:nvPr/>
        </p:nvGrpSpPr>
        <p:grpSpPr bwMode="auto">
          <a:xfrm>
            <a:off x="80963" y="1628775"/>
            <a:ext cx="2762250" cy="1398588"/>
            <a:chOff x="80208" y="1628800"/>
            <a:chExt cx="2763600" cy="1397769"/>
          </a:xfrm>
        </p:grpSpPr>
        <p:sp>
          <p:nvSpPr>
            <p:cNvPr id="11" name="Oval 10"/>
            <p:cNvSpPr/>
            <p:nvPr/>
          </p:nvSpPr>
          <p:spPr>
            <a:xfrm>
              <a:off x="80208" y="2379248"/>
              <a:ext cx="748077" cy="647321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SG">
                <a:solidFill>
                  <a:srgbClr val="000000"/>
                </a:solidFill>
                <a:cs typeface="Arial" charset="0"/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>
            <a:xfrm flipV="1">
              <a:off x="467747" y="2019096"/>
              <a:ext cx="432011" cy="36015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440" name="TextBox 12"/>
            <p:cNvSpPr txBox="1">
              <a:spLocks noChangeArrowheads="1"/>
            </p:cNvSpPr>
            <p:nvPr/>
          </p:nvSpPr>
          <p:spPr bwMode="auto">
            <a:xfrm>
              <a:off x="827584" y="1628800"/>
              <a:ext cx="201622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2400" b="1">
                  <a:latin typeface="Tw Cen MT" pitchFamily="34" charset="0"/>
                </a:rPr>
                <a:t>Conclusion</a:t>
              </a:r>
              <a:endParaRPr lang="en-SG" sz="2400" b="1">
                <a:latin typeface="Tw Cen MT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endParaRPr lang="en-SG" smtClean="0"/>
          </a:p>
        </p:txBody>
      </p:sp>
      <p:pic>
        <p:nvPicPr>
          <p:cNvPr id="19459" name="Content Placeholder 3" descr="QA Pg 26.jpg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73225" y="-26988"/>
            <a:ext cx="5994400" cy="685800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Test for Cations – Na</a:t>
            </a:r>
            <a:r>
              <a:rPr lang="en-US" baseline="30000" smtClean="0"/>
              <a:t>+</a:t>
            </a:r>
            <a:r>
              <a:rPr lang="en-US" smtClean="0"/>
              <a:t>/K</a:t>
            </a:r>
            <a:r>
              <a:rPr lang="en-US" baseline="30000" smtClean="0"/>
              <a:t>+</a:t>
            </a:r>
            <a:r>
              <a:rPr lang="en-US" smtClean="0"/>
              <a:t>/NH</a:t>
            </a:r>
            <a:r>
              <a:rPr lang="en-US" baseline="-25000" smtClean="0"/>
              <a:t>4</a:t>
            </a:r>
            <a:r>
              <a:rPr lang="en-US" baseline="30000" smtClean="0"/>
              <a:t>+</a:t>
            </a:r>
            <a:r>
              <a:rPr lang="en-US" smtClean="0"/>
              <a:t> </a:t>
            </a:r>
            <a:endParaRPr lang="en-SG" smtClean="0"/>
          </a:p>
        </p:txBody>
      </p:sp>
      <p:pic>
        <p:nvPicPr>
          <p:cNvPr id="20483" name="Content Placeholder 4" descr="QA Pg 26 - Copy (2).jpg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40"/>
          <a:stretch>
            <a:fillRect/>
          </a:stretch>
        </p:blipFill>
        <p:spPr>
          <a:xfrm>
            <a:off x="250825" y="1517650"/>
            <a:ext cx="1906588" cy="2768600"/>
          </a:xfr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250825" y="4292600"/>
            <a:ext cx="2665413" cy="151288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20040" indent="-320040" fontAlgn="auto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defRPr/>
            </a:pPr>
            <a:r>
              <a:rPr lang="en-US" sz="2700" u="sng" dirty="0">
                <a:latin typeface="+mn-lt"/>
                <a:cs typeface="+mn-cs"/>
              </a:rPr>
              <a:t>Observation</a:t>
            </a:r>
            <a:r>
              <a:rPr lang="en-US" sz="2700" dirty="0">
                <a:latin typeface="+mn-lt"/>
                <a:cs typeface="+mn-cs"/>
              </a:rPr>
              <a:t>: </a:t>
            </a:r>
          </a:p>
          <a:p>
            <a:pPr fontAlgn="auto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defRPr/>
            </a:pPr>
            <a:r>
              <a:rPr lang="en-US" sz="2700" b="1" dirty="0">
                <a:latin typeface="+mn-lt"/>
                <a:cs typeface="+mn-cs"/>
              </a:rPr>
              <a:t>No</a:t>
            </a:r>
            <a:r>
              <a:rPr lang="en-US" sz="2700" dirty="0">
                <a:latin typeface="+mn-lt"/>
                <a:cs typeface="+mn-cs"/>
              </a:rPr>
              <a:t> ppt. observed.</a:t>
            </a:r>
          </a:p>
        </p:txBody>
      </p:sp>
      <p:pic>
        <p:nvPicPr>
          <p:cNvPr id="20485" name="Content Placeholder 9" descr="QA Pg 26 - Copy.jpg"/>
          <p:cNvPicPr>
            <a:picLocks noGrp="1" noChangeAspect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59113" y="1522413"/>
            <a:ext cx="1828800" cy="2743200"/>
          </a:xfrm>
        </p:spPr>
      </p:pic>
      <p:pic>
        <p:nvPicPr>
          <p:cNvPr id="20486" name="Picture 10" descr="QA Pg 26 - Copy - Copy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1525588"/>
            <a:ext cx="1838325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1" name="Content Placeholder 2"/>
          <p:cNvSpPr txBox="1">
            <a:spLocks/>
          </p:cNvSpPr>
          <p:nvPr/>
        </p:nvSpPr>
        <p:spPr bwMode="auto">
          <a:xfrm>
            <a:off x="3059113" y="4292600"/>
            <a:ext cx="2955925" cy="25654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19088" indent="-3190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None/>
              <a:defRPr/>
            </a:pPr>
            <a:r>
              <a:rPr lang="en-US" sz="2700" u="sng" dirty="0" smtClean="0">
                <a:latin typeface="Tw Cen MT" pitchFamily="34" charset="0"/>
              </a:rPr>
              <a:t>Observation</a:t>
            </a:r>
            <a:r>
              <a:rPr lang="en-US" sz="2700" dirty="0" smtClean="0">
                <a:latin typeface="Tw Cen MT" pitchFamily="34" charset="0"/>
              </a:rPr>
              <a:t>: </a:t>
            </a:r>
          </a:p>
          <a:p>
            <a:pPr marL="0" indent="0" eaLnBrk="1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None/>
              <a:defRPr/>
            </a:pPr>
            <a:r>
              <a:rPr lang="en-US" sz="2700" dirty="0" smtClean="0">
                <a:latin typeface="Tw Cen MT" pitchFamily="34" charset="0"/>
              </a:rPr>
              <a:t>No visible reaction on warming.</a:t>
            </a:r>
          </a:p>
          <a:p>
            <a:pPr eaLnBrk="1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None/>
              <a:defRPr/>
            </a:pPr>
            <a:r>
              <a:rPr lang="en-US" sz="2700" u="sng" dirty="0" smtClean="0">
                <a:latin typeface="Tw Cen MT" pitchFamily="34" charset="0"/>
              </a:rPr>
              <a:t>Conclusion</a:t>
            </a:r>
            <a:r>
              <a:rPr lang="en-US" sz="2700" dirty="0" smtClean="0">
                <a:latin typeface="Tw Cen MT" pitchFamily="34" charset="0"/>
              </a:rPr>
              <a:t>:</a:t>
            </a:r>
          </a:p>
          <a:p>
            <a:pPr eaLnBrk="1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None/>
              <a:defRPr/>
            </a:pPr>
            <a:r>
              <a:rPr lang="en-US" sz="2700" dirty="0" smtClean="0">
                <a:latin typeface="Tw Cen MT" pitchFamily="34" charset="0"/>
              </a:rPr>
              <a:t>Na</a:t>
            </a:r>
            <a:r>
              <a:rPr lang="en-US" sz="2700" baseline="30000" dirty="0" smtClean="0">
                <a:latin typeface="Tw Cen MT" pitchFamily="34" charset="0"/>
              </a:rPr>
              <a:t>+</a:t>
            </a:r>
            <a:r>
              <a:rPr lang="en-US" sz="2700" dirty="0" smtClean="0">
                <a:latin typeface="Tw Cen MT" pitchFamily="34" charset="0"/>
              </a:rPr>
              <a:t> / K</a:t>
            </a:r>
            <a:r>
              <a:rPr lang="en-US" sz="2700" baseline="30000" dirty="0" smtClean="0">
                <a:latin typeface="Tw Cen MT" pitchFamily="34" charset="0"/>
              </a:rPr>
              <a:t>+</a:t>
            </a:r>
            <a:r>
              <a:rPr lang="en-US" sz="2700" dirty="0" smtClean="0">
                <a:latin typeface="Tw Cen MT" pitchFamily="34" charset="0"/>
              </a:rPr>
              <a:t> is present.</a:t>
            </a:r>
          </a:p>
          <a:p>
            <a:pPr eaLnBrk="1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None/>
              <a:defRPr/>
            </a:pPr>
            <a:endParaRPr lang="en-US" sz="2700" dirty="0" smtClean="0">
              <a:latin typeface="Tw Cen MT" pitchFamily="34" charset="0"/>
            </a:endParaRPr>
          </a:p>
        </p:txBody>
      </p:sp>
      <p:sp>
        <p:nvSpPr>
          <p:cNvPr id="26632" name="Content Placeholder 2"/>
          <p:cNvSpPr txBox="1">
            <a:spLocks/>
          </p:cNvSpPr>
          <p:nvPr/>
        </p:nvSpPr>
        <p:spPr bwMode="auto">
          <a:xfrm>
            <a:off x="6156325" y="4292600"/>
            <a:ext cx="2954338" cy="25654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19088" indent="-3190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None/>
              <a:defRPr/>
            </a:pPr>
            <a:r>
              <a:rPr lang="en-US" sz="2700" u="sng" dirty="0" smtClean="0">
                <a:latin typeface="Tw Cen MT" pitchFamily="34" charset="0"/>
              </a:rPr>
              <a:t>Observation</a:t>
            </a:r>
            <a:r>
              <a:rPr lang="en-US" sz="2700" dirty="0" smtClean="0">
                <a:latin typeface="Tw Cen MT" pitchFamily="34" charset="0"/>
              </a:rPr>
              <a:t>: </a:t>
            </a:r>
          </a:p>
          <a:p>
            <a:pPr marL="0" indent="0" eaLnBrk="1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None/>
              <a:defRPr/>
            </a:pPr>
            <a:r>
              <a:rPr lang="en-US" sz="2700" dirty="0" smtClean="0">
                <a:latin typeface="Tw Cen MT" pitchFamily="34" charset="0"/>
              </a:rPr>
              <a:t>Ammonia produced on warming.</a:t>
            </a:r>
          </a:p>
          <a:p>
            <a:pPr eaLnBrk="1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None/>
              <a:defRPr/>
            </a:pPr>
            <a:r>
              <a:rPr lang="en-US" sz="2700" u="sng" dirty="0" smtClean="0">
                <a:latin typeface="Tw Cen MT" pitchFamily="34" charset="0"/>
              </a:rPr>
              <a:t>Conclusion</a:t>
            </a:r>
            <a:r>
              <a:rPr lang="en-US" sz="2700" dirty="0" smtClean="0">
                <a:latin typeface="Tw Cen MT" pitchFamily="34" charset="0"/>
              </a:rPr>
              <a:t>:</a:t>
            </a:r>
          </a:p>
          <a:p>
            <a:pPr eaLnBrk="1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None/>
              <a:defRPr/>
            </a:pPr>
            <a:r>
              <a:rPr lang="en-US" sz="2700" dirty="0" smtClean="0">
                <a:latin typeface="Tw Cen MT" pitchFamily="34" charset="0"/>
              </a:rPr>
              <a:t>NH</a:t>
            </a:r>
            <a:r>
              <a:rPr lang="en-US" sz="2700" baseline="-25000" dirty="0" smtClean="0">
                <a:latin typeface="Tw Cen MT" pitchFamily="34" charset="0"/>
              </a:rPr>
              <a:t>4</a:t>
            </a:r>
            <a:r>
              <a:rPr lang="en-US" sz="2700" baseline="30000" dirty="0" smtClean="0">
                <a:latin typeface="Tw Cen MT" pitchFamily="34" charset="0"/>
              </a:rPr>
              <a:t>+</a:t>
            </a:r>
            <a:r>
              <a:rPr lang="en-US" sz="2700" dirty="0" smtClean="0">
                <a:latin typeface="Tw Cen MT" pitchFamily="34" charset="0"/>
              </a:rPr>
              <a:t> is present.</a:t>
            </a:r>
          </a:p>
          <a:p>
            <a:pPr eaLnBrk="1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None/>
              <a:defRPr/>
            </a:pPr>
            <a:endParaRPr lang="en-US" sz="2700" dirty="0" smtClean="0">
              <a:latin typeface="Tw Cen M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Test for Cations – Ca</a:t>
            </a:r>
            <a:r>
              <a:rPr lang="en-US" sz="4000" baseline="30000" smtClean="0"/>
              <a:t>2+</a:t>
            </a:r>
            <a:r>
              <a:rPr lang="en-US" sz="4000" smtClean="0"/>
              <a:t> / Pb</a:t>
            </a:r>
            <a:r>
              <a:rPr lang="en-US" sz="4000" baseline="30000" smtClean="0"/>
              <a:t>2+</a:t>
            </a:r>
            <a:r>
              <a:rPr lang="en-US" sz="4000" smtClean="0"/>
              <a:t> / Zn</a:t>
            </a:r>
            <a:r>
              <a:rPr lang="en-US" sz="4000" baseline="30000" smtClean="0"/>
              <a:t>2+</a:t>
            </a:r>
            <a:endParaRPr lang="en-SG" sz="4000" baseline="30000" smtClean="0"/>
          </a:p>
        </p:txBody>
      </p:sp>
      <p:pic>
        <p:nvPicPr>
          <p:cNvPr id="21507" name="Content Placeholder 4" descr="QA Pg 26 - Copy (2) - Copy.jpg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8" y="1557338"/>
            <a:ext cx="1944687" cy="2754312"/>
          </a:xfrm>
        </p:spPr>
      </p:pic>
      <p:pic>
        <p:nvPicPr>
          <p:cNvPr id="21508" name="Content Placeholder 5" descr="QA Pg 26 - Copy (3).jpg"/>
          <p:cNvPicPr>
            <a:picLocks noGrp="1" noChangeAspect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59113" y="1557338"/>
            <a:ext cx="2074862" cy="2735262"/>
          </a:xfr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250825" y="4292600"/>
            <a:ext cx="2955925" cy="151288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20040" indent="-320040" fontAlgn="auto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defRPr/>
            </a:pPr>
            <a:r>
              <a:rPr lang="en-US" sz="2700" u="sng" dirty="0">
                <a:latin typeface="+mn-lt"/>
                <a:cs typeface="+mn-cs"/>
              </a:rPr>
              <a:t>Observation</a:t>
            </a:r>
            <a:r>
              <a:rPr lang="en-US" sz="2700" dirty="0">
                <a:latin typeface="+mn-lt"/>
                <a:cs typeface="+mn-cs"/>
              </a:rPr>
              <a:t>: </a:t>
            </a:r>
          </a:p>
          <a:p>
            <a:pPr fontAlgn="auto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defRPr/>
            </a:pPr>
            <a:r>
              <a:rPr lang="en-US" sz="2700" b="1" dirty="0">
                <a:latin typeface="+mn-lt"/>
                <a:cs typeface="+mn-cs"/>
              </a:rPr>
              <a:t>White</a:t>
            </a:r>
            <a:r>
              <a:rPr lang="en-US" sz="2700" dirty="0">
                <a:latin typeface="+mn-lt"/>
                <a:cs typeface="+mn-cs"/>
              </a:rPr>
              <a:t> ppt. observed.</a:t>
            </a:r>
          </a:p>
        </p:txBody>
      </p:sp>
      <p:sp>
        <p:nvSpPr>
          <p:cNvPr id="27654" name="Content Placeholder 2"/>
          <p:cNvSpPr txBox="1">
            <a:spLocks/>
          </p:cNvSpPr>
          <p:nvPr/>
        </p:nvSpPr>
        <p:spPr bwMode="auto">
          <a:xfrm>
            <a:off x="3059113" y="4292600"/>
            <a:ext cx="2955925" cy="25654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19088" indent="-3190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None/>
              <a:defRPr/>
            </a:pPr>
            <a:r>
              <a:rPr lang="en-US" sz="2500" u="sng" dirty="0" smtClean="0">
                <a:latin typeface="Tw Cen MT" pitchFamily="34" charset="0"/>
              </a:rPr>
              <a:t>Observation</a:t>
            </a:r>
            <a:r>
              <a:rPr lang="en-US" sz="2500" dirty="0" smtClean="0">
                <a:latin typeface="Tw Cen MT" pitchFamily="34" charset="0"/>
              </a:rPr>
              <a:t>: </a:t>
            </a:r>
          </a:p>
          <a:p>
            <a:pPr marL="0" indent="0" eaLnBrk="1" hangingPunct="1">
              <a:lnSpc>
                <a:spcPct val="80000"/>
              </a:lnSpc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None/>
              <a:tabLst>
                <a:tab pos="0" algn="l"/>
              </a:tabLst>
              <a:defRPr/>
            </a:pPr>
            <a:r>
              <a:rPr lang="en-US" sz="2500" b="1" dirty="0" smtClean="0">
                <a:latin typeface="Tw Cen MT" pitchFamily="34" charset="0"/>
              </a:rPr>
              <a:t>White</a:t>
            </a:r>
            <a:r>
              <a:rPr lang="en-US" sz="2500" dirty="0" smtClean="0">
                <a:latin typeface="Tw Cen MT" pitchFamily="34" charset="0"/>
              </a:rPr>
              <a:t> ppt., soluble in excess, giving a </a:t>
            </a:r>
            <a:r>
              <a:rPr lang="en-US" sz="2500" dirty="0" err="1" smtClean="0">
                <a:latin typeface="Tw Cen MT" pitchFamily="34" charset="0"/>
              </a:rPr>
              <a:t>colourless</a:t>
            </a:r>
            <a:r>
              <a:rPr lang="en-US" sz="2500" dirty="0" smtClean="0">
                <a:latin typeface="Tw Cen MT" pitchFamily="34" charset="0"/>
              </a:rPr>
              <a:t> solution.</a:t>
            </a:r>
          </a:p>
          <a:p>
            <a:pPr eaLnBrk="1" hangingPunct="1">
              <a:lnSpc>
                <a:spcPct val="80000"/>
              </a:lnSpc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None/>
              <a:defRPr/>
            </a:pPr>
            <a:r>
              <a:rPr lang="en-US" sz="2500" u="sng" dirty="0" smtClean="0">
                <a:latin typeface="Tw Cen MT" pitchFamily="34" charset="0"/>
              </a:rPr>
              <a:t>Conclusion</a:t>
            </a:r>
            <a:r>
              <a:rPr lang="en-US" sz="2500" dirty="0" smtClean="0">
                <a:latin typeface="Tw Cen MT" pitchFamily="34" charset="0"/>
              </a:rPr>
              <a:t>:</a:t>
            </a:r>
          </a:p>
          <a:p>
            <a:pPr marL="0" indent="0" eaLnBrk="1" hangingPunct="1">
              <a:lnSpc>
                <a:spcPct val="80000"/>
              </a:lnSpc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None/>
              <a:defRPr/>
            </a:pPr>
            <a:r>
              <a:rPr lang="en-US" sz="2500" dirty="0" smtClean="0">
                <a:latin typeface="Tw Cen MT" pitchFamily="34" charset="0"/>
              </a:rPr>
              <a:t>Pb</a:t>
            </a:r>
            <a:r>
              <a:rPr lang="en-US" sz="2500" baseline="30000" dirty="0" smtClean="0">
                <a:latin typeface="Tw Cen MT" pitchFamily="34" charset="0"/>
              </a:rPr>
              <a:t>2+</a:t>
            </a:r>
            <a:r>
              <a:rPr lang="en-US" sz="2500" dirty="0" smtClean="0">
                <a:latin typeface="Tw Cen MT" pitchFamily="34" charset="0"/>
              </a:rPr>
              <a:t> / Zn</a:t>
            </a:r>
            <a:r>
              <a:rPr lang="en-US" sz="2500" baseline="30000" dirty="0" smtClean="0">
                <a:latin typeface="Tw Cen MT" pitchFamily="34" charset="0"/>
              </a:rPr>
              <a:t>2+</a:t>
            </a:r>
            <a:r>
              <a:rPr lang="en-US" sz="2500" dirty="0" smtClean="0">
                <a:latin typeface="Tw Cen MT" pitchFamily="34" charset="0"/>
              </a:rPr>
              <a:t> is present.</a:t>
            </a:r>
          </a:p>
          <a:p>
            <a:pPr eaLnBrk="1" hangingPunct="1">
              <a:lnSpc>
                <a:spcPct val="80000"/>
              </a:lnSpc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None/>
              <a:defRPr/>
            </a:pPr>
            <a:endParaRPr lang="en-US" sz="2500" dirty="0" smtClean="0">
              <a:latin typeface="Tw Cen MT" pitchFamily="34" charset="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6156325" y="4292600"/>
            <a:ext cx="2954338" cy="25654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20040" indent="-320040" fontAlgn="auto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defRPr/>
            </a:pPr>
            <a:r>
              <a:rPr lang="en-US" sz="2500" u="sng" dirty="0">
                <a:latin typeface="+mn-lt"/>
                <a:cs typeface="+mn-cs"/>
              </a:rPr>
              <a:t>Observation</a:t>
            </a:r>
            <a:r>
              <a:rPr lang="en-US" sz="2500" dirty="0">
                <a:latin typeface="+mn-lt"/>
                <a:cs typeface="+mn-cs"/>
              </a:rPr>
              <a:t>: </a:t>
            </a:r>
          </a:p>
          <a:p>
            <a:pPr fontAlgn="auto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defRPr/>
            </a:pPr>
            <a:r>
              <a:rPr lang="en-US" sz="2500" b="1" dirty="0">
                <a:latin typeface="+mn-lt"/>
                <a:cs typeface="+mn-cs"/>
              </a:rPr>
              <a:t>White</a:t>
            </a:r>
            <a:r>
              <a:rPr lang="en-US" sz="2500" dirty="0">
                <a:latin typeface="+mn-lt"/>
                <a:cs typeface="+mn-cs"/>
              </a:rPr>
              <a:t> ppt., insoluble in excess.</a:t>
            </a:r>
          </a:p>
          <a:p>
            <a:pPr fontAlgn="auto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defRPr/>
            </a:pPr>
            <a:r>
              <a:rPr lang="en-US" sz="2500" u="sng" dirty="0">
                <a:latin typeface="+mn-lt"/>
                <a:cs typeface="+mn-cs"/>
              </a:rPr>
              <a:t>Conclusion</a:t>
            </a:r>
            <a:r>
              <a:rPr lang="en-US" sz="2500" dirty="0">
                <a:latin typeface="+mn-lt"/>
                <a:cs typeface="+mn-cs"/>
              </a:rPr>
              <a:t>:</a:t>
            </a:r>
          </a:p>
          <a:p>
            <a:pPr fontAlgn="auto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defRPr/>
            </a:pPr>
            <a:r>
              <a:rPr lang="en-US" sz="2500" dirty="0">
                <a:latin typeface="+mn-lt"/>
                <a:cs typeface="+mn-cs"/>
              </a:rPr>
              <a:t>Ca</a:t>
            </a:r>
            <a:r>
              <a:rPr lang="en-US" sz="2500" baseline="30000" dirty="0">
                <a:latin typeface="+mn-lt"/>
                <a:cs typeface="+mn-cs"/>
              </a:rPr>
              <a:t>2+</a:t>
            </a:r>
            <a:r>
              <a:rPr lang="en-US" sz="2500" dirty="0">
                <a:latin typeface="+mn-lt"/>
                <a:cs typeface="+mn-cs"/>
              </a:rPr>
              <a:t> is present.</a:t>
            </a:r>
          </a:p>
        </p:txBody>
      </p:sp>
      <p:pic>
        <p:nvPicPr>
          <p:cNvPr id="21512" name="Picture 10" descr="QA Pg 26 - Copy (3) - Copy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6800" y="1557338"/>
            <a:ext cx="2025650" cy="273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z="4000" smtClean="0"/>
              <a:t>Test for Cations – Cu</a:t>
            </a:r>
            <a:r>
              <a:rPr lang="en-US" sz="4000" baseline="30000" smtClean="0"/>
              <a:t>2+</a:t>
            </a:r>
            <a:r>
              <a:rPr lang="en-US" sz="4000" smtClean="0"/>
              <a:t> / Fe</a:t>
            </a:r>
            <a:r>
              <a:rPr lang="en-US" sz="4000" baseline="30000" smtClean="0"/>
              <a:t>2+</a:t>
            </a:r>
            <a:r>
              <a:rPr lang="en-US" sz="4000" smtClean="0"/>
              <a:t> / Fe</a:t>
            </a:r>
            <a:r>
              <a:rPr lang="en-US" sz="4000" baseline="30000" smtClean="0"/>
              <a:t>3+</a:t>
            </a:r>
            <a:endParaRPr lang="en-SG" sz="4000" smtClean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50825" y="4292600"/>
            <a:ext cx="2665413" cy="2565400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marL="320040" indent="-320040" fontAlgn="auto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defRPr/>
            </a:pPr>
            <a:r>
              <a:rPr lang="en-US" sz="2700" u="sng" dirty="0">
                <a:latin typeface="+mn-lt"/>
                <a:cs typeface="+mn-cs"/>
              </a:rPr>
              <a:t>Observation</a:t>
            </a:r>
            <a:r>
              <a:rPr lang="en-US" sz="2700" dirty="0">
                <a:latin typeface="+mn-lt"/>
                <a:cs typeface="+mn-cs"/>
              </a:rPr>
              <a:t>: </a:t>
            </a:r>
          </a:p>
          <a:p>
            <a:pPr fontAlgn="auto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defRPr/>
            </a:pPr>
            <a:r>
              <a:rPr lang="en-US" sz="2700" b="1" dirty="0">
                <a:latin typeface="+mn-lt"/>
                <a:cs typeface="+mn-cs"/>
              </a:rPr>
              <a:t>Light blue</a:t>
            </a:r>
            <a:r>
              <a:rPr lang="en-US" sz="2700" dirty="0">
                <a:latin typeface="+mn-lt"/>
                <a:cs typeface="+mn-cs"/>
              </a:rPr>
              <a:t> ppt., insoluble in excess.</a:t>
            </a:r>
          </a:p>
          <a:p>
            <a:pPr fontAlgn="auto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defRPr/>
            </a:pPr>
            <a:r>
              <a:rPr lang="en-US" sz="2700" u="sng" dirty="0">
                <a:latin typeface="+mn-lt"/>
                <a:cs typeface="+mn-cs"/>
              </a:rPr>
              <a:t>Conclusion</a:t>
            </a:r>
            <a:r>
              <a:rPr lang="en-US" sz="2700" dirty="0">
                <a:latin typeface="+mn-lt"/>
                <a:cs typeface="+mn-cs"/>
              </a:rPr>
              <a:t>:</a:t>
            </a:r>
          </a:p>
          <a:p>
            <a:pPr fontAlgn="auto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defRPr/>
            </a:pPr>
            <a:r>
              <a:rPr lang="en-US" sz="2700" dirty="0">
                <a:latin typeface="+mn-lt"/>
                <a:cs typeface="+mn-cs"/>
              </a:rPr>
              <a:t>Cu</a:t>
            </a:r>
            <a:r>
              <a:rPr lang="en-US" sz="2700" baseline="30000" dirty="0">
                <a:latin typeface="+mn-lt"/>
                <a:cs typeface="+mn-cs"/>
              </a:rPr>
              <a:t>2+</a:t>
            </a:r>
            <a:r>
              <a:rPr lang="en-US" sz="2700" dirty="0">
                <a:latin typeface="+mn-lt"/>
                <a:cs typeface="+mn-cs"/>
              </a:rPr>
              <a:t> is present.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6297613" y="4292600"/>
            <a:ext cx="2954337" cy="25654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20040" indent="-320040" fontAlgn="auto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defRPr/>
            </a:pPr>
            <a:r>
              <a:rPr lang="en-US" sz="2500" u="sng" dirty="0">
                <a:latin typeface="+mn-lt"/>
                <a:cs typeface="+mn-cs"/>
              </a:rPr>
              <a:t>Observation</a:t>
            </a:r>
            <a:r>
              <a:rPr lang="en-US" sz="2500" dirty="0">
                <a:latin typeface="+mn-lt"/>
                <a:cs typeface="+mn-cs"/>
              </a:rPr>
              <a:t>: </a:t>
            </a:r>
          </a:p>
          <a:p>
            <a:pPr fontAlgn="auto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defRPr/>
            </a:pPr>
            <a:r>
              <a:rPr lang="en-US" sz="2500" b="1" dirty="0">
                <a:latin typeface="+mn-lt"/>
                <a:cs typeface="+mn-cs"/>
              </a:rPr>
              <a:t>Red-brown</a:t>
            </a:r>
            <a:r>
              <a:rPr lang="en-US" sz="2500" dirty="0">
                <a:latin typeface="+mn-lt"/>
                <a:cs typeface="+mn-cs"/>
              </a:rPr>
              <a:t> ppt., insoluble in excess.</a:t>
            </a:r>
          </a:p>
          <a:p>
            <a:pPr fontAlgn="auto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defRPr/>
            </a:pPr>
            <a:r>
              <a:rPr lang="en-US" sz="2500" u="sng" dirty="0">
                <a:latin typeface="+mn-lt"/>
                <a:cs typeface="+mn-cs"/>
              </a:rPr>
              <a:t>Conclusion</a:t>
            </a:r>
            <a:r>
              <a:rPr lang="en-US" sz="2500" dirty="0">
                <a:latin typeface="+mn-lt"/>
                <a:cs typeface="+mn-cs"/>
              </a:rPr>
              <a:t>:</a:t>
            </a:r>
          </a:p>
          <a:p>
            <a:pPr fontAlgn="auto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defRPr/>
            </a:pPr>
            <a:r>
              <a:rPr lang="en-US" sz="2500" dirty="0">
                <a:latin typeface="+mn-lt"/>
                <a:cs typeface="+mn-cs"/>
              </a:rPr>
              <a:t>Fe</a:t>
            </a:r>
            <a:r>
              <a:rPr lang="en-US" sz="2500" baseline="30000" dirty="0">
                <a:latin typeface="+mn-lt"/>
                <a:cs typeface="+mn-cs"/>
              </a:rPr>
              <a:t>3+</a:t>
            </a:r>
            <a:r>
              <a:rPr lang="en-US" sz="2500" dirty="0">
                <a:latin typeface="+mn-lt"/>
                <a:cs typeface="+mn-cs"/>
              </a:rPr>
              <a:t> is present.</a:t>
            </a:r>
          </a:p>
        </p:txBody>
      </p:sp>
      <p:pic>
        <p:nvPicPr>
          <p:cNvPr id="22533" name="Picture 10" descr="QA Pg 26 - Copy (4)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557338"/>
            <a:ext cx="2017713" cy="275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12" descr="QA Pg 26 - Copy (4) - Cop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1557338"/>
            <a:ext cx="2017713" cy="273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Picture 13" descr="QA Pg 26 - Copy (5) - Copy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7613" y="1557338"/>
            <a:ext cx="1944687" cy="268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3130550" y="4292600"/>
            <a:ext cx="2665413" cy="2565400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marL="320040" indent="-320040" fontAlgn="auto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defRPr/>
            </a:pPr>
            <a:r>
              <a:rPr lang="en-US" sz="2700" u="sng" dirty="0">
                <a:latin typeface="+mn-lt"/>
                <a:cs typeface="+mn-cs"/>
              </a:rPr>
              <a:t>Observation</a:t>
            </a:r>
            <a:r>
              <a:rPr lang="en-US" sz="2700" dirty="0">
                <a:latin typeface="+mn-lt"/>
                <a:cs typeface="+mn-cs"/>
              </a:rPr>
              <a:t>: </a:t>
            </a:r>
          </a:p>
          <a:p>
            <a:pPr fontAlgn="auto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defRPr/>
            </a:pPr>
            <a:r>
              <a:rPr lang="en-US" sz="2700" b="1" dirty="0">
                <a:latin typeface="+mn-lt"/>
                <a:cs typeface="+mn-cs"/>
              </a:rPr>
              <a:t>Green </a:t>
            </a:r>
            <a:r>
              <a:rPr lang="en-US" sz="2700" dirty="0">
                <a:latin typeface="+mn-lt"/>
                <a:cs typeface="+mn-cs"/>
              </a:rPr>
              <a:t>ppt., insoluble in excess.</a:t>
            </a:r>
          </a:p>
          <a:p>
            <a:pPr fontAlgn="auto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defRPr/>
            </a:pPr>
            <a:r>
              <a:rPr lang="en-US" sz="2700" u="sng" dirty="0">
                <a:latin typeface="+mn-lt"/>
                <a:cs typeface="+mn-cs"/>
              </a:rPr>
              <a:t>Conclusion</a:t>
            </a:r>
            <a:r>
              <a:rPr lang="en-US" sz="2700" dirty="0">
                <a:latin typeface="+mn-lt"/>
                <a:cs typeface="+mn-cs"/>
              </a:rPr>
              <a:t>:</a:t>
            </a:r>
          </a:p>
          <a:p>
            <a:pPr fontAlgn="auto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defRPr/>
            </a:pPr>
            <a:r>
              <a:rPr lang="en-US" sz="2700" dirty="0">
                <a:latin typeface="+mn-lt"/>
                <a:cs typeface="+mn-cs"/>
              </a:rPr>
              <a:t>Fe</a:t>
            </a:r>
            <a:r>
              <a:rPr lang="en-US" sz="2700" baseline="30000" dirty="0">
                <a:latin typeface="+mn-lt"/>
                <a:cs typeface="+mn-cs"/>
              </a:rPr>
              <a:t>2+</a:t>
            </a:r>
            <a:r>
              <a:rPr lang="en-US" sz="2700" dirty="0">
                <a:latin typeface="+mn-lt"/>
                <a:cs typeface="+mn-cs"/>
              </a:rPr>
              <a:t> is present.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Test for Anions</a:t>
            </a:r>
            <a:endParaRPr lang="en-SG" smtClean="0"/>
          </a:p>
        </p:txBody>
      </p:sp>
      <p:pic>
        <p:nvPicPr>
          <p:cNvPr id="23555" name="Content Placeholder 3" descr="Notes  for QA - Copy.jpg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400" y="2492375"/>
            <a:ext cx="9118600" cy="2649538"/>
          </a:xfrm>
        </p:spPr>
      </p:pic>
      <p:grpSp>
        <p:nvGrpSpPr>
          <p:cNvPr id="23556" name="Group 15"/>
          <p:cNvGrpSpPr>
            <a:grpSpLocks/>
          </p:cNvGrpSpPr>
          <p:nvPr/>
        </p:nvGrpSpPr>
        <p:grpSpPr bwMode="auto">
          <a:xfrm>
            <a:off x="5580063" y="1916113"/>
            <a:ext cx="3095625" cy="1368425"/>
            <a:chOff x="5580112" y="1916832"/>
            <a:chExt cx="3096344" cy="1368152"/>
          </a:xfrm>
        </p:grpSpPr>
        <p:sp>
          <p:nvSpPr>
            <p:cNvPr id="6" name="Oval 5"/>
            <p:cNvSpPr/>
            <p:nvPr/>
          </p:nvSpPr>
          <p:spPr>
            <a:xfrm>
              <a:off x="5580112" y="2637413"/>
              <a:ext cx="1224246" cy="647571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SG">
                <a:solidFill>
                  <a:srgbClr val="000000"/>
                </a:solidFill>
                <a:cs typeface="Arial" charset="0"/>
              </a:endParaRPr>
            </a:p>
          </p:txBody>
        </p:sp>
        <p:cxnSp>
          <p:nvCxnSpPr>
            <p:cNvPr id="7" name="Straight Connector 6"/>
            <p:cNvCxnSpPr/>
            <p:nvPr/>
          </p:nvCxnSpPr>
          <p:spPr>
            <a:xfrm flipV="1">
              <a:off x="6156508" y="2277122"/>
              <a:ext cx="431900" cy="36029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563" name="TextBox 7"/>
            <p:cNvSpPr txBox="1">
              <a:spLocks noChangeArrowheads="1"/>
            </p:cNvSpPr>
            <p:nvPr/>
          </p:nvSpPr>
          <p:spPr bwMode="auto">
            <a:xfrm>
              <a:off x="6484212" y="1916832"/>
              <a:ext cx="219224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2400" b="1">
                  <a:latin typeface="Tw Cen MT" pitchFamily="34" charset="0"/>
                </a:rPr>
                <a:t>Observations</a:t>
              </a:r>
              <a:endParaRPr lang="en-SG" sz="2400" b="1">
                <a:latin typeface="Tw Cen MT" pitchFamily="34" charset="0"/>
              </a:endParaRPr>
            </a:p>
          </p:txBody>
        </p:sp>
      </p:grpSp>
      <p:grpSp>
        <p:nvGrpSpPr>
          <p:cNvPr id="23557" name="Group 8"/>
          <p:cNvGrpSpPr>
            <a:grpSpLocks/>
          </p:cNvGrpSpPr>
          <p:nvPr/>
        </p:nvGrpSpPr>
        <p:grpSpPr bwMode="auto">
          <a:xfrm>
            <a:off x="80963" y="1958975"/>
            <a:ext cx="2762250" cy="1398588"/>
            <a:chOff x="80208" y="1628800"/>
            <a:chExt cx="2763600" cy="1397769"/>
          </a:xfrm>
        </p:grpSpPr>
        <p:sp>
          <p:nvSpPr>
            <p:cNvPr id="10" name="Oval 9"/>
            <p:cNvSpPr/>
            <p:nvPr/>
          </p:nvSpPr>
          <p:spPr>
            <a:xfrm>
              <a:off x="80208" y="2379248"/>
              <a:ext cx="748077" cy="647321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SG">
                <a:solidFill>
                  <a:srgbClr val="000000"/>
                </a:solidFill>
                <a:cs typeface="Arial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 flipV="1">
              <a:off x="467747" y="2019096"/>
              <a:ext cx="432011" cy="36015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560" name="TextBox 11"/>
            <p:cNvSpPr txBox="1">
              <a:spLocks noChangeArrowheads="1"/>
            </p:cNvSpPr>
            <p:nvPr/>
          </p:nvSpPr>
          <p:spPr bwMode="auto">
            <a:xfrm>
              <a:off x="827584" y="1628800"/>
              <a:ext cx="201622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2400" b="1">
                  <a:latin typeface="Tw Cen MT" pitchFamily="34" charset="0"/>
                </a:rPr>
                <a:t>Conclusion</a:t>
              </a:r>
              <a:endParaRPr lang="en-SG" sz="2400" b="1">
                <a:latin typeface="Tw Cen MT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Test for Anions – Cl</a:t>
            </a:r>
            <a:r>
              <a:rPr lang="en-US" baseline="30000" smtClean="0"/>
              <a:t>-</a:t>
            </a:r>
            <a:endParaRPr lang="en-SG" baseline="30000" smtClean="0"/>
          </a:p>
        </p:txBody>
      </p:sp>
      <p:pic>
        <p:nvPicPr>
          <p:cNvPr id="24579" name="Content Placeholder 3" descr="QA Pg 31.jpg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28" t="3270" r="63638" b="2480"/>
          <a:stretch>
            <a:fillRect/>
          </a:stretch>
        </p:blipFill>
        <p:spPr>
          <a:xfrm>
            <a:off x="611188" y="1844675"/>
            <a:ext cx="1803400" cy="2736850"/>
          </a:xfrm>
        </p:spPr>
      </p:pic>
      <p:sp>
        <p:nvSpPr>
          <p:cNvPr id="30724" name="Content Placeholder 2"/>
          <p:cNvSpPr txBox="1">
            <a:spLocks/>
          </p:cNvSpPr>
          <p:nvPr/>
        </p:nvSpPr>
        <p:spPr bwMode="auto">
          <a:xfrm>
            <a:off x="2555875" y="1844675"/>
            <a:ext cx="6192838" cy="4321175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19088" indent="-3190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None/>
              <a:defRPr/>
            </a:pPr>
            <a:r>
              <a:rPr lang="en-US" sz="2500" u="sng" dirty="0" smtClean="0">
                <a:latin typeface="Tw Cen MT" pitchFamily="34" charset="0"/>
              </a:rPr>
              <a:t>Test</a:t>
            </a:r>
            <a:r>
              <a:rPr lang="en-US" sz="2500" dirty="0" smtClean="0">
                <a:latin typeface="Tw Cen MT" pitchFamily="34" charset="0"/>
              </a:rPr>
              <a:t>:</a:t>
            </a:r>
          </a:p>
          <a:p>
            <a:pPr marL="0" indent="0" eaLnBrk="1" hangingPunct="1">
              <a:lnSpc>
                <a:spcPct val="90000"/>
              </a:lnSpc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None/>
              <a:defRPr/>
            </a:pPr>
            <a:r>
              <a:rPr lang="en-US" sz="2500" dirty="0" smtClean="0">
                <a:latin typeface="Tw Cen MT" pitchFamily="34" charset="0"/>
              </a:rPr>
              <a:t>To 2 cm</a:t>
            </a:r>
            <a:r>
              <a:rPr lang="en-US" sz="2500" baseline="30000" dirty="0" smtClean="0">
                <a:latin typeface="Tw Cen MT" pitchFamily="34" charset="0"/>
              </a:rPr>
              <a:t>3</a:t>
            </a:r>
            <a:r>
              <a:rPr lang="en-US" sz="2500" dirty="0" smtClean="0">
                <a:latin typeface="Tw Cen MT" pitchFamily="34" charset="0"/>
              </a:rPr>
              <a:t> of solution, add an equal amount of </a:t>
            </a:r>
            <a:r>
              <a:rPr lang="en-US" sz="2500" i="1" dirty="0" smtClean="0">
                <a:latin typeface="Tw Cen MT" pitchFamily="34" charset="0"/>
              </a:rPr>
              <a:t>dilute nitric acid</a:t>
            </a:r>
            <a:r>
              <a:rPr lang="en-US" sz="2500" dirty="0" smtClean="0">
                <a:latin typeface="Tw Cen MT" pitchFamily="34" charset="0"/>
              </a:rPr>
              <a:t>, followed by </a:t>
            </a:r>
            <a:r>
              <a:rPr lang="en-US" sz="2500" i="1" dirty="0" smtClean="0">
                <a:latin typeface="Tw Cen MT" pitchFamily="34" charset="0"/>
              </a:rPr>
              <a:t>aqueous silver nitrate</a:t>
            </a:r>
            <a:r>
              <a:rPr lang="en-US" sz="2500" dirty="0" smtClean="0">
                <a:latin typeface="Tw Cen MT" pitchFamily="34" charset="0"/>
              </a:rPr>
              <a:t>.</a:t>
            </a:r>
          </a:p>
          <a:p>
            <a:pPr eaLnBrk="1" hangingPunct="1">
              <a:lnSpc>
                <a:spcPct val="90000"/>
              </a:lnSpc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None/>
              <a:defRPr/>
            </a:pPr>
            <a:endParaRPr lang="en-US" sz="2500" u="sng" dirty="0" smtClean="0">
              <a:latin typeface="Tw Cen MT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None/>
              <a:defRPr/>
            </a:pPr>
            <a:r>
              <a:rPr lang="en-US" sz="2500" u="sng" dirty="0" smtClean="0">
                <a:latin typeface="Tw Cen MT" pitchFamily="34" charset="0"/>
              </a:rPr>
              <a:t>Observation</a:t>
            </a:r>
            <a:r>
              <a:rPr lang="en-US" sz="2500" dirty="0" smtClean="0">
                <a:latin typeface="Tw Cen MT" pitchFamily="34" charset="0"/>
              </a:rPr>
              <a:t>: </a:t>
            </a:r>
          </a:p>
          <a:p>
            <a:pPr eaLnBrk="1" hangingPunct="1">
              <a:lnSpc>
                <a:spcPct val="90000"/>
              </a:lnSpc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None/>
              <a:defRPr/>
            </a:pPr>
            <a:r>
              <a:rPr lang="en-US" sz="2500" b="1" dirty="0" smtClean="0">
                <a:latin typeface="Tw Cen MT" pitchFamily="34" charset="0"/>
              </a:rPr>
              <a:t>White</a:t>
            </a:r>
            <a:r>
              <a:rPr lang="en-US" sz="2500" dirty="0" smtClean="0">
                <a:latin typeface="Tw Cen MT" pitchFamily="34" charset="0"/>
              </a:rPr>
              <a:t> ppt. observed.</a:t>
            </a:r>
          </a:p>
          <a:p>
            <a:pPr eaLnBrk="1" hangingPunct="1">
              <a:lnSpc>
                <a:spcPct val="90000"/>
              </a:lnSpc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None/>
              <a:defRPr/>
            </a:pPr>
            <a:endParaRPr lang="en-US" sz="2500" u="sng" dirty="0" smtClean="0">
              <a:latin typeface="Tw Cen MT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None/>
              <a:defRPr/>
            </a:pPr>
            <a:r>
              <a:rPr lang="en-US" sz="2500" u="sng" dirty="0" smtClean="0">
                <a:latin typeface="Tw Cen MT" pitchFamily="34" charset="0"/>
              </a:rPr>
              <a:t>Conclusion</a:t>
            </a:r>
            <a:r>
              <a:rPr lang="en-US" sz="2500" dirty="0" smtClean="0">
                <a:latin typeface="Tw Cen MT" pitchFamily="34" charset="0"/>
              </a:rPr>
              <a:t>:</a:t>
            </a:r>
          </a:p>
          <a:p>
            <a:pPr eaLnBrk="1" hangingPunct="1">
              <a:lnSpc>
                <a:spcPct val="90000"/>
              </a:lnSpc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None/>
              <a:defRPr/>
            </a:pPr>
            <a:r>
              <a:rPr lang="en-US" sz="2500" dirty="0" err="1" smtClean="0">
                <a:latin typeface="Tw Cen MT" pitchFamily="34" charset="0"/>
              </a:rPr>
              <a:t>Cl</a:t>
            </a:r>
            <a:r>
              <a:rPr lang="en-US" sz="2500" baseline="30000" dirty="0" smtClean="0">
                <a:latin typeface="Tw Cen MT" pitchFamily="34" charset="0"/>
              </a:rPr>
              <a:t>-</a:t>
            </a:r>
            <a:r>
              <a:rPr lang="en-US" sz="2500" dirty="0" smtClean="0">
                <a:latin typeface="Tw Cen MT" pitchFamily="34" charset="0"/>
              </a:rPr>
              <a:t> is present.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Test for Anions – SO</a:t>
            </a:r>
            <a:r>
              <a:rPr lang="en-US" baseline="-25000" smtClean="0"/>
              <a:t>4</a:t>
            </a:r>
            <a:r>
              <a:rPr lang="en-US" baseline="30000" smtClean="0"/>
              <a:t>2-</a:t>
            </a:r>
            <a:endParaRPr lang="en-SG" baseline="30000" smtClean="0"/>
          </a:p>
        </p:txBody>
      </p:sp>
      <p:pic>
        <p:nvPicPr>
          <p:cNvPr id="25603" name="Content Placeholder 3" descr="QA Pg 33.jpg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74" t="1770" r="10133" b="3410"/>
          <a:stretch>
            <a:fillRect/>
          </a:stretch>
        </p:blipFill>
        <p:spPr>
          <a:xfrm>
            <a:off x="468313" y="1844675"/>
            <a:ext cx="2663825" cy="2663825"/>
          </a:xfrm>
        </p:spPr>
      </p:pic>
      <p:sp>
        <p:nvSpPr>
          <p:cNvPr id="31748" name="Content Placeholder 2"/>
          <p:cNvSpPr txBox="1">
            <a:spLocks/>
          </p:cNvSpPr>
          <p:nvPr/>
        </p:nvSpPr>
        <p:spPr bwMode="auto">
          <a:xfrm>
            <a:off x="3132138" y="1844675"/>
            <a:ext cx="5903912" cy="4321175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19088" indent="-3190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None/>
              <a:defRPr/>
            </a:pPr>
            <a:r>
              <a:rPr lang="en-US" sz="2500" u="sng" dirty="0" smtClean="0">
                <a:latin typeface="Tw Cen MT" pitchFamily="34" charset="0"/>
              </a:rPr>
              <a:t>Test</a:t>
            </a:r>
            <a:r>
              <a:rPr lang="en-US" sz="2500" dirty="0" smtClean="0">
                <a:latin typeface="Tw Cen MT" pitchFamily="34" charset="0"/>
              </a:rPr>
              <a:t>:</a:t>
            </a:r>
          </a:p>
          <a:p>
            <a:pPr marL="0" indent="0" eaLnBrk="1" hangingPunct="1">
              <a:lnSpc>
                <a:spcPct val="90000"/>
              </a:lnSpc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None/>
              <a:defRPr/>
            </a:pPr>
            <a:r>
              <a:rPr lang="en-US" sz="2500" dirty="0" smtClean="0">
                <a:latin typeface="Tw Cen MT" pitchFamily="34" charset="0"/>
              </a:rPr>
              <a:t>To 2 cm</a:t>
            </a:r>
            <a:r>
              <a:rPr lang="en-US" sz="2500" baseline="30000" dirty="0" smtClean="0">
                <a:latin typeface="Tw Cen MT" pitchFamily="34" charset="0"/>
              </a:rPr>
              <a:t>3</a:t>
            </a:r>
            <a:r>
              <a:rPr lang="en-US" sz="2500" dirty="0" smtClean="0">
                <a:latin typeface="Tw Cen MT" pitchFamily="34" charset="0"/>
              </a:rPr>
              <a:t> of solution, add an equal amount of </a:t>
            </a:r>
            <a:r>
              <a:rPr lang="en-US" sz="2500" i="1" dirty="0" smtClean="0">
                <a:latin typeface="Tw Cen MT" pitchFamily="34" charset="0"/>
              </a:rPr>
              <a:t>dilute nitric acid</a:t>
            </a:r>
            <a:r>
              <a:rPr lang="en-US" sz="2500" dirty="0" smtClean="0">
                <a:latin typeface="Tw Cen MT" pitchFamily="34" charset="0"/>
              </a:rPr>
              <a:t> (</a:t>
            </a:r>
            <a:r>
              <a:rPr lang="en-US" sz="2500" i="1" dirty="0" smtClean="0">
                <a:latin typeface="Tw Cen MT" pitchFamily="34" charset="0"/>
              </a:rPr>
              <a:t>dilute hydrochloric acid</a:t>
            </a:r>
            <a:r>
              <a:rPr lang="en-US" sz="2500" dirty="0" smtClean="0">
                <a:latin typeface="Tw Cen MT" pitchFamily="34" charset="0"/>
              </a:rPr>
              <a:t>), followed by </a:t>
            </a:r>
            <a:r>
              <a:rPr lang="en-US" sz="2500" i="1" dirty="0" smtClean="0">
                <a:latin typeface="Tw Cen MT" pitchFamily="34" charset="0"/>
              </a:rPr>
              <a:t>aqueous barium nitrate</a:t>
            </a:r>
            <a:r>
              <a:rPr lang="en-US" sz="2500" dirty="0" smtClean="0">
                <a:latin typeface="Tw Cen MT" pitchFamily="34" charset="0"/>
              </a:rPr>
              <a:t> (</a:t>
            </a:r>
            <a:r>
              <a:rPr lang="en-US" sz="2500" i="1" dirty="0" smtClean="0">
                <a:latin typeface="Tw Cen MT" pitchFamily="34" charset="0"/>
              </a:rPr>
              <a:t>aqueous barium chloride</a:t>
            </a:r>
            <a:r>
              <a:rPr lang="en-US" sz="2500" dirty="0" smtClean="0">
                <a:latin typeface="Tw Cen MT" pitchFamily="34" charset="0"/>
              </a:rPr>
              <a:t>).</a:t>
            </a:r>
          </a:p>
          <a:p>
            <a:pPr eaLnBrk="1" hangingPunct="1">
              <a:lnSpc>
                <a:spcPct val="90000"/>
              </a:lnSpc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None/>
              <a:defRPr/>
            </a:pPr>
            <a:endParaRPr lang="en-US" sz="2500" u="sng" dirty="0" smtClean="0">
              <a:latin typeface="Tw Cen MT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None/>
              <a:defRPr/>
            </a:pPr>
            <a:r>
              <a:rPr lang="en-US" sz="2500" u="sng" dirty="0" smtClean="0">
                <a:latin typeface="Tw Cen MT" pitchFamily="34" charset="0"/>
              </a:rPr>
              <a:t>Observation</a:t>
            </a:r>
            <a:r>
              <a:rPr lang="en-US" sz="2500" dirty="0" smtClean="0">
                <a:latin typeface="Tw Cen MT" pitchFamily="34" charset="0"/>
              </a:rPr>
              <a:t>: </a:t>
            </a:r>
          </a:p>
          <a:p>
            <a:pPr eaLnBrk="1" hangingPunct="1">
              <a:lnSpc>
                <a:spcPct val="90000"/>
              </a:lnSpc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None/>
              <a:defRPr/>
            </a:pPr>
            <a:r>
              <a:rPr lang="en-US" sz="2500" b="1" dirty="0" smtClean="0">
                <a:latin typeface="Tw Cen MT" pitchFamily="34" charset="0"/>
              </a:rPr>
              <a:t>White</a:t>
            </a:r>
            <a:r>
              <a:rPr lang="en-US" sz="2500" dirty="0" smtClean="0">
                <a:latin typeface="Tw Cen MT" pitchFamily="34" charset="0"/>
              </a:rPr>
              <a:t> ppt. observed.</a:t>
            </a:r>
          </a:p>
          <a:p>
            <a:pPr eaLnBrk="1" hangingPunct="1">
              <a:lnSpc>
                <a:spcPct val="90000"/>
              </a:lnSpc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None/>
              <a:defRPr/>
            </a:pPr>
            <a:endParaRPr lang="en-US" sz="2500" u="sng" dirty="0" smtClean="0">
              <a:latin typeface="Tw Cen MT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None/>
              <a:defRPr/>
            </a:pPr>
            <a:r>
              <a:rPr lang="en-US" sz="2500" u="sng" dirty="0" smtClean="0">
                <a:latin typeface="Tw Cen MT" pitchFamily="34" charset="0"/>
              </a:rPr>
              <a:t>Conclusion</a:t>
            </a:r>
            <a:r>
              <a:rPr lang="en-US" sz="2500" dirty="0" smtClean="0">
                <a:latin typeface="Tw Cen MT" pitchFamily="34" charset="0"/>
              </a:rPr>
              <a:t>:</a:t>
            </a:r>
          </a:p>
          <a:p>
            <a:pPr eaLnBrk="1" hangingPunct="1">
              <a:lnSpc>
                <a:spcPct val="90000"/>
              </a:lnSpc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None/>
              <a:defRPr/>
            </a:pPr>
            <a:r>
              <a:rPr lang="en-US" sz="2500" dirty="0" smtClean="0">
                <a:latin typeface="Tw Cen MT" pitchFamily="34" charset="0"/>
              </a:rPr>
              <a:t>SO</a:t>
            </a:r>
            <a:r>
              <a:rPr lang="en-US" sz="2500" baseline="-25000" dirty="0" smtClean="0">
                <a:latin typeface="Tw Cen MT" pitchFamily="34" charset="0"/>
              </a:rPr>
              <a:t>4</a:t>
            </a:r>
            <a:r>
              <a:rPr lang="en-US" sz="2500" baseline="30000" dirty="0" smtClean="0">
                <a:latin typeface="Tw Cen MT" pitchFamily="34" charset="0"/>
              </a:rPr>
              <a:t>2-</a:t>
            </a:r>
            <a:r>
              <a:rPr lang="en-US" sz="2500" dirty="0" smtClean="0">
                <a:latin typeface="Tw Cen MT" pitchFamily="34" charset="0"/>
              </a:rPr>
              <a:t> is present.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What are you expected to do?</a:t>
            </a:r>
            <a:endParaRPr lang="en-SG" smtClean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/>
            <a:r>
              <a:rPr lang="en-US" smtClean="0"/>
              <a:t>You are usually asked to do the following:</a:t>
            </a:r>
          </a:p>
          <a:p>
            <a:pPr eaLnBrk="1" hangingPunct="1">
              <a:buFontTx/>
              <a:buChar char="-"/>
            </a:pPr>
            <a:r>
              <a:rPr lang="en-US" smtClean="0"/>
              <a:t>heat a substance</a:t>
            </a:r>
          </a:p>
          <a:p>
            <a:pPr eaLnBrk="1" hangingPunct="1">
              <a:buFontTx/>
              <a:buChar char="-"/>
            </a:pPr>
            <a:r>
              <a:rPr lang="en-US" smtClean="0"/>
              <a:t>add a substance to another</a:t>
            </a:r>
          </a:p>
          <a:p>
            <a:pPr eaLnBrk="1" hangingPunct="1">
              <a:buFontTx/>
              <a:buChar char="-"/>
            </a:pPr>
            <a:r>
              <a:rPr lang="en-US" smtClean="0"/>
              <a:t>describe a sample</a:t>
            </a:r>
            <a:endParaRPr lang="en-SG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ubtit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Oxidising agents undergo </a:t>
            </a:r>
            <a:r>
              <a:rPr lang="en-US" u="sng" smtClean="0"/>
              <a:t>reduction</a:t>
            </a:r>
            <a:r>
              <a:rPr lang="en-US" smtClean="0"/>
              <a:t>.</a:t>
            </a:r>
            <a:endParaRPr lang="en-SG" smtClean="0"/>
          </a:p>
          <a:p>
            <a:pPr eaLnBrk="1" hangingPunct="1"/>
            <a:r>
              <a:rPr lang="en-US" smtClean="0"/>
              <a:t>Reducing agents undergo </a:t>
            </a:r>
            <a:r>
              <a:rPr lang="en-US" u="sng" smtClean="0"/>
              <a:t>oxidation</a:t>
            </a:r>
            <a:r>
              <a:rPr lang="en-US" smtClean="0"/>
              <a:t>.</a:t>
            </a:r>
            <a:endParaRPr lang="en-SG" smtClean="0"/>
          </a:p>
          <a:p>
            <a:pPr eaLnBrk="1" hangingPunct="1"/>
            <a:endParaRPr lang="en-SG" smtClean="0"/>
          </a:p>
        </p:txBody>
      </p:sp>
      <p:sp>
        <p:nvSpPr>
          <p:cNvPr id="26627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900" smtClean="0"/>
              <a:t>OXIDISING AND REDUCING AGENTS</a:t>
            </a:r>
            <a:endParaRPr lang="en-SG" sz="39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3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Common Oxidising Agents</a:t>
            </a:r>
            <a:endParaRPr lang="en-SG" smtClean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1"/>
          </p:nvPr>
        </p:nvGraphicFramePr>
        <p:xfrm>
          <a:off x="612775" y="2262188"/>
          <a:ext cx="8153400" cy="4486275"/>
        </p:xfrm>
        <a:graphic>
          <a:graphicData uri="http://schemas.openxmlformats.org/drawingml/2006/table">
            <a:tbl>
              <a:tblPr/>
              <a:tblGrid>
                <a:gridCol w="2806700"/>
                <a:gridCol w="2628900"/>
                <a:gridCol w="2717800"/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w Cen MT" pitchFamily="34" charset="0"/>
                          <a:cs typeface="Arial" charset="0"/>
                        </a:rPr>
                        <a:t>OXIDISING AGENT</a:t>
                      </a:r>
                      <a:endParaRPr kumimoji="0" lang="en-SG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w Cen MT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w Cen MT" pitchFamily="34" charset="0"/>
                          <a:cs typeface="Arial" charset="0"/>
                        </a:rPr>
                        <a:t>BEFORE</a:t>
                      </a:r>
                      <a:endParaRPr kumimoji="0" lang="en-SG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w Cen MT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w Cen MT" pitchFamily="34" charset="0"/>
                          <a:cs typeface="Arial" charset="0"/>
                        </a:rPr>
                        <a:t>AFTER</a:t>
                      </a:r>
                      <a:endParaRPr kumimoji="0" lang="en-SG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w Cen MT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itchFamily="34" charset="0"/>
                          <a:cs typeface="Arial" charset="0"/>
                        </a:rPr>
                        <a:t>Aqueous acidified potassium manganate (VII)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itchFamily="34" charset="0"/>
                          <a:cs typeface="Arial" charset="0"/>
                        </a:rPr>
                        <a:t>H</a:t>
                      </a:r>
                      <a:r>
                        <a:rPr kumimoji="0" lang="en-US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itchFamily="34" charset="0"/>
                          <a:cs typeface="Arial" charset="0"/>
                        </a:rPr>
                        <a:t>+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itchFamily="34" charset="0"/>
                          <a:cs typeface="Arial" charset="0"/>
                        </a:rPr>
                        <a:t> / KMnO</a:t>
                      </a:r>
                      <a:r>
                        <a:rPr kumimoji="0" lang="en-US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itchFamily="34" charset="0"/>
                          <a:cs typeface="Arial" charset="0"/>
                        </a:rPr>
                        <a:t>4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itchFamily="34" charset="0"/>
                          <a:cs typeface="Arial" charset="0"/>
                        </a:rPr>
                        <a:t> (aq)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SG" sz="1800" b="0" i="0" u="none" strike="noStrike" cap="none" normalizeH="0" baseline="-2500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w Cen MT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itchFamily="34" charset="0"/>
                          <a:cs typeface="Arial" charset="0"/>
                        </a:rPr>
                        <a:t>Purple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itchFamily="34" charset="0"/>
                          <a:cs typeface="Arial" charset="0"/>
                        </a:rPr>
                        <a:t>(MnO</a:t>
                      </a:r>
                      <a:r>
                        <a:rPr kumimoji="0" lang="en-US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itchFamily="34" charset="0"/>
                          <a:cs typeface="Arial" charset="0"/>
                        </a:rPr>
                        <a:t>4</a:t>
                      </a:r>
                      <a:r>
                        <a:rPr kumimoji="0" lang="en-US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itchFamily="34" charset="0"/>
                          <a:cs typeface="Arial" charset="0"/>
                        </a:rPr>
                        <a:t>-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itchFamily="34" charset="0"/>
                          <a:cs typeface="Arial" charset="0"/>
                        </a:rPr>
                        <a:t>)</a:t>
                      </a:r>
                      <a:endParaRPr kumimoji="0" lang="en-SG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w Cen MT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itchFamily="34" charset="0"/>
                          <a:cs typeface="Arial" charset="0"/>
                        </a:rPr>
                        <a:t>Colourless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itchFamily="34" charset="0"/>
                          <a:cs typeface="Arial" charset="0"/>
                        </a:rPr>
                        <a:t>(Mn</a:t>
                      </a:r>
                      <a:r>
                        <a:rPr kumimoji="0" lang="en-US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itchFamily="34" charset="0"/>
                          <a:cs typeface="Arial" charset="0"/>
                        </a:rPr>
                        <a:t>2+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itchFamily="34" charset="0"/>
                          <a:cs typeface="Arial" charset="0"/>
                        </a:rPr>
                        <a:t>)</a:t>
                      </a:r>
                      <a:endParaRPr kumimoji="0" lang="en-SG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w Cen MT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itchFamily="34" charset="0"/>
                          <a:cs typeface="Arial" charset="0"/>
                        </a:rPr>
                        <a:t>Aqueous acidified potassium dichromate (VI)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itchFamily="34" charset="0"/>
                          <a:cs typeface="Arial" charset="0"/>
                        </a:rPr>
                        <a:t>H</a:t>
                      </a:r>
                      <a:r>
                        <a:rPr kumimoji="0" lang="en-US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itchFamily="34" charset="0"/>
                          <a:cs typeface="Arial" charset="0"/>
                        </a:rPr>
                        <a:t>+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itchFamily="34" charset="0"/>
                          <a:cs typeface="Arial" charset="0"/>
                        </a:rPr>
                        <a:t> / K</a:t>
                      </a:r>
                      <a:r>
                        <a:rPr kumimoji="0" lang="en-US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itchFamily="34" charset="0"/>
                          <a:cs typeface="Arial" charset="0"/>
                        </a:rPr>
                        <a:t>2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itchFamily="34" charset="0"/>
                          <a:cs typeface="Arial" charset="0"/>
                        </a:rPr>
                        <a:t>Cr</a:t>
                      </a:r>
                      <a:r>
                        <a:rPr kumimoji="0" lang="en-US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itchFamily="34" charset="0"/>
                          <a:cs typeface="Arial" charset="0"/>
                        </a:rPr>
                        <a:t>2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itchFamily="34" charset="0"/>
                          <a:cs typeface="Arial" charset="0"/>
                        </a:rPr>
                        <a:t>O</a:t>
                      </a:r>
                      <a:r>
                        <a:rPr kumimoji="0" lang="en-US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itchFamily="34" charset="0"/>
                          <a:cs typeface="Arial" charset="0"/>
                        </a:rPr>
                        <a:t>7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itchFamily="34" charset="0"/>
                          <a:cs typeface="Arial" charset="0"/>
                        </a:rPr>
                        <a:t> (aq)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SG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w Cen MT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itchFamily="34" charset="0"/>
                          <a:cs typeface="Arial" charset="0"/>
                        </a:rPr>
                        <a:t>Orange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itchFamily="34" charset="0"/>
                          <a:cs typeface="Arial" charset="0"/>
                        </a:rPr>
                        <a:t>(Cr</a:t>
                      </a:r>
                      <a:r>
                        <a:rPr kumimoji="0" lang="en-US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itchFamily="34" charset="0"/>
                          <a:cs typeface="Arial" charset="0"/>
                        </a:rPr>
                        <a:t>2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itchFamily="34" charset="0"/>
                          <a:cs typeface="Arial" charset="0"/>
                        </a:rPr>
                        <a:t>O</a:t>
                      </a:r>
                      <a:r>
                        <a:rPr kumimoji="0" lang="en-US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itchFamily="34" charset="0"/>
                          <a:cs typeface="Arial" charset="0"/>
                        </a:rPr>
                        <a:t>7</a:t>
                      </a:r>
                      <a:r>
                        <a:rPr kumimoji="0" lang="en-US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itchFamily="34" charset="0"/>
                          <a:cs typeface="Arial" charset="0"/>
                        </a:rPr>
                        <a:t>2-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itchFamily="34" charset="0"/>
                          <a:cs typeface="Arial" charset="0"/>
                        </a:rPr>
                        <a:t>)</a:t>
                      </a:r>
                      <a:endParaRPr kumimoji="0" lang="en-SG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w Cen MT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itchFamily="34" charset="0"/>
                          <a:cs typeface="Arial" charset="0"/>
                        </a:rPr>
                        <a:t>Green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itchFamily="34" charset="0"/>
                          <a:cs typeface="Arial" charset="0"/>
                        </a:rPr>
                        <a:t>(Cr</a:t>
                      </a:r>
                      <a:r>
                        <a:rPr kumimoji="0" lang="en-US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itchFamily="34" charset="0"/>
                          <a:cs typeface="Arial" charset="0"/>
                        </a:rPr>
                        <a:t>3+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itchFamily="34" charset="0"/>
                          <a:cs typeface="Arial" charset="0"/>
                        </a:rPr>
                        <a:t>)</a:t>
                      </a:r>
                      <a:endParaRPr kumimoji="0" lang="en-SG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w Cen MT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7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itchFamily="34" charset="0"/>
                          <a:cs typeface="Arial" charset="0"/>
                        </a:rPr>
                        <a:t>Aqueous iron (III) compounds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w Cen MT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w Cen MT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itchFamily="34" charset="0"/>
                          <a:cs typeface="Arial" charset="0"/>
                        </a:rPr>
                        <a:t>Yellow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itchFamily="34" charset="0"/>
                          <a:cs typeface="Arial" charset="0"/>
                        </a:rPr>
                        <a:t>(Fe</a:t>
                      </a:r>
                      <a:r>
                        <a:rPr kumimoji="0" lang="en-US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itchFamily="34" charset="0"/>
                          <a:cs typeface="Arial" charset="0"/>
                        </a:rPr>
                        <a:t>3+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itchFamily="34" charset="0"/>
                          <a:cs typeface="Arial" charset="0"/>
                        </a:rPr>
                        <a:t>)</a:t>
                      </a:r>
                      <a:endParaRPr kumimoji="0" lang="en-SG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w Cen MT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itchFamily="34" charset="0"/>
                          <a:cs typeface="Arial" charset="0"/>
                        </a:rPr>
                        <a:t>Pale green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itchFamily="34" charset="0"/>
                          <a:cs typeface="Arial" charset="0"/>
                        </a:rPr>
                        <a:t>(Fe</a:t>
                      </a:r>
                      <a:r>
                        <a:rPr kumimoji="0" lang="en-US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itchFamily="34" charset="0"/>
                          <a:cs typeface="Arial" charset="0"/>
                        </a:rPr>
                        <a:t>2+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itchFamily="34" charset="0"/>
                          <a:cs typeface="Arial" charset="0"/>
                        </a:rPr>
                        <a:t>)</a:t>
                      </a:r>
                      <a:endParaRPr kumimoji="0" lang="en-SG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w Cen MT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itchFamily="34" charset="0"/>
                          <a:cs typeface="Arial" charset="0"/>
                        </a:rPr>
                        <a:t>Aqueous iodine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w Cen MT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SG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w Cen MT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itchFamily="34" charset="0"/>
                          <a:cs typeface="Arial" charset="0"/>
                        </a:rPr>
                        <a:t>Dark brown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itchFamily="34" charset="0"/>
                          <a:cs typeface="Arial" charset="0"/>
                        </a:rPr>
                        <a:t>(I</a:t>
                      </a:r>
                      <a:r>
                        <a:rPr kumimoji="0" lang="en-US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itchFamily="34" charset="0"/>
                          <a:cs typeface="Arial" charset="0"/>
                        </a:rPr>
                        <a:t>2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itchFamily="34" charset="0"/>
                          <a:cs typeface="Arial" charset="0"/>
                        </a:rPr>
                        <a:t>)</a:t>
                      </a:r>
                      <a:endParaRPr kumimoji="0" lang="en-SG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w Cen MT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itchFamily="34" charset="0"/>
                          <a:cs typeface="Arial" charset="0"/>
                        </a:rPr>
                        <a:t>Colourless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itchFamily="34" charset="0"/>
                          <a:cs typeface="Arial" charset="0"/>
                        </a:rPr>
                        <a:t>(I</a:t>
                      </a:r>
                      <a:r>
                        <a:rPr kumimoji="0" lang="en-US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itchFamily="34" charset="0"/>
                          <a:cs typeface="Arial" charset="0"/>
                        </a:rPr>
                        <a:t>-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itchFamily="34" charset="0"/>
                          <a:cs typeface="Arial" charset="0"/>
                        </a:rPr>
                        <a:t>)</a:t>
                      </a:r>
                      <a:endParaRPr kumimoji="0" lang="en-SG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w Cen MT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7"/>
                    </a:solidFill>
                  </a:tcPr>
                </a:tc>
              </a:tr>
            </a:tbl>
          </a:graphicData>
        </a:graphic>
      </p:graphicFrame>
      <p:sp>
        <p:nvSpPr>
          <p:cNvPr id="27677" name="TextBox 6"/>
          <p:cNvSpPr txBox="1">
            <a:spLocks noChangeArrowheads="1"/>
          </p:cNvSpPr>
          <p:nvPr/>
        </p:nvSpPr>
        <p:spPr bwMode="auto">
          <a:xfrm>
            <a:off x="611188" y="1628775"/>
            <a:ext cx="79216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400">
                <a:latin typeface="Tw Cen MT" pitchFamily="34" charset="0"/>
              </a:rPr>
              <a:t>Oxidising agents undergo </a:t>
            </a:r>
            <a:r>
              <a:rPr lang="en-US" sz="2400" u="sng">
                <a:latin typeface="Tw Cen MT" pitchFamily="34" charset="0"/>
              </a:rPr>
              <a:t>reduction</a:t>
            </a:r>
            <a:r>
              <a:rPr lang="en-US" sz="2400">
                <a:latin typeface="Tw Cen MT" pitchFamily="34" charset="0"/>
              </a:rPr>
              <a:t>.</a:t>
            </a:r>
            <a:endParaRPr lang="en-SG" sz="2400">
              <a:latin typeface="Tw Cen M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3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Common Reducing Agents</a:t>
            </a:r>
            <a:endParaRPr lang="en-SG" smtClean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1"/>
          </p:nvPr>
        </p:nvGraphicFramePr>
        <p:xfrm>
          <a:off x="612775" y="2262188"/>
          <a:ext cx="8153400" cy="2200275"/>
        </p:xfrm>
        <a:graphic>
          <a:graphicData uri="http://schemas.openxmlformats.org/drawingml/2006/table">
            <a:tbl>
              <a:tblPr/>
              <a:tblGrid>
                <a:gridCol w="2806700"/>
                <a:gridCol w="2628900"/>
                <a:gridCol w="2717800"/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w Cen MT" pitchFamily="34" charset="0"/>
                          <a:cs typeface="Arial" charset="0"/>
                        </a:rPr>
                        <a:t>REDUCING AGENT</a:t>
                      </a:r>
                      <a:endParaRPr kumimoji="0" lang="en-SG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w Cen MT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w Cen MT" pitchFamily="34" charset="0"/>
                          <a:cs typeface="Arial" charset="0"/>
                        </a:rPr>
                        <a:t>BEFORE</a:t>
                      </a:r>
                      <a:endParaRPr kumimoji="0" lang="en-SG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w Cen MT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w Cen MT" pitchFamily="34" charset="0"/>
                          <a:cs typeface="Arial" charset="0"/>
                        </a:rPr>
                        <a:t>AFTER</a:t>
                      </a:r>
                      <a:endParaRPr kumimoji="0" lang="en-SG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w Cen MT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itchFamily="34" charset="0"/>
                          <a:cs typeface="Arial" charset="0"/>
                        </a:rPr>
                        <a:t>Aqueous iron (II) compounds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w Cen MT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w Cen MT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itchFamily="34" charset="0"/>
                          <a:cs typeface="Arial" charset="0"/>
                        </a:rPr>
                        <a:t>Pale green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itchFamily="34" charset="0"/>
                          <a:cs typeface="Arial" charset="0"/>
                        </a:rPr>
                        <a:t>(Fe</a:t>
                      </a:r>
                      <a:r>
                        <a:rPr kumimoji="0" lang="en-US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itchFamily="34" charset="0"/>
                          <a:cs typeface="Arial" charset="0"/>
                        </a:rPr>
                        <a:t>2+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itchFamily="34" charset="0"/>
                          <a:cs typeface="Arial" charset="0"/>
                        </a:rPr>
                        <a:t>)</a:t>
                      </a:r>
                      <a:endParaRPr kumimoji="0" lang="en-SG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w Cen MT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itchFamily="34" charset="0"/>
                          <a:cs typeface="Arial" charset="0"/>
                        </a:rPr>
                        <a:t>Yellow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itchFamily="34" charset="0"/>
                          <a:cs typeface="Arial" charset="0"/>
                        </a:rPr>
                        <a:t>(Fe</a:t>
                      </a:r>
                      <a:r>
                        <a:rPr kumimoji="0" lang="en-US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itchFamily="34" charset="0"/>
                          <a:cs typeface="Arial" charset="0"/>
                        </a:rPr>
                        <a:t>3+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itchFamily="34" charset="0"/>
                          <a:cs typeface="Arial" charset="0"/>
                        </a:rPr>
                        <a:t>)</a:t>
                      </a:r>
                      <a:endParaRPr kumimoji="0" lang="en-SG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w Cen MT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SG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w Cen MT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itchFamily="34" charset="0"/>
                          <a:cs typeface="Arial" charset="0"/>
                        </a:rPr>
                        <a:t>Aqueous potassium iodide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w Cen MT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SG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w Cen MT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itchFamily="34" charset="0"/>
                          <a:cs typeface="Arial" charset="0"/>
                        </a:rPr>
                        <a:t>Colourless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itchFamily="34" charset="0"/>
                          <a:cs typeface="Arial" charset="0"/>
                        </a:rPr>
                        <a:t>(I</a:t>
                      </a:r>
                      <a:r>
                        <a:rPr kumimoji="0" lang="en-US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itchFamily="34" charset="0"/>
                          <a:cs typeface="Arial" charset="0"/>
                        </a:rPr>
                        <a:t>-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itchFamily="34" charset="0"/>
                          <a:cs typeface="Arial" charset="0"/>
                        </a:rPr>
                        <a:t>)</a:t>
                      </a:r>
                      <a:endParaRPr kumimoji="0" lang="en-SG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w Cen MT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itchFamily="34" charset="0"/>
                          <a:cs typeface="Arial" charset="0"/>
                        </a:rPr>
                        <a:t>Dark brown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itchFamily="34" charset="0"/>
                          <a:cs typeface="Arial" charset="0"/>
                        </a:rPr>
                        <a:t>(I</a:t>
                      </a:r>
                      <a:r>
                        <a:rPr kumimoji="0" lang="en-US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itchFamily="34" charset="0"/>
                          <a:cs typeface="Arial" charset="0"/>
                        </a:rPr>
                        <a:t>2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itchFamily="34" charset="0"/>
                          <a:cs typeface="Arial" charset="0"/>
                        </a:rPr>
                        <a:t>)</a:t>
                      </a:r>
                      <a:endParaRPr kumimoji="0" lang="en-SG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w Cen MT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SG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w Cen MT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7"/>
                    </a:solidFill>
                  </a:tcPr>
                </a:tc>
              </a:tr>
            </a:tbl>
          </a:graphicData>
        </a:graphic>
      </p:graphicFrame>
      <p:sp>
        <p:nvSpPr>
          <p:cNvPr id="28693" name="TextBox 6"/>
          <p:cNvSpPr txBox="1">
            <a:spLocks noChangeArrowheads="1"/>
          </p:cNvSpPr>
          <p:nvPr/>
        </p:nvSpPr>
        <p:spPr bwMode="auto">
          <a:xfrm>
            <a:off x="611188" y="1628775"/>
            <a:ext cx="79216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400">
                <a:latin typeface="Tw Cen MT" pitchFamily="34" charset="0"/>
              </a:rPr>
              <a:t>Reducing agents undergo </a:t>
            </a:r>
            <a:r>
              <a:rPr lang="en-US" sz="2400" u="sng">
                <a:latin typeface="Tw Cen MT" pitchFamily="34" charset="0"/>
              </a:rPr>
              <a:t>oxidation</a:t>
            </a:r>
            <a:r>
              <a:rPr lang="en-US" sz="2400">
                <a:latin typeface="Tw Cen MT" pitchFamily="34" charset="0"/>
              </a:rPr>
              <a:t>.</a:t>
            </a:r>
            <a:endParaRPr lang="en-SG" sz="2400">
              <a:latin typeface="Tw Cen M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ubtit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 </a:t>
            </a:r>
            <a:r>
              <a:rPr lang="en-US" u="sng" smtClean="0"/>
              <a:t>more</a:t>
            </a:r>
            <a:r>
              <a:rPr lang="en-US" smtClean="0"/>
              <a:t> reactive metal </a:t>
            </a:r>
            <a:r>
              <a:rPr lang="en-US" b="1" smtClean="0"/>
              <a:t>displaces</a:t>
            </a:r>
            <a:r>
              <a:rPr lang="en-US" smtClean="0"/>
              <a:t> a </a:t>
            </a:r>
            <a:r>
              <a:rPr lang="en-US" u="sng" smtClean="0"/>
              <a:t>less</a:t>
            </a:r>
            <a:r>
              <a:rPr lang="en-US" smtClean="0"/>
              <a:t> reactive metal from its solution.</a:t>
            </a:r>
            <a:endParaRPr lang="en-SG" smtClean="0"/>
          </a:p>
        </p:txBody>
      </p:sp>
      <p:sp>
        <p:nvSpPr>
          <p:cNvPr id="29699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DISPLACEMENT REACTIONS</a:t>
            </a:r>
            <a:endParaRPr lang="en-SG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3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Common Metals</a:t>
            </a:r>
            <a:endParaRPr lang="en-SG" smtClean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1"/>
          </p:nvPr>
        </p:nvGraphicFramePr>
        <p:xfrm>
          <a:off x="666750" y="1628775"/>
          <a:ext cx="8153400" cy="4760913"/>
        </p:xfrm>
        <a:graphic>
          <a:graphicData uri="http://schemas.openxmlformats.org/drawingml/2006/table">
            <a:tbl>
              <a:tblPr/>
              <a:tblGrid>
                <a:gridCol w="2806700"/>
                <a:gridCol w="2106662"/>
                <a:gridCol w="3240038"/>
              </a:tblGrid>
              <a:tr h="3714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w Cen MT" pitchFamily="34" charset="0"/>
                          <a:cs typeface="Arial" charset="0"/>
                        </a:rPr>
                        <a:t>Metal</a:t>
                      </a:r>
                      <a:endParaRPr kumimoji="0" lang="en-SG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w Cen MT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w Cen MT" pitchFamily="34" charset="0"/>
                          <a:cs typeface="Arial" charset="0"/>
                        </a:rPr>
                        <a:t>Colour of Metal</a:t>
                      </a:r>
                      <a:endParaRPr kumimoji="0" lang="en-SG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w Cen MT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w Cen MT" pitchFamily="34" charset="0"/>
                          <a:cs typeface="Arial" charset="0"/>
                        </a:rPr>
                        <a:t>Colour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w Cen MT" pitchFamily="34" charset="0"/>
                          <a:cs typeface="Arial" charset="0"/>
                        </a:rPr>
                        <a:t> of Metallic Salt Solution</a:t>
                      </a:r>
                      <a:endParaRPr kumimoji="0" lang="en-SG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w Cen MT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492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itchFamily="34" charset="0"/>
                          <a:cs typeface="Arial" charset="0"/>
                        </a:rPr>
                        <a:t>Magnesium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SG" sz="1800" b="0" i="0" u="none" strike="noStrike" cap="none" normalizeH="0" baseline="-2500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w Cen MT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itchFamily="34" charset="0"/>
                          <a:cs typeface="Arial" charset="0"/>
                        </a:rPr>
                        <a:t>Shiny</a:t>
                      </a:r>
                      <a:endParaRPr kumimoji="0" lang="en-SG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w Cen MT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itchFamily="34" charset="0"/>
                          <a:cs typeface="Arial" charset="0"/>
                        </a:rPr>
                        <a:t>Colourless (Mg</a:t>
                      </a:r>
                      <a:r>
                        <a:rPr kumimoji="0" lang="en-US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itchFamily="34" charset="0"/>
                          <a:cs typeface="Arial" charset="0"/>
                        </a:rPr>
                        <a:t>2+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itchFamily="34" charset="0"/>
                          <a:cs typeface="Arial" charset="0"/>
                        </a:rPr>
                        <a:t>)</a:t>
                      </a:r>
                      <a:endParaRPr kumimoji="0" lang="en-SG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w Cen MT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</a:tr>
              <a:tr h="6400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itchFamily="34" charset="0"/>
                          <a:cs typeface="Arial" charset="0"/>
                        </a:rPr>
                        <a:t>Aluminium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SG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w Cen MT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itchFamily="34" charset="0"/>
                          <a:cs typeface="Arial" charset="0"/>
                        </a:rPr>
                        <a:t>Shiny</a:t>
                      </a:r>
                      <a:endParaRPr kumimoji="0" lang="en-SG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w Cen MT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itchFamily="34" charset="0"/>
                          <a:cs typeface="Arial" charset="0"/>
                        </a:rPr>
                        <a:t>Colourless (Al</a:t>
                      </a:r>
                      <a:r>
                        <a:rPr kumimoji="0" lang="en-US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itchFamily="34" charset="0"/>
                          <a:cs typeface="Arial" charset="0"/>
                        </a:rPr>
                        <a:t>3+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itchFamily="34" charset="0"/>
                          <a:cs typeface="Arial" charset="0"/>
                        </a:rPr>
                        <a:t>)</a:t>
                      </a:r>
                      <a:endParaRPr kumimoji="0" lang="en-SG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w Cen MT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7"/>
                    </a:solidFill>
                  </a:tcPr>
                </a:tc>
              </a:tr>
              <a:tr h="6400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itchFamily="34" charset="0"/>
                          <a:cs typeface="Arial" charset="0"/>
                        </a:rPr>
                        <a:t>Zinc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w Cen MT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itchFamily="34" charset="0"/>
                          <a:cs typeface="Arial" charset="0"/>
                        </a:rPr>
                        <a:t>Dull Grey</a:t>
                      </a:r>
                      <a:endParaRPr kumimoji="0" lang="en-SG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w Cen MT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itchFamily="34" charset="0"/>
                          <a:cs typeface="Arial" charset="0"/>
                        </a:rPr>
                        <a:t>Colourless (Zn</a:t>
                      </a:r>
                      <a:r>
                        <a:rPr kumimoji="0" lang="en-US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itchFamily="34" charset="0"/>
                          <a:cs typeface="Arial" charset="0"/>
                        </a:rPr>
                        <a:t>2+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itchFamily="34" charset="0"/>
                          <a:cs typeface="Arial" charset="0"/>
                        </a:rPr>
                        <a:t>)</a:t>
                      </a:r>
                      <a:endParaRPr kumimoji="0" lang="en-SG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w Cen MT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</a:tr>
              <a:tr h="6400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itchFamily="34" charset="0"/>
                          <a:cs typeface="Arial" charset="0"/>
                        </a:rPr>
                        <a:t>Iron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itchFamily="34" charset="0"/>
                          <a:cs typeface="Arial" charset="0"/>
                        </a:rPr>
                        <a:t>Dark grey</a:t>
                      </a:r>
                      <a:endParaRPr kumimoji="0" lang="en-SG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w Cen MT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itchFamily="34" charset="0"/>
                          <a:cs typeface="Arial" charset="0"/>
                        </a:rPr>
                        <a:t>Pale green (Fe</a:t>
                      </a:r>
                      <a:r>
                        <a:rPr kumimoji="0" lang="en-US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itchFamily="34" charset="0"/>
                          <a:cs typeface="Arial" charset="0"/>
                        </a:rPr>
                        <a:t>2+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itchFamily="34" charset="0"/>
                          <a:cs typeface="Arial" charset="0"/>
                        </a:rPr>
                        <a:t>) /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itchFamily="34" charset="0"/>
                          <a:cs typeface="Arial" charset="0"/>
                        </a:rPr>
                        <a:t>Yellow (Fe</a:t>
                      </a:r>
                      <a:r>
                        <a:rPr kumimoji="0" lang="en-US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itchFamily="34" charset="0"/>
                          <a:cs typeface="Arial" charset="0"/>
                        </a:rPr>
                        <a:t>3+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itchFamily="34" charset="0"/>
                          <a:cs typeface="Arial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7"/>
                    </a:solidFill>
                  </a:tcPr>
                </a:tc>
              </a:tr>
              <a:tr h="6400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itchFamily="34" charset="0"/>
                          <a:cs typeface="Arial" charset="0"/>
                        </a:rPr>
                        <a:t>Lead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w Cen MT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itchFamily="34" charset="0"/>
                          <a:cs typeface="Arial" charset="0"/>
                        </a:rPr>
                        <a:t>Dull grey</a:t>
                      </a:r>
                      <a:endParaRPr kumimoji="0" lang="en-SG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w Cen MT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itchFamily="34" charset="0"/>
                          <a:cs typeface="Arial" charset="0"/>
                        </a:rPr>
                        <a:t>Colourless (Pb</a:t>
                      </a:r>
                      <a:r>
                        <a:rPr kumimoji="0" lang="en-US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itchFamily="34" charset="0"/>
                          <a:cs typeface="Arial" charset="0"/>
                        </a:rPr>
                        <a:t>2+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itchFamily="34" charset="0"/>
                          <a:cs typeface="Arial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</a:tr>
              <a:tr h="6400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itchFamily="34" charset="0"/>
                          <a:cs typeface="Arial" charset="0"/>
                        </a:rPr>
                        <a:t>Copper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w Cen MT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itchFamily="34" charset="0"/>
                          <a:cs typeface="Arial" charset="0"/>
                        </a:rPr>
                        <a:t>Reddish-brown</a:t>
                      </a:r>
                      <a:endParaRPr kumimoji="0" lang="en-SG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w Cen MT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itchFamily="34" charset="0"/>
                          <a:cs typeface="Arial" charset="0"/>
                        </a:rPr>
                        <a:t>Blue (Cu</a:t>
                      </a:r>
                      <a:r>
                        <a:rPr kumimoji="0" lang="en-US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itchFamily="34" charset="0"/>
                          <a:cs typeface="Arial" charset="0"/>
                        </a:rPr>
                        <a:t>2+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itchFamily="34" charset="0"/>
                          <a:cs typeface="Arial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7"/>
                    </a:solidFill>
                  </a:tcPr>
                </a:tc>
              </a:tr>
              <a:tr h="6400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itchFamily="34" charset="0"/>
                          <a:cs typeface="Arial" charset="0"/>
                        </a:rPr>
                        <a:t>Silver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w Cen MT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itchFamily="34" charset="0"/>
                          <a:cs typeface="Arial" charset="0"/>
                        </a:rPr>
                        <a:t>Shiny</a:t>
                      </a:r>
                      <a:endParaRPr kumimoji="0" lang="en-SG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w Cen MT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itchFamily="34" charset="0"/>
                          <a:cs typeface="Arial" charset="0"/>
                        </a:rPr>
                        <a:t>Colourless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itchFamily="34" charset="0"/>
                          <a:cs typeface="Arial" charset="0"/>
                        </a:rPr>
                        <a:t> (Ag</a:t>
                      </a:r>
                      <a:r>
                        <a:rPr kumimoji="0" lang="en-US" sz="1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itchFamily="34" charset="0"/>
                          <a:cs typeface="Arial" charset="0"/>
                        </a:rPr>
                        <a:t>+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itchFamily="34" charset="0"/>
                          <a:cs typeface="Arial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Common Metals</a:t>
            </a:r>
            <a:endParaRPr lang="en-SG" smtClean="0"/>
          </a:p>
        </p:txBody>
      </p:sp>
      <p:grpSp>
        <p:nvGrpSpPr>
          <p:cNvPr id="31747" name="Group 5"/>
          <p:cNvGrpSpPr>
            <a:grpSpLocks/>
          </p:cNvGrpSpPr>
          <p:nvPr/>
        </p:nvGrpSpPr>
        <p:grpSpPr bwMode="auto">
          <a:xfrm>
            <a:off x="179388" y="1628775"/>
            <a:ext cx="2520950" cy="2622550"/>
            <a:chOff x="395536" y="1844824"/>
            <a:chExt cx="2520280" cy="2621905"/>
          </a:xfrm>
        </p:grpSpPr>
        <p:pic>
          <p:nvPicPr>
            <p:cNvPr id="31763" name="Picture 3" descr="magnesium ribbon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560" y="1844824"/>
              <a:ext cx="2088232" cy="2067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764" name="TextBox 4"/>
            <p:cNvSpPr txBox="1">
              <a:spLocks noChangeArrowheads="1"/>
            </p:cNvSpPr>
            <p:nvPr/>
          </p:nvSpPr>
          <p:spPr bwMode="auto">
            <a:xfrm>
              <a:off x="395536" y="4005064"/>
              <a:ext cx="252028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2400">
                  <a:latin typeface="Tw Cen MT" pitchFamily="34" charset="0"/>
                </a:rPr>
                <a:t>magnesium ribbon</a:t>
              </a:r>
              <a:endParaRPr lang="en-SG" sz="2400">
                <a:latin typeface="Tw Cen MT" pitchFamily="34" charset="0"/>
              </a:endParaRPr>
            </a:p>
          </p:txBody>
        </p:sp>
      </p:grpSp>
      <p:grpSp>
        <p:nvGrpSpPr>
          <p:cNvPr id="31748" name="Group 8"/>
          <p:cNvGrpSpPr>
            <a:grpSpLocks/>
          </p:cNvGrpSpPr>
          <p:nvPr/>
        </p:nvGrpSpPr>
        <p:grpSpPr bwMode="auto">
          <a:xfrm>
            <a:off x="160338" y="4335463"/>
            <a:ext cx="2466975" cy="2406650"/>
            <a:chOff x="2699792" y="1700808"/>
            <a:chExt cx="2466975" cy="2405881"/>
          </a:xfrm>
        </p:grpSpPr>
        <p:pic>
          <p:nvPicPr>
            <p:cNvPr id="31761" name="Picture 6" descr="aluminium foil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9792" y="1700808"/>
              <a:ext cx="2466975" cy="1847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762" name="TextBox 7"/>
            <p:cNvSpPr txBox="1">
              <a:spLocks noChangeArrowheads="1"/>
            </p:cNvSpPr>
            <p:nvPr/>
          </p:nvSpPr>
          <p:spPr bwMode="auto">
            <a:xfrm>
              <a:off x="2987824" y="3645024"/>
              <a:ext cx="187220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2400">
                  <a:latin typeface="Tw Cen MT" pitchFamily="34" charset="0"/>
                </a:rPr>
                <a:t>aluminium foil</a:t>
              </a:r>
              <a:endParaRPr lang="en-SG" sz="2400">
                <a:latin typeface="Tw Cen MT" pitchFamily="34" charset="0"/>
              </a:endParaRPr>
            </a:p>
          </p:txBody>
        </p:sp>
      </p:grpSp>
      <p:grpSp>
        <p:nvGrpSpPr>
          <p:cNvPr id="31749" name="Group 11"/>
          <p:cNvGrpSpPr>
            <a:grpSpLocks/>
          </p:cNvGrpSpPr>
          <p:nvPr/>
        </p:nvGrpSpPr>
        <p:grpSpPr bwMode="auto">
          <a:xfrm>
            <a:off x="3348038" y="1916113"/>
            <a:ext cx="2667000" cy="2305050"/>
            <a:chOff x="2555776" y="1628800"/>
            <a:chExt cx="2667000" cy="2304256"/>
          </a:xfrm>
        </p:grpSpPr>
        <p:pic>
          <p:nvPicPr>
            <p:cNvPr id="31759" name="Picture 9" descr="zinc powder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5776" y="1628800"/>
              <a:ext cx="2667000" cy="1714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760" name="TextBox 10"/>
            <p:cNvSpPr txBox="1">
              <a:spLocks noChangeArrowheads="1"/>
            </p:cNvSpPr>
            <p:nvPr/>
          </p:nvSpPr>
          <p:spPr bwMode="auto">
            <a:xfrm>
              <a:off x="3059832" y="3471391"/>
              <a:ext cx="172819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2400">
                  <a:latin typeface="Tw Cen MT" pitchFamily="34" charset="0"/>
                </a:rPr>
                <a:t>zinc powder</a:t>
              </a:r>
              <a:endParaRPr lang="en-SG" sz="2400">
                <a:latin typeface="Tw Cen MT" pitchFamily="34" charset="0"/>
              </a:endParaRPr>
            </a:p>
          </p:txBody>
        </p:sp>
      </p:grpSp>
      <p:grpSp>
        <p:nvGrpSpPr>
          <p:cNvPr id="31750" name="Group 14"/>
          <p:cNvGrpSpPr>
            <a:grpSpLocks/>
          </p:cNvGrpSpPr>
          <p:nvPr/>
        </p:nvGrpSpPr>
        <p:grpSpPr bwMode="auto">
          <a:xfrm>
            <a:off x="3351213" y="4437063"/>
            <a:ext cx="2663825" cy="2262187"/>
            <a:chOff x="3131840" y="4365104"/>
            <a:chExt cx="2664296" cy="2261865"/>
          </a:xfrm>
        </p:grpSpPr>
        <p:pic>
          <p:nvPicPr>
            <p:cNvPr id="31757" name="Picture 12" descr="lead.jp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1840" y="4365104"/>
              <a:ext cx="2664296" cy="16944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758" name="TextBox 13"/>
            <p:cNvSpPr txBox="1">
              <a:spLocks noChangeArrowheads="1"/>
            </p:cNvSpPr>
            <p:nvPr/>
          </p:nvSpPr>
          <p:spPr bwMode="auto">
            <a:xfrm>
              <a:off x="4067944" y="6165304"/>
              <a:ext cx="79208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2400">
                  <a:latin typeface="Tw Cen MT" pitchFamily="34" charset="0"/>
                </a:rPr>
                <a:t>lead</a:t>
              </a:r>
              <a:endParaRPr lang="en-SG" sz="2400">
                <a:latin typeface="Tw Cen MT" pitchFamily="34" charset="0"/>
              </a:endParaRPr>
            </a:p>
          </p:txBody>
        </p:sp>
      </p:grpSp>
      <p:grpSp>
        <p:nvGrpSpPr>
          <p:cNvPr id="31751" name="Group 17"/>
          <p:cNvGrpSpPr>
            <a:grpSpLocks/>
          </p:cNvGrpSpPr>
          <p:nvPr/>
        </p:nvGrpSpPr>
        <p:grpSpPr bwMode="auto">
          <a:xfrm>
            <a:off x="6516688" y="1196975"/>
            <a:ext cx="2200275" cy="2663825"/>
            <a:chOff x="6372200" y="260648"/>
            <a:chExt cx="2200275" cy="2664296"/>
          </a:xfrm>
        </p:grpSpPr>
        <p:pic>
          <p:nvPicPr>
            <p:cNvPr id="31755" name="Picture 15" descr="iron filings.jp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72200" y="260648"/>
              <a:ext cx="2200275" cy="2085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756" name="TextBox 16"/>
            <p:cNvSpPr txBox="1">
              <a:spLocks noChangeArrowheads="1"/>
            </p:cNvSpPr>
            <p:nvPr/>
          </p:nvSpPr>
          <p:spPr bwMode="auto">
            <a:xfrm>
              <a:off x="6732240" y="2463279"/>
              <a:ext cx="151216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2400">
                  <a:latin typeface="Tw Cen MT" pitchFamily="34" charset="0"/>
                </a:rPr>
                <a:t>iron filings</a:t>
              </a:r>
              <a:endParaRPr lang="en-SG" sz="2400">
                <a:latin typeface="Tw Cen MT" pitchFamily="34" charset="0"/>
              </a:endParaRPr>
            </a:p>
          </p:txBody>
        </p:sp>
      </p:grpSp>
      <p:grpSp>
        <p:nvGrpSpPr>
          <p:cNvPr id="31752" name="Group 20"/>
          <p:cNvGrpSpPr>
            <a:grpSpLocks/>
          </p:cNvGrpSpPr>
          <p:nvPr/>
        </p:nvGrpSpPr>
        <p:grpSpPr bwMode="auto">
          <a:xfrm>
            <a:off x="6659563" y="4119563"/>
            <a:ext cx="2089150" cy="2549525"/>
            <a:chOff x="6300192" y="2996952"/>
            <a:chExt cx="2088232" cy="2549897"/>
          </a:xfrm>
        </p:grpSpPr>
        <p:pic>
          <p:nvPicPr>
            <p:cNvPr id="31753" name="Picture 18" descr="copper turnings.jp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72200" y="2996952"/>
              <a:ext cx="1895475" cy="1905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754" name="TextBox 19"/>
            <p:cNvSpPr txBox="1">
              <a:spLocks noChangeArrowheads="1"/>
            </p:cNvSpPr>
            <p:nvPr/>
          </p:nvSpPr>
          <p:spPr bwMode="auto">
            <a:xfrm>
              <a:off x="6300192" y="5085184"/>
              <a:ext cx="208823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2400">
                  <a:latin typeface="Tw Cen MT" pitchFamily="34" charset="0"/>
                </a:rPr>
                <a:t>copper turnings</a:t>
              </a:r>
              <a:endParaRPr lang="en-SG" sz="2400">
                <a:latin typeface="Tw Cen MT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Displacement Reactions</a:t>
            </a:r>
            <a:endParaRPr lang="en-SG" smtClean="0"/>
          </a:p>
        </p:txBody>
      </p:sp>
      <p:sp>
        <p:nvSpPr>
          <p:cNvPr id="38915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506888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b="1" dirty="0" smtClean="0"/>
              <a:t>Magnesium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dirty="0" smtClean="0"/>
              <a:t>Mg (s) + CuSO</a:t>
            </a:r>
            <a:r>
              <a:rPr lang="en-US" baseline="-25000" dirty="0" smtClean="0"/>
              <a:t>4</a:t>
            </a:r>
            <a:r>
              <a:rPr lang="en-US" dirty="0" smtClean="0"/>
              <a:t> (</a:t>
            </a:r>
            <a:r>
              <a:rPr lang="en-US" dirty="0" err="1" smtClean="0"/>
              <a:t>aq</a:t>
            </a:r>
            <a:r>
              <a:rPr lang="en-US" dirty="0" smtClean="0"/>
              <a:t>) </a:t>
            </a:r>
            <a:r>
              <a:rPr lang="en-US" dirty="0" smtClean="0">
                <a:latin typeface="Arial" charset="0"/>
                <a:cs typeface="Arial" charset="0"/>
              </a:rPr>
              <a:t>→ </a:t>
            </a:r>
            <a:r>
              <a:rPr lang="en-US" dirty="0" smtClean="0"/>
              <a:t>MgSO</a:t>
            </a:r>
            <a:r>
              <a:rPr lang="en-US" baseline="-25000" dirty="0" smtClean="0"/>
              <a:t>4</a:t>
            </a:r>
            <a:r>
              <a:rPr lang="en-US" dirty="0" smtClean="0"/>
              <a:t> + Cu (s)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u="sng" dirty="0" smtClean="0"/>
              <a:t>Effervescence</a:t>
            </a:r>
            <a:r>
              <a:rPr lang="en-US" dirty="0" smtClean="0"/>
              <a:t> observed.</a:t>
            </a: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dirty="0" smtClean="0"/>
              <a:t>The magnesium ribbon </a:t>
            </a:r>
            <a:r>
              <a:rPr lang="en-US" u="sng" dirty="0" smtClean="0"/>
              <a:t>dissolves rapidly</a:t>
            </a:r>
            <a:r>
              <a:rPr lang="en-US" dirty="0" smtClean="0"/>
              <a:t> into the solution.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dirty="0" smtClean="0"/>
              <a:t>The </a:t>
            </a:r>
            <a:r>
              <a:rPr lang="en-US" u="sng" dirty="0" smtClean="0"/>
              <a:t>blue</a:t>
            </a:r>
            <a:r>
              <a:rPr lang="en-US" dirty="0" smtClean="0"/>
              <a:t> solution turns </a:t>
            </a:r>
            <a:r>
              <a:rPr lang="en-US" u="sng" dirty="0" err="1" smtClean="0"/>
              <a:t>colourless</a:t>
            </a:r>
            <a:r>
              <a:rPr lang="en-US" dirty="0" smtClean="0"/>
              <a:t> slowly.</a:t>
            </a: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dirty="0" smtClean="0"/>
              <a:t>A </a:t>
            </a:r>
            <a:r>
              <a:rPr lang="en-US" u="sng" dirty="0" smtClean="0"/>
              <a:t>reddish brown solid</a:t>
            </a:r>
            <a:r>
              <a:rPr lang="en-US" dirty="0" smtClean="0"/>
              <a:t> is deposited at the bottom of the test-tube.</a:t>
            </a:r>
            <a:endParaRPr lang="en-SG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Displacement Reactions</a:t>
            </a:r>
            <a:endParaRPr lang="en-SG" smtClean="0"/>
          </a:p>
        </p:txBody>
      </p:sp>
      <p:sp>
        <p:nvSpPr>
          <p:cNvPr id="39939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506888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b="1" dirty="0" smtClean="0"/>
              <a:t>Magnesium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dirty="0" smtClean="0"/>
              <a:t>Mg (s) + FeCl</a:t>
            </a:r>
            <a:r>
              <a:rPr lang="en-US" baseline="-25000" dirty="0" smtClean="0"/>
              <a:t>2</a:t>
            </a:r>
            <a:r>
              <a:rPr lang="en-US" dirty="0" smtClean="0"/>
              <a:t> (</a:t>
            </a:r>
            <a:r>
              <a:rPr lang="en-US" dirty="0" err="1" smtClean="0"/>
              <a:t>aq</a:t>
            </a:r>
            <a:r>
              <a:rPr lang="en-US" dirty="0" smtClean="0"/>
              <a:t>) </a:t>
            </a:r>
            <a:r>
              <a:rPr lang="en-US" dirty="0" smtClean="0">
                <a:latin typeface="Arial" charset="0"/>
                <a:cs typeface="Arial" charset="0"/>
              </a:rPr>
              <a:t>→ </a:t>
            </a:r>
            <a:r>
              <a:rPr lang="en-US" dirty="0" smtClean="0"/>
              <a:t>MgCl</a:t>
            </a:r>
            <a:r>
              <a:rPr lang="en-US" baseline="-25000" dirty="0" smtClean="0"/>
              <a:t>2</a:t>
            </a:r>
            <a:r>
              <a:rPr lang="en-US" dirty="0" smtClean="0"/>
              <a:t> + Fe (s)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dirty="0" smtClean="0"/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u="sng" dirty="0" smtClean="0"/>
              <a:t>Effervescence</a:t>
            </a:r>
            <a:r>
              <a:rPr lang="en-US" dirty="0" smtClean="0"/>
              <a:t> observed.</a:t>
            </a: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dirty="0" smtClean="0"/>
              <a:t>The magnesium ribbon </a:t>
            </a:r>
            <a:r>
              <a:rPr lang="en-US" u="sng" dirty="0" smtClean="0"/>
              <a:t>dissolves rapidly</a:t>
            </a:r>
            <a:r>
              <a:rPr lang="en-US" dirty="0" smtClean="0"/>
              <a:t> into the solution.</a:t>
            </a: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dirty="0" smtClean="0"/>
              <a:t>The </a:t>
            </a:r>
            <a:r>
              <a:rPr lang="en-US" u="sng" dirty="0" smtClean="0"/>
              <a:t>pale green</a:t>
            </a:r>
            <a:r>
              <a:rPr lang="en-US" dirty="0" smtClean="0"/>
              <a:t> solution turns </a:t>
            </a:r>
            <a:r>
              <a:rPr lang="en-US" u="sng" dirty="0" err="1" smtClean="0"/>
              <a:t>colourless</a:t>
            </a:r>
            <a:r>
              <a:rPr lang="en-US" dirty="0" smtClean="0"/>
              <a:t> slowly.</a:t>
            </a: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dirty="0" smtClean="0"/>
              <a:t>A </a:t>
            </a:r>
            <a:r>
              <a:rPr lang="en-US" u="sng" dirty="0" smtClean="0"/>
              <a:t>grey solid</a:t>
            </a:r>
            <a:r>
              <a:rPr lang="en-US" dirty="0" smtClean="0"/>
              <a:t> is deposited at the bottom of the test-tube.</a:t>
            </a:r>
            <a:endParaRPr lang="en-SG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Displacement Reactions</a:t>
            </a:r>
            <a:endParaRPr lang="en-SG" smtClean="0"/>
          </a:p>
        </p:txBody>
      </p:sp>
      <p:sp>
        <p:nvSpPr>
          <p:cNvPr id="40963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5068888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b="1" dirty="0" smtClean="0"/>
              <a:t>Zinc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dirty="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dirty="0" smtClean="0"/>
              <a:t>Zn (s) + CuSO</a:t>
            </a:r>
            <a:r>
              <a:rPr lang="en-US" baseline="-25000" dirty="0" smtClean="0"/>
              <a:t>4</a:t>
            </a:r>
            <a:r>
              <a:rPr lang="en-US" dirty="0" smtClean="0"/>
              <a:t> (</a:t>
            </a:r>
            <a:r>
              <a:rPr lang="en-US" dirty="0" err="1" smtClean="0"/>
              <a:t>aq</a:t>
            </a:r>
            <a:r>
              <a:rPr lang="en-US" dirty="0" smtClean="0"/>
              <a:t>) </a:t>
            </a:r>
            <a:r>
              <a:rPr lang="en-US" dirty="0" smtClean="0">
                <a:latin typeface="Arial" charset="0"/>
                <a:cs typeface="Arial" charset="0"/>
              </a:rPr>
              <a:t>→ </a:t>
            </a:r>
            <a:r>
              <a:rPr lang="en-US" dirty="0" smtClean="0"/>
              <a:t>ZnSO</a:t>
            </a:r>
            <a:r>
              <a:rPr lang="en-US" baseline="-25000" dirty="0" smtClean="0"/>
              <a:t>4</a:t>
            </a:r>
            <a:r>
              <a:rPr lang="en-US" dirty="0" smtClean="0"/>
              <a:t> + Cu (s)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dirty="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u="sng" dirty="0" smtClean="0"/>
              <a:t>Effervescence</a:t>
            </a:r>
            <a:r>
              <a:rPr lang="en-US" dirty="0" smtClean="0"/>
              <a:t> observed.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dirty="0" smtClean="0"/>
              <a:t>The zinc powder </a:t>
            </a:r>
            <a:r>
              <a:rPr lang="en-US" u="sng" dirty="0" smtClean="0"/>
              <a:t>dissolves slowly</a:t>
            </a:r>
            <a:r>
              <a:rPr lang="en-US" dirty="0" smtClean="0"/>
              <a:t> into the solution.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dirty="0" smtClean="0"/>
              <a:t>The </a:t>
            </a:r>
            <a:r>
              <a:rPr lang="en-US" u="sng" dirty="0" smtClean="0"/>
              <a:t>blue</a:t>
            </a:r>
            <a:r>
              <a:rPr lang="en-US" dirty="0" smtClean="0"/>
              <a:t> solution turns </a:t>
            </a:r>
            <a:r>
              <a:rPr lang="en-US" u="sng" dirty="0" err="1" smtClean="0"/>
              <a:t>colourless</a:t>
            </a:r>
            <a:r>
              <a:rPr lang="en-US" dirty="0" smtClean="0"/>
              <a:t>.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US" dirty="0" smtClean="0"/>
              <a:t>A </a:t>
            </a:r>
            <a:r>
              <a:rPr lang="en-US" u="sng" dirty="0" smtClean="0"/>
              <a:t>reddish brown solid</a:t>
            </a:r>
            <a:r>
              <a:rPr lang="en-US" dirty="0" smtClean="0"/>
              <a:t> is deposited at the bottom of the test-tube.</a:t>
            </a:r>
            <a:endParaRPr lang="en-SG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Displacement Reactions</a:t>
            </a:r>
            <a:endParaRPr lang="en-SG" smtClean="0"/>
          </a:p>
        </p:txBody>
      </p:sp>
      <p:sp>
        <p:nvSpPr>
          <p:cNvPr id="41987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5068888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b="1" dirty="0" smtClean="0"/>
              <a:t>Zinc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dirty="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dirty="0" smtClean="0"/>
              <a:t>3 Zn (s) + 2 FeCl</a:t>
            </a:r>
            <a:r>
              <a:rPr lang="en-US" baseline="-25000" dirty="0" smtClean="0"/>
              <a:t>3</a:t>
            </a:r>
            <a:r>
              <a:rPr lang="en-US" dirty="0" smtClean="0"/>
              <a:t> (</a:t>
            </a:r>
            <a:r>
              <a:rPr lang="en-US" dirty="0" err="1" smtClean="0"/>
              <a:t>aq</a:t>
            </a:r>
            <a:r>
              <a:rPr lang="en-US" dirty="0" smtClean="0"/>
              <a:t>) </a:t>
            </a:r>
            <a:r>
              <a:rPr lang="en-US" dirty="0" smtClean="0">
                <a:latin typeface="Arial" charset="0"/>
                <a:cs typeface="Arial" charset="0"/>
              </a:rPr>
              <a:t>→ </a:t>
            </a:r>
            <a:r>
              <a:rPr lang="en-US" dirty="0" smtClean="0"/>
              <a:t>3 ZnCl</a:t>
            </a:r>
            <a:r>
              <a:rPr lang="en-US" baseline="-25000" dirty="0" smtClean="0"/>
              <a:t>2</a:t>
            </a:r>
            <a:r>
              <a:rPr lang="en-US" dirty="0" smtClean="0"/>
              <a:t> + 2 Fe (s)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dirty="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u="sng" dirty="0" smtClean="0"/>
              <a:t>Effervescence</a:t>
            </a:r>
            <a:r>
              <a:rPr lang="en-US" dirty="0" smtClean="0"/>
              <a:t> observed.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dirty="0" smtClean="0"/>
              <a:t>The zinc powder </a:t>
            </a:r>
            <a:r>
              <a:rPr lang="en-US" u="sng" dirty="0" smtClean="0"/>
              <a:t>dissolves slowly</a:t>
            </a:r>
            <a:r>
              <a:rPr lang="en-US" dirty="0" smtClean="0"/>
              <a:t> into the solution.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dirty="0" smtClean="0"/>
              <a:t>The </a:t>
            </a:r>
            <a:r>
              <a:rPr lang="en-US" u="sng" dirty="0" smtClean="0"/>
              <a:t>yellow</a:t>
            </a:r>
            <a:r>
              <a:rPr lang="en-US" dirty="0" smtClean="0"/>
              <a:t> solution turns </a:t>
            </a:r>
            <a:r>
              <a:rPr lang="en-US" u="sng" dirty="0" err="1" smtClean="0"/>
              <a:t>colourless</a:t>
            </a:r>
            <a:r>
              <a:rPr lang="en-US" dirty="0" smtClean="0"/>
              <a:t>.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US" dirty="0" smtClean="0"/>
              <a:t>A </a:t>
            </a:r>
            <a:r>
              <a:rPr lang="en-US" u="sng" dirty="0" smtClean="0"/>
              <a:t>grey solid</a:t>
            </a:r>
            <a:r>
              <a:rPr lang="en-US" dirty="0" smtClean="0"/>
              <a:t> is deposited at the bottom of the test-tube.</a:t>
            </a:r>
            <a:endParaRPr lang="en-SG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What must you observe?</a:t>
            </a:r>
            <a:endParaRPr lang="en-SG" smtClean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/>
            <a:r>
              <a:rPr lang="en-US" smtClean="0"/>
              <a:t>You must be alert to observe the following:</a:t>
            </a:r>
          </a:p>
          <a:p>
            <a:pPr eaLnBrk="1" hangingPunct="1">
              <a:buFontTx/>
              <a:buChar char="-"/>
            </a:pPr>
            <a:r>
              <a:rPr lang="en-US" smtClean="0"/>
              <a:t>changes in colour</a:t>
            </a:r>
          </a:p>
          <a:p>
            <a:pPr eaLnBrk="1" hangingPunct="1">
              <a:buFontTx/>
              <a:buChar char="-"/>
            </a:pPr>
            <a:r>
              <a:rPr lang="en-US" smtClean="0"/>
              <a:t>production of gases</a:t>
            </a:r>
          </a:p>
          <a:p>
            <a:pPr eaLnBrk="1" hangingPunct="1">
              <a:buFontTx/>
              <a:buChar char="-"/>
            </a:pPr>
            <a:r>
              <a:rPr lang="en-US" smtClean="0"/>
              <a:t>formation of precipitate</a:t>
            </a:r>
            <a:endParaRPr lang="en-SG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Displacement Reactions</a:t>
            </a:r>
            <a:endParaRPr lang="en-SG" smtClean="0"/>
          </a:p>
        </p:txBody>
      </p:sp>
      <p:sp>
        <p:nvSpPr>
          <p:cNvPr id="43011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5068888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b="1" dirty="0" smtClean="0"/>
              <a:t>Copper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dirty="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dirty="0" smtClean="0"/>
              <a:t>Cu (s) + 2 AgNO</a:t>
            </a:r>
            <a:r>
              <a:rPr lang="en-US" baseline="-25000" dirty="0" smtClean="0"/>
              <a:t>3</a:t>
            </a:r>
            <a:r>
              <a:rPr lang="en-US" dirty="0" smtClean="0"/>
              <a:t> (</a:t>
            </a:r>
            <a:r>
              <a:rPr lang="en-US" dirty="0" err="1" smtClean="0"/>
              <a:t>aq</a:t>
            </a:r>
            <a:r>
              <a:rPr lang="en-US" dirty="0" smtClean="0"/>
              <a:t>) </a:t>
            </a:r>
            <a:r>
              <a:rPr lang="en-US" dirty="0" smtClean="0">
                <a:latin typeface="Arial" charset="0"/>
                <a:cs typeface="Arial" charset="0"/>
              </a:rPr>
              <a:t>→ </a:t>
            </a:r>
            <a:r>
              <a:rPr lang="en-US" dirty="0" smtClean="0"/>
              <a:t>Cu(NO</a:t>
            </a:r>
            <a:r>
              <a:rPr lang="en-US" baseline="-25000" dirty="0" smtClean="0"/>
              <a:t>3</a:t>
            </a:r>
            <a:r>
              <a:rPr lang="en-US" dirty="0" smtClean="0"/>
              <a:t>)</a:t>
            </a:r>
            <a:r>
              <a:rPr lang="en-US" baseline="-25000" dirty="0" smtClean="0"/>
              <a:t>2</a:t>
            </a:r>
            <a:r>
              <a:rPr lang="en-US" dirty="0" smtClean="0"/>
              <a:t> (</a:t>
            </a:r>
            <a:r>
              <a:rPr lang="en-US" dirty="0" err="1" smtClean="0"/>
              <a:t>aq</a:t>
            </a:r>
            <a:r>
              <a:rPr lang="en-US" dirty="0" smtClean="0"/>
              <a:t>) + 2 Ag (s)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dirty="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dirty="0" smtClean="0"/>
              <a:t>The </a:t>
            </a:r>
            <a:r>
              <a:rPr lang="en-US" u="sng" dirty="0" err="1" smtClean="0"/>
              <a:t>colourless</a:t>
            </a:r>
            <a:r>
              <a:rPr lang="en-US" dirty="0" smtClean="0"/>
              <a:t> solution turns </a:t>
            </a:r>
            <a:r>
              <a:rPr lang="en-US" u="sng" dirty="0" smtClean="0"/>
              <a:t>blue</a:t>
            </a:r>
            <a:r>
              <a:rPr lang="en-US" dirty="0" smtClean="0"/>
              <a:t>.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US" dirty="0" smtClean="0"/>
              <a:t>A </a:t>
            </a:r>
            <a:r>
              <a:rPr lang="en-US" u="sng" dirty="0" smtClean="0"/>
              <a:t>silvery, shiny solid</a:t>
            </a:r>
            <a:r>
              <a:rPr lang="en-US" dirty="0" smtClean="0"/>
              <a:t> is deposited at the bottom of the test-tube.</a:t>
            </a:r>
            <a:endParaRPr lang="en-SG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Recording Observations</a:t>
            </a:r>
            <a:endParaRPr lang="en-SG" smtClean="0"/>
          </a:p>
        </p:txBody>
      </p:sp>
      <p:sp>
        <p:nvSpPr>
          <p:cNvPr id="37891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r>
              <a:rPr lang="en-US" sz="2800" smtClean="0"/>
              <a:t>The examination format usually comes in the form of a table, with answer spaces opposite the instructions for each test or experiment. </a:t>
            </a:r>
          </a:p>
          <a:p>
            <a:endParaRPr lang="en-US" sz="2800" smtClean="0"/>
          </a:p>
          <a:p>
            <a:r>
              <a:rPr lang="en-US" sz="2800" smtClean="0"/>
              <a:t>Your observations must be recorded </a:t>
            </a:r>
            <a:r>
              <a:rPr lang="en-US" sz="2800" smtClean="0">
                <a:solidFill>
                  <a:srgbClr val="FF0000"/>
                </a:solidFill>
              </a:rPr>
              <a:t>directly opposite</a:t>
            </a:r>
            <a:r>
              <a:rPr lang="en-US" sz="2800" smtClean="0"/>
              <a:t> these instructions, so that it is clear which test your observations apply to. </a:t>
            </a:r>
          </a:p>
          <a:p>
            <a:endParaRPr lang="en-US" sz="2800" smtClean="0"/>
          </a:p>
          <a:p>
            <a:r>
              <a:rPr lang="en-US" sz="2800" b="1" smtClean="0"/>
              <a:t>This is important when the test instructions consist of </a:t>
            </a:r>
            <a:r>
              <a:rPr lang="en-US" sz="2800" b="1" smtClean="0">
                <a:solidFill>
                  <a:srgbClr val="FF0000"/>
                </a:solidFill>
              </a:rPr>
              <a:t>two or more separate steps</a:t>
            </a:r>
            <a:r>
              <a:rPr lang="en-US" sz="2800" b="1" smtClean="0"/>
              <a:t>.</a:t>
            </a:r>
            <a:endParaRPr lang="en-SG" sz="2800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smtClean="0"/>
              <a:t>Recording Observations</a:t>
            </a:r>
            <a:endParaRPr lang="en-SG" smtClean="0"/>
          </a:p>
        </p:txBody>
      </p:sp>
      <p:sp>
        <p:nvSpPr>
          <p:cNvPr id="38915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r>
              <a:rPr lang="en-US" sz="3200" smtClean="0"/>
              <a:t>Observations are </a:t>
            </a:r>
            <a:r>
              <a:rPr lang="en-US" sz="3200" b="1" smtClean="0"/>
              <a:t>changes</a:t>
            </a:r>
            <a:r>
              <a:rPr lang="en-US" sz="3200" smtClean="0"/>
              <a:t> which are seen in tests. </a:t>
            </a:r>
          </a:p>
          <a:p>
            <a:endParaRPr lang="en-US" sz="3200" smtClean="0"/>
          </a:p>
          <a:p>
            <a:r>
              <a:rPr lang="en-US" sz="3200" smtClean="0"/>
              <a:t>These changes are:</a:t>
            </a:r>
            <a:endParaRPr lang="en-SG" sz="2800" smtClean="0"/>
          </a:p>
          <a:p>
            <a:pPr lvl="1"/>
            <a:r>
              <a:rPr lang="en-US" sz="2800" smtClean="0">
                <a:solidFill>
                  <a:srgbClr val="FF0000"/>
                </a:solidFill>
              </a:rPr>
              <a:t>Colour</a:t>
            </a:r>
            <a:r>
              <a:rPr lang="en-US" sz="2800" smtClean="0"/>
              <a:t> changes in solids or liquids,</a:t>
            </a:r>
            <a:endParaRPr lang="en-SG" sz="2400" smtClean="0"/>
          </a:p>
          <a:p>
            <a:pPr lvl="1"/>
            <a:r>
              <a:rPr lang="en-US" sz="2800" smtClean="0">
                <a:solidFill>
                  <a:srgbClr val="FF0000"/>
                </a:solidFill>
              </a:rPr>
              <a:t>Precipitates</a:t>
            </a:r>
            <a:r>
              <a:rPr lang="en-US" sz="2800" smtClean="0"/>
              <a:t> formed,</a:t>
            </a:r>
            <a:endParaRPr lang="en-SG" sz="2400" smtClean="0"/>
          </a:p>
          <a:p>
            <a:pPr lvl="1"/>
            <a:r>
              <a:rPr lang="en-US" sz="2800" smtClean="0">
                <a:solidFill>
                  <a:srgbClr val="FF0000"/>
                </a:solidFill>
              </a:rPr>
              <a:t>Effervescence</a:t>
            </a:r>
            <a:r>
              <a:rPr lang="en-US" sz="2800" smtClean="0"/>
              <a:t> (bubbles) of gases evolved, and if they are coloured or have strong smells,</a:t>
            </a:r>
            <a:endParaRPr lang="en-SG" sz="2400" smtClean="0"/>
          </a:p>
          <a:p>
            <a:pPr lvl="1"/>
            <a:r>
              <a:rPr lang="en-US" sz="2800" smtClean="0">
                <a:solidFill>
                  <a:srgbClr val="FF0000"/>
                </a:solidFill>
              </a:rPr>
              <a:t>Flames</a:t>
            </a:r>
            <a:r>
              <a:rPr lang="en-US" sz="2800" smtClean="0"/>
              <a:t> produced.</a:t>
            </a:r>
            <a:endParaRPr lang="en-SG" sz="2400" smtClean="0"/>
          </a:p>
          <a:p>
            <a:endParaRPr lang="en-SG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smtClean="0"/>
              <a:t>Recording Observations</a:t>
            </a:r>
            <a:endParaRPr lang="en-SG" smtClean="0"/>
          </a:p>
        </p:txBody>
      </p:sp>
      <p:sp>
        <p:nvSpPr>
          <p:cNvPr id="39939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r>
              <a:rPr lang="en-US" sz="2400" smtClean="0"/>
              <a:t>A gas is being produced if you can see </a:t>
            </a:r>
            <a:r>
              <a:rPr lang="en-US" sz="2400" smtClean="0">
                <a:solidFill>
                  <a:srgbClr val="FF0000"/>
                </a:solidFill>
              </a:rPr>
              <a:t>bubbles</a:t>
            </a:r>
            <a:r>
              <a:rPr lang="en-US" sz="2400" smtClean="0"/>
              <a:t> in a liquid or if you can observe its </a:t>
            </a:r>
            <a:r>
              <a:rPr lang="en-US" sz="2400" smtClean="0">
                <a:solidFill>
                  <a:srgbClr val="FF0000"/>
                </a:solidFill>
              </a:rPr>
              <a:t>colour</a:t>
            </a:r>
            <a:r>
              <a:rPr lang="en-US" sz="2400" smtClean="0"/>
              <a:t> or detect its </a:t>
            </a:r>
            <a:r>
              <a:rPr lang="en-US" sz="2400" smtClean="0">
                <a:solidFill>
                  <a:srgbClr val="FF0000"/>
                </a:solidFill>
              </a:rPr>
              <a:t>strong smell</a:t>
            </a:r>
            <a:r>
              <a:rPr lang="en-US" sz="2400" smtClean="0"/>
              <a:t>. </a:t>
            </a:r>
          </a:p>
          <a:p>
            <a:endParaRPr lang="en-US" sz="2400" smtClean="0"/>
          </a:p>
          <a:p>
            <a:r>
              <a:rPr lang="en-US" sz="2400" smtClean="0"/>
              <a:t>When a gas is observed, it must be </a:t>
            </a:r>
            <a:r>
              <a:rPr lang="en-US" sz="2400" smtClean="0">
                <a:solidFill>
                  <a:srgbClr val="FF0000"/>
                </a:solidFill>
              </a:rPr>
              <a:t>identified with a test</a:t>
            </a:r>
            <a:r>
              <a:rPr lang="en-US" sz="2400" smtClean="0"/>
              <a:t>. You must then record the </a:t>
            </a:r>
            <a:r>
              <a:rPr lang="en-US" sz="2400" smtClean="0">
                <a:solidFill>
                  <a:srgbClr val="FF0000"/>
                </a:solidFill>
              </a:rPr>
              <a:t>name</a:t>
            </a:r>
            <a:r>
              <a:rPr lang="en-US" sz="2400" smtClean="0"/>
              <a:t> of the gas, its </a:t>
            </a:r>
            <a:r>
              <a:rPr lang="en-US" sz="2400" smtClean="0">
                <a:solidFill>
                  <a:srgbClr val="FF0000"/>
                </a:solidFill>
              </a:rPr>
              <a:t>colour</a:t>
            </a:r>
            <a:r>
              <a:rPr lang="en-US" sz="2400" smtClean="0"/>
              <a:t> and </a:t>
            </a:r>
            <a:r>
              <a:rPr lang="en-US" sz="2400" smtClean="0">
                <a:solidFill>
                  <a:srgbClr val="FF0000"/>
                </a:solidFill>
              </a:rPr>
              <a:t>smell</a:t>
            </a:r>
            <a:r>
              <a:rPr lang="en-US" sz="2400" smtClean="0"/>
              <a:t> (if any) and the </a:t>
            </a:r>
            <a:r>
              <a:rPr lang="en-US" sz="2400" smtClean="0">
                <a:solidFill>
                  <a:srgbClr val="FF0000"/>
                </a:solidFill>
              </a:rPr>
              <a:t>test</a:t>
            </a:r>
            <a:r>
              <a:rPr lang="en-US" sz="2400" smtClean="0"/>
              <a:t> which identifies it. </a:t>
            </a:r>
          </a:p>
          <a:p>
            <a:endParaRPr lang="en-US" sz="2400" smtClean="0"/>
          </a:p>
          <a:p>
            <a:r>
              <a:rPr lang="en-US" sz="2400" smtClean="0"/>
              <a:t>When testing for a gas, make sure the gas is still being produced. There is no point in testing for a gas after it has all disappeared. </a:t>
            </a:r>
          </a:p>
          <a:p>
            <a:endParaRPr lang="en-US" sz="2400" smtClean="0"/>
          </a:p>
          <a:p>
            <a:r>
              <a:rPr lang="en-US" sz="2400" smtClean="0"/>
              <a:t>Gases produced by reagents alone are </a:t>
            </a:r>
            <a:r>
              <a:rPr lang="en-US" sz="2400" b="1" smtClean="0"/>
              <a:t>not</a:t>
            </a:r>
            <a:r>
              <a:rPr lang="en-US" sz="2400" smtClean="0"/>
              <a:t> observations. </a:t>
            </a:r>
            <a:endParaRPr lang="en-SG" sz="2400" smtClean="0"/>
          </a:p>
          <a:p>
            <a:endParaRPr lang="en-SG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smtClean="0"/>
              <a:t>Recording Observations</a:t>
            </a:r>
            <a:endParaRPr lang="en-SG" smtClean="0"/>
          </a:p>
        </p:txBody>
      </p:sp>
      <p:sp>
        <p:nvSpPr>
          <p:cNvPr id="40963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r>
              <a:rPr lang="en-US" sz="2800" smtClean="0"/>
              <a:t>When carrying out an experiment, always leave the test-tube to stand for </a:t>
            </a:r>
            <a:r>
              <a:rPr lang="en-US" sz="2800" smtClean="0">
                <a:solidFill>
                  <a:srgbClr val="FF0000"/>
                </a:solidFill>
              </a:rPr>
              <a:t>one or two minutes </a:t>
            </a:r>
            <a:r>
              <a:rPr lang="en-US" sz="2800" smtClean="0"/>
              <a:t>as some changes take a slightly longer time.</a:t>
            </a:r>
            <a:endParaRPr lang="en-SG" sz="2800" smtClean="0"/>
          </a:p>
          <a:p>
            <a:endParaRPr lang="en-SG" sz="2800" smtClean="0"/>
          </a:p>
          <a:p>
            <a:r>
              <a:rPr lang="en-US" sz="2800" smtClean="0"/>
              <a:t>There is an observation for every test. </a:t>
            </a:r>
          </a:p>
          <a:p>
            <a:pPr>
              <a:buFont typeface="Wingdings" pitchFamily="2" charset="2"/>
              <a:buNone/>
            </a:pPr>
            <a:r>
              <a:rPr lang="en-US" sz="2800" smtClean="0"/>
              <a:t>	If you do not observe any change, then you should record ‘</a:t>
            </a:r>
            <a:r>
              <a:rPr lang="en-US" sz="2800" smtClean="0">
                <a:solidFill>
                  <a:srgbClr val="FF0000"/>
                </a:solidFill>
              </a:rPr>
              <a:t>no visible change</a:t>
            </a:r>
            <a:r>
              <a:rPr lang="en-US" sz="2800" smtClean="0"/>
              <a:t>’. </a:t>
            </a:r>
          </a:p>
          <a:p>
            <a:pPr>
              <a:buFont typeface="Wingdings" pitchFamily="2" charset="2"/>
              <a:buNone/>
            </a:pPr>
            <a:r>
              <a:rPr lang="en-US" sz="2800" b="1" i="1" smtClean="0"/>
              <a:t>	</a:t>
            </a:r>
            <a:r>
              <a:rPr lang="en-US" sz="2800" b="1" smtClean="0"/>
              <a:t>Do not leave a blank space in your record.</a:t>
            </a:r>
            <a:endParaRPr lang="en-SG" sz="2800" b="1" smtClean="0"/>
          </a:p>
          <a:p>
            <a:endParaRPr lang="en-SG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ubtit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SG" smtClean="0"/>
          </a:p>
        </p:txBody>
      </p:sp>
      <p:sp>
        <p:nvSpPr>
          <p:cNvPr id="41987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RECORDING CONCLUSIONS</a:t>
            </a:r>
            <a:endParaRPr lang="en-SG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smtClean="0"/>
              <a:t>Recording Conclusions</a:t>
            </a:r>
            <a:endParaRPr lang="en-SG" smtClean="0"/>
          </a:p>
        </p:txBody>
      </p:sp>
      <p:sp>
        <p:nvSpPr>
          <p:cNvPr id="43011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r>
              <a:rPr lang="en-US" sz="2400" smtClean="0"/>
              <a:t>You are usually expected to draw conclusions from the results of your tests. </a:t>
            </a:r>
          </a:p>
          <a:p>
            <a:endParaRPr lang="en-US" sz="2400" smtClean="0"/>
          </a:p>
          <a:p>
            <a:r>
              <a:rPr lang="en-US" sz="2400" smtClean="0"/>
              <a:t>These conclusions consist of a number of deductions from your observations concerning:</a:t>
            </a:r>
            <a:endParaRPr lang="en-SG" sz="2400" smtClean="0"/>
          </a:p>
          <a:p>
            <a:pPr lvl="1"/>
            <a:r>
              <a:rPr lang="en-US" sz="2400" smtClean="0"/>
              <a:t>The identity of the substances in the unknown, such as </a:t>
            </a:r>
            <a:r>
              <a:rPr lang="en-US" sz="2400" smtClean="0">
                <a:solidFill>
                  <a:srgbClr val="FF0000"/>
                </a:solidFill>
              </a:rPr>
              <a:t>cations </a:t>
            </a:r>
            <a:r>
              <a:rPr lang="en-US" sz="2400" smtClean="0"/>
              <a:t>and </a:t>
            </a:r>
            <a:r>
              <a:rPr lang="en-US" sz="2400" smtClean="0">
                <a:solidFill>
                  <a:srgbClr val="FF0000"/>
                </a:solidFill>
              </a:rPr>
              <a:t>anions</a:t>
            </a:r>
            <a:r>
              <a:rPr lang="en-US" sz="2400" smtClean="0"/>
              <a:t> present,</a:t>
            </a:r>
            <a:endParaRPr lang="en-SG" sz="2400" smtClean="0"/>
          </a:p>
          <a:p>
            <a:pPr lvl="1"/>
            <a:r>
              <a:rPr lang="en-US" sz="2400" smtClean="0"/>
              <a:t>The nature of the unknown, such as whether or not it is an </a:t>
            </a:r>
            <a:r>
              <a:rPr lang="en-US" sz="2400" smtClean="0">
                <a:solidFill>
                  <a:srgbClr val="FF0000"/>
                </a:solidFill>
              </a:rPr>
              <a:t>oxidising agent </a:t>
            </a:r>
            <a:r>
              <a:rPr lang="en-US" sz="2400" smtClean="0"/>
              <a:t>or a </a:t>
            </a:r>
            <a:r>
              <a:rPr lang="en-US" sz="2400" smtClean="0">
                <a:solidFill>
                  <a:srgbClr val="FF0000"/>
                </a:solidFill>
              </a:rPr>
              <a:t>reducing agent</a:t>
            </a:r>
            <a:r>
              <a:rPr lang="en-US" sz="2400" smtClean="0"/>
              <a:t>,</a:t>
            </a:r>
            <a:endParaRPr lang="en-SG" sz="2400" smtClean="0"/>
          </a:p>
          <a:p>
            <a:pPr lvl="1"/>
            <a:r>
              <a:rPr lang="en-US" sz="2400" smtClean="0"/>
              <a:t>The </a:t>
            </a:r>
            <a:r>
              <a:rPr lang="en-US" sz="2400" smtClean="0">
                <a:solidFill>
                  <a:srgbClr val="FF0000"/>
                </a:solidFill>
              </a:rPr>
              <a:t>elements present </a:t>
            </a:r>
            <a:r>
              <a:rPr lang="en-US" sz="2400" smtClean="0"/>
              <a:t>in the unknown.</a:t>
            </a:r>
            <a:endParaRPr lang="en-SG" sz="2400" smtClean="0"/>
          </a:p>
          <a:p>
            <a:endParaRPr lang="en-SG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smtClean="0"/>
              <a:t>Recording Conclusions</a:t>
            </a:r>
            <a:endParaRPr lang="en-SG" smtClean="0"/>
          </a:p>
        </p:txBody>
      </p:sp>
      <p:sp>
        <p:nvSpPr>
          <p:cNvPr id="44035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r>
              <a:rPr lang="en-US" sz="2400" smtClean="0"/>
              <a:t>It is important to realise that it may not be possible to completely identify the unknown from the result of your tests, because:</a:t>
            </a:r>
            <a:endParaRPr lang="en-SG" sz="2400" smtClean="0"/>
          </a:p>
          <a:p>
            <a:pPr lvl="1"/>
            <a:r>
              <a:rPr lang="en-US" sz="2400" i="1" smtClean="0"/>
              <a:t>either</a:t>
            </a:r>
            <a:r>
              <a:rPr lang="en-US" sz="2400" smtClean="0"/>
              <a:t> you do not have enough facts to work it out,</a:t>
            </a:r>
            <a:endParaRPr lang="en-SG" sz="2400" smtClean="0"/>
          </a:p>
          <a:p>
            <a:pPr lvl="1"/>
            <a:r>
              <a:rPr lang="en-US" sz="2400" i="1" smtClean="0"/>
              <a:t>or</a:t>
            </a:r>
            <a:r>
              <a:rPr lang="en-US" sz="2400" smtClean="0"/>
              <a:t> the unknown is a substance not in the O-level syllabus.</a:t>
            </a:r>
            <a:endParaRPr lang="en-SG" sz="2400" smtClean="0"/>
          </a:p>
          <a:p>
            <a:endParaRPr lang="en-SG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General Comments from Examiners</a:t>
            </a:r>
            <a:endParaRPr lang="en-SG" smtClean="0"/>
          </a:p>
        </p:txBody>
      </p:sp>
      <p:sp>
        <p:nvSpPr>
          <p:cNvPr id="45059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/>
            <a:r>
              <a:rPr lang="en-US" sz="2400" smtClean="0"/>
              <a:t>Candidates should be encouraged to </a:t>
            </a:r>
            <a:r>
              <a:rPr lang="en-US" sz="2400" smtClean="0">
                <a:solidFill>
                  <a:srgbClr val="FF0000"/>
                </a:solidFill>
              </a:rPr>
              <a:t>observe carefully </a:t>
            </a:r>
            <a:r>
              <a:rPr lang="en-US" sz="2400" smtClean="0"/>
              <a:t>and </a:t>
            </a:r>
            <a:r>
              <a:rPr lang="en-US" sz="2400" smtClean="0">
                <a:solidFill>
                  <a:srgbClr val="FF0000"/>
                </a:solidFill>
              </a:rPr>
              <a:t>record all changes</a:t>
            </a:r>
            <a:r>
              <a:rPr lang="en-US" sz="2400" smtClean="0"/>
              <a:t>, not just the first ones they see.</a:t>
            </a:r>
          </a:p>
          <a:p>
            <a:pPr eaLnBrk="1" hangingPunct="1"/>
            <a:endParaRPr lang="en-US" sz="2400" smtClean="0"/>
          </a:p>
          <a:p>
            <a:pPr eaLnBrk="1" hangingPunct="1"/>
            <a:r>
              <a:rPr lang="en-US" sz="2400" smtClean="0"/>
              <a:t>Generally, a question which instructs candidates to</a:t>
            </a:r>
            <a:r>
              <a:rPr lang="en-US" sz="2400" b="1" i="1" smtClean="0">
                <a:solidFill>
                  <a:srgbClr val="FF0000"/>
                </a:solidFill>
              </a:rPr>
              <a:t> continue until no further change is seen </a:t>
            </a:r>
            <a:r>
              <a:rPr lang="en-US" sz="2400" smtClean="0"/>
              <a:t>indicates that more than one observation can be made.</a:t>
            </a:r>
          </a:p>
          <a:p>
            <a:pPr eaLnBrk="1" hangingPunct="1"/>
            <a:endParaRPr lang="en-US" sz="2400" smtClean="0"/>
          </a:p>
          <a:p>
            <a:pPr eaLnBrk="1" hangingPunct="1"/>
            <a:r>
              <a:rPr lang="en-US" sz="2400" smtClean="0"/>
              <a:t>Candidates should be reminded to use the correct terminology; for example, the words ‘</a:t>
            </a:r>
            <a:r>
              <a:rPr lang="en-US" sz="2400" smtClean="0">
                <a:solidFill>
                  <a:srgbClr val="FF0000"/>
                </a:solidFill>
              </a:rPr>
              <a:t>precipitate</a:t>
            </a:r>
            <a:r>
              <a:rPr lang="en-US" sz="2400" smtClean="0"/>
              <a:t>’, ‘</a:t>
            </a:r>
            <a:r>
              <a:rPr lang="en-US" sz="2400" smtClean="0">
                <a:solidFill>
                  <a:srgbClr val="FF0000"/>
                </a:solidFill>
              </a:rPr>
              <a:t>solution</a:t>
            </a:r>
            <a:r>
              <a:rPr lang="en-US" sz="2400" smtClean="0"/>
              <a:t>’ and ‘</a:t>
            </a:r>
            <a:r>
              <a:rPr lang="en-US" sz="2400" smtClean="0">
                <a:solidFill>
                  <a:srgbClr val="FF0000"/>
                </a:solidFill>
              </a:rPr>
              <a:t>mixture</a:t>
            </a:r>
            <a:r>
              <a:rPr lang="en-US" sz="2400" smtClean="0"/>
              <a:t>’ have specific meanings in chemistry.</a:t>
            </a:r>
            <a:endParaRPr lang="en-SG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General Comments from Examiners</a:t>
            </a:r>
            <a:endParaRPr lang="en-SG" smtClean="0"/>
          </a:p>
        </p:txBody>
      </p:sp>
      <p:sp>
        <p:nvSpPr>
          <p:cNvPr id="46083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/>
            <a:r>
              <a:rPr lang="en-US" sz="2400" smtClean="0"/>
              <a:t>When conducting a flame test, candidates should focus on the </a:t>
            </a:r>
            <a:r>
              <a:rPr lang="en-US" sz="2400" smtClean="0">
                <a:solidFill>
                  <a:srgbClr val="FF0000"/>
                </a:solidFill>
              </a:rPr>
              <a:t>colour</a:t>
            </a:r>
            <a:r>
              <a:rPr lang="en-US" sz="2400" smtClean="0"/>
              <a:t> of the flame, and record accordingly. </a:t>
            </a:r>
          </a:p>
          <a:p>
            <a:pPr eaLnBrk="1" hangingPunct="1"/>
            <a:endParaRPr lang="en-US" sz="2400" smtClean="0"/>
          </a:p>
          <a:p>
            <a:pPr eaLnBrk="1" hangingPunct="1"/>
            <a:r>
              <a:rPr lang="en-US" sz="2400" smtClean="0"/>
              <a:t>Some candidates wrongly reported that the flame </a:t>
            </a:r>
            <a:r>
              <a:rPr lang="en-US" sz="2400" b="1" i="1" smtClean="0"/>
              <a:t>burnt</a:t>
            </a:r>
            <a:r>
              <a:rPr lang="en-US" sz="2400" smtClean="0"/>
              <a:t>, or </a:t>
            </a:r>
            <a:r>
              <a:rPr lang="en-US" sz="2400" b="1" i="1" smtClean="0"/>
              <a:t>relit</a:t>
            </a:r>
            <a:r>
              <a:rPr lang="en-US" sz="2400" smtClean="0"/>
              <a:t>, or that the </a:t>
            </a:r>
            <a:r>
              <a:rPr lang="en-US" sz="2400" b="1" i="1" smtClean="0"/>
              <a:t>solid turned black</a:t>
            </a:r>
            <a:r>
              <a:rPr lang="en-US" sz="2400" smtClean="0"/>
              <a:t>.</a:t>
            </a:r>
          </a:p>
        </p:txBody>
      </p:sp>
      <p:pic>
        <p:nvPicPr>
          <p:cNvPr id="46084" name="Picture 3" descr="Flame-test-Cu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3429000"/>
            <a:ext cx="208915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endParaRPr lang="en-SG" smtClean="0"/>
          </a:p>
        </p:txBody>
      </p:sp>
      <p:pic>
        <p:nvPicPr>
          <p:cNvPr id="10243" name="Content Placeholder 3" descr="Notes  for QA.jpg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63713" y="-14288"/>
            <a:ext cx="5846762" cy="68722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General Comments from Examiners</a:t>
            </a:r>
            <a:endParaRPr lang="en-SG" smtClean="0"/>
          </a:p>
        </p:txBody>
      </p:sp>
      <p:sp>
        <p:nvSpPr>
          <p:cNvPr id="47107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589088"/>
            <a:ext cx="8139113" cy="2055812"/>
          </a:xfrm>
        </p:spPr>
        <p:txBody>
          <a:bodyPr/>
          <a:lstStyle/>
          <a:p>
            <a:pPr eaLnBrk="1" hangingPunct="1"/>
            <a:r>
              <a:rPr lang="en-US" sz="2400" b="1" smtClean="0"/>
              <a:t>Ambiguous reporting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400" smtClean="0"/>
              <a:t>	You must always report on the colour and state (whether it is a </a:t>
            </a:r>
            <a:r>
              <a:rPr lang="en-US" sz="2400" smtClean="0">
                <a:solidFill>
                  <a:srgbClr val="FF0000"/>
                </a:solidFill>
              </a:rPr>
              <a:t>precipitate</a:t>
            </a:r>
            <a:r>
              <a:rPr lang="en-US" sz="2400" smtClean="0"/>
              <a:t> or a </a:t>
            </a:r>
            <a:r>
              <a:rPr lang="en-US" sz="2400" smtClean="0">
                <a:solidFill>
                  <a:srgbClr val="FF0000"/>
                </a:solidFill>
              </a:rPr>
              <a:t>solution</a:t>
            </a:r>
            <a:r>
              <a:rPr lang="en-US" sz="2400" smtClean="0"/>
              <a:t>) when describing a result).</a:t>
            </a:r>
            <a:endParaRPr lang="en-SG" sz="2400" smtClean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quarter" idx="2"/>
          </p:nvPr>
        </p:nvGraphicFramePr>
        <p:xfrm>
          <a:off x="827088" y="2978150"/>
          <a:ext cx="8120062" cy="3765550"/>
        </p:xfrm>
        <a:graphic>
          <a:graphicData uri="http://schemas.openxmlformats.org/drawingml/2006/table">
            <a:tbl>
              <a:tblPr/>
              <a:tblGrid>
                <a:gridCol w="2952750"/>
                <a:gridCol w="5167312"/>
              </a:tblGrid>
              <a:tr h="7064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w Cen MT" pitchFamily="34" charset="0"/>
                          <a:cs typeface="Arial" charset="0"/>
                        </a:rPr>
                        <a:t>Incorrect (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w Cen MT" pitchFamily="34" charset="0"/>
                          <a:cs typeface="Arial" charset="0"/>
                          <a:sym typeface="Wingdings" pitchFamily="2" charset="2"/>
                        </a:rPr>
                        <a:t>)</a:t>
                      </a:r>
                      <a:endParaRPr kumimoji="0" lang="en-SG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w Cen MT" pitchFamily="34" charset="0"/>
                        <a:cs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w Cen MT" pitchFamily="34" charset="0"/>
                          <a:cs typeface="Arial" charset="0"/>
                        </a:rPr>
                        <a:t>Correct (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w Cen MT" pitchFamily="34" charset="0"/>
                          <a:cs typeface="Arial" charset="0"/>
                          <a:sym typeface="Wingdings" pitchFamily="2" charset="2"/>
                        </a:rPr>
                        <a:t>)</a:t>
                      </a:r>
                      <a:endParaRPr kumimoji="0" lang="en-SG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w Cen MT" pitchFamily="34" charset="0"/>
                        <a:cs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8230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itchFamily="34" charset="0"/>
                          <a:cs typeface="Arial" charset="0"/>
                        </a:rPr>
                        <a:t>It turns blue.</a:t>
                      </a:r>
                      <a:endParaRPr kumimoji="0" lang="en-SG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w Cen MT" pitchFamily="34" charset="0"/>
                        <a:cs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8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itchFamily="34" charset="0"/>
                          <a:cs typeface="Arial" charset="0"/>
                        </a:rPr>
                        <a:t>A blue </a:t>
                      </a:r>
                      <a:r>
                        <a:rPr kumimoji="0" lang="en-US" sz="2400" b="0" i="0" u="sng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itchFamily="34" charset="0"/>
                          <a:cs typeface="Arial" charset="0"/>
                        </a:rPr>
                        <a:t>ppt.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itchFamily="34" charset="0"/>
                          <a:cs typeface="Arial" charset="0"/>
                        </a:rPr>
                        <a:t> is formed.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itchFamily="34" charset="0"/>
                          <a:cs typeface="Arial" charset="0"/>
                        </a:rPr>
                        <a:t>The xxx </a:t>
                      </a:r>
                      <a:r>
                        <a:rPr kumimoji="0" lang="en-US" sz="2400" b="0" i="0" u="sng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itchFamily="34" charset="0"/>
                          <a:cs typeface="Arial" charset="0"/>
                        </a:rPr>
                        <a:t>solution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itchFamily="34" charset="0"/>
                          <a:cs typeface="Arial" charset="0"/>
                        </a:rPr>
                        <a:t> turns blue.</a:t>
                      </a:r>
                      <a:endParaRPr kumimoji="0" lang="en-SG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w Cen MT" pitchFamily="34" charset="0"/>
                        <a:cs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8CF"/>
                    </a:solidFill>
                  </a:tcPr>
                </a:tc>
              </a:tr>
              <a:tr h="7064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itchFamily="34" charset="0"/>
                          <a:cs typeface="Arial" charset="0"/>
                        </a:rPr>
                        <a:t>A solid is formed.</a:t>
                      </a:r>
                      <a:endParaRPr kumimoji="0" lang="en-SG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w Cen MT" pitchFamily="34" charset="0"/>
                        <a:cs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D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itchFamily="34" charset="0"/>
                          <a:cs typeface="Arial" charset="0"/>
                        </a:rPr>
                        <a:t>A </a:t>
                      </a:r>
                      <a:r>
                        <a:rPr kumimoji="0" lang="en-US" sz="2400" b="0" i="0" u="sng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itchFamily="34" charset="0"/>
                          <a:cs typeface="Arial" charset="0"/>
                        </a:rPr>
                        <a:t>white ppt. 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itchFamily="34" charset="0"/>
                          <a:cs typeface="Arial" charset="0"/>
                        </a:rPr>
                        <a:t>is formed.</a:t>
                      </a:r>
                      <a:endParaRPr kumimoji="0" lang="en-SG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w Cen MT" pitchFamily="34" charset="0"/>
                        <a:cs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DE9"/>
                    </a:solidFill>
                  </a:tcPr>
                </a:tc>
              </a:tr>
              <a:tr h="7064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itchFamily="34" charset="0"/>
                          <a:cs typeface="Arial" charset="0"/>
                        </a:rPr>
                        <a:t>The filtrate is clear.</a:t>
                      </a:r>
                      <a:endParaRPr kumimoji="0" lang="en-SG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w Cen MT" pitchFamily="34" charset="0"/>
                        <a:cs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8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itchFamily="34" charset="0"/>
                          <a:cs typeface="Arial" charset="0"/>
                        </a:rPr>
                        <a:t>The filtrate is a </a:t>
                      </a:r>
                      <a:r>
                        <a:rPr kumimoji="0" lang="en-US" sz="2400" b="0" i="0" u="sng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itchFamily="34" charset="0"/>
                          <a:cs typeface="Arial" charset="0"/>
                        </a:rPr>
                        <a:t>colourless solution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itchFamily="34" charset="0"/>
                          <a:cs typeface="Arial" charset="0"/>
                        </a:rPr>
                        <a:t>.</a:t>
                      </a:r>
                      <a:endParaRPr kumimoji="0" lang="en-SG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w Cen MT" pitchFamily="34" charset="0"/>
                        <a:cs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8CF"/>
                    </a:solidFill>
                  </a:tcPr>
                </a:tc>
              </a:tr>
              <a:tr h="8230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itchFamily="34" charset="0"/>
                          <a:cs typeface="Arial" charset="0"/>
                        </a:rPr>
                        <a:t>The solution is clear.</a:t>
                      </a:r>
                      <a:endParaRPr kumimoji="0" lang="en-SG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w Cen MT" pitchFamily="34" charset="0"/>
                        <a:cs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D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itchFamily="34" charset="0"/>
                          <a:cs typeface="Arial" charset="0"/>
                        </a:rPr>
                        <a:t>The white solid </a:t>
                      </a:r>
                      <a:r>
                        <a:rPr kumimoji="0" lang="en-US" sz="2400" b="0" i="0" u="sng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itchFamily="34" charset="0"/>
                          <a:cs typeface="Arial" charset="0"/>
                        </a:rPr>
                        <a:t>dissolves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itchFamily="34" charset="0"/>
                          <a:cs typeface="Arial" charset="0"/>
                        </a:rPr>
                        <a:t> completely to give a </a:t>
                      </a:r>
                      <a:r>
                        <a:rPr kumimoji="0" lang="en-US" sz="2400" b="0" i="0" u="sng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itchFamily="34" charset="0"/>
                          <a:cs typeface="Arial" charset="0"/>
                        </a:rPr>
                        <a:t>colourless solution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itchFamily="34" charset="0"/>
                          <a:cs typeface="Arial" charset="0"/>
                        </a:rPr>
                        <a:t>.</a:t>
                      </a:r>
                      <a:endParaRPr kumimoji="0" lang="en-SG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w Cen MT" pitchFamily="34" charset="0"/>
                        <a:cs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DE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General Comments from Examiners</a:t>
            </a:r>
            <a:endParaRPr lang="en-SG" smtClean="0"/>
          </a:p>
        </p:txBody>
      </p:sp>
      <p:sp>
        <p:nvSpPr>
          <p:cNvPr id="48131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589088"/>
            <a:ext cx="8139113" cy="1408112"/>
          </a:xfrm>
        </p:spPr>
        <p:txBody>
          <a:bodyPr/>
          <a:lstStyle/>
          <a:p>
            <a:pPr eaLnBrk="1" hangingPunct="1"/>
            <a:r>
              <a:rPr lang="en-US" sz="2800" b="1" smtClean="0"/>
              <a:t>Incomplete reporting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800" smtClean="0"/>
              <a:t>	You must always report completely to let the examiners know how you arrive at a conclusion.</a:t>
            </a:r>
            <a:endParaRPr lang="en-SG" sz="2800" smtClean="0"/>
          </a:p>
        </p:txBody>
      </p:sp>
      <p:graphicFrame>
        <p:nvGraphicFramePr>
          <p:cNvPr id="6" name="Content Placeholder 6"/>
          <p:cNvGraphicFramePr>
            <a:graphicFrameLocks noGrp="1"/>
          </p:cNvGraphicFramePr>
          <p:nvPr>
            <p:ph sz="quarter" idx="2"/>
          </p:nvPr>
        </p:nvGraphicFramePr>
        <p:xfrm>
          <a:off x="827088" y="3303588"/>
          <a:ext cx="8120062" cy="2717800"/>
        </p:xfrm>
        <a:graphic>
          <a:graphicData uri="http://schemas.openxmlformats.org/drawingml/2006/table">
            <a:tbl>
              <a:tblPr/>
              <a:tblGrid>
                <a:gridCol w="3529012"/>
                <a:gridCol w="4591050"/>
              </a:tblGrid>
              <a:tr h="70635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w Cen MT" pitchFamily="34" charset="0"/>
                          <a:cs typeface="Arial" charset="0"/>
                        </a:rPr>
                        <a:t>Incorrect (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w Cen MT" pitchFamily="34" charset="0"/>
                          <a:cs typeface="Arial" charset="0"/>
                          <a:sym typeface="Wingdings" pitchFamily="2" charset="2"/>
                        </a:rPr>
                        <a:t>)</a:t>
                      </a:r>
                      <a:endParaRPr kumimoji="0" lang="en-SG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w Cen MT" pitchFamily="34" charset="0"/>
                        <a:cs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B25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w Cen MT" pitchFamily="34" charset="0"/>
                          <a:cs typeface="Arial" charset="0"/>
                        </a:rPr>
                        <a:t>Correct (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w Cen MT" pitchFamily="34" charset="0"/>
                          <a:cs typeface="Arial" charset="0"/>
                          <a:sym typeface="Wingdings" pitchFamily="2" charset="2"/>
                        </a:rPr>
                        <a:t>)</a:t>
                      </a:r>
                      <a:endParaRPr kumimoji="0" lang="en-SG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w Cen MT" pitchFamily="34" charset="0"/>
                        <a:cs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B25C"/>
                    </a:solidFill>
                  </a:tcPr>
                </a:tc>
              </a:tr>
              <a:tr h="11885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itchFamily="34" charset="0"/>
                          <a:cs typeface="Arial" charset="0"/>
                        </a:rPr>
                        <a:t>Carbon dioxide gas is evolved.</a:t>
                      </a:r>
                      <a:endParaRPr kumimoji="0" lang="en-SG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w Cen MT" pitchFamily="34" charset="0"/>
                        <a:cs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4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sng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itchFamily="34" charset="0"/>
                          <a:cs typeface="Arial" charset="0"/>
                        </a:rPr>
                        <a:t>Effervescence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itchFamily="34" charset="0"/>
                          <a:cs typeface="Arial" charset="0"/>
                        </a:rPr>
                        <a:t> observed.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itchFamily="34" charset="0"/>
                          <a:cs typeface="Arial" charset="0"/>
                        </a:rPr>
                        <a:t>Gas evolved gives a </a:t>
                      </a:r>
                      <a:r>
                        <a:rPr kumimoji="0" lang="en-US" sz="2400" b="0" i="0" u="sng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itchFamily="34" charset="0"/>
                          <a:cs typeface="Arial" charset="0"/>
                        </a:rPr>
                        <a:t>white ppt. 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itchFamily="34" charset="0"/>
                          <a:cs typeface="Arial" charset="0"/>
                        </a:rPr>
                        <a:t>with limewater.</a:t>
                      </a:r>
                      <a:endParaRPr kumimoji="0" lang="en-SG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w Cen MT" pitchFamily="34" charset="0"/>
                        <a:cs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4D2"/>
                    </a:solidFill>
                  </a:tcPr>
                </a:tc>
              </a:tr>
              <a:tr h="8228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itchFamily="34" charset="0"/>
                          <a:cs typeface="Arial" charset="0"/>
                        </a:rPr>
                        <a:t>The precipitate dissolves.</a:t>
                      </a:r>
                      <a:endParaRPr kumimoji="0" lang="en-SG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w Cen MT" pitchFamily="34" charset="0"/>
                        <a:cs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2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itchFamily="34" charset="0"/>
                          <a:cs typeface="Arial" charset="0"/>
                        </a:rPr>
                        <a:t>Light-blue ppt., soluble in excess, giving a </a:t>
                      </a:r>
                      <a:r>
                        <a:rPr kumimoji="0" lang="en-US" sz="2400" b="0" i="0" u="sng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itchFamily="34" charset="0"/>
                          <a:cs typeface="Arial" charset="0"/>
                        </a:rPr>
                        <a:t>dark blue solution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itchFamily="34" charset="0"/>
                          <a:cs typeface="Arial" charset="0"/>
                        </a:rPr>
                        <a:t>.</a:t>
                      </a:r>
                      <a:endParaRPr kumimoji="0" lang="en-SG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w Cen MT" pitchFamily="34" charset="0"/>
                        <a:cs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2E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General Comments from Examiners</a:t>
            </a:r>
            <a:endParaRPr lang="en-SG" smtClean="0"/>
          </a:p>
        </p:txBody>
      </p:sp>
      <p:sp>
        <p:nvSpPr>
          <p:cNvPr id="49155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589088"/>
            <a:ext cx="8139113" cy="1552575"/>
          </a:xfrm>
        </p:spPr>
        <p:txBody>
          <a:bodyPr/>
          <a:lstStyle/>
          <a:p>
            <a:pPr eaLnBrk="1" hangingPunct="1"/>
            <a:r>
              <a:rPr lang="en-US" sz="2800" b="1" smtClean="0"/>
              <a:t>Incorrect reporting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800" smtClean="0"/>
              <a:t>	The common errors involve the use of the term white / clear to mean colourless.</a:t>
            </a:r>
            <a:endParaRPr lang="en-SG" sz="2800" smtClean="0"/>
          </a:p>
        </p:txBody>
      </p:sp>
      <p:graphicFrame>
        <p:nvGraphicFramePr>
          <p:cNvPr id="6" name="Content Placeholder 6"/>
          <p:cNvGraphicFramePr>
            <a:graphicFrameLocks noGrp="1"/>
          </p:cNvGraphicFramePr>
          <p:nvPr>
            <p:ph sz="quarter" idx="2"/>
          </p:nvPr>
        </p:nvGraphicFramePr>
        <p:xfrm>
          <a:off x="827088" y="3340100"/>
          <a:ext cx="8120062" cy="1895475"/>
        </p:xfrm>
        <a:graphic>
          <a:graphicData uri="http://schemas.openxmlformats.org/drawingml/2006/table">
            <a:tbl>
              <a:tblPr/>
              <a:tblGrid>
                <a:gridCol w="3744912"/>
                <a:gridCol w="4375150"/>
              </a:tblGrid>
              <a:tr h="7065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w Cen MT" pitchFamily="34" charset="0"/>
                          <a:cs typeface="Arial" charset="0"/>
                        </a:rPr>
                        <a:t>Incorrect (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w Cen MT" pitchFamily="34" charset="0"/>
                          <a:cs typeface="Arial" charset="0"/>
                          <a:sym typeface="Wingdings" pitchFamily="2" charset="2"/>
                        </a:rPr>
                        <a:t>)</a:t>
                      </a:r>
                      <a:endParaRPr kumimoji="0" lang="en-SG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w Cen MT" pitchFamily="34" charset="0"/>
                        <a:cs typeface="Arial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w Cen MT" pitchFamily="34" charset="0"/>
                          <a:cs typeface="Arial" charset="0"/>
                        </a:rPr>
                        <a:t>Correct (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w Cen MT" pitchFamily="34" charset="0"/>
                          <a:cs typeface="Arial" charset="0"/>
                          <a:sym typeface="Wingdings" pitchFamily="2" charset="2"/>
                        </a:rPr>
                        <a:t>)</a:t>
                      </a:r>
                      <a:endParaRPr kumimoji="0" lang="en-SG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w Cen MT" pitchFamily="34" charset="0"/>
                        <a:cs typeface="Arial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11889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itchFamily="34" charset="0"/>
                          <a:cs typeface="Arial" charset="0"/>
                        </a:rPr>
                        <a:t>The solution becomes white.</a:t>
                      </a:r>
                      <a:endParaRPr kumimoji="0" lang="en-SG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w Cen MT" pitchFamily="34" charset="0"/>
                        <a:cs typeface="Arial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8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itchFamily="34" charset="0"/>
                          <a:cs typeface="Arial" charset="0"/>
                        </a:rPr>
                        <a:t>The white solid </a:t>
                      </a:r>
                      <a:r>
                        <a:rPr kumimoji="0" lang="en-US" sz="2400" b="0" i="0" u="sng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itchFamily="34" charset="0"/>
                          <a:cs typeface="Arial" charset="0"/>
                        </a:rPr>
                        <a:t>dissolves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itchFamily="34" charset="0"/>
                          <a:cs typeface="Arial" charset="0"/>
                        </a:rPr>
                        <a:t> completely to give a </a:t>
                      </a:r>
                      <a:r>
                        <a:rPr kumimoji="0" lang="en-US" sz="2400" b="0" i="0" u="sng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itchFamily="34" charset="0"/>
                          <a:cs typeface="Arial" charset="0"/>
                        </a:rPr>
                        <a:t>colourless solution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itchFamily="34" charset="0"/>
                          <a:cs typeface="Arial" charset="0"/>
                        </a:rPr>
                        <a:t>.</a:t>
                      </a:r>
                      <a:endParaRPr kumimoji="0" lang="en-SG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w Cen MT" pitchFamily="34" charset="0"/>
                        <a:cs typeface="Arial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8C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chemistry_girl.jpg"/>
          <p:cNvPicPr>
            <a:picLocks noGrp="1" noChangeAspect="1"/>
          </p:cNvPicPr>
          <p:nvPr>
            <p:ph sz="quarter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76256" cy="6876256"/>
          </a:xfrm>
          <a:effectLst>
            <a:softEdge rad="127000"/>
          </a:effectLst>
        </p:spPr>
      </p:pic>
      <p:sp>
        <p:nvSpPr>
          <p:cNvPr id="50179" name="TextBox 12"/>
          <p:cNvSpPr txBox="1">
            <a:spLocks noChangeArrowheads="1"/>
          </p:cNvSpPr>
          <p:nvPr/>
        </p:nvSpPr>
        <p:spPr bwMode="auto">
          <a:xfrm>
            <a:off x="6804025" y="188913"/>
            <a:ext cx="2268538" cy="655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6000">
                <a:latin typeface="Arial Rounded MT Bold" pitchFamily="34" charset="0"/>
              </a:rPr>
              <a:t>Be calm and do your BEST</a:t>
            </a:r>
          </a:p>
          <a:p>
            <a:pPr eaLnBrk="1" hangingPunct="1"/>
            <a:r>
              <a:rPr lang="en-US" sz="6000">
                <a:latin typeface="Arial Rounded MT Bold" pitchFamily="34" charset="0"/>
              </a:rPr>
              <a:t>!!!</a:t>
            </a:r>
            <a:endParaRPr lang="en-SG" sz="6000">
              <a:latin typeface="Arial Rounded MT Bold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Test for Gases</a:t>
            </a:r>
            <a:endParaRPr lang="en-SG" smtClean="0"/>
          </a:p>
        </p:txBody>
      </p:sp>
      <p:pic>
        <p:nvPicPr>
          <p:cNvPr id="11267" name="Content Placeholder 3" descr="Notes  for QA - Copy (3).jpg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378075"/>
            <a:ext cx="9144000" cy="2867025"/>
          </a:xfrm>
        </p:spPr>
      </p:pic>
      <p:grpSp>
        <p:nvGrpSpPr>
          <p:cNvPr id="11268" name="Group 9"/>
          <p:cNvGrpSpPr>
            <a:grpSpLocks/>
          </p:cNvGrpSpPr>
          <p:nvPr/>
        </p:nvGrpSpPr>
        <p:grpSpPr bwMode="auto">
          <a:xfrm>
            <a:off x="2700338" y="1814513"/>
            <a:ext cx="3600450" cy="1398587"/>
            <a:chOff x="2699792" y="1815207"/>
            <a:chExt cx="3600400" cy="1397769"/>
          </a:xfrm>
        </p:grpSpPr>
        <p:sp>
          <p:nvSpPr>
            <p:cNvPr id="5" name="Oval 4"/>
            <p:cNvSpPr/>
            <p:nvPr/>
          </p:nvSpPr>
          <p:spPr>
            <a:xfrm>
              <a:off x="2699792" y="2565655"/>
              <a:ext cx="2016097" cy="647321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SG">
                <a:solidFill>
                  <a:srgbClr val="000000"/>
                </a:solidFill>
                <a:cs typeface="Arial" charset="0"/>
              </a:endParaRPr>
            </a:p>
          </p:txBody>
        </p:sp>
        <p:cxnSp>
          <p:nvCxnSpPr>
            <p:cNvPr id="7" name="Straight Connector 6"/>
            <p:cNvCxnSpPr/>
            <p:nvPr/>
          </p:nvCxnSpPr>
          <p:spPr>
            <a:xfrm flipV="1">
              <a:off x="3995174" y="2205504"/>
              <a:ext cx="433381" cy="36015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275" name="TextBox 8"/>
            <p:cNvSpPr txBox="1">
              <a:spLocks noChangeArrowheads="1"/>
            </p:cNvSpPr>
            <p:nvPr/>
          </p:nvSpPr>
          <p:spPr bwMode="auto">
            <a:xfrm>
              <a:off x="4283968" y="1815207"/>
              <a:ext cx="201622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2400" b="1">
                  <a:latin typeface="Tw Cen MT" pitchFamily="34" charset="0"/>
                </a:rPr>
                <a:t>Observations</a:t>
              </a:r>
              <a:endParaRPr lang="en-SG" sz="2400" b="1">
                <a:latin typeface="Tw Cen MT" pitchFamily="34" charset="0"/>
              </a:endParaRPr>
            </a:p>
          </p:txBody>
        </p:sp>
      </p:grpSp>
      <p:grpSp>
        <p:nvGrpSpPr>
          <p:cNvPr id="11269" name="Group 15"/>
          <p:cNvGrpSpPr>
            <a:grpSpLocks/>
          </p:cNvGrpSpPr>
          <p:nvPr/>
        </p:nvGrpSpPr>
        <p:grpSpPr bwMode="auto">
          <a:xfrm>
            <a:off x="80963" y="1814513"/>
            <a:ext cx="2762250" cy="1398587"/>
            <a:chOff x="80208" y="1815207"/>
            <a:chExt cx="2763600" cy="1397769"/>
          </a:xfrm>
        </p:grpSpPr>
        <p:sp>
          <p:nvSpPr>
            <p:cNvPr id="12" name="Oval 11"/>
            <p:cNvSpPr/>
            <p:nvPr/>
          </p:nvSpPr>
          <p:spPr>
            <a:xfrm>
              <a:off x="80208" y="2565655"/>
              <a:ext cx="648017" cy="647321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SG">
                <a:solidFill>
                  <a:srgbClr val="000000"/>
                </a:solidFill>
                <a:cs typeface="Arial" charset="0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V="1">
              <a:off x="467747" y="2205504"/>
              <a:ext cx="432011" cy="36015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272" name="TextBox 13"/>
            <p:cNvSpPr txBox="1">
              <a:spLocks noChangeArrowheads="1"/>
            </p:cNvSpPr>
            <p:nvPr/>
          </p:nvSpPr>
          <p:spPr bwMode="auto">
            <a:xfrm>
              <a:off x="827584" y="1815207"/>
              <a:ext cx="201622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2400" b="1">
                  <a:latin typeface="Tw Cen MT" pitchFamily="34" charset="0"/>
                </a:rPr>
                <a:t>Conclusion</a:t>
              </a:r>
              <a:endParaRPr lang="en-SG" sz="2400" b="1">
                <a:latin typeface="Tw Cen MT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Test for Gases – Ammonia (NH</a:t>
            </a:r>
            <a:r>
              <a:rPr lang="en-US" baseline="-25000" smtClean="0"/>
              <a:t>3</a:t>
            </a:r>
            <a:r>
              <a:rPr lang="en-US" smtClean="0"/>
              <a:t>)</a:t>
            </a:r>
            <a:endParaRPr lang="en-SG" smtClean="0"/>
          </a:p>
        </p:txBody>
      </p:sp>
      <p:pic>
        <p:nvPicPr>
          <p:cNvPr id="12291" name="Content Placeholder 3" descr="QA Pg 12.jpg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" t="2805" r="1100"/>
          <a:stretch>
            <a:fillRect/>
          </a:stretch>
        </p:blipFill>
        <p:spPr>
          <a:xfrm>
            <a:off x="684213" y="1916113"/>
            <a:ext cx="7991475" cy="2665412"/>
          </a:xfrm>
        </p:spPr>
      </p:pic>
      <p:sp>
        <p:nvSpPr>
          <p:cNvPr id="12292" name="TextBox 6"/>
          <p:cNvSpPr txBox="1">
            <a:spLocks noChangeArrowheads="1"/>
          </p:cNvSpPr>
          <p:nvPr/>
        </p:nvSpPr>
        <p:spPr bwMode="auto">
          <a:xfrm>
            <a:off x="684213" y="4740275"/>
            <a:ext cx="7991475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400">
                <a:latin typeface="Tw Cen MT" pitchFamily="34" charset="0"/>
              </a:rPr>
              <a:t>Observations	: </a:t>
            </a:r>
            <a:r>
              <a:rPr lang="en-US" sz="2400" u="sng">
                <a:latin typeface="Tw Cen MT" pitchFamily="34" charset="0"/>
              </a:rPr>
              <a:t>Effervescence</a:t>
            </a:r>
            <a:r>
              <a:rPr lang="en-US" sz="2400">
                <a:latin typeface="Tw Cen MT" pitchFamily="34" charset="0"/>
              </a:rPr>
              <a:t> observed.</a:t>
            </a:r>
          </a:p>
          <a:p>
            <a:pPr eaLnBrk="1" hangingPunct="1"/>
            <a:r>
              <a:rPr lang="en-US" sz="2400">
                <a:latin typeface="Tw Cen MT" pitchFamily="34" charset="0"/>
              </a:rPr>
              <a:t>		  Gas evolved turns </a:t>
            </a:r>
            <a:r>
              <a:rPr lang="en-US" sz="2400" u="sng">
                <a:latin typeface="Tw Cen MT" pitchFamily="34" charset="0"/>
              </a:rPr>
              <a:t>damp litmus paper blue</a:t>
            </a:r>
            <a:r>
              <a:rPr lang="en-US" sz="2400">
                <a:latin typeface="Tw Cen MT" pitchFamily="34" charset="0"/>
              </a:rPr>
              <a:t>.</a:t>
            </a:r>
          </a:p>
          <a:p>
            <a:pPr eaLnBrk="1" hangingPunct="1"/>
            <a:endParaRPr lang="en-US" sz="2400">
              <a:latin typeface="Tw Cen MT" pitchFamily="34" charset="0"/>
            </a:endParaRPr>
          </a:p>
          <a:p>
            <a:pPr eaLnBrk="1" hangingPunct="1"/>
            <a:r>
              <a:rPr lang="en-US" sz="2400">
                <a:latin typeface="Tw Cen MT" pitchFamily="34" charset="0"/>
              </a:rPr>
              <a:t>Conclusion	: </a:t>
            </a:r>
            <a:r>
              <a:rPr lang="en-US" sz="2400" u="sng">
                <a:latin typeface="Tw Cen MT" pitchFamily="34" charset="0"/>
              </a:rPr>
              <a:t>Ammonia gas</a:t>
            </a:r>
            <a:r>
              <a:rPr lang="en-US" sz="2400">
                <a:latin typeface="Tw Cen MT" pitchFamily="34" charset="0"/>
              </a:rPr>
              <a:t> is evolved.</a:t>
            </a:r>
            <a:endParaRPr lang="en-SG" sz="2400">
              <a:latin typeface="Tw Cen M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z="4000" smtClean="0"/>
              <a:t>Test for Gases – Carbon Dioxide (CO</a:t>
            </a:r>
            <a:r>
              <a:rPr lang="en-US" sz="4000" baseline="-25000" smtClean="0"/>
              <a:t>2</a:t>
            </a:r>
            <a:r>
              <a:rPr lang="en-US" sz="4000" smtClean="0"/>
              <a:t>) </a:t>
            </a:r>
            <a:endParaRPr lang="en-SG" sz="4000" smtClean="0"/>
          </a:p>
        </p:txBody>
      </p:sp>
      <p:pic>
        <p:nvPicPr>
          <p:cNvPr id="13315" name="Content Placeholder 3" descr="QA Pg 18.jpg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6" r="1544" b="3133"/>
          <a:stretch>
            <a:fillRect/>
          </a:stretch>
        </p:blipFill>
        <p:spPr>
          <a:xfrm>
            <a:off x="2284413" y="1844675"/>
            <a:ext cx="4735512" cy="3240088"/>
          </a:xfrm>
        </p:spPr>
      </p:pic>
      <p:sp>
        <p:nvSpPr>
          <p:cNvPr id="13316" name="TextBox 4"/>
          <p:cNvSpPr txBox="1">
            <a:spLocks noChangeArrowheads="1"/>
          </p:cNvSpPr>
          <p:nvPr/>
        </p:nvSpPr>
        <p:spPr bwMode="auto">
          <a:xfrm>
            <a:off x="684213" y="5099050"/>
            <a:ext cx="7991475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400">
                <a:latin typeface="Tw Cen MT" pitchFamily="34" charset="0"/>
              </a:rPr>
              <a:t>Observations	: </a:t>
            </a:r>
            <a:r>
              <a:rPr lang="en-US" sz="2400" u="sng">
                <a:latin typeface="Tw Cen MT" pitchFamily="34" charset="0"/>
              </a:rPr>
              <a:t>Effervescence</a:t>
            </a:r>
            <a:r>
              <a:rPr lang="en-US" sz="2400">
                <a:latin typeface="Tw Cen MT" pitchFamily="34" charset="0"/>
              </a:rPr>
              <a:t> observed.</a:t>
            </a:r>
          </a:p>
          <a:p>
            <a:pPr eaLnBrk="1" hangingPunct="1"/>
            <a:r>
              <a:rPr lang="en-US" sz="2400">
                <a:latin typeface="Tw Cen MT" pitchFamily="34" charset="0"/>
              </a:rPr>
              <a:t>		  Gas evolved gives </a:t>
            </a:r>
            <a:r>
              <a:rPr lang="en-US" sz="2400" u="sng">
                <a:latin typeface="Tw Cen MT" pitchFamily="34" charset="0"/>
              </a:rPr>
              <a:t>white ppt. </a:t>
            </a:r>
            <a:r>
              <a:rPr lang="en-US" sz="2400">
                <a:latin typeface="Tw Cen MT" pitchFamily="34" charset="0"/>
              </a:rPr>
              <a:t>with </a:t>
            </a:r>
            <a:r>
              <a:rPr lang="en-US" sz="2400" u="sng">
                <a:latin typeface="Tw Cen MT" pitchFamily="34" charset="0"/>
              </a:rPr>
              <a:t>limewater</a:t>
            </a:r>
            <a:r>
              <a:rPr lang="en-US" sz="2400">
                <a:latin typeface="Tw Cen MT" pitchFamily="34" charset="0"/>
              </a:rPr>
              <a:t>.</a:t>
            </a:r>
          </a:p>
          <a:p>
            <a:pPr eaLnBrk="1" hangingPunct="1"/>
            <a:endParaRPr lang="en-US" sz="2400">
              <a:latin typeface="Tw Cen MT" pitchFamily="34" charset="0"/>
            </a:endParaRPr>
          </a:p>
          <a:p>
            <a:pPr eaLnBrk="1" hangingPunct="1"/>
            <a:r>
              <a:rPr lang="en-US" sz="2400">
                <a:latin typeface="Tw Cen MT" pitchFamily="34" charset="0"/>
              </a:rPr>
              <a:t>Conclusion	: </a:t>
            </a:r>
            <a:r>
              <a:rPr lang="en-US" sz="2400" u="sng">
                <a:latin typeface="Tw Cen MT" pitchFamily="34" charset="0"/>
              </a:rPr>
              <a:t>Carbon dioxide gas</a:t>
            </a:r>
            <a:r>
              <a:rPr lang="en-US" sz="2400">
                <a:latin typeface="Tw Cen MT" pitchFamily="34" charset="0"/>
              </a:rPr>
              <a:t> is evolved.</a:t>
            </a:r>
            <a:endParaRPr lang="en-SG" sz="2400">
              <a:latin typeface="Tw Cen M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Test for Gases – Chlorine (Cl</a:t>
            </a:r>
            <a:r>
              <a:rPr lang="en-US" baseline="-25000" smtClean="0"/>
              <a:t>2</a:t>
            </a:r>
            <a:r>
              <a:rPr lang="en-US" smtClean="0"/>
              <a:t>)</a:t>
            </a:r>
            <a:endParaRPr lang="en-SG" smtClean="0"/>
          </a:p>
        </p:txBody>
      </p:sp>
      <p:pic>
        <p:nvPicPr>
          <p:cNvPr id="14339" name="Content Placeholder 3" descr="QA Pg 13.jpg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" t="4173" b="3194"/>
          <a:stretch>
            <a:fillRect/>
          </a:stretch>
        </p:blipFill>
        <p:spPr>
          <a:xfrm>
            <a:off x="684213" y="1844675"/>
            <a:ext cx="8081962" cy="2447925"/>
          </a:xfrm>
        </p:spPr>
      </p:pic>
      <p:sp>
        <p:nvSpPr>
          <p:cNvPr id="14340" name="TextBox 4"/>
          <p:cNvSpPr txBox="1">
            <a:spLocks noChangeArrowheads="1"/>
          </p:cNvSpPr>
          <p:nvPr/>
        </p:nvSpPr>
        <p:spPr bwMode="auto">
          <a:xfrm>
            <a:off x="684213" y="4441825"/>
            <a:ext cx="7991475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400">
                <a:latin typeface="Tw Cen MT" pitchFamily="34" charset="0"/>
              </a:rPr>
              <a:t>Observations	: </a:t>
            </a:r>
            <a:r>
              <a:rPr lang="en-US" sz="2400" u="sng">
                <a:latin typeface="Tw Cen MT" pitchFamily="34" charset="0"/>
              </a:rPr>
              <a:t>Effervescence</a:t>
            </a:r>
            <a:r>
              <a:rPr lang="en-US" sz="2400">
                <a:latin typeface="Tw Cen MT" pitchFamily="34" charset="0"/>
              </a:rPr>
              <a:t> observed.</a:t>
            </a:r>
          </a:p>
          <a:p>
            <a:pPr eaLnBrk="1" hangingPunct="1"/>
            <a:r>
              <a:rPr lang="en-US" sz="2400">
                <a:latin typeface="Tw Cen MT" pitchFamily="34" charset="0"/>
              </a:rPr>
              <a:t>		  Gas evolved turns </a:t>
            </a:r>
            <a:r>
              <a:rPr lang="en-US" sz="2400" u="sng">
                <a:latin typeface="Tw Cen MT" pitchFamily="34" charset="0"/>
              </a:rPr>
              <a:t>damp litmus paper red</a:t>
            </a:r>
            <a:r>
              <a:rPr lang="en-US" sz="2400">
                <a:latin typeface="Tw Cen MT" pitchFamily="34" charset="0"/>
              </a:rPr>
              <a:t>, then 		  </a:t>
            </a:r>
            <a:r>
              <a:rPr lang="en-US" sz="2400" u="sng">
                <a:latin typeface="Tw Cen MT" pitchFamily="34" charset="0"/>
              </a:rPr>
              <a:t>white</a:t>
            </a:r>
            <a:r>
              <a:rPr lang="en-US" sz="2400">
                <a:latin typeface="Tw Cen MT" pitchFamily="34" charset="0"/>
              </a:rPr>
              <a:t>.</a:t>
            </a:r>
          </a:p>
          <a:p>
            <a:pPr eaLnBrk="1" hangingPunct="1"/>
            <a:endParaRPr lang="en-US" sz="2400">
              <a:latin typeface="Tw Cen MT" pitchFamily="34" charset="0"/>
            </a:endParaRPr>
          </a:p>
          <a:p>
            <a:pPr eaLnBrk="1" hangingPunct="1"/>
            <a:r>
              <a:rPr lang="en-US" sz="2400">
                <a:latin typeface="Tw Cen MT" pitchFamily="34" charset="0"/>
              </a:rPr>
              <a:t>Conclusion	: </a:t>
            </a:r>
            <a:r>
              <a:rPr lang="en-US" sz="2400" u="sng">
                <a:latin typeface="Tw Cen MT" pitchFamily="34" charset="0"/>
              </a:rPr>
              <a:t>Chlorine gas</a:t>
            </a:r>
            <a:r>
              <a:rPr lang="en-US" sz="2400">
                <a:latin typeface="Tw Cen MT" pitchFamily="34" charset="0"/>
              </a:rPr>
              <a:t> is evolved.</a:t>
            </a:r>
            <a:endParaRPr lang="en-SG" sz="2400">
              <a:latin typeface="Tw Cen M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Test for Gases – Hydrogen (H</a:t>
            </a:r>
            <a:r>
              <a:rPr lang="en-US" baseline="-25000" smtClean="0"/>
              <a:t>2</a:t>
            </a:r>
            <a:r>
              <a:rPr lang="en-US" smtClean="0"/>
              <a:t>)</a:t>
            </a:r>
            <a:endParaRPr lang="en-SG" smtClean="0"/>
          </a:p>
        </p:txBody>
      </p:sp>
      <p:pic>
        <p:nvPicPr>
          <p:cNvPr id="15363" name="Content Placeholder 3" descr="QA Pg 24.jpg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41" r="1100"/>
          <a:stretch>
            <a:fillRect/>
          </a:stretch>
        </p:blipFill>
        <p:spPr>
          <a:xfrm>
            <a:off x="612775" y="1830388"/>
            <a:ext cx="8062913" cy="2967037"/>
          </a:xfrm>
        </p:spPr>
      </p:pic>
      <p:sp>
        <p:nvSpPr>
          <p:cNvPr id="15364" name="TextBox 4"/>
          <p:cNvSpPr txBox="1">
            <a:spLocks noChangeArrowheads="1"/>
          </p:cNvSpPr>
          <p:nvPr/>
        </p:nvSpPr>
        <p:spPr bwMode="auto">
          <a:xfrm>
            <a:off x="684213" y="4724400"/>
            <a:ext cx="7991475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400">
                <a:latin typeface="Tw Cen MT" pitchFamily="34" charset="0"/>
              </a:rPr>
              <a:t>Observations	: </a:t>
            </a:r>
            <a:r>
              <a:rPr lang="en-US" sz="2400" u="sng">
                <a:latin typeface="Tw Cen MT" pitchFamily="34" charset="0"/>
              </a:rPr>
              <a:t>Effervescence</a:t>
            </a:r>
            <a:r>
              <a:rPr lang="en-US" sz="2400">
                <a:latin typeface="Tw Cen MT" pitchFamily="34" charset="0"/>
              </a:rPr>
              <a:t> observed.</a:t>
            </a:r>
          </a:p>
          <a:p>
            <a:pPr eaLnBrk="1" hangingPunct="1"/>
            <a:r>
              <a:rPr lang="en-US" sz="2400">
                <a:latin typeface="Tw Cen MT" pitchFamily="34" charset="0"/>
              </a:rPr>
              <a:t>		  Gas evolved </a:t>
            </a:r>
            <a:r>
              <a:rPr lang="en-US" sz="2400" u="sng">
                <a:latin typeface="Tw Cen MT" pitchFamily="34" charset="0"/>
              </a:rPr>
              <a:t>extinguishes</a:t>
            </a:r>
            <a:r>
              <a:rPr lang="en-US" sz="2400">
                <a:latin typeface="Tw Cen MT" pitchFamily="34" charset="0"/>
              </a:rPr>
              <a:t> a </a:t>
            </a:r>
            <a:r>
              <a:rPr lang="en-US" sz="2400" u="sng">
                <a:latin typeface="Tw Cen MT" pitchFamily="34" charset="0"/>
              </a:rPr>
              <a:t>lighted splinter</a:t>
            </a:r>
            <a:r>
              <a:rPr lang="en-US" sz="2400">
                <a:latin typeface="Tw Cen MT" pitchFamily="34" charset="0"/>
              </a:rPr>
              <a:t> with 		  a </a:t>
            </a:r>
            <a:r>
              <a:rPr lang="en-US" sz="2400" u="sng">
                <a:latin typeface="Tw Cen MT" pitchFamily="34" charset="0"/>
              </a:rPr>
              <a:t>‘pop’</a:t>
            </a:r>
            <a:r>
              <a:rPr lang="en-US" sz="2400">
                <a:latin typeface="Tw Cen MT" pitchFamily="34" charset="0"/>
              </a:rPr>
              <a:t> sound.</a:t>
            </a:r>
          </a:p>
          <a:p>
            <a:pPr eaLnBrk="1" hangingPunct="1"/>
            <a:endParaRPr lang="en-US" sz="2400">
              <a:latin typeface="Tw Cen MT" pitchFamily="34" charset="0"/>
            </a:endParaRPr>
          </a:p>
          <a:p>
            <a:pPr eaLnBrk="1" hangingPunct="1"/>
            <a:r>
              <a:rPr lang="en-US" sz="2400">
                <a:latin typeface="Tw Cen MT" pitchFamily="34" charset="0"/>
              </a:rPr>
              <a:t>Conclusion	: </a:t>
            </a:r>
            <a:r>
              <a:rPr lang="en-US" sz="2400" u="sng">
                <a:latin typeface="Tw Cen MT" pitchFamily="34" charset="0"/>
              </a:rPr>
              <a:t>Hydrogen gas</a:t>
            </a:r>
            <a:r>
              <a:rPr lang="en-US" sz="2400">
                <a:latin typeface="Tw Cen MT" pitchFamily="34" charset="0"/>
              </a:rPr>
              <a:t> is evolved.</a:t>
            </a:r>
            <a:endParaRPr lang="en-SG" sz="2400">
              <a:latin typeface="Tw Cen M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edian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334</TotalTime>
  <Words>1738</Words>
  <Application>Microsoft Office PowerPoint</Application>
  <PresentationFormat>On-screen Show (4:3)</PresentationFormat>
  <Paragraphs>338</Paragraphs>
  <Slides>43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0" baseType="lpstr">
      <vt:lpstr>Arial</vt:lpstr>
      <vt:lpstr>Tw Cen MT</vt:lpstr>
      <vt:lpstr>Wingdings</vt:lpstr>
      <vt:lpstr>Wingdings 2</vt:lpstr>
      <vt:lpstr>Calibri</vt:lpstr>
      <vt:lpstr>Arial Rounded MT Bold</vt:lpstr>
      <vt:lpstr>Median</vt:lpstr>
      <vt:lpstr>PRACTICAL EXAM</vt:lpstr>
      <vt:lpstr>What are you expected to do?</vt:lpstr>
      <vt:lpstr>What must you observe?</vt:lpstr>
      <vt:lpstr>PowerPoint Presentation</vt:lpstr>
      <vt:lpstr>Test for Gases</vt:lpstr>
      <vt:lpstr>Test for Gases – Ammonia (NH3)</vt:lpstr>
      <vt:lpstr>Test for Gases – Carbon Dioxide (CO2) </vt:lpstr>
      <vt:lpstr>Test for Gases – Chlorine (Cl2)</vt:lpstr>
      <vt:lpstr>Test for Gases – Hydrogen (H2)</vt:lpstr>
      <vt:lpstr>Test for Gases – Oxygen (O2)</vt:lpstr>
      <vt:lpstr>Test for Gases – Sulfur Dioxide (SO2)</vt:lpstr>
      <vt:lpstr>Test for Cations</vt:lpstr>
      <vt:lpstr>PowerPoint Presentation</vt:lpstr>
      <vt:lpstr>Test for Cations – Na+/K+/NH4+ </vt:lpstr>
      <vt:lpstr>Test for Cations – Ca2+ / Pb2+ / Zn2+</vt:lpstr>
      <vt:lpstr>Test for Cations – Cu2+ / Fe2+ / Fe3+</vt:lpstr>
      <vt:lpstr>Test for Anions</vt:lpstr>
      <vt:lpstr>Test for Anions – Cl-</vt:lpstr>
      <vt:lpstr>Test for Anions – SO42-</vt:lpstr>
      <vt:lpstr>OXIDISING AND REDUCING AGENTS</vt:lpstr>
      <vt:lpstr>Common Oxidising Agents</vt:lpstr>
      <vt:lpstr>Common Reducing Agents</vt:lpstr>
      <vt:lpstr>DISPLACEMENT REACTIONS</vt:lpstr>
      <vt:lpstr>Common Metals</vt:lpstr>
      <vt:lpstr>Common Metals</vt:lpstr>
      <vt:lpstr>Displacement Reactions</vt:lpstr>
      <vt:lpstr>Displacement Reactions</vt:lpstr>
      <vt:lpstr>Displacement Reactions</vt:lpstr>
      <vt:lpstr>Displacement Reactions</vt:lpstr>
      <vt:lpstr>Displacement Reactions</vt:lpstr>
      <vt:lpstr>Recording Observations</vt:lpstr>
      <vt:lpstr>Recording Observations</vt:lpstr>
      <vt:lpstr>Recording Observations</vt:lpstr>
      <vt:lpstr>Recording Observations</vt:lpstr>
      <vt:lpstr>RECORDING CONCLUSIONS</vt:lpstr>
      <vt:lpstr>Recording Conclusions</vt:lpstr>
      <vt:lpstr>Recording Conclusions</vt:lpstr>
      <vt:lpstr>General Comments from Examiners</vt:lpstr>
      <vt:lpstr>General Comments from Examiners</vt:lpstr>
      <vt:lpstr>General Comments from Examiners</vt:lpstr>
      <vt:lpstr>General Comments from Examiners</vt:lpstr>
      <vt:lpstr>General Comments from Examiners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Jacqueline</dc:creator>
  <cp:lastModifiedBy>Teacher E-Solutions</cp:lastModifiedBy>
  <cp:revision>152</cp:revision>
  <dcterms:created xsi:type="dcterms:W3CDTF">2011-10-13T13:55:16Z</dcterms:created>
  <dcterms:modified xsi:type="dcterms:W3CDTF">2019-01-18T16:40:21Z</dcterms:modified>
</cp:coreProperties>
</file>