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7" r:id="rId3"/>
    <p:sldId id="268" r:id="rId4"/>
    <p:sldId id="286" r:id="rId5"/>
    <p:sldId id="269" r:id="rId6"/>
    <p:sldId id="270" r:id="rId7"/>
    <p:sldId id="271" r:id="rId8"/>
    <p:sldId id="260" r:id="rId9"/>
    <p:sldId id="272" r:id="rId10"/>
    <p:sldId id="273" r:id="rId11"/>
    <p:sldId id="284" r:id="rId12"/>
    <p:sldId id="275" r:id="rId13"/>
    <p:sldId id="276" r:id="rId14"/>
    <p:sldId id="278" r:id="rId15"/>
    <p:sldId id="287" r:id="rId16"/>
    <p:sldId id="282" r:id="rId17"/>
    <p:sldId id="280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0313-A673-45F9-94FD-56549867B767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7E432-61FF-4CC5-947A-B20DC56089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Sulfur dioxide is a </a:t>
            </a:r>
            <a:r>
              <a:rPr lang="en-US" b="1" smtClean="0"/>
              <a:t>reducing agent</a:t>
            </a:r>
            <a:r>
              <a:rPr lang="en-US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Sulfur dioxide turns aqueous </a:t>
            </a:r>
            <a:r>
              <a:rPr lang="en-US" b="1" smtClean="0"/>
              <a:t>acidified potassium manganate (VII) </a:t>
            </a:r>
            <a:r>
              <a:rPr lang="en-US" smtClean="0"/>
              <a:t>from </a:t>
            </a:r>
            <a:r>
              <a:rPr lang="en-US" u="sng" smtClean="0"/>
              <a:t>purple</a:t>
            </a:r>
            <a:r>
              <a:rPr lang="en-US" smtClean="0"/>
              <a:t> (MnO</a:t>
            </a:r>
            <a:r>
              <a:rPr lang="en-US" baseline="-25000" smtClean="0"/>
              <a:t>4</a:t>
            </a:r>
            <a:r>
              <a:rPr lang="en-US" baseline="30000" smtClean="0"/>
              <a:t>-</a:t>
            </a:r>
            <a:r>
              <a:rPr lang="en-US" smtClean="0"/>
              <a:t>) to </a:t>
            </a:r>
            <a:r>
              <a:rPr lang="en-US" u="sng" smtClean="0"/>
              <a:t>colourless</a:t>
            </a:r>
            <a:r>
              <a:rPr lang="en-US" smtClean="0"/>
              <a:t> (Mn</a:t>
            </a:r>
            <a:r>
              <a:rPr lang="en-US" baseline="30000" smtClean="0"/>
              <a:t>2+</a:t>
            </a:r>
            <a:r>
              <a:rPr lang="en-US" smtClean="0"/>
              <a:t>).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smtClean="0"/>
              <a:t>Sulfur dioxide turns aqueous </a:t>
            </a:r>
            <a:r>
              <a:rPr lang="en-US" b="1" smtClean="0"/>
              <a:t>acidified potassium dichromate (VI) </a:t>
            </a:r>
            <a:r>
              <a:rPr lang="en-US" smtClean="0"/>
              <a:t>from </a:t>
            </a:r>
            <a:r>
              <a:rPr lang="en-US" u="sng" smtClean="0"/>
              <a:t>orange</a:t>
            </a:r>
            <a:r>
              <a:rPr lang="en-US" smtClean="0"/>
              <a:t> (Cr</a:t>
            </a:r>
            <a:r>
              <a:rPr lang="en-US" baseline="-25000" smtClean="0"/>
              <a:t>2</a:t>
            </a:r>
            <a:r>
              <a:rPr lang="en-US" smtClean="0"/>
              <a:t>O</a:t>
            </a:r>
            <a:r>
              <a:rPr lang="en-US" baseline="-25000" smtClean="0"/>
              <a:t>7</a:t>
            </a:r>
            <a:r>
              <a:rPr lang="en-US" baseline="30000" smtClean="0"/>
              <a:t>2-</a:t>
            </a:r>
            <a:r>
              <a:rPr lang="en-US" smtClean="0"/>
              <a:t>) to </a:t>
            </a:r>
            <a:r>
              <a:rPr lang="en-US" u="sng" smtClean="0"/>
              <a:t>green</a:t>
            </a:r>
            <a:r>
              <a:rPr lang="en-US" smtClean="0"/>
              <a:t> (Cr</a:t>
            </a:r>
            <a:r>
              <a:rPr lang="en-US" baseline="30000" smtClean="0"/>
              <a:t>3+</a:t>
            </a:r>
            <a:r>
              <a:rPr lang="en-US" smtClean="0"/>
              <a:t>).</a:t>
            </a:r>
            <a:endParaRPr lang="en-SG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4C387A-CED7-48B7-9769-3F12B95A4932}" type="slidenum">
              <a:rPr lang="en-SG">
                <a:cs typeface="Arial" pitchFamily="34" charset="0"/>
              </a:rPr>
              <a:pPr/>
              <a:t>16</a:t>
            </a:fld>
            <a:endParaRPr lang="en-SG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A97F82-915F-4B65-8A93-E54FC0289565}" type="datetimeFigureOut">
              <a:rPr lang="en-US" smtClean="0"/>
              <a:pPr/>
              <a:t>23/04/201313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E51451-79EA-4620-85F7-71B266A6E4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oogle.co.ke/url?sa=i&amp;rct=j&amp;q=&amp;esrc=s&amp;frm=1&amp;source=images&amp;cd=&amp;cad=rja&amp;docid=j6v79_D-ZZXgNM&amp;tbnid=L5EHVF7LCxl8FM:&amp;ved=0CAUQjRw&amp;url=http://www.docstoc.com/docs/115042625/Testing-for-Gases&amp;ei=YgJxUZmWH4e20QXFmICwBw&amp;bvm=bv.45373924,d.ZG4&amp;psig=AFQjCNFTv4mCJdDcRr7fssKnfzrZ_rVlKA&amp;ust=136644699409000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QUALITATIVE ANALYSIS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914400"/>
            <a:ext cx="7772400" cy="15087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TESTING FOR CATIONS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1295400"/>
            <a:ext cx="69413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 (Cu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ammonia Solution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blue ppt.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 in excess giving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deep-blue solution</a:t>
            </a:r>
          </a:p>
        </p:txBody>
      </p:sp>
      <p:pic>
        <p:nvPicPr>
          <p:cNvPr id="3" name="Picture 2" descr="http://www.public.asu.edu/%7Ejpbirk/qual/qualanal/CU/Cu3b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514600"/>
            <a:ext cx="1714500" cy="2400301"/>
          </a:xfrm>
          <a:prstGeom prst="rect">
            <a:avLst/>
          </a:prstGeom>
          <a:noFill/>
        </p:spPr>
      </p:pic>
      <p:pic>
        <p:nvPicPr>
          <p:cNvPr id="4" name="Picture 2" descr="http://people.bu.edu/straub/courses/demomaster/images/cuso4equilibr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590800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Cations</a:t>
            </a:r>
            <a:endParaRPr lang="en-SG" smtClean="0"/>
          </a:p>
        </p:txBody>
      </p:sp>
      <p:pic>
        <p:nvPicPr>
          <p:cNvPr id="20483" name="Content Placeholder 3" descr="Notes  for QA - Copy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173288"/>
            <a:ext cx="9163050" cy="3271837"/>
          </a:xfrm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79613" y="1628775"/>
            <a:ext cx="6480175" cy="1398588"/>
            <a:chOff x="1979712" y="1628800"/>
            <a:chExt cx="6480720" cy="1397769"/>
          </a:xfrm>
        </p:grpSpPr>
        <p:sp>
          <p:nvSpPr>
            <p:cNvPr id="6" name="Oval 5"/>
            <p:cNvSpPr/>
            <p:nvPr/>
          </p:nvSpPr>
          <p:spPr>
            <a:xfrm>
              <a:off x="1979712" y="2379248"/>
              <a:ext cx="6480720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5220071" y="2019096"/>
              <a:ext cx="431836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1" name="TextBox 7"/>
            <p:cNvSpPr txBox="1">
              <a:spLocks noChangeArrowheads="1"/>
            </p:cNvSpPr>
            <p:nvPr/>
          </p:nvSpPr>
          <p:spPr bwMode="auto">
            <a:xfrm>
              <a:off x="5508104" y="1628800"/>
              <a:ext cx="2016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0963" y="1628775"/>
            <a:ext cx="2762250" cy="1398588"/>
            <a:chOff x="80208" y="1628800"/>
            <a:chExt cx="2763600" cy="1397769"/>
          </a:xfrm>
        </p:grpSpPr>
        <p:sp>
          <p:nvSpPr>
            <p:cNvPr id="11" name="Oval 10"/>
            <p:cNvSpPr/>
            <p:nvPr/>
          </p:nvSpPr>
          <p:spPr>
            <a:xfrm>
              <a:off x="80208" y="2379248"/>
              <a:ext cx="74807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467747" y="2019096"/>
              <a:ext cx="432011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8" name="TextBox 12"/>
            <p:cNvSpPr txBox="1">
              <a:spLocks noChangeArrowheads="1"/>
            </p:cNvSpPr>
            <p:nvPr/>
          </p:nvSpPr>
          <p:spPr bwMode="auto">
            <a:xfrm>
              <a:off x="827584" y="1628800"/>
              <a:ext cx="2016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.chemmybear.com/groves/images/ppt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9249" y="3581400"/>
            <a:ext cx="4806351" cy="2388156"/>
          </a:xfrm>
          <a:prstGeom prst="rect">
            <a:avLst/>
          </a:prstGeom>
          <a:noFill/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52400" y="762000"/>
            <a:ext cx="864050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Halide tests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Br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,I</a:t>
            </a:r>
            <a:r>
              <a:rPr kumimoji="0" lang="en-US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Acidified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silver nitrate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 will give a white precipitate of silver chloride,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cream (off white) precipitate of silver bromide</a:t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a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yellow precipitate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silver iodide.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838200"/>
            <a:ext cx="52405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SULPHATE IONS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barium chloride test for sulphate (SO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soluble sulphate will give a white precipitate of barium sulphate.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 is made in the presence of dilute hydrochloric acid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remove any carbonate or sulphite ions which may be present.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These ions will also produce a precipitate which would confuse the results.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4" name="Picture 4" descr="http://www.bbc.co.uk/schools/gcsebitesize/science/images/barium_sulph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447800"/>
            <a:ext cx="215265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352800"/>
            <a:ext cx="29241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914400"/>
            <a:ext cx="8685391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CARBONATE IONS.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ACID TEST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Any carbonate will produce carbon dioxide gas when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add a dilute acid.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96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carbon dioxide gas is identified using lime water, which goes milky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Test for Anions</a:t>
            </a:r>
            <a:endParaRPr lang="en-SG" smtClean="0"/>
          </a:p>
        </p:txBody>
      </p:sp>
      <p:pic>
        <p:nvPicPr>
          <p:cNvPr id="25603" name="Content Placeholder 3" descr="Notes  for QA - Co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400" y="2492375"/>
            <a:ext cx="9118600" cy="2649538"/>
          </a:xfrm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5580063" y="1916113"/>
            <a:ext cx="3095625" cy="1368425"/>
            <a:chOff x="5580112" y="1916832"/>
            <a:chExt cx="3096344" cy="1368152"/>
          </a:xfrm>
        </p:grpSpPr>
        <p:sp>
          <p:nvSpPr>
            <p:cNvPr id="6" name="Oval 5"/>
            <p:cNvSpPr/>
            <p:nvPr/>
          </p:nvSpPr>
          <p:spPr>
            <a:xfrm>
              <a:off x="5580112" y="2637413"/>
              <a:ext cx="1224246" cy="6475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6156508" y="2277122"/>
              <a:ext cx="431900" cy="3602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7"/>
            <p:cNvSpPr txBox="1">
              <a:spLocks noChangeArrowheads="1"/>
            </p:cNvSpPr>
            <p:nvPr/>
          </p:nvSpPr>
          <p:spPr bwMode="auto">
            <a:xfrm>
              <a:off x="6484212" y="1916832"/>
              <a:ext cx="21922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w Cen MT" pitchFamily="34" charset="0"/>
                </a:rPr>
                <a:t>Observations</a:t>
              </a:r>
              <a:endParaRPr lang="en-SG" sz="2400" b="1">
                <a:latin typeface="Tw Cen MT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0963" y="1958975"/>
            <a:ext cx="2762250" cy="1398588"/>
            <a:chOff x="80208" y="1628800"/>
            <a:chExt cx="2763600" cy="1397769"/>
          </a:xfrm>
        </p:grpSpPr>
        <p:sp>
          <p:nvSpPr>
            <p:cNvPr id="10" name="Oval 9"/>
            <p:cNvSpPr/>
            <p:nvPr/>
          </p:nvSpPr>
          <p:spPr>
            <a:xfrm>
              <a:off x="80208" y="2379248"/>
              <a:ext cx="748077" cy="64732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SG">
                <a:solidFill>
                  <a:srgbClr val="000000"/>
                </a:solidFill>
                <a:cs typeface="Arial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467747" y="2019096"/>
              <a:ext cx="432011" cy="3601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08" name="TextBox 11"/>
            <p:cNvSpPr txBox="1">
              <a:spLocks noChangeArrowheads="1"/>
            </p:cNvSpPr>
            <p:nvPr/>
          </p:nvSpPr>
          <p:spPr bwMode="auto">
            <a:xfrm>
              <a:off x="827584" y="1628800"/>
              <a:ext cx="201622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latin typeface="Tw Cen MT" pitchFamily="34" charset="0"/>
                </a:rPr>
                <a:t>Conclusion</a:t>
              </a:r>
              <a:endParaRPr lang="en-SG" sz="2400" b="1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Test for Gases – Sulfur Dioxide (SO</a:t>
            </a:r>
            <a:r>
              <a:rPr lang="en-US" sz="4000" baseline="-25000" smtClean="0"/>
              <a:t>2</a:t>
            </a:r>
            <a:r>
              <a:rPr lang="en-US" sz="4000" smtClean="0"/>
              <a:t>)</a:t>
            </a:r>
            <a:endParaRPr lang="en-SG" sz="4000" smtClean="0"/>
          </a:p>
        </p:txBody>
      </p:sp>
      <p:pic>
        <p:nvPicPr>
          <p:cNvPr id="19459" name="Content Placeholder 4" descr="QA Pg 1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2775" y="1860550"/>
            <a:ext cx="8153400" cy="2936875"/>
          </a:xfrm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84213" y="4941888"/>
            <a:ext cx="79914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w Cen MT" pitchFamily="34" charset="0"/>
              </a:rPr>
              <a:t>Observations	: </a:t>
            </a:r>
            <a:r>
              <a:rPr lang="en-US" sz="2400" u="sng">
                <a:latin typeface="Tw Cen MT" pitchFamily="34" charset="0"/>
              </a:rPr>
              <a:t>Effervescence</a:t>
            </a:r>
            <a:r>
              <a:rPr lang="en-US" sz="2400">
                <a:latin typeface="Tw Cen MT" pitchFamily="34" charset="0"/>
              </a:rPr>
              <a:t> observed.</a:t>
            </a:r>
          </a:p>
          <a:p>
            <a:r>
              <a:rPr lang="en-US" sz="2400">
                <a:latin typeface="Tw Cen MT" pitchFamily="34" charset="0"/>
              </a:rPr>
              <a:t>		  Gas evolved turns </a:t>
            </a:r>
            <a:r>
              <a:rPr lang="en-US" sz="2400" u="sng">
                <a:latin typeface="Tw Cen MT" pitchFamily="34" charset="0"/>
              </a:rPr>
              <a:t>aqueous acidified potassium </a:t>
            </a:r>
            <a:r>
              <a:rPr lang="en-US" sz="2400">
                <a:latin typeface="Tw Cen MT" pitchFamily="34" charset="0"/>
              </a:rPr>
              <a:t>		  </a:t>
            </a:r>
            <a:r>
              <a:rPr lang="en-US" sz="2400" u="sng">
                <a:latin typeface="Tw Cen MT" pitchFamily="34" charset="0"/>
              </a:rPr>
              <a:t>dichromate (VI)</a:t>
            </a:r>
            <a:r>
              <a:rPr lang="en-US" sz="2400">
                <a:latin typeface="Tw Cen MT" pitchFamily="34" charset="0"/>
              </a:rPr>
              <a:t> from </a:t>
            </a:r>
            <a:r>
              <a:rPr lang="en-US" sz="2400" u="sng">
                <a:latin typeface="Tw Cen MT" pitchFamily="34" charset="0"/>
              </a:rPr>
              <a:t>orange</a:t>
            </a:r>
            <a:r>
              <a:rPr lang="en-US" sz="2400">
                <a:latin typeface="Tw Cen MT" pitchFamily="34" charset="0"/>
              </a:rPr>
              <a:t> to </a:t>
            </a:r>
            <a:r>
              <a:rPr lang="en-US" sz="2400" u="sng">
                <a:latin typeface="Tw Cen MT" pitchFamily="34" charset="0"/>
              </a:rPr>
              <a:t>green</a:t>
            </a:r>
            <a:r>
              <a:rPr lang="en-US" sz="2400">
                <a:latin typeface="Tw Cen MT" pitchFamily="34" charset="0"/>
              </a:rPr>
              <a:t>.</a:t>
            </a:r>
          </a:p>
          <a:p>
            <a:endParaRPr lang="en-US" sz="2400">
              <a:latin typeface="Tw Cen MT" pitchFamily="34" charset="0"/>
            </a:endParaRPr>
          </a:p>
          <a:p>
            <a:r>
              <a:rPr lang="en-US" sz="2400">
                <a:latin typeface="Tw Cen MT" pitchFamily="34" charset="0"/>
              </a:rPr>
              <a:t>Conclusion	: </a:t>
            </a:r>
            <a:r>
              <a:rPr lang="en-US" sz="2400" u="sng">
                <a:latin typeface="Tw Cen MT" pitchFamily="34" charset="0"/>
              </a:rPr>
              <a:t>Sulfur dioxide gas</a:t>
            </a:r>
            <a:r>
              <a:rPr lang="en-US" sz="2400">
                <a:latin typeface="Tw Cen MT" pitchFamily="34" charset="0"/>
              </a:rPr>
              <a:t> is evolved.</a:t>
            </a:r>
            <a:endParaRPr lang="en-SG" sz="240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.docstoccdn.com/thumb/orig/115042625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762000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Common Metals</a:t>
            </a:r>
            <a:endParaRPr lang="en-SG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1628775"/>
            <a:ext cx="2520950" cy="2622550"/>
            <a:chOff x="395536" y="1844824"/>
            <a:chExt cx="2520280" cy="2621905"/>
          </a:xfrm>
        </p:grpSpPr>
        <p:pic>
          <p:nvPicPr>
            <p:cNvPr id="33811" name="Picture 3" descr="magnesium ribbon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1560" y="1844824"/>
              <a:ext cx="2088232" cy="2067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2" name="TextBox 4"/>
            <p:cNvSpPr txBox="1">
              <a:spLocks noChangeArrowheads="1"/>
            </p:cNvSpPr>
            <p:nvPr/>
          </p:nvSpPr>
          <p:spPr bwMode="auto">
            <a:xfrm>
              <a:off x="395536" y="4005064"/>
              <a:ext cx="252028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w Cen MT" pitchFamily="34" charset="0"/>
                </a:rPr>
                <a:t>magnesium ribbon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60338" y="4335463"/>
            <a:ext cx="2466975" cy="2406650"/>
            <a:chOff x="2699792" y="1700808"/>
            <a:chExt cx="2466975" cy="2405881"/>
          </a:xfrm>
        </p:grpSpPr>
        <p:pic>
          <p:nvPicPr>
            <p:cNvPr id="33809" name="Picture 6" descr="aluminium foil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99792" y="1700808"/>
              <a:ext cx="246697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0" name="TextBox 7"/>
            <p:cNvSpPr txBox="1">
              <a:spLocks noChangeArrowheads="1"/>
            </p:cNvSpPr>
            <p:nvPr/>
          </p:nvSpPr>
          <p:spPr bwMode="auto">
            <a:xfrm>
              <a:off x="2987824" y="3645024"/>
              <a:ext cx="1872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w Cen MT" pitchFamily="34" charset="0"/>
                </a:rPr>
                <a:t>aluminium foil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48038" y="1916113"/>
            <a:ext cx="2667000" cy="2305050"/>
            <a:chOff x="2555776" y="1628800"/>
            <a:chExt cx="2667000" cy="2304256"/>
          </a:xfrm>
        </p:grpSpPr>
        <p:pic>
          <p:nvPicPr>
            <p:cNvPr id="33807" name="Picture 9" descr="zinc powder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55776" y="1628800"/>
              <a:ext cx="26670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Box 10"/>
            <p:cNvSpPr txBox="1">
              <a:spLocks noChangeArrowheads="1"/>
            </p:cNvSpPr>
            <p:nvPr/>
          </p:nvSpPr>
          <p:spPr bwMode="auto">
            <a:xfrm>
              <a:off x="3059832" y="3471391"/>
              <a:ext cx="17281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w Cen MT" pitchFamily="34" charset="0"/>
                </a:rPr>
                <a:t>zinc powder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3351213" y="4437063"/>
            <a:ext cx="2663825" cy="2262187"/>
            <a:chOff x="3131840" y="4365104"/>
            <a:chExt cx="2664296" cy="2261865"/>
          </a:xfrm>
        </p:grpSpPr>
        <p:pic>
          <p:nvPicPr>
            <p:cNvPr id="33805" name="Picture 12" descr="lead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31840" y="4365104"/>
              <a:ext cx="2664296" cy="1694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6" name="TextBox 13"/>
            <p:cNvSpPr txBox="1">
              <a:spLocks noChangeArrowheads="1"/>
            </p:cNvSpPr>
            <p:nvPr/>
          </p:nvSpPr>
          <p:spPr bwMode="auto">
            <a:xfrm>
              <a:off x="4067944" y="6165304"/>
              <a:ext cx="7920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w Cen MT" pitchFamily="34" charset="0"/>
                </a:rPr>
                <a:t>lead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516688" y="1196975"/>
            <a:ext cx="2200275" cy="2663825"/>
            <a:chOff x="6372200" y="260648"/>
            <a:chExt cx="2200275" cy="2664296"/>
          </a:xfrm>
        </p:grpSpPr>
        <p:pic>
          <p:nvPicPr>
            <p:cNvPr id="33803" name="Picture 15" descr="iron filings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72200" y="260648"/>
              <a:ext cx="2200275" cy="2085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TextBox 16"/>
            <p:cNvSpPr txBox="1">
              <a:spLocks noChangeArrowheads="1"/>
            </p:cNvSpPr>
            <p:nvPr/>
          </p:nvSpPr>
          <p:spPr bwMode="auto">
            <a:xfrm>
              <a:off x="6732240" y="2463279"/>
              <a:ext cx="1512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w Cen MT" pitchFamily="34" charset="0"/>
                </a:rPr>
                <a:t>iron filings</a:t>
              </a:r>
              <a:endParaRPr lang="en-SG" sz="2400">
                <a:latin typeface="Tw Cen MT" pitchFamily="34" charset="0"/>
              </a:endParaRP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659563" y="4119563"/>
            <a:ext cx="2089150" cy="2549525"/>
            <a:chOff x="6300192" y="2996952"/>
            <a:chExt cx="2088232" cy="2549897"/>
          </a:xfrm>
        </p:grpSpPr>
        <p:pic>
          <p:nvPicPr>
            <p:cNvPr id="33801" name="Picture 18" descr="copper turnings.jp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72200" y="2996952"/>
              <a:ext cx="1895475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2" name="TextBox 19"/>
            <p:cNvSpPr txBox="1">
              <a:spLocks noChangeArrowheads="1"/>
            </p:cNvSpPr>
            <p:nvPr/>
          </p:nvSpPr>
          <p:spPr bwMode="auto">
            <a:xfrm>
              <a:off x="6300192" y="5085184"/>
              <a:ext cx="208823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latin typeface="Tw Cen MT" pitchFamily="34" charset="0"/>
                </a:rPr>
                <a:t>copper turnings</a:t>
              </a:r>
              <a:endParaRPr lang="en-SG" sz="2400">
                <a:latin typeface="Tw Cen M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762000"/>
            <a:ext cx="518443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Calcium (Ca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insoluble in excess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i="1" dirty="0" smtClean="0">
              <a:solidFill>
                <a:srgbClr val="7030A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ammonia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ppt. or very slight white ppt.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14600"/>
            <a:ext cx="13716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838200"/>
            <a:ext cx="58881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Calcium ions: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+ 2OH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Ca(OH)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2(s)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ppt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is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soluble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excess of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NH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800600"/>
            <a:ext cx="78390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test 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Mg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kumimoji="0" lang="en-US" sz="2400" b="0" i="0" u="none" strike="noStrike" cap="none" normalizeH="0" baseline="3000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have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 tests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similar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You could distinguish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 a flame test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514600"/>
            <a:ext cx="13716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Test for </a:t>
            </a:r>
            <a:r>
              <a:rPr lang="en-US" sz="4000" dirty="0" err="1" smtClean="0"/>
              <a:t>Cations</a:t>
            </a:r>
            <a:r>
              <a:rPr lang="en-US" sz="4000" dirty="0" smtClean="0"/>
              <a:t> – Ca</a:t>
            </a:r>
            <a:r>
              <a:rPr lang="en-US" sz="4000" baseline="30000" dirty="0" smtClean="0"/>
              <a:t>2+</a:t>
            </a:r>
            <a:r>
              <a:rPr lang="en-US" sz="4000" dirty="0" smtClean="0"/>
              <a:t> / Pb</a:t>
            </a:r>
            <a:r>
              <a:rPr lang="en-US" sz="4000" baseline="30000" dirty="0" smtClean="0"/>
              <a:t>2+</a:t>
            </a:r>
            <a:r>
              <a:rPr lang="en-US" sz="4000" dirty="0" smtClean="0"/>
              <a:t> / Zn</a:t>
            </a:r>
            <a:r>
              <a:rPr lang="en-US" sz="4000" baseline="30000" dirty="0" smtClean="0"/>
              <a:t>2+</a:t>
            </a:r>
            <a:endParaRPr lang="en-SG" sz="4000" baseline="30000" dirty="0" smtClean="0"/>
          </a:p>
        </p:txBody>
      </p:sp>
      <p:pic>
        <p:nvPicPr>
          <p:cNvPr id="23555" name="Content Placeholder 4" descr="QA Pg 26 - Copy (2) - Cop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57338"/>
            <a:ext cx="1944687" cy="2754312"/>
          </a:xfrm>
        </p:spPr>
      </p:pic>
      <p:pic>
        <p:nvPicPr>
          <p:cNvPr id="23556" name="Content Placeholder 5" descr="QA Pg 26 - Copy (3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59113" y="1557338"/>
            <a:ext cx="2074862" cy="2735262"/>
          </a:xfr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0825" y="4292600"/>
            <a:ext cx="2955925" cy="1512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u="sng" dirty="0">
                <a:latin typeface="+mn-lt"/>
                <a:cs typeface="+mn-cs"/>
              </a:rPr>
              <a:t>Observation</a:t>
            </a:r>
            <a:r>
              <a:rPr lang="en-US" sz="27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700" b="1" dirty="0">
                <a:latin typeface="+mn-lt"/>
                <a:cs typeface="+mn-cs"/>
              </a:rPr>
              <a:t>White</a:t>
            </a:r>
            <a:r>
              <a:rPr lang="en-US" sz="2700" dirty="0">
                <a:latin typeface="+mn-lt"/>
                <a:cs typeface="+mn-cs"/>
              </a:rPr>
              <a:t> ppt. observed.</a:t>
            </a:r>
          </a:p>
        </p:txBody>
      </p:sp>
      <p:sp>
        <p:nvSpPr>
          <p:cNvPr id="27654" name="Content Placeholder 2"/>
          <p:cNvSpPr txBox="1">
            <a:spLocks/>
          </p:cNvSpPr>
          <p:nvPr/>
        </p:nvSpPr>
        <p:spPr bwMode="auto">
          <a:xfrm>
            <a:off x="3059113" y="4292600"/>
            <a:ext cx="29559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Observation</a:t>
            </a:r>
            <a:r>
              <a:rPr lang="en-US" sz="2500" dirty="0" smtClean="0">
                <a:latin typeface="Tw Cen MT" pitchFamily="34" charset="0"/>
              </a:rPr>
              <a:t>: 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US" sz="2500" b="1" dirty="0" smtClean="0">
                <a:latin typeface="Tw Cen MT" pitchFamily="34" charset="0"/>
              </a:rPr>
              <a:t>White</a:t>
            </a:r>
            <a:r>
              <a:rPr lang="en-US" sz="2500" dirty="0" smtClean="0">
                <a:latin typeface="Tw Cen MT" pitchFamily="34" charset="0"/>
              </a:rPr>
              <a:t> ppt., soluble in excess, giving a </a:t>
            </a:r>
            <a:r>
              <a:rPr lang="en-US" sz="2500" dirty="0" err="1" smtClean="0">
                <a:latin typeface="Tw Cen MT" pitchFamily="34" charset="0"/>
              </a:rPr>
              <a:t>colourless</a:t>
            </a:r>
            <a:r>
              <a:rPr lang="en-US" sz="2500" dirty="0" smtClean="0">
                <a:latin typeface="Tw Cen MT" pitchFamily="34" charset="0"/>
              </a:rPr>
              <a:t> solution.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u="sng" dirty="0" smtClean="0">
                <a:latin typeface="Tw Cen MT" pitchFamily="34" charset="0"/>
              </a:rPr>
              <a:t>Conclusion</a:t>
            </a:r>
            <a:r>
              <a:rPr lang="en-US" sz="2500" dirty="0" smtClean="0">
                <a:latin typeface="Tw Cen MT" pitchFamily="34" charset="0"/>
              </a:rPr>
              <a:t>:</a:t>
            </a:r>
          </a:p>
          <a:p>
            <a:pPr marL="0" indent="0"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2500" dirty="0" smtClean="0">
                <a:latin typeface="Tw Cen MT" pitchFamily="34" charset="0"/>
              </a:rPr>
              <a:t>Pb</a:t>
            </a:r>
            <a:r>
              <a:rPr lang="en-US" sz="2500" baseline="30000" dirty="0" smtClean="0">
                <a:latin typeface="Tw Cen MT" pitchFamily="34" charset="0"/>
              </a:rPr>
              <a:t>2+</a:t>
            </a:r>
            <a:r>
              <a:rPr lang="en-US" sz="2500" dirty="0" smtClean="0">
                <a:latin typeface="Tw Cen MT" pitchFamily="34" charset="0"/>
              </a:rPr>
              <a:t> / Zn</a:t>
            </a:r>
            <a:r>
              <a:rPr lang="en-US" sz="2500" baseline="30000" dirty="0" smtClean="0">
                <a:latin typeface="Tw Cen MT" pitchFamily="34" charset="0"/>
              </a:rPr>
              <a:t>2+</a:t>
            </a:r>
            <a:r>
              <a:rPr lang="en-US" sz="2500" dirty="0" smtClean="0">
                <a:latin typeface="Tw Cen MT" pitchFamily="34" charset="0"/>
              </a:rPr>
              <a:t> is present.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en-US" sz="2500" dirty="0" smtClean="0">
              <a:latin typeface="Tw Cen MT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56325" y="4292600"/>
            <a:ext cx="2954338" cy="256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Observation</a:t>
            </a:r>
            <a:r>
              <a:rPr lang="en-US" sz="2500" dirty="0"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b="1" dirty="0">
                <a:latin typeface="+mn-lt"/>
                <a:cs typeface="+mn-cs"/>
              </a:rPr>
              <a:t>White</a:t>
            </a:r>
            <a:r>
              <a:rPr lang="en-US" sz="2500" dirty="0">
                <a:latin typeface="+mn-lt"/>
                <a:cs typeface="+mn-cs"/>
              </a:rPr>
              <a:t> ppt., insoluble in excess.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u="sng" dirty="0">
                <a:latin typeface="+mn-lt"/>
                <a:cs typeface="+mn-cs"/>
              </a:rPr>
              <a:t>Conclusion</a:t>
            </a:r>
            <a:r>
              <a:rPr lang="en-US" sz="2500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en-US" sz="2500" dirty="0">
                <a:latin typeface="+mn-lt"/>
                <a:cs typeface="+mn-cs"/>
              </a:rPr>
              <a:t>Ca</a:t>
            </a:r>
            <a:r>
              <a:rPr lang="en-US" sz="2500" baseline="30000" dirty="0">
                <a:latin typeface="+mn-lt"/>
                <a:cs typeface="+mn-cs"/>
              </a:rPr>
              <a:t>2+</a:t>
            </a:r>
            <a:r>
              <a:rPr lang="en-US" sz="2500" dirty="0">
                <a:latin typeface="+mn-lt"/>
                <a:cs typeface="+mn-cs"/>
              </a:rPr>
              <a:t> is present.</a:t>
            </a:r>
          </a:p>
        </p:txBody>
      </p:sp>
      <p:pic>
        <p:nvPicPr>
          <p:cNvPr id="23560" name="Picture 10" descr="QA Pg 26 - Copy (3) -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6800" y="1557338"/>
            <a:ext cx="20256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742" y="685800"/>
            <a:ext cx="6518131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Aluminium(Al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Solution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giving 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colourless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insoluble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+3OH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→Al(OH)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(s) in excess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 forms soluble (Al(OH)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95400"/>
            <a:ext cx="1371600" cy="2057401"/>
          </a:xfrm>
          <a:prstGeom prst="rect">
            <a:avLst/>
          </a:prstGeom>
          <a:noFill/>
        </p:spPr>
      </p:pic>
      <p:pic>
        <p:nvPicPr>
          <p:cNvPr id="4" name="Picture 4" descr="http://www.public.asu.edu/%7Ejpbirk/qual/qualanal/WATER/Sr5b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419600"/>
            <a:ext cx="13716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742" y="685800"/>
            <a:ext cx="651813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Zinc (Zn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Solution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giving 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colourless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95400"/>
            <a:ext cx="1371600" cy="2057401"/>
          </a:xfrm>
          <a:prstGeom prst="rect">
            <a:avLst/>
          </a:prstGeom>
          <a:noFill/>
        </p:spPr>
      </p:pic>
      <p:pic>
        <p:nvPicPr>
          <p:cNvPr id="4" name="Picture 4" descr="http://www.public.asu.edu/%7Ejpbirk/qual/qualanal/WATER/Sr5b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95800"/>
            <a:ext cx="1371600" cy="2057401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3733800"/>
            <a:ext cx="87190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Zn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+ 2OH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kumimoji="0" lang="en-US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→ Zn(OH)</a:t>
            </a:r>
            <a:r>
              <a:rPr kumimoji="0" lang="en-US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2(s)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white ppt. The ppt. dissolves in both excess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and ammonia to give a clear colourless solution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742" y="685800"/>
            <a:ext cx="6518131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Lead (Pb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Solution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giving a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colourless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 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White ppt.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Soluble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excess</a:t>
            </a:r>
            <a:endParaRPr kumimoji="0" lang="en-US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public.asu.edu/%7Ejpbirk/qual/qualanal/WHITE/Al3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295400"/>
            <a:ext cx="1371600" cy="2057401"/>
          </a:xfrm>
          <a:prstGeom prst="rect">
            <a:avLst/>
          </a:prstGeom>
          <a:noFill/>
        </p:spPr>
      </p:pic>
      <p:pic>
        <p:nvPicPr>
          <p:cNvPr id="4" name="Picture 4" descr="http://www.public.asu.edu/%7Ejpbirk/qual/qualanal/WATER/Sr5b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95800"/>
            <a:ext cx="1371600" cy="2057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7719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B050"/>
                </a:solidFill>
              </a:rPr>
              <a:t>Fe</a:t>
            </a:r>
            <a:r>
              <a:rPr lang="en-US" b="1" baseline="30000" dirty="0" smtClean="0">
                <a:solidFill>
                  <a:srgbClr val="00B050"/>
                </a:solidFill>
              </a:rPr>
              <a:t>2+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C00000"/>
                </a:solidFill>
              </a:rPr>
              <a:t>Fe</a:t>
            </a:r>
            <a:r>
              <a:rPr lang="en-US" b="1" baseline="30000" dirty="0" smtClean="0">
                <a:solidFill>
                  <a:srgbClr val="C00000"/>
                </a:solidFill>
              </a:rPr>
              <a:t>3+</a:t>
            </a:r>
            <a:r>
              <a:rPr lang="en-US" b="1" dirty="0" smtClean="0"/>
              <a:t> I</a:t>
            </a: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Ammonia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NaOH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Aqueous ammonia and NaOH reacts with Fe(II) ions to produce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green </a:t>
            </a:r>
            <a:r>
              <a:rPr lang="en-US" dirty="0" err="1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ppt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Fe(OH)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rgbClr val="92D05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oxidizes to form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red-brown Fe(OH)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3" descr="http://www.public.asu.edu/%7Ejpbirk/qual/qualanal/FE/Fe3ap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762000"/>
            <a:ext cx="1714500" cy="2400301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3505200"/>
            <a:ext cx="7220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 Solutions  React with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Fe(III)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ions to produce red-brown Fe(OH)</a:t>
            </a:r>
            <a:r>
              <a:rPr kumimoji="0" lang="en-US" sz="1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Picture 6" descr="http://www.public.asu.edu/%7Ejpbirk/qual/qualanal/FE/Fe3bpp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191000"/>
            <a:ext cx="1714500" cy="20574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1828800"/>
            <a:ext cx="195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Insoluble in excess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19400" y="5029200"/>
            <a:ext cx="195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Insoluble in excess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bbc.co.uk/schools/gcsebitesize/science/images/42_transition_metal_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7399298" cy="3333751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62000"/>
            <a:ext cx="53447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Copper (Cu</a:t>
            </a:r>
            <a:r>
              <a:rPr kumimoji="0" lang="en-US" sz="2000" b="0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2+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with aqueous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sodium hydroxide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Light blue ppt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insoluble in excess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162</TotalTime>
  <Words>533</Words>
  <Application>Microsoft Office PowerPoint</Application>
  <PresentationFormat>On-screen Show (4:3)</PresentationFormat>
  <Paragraphs>121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QUALITATIVE ANALYSIS</vt:lpstr>
      <vt:lpstr>Slide 2</vt:lpstr>
      <vt:lpstr>Slide 3</vt:lpstr>
      <vt:lpstr>Test for Cations – Ca2+ / Pb2+ / Zn2+</vt:lpstr>
      <vt:lpstr>Slide 5</vt:lpstr>
      <vt:lpstr>Slide 6</vt:lpstr>
      <vt:lpstr>Slide 7</vt:lpstr>
      <vt:lpstr>Slide 8</vt:lpstr>
      <vt:lpstr>Slide 9</vt:lpstr>
      <vt:lpstr>Slide 10</vt:lpstr>
      <vt:lpstr>Test for Cations</vt:lpstr>
      <vt:lpstr>Slide 12</vt:lpstr>
      <vt:lpstr>Slide 13</vt:lpstr>
      <vt:lpstr>Slide 14</vt:lpstr>
      <vt:lpstr>Test for Anions</vt:lpstr>
      <vt:lpstr>Test for Gases – Sulfur Dioxide (SO2)</vt:lpstr>
      <vt:lpstr>Slide 17</vt:lpstr>
      <vt:lpstr>Common Metals</vt:lpstr>
    </vt:vector>
  </TitlesOfParts>
  <Company>Ministry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AKOBIA</dc:creator>
  <cp:lastModifiedBy>AKOBIA</cp:lastModifiedBy>
  <cp:revision>19</cp:revision>
  <dcterms:created xsi:type="dcterms:W3CDTF">2013-04-19T16:15:52Z</dcterms:created>
  <dcterms:modified xsi:type="dcterms:W3CDTF">2013-04-23T18:57:54Z</dcterms:modified>
</cp:coreProperties>
</file>