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0"/>
  </p:notesMasterIdLst>
  <p:sldIdLst>
    <p:sldId id="256" r:id="rId2"/>
    <p:sldId id="267" r:id="rId3"/>
    <p:sldId id="268" r:id="rId4"/>
    <p:sldId id="286" r:id="rId5"/>
    <p:sldId id="269" r:id="rId6"/>
    <p:sldId id="270" r:id="rId7"/>
    <p:sldId id="271" r:id="rId8"/>
    <p:sldId id="260" r:id="rId9"/>
    <p:sldId id="272" r:id="rId10"/>
    <p:sldId id="273" r:id="rId11"/>
    <p:sldId id="284" r:id="rId12"/>
    <p:sldId id="275" r:id="rId13"/>
    <p:sldId id="276" r:id="rId14"/>
    <p:sldId id="278" r:id="rId15"/>
    <p:sldId id="287" r:id="rId16"/>
    <p:sldId id="282" r:id="rId17"/>
    <p:sldId id="280" r:id="rId18"/>
    <p:sldId id="28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10313-A673-45F9-94FD-56549867B767}" type="datetimeFigureOut">
              <a:rPr lang="en-US" smtClean="0"/>
              <a:pPr/>
              <a:t>23/04/201313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27E432-61FF-4CC5-947A-B20DC560899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Sulfur dioxide is a </a:t>
            </a:r>
            <a:r>
              <a:rPr lang="en-US" b="1" smtClean="0"/>
              <a:t>reducing agent</a:t>
            </a:r>
            <a:r>
              <a:rPr lang="en-US" smtClean="0"/>
              <a:t>.</a:t>
            </a:r>
          </a:p>
          <a:p>
            <a:pPr eaLnBrk="1" hangingPunct="1">
              <a:spcBef>
                <a:spcPct val="0"/>
              </a:spcBef>
            </a:pPr>
            <a:endParaRPr lang="en-US" smtClean="0"/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en-US" smtClean="0"/>
              <a:t>Sulfur dioxide turns aqueous </a:t>
            </a:r>
            <a:r>
              <a:rPr lang="en-US" b="1" smtClean="0"/>
              <a:t>acidified potassium manganate (VII) </a:t>
            </a:r>
            <a:r>
              <a:rPr lang="en-US" smtClean="0"/>
              <a:t>from </a:t>
            </a:r>
            <a:r>
              <a:rPr lang="en-US" u="sng" smtClean="0"/>
              <a:t>purple</a:t>
            </a:r>
            <a:r>
              <a:rPr lang="en-US" smtClean="0"/>
              <a:t> (MnO</a:t>
            </a:r>
            <a:r>
              <a:rPr lang="en-US" baseline="-25000" smtClean="0"/>
              <a:t>4</a:t>
            </a:r>
            <a:r>
              <a:rPr lang="en-US" baseline="30000" smtClean="0"/>
              <a:t>-</a:t>
            </a:r>
            <a:r>
              <a:rPr lang="en-US" smtClean="0"/>
              <a:t>) to </a:t>
            </a:r>
            <a:r>
              <a:rPr lang="en-US" u="sng" smtClean="0"/>
              <a:t>colourless</a:t>
            </a:r>
            <a:r>
              <a:rPr lang="en-US" smtClean="0"/>
              <a:t> (Mn</a:t>
            </a:r>
            <a:r>
              <a:rPr lang="en-US" baseline="30000" smtClean="0"/>
              <a:t>2+</a:t>
            </a:r>
            <a:r>
              <a:rPr lang="en-US" smtClean="0"/>
              <a:t>).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en-US" smtClean="0"/>
              <a:t>Sulfur dioxide turns aqueous </a:t>
            </a:r>
            <a:r>
              <a:rPr lang="en-US" b="1" smtClean="0"/>
              <a:t>acidified potassium dichromate (VI) </a:t>
            </a:r>
            <a:r>
              <a:rPr lang="en-US" smtClean="0"/>
              <a:t>from </a:t>
            </a:r>
            <a:r>
              <a:rPr lang="en-US" u="sng" smtClean="0"/>
              <a:t>orange</a:t>
            </a:r>
            <a:r>
              <a:rPr lang="en-US" smtClean="0"/>
              <a:t> (Cr</a:t>
            </a:r>
            <a:r>
              <a:rPr lang="en-US" baseline="-25000" smtClean="0"/>
              <a:t>2</a:t>
            </a:r>
            <a:r>
              <a:rPr lang="en-US" smtClean="0"/>
              <a:t>O</a:t>
            </a:r>
            <a:r>
              <a:rPr lang="en-US" baseline="-25000" smtClean="0"/>
              <a:t>7</a:t>
            </a:r>
            <a:r>
              <a:rPr lang="en-US" baseline="30000" smtClean="0"/>
              <a:t>2-</a:t>
            </a:r>
            <a:r>
              <a:rPr lang="en-US" smtClean="0"/>
              <a:t>) to </a:t>
            </a:r>
            <a:r>
              <a:rPr lang="en-US" u="sng" smtClean="0"/>
              <a:t>green</a:t>
            </a:r>
            <a:r>
              <a:rPr lang="en-US" smtClean="0"/>
              <a:t> (Cr</a:t>
            </a:r>
            <a:r>
              <a:rPr lang="en-US" baseline="30000" smtClean="0"/>
              <a:t>3+</a:t>
            </a:r>
            <a:r>
              <a:rPr lang="en-US" smtClean="0"/>
              <a:t>).</a:t>
            </a:r>
            <a:endParaRPr lang="en-SG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D4C387A-CED7-48B7-9769-3F12B95A4932}" type="slidenum">
              <a:rPr lang="en-SG">
                <a:cs typeface="Arial" pitchFamily="34" charset="0"/>
              </a:rPr>
              <a:pPr/>
              <a:t>16</a:t>
            </a:fld>
            <a:endParaRPr lang="en-SG"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97F82-915F-4B65-8A93-E54FC0289565}" type="datetimeFigureOut">
              <a:rPr lang="en-US" smtClean="0"/>
              <a:pPr/>
              <a:t>23/04/201313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AE51451-79EA-4620-85F7-71B266A6E4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97F82-915F-4B65-8A93-E54FC0289565}" type="datetimeFigureOut">
              <a:rPr lang="en-US" smtClean="0"/>
              <a:pPr/>
              <a:t>23/04/201313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51451-79EA-4620-85F7-71B266A6E4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97F82-915F-4B65-8A93-E54FC0289565}" type="datetimeFigureOut">
              <a:rPr lang="en-US" smtClean="0"/>
              <a:pPr/>
              <a:t>23/04/201313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51451-79EA-4620-85F7-71B266A6E4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97F82-915F-4B65-8A93-E54FC0289565}" type="datetimeFigureOut">
              <a:rPr lang="en-US" smtClean="0"/>
              <a:pPr/>
              <a:t>23/04/201313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AE51451-79EA-4620-85F7-71B266A6E4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97F82-915F-4B65-8A93-E54FC0289565}" type="datetimeFigureOut">
              <a:rPr lang="en-US" smtClean="0"/>
              <a:pPr/>
              <a:t>23/04/201313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51451-79EA-4620-85F7-71B266A6E4E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97F82-915F-4B65-8A93-E54FC0289565}" type="datetimeFigureOut">
              <a:rPr lang="en-US" smtClean="0"/>
              <a:pPr/>
              <a:t>23/04/201313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51451-79EA-4620-85F7-71B266A6E4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97F82-915F-4B65-8A93-E54FC0289565}" type="datetimeFigureOut">
              <a:rPr lang="en-US" smtClean="0"/>
              <a:pPr/>
              <a:t>23/04/201313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AE51451-79EA-4620-85F7-71B266A6E4E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97F82-915F-4B65-8A93-E54FC0289565}" type="datetimeFigureOut">
              <a:rPr lang="en-US" smtClean="0"/>
              <a:pPr/>
              <a:t>23/04/201313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51451-79EA-4620-85F7-71B266A6E4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97F82-915F-4B65-8A93-E54FC0289565}" type="datetimeFigureOut">
              <a:rPr lang="en-US" smtClean="0"/>
              <a:pPr/>
              <a:t>23/04/201313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51451-79EA-4620-85F7-71B266A6E4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97F82-915F-4B65-8A93-E54FC0289565}" type="datetimeFigureOut">
              <a:rPr lang="en-US" smtClean="0"/>
              <a:pPr/>
              <a:t>23/04/201313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51451-79EA-4620-85F7-71B266A6E4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97F82-915F-4B65-8A93-E54FC0289565}" type="datetimeFigureOut">
              <a:rPr lang="en-US" smtClean="0"/>
              <a:pPr/>
              <a:t>23/04/201313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51451-79EA-4620-85F7-71B266A6E4E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3A97F82-915F-4B65-8A93-E54FC0289565}" type="datetimeFigureOut">
              <a:rPr lang="en-US" smtClean="0"/>
              <a:pPr/>
              <a:t>23/04/201313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AE51451-79EA-4620-85F7-71B266A6E4E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www.google.co.ke/url?sa=i&amp;rct=j&amp;q=&amp;esrc=s&amp;frm=1&amp;source=images&amp;cd=&amp;cad=rja&amp;docid=j6v79_D-ZZXgNM&amp;tbnid=L5EHVF7LCxl8FM:&amp;ved=0CAUQjRw&amp;url=http://www.docstoc.com/docs/115042625/Testing-for-Gases&amp;ei=YgJxUZmWH4e20QXFmICwBw&amp;bvm=bv.45373924,d.ZG4&amp;psig=AFQjCNFTv4mCJdDcRr7fssKnfzrZ_rVlKA&amp;ust=1366446994090003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QUALITATIVE ANALYSIS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914400"/>
            <a:ext cx="7772400" cy="1508760"/>
          </a:xfrm>
        </p:spPr>
        <p:txBody>
          <a:bodyPr>
            <a:normAutofit/>
          </a:bodyPr>
          <a:lstStyle/>
          <a:p>
            <a:r>
              <a:rPr lang="en-US" sz="4800" dirty="0" smtClean="0">
                <a:solidFill>
                  <a:srgbClr val="7030A0"/>
                </a:solidFill>
              </a:rPr>
              <a:t>TESTING FOR CATIONS</a:t>
            </a:r>
            <a:endParaRPr lang="en-US" sz="48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0" y="1295400"/>
            <a:ext cx="694132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Copper (Cu</a:t>
            </a:r>
            <a:r>
              <a:rPr kumimoji="0" lang="en-US" sz="2000" b="0" i="0" u="none" strike="noStrike" cap="none" normalizeH="0" baseline="3000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2+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Test with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aqueous ammonia Solution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Light blue ppt.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soluble in excess giving a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deep-blue solution</a:t>
            </a:r>
          </a:p>
        </p:txBody>
      </p:sp>
      <p:pic>
        <p:nvPicPr>
          <p:cNvPr id="3" name="Picture 2" descr="http://www.public.asu.edu/%7Ejpbirk/qual/qualanal/CU/Cu3bppt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514600"/>
            <a:ext cx="1714500" cy="2400301"/>
          </a:xfrm>
          <a:prstGeom prst="rect">
            <a:avLst/>
          </a:prstGeom>
          <a:noFill/>
        </p:spPr>
      </p:pic>
      <p:pic>
        <p:nvPicPr>
          <p:cNvPr id="4" name="Picture 2" descr="http://people.bu.edu/straub/courses/demomaster/images/cuso4equilibria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2590800"/>
            <a:ext cx="4991100" cy="3743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/>
              <a:t>Test for Cations</a:t>
            </a:r>
            <a:endParaRPr lang="en-SG" smtClean="0"/>
          </a:p>
        </p:txBody>
      </p:sp>
      <p:pic>
        <p:nvPicPr>
          <p:cNvPr id="20483" name="Content Placeholder 3" descr="Notes  for QA - Copy (2)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2173288"/>
            <a:ext cx="9163050" cy="3271837"/>
          </a:xfrm>
        </p:spPr>
      </p:pic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979613" y="1628775"/>
            <a:ext cx="6480175" cy="1398588"/>
            <a:chOff x="1979712" y="1628800"/>
            <a:chExt cx="6480720" cy="1397769"/>
          </a:xfrm>
        </p:grpSpPr>
        <p:sp>
          <p:nvSpPr>
            <p:cNvPr id="6" name="Oval 5"/>
            <p:cNvSpPr/>
            <p:nvPr/>
          </p:nvSpPr>
          <p:spPr>
            <a:xfrm>
              <a:off x="1979712" y="2379248"/>
              <a:ext cx="6480720" cy="64732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SG">
                <a:solidFill>
                  <a:srgbClr val="000000"/>
                </a:solidFill>
                <a:cs typeface="Arial" charset="0"/>
              </a:endParaRPr>
            </a:p>
          </p:txBody>
        </p:sp>
        <p:cxnSp>
          <p:nvCxnSpPr>
            <p:cNvPr id="7" name="Straight Connector 6"/>
            <p:cNvCxnSpPr/>
            <p:nvPr/>
          </p:nvCxnSpPr>
          <p:spPr>
            <a:xfrm flipV="1">
              <a:off x="5220071" y="2019096"/>
              <a:ext cx="431836" cy="36015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491" name="TextBox 7"/>
            <p:cNvSpPr txBox="1">
              <a:spLocks noChangeArrowheads="1"/>
            </p:cNvSpPr>
            <p:nvPr/>
          </p:nvSpPr>
          <p:spPr bwMode="auto">
            <a:xfrm>
              <a:off x="5508104" y="1628800"/>
              <a:ext cx="201622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latin typeface="Tw Cen MT" pitchFamily="34" charset="0"/>
                </a:rPr>
                <a:t>Observations</a:t>
              </a:r>
              <a:endParaRPr lang="en-SG" sz="2400" b="1">
                <a:latin typeface="Tw Cen MT" pitchFamily="34" charset="0"/>
              </a:endParaRPr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80963" y="1628775"/>
            <a:ext cx="2762250" cy="1398588"/>
            <a:chOff x="80208" y="1628800"/>
            <a:chExt cx="2763600" cy="1397769"/>
          </a:xfrm>
        </p:grpSpPr>
        <p:sp>
          <p:nvSpPr>
            <p:cNvPr id="11" name="Oval 10"/>
            <p:cNvSpPr/>
            <p:nvPr/>
          </p:nvSpPr>
          <p:spPr>
            <a:xfrm>
              <a:off x="80208" y="2379248"/>
              <a:ext cx="748077" cy="64732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SG">
                <a:solidFill>
                  <a:srgbClr val="000000"/>
                </a:solidFill>
                <a:cs typeface="Arial" charset="0"/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 flipV="1">
              <a:off x="467747" y="2019096"/>
              <a:ext cx="432011" cy="36015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488" name="TextBox 12"/>
            <p:cNvSpPr txBox="1">
              <a:spLocks noChangeArrowheads="1"/>
            </p:cNvSpPr>
            <p:nvPr/>
          </p:nvSpPr>
          <p:spPr bwMode="auto">
            <a:xfrm>
              <a:off x="827584" y="1628800"/>
              <a:ext cx="201622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latin typeface="Tw Cen MT" pitchFamily="34" charset="0"/>
                </a:rPr>
                <a:t>Conclusion</a:t>
              </a:r>
              <a:endParaRPr lang="en-SG" sz="2400" b="1">
                <a:latin typeface="Tw Cen MT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 descr="http://www.chemmybear.com/groves/images/ppt_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99249" y="3581400"/>
            <a:ext cx="4806351" cy="2388156"/>
          </a:xfrm>
          <a:prstGeom prst="rect">
            <a:avLst/>
          </a:prstGeom>
          <a:noFill/>
        </p:spPr>
      </p:pic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152400" y="762000"/>
            <a:ext cx="8640507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Halide tests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Cl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Br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,I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Acidified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92D05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silver nitrate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Test.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test will give a white precipitate of silver chloride,</a:t>
            </a:r>
            <a:b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 cream (off white) precipitate of silver bromide</a:t>
            </a:r>
            <a:b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and a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yellow precipitate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of silver iodide.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228600" y="838200"/>
            <a:ext cx="5240537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SULPHATE IONS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barium chloride test for sulphate (SO</a:t>
            </a:r>
            <a:r>
              <a:rPr kumimoji="0" lang="en-US" sz="2000" b="1" i="0" u="none" strike="noStrike" cap="none" normalizeH="0" baseline="-3000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4</a:t>
            </a:r>
            <a:r>
              <a:rPr kumimoji="0" lang="en-US" sz="2000" b="1" i="0" u="none" strike="noStrike" cap="none" normalizeH="0" baseline="3000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2-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 ions.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Any soluble sulphate will give a white precipitate of barium sulphate.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dirty="0" smtClean="0">
              <a:solidFill>
                <a:schemeClr val="bg2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test is made in the presence of dilute hydrochloric acid</a:t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to remove any carbonate or sulphite ions which may be present.</a:t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These ions will also produce a precipitate which would confuse the results.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6084" name="Picture 4" descr="http://www.bbc.co.uk/schools/gcsebitesize/science/images/barium_sulpha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1447800"/>
            <a:ext cx="2152650" cy="31623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3600" y="3352800"/>
            <a:ext cx="2924175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0" y="914400"/>
            <a:ext cx="8685391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CARBONATE IONS.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ACID TEST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Any carbonate will produce carbon dioxide gas when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you add a dilute acid.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39624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The carbon dioxide gas is identified using lime water, which goes milky 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/>
              <a:t>Test for Anions</a:t>
            </a:r>
            <a:endParaRPr lang="en-SG" smtClean="0"/>
          </a:p>
        </p:txBody>
      </p:sp>
      <p:pic>
        <p:nvPicPr>
          <p:cNvPr id="25603" name="Content Placeholder 3" descr="Notes  for QA - Copy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400" y="2492375"/>
            <a:ext cx="9118600" cy="2649538"/>
          </a:xfrm>
        </p:spPr>
      </p:pic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5580063" y="1916113"/>
            <a:ext cx="3095625" cy="1368425"/>
            <a:chOff x="5580112" y="1916832"/>
            <a:chExt cx="3096344" cy="1368152"/>
          </a:xfrm>
        </p:grpSpPr>
        <p:sp>
          <p:nvSpPr>
            <p:cNvPr id="6" name="Oval 5"/>
            <p:cNvSpPr/>
            <p:nvPr/>
          </p:nvSpPr>
          <p:spPr>
            <a:xfrm>
              <a:off x="5580112" y="2637413"/>
              <a:ext cx="1224246" cy="64757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SG">
                <a:solidFill>
                  <a:srgbClr val="000000"/>
                </a:solidFill>
                <a:cs typeface="Arial" charset="0"/>
              </a:endParaRPr>
            </a:p>
          </p:txBody>
        </p:sp>
        <p:cxnSp>
          <p:nvCxnSpPr>
            <p:cNvPr id="7" name="Straight Connector 6"/>
            <p:cNvCxnSpPr/>
            <p:nvPr/>
          </p:nvCxnSpPr>
          <p:spPr>
            <a:xfrm flipV="1">
              <a:off x="6156508" y="2277122"/>
              <a:ext cx="431900" cy="36029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611" name="TextBox 7"/>
            <p:cNvSpPr txBox="1">
              <a:spLocks noChangeArrowheads="1"/>
            </p:cNvSpPr>
            <p:nvPr/>
          </p:nvSpPr>
          <p:spPr bwMode="auto">
            <a:xfrm>
              <a:off x="6484212" y="1916832"/>
              <a:ext cx="219224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latin typeface="Tw Cen MT" pitchFamily="34" charset="0"/>
                </a:rPr>
                <a:t>Observations</a:t>
              </a:r>
              <a:endParaRPr lang="en-SG" sz="2400" b="1">
                <a:latin typeface="Tw Cen MT" pitchFamily="34" charset="0"/>
              </a:endParaRP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80963" y="1958975"/>
            <a:ext cx="2762250" cy="1398588"/>
            <a:chOff x="80208" y="1628800"/>
            <a:chExt cx="2763600" cy="1397769"/>
          </a:xfrm>
        </p:grpSpPr>
        <p:sp>
          <p:nvSpPr>
            <p:cNvPr id="10" name="Oval 9"/>
            <p:cNvSpPr/>
            <p:nvPr/>
          </p:nvSpPr>
          <p:spPr>
            <a:xfrm>
              <a:off x="80208" y="2379248"/>
              <a:ext cx="748077" cy="64732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SG">
                <a:solidFill>
                  <a:srgbClr val="000000"/>
                </a:solidFill>
                <a:cs typeface="Arial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 flipV="1">
              <a:off x="467747" y="2019096"/>
              <a:ext cx="432011" cy="36015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608" name="TextBox 11"/>
            <p:cNvSpPr txBox="1">
              <a:spLocks noChangeArrowheads="1"/>
            </p:cNvSpPr>
            <p:nvPr/>
          </p:nvSpPr>
          <p:spPr bwMode="auto">
            <a:xfrm>
              <a:off x="827584" y="1628800"/>
              <a:ext cx="201622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latin typeface="Tw Cen MT" pitchFamily="34" charset="0"/>
                </a:rPr>
                <a:t>Conclusion</a:t>
              </a:r>
              <a:endParaRPr lang="en-SG" sz="2400" b="1">
                <a:latin typeface="Tw Cen MT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smtClean="0"/>
              <a:t>Test for Gases – Sulfur Dioxide (SO</a:t>
            </a:r>
            <a:r>
              <a:rPr lang="en-US" sz="4000" baseline="-25000" smtClean="0"/>
              <a:t>2</a:t>
            </a:r>
            <a:r>
              <a:rPr lang="en-US" sz="4000" smtClean="0"/>
              <a:t>)</a:t>
            </a:r>
            <a:endParaRPr lang="en-SG" sz="4000" smtClean="0"/>
          </a:p>
        </p:txBody>
      </p:sp>
      <p:pic>
        <p:nvPicPr>
          <p:cNvPr id="19459" name="Content Placeholder 4" descr="QA Pg 16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12775" y="1860550"/>
            <a:ext cx="8153400" cy="2936875"/>
          </a:xfrm>
        </p:spPr>
      </p:pic>
      <p:sp>
        <p:nvSpPr>
          <p:cNvPr id="19460" name="TextBox 3"/>
          <p:cNvSpPr txBox="1">
            <a:spLocks noChangeArrowheads="1"/>
          </p:cNvSpPr>
          <p:nvPr/>
        </p:nvSpPr>
        <p:spPr bwMode="auto">
          <a:xfrm>
            <a:off x="684213" y="4941888"/>
            <a:ext cx="7991475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w Cen MT" pitchFamily="34" charset="0"/>
              </a:rPr>
              <a:t>Observations	: </a:t>
            </a:r>
            <a:r>
              <a:rPr lang="en-US" sz="2400" u="sng">
                <a:latin typeface="Tw Cen MT" pitchFamily="34" charset="0"/>
              </a:rPr>
              <a:t>Effervescence</a:t>
            </a:r>
            <a:r>
              <a:rPr lang="en-US" sz="2400">
                <a:latin typeface="Tw Cen MT" pitchFamily="34" charset="0"/>
              </a:rPr>
              <a:t> observed.</a:t>
            </a:r>
          </a:p>
          <a:p>
            <a:r>
              <a:rPr lang="en-US" sz="2400">
                <a:latin typeface="Tw Cen MT" pitchFamily="34" charset="0"/>
              </a:rPr>
              <a:t>		  Gas evolved turns </a:t>
            </a:r>
            <a:r>
              <a:rPr lang="en-US" sz="2400" u="sng">
                <a:latin typeface="Tw Cen MT" pitchFamily="34" charset="0"/>
              </a:rPr>
              <a:t>aqueous acidified potassium </a:t>
            </a:r>
            <a:r>
              <a:rPr lang="en-US" sz="2400">
                <a:latin typeface="Tw Cen MT" pitchFamily="34" charset="0"/>
              </a:rPr>
              <a:t>		  </a:t>
            </a:r>
            <a:r>
              <a:rPr lang="en-US" sz="2400" u="sng">
                <a:latin typeface="Tw Cen MT" pitchFamily="34" charset="0"/>
              </a:rPr>
              <a:t>dichromate (VI)</a:t>
            </a:r>
            <a:r>
              <a:rPr lang="en-US" sz="2400">
                <a:latin typeface="Tw Cen MT" pitchFamily="34" charset="0"/>
              </a:rPr>
              <a:t> from </a:t>
            </a:r>
            <a:r>
              <a:rPr lang="en-US" sz="2400" u="sng">
                <a:latin typeface="Tw Cen MT" pitchFamily="34" charset="0"/>
              </a:rPr>
              <a:t>orange</a:t>
            </a:r>
            <a:r>
              <a:rPr lang="en-US" sz="2400">
                <a:latin typeface="Tw Cen MT" pitchFamily="34" charset="0"/>
              </a:rPr>
              <a:t> to </a:t>
            </a:r>
            <a:r>
              <a:rPr lang="en-US" sz="2400" u="sng">
                <a:latin typeface="Tw Cen MT" pitchFamily="34" charset="0"/>
              </a:rPr>
              <a:t>green</a:t>
            </a:r>
            <a:r>
              <a:rPr lang="en-US" sz="2400">
                <a:latin typeface="Tw Cen MT" pitchFamily="34" charset="0"/>
              </a:rPr>
              <a:t>.</a:t>
            </a:r>
          </a:p>
          <a:p>
            <a:endParaRPr lang="en-US" sz="2400">
              <a:latin typeface="Tw Cen MT" pitchFamily="34" charset="0"/>
            </a:endParaRPr>
          </a:p>
          <a:p>
            <a:r>
              <a:rPr lang="en-US" sz="2400">
                <a:latin typeface="Tw Cen MT" pitchFamily="34" charset="0"/>
              </a:rPr>
              <a:t>Conclusion	: </a:t>
            </a:r>
            <a:r>
              <a:rPr lang="en-US" sz="2400" u="sng">
                <a:latin typeface="Tw Cen MT" pitchFamily="34" charset="0"/>
              </a:rPr>
              <a:t>Sulfur dioxide gas</a:t>
            </a:r>
            <a:r>
              <a:rPr lang="en-US" sz="2400">
                <a:latin typeface="Tw Cen MT" pitchFamily="34" charset="0"/>
              </a:rPr>
              <a:t> is evolved.</a:t>
            </a:r>
            <a:endParaRPr lang="en-SG" sz="2400">
              <a:latin typeface="Tw Cen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img.docstoccdn.com/thumb/orig/115042625.pn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762000"/>
            <a:ext cx="4991100" cy="3743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/>
              <a:t>Common Metals</a:t>
            </a:r>
            <a:endParaRPr lang="en-SG" smtClean="0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79388" y="1628775"/>
            <a:ext cx="2520950" cy="2622550"/>
            <a:chOff x="395536" y="1844824"/>
            <a:chExt cx="2520280" cy="2621905"/>
          </a:xfrm>
        </p:grpSpPr>
        <p:pic>
          <p:nvPicPr>
            <p:cNvPr id="33811" name="Picture 3" descr="magnesium ribbon.jpg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11560" y="1844824"/>
              <a:ext cx="2088232" cy="2067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12" name="TextBox 4"/>
            <p:cNvSpPr txBox="1">
              <a:spLocks noChangeArrowheads="1"/>
            </p:cNvSpPr>
            <p:nvPr/>
          </p:nvSpPr>
          <p:spPr bwMode="auto">
            <a:xfrm>
              <a:off x="395536" y="4005064"/>
              <a:ext cx="252028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latin typeface="Tw Cen MT" pitchFamily="34" charset="0"/>
                </a:rPr>
                <a:t>magnesium ribbon</a:t>
              </a:r>
              <a:endParaRPr lang="en-SG" sz="2400">
                <a:latin typeface="Tw Cen MT" pitchFamily="34" charset="0"/>
              </a:endParaRP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160338" y="4335463"/>
            <a:ext cx="2466975" cy="2406650"/>
            <a:chOff x="2699792" y="1700808"/>
            <a:chExt cx="2466975" cy="2405881"/>
          </a:xfrm>
        </p:grpSpPr>
        <p:pic>
          <p:nvPicPr>
            <p:cNvPr id="33809" name="Picture 6" descr="aluminium foil.jp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699792" y="1700808"/>
              <a:ext cx="2466975" cy="1847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10" name="TextBox 7"/>
            <p:cNvSpPr txBox="1">
              <a:spLocks noChangeArrowheads="1"/>
            </p:cNvSpPr>
            <p:nvPr/>
          </p:nvSpPr>
          <p:spPr bwMode="auto">
            <a:xfrm>
              <a:off x="2987824" y="3645024"/>
              <a:ext cx="187220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latin typeface="Tw Cen MT" pitchFamily="34" charset="0"/>
                </a:rPr>
                <a:t>aluminium foil</a:t>
              </a:r>
              <a:endParaRPr lang="en-SG" sz="2400">
                <a:latin typeface="Tw Cen MT" pitchFamily="34" charset="0"/>
              </a:endParaRPr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3348038" y="1916113"/>
            <a:ext cx="2667000" cy="2305050"/>
            <a:chOff x="2555776" y="1628800"/>
            <a:chExt cx="2667000" cy="2304256"/>
          </a:xfrm>
        </p:grpSpPr>
        <p:pic>
          <p:nvPicPr>
            <p:cNvPr id="33807" name="Picture 9" descr="zinc powder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555776" y="1628800"/>
              <a:ext cx="2667000" cy="1714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08" name="TextBox 10"/>
            <p:cNvSpPr txBox="1">
              <a:spLocks noChangeArrowheads="1"/>
            </p:cNvSpPr>
            <p:nvPr/>
          </p:nvSpPr>
          <p:spPr bwMode="auto">
            <a:xfrm>
              <a:off x="3059832" y="3471391"/>
              <a:ext cx="172819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latin typeface="Tw Cen MT" pitchFamily="34" charset="0"/>
                </a:rPr>
                <a:t>zinc powder</a:t>
              </a:r>
              <a:endParaRPr lang="en-SG" sz="2400">
                <a:latin typeface="Tw Cen MT" pitchFamily="34" charset="0"/>
              </a:endParaRPr>
            </a:p>
          </p:txBody>
        </p:sp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3351213" y="4437063"/>
            <a:ext cx="2663825" cy="2262187"/>
            <a:chOff x="3131840" y="4365104"/>
            <a:chExt cx="2664296" cy="2261865"/>
          </a:xfrm>
        </p:grpSpPr>
        <p:pic>
          <p:nvPicPr>
            <p:cNvPr id="33805" name="Picture 12" descr="lead.jp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131840" y="4365104"/>
              <a:ext cx="2664296" cy="16944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06" name="TextBox 13"/>
            <p:cNvSpPr txBox="1">
              <a:spLocks noChangeArrowheads="1"/>
            </p:cNvSpPr>
            <p:nvPr/>
          </p:nvSpPr>
          <p:spPr bwMode="auto">
            <a:xfrm>
              <a:off x="4067944" y="6165304"/>
              <a:ext cx="79208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latin typeface="Tw Cen MT" pitchFamily="34" charset="0"/>
                </a:rPr>
                <a:t>lead</a:t>
              </a:r>
              <a:endParaRPr lang="en-SG" sz="2400">
                <a:latin typeface="Tw Cen MT" pitchFamily="34" charset="0"/>
              </a:endParaRPr>
            </a:p>
          </p:txBody>
        </p:sp>
      </p:grp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6516688" y="1196975"/>
            <a:ext cx="2200275" cy="2663825"/>
            <a:chOff x="6372200" y="260648"/>
            <a:chExt cx="2200275" cy="2664296"/>
          </a:xfrm>
        </p:grpSpPr>
        <p:pic>
          <p:nvPicPr>
            <p:cNvPr id="33803" name="Picture 15" descr="iron filings.jpg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372200" y="260648"/>
              <a:ext cx="2200275" cy="2085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04" name="TextBox 16"/>
            <p:cNvSpPr txBox="1">
              <a:spLocks noChangeArrowheads="1"/>
            </p:cNvSpPr>
            <p:nvPr/>
          </p:nvSpPr>
          <p:spPr bwMode="auto">
            <a:xfrm>
              <a:off x="6732240" y="2463279"/>
              <a:ext cx="151216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latin typeface="Tw Cen MT" pitchFamily="34" charset="0"/>
                </a:rPr>
                <a:t>iron filings</a:t>
              </a:r>
              <a:endParaRPr lang="en-SG" sz="2400">
                <a:latin typeface="Tw Cen MT" pitchFamily="34" charset="0"/>
              </a:endParaRPr>
            </a:p>
          </p:txBody>
        </p:sp>
      </p:grpSp>
      <p:grpSp>
        <p:nvGrpSpPr>
          <p:cNvPr id="7" name="Group 20"/>
          <p:cNvGrpSpPr>
            <a:grpSpLocks/>
          </p:cNvGrpSpPr>
          <p:nvPr/>
        </p:nvGrpSpPr>
        <p:grpSpPr bwMode="auto">
          <a:xfrm>
            <a:off x="6659563" y="4119563"/>
            <a:ext cx="2089150" cy="2549525"/>
            <a:chOff x="6300192" y="2996952"/>
            <a:chExt cx="2088232" cy="2549897"/>
          </a:xfrm>
        </p:grpSpPr>
        <p:pic>
          <p:nvPicPr>
            <p:cNvPr id="33801" name="Picture 18" descr="copper turnings.jpg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6372200" y="2996952"/>
              <a:ext cx="1895475" cy="1905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02" name="TextBox 19"/>
            <p:cNvSpPr txBox="1">
              <a:spLocks noChangeArrowheads="1"/>
            </p:cNvSpPr>
            <p:nvPr/>
          </p:nvSpPr>
          <p:spPr bwMode="auto">
            <a:xfrm>
              <a:off x="6300192" y="5085184"/>
              <a:ext cx="208823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latin typeface="Tw Cen MT" pitchFamily="34" charset="0"/>
                </a:rPr>
                <a:t>copper turnings</a:t>
              </a:r>
              <a:endParaRPr lang="en-SG" sz="2400">
                <a:latin typeface="Tw Cen MT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62000" y="762000"/>
            <a:ext cx="5184433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Calcium (Ca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2+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Test with aqueous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sodium hydroxide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White ppt. insoluble in excess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i="1" dirty="0" smtClean="0">
              <a:solidFill>
                <a:srgbClr val="7030A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Test with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aqueous ammonia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No ppt. or very slight white ppt.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http://www.public.asu.edu/%7Ejpbirk/qual/qualanal/WHITE/Al3ppt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2514600"/>
            <a:ext cx="1371600" cy="2057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838200"/>
            <a:ext cx="588815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Calcium ions: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Ca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2+</a:t>
            </a:r>
            <a:r>
              <a:rPr kumimoji="0" lang="en-US" sz="2400" b="0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</a:t>
            </a:r>
            <a:r>
              <a:rPr kumimoji="0" lang="en-US" sz="2400" b="0" i="0" u="none" strike="noStrike" cap="none" normalizeH="0" baseline="-3000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aq</a:t>
            </a:r>
            <a:r>
              <a:rPr kumimoji="0" lang="en-US" sz="2400" b="0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+ 2OH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r>
              <a:rPr kumimoji="0" lang="en-US" sz="2400" b="0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</a:t>
            </a:r>
            <a:r>
              <a:rPr kumimoji="0" lang="en-US" sz="2400" b="0" i="0" u="none" strike="noStrike" cap="none" normalizeH="0" baseline="-3000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aq</a:t>
            </a:r>
            <a:r>
              <a:rPr kumimoji="0" lang="en-US" sz="2400" b="0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→ Ca(OH)</a:t>
            </a:r>
            <a:r>
              <a:rPr kumimoji="0" lang="en-US" sz="2400" b="0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2(s)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white ppt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ppt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is 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not soluble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in excess of 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NH</a:t>
            </a:r>
            <a:r>
              <a:rPr kumimoji="0" lang="en-US" sz="2400" b="0" i="1" u="none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or 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NaOH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  <a:endParaRPr kumimoji="0" lang="en-US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4800600"/>
            <a:ext cx="783900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test for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Mg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2+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and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Ca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2+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have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similar tests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and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similar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results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You could distinguish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from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with a flame test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http://www.public.asu.edu/%7Ejpbirk/qual/qualanal/WHITE/Al3ppt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2514600"/>
            <a:ext cx="1371600" cy="2057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 dirty="0" smtClean="0"/>
              <a:t>Test for </a:t>
            </a:r>
            <a:r>
              <a:rPr lang="en-US" sz="4000" dirty="0" err="1" smtClean="0"/>
              <a:t>Cations</a:t>
            </a:r>
            <a:r>
              <a:rPr lang="en-US" sz="4000" dirty="0" smtClean="0"/>
              <a:t> – Ca</a:t>
            </a:r>
            <a:r>
              <a:rPr lang="en-US" sz="4000" baseline="30000" dirty="0" smtClean="0"/>
              <a:t>2+</a:t>
            </a:r>
            <a:r>
              <a:rPr lang="en-US" sz="4000" dirty="0" smtClean="0"/>
              <a:t> / Pb</a:t>
            </a:r>
            <a:r>
              <a:rPr lang="en-US" sz="4000" baseline="30000" dirty="0" smtClean="0"/>
              <a:t>2+</a:t>
            </a:r>
            <a:r>
              <a:rPr lang="en-US" sz="4000" dirty="0" smtClean="0"/>
              <a:t> / Zn</a:t>
            </a:r>
            <a:r>
              <a:rPr lang="en-US" sz="4000" baseline="30000" dirty="0" smtClean="0"/>
              <a:t>2+</a:t>
            </a:r>
            <a:endParaRPr lang="en-SG" sz="4000" baseline="30000" dirty="0" smtClean="0"/>
          </a:p>
        </p:txBody>
      </p:sp>
      <p:pic>
        <p:nvPicPr>
          <p:cNvPr id="23555" name="Content Placeholder 4" descr="QA Pg 26 - Copy (2) - Copy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557338"/>
            <a:ext cx="1944687" cy="2754312"/>
          </a:xfrm>
        </p:spPr>
      </p:pic>
      <p:pic>
        <p:nvPicPr>
          <p:cNvPr id="23556" name="Content Placeholder 5" descr="QA Pg 26 - Copy (3).jpg"/>
          <p:cNvPicPr>
            <a:picLocks noGrp="1" noChangeAspect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3059113" y="1557338"/>
            <a:ext cx="2074862" cy="2735262"/>
          </a:xfr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250825" y="4292600"/>
            <a:ext cx="2955925" cy="15128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20040" indent="-320040" fontAlgn="auto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en-US" sz="2700" u="sng" dirty="0">
                <a:latin typeface="+mn-lt"/>
                <a:cs typeface="+mn-cs"/>
              </a:rPr>
              <a:t>Observation</a:t>
            </a:r>
            <a:r>
              <a:rPr lang="en-US" sz="2700" dirty="0">
                <a:latin typeface="+mn-lt"/>
                <a:cs typeface="+mn-cs"/>
              </a:rPr>
              <a:t>: </a:t>
            </a:r>
          </a:p>
          <a:p>
            <a:pPr fontAlgn="auto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en-US" sz="2700" b="1" dirty="0">
                <a:latin typeface="+mn-lt"/>
                <a:cs typeface="+mn-cs"/>
              </a:rPr>
              <a:t>White</a:t>
            </a:r>
            <a:r>
              <a:rPr lang="en-US" sz="2700" dirty="0">
                <a:latin typeface="+mn-lt"/>
                <a:cs typeface="+mn-cs"/>
              </a:rPr>
              <a:t> ppt. observed.</a:t>
            </a:r>
          </a:p>
        </p:txBody>
      </p:sp>
      <p:sp>
        <p:nvSpPr>
          <p:cNvPr id="27654" name="Content Placeholder 2"/>
          <p:cNvSpPr txBox="1">
            <a:spLocks/>
          </p:cNvSpPr>
          <p:nvPr/>
        </p:nvSpPr>
        <p:spPr bwMode="auto">
          <a:xfrm>
            <a:off x="3059113" y="4292600"/>
            <a:ext cx="2955925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19088" indent="-3190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sz="2500" u="sng" dirty="0" smtClean="0">
                <a:latin typeface="Tw Cen MT" pitchFamily="34" charset="0"/>
              </a:rPr>
              <a:t>Observation</a:t>
            </a:r>
            <a:r>
              <a:rPr lang="en-US" sz="2500" dirty="0" smtClean="0">
                <a:latin typeface="Tw Cen MT" pitchFamily="34" charset="0"/>
              </a:rPr>
              <a:t>: </a:t>
            </a:r>
          </a:p>
          <a:p>
            <a:pPr marL="0" indent="0" eaLnBrk="1" hangingPunct="1">
              <a:lnSpc>
                <a:spcPct val="8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tabLst>
                <a:tab pos="0" algn="l"/>
              </a:tabLst>
              <a:defRPr/>
            </a:pPr>
            <a:r>
              <a:rPr lang="en-US" sz="2500" b="1" dirty="0" smtClean="0">
                <a:latin typeface="Tw Cen MT" pitchFamily="34" charset="0"/>
              </a:rPr>
              <a:t>White</a:t>
            </a:r>
            <a:r>
              <a:rPr lang="en-US" sz="2500" dirty="0" smtClean="0">
                <a:latin typeface="Tw Cen MT" pitchFamily="34" charset="0"/>
              </a:rPr>
              <a:t> ppt., soluble in excess, giving a </a:t>
            </a:r>
            <a:r>
              <a:rPr lang="en-US" sz="2500" dirty="0" err="1" smtClean="0">
                <a:latin typeface="Tw Cen MT" pitchFamily="34" charset="0"/>
              </a:rPr>
              <a:t>colourless</a:t>
            </a:r>
            <a:r>
              <a:rPr lang="en-US" sz="2500" dirty="0" smtClean="0">
                <a:latin typeface="Tw Cen MT" pitchFamily="34" charset="0"/>
              </a:rPr>
              <a:t> solution.</a:t>
            </a:r>
          </a:p>
          <a:p>
            <a:pPr eaLnBrk="1" hangingPunct="1">
              <a:lnSpc>
                <a:spcPct val="8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sz="2500" u="sng" dirty="0" smtClean="0">
                <a:latin typeface="Tw Cen MT" pitchFamily="34" charset="0"/>
              </a:rPr>
              <a:t>Conclusion</a:t>
            </a:r>
            <a:r>
              <a:rPr lang="en-US" sz="2500" dirty="0" smtClean="0">
                <a:latin typeface="Tw Cen MT" pitchFamily="34" charset="0"/>
              </a:rPr>
              <a:t>:</a:t>
            </a:r>
          </a:p>
          <a:p>
            <a:pPr marL="0" indent="0" eaLnBrk="1" hangingPunct="1">
              <a:lnSpc>
                <a:spcPct val="8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sz="2500" dirty="0" smtClean="0">
                <a:latin typeface="Tw Cen MT" pitchFamily="34" charset="0"/>
              </a:rPr>
              <a:t>Pb</a:t>
            </a:r>
            <a:r>
              <a:rPr lang="en-US" sz="2500" baseline="30000" dirty="0" smtClean="0">
                <a:latin typeface="Tw Cen MT" pitchFamily="34" charset="0"/>
              </a:rPr>
              <a:t>2+</a:t>
            </a:r>
            <a:r>
              <a:rPr lang="en-US" sz="2500" dirty="0" smtClean="0">
                <a:latin typeface="Tw Cen MT" pitchFamily="34" charset="0"/>
              </a:rPr>
              <a:t> / Zn</a:t>
            </a:r>
            <a:r>
              <a:rPr lang="en-US" sz="2500" baseline="30000" dirty="0" smtClean="0">
                <a:latin typeface="Tw Cen MT" pitchFamily="34" charset="0"/>
              </a:rPr>
              <a:t>2+</a:t>
            </a:r>
            <a:r>
              <a:rPr lang="en-US" sz="2500" dirty="0" smtClean="0">
                <a:latin typeface="Tw Cen MT" pitchFamily="34" charset="0"/>
              </a:rPr>
              <a:t> is present.</a:t>
            </a:r>
          </a:p>
          <a:p>
            <a:pPr eaLnBrk="1" hangingPunct="1">
              <a:lnSpc>
                <a:spcPct val="8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endParaRPr lang="en-US" sz="2500" dirty="0" smtClean="0">
              <a:latin typeface="Tw Cen MT" pitchFamily="34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156325" y="4292600"/>
            <a:ext cx="2954338" cy="2565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20040" indent="-320040" fontAlgn="auto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en-US" sz="2500" u="sng" dirty="0">
                <a:latin typeface="+mn-lt"/>
                <a:cs typeface="+mn-cs"/>
              </a:rPr>
              <a:t>Observation</a:t>
            </a:r>
            <a:r>
              <a:rPr lang="en-US" sz="2500" dirty="0">
                <a:latin typeface="+mn-lt"/>
                <a:cs typeface="+mn-cs"/>
              </a:rPr>
              <a:t>: </a:t>
            </a:r>
          </a:p>
          <a:p>
            <a:pPr fontAlgn="auto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en-US" sz="2500" b="1" dirty="0">
                <a:latin typeface="+mn-lt"/>
                <a:cs typeface="+mn-cs"/>
              </a:rPr>
              <a:t>White</a:t>
            </a:r>
            <a:r>
              <a:rPr lang="en-US" sz="2500" dirty="0">
                <a:latin typeface="+mn-lt"/>
                <a:cs typeface="+mn-cs"/>
              </a:rPr>
              <a:t> ppt., insoluble in excess.</a:t>
            </a:r>
          </a:p>
          <a:p>
            <a:pPr fontAlgn="auto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en-US" sz="2500" u="sng" dirty="0">
                <a:latin typeface="+mn-lt"/>
                <a:cs typeface="+mn-cs"/>
              </a:rPr>
              <a:t>Conclusion</a:t>
            </a:r>
            <a:r>
              <a:rPr lang="en-US" sz="2500" dirty="0">
                <a:latin typeface="+mn-lt"/>
                <a:cs typeface="+mn-cs"/>
              </a:rPr>
              <a:t>:</a:t>
            </a:r>
          </a:p>
          <a:p>
            <a:pPr fontAlgn="auto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en-US" sz="2500" dirty="0">
                <a:latin typeface="+mn-lt"/>
                <a:cs typeface="+mn-cs"/>
              </a:rPr>
              <a:t>Ca</a:t>
            </a:r>
            <a:r>
              <a:rPr lang="en-US" sz="2500" baseline="30000" dirty="0">
                <a:latin typeface="+mn-lt"/>
                <a:cs typeface="+mn-cs"/>
              </a:rPr>
              <a:t>2+</a:t>
            </a:r>
            <a:r>
              <a:rPr lang="en-US" sz="2500" dirty="0">
                <a:latin typeface="+mn-lt"/>
                <a:cs typeface="+mn-cs"/>
              </a:rPr>
              <a:t> is present.</a:t>
            </a:r>
          </a:p>
        </p:txBody>
      </p:sp>
      <p:pic>
        <p:nvPicPr>
          <p:cNvPr id="23560" name="Picture 10" descr="QA Pg 26 - Copy (3) - Copy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6800" y="1557338"/>
            <a:ext cx="2025650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2742" y="685800"/>
            <a:ext cx="6518131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Aluminium(Al</a:t>
            </a:r>
            <a:r>
              <a:rPr kumimoji="0" lang="en-US" sz="2000" b="0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3+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 Ions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Test with aqueous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sodium hydroxide Solution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White ppt. 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soluble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in 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excess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giving a 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colourless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solution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Test with aqueous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ammonia Solution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White ppt. 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insoluble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in 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excess</a:t>
            </a:r>
            <a:endParaRPr kumimoji="0" lang="en-US" sz="20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Al</a:t>
            </a:r>
            <a:r>
              <a:rPr kumimoji="0" lang="en-US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3+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+3OH</a:t>
            </a:r>
            <a:r>
              <a:rPr kumimoji="0" lang="en-US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→Al(OH)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(s) in excess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NaOH forms soluble (Al(OH)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4</a:t>
            </a:r>
            <a:r>
              <a:rPr kumimoji="0" lang="en-US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http://www.public.asu.edu/%7Ejpbirk/qual/qualanal/WHITE/Al3ppt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0400" y="1295400"/>
            <a:ext cx="1371600" cy="2057401"/>
          </a:xfrm>
          <a:prstGeom prst="rect">
            <a:avLst/>
          </a:prstGeom>
          <a:noFill/>
        </p:spPr>
      </p:pic>
      <p:pic>
        <p:nvPicPr>
          <p:cNvPr id="4" name="Picture 4" descr="http://www.public.asu.edu/%7Ejpbirk/qual/qualanal/WATER/Sr5b2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4419600"/>
            <a:ext cx="1371600" cy="2057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2742" y="685800"/>
            <a:ext cx="6518131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Zinc (Zn</a:t>
            </a:r>
            <a:r>
              <a:rPr kumimoji="0" lang="en-US" sz="2000" b="0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2+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 Ions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Test with aqueous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sodium hydroxide Solution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White ppt. 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soluble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in 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excess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giving a 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colourless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solution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Test with aqueous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ammonia Solution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White ppt. 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Soluble 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 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excess</a:t>
            </a:r>
            <a:endParaRPr kumimoji="0" lang="en-US" sz="20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http://www.public.asu.edu/%7Ejpbirk/qual/qualanal/WHITE/Al3ppt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0400" y="1295400"/>
            <a:ext cx="1371600" cy="2057401"/>
          </a:xfrm>
          <a:prstGeom prst="rect">
            <a:avLst/>
          </a:prstGeom>
          <a:noFill/>
        </p:spPr>
      </p:pic>
      <p:pic>
        <p:nvPicPr>
          <p:cNvPr id="4" name="Picture 4" descr="http://www.public.asu.edu/%7Ejpbirk/qual/qualanal/WATER/Sr5b2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4495800"/>
            <a:ext cx="1371600" cy="2057401"/>
          </a:xfrm>
          <a:prstGeom prst="rect">
            <a:avLst/>
          </a:prstGeom>
          <a:noFill/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3733800"/>
            <a:ext cx="871905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Zn</a:t>
            </a:r>
            <a:r>
              <a:rPr kumimoji="0" lang="en-US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2+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</a:t>
            </a:r>
            <a:r>
              <a:rPr kumimoji="0" lang="en-US" sz="20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aq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+ 2OH</a:t>
            </a:r>
            <a:r>
              <a:rPr kumimoji="0" lang="en-US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</a:t>
            </a:r>
            <a:r>
              <a:rPr kumimoji="0" lang="en-US" sz="20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aq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→ Zn(OH)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2(s)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white ppt. The ppt. dissolves in both excess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sodium hydroxide and ammonia to give a clear colourless solution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2742" y="685800"/>
            <a:ext cx="6518131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Lead (Pb</a:t>
            </a:r>
            <a:r>
              <a:rPr kumimoji="0" lang="en-US" sz="2000" b="0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2+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 Ions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Test with aqueous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sodium hydroxide Solution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White ppt. 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soluble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in 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excess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giving a 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colourless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solution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Test with aqueous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ammonia Solution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White ppt. 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Soluble 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 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excess</a:t>
            </a:r>
            <a:endParaRPr kumimoji="0" lang="en-US" sz="20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http://www.public.asu.edu/%7Ejpbirk/qual/qualanal/WHITE/Al3ppt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0400" y="1295400"/>
            <a:ext cx="1371600" cy="2057401"/>
          </a:xfrm>
          <a:prstGeom prst="rect">
            <a:avLst/>
          </a:prstGeom>
          <a:noFill/>
        </p:spPr>
      </p:pic>
      <p:pic>
        <p:nvPicPr>
          <p:cNvPr id="4" name="Picture 4" descr="http://www.public.asu.edu/%7Ejpbirk/qual/qualanal/WATER/Sr5b2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4495800"/>
            <a:ext cx="1371600" cy="2057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877195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B050"/>
                </a:solidFill>
              </a:rPr>
              <a:t>Fe</a:t>
            </a:r>
            <a:r>
              <a:rPr lang="en-US" b="1" baseline="30000" dirty="0" smtClean="0">
                <a:solidFill>
                  <a:srgbClr val="00B050"/>
                </a:solidFill>
              </a:rPr>
              <a:t>2+</a:t>
            </a:r>
            <a:r>
              <a:rPr lang="en-US" b="1" dirty="0" smtClean="0"/>
              <a:t> and </a:t>
            </a:r>
            <a:r>
              <a:rPr lang="en-US" b="1" dirty="0" smtClean="0">
                <a:solidFill>
                  <a:srgbClr val="C00000"/>
                </a:solidFill>
              </a:rPr>
              <a:t>Fe</a:t>
            </a:r>
            <a:r>
              <a:rPr lang="en-US" b="1" baseline="30000" dirty="0" smtClean="0">
                <a:solidFill>
                  <a:srgbClr val="C00000"/>
                </a:solidFill>
              </a:rPr>
              <a:t>3+</a:t>
            </a:r>
            <a:r>
              <a:rPr lang="en-US" b="1" dirty="0" smtClean="0"/>
              <a:t> I</a:t>
            </a:r>
            <a:r>
              <a:rPr lang="en-US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 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Aqueous 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Ammonia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and 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NaOH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Aqueous ammonia and NaOH reacts with Fe(II) ions to produce 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green </a:t>
            </a:r>
            <a:r>
              <a:rPr lang="en-US" dirty="0" err="1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ppt</a:t>
            </a:r>
            <a:r>
              <a:rPr lang="en-US" dirty="0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92D05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Fe(OH)</a:t>
            </a:r>
            <a:r>
              <a:rPr kumimoji="0" lang="en-US" sz="1800" b="0" i="0" u="none" strike="noStrike" cap="none" normalizeH="0" baseline="-30000" dirty="0" smtClean="0">
                <a:ln>
                  <a:noFill/>
                </a:ln>
                <a:solidFill>
                  <a:srgbClr val="92D05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which oxidizes to form 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red-brown Fe(OH)</a:t>
            </a:r>
            <a:r>
              <a:rPr kumimoji="0" lang="en-US" sz="1800" b="0" i="0" u="none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1" name="Picture 3" descr="http://www.public.asu.edu/%7Ejpbirk/qual/qualanal/FE/Fe3appt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7800" y="762000"/>
            <a:ext cx="1714500" cy="2400301"/>
          </a:xfrm>
          <a:prstGeom prst="rect">
            <a:avLst/>
          </a:prstGeom>
          <a:noFill/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3505200"/>
            <a:ext cx="722024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Both Solutions  React with 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Fe(III)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ions to produce red-brown Fe(OH)</a:t>
            </a:r>
            <a:r>
              <a:rPr kumimoji="0" lang="en-US" sz="1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4" name="Picture 6" descr="http://www.public.asu.edu/%7Ejpbirk/qual/qualanal/FE/Fe3bpp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1800" y="4191000"/>
            <a:ext cx="1714500" cy="2057401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438400" y="1828800"/>
            <a:ext cx="19502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Insoluble in excess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819400" y="5029200"/>
            <a:ext cx="19502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Insoluble in excess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bbc.co.uk/schools/gcsebitesize/science/images/42_transition_metal_f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667000"/>
            <a:ext cx="7399298" cy="3333751"/>
          </a:xfrm>
          <a:prstGeom prst="rect">
            <a:avLst/>
          </a:prstGeom>
          <a:noFill/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762000"/>
            <a:ext cx="534473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Copper (Cu</a:t>
            </a:r>
            <a:r>
              <a:rPr kumimoji="0" lang="en-US" sz="2000" b="0" i="0" u="none" strike="noStrike" cap="none" normalizeH="0" baseline="3000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2+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Test with aqueous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sodium hydroxide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Solution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Light blue ppt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insoluble in excess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162</TotalTime>
  <Words>533</Words>
  <Application>Microsoft Office PowerPoint</Application>
  <PresentationFormat>On-screen Show (4:3)</PresentationFormat>
  <Paragraphs>121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Trek</vt:lpstr>
      <vt:lpstr>QUALITATIVE ANALYSIS</vt:lpstr>
      <vt:lpstr>Slide 2</vt:lpstr>
      <vt:lpstr>Slide 3</vt:lpstr>
      <vt:lpstr>Test for Cations – Ca2+ / Pb2+ / Zn2+</vt:lpstr>
      <vt:lpstr>Slide 5</vt:lpstr>
      <vt:lpstr>Slide 6</vt:lpstr>
      <vt:lpstr>Slide 7</vt:lpstr>
      <vt:lpstr>Slide 8</vt:lpstr>
      <vt:lpstr>Slide 9</vt:lpstr>
      <vt:lpstr>Slide 10</vt:lpstr>
      <vt:lpstr>Test for Cations</vt:lpstr>
      <vt:lpstr>Slide 12</vt:lpstr>
      <vt:lpstr>Slide 13</vt:lpstr>
      <vt:lpstr>Slide 14</vt:lpstr>
      <vt:lpstr>Test for Anions</vt:lpstr>
      <vt:lpstr>Test for Gases – Sulfur Dioxide (SO2)</vt:lpstr>
      <vt:lpstr>Slide 17</vt:lpstr>
      <vt:lpstr>Common Metals</vt:lpstr>
    </vt:vector>
  </TitlesOfParts>
  <Company>Ministry of Education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AKOBIA</dc:creator>
  <cp:lastModifiedBy>AKOBIA</cp:lastModifiedBy>
  <cp:revision>19</cp:revision>
  <dcterms:created xsi:type="dcterms:W3CDTF">2013-04-19T16:15:52Z</dcterms:created>
  <dcterms:modified xsi:type="dcterms:W3CDTF">2013-04-23T18:57:54Z</dcterms:modified>
</cp:coreProperties>
</file>