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71" r:id="rId2"/>
    <p:sldId id="484" r:id="rId3"/>
    <p:sldId id="354" r:id="rId4"/>
    <p:sldId id="443" r:id="rId5"/>
    <p:sldId id="355" r:id="rId6"/>
    <p:sldId id="356" r:id="rId7"/>
    <p:sldId id="357" r:id="rId8"/>
    <p:sldId id="358" r:id="rId9"/>
    <p:sldId id="359" r:id="rId10"/>
    <p:sldId id="477" r:id="rId11"/>
    <p:sldId id="360" r:id="rId12"/>
    <p:sldId id="361" r:id="rId13"/>
    <p:sldId id="493" r:id="rId14"/>
    <p:sldId id="362" r:id="rId15"/>
    <p:sldId id="53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455"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513" r:id="rId79"/>
    <p:sldId id="514" r:id="rId80"/>
    <p:sldId id="515" r:id="rId81"/>
    <p:sldId id="516" r:id="rId82"/>
    <p:sldId id="517" r:id="rId83"/>
    <p:sldId id="518" r:id="rId84"/>
    <p:sldId id="519" r:id="rId85"/>
    <p:sldId id="520" r:id="rId86"/>
    <p:sldId id="507" r:id="rId87"/>
    <p:sldId id="508" r:id="rId88"/>
    <p:sldId id="509" r:id="rId89"/>
    <p:sldId id="510" r:id="rId90"/>
    <p:sldId id="511" r:id="rId91"/>
    <p:sldId id="512"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521" r:id="rId108"/>
    <p:sldId id="522" r:id="rId109"/>
    <p:sldId id="523" r:id="rId110"/>
    <p:sldId id="524" r:id="rId111"/>
    <p:sldId id="525" r:id="rId112"/>
    <p:sldId id="526" r:id="rId113"/>
    <p:sldId id="527" r:id="rId114"/>
    <p:sldId id="528" r:id="rId115"/>
    <p:sldId id="529" r:id="rId116"/>
    <p:sldId id="352" r:id="rId1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600"/>
    <a:srgbClr val="FFFF66"/>
    <a:srgbClr val="FFFFB7"/>
    <a:srgbClr val="FFFFA3"/>
    <a:srgbClr val="D3E8E9"/>
    <a:srgbClr val="F69582"/>
    <a:srgbClr val="FA5332"/>
    <a:srgbClr val="FA9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94660"/>
  </p:normalViewPr>
  <p:slideViewPr>
    <p:cSldViewPr>
      <p:cViewPr>
        <p:scale>
          <a:sx n="66" d="100"/>
          <a:sy n="66" d="100"/>
        </p:scale>
        <p:origin x="-5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5B73995-C3C5-4286-A87B-7C4AA8BAEFFF}" type="slidenum">
              <a:rPr lang="en-US"/>
              <a:pPr>
                <a:defRPr/>
              </a:pPr>
              <a:t>‹#›</a:t>
            </a:fld>
            <a:endParaRPr lang="en-US" dirty="0"/>
          </a:p>
        </p:txBody>
      </p:sp>
    </p:spTree>
    <p:extLst>
      <p:ext uri="{BB962C8B-B14F-4D97-AF65-F5344CB8AC3E}">
        <p14:creationId xmlns:p14="http://schemas.microsoft.com/office/powerpoint/2010/main" val="2819496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B25BA009-4521-4EB1-B547-4B277FE32438}" type="slidenum">
              <a:rPr lang="en-US" smtClean="0"/>
              <a:pPr>
                <a:defRPr/>
              </a:pPr>
              <a:t>1</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44A52C5-8A26-467D-AA15-828B811B2A63}" type="slidenum">
              <a:rPr lang="en-US" smtClean="0"/>
              <a:pPr>
                <a:defRPr/>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7332" name="Slide Number Placeholder 3"/>
          <p:cNvSpPr>
            <a:spLocks noGrp="1"/>
          </p:cNvSpPr>
          <p:nvPr>
            <p:ph type="sldNum" sz="quarter" idx="5"/>
          </p:nvPr>
        </p:nvSpPr>
        <p:spPr/>
        <p:txBody>
          <a:bodyPr/>
          <a:lstStyle/>
          <a:p>
            <a:pPr>
              <a:defRPr/>
            </a:pPr>
            <a:fld id="{F145C0DE-8A14-4785-A410-AECB8D7E7D89}" type="slidenum">
              <a:rPr lang="en-GB"/>
              <a:pPr>
                <a:defRPr/>
              </a:pPr>
              <a:t>100</a:t>
            </a:fld>
            <a:endParaRPr lang="en-GB"/>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8356" name="Slide Number Placeholder 3"/>
          <p:cNvSpPr>
            <a:spLocks noGrp="1"/>
          </p:cNvSpPr>
          <p:nvPr>
            <p:ph type="sldNum" sz="quarter" idx="5"/>
          </p:nvPr>
        </p:nvSpPr>
        <p:spPr/>
        <p:txBody>
          <a:bodyPr/>
          <a:lstStyle/>
          <a:p>
            <a:pPr>
              <a:defRPr/>
            </a:pPr>
            <a:fld id="{6721BEAE-3669-4EE0-9DE6-09458ACF2902}" type="slidenum">
              <a:rPr lang="en-GB"/>
              <a:pPr>
                <a:defRPr/>
              </a:pPr>
              <a:t>101</a:t>
            </a:fld>
            <a:endParaRPr lang="en-GB"/>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9380" name="Slide Number Placeholder 3"/>
          <p:cNvSpPr>
            <a:spLocks noGrp="1"/>
          </p:cNvSpPr>
          <p:nvPr>
            <p:ph type="sldNum" sz="quarter" idx="5"/>
          </p:nvPr>
        </p:nvSpPr>
        <p:spPr/>
        <p:txBody>
          <a:bodyPr/>
          <a:lstStyle/>
          <a:p>
            <a:pPr>
              <a:defRPr/>
            </a:pPr>
            <a:fld id="{1865B536-BBCE-4AD6-A31B-854215CA876D}" type="slidenum">
              <a:rPr lang="en-GB"/>
              <a:pPr>
                <a:defRPr/>
              </a:pPr>
              <a:t>102</a:t>
            </a:fld>
            <a:endParaRPr lang="en-GB"/>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0404" name="Slide Number Placeholder 3"/>
          <p:cNvSpPr>
            <a:spLocks noGrp="1"/>
          </p:cNvSpPr>
          <p:nvPr>
            <p:ph type="sldNum" sz="quarter" idx="5"/>
          </p:nvPr>
        </p:nvSpPr>
        <p:spPr/>
        <p:txBody>
          <a:bodyPr/>
          <a:lstStyle/>
          <a:p>
            <a:pPr>
              <a:defRPr/>
            </a:pPr>
            <a:fld id="{B2EC9DC4-A6F8-4BBE-AE2F-E8A488F1E061}" type="slidenum">
              <a:rPr lang="en-GB"/>
              <a:pPr>
                <a:defRPr/>
              </a:pPr>
              <a:t>103</a:t>
            </a:fld>
            <a:endParaRPr lang="en-GB"/>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1428" name="Slide Number Placeholder 3"/>
          <p:cNvSpPr>
            <a:spLocks noGrp="1"/>
          </p:cNvSpPr>
          <p:nvPr>
            <p:ph type="sldNum" sz="quarter" idx="5"/>
          </p:nvPr>
        </p:nvSpPr>
        <p:spPr/>
        <p:txBody>
          <a:bodyPr/>
          <a:lstStyle/>
          <a:p>
            <a:pPr>
              <a:defRPr/>
            </a:pPr>
            <a:fld id="{7E0BEBC4-7F2A-4F25-9AA5-9B94F923379A}" type="slidenum">
              <a:rPr lang="en-GB"/>
              <a:pPr>
                <a:defRPr/>
              </a:pPr>
              <a:t>104</a:t>
            </a:fld>
            <a:endParaRPr lang="en-GB"/>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2452" name="Slide Number Placeholder 3"/>
          <p:cNvSpPr>
            <a:spLocks noGrp="1"/>
          </p:cNvSpPr>
          <p:nvPr>
            <p:ph type="sldNum" sz="quarter" idx="5"/>
          </p:nvPr>
        </p:nvSpPr>
        <p:spPr/>
        <p:txBody>
          <a:bodyPr/>
          <a:lstStyle/>
          <a:p>
            <a:pPr>
              <a:defRPr/>
            </a:pPr>
            <a:fld id="{C90E1F49-59D2-46A1-8CCA-D568DC1264B1}" type="slidenum">
              <a:rPr lang="en-GB"/>
              <a:pPr>
                <a:defRPr/>
              </a:pPr>
              <a:t>105</a:t>
            </a:fld>
            <a:endParaRPr lang="en-GB"/>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3476" name="Slide Number Placeholder 3"/>
          <p:cNvSpPr>
            <a:spLocks noGrp="1"/>
          </p:cNvSpPr>
          <p:nvPr>
            <p:ph type="sldNum" sz="quarter" idx="5"/>
          </p:nvPr>
        </p:nvSpPr>
        <p:spPr/>
        <p:txBody>
          <a:bodyPr/>
          <a:lstStyle/>
          <a:p>
            <a:pPr>
              <a:defRPr/>
            </a:pPr>
            <a:fld id="{B811EDD0-75C3-4BA8-BEE5-A6EB0B21F8D8}" type="slidenum">
              <a:rPr lang="en-GB"/>
              <a:pPr>
                <a:defRPr/>
              </a:pPr>
              <a:t>106</a:t>
            </a:fld>
            <a:endParaRPr lang="en-GB"/>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4500" name="Slide Number Placeholder 3"/>
          <p:cNvSpPr>
            <a:spLocks noGrp="1"/>
          </p:cNvSpPr>
          <p:nvPr>
            <p:ph type="sldNum" sz="quarter" idx="5"/>
          </p:nvPr>
        </p:nvSpPr>
        <p:spPr/>
        <p:txBody>
          <a:bodyPr/>
          <a:lstStyle/>
          <a:p>
            <a:pPr>
              <a:defRPr/>
            </a:pPr>
            <a:fld id="{7665E3F6-56A4-40A4-8787-A061AA69CB45}" type="slidenum">
              <a:rPr lang="en-GB"/>
              <a:pPr>
                <a:defRPr/>
              </a:pPr>
              <a:t>107</a:t>
            </a:fld>
            <a:endParaRPr lang="en-GB"/>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5524" name="Slide Number Placeholder 3"/>
          <p:cNvSpPr>
            <a:spLocks noGrp="1"/>
          </p:cNvSpPr>
          <p:nvPr>
            <p:ph type="sldNum" sz="quarter" idx="5"/>
          </p:nvPr>
        </p:nvSpPr>
        <p:spPr/>
        <p:txBody>
          <a:bodyPr/>
          <a:lstStyle/>
          <a:p>
            <a:pPr>
              <a:defRPr/>
            </a:pPr>
            <a:fld id="{8E554BB6-53AE-4A53-B17E-34986DF94DDF}" type="slidenum">
              <a:rPr lang="en-GB"/>
              <a:pPr>
                <a:defRPr/>
              </a:pPr>
              <a:t>108</a:t>
            </a:fld>
            <a:endParaRPr lang="en-GB"/>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6548" name="Slide Number Placeholder 3"/>
          <p:cNvSpPr>
            <a:spLocks noGrp="1"/>
          </p:cNvSpPr>
          <p:nvPr>
            <p:ph type="sldNum" sz="quarter" idx="5"/>
          </p:nvPr>
        </p:nvSpPr>
        <p:spPr/>
        <p:txBody>
          <a:bodyPr/>
          <a:lstStyle/>
          <a:p>
            <a:pPr>
              <a:defRPr/>
            </a:pPr>
            <a:fld id="{5BFF8066-6E03-4F6B-AB65-0C6E54C58CA4}" type="slidenum">
              <a:rPr lang="en-GB"/>
              <a:pPr>
                <a:defRPr/>
              </a:pPr>
              <a:t>109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7700" name="Slide Number Placeholder 3"/>
          <p:cNvSpPr>
            <a:spLocks noGrp="1"/>
          </p:cNvSpPr>
          <p:nvPr>
            <p:ph type="sldNum" sz="quarter" idx="5"/>
          </p:nvPr>
        </p:nvSpPr>
        <p:spPr/>
        <p:txBody>
          <a:bodyPr/>
          <a:lstStyle/>
          <a:p>
            <a:pPr>
              <a:defRPr/>
            </a:pPr>
            <a:fld id="{DC255049-32DF-4BAF-A37B-C6B81E0D66E2}" type="slidenum">
              <a:rPr lang="en-GB"/>
              <a:pPr>
                <a:defRPr/>
              </a:pPr>
              <a:t>11</a:t>
            </a:fld>
            <a:endParaRPr lang="en-GB"/>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7572" name="Slide Number Placeholder 3"/>
          <p:cNvSpPr>
            <a:spLocks noGrp="1"/>
          </p:cNvSpPr>
          <p:nvPr>
            <p:ph type="sldNum" sz="quarter" idx="5"/>
          </p:nvPr>
        </p:nvSpPr>
        <p:spPr/>
        <p:txBody>
          <a:bodyPr/>
          <a:lstStyle/>
          <a:p>
            <a:pPr>
              <a:defRPr/>
            </a:pPr>
            <a:fld id="{6E846487-4764-4A99-882C-F04743AFE821}" type="slidenum">
              <a:rPr lang="en-GB"/>
              <a:pPr>
                <a:defRPr/>
              </a:pPr>
              <a:t>110</a:t>
            </a:fld>
            <a:endParaRPr lang="en-GB"/>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8596" name="Slide Number Placeholder 3"/>
          <p:cNvSpPr>
            <a:spLocks noGrp="1"/>
          </p:cNvSpPr>
          <p:nvPr>
            <p:ph type="sldNum" sz="quarter" idx="5"/>
          </p:nvPr>
        </p:nvSpPr>
        <p:spPr/>
        <p:txBody>
          <a:bodyPr/>
          <a:lstStyle/>
          <a:p>
            <a:pPr>
              <a:defRPr/>
            </a:pPr>
            <a:fld id="{A25B7DF7-7BA5-4265-8AAA-6640914393AB}" type="slidenum">
              <a:rPr lang="en-GB"/>
              <a:pPr>
                <a:defRPr/>
              </a:pPr>
              <a:t>111</a:t>
            </a:fld>
            <a:endParaRPr lang="en-GB"/>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39620" name="Slide Number Placeholder 3"/>
          <p:cNvSpPr>
            <a:spLocks noGrp="1"/>
          </p:cNvSpPr>
          <p:nvPr>
            <p:ph type="sldNum" sz="quarter" idx="5"/>
          </p:nvPr>
        </p:nvSpPr>
        <p:spPr/>
        <p:txBody>
          <a:bodyPr/>
          <a:lstStyle/>
          <a:p>
            <a:pPr>
              <a:defRPr/>
            </a:pPr>
            <a:fld id="{B6B4B1C2-FE03-4DBC-9829-45F4262D1412}" type="slidenum">
              <a:rPr lang="en-GB"/>
              <a:pPr>
                <a:defRPr/>
              </a:pPr>
              <a:t>112</a:t>
            </a:fld>
            <a:endParaRPr lang="en-GB"/>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40644" name="Slide Number Placeholder 3"/>
          <p:cNvSpPr>
            <a:spLocks noGrp="1"/>
          </p:cNvSpPr>
          <p:nvPr>
            <p:ph type="sldNum" sz="quarter" idx="5"/>
          </p:nvPr>
        </p:nvSpPr>
        <p:spPr/>
        <p:txBody>
          <a:bodyPr/>
          <a:lstStyle/>
          <a:p>
            <a:pPr>
              <a:defRPr/>
            </a:pPr>
            <a:fld id="{220182F0-7F16-4453-AA16-D277F4955793}" type="slidenum">
              <a:rPr lang="en-GB"/>
              <a:pPr>
                <a:defRPr/>
              </a:pPr>
              <a:t>113</a:t>
            </a:fld>
            <a:endParaRPr lang="en-GB"/>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41668" name="Slide Number Placeholder 3"/>
          <p:cNvSpPr>
            <a:spLocks noGrp="1"/>
          </p:cNvSpPr>
          <p:nvPr>
            <p:ph type="sldNum" sz="quarter" idx="5"/>
          </p:nvPr>
        </p:nvSpPr>
        <p:spPr/>
        <p:txBody>
          <a:bodyPr/>
          <a:lstStyle/>
          <a:p>
            <a:pPr>
              <a:defRPr/>
            </a:pPr>
            <a:fld id="{6DB5F0CC-FD78-438F-AFF7-E2F0ADCF5C0A}" type="slidenum">
              <a:rPr lang="en-GB"/>
              <a:pPr>
                <a:defRPr/>
              </a:pPr>
              <a:t>114</a:t>
            </a:fld>
            <a:endParaRPr lang="en-GB"/>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42692" name="Slide Number Placeholder 3"/>
          <p:cNvSpPr>
            <a:spLocks noGrp="1"/>
          </p:cNvSpPr>
          <p:nvPr>
            <p:ph type="sldNum" sz="quarter" idx="5"/>
          </p:nvPr>
        </p:nvSpPr>
        <p:spPr/>
        <p:txBody>
          <a:bodyPr/>
          <a:lstStyle/>
          <a:p>
            <a:pPr>
              <a:defRPr/>
            </a:pPr>
            <a:fld id="{33E45415-DB32-4940-B9CE-6E56C7D6B036}" type="slidenum">
              <a:rPr lang="en-GB"/>
              <a:pPr>
                <a:defRPr/>
              </a:pPr>
              <a:t>115</a:t>
            </a:fld>
            <a:endParaRPr lang="en-GB"/>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0256325-2F85-4EA7-B404-30473123020D}" type="slidenum">
              <a:rPr lang="en-US" smtClean="0"/>
              <a:pPr>
                <a:defRPr/>
              </a:pPr>
              <a:t>116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8724" name="Slide Number Placeholder 3"/>
          <p:cNvSpPr>
            <a:spLocks noGrp="1"/>
          </p:cNvSpPr>
          <p:nvPr>
            <p:ph type="sldNum" sz="quarter" idx="5"/>
          </p:nvPr>
        </p:nvSpPr>
        <p:spPr/>
        <p:txBody>
          <a:bodyPr/>
          <a:lstStyle/>
          <a:p>
            <a:pPr>
              <a:defRPr/>
            </a:pPr>
            <a:fld id="{3434C92D-58DE-43B2-917C-EFB7249706C6}" type="slidenum">
              <a:rPr lang="en-GB"/>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4E1E300-915C-4391-8CD5-64099E3BA14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9748" name="Slide Number Placeholder 3"/>
          <p:cNvSpPr>
            <a:spLocks noGrp="1"/>
          </p:cNvSpPr>
          <p:nvPr>
            <p:ph type="sldNum" sz="quarter" idx="5"/>
          </p:nvPr>
        </p:nvSpPr>
        <p:spPr/>
        <p:txBody>
          <a:bodyPr/>
          <a:lstStyle/>
          <a:p>
            <a:pPr>
              <a:defRPr/>
            </a:pPr>
            <a:fld id="{E1A50674-DE5F-4405-9A7B-E15D18D4421D}" type="slidenum">
              <a:rPr lang="en-GB"/>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958EE62-536E-458F-8A4D-772C805A749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0772" name="Slide Number Placeholder 3"/>
          <p:cNvSpPr>
            <a:spLocks noGrp="1"/>
          </p:cNvSpPr>
          <p:nvPr>
            <p:ph type="sldNum" sz="quarter" idx="5"/>
          </p:nvPr>
        </p:nvSpPr>
        <p:spPr/>
        <p:txBody>
          <a:bodyPr/>
          <a:lstStyle/>
          <a:p>
            <a:pPr>
              <a:defRPr/>
            </a:pPr>
            <a:fld id="{75C7AEEF-48D4-4F55-8EDB-3D3082A65212}" type="slidenum">
              <a:rPr lang="en-GB"/>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1796" name="Slide Number Placeholder 3"/>
          <p:cNvSpPr>
            <a:spLocks noGrp="1"/>
          </p:cNvSpPr>
          <p:nvPr>
            <p:ph type="sldNum" sz="quarter" idx="5"/>
          </p:nvPr>
        </p:nvSpPr>
        <p:spPr/>
        <p:txBody>
          <a:bodyPr/>
          <a:lstStyle/>
          <a:p>
            <a:pPr>
              <a:defRPr/>
            </a:pPr>
            <a:fld id="{EE3E5C5A-1B2D-41D0-A4D5-98C08D67C749}" type="slidenum">
              <a:rPr lang="en-GB"/>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2820" name="Slide Number Placeholder 3"/>
          <p:cNvSpPr>
            <a:spLocks noGrp="1"/>
          </p:cNvSpPr>
          <p:nvPr>
            <p:ph type="sldNum" sz="quarter" idx="5"/>
          </p:nvPr>
        </p:nvSpPr>
        <p:spPr/>
        <p:txBody>
          <a:bodyPr/>
          <a:lstStyle/>
          <a:p>
            <a:pPr>
              <a:defRPr/>
            </a:pPr>
            <a:fld id="{E5A9CA42-B8D2-456C-AAF8-5C50CAA5C7A8}" type="slidenum">
              <a:rPr lang="en-GB"/>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3844" name="Slide Number Placeholder 3"/>
          <p:cNvSpPr>
            <a:spLocks noGrp="1"/>
          </p:cNvSpPr>
          <p:nvPr>
            <p:ph type="sldNum" sz="quarter" idx="5"/>
          </p:nvPr>
        </p:nvSpPr>
        <p:spPr/>
        <p:txBody>
          <a:bodyPr/>
          <a:lstStyle/>
          <a:p>
            <a:pPr>
              <a:defRPr/>
            </a:pPr>
            <a:fld id="{B5FE7450-18CF-4213-8364-F949B1B6A1CA}" type="slidenum">
              <a:rPr lang="en-GB"/>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AF0C1A6-6D93-44B6-8E09-7B52BA053B6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4868" name="Slide Number Placeholder 3"/>
          <p:cNvSpPr>
            <a:spLocks noGrp="1"/>
          </p:cNvSpPr>
          <p:nvPr>
            <p:ph type="sldNum" sz="quarter" idx="5"/>
          </p:nvPr>
        </p:nvSpPr>
        <p:spPr/>
        <p:txBody>
          <a:bodyPr/>
          <a:lstStyle/>
          <a:p>
            <a:pPr>
              <a:defRPr/>
            </a:pPr>
            <a:fld id="{7298CCAE-4E62-4E89-A07B-D23DC907EBD6}" type="slidenum">
              <a:rPr lang="en-GB"/>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5892" name="Slide Number Placeholder 3"/>
          <p:cNvSpPr>
            <a:spLocks noGrp="1"/>
          </p:cNvSpPr>
          <p:nvPr>
            <p:ph type="sldNum" sz="quarter" idx="5"/>
          </p:nvPr>
        </p:nvSpPr>
        <p:spPr/>
        <p:txBody>
          <a:bodyPr/>
          <a:lstStyle/>
          <a:p>
            <a:pPr>
              <a:defRPr/>
            </a:pPr>
            <a:fld id="{D65F89C7-F980-4A9F-A3D5-A60195F61E56}" type="slidenum">
              <a:rPr lang="en-GB"/>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6916" name="Slide Number Placeholder 3"/>
          <p:cNvSpPr>
            <a:spLocks noGrp="1"/>
          </p:cNvSpPr>
          <p:nvPr>
            <p:ph type="sldNum" sz="quarter" idx="5"/>
          </p:nvPr>
        </p:nvSpPr>
        <p:spPr/>
        <p:txBody>
          <a:bodyPr/>
          <a:lstStyle/>
          <a:p>
            <a:pPr>
              <a:defRPr/>
            </a:pPr>
            <a:fld id="{94D00DAD-E25C-47BE-8542-413AF2095540}" type="slidenum">
              <a:rPr lang="en-GB"/>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4084" name="Slide Number Placeholder 3"/>
          <p:cNvSpPr>
            <a:spLocks noGrp="1"/>
          </p:cNvSpPr>
          <p:nvPr>
            <p:ph type="sldNum" sz="quarter" idx="5"/>
          </p:nvPr>
        </p:nvSpPr>
        <p:spPr/>
        <p:txBody>
          <a:bodyPr/>
          <a:lstStyle/>
          <a:p>
            <a:pPr>
              <a:defRPr/>
            </a:pPr>
            <a:fld id="{D59A6B0D-54ED-4B10-922B-E91722FB058A}" type="slidenum">
              <a:rPr lang="en-GB"/>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5108" name="Slide Number Placeholder 3"/>
          <p:cNvSpPr>
            <a:spLocks noGrp="1"/>
          </p:cNvSpPr>
          <p:nvPr>
            <p:ph type="sldNum" sz="quarter" idx="5"/>
          </p:nvPr>
        </p:nvSpPr>
        <p:spPr/>
        <p:txBody>
          <a:bodyPr/>
          <a:lstStyle/>
          <a:p>
            <a:pPr>
              <a:defRPr/>
            </a:pPr>
            <a:fld id="{8311F468-FB06-4AEA-B9BD-AE4672D12D83}" type="slidenum">
              <a:rPr lang="en-GB"/>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6132" name="Slide Number Placeholder 3"/>
          <p:cNvSpPr>
            <a:spLocks noGrp="1"/>
          </p:cNvSpPr>
          <p:nvPr>
            <p:ph type="sldNum" sz="quarter" idx="5"/>
          </p:nvPr>
        </p:nvSpPr>
        <p:spPr/>
        <p:txBody>
          <a:bodyPr/>
          <a:lstStyle/>
          <a:p>
            <a:pPr>
              <a:defRPr/>
            </a:pPr>
            <a:fld id="{10C7A5FD-2C9B-4CB2-8BD6-A3E1F6AB981A}" type="slidenum">
              <a:rPr lang="en-GB"/>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7156" name="Slide Number Placeholder 3"/>
          <p:cNvSpPr>
            <a:spLocks noGrp="1"/>
          </p:cNvSpPr>
          <p:nvPr>
            <p:ph type="sldNum" sz="quarter" idx="5"/>
          </p:nvPr>
        </p:nvSpPr>
        <p:spPr/>
        <p:txBody>
          <a:bodyPr/>
          <a:lstStyle/>
          <a:p>
            <a:pPr>
              <a:defRPr/>
            </a:pPr>
            <a:fld id="{89EAB293-5A10-4659-9A62-D3B325DC41C3}" type="slidenum">
              <a:rPr lang="en-GB"/>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8180" name="Slide Number Placeholder 3"/>
          <p:cNvSpPr>
            <a:spLocks noGrp="1"/>
          </p:cNvSpPr>
          <p:nvPr>
            <p:ph type="sldNum" sz="quarter" idx="5"/>
          </p:nvPr>
        </p:nvSpPr>
        <p:spPr/>
        <p:txBody>
          <a:bodyPr/>
          <a:lstStyle/>
          <a:p>
            <a:pPr>
              <a:defRPr/>
            </a:pPr>
            <a:fld id="{DC619B3F-4A5C-4625-B3DD-85F5593051A1}" type="slidenum">
              <a:rPr lang="en-GB"/>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9204" name="Slide Number Placeholder 3"/>
          <p:cNvSpPr>
            <a:spLocks noGrp="1"/>
          </p:cNvSpPr>
          <p:nvPr>
            <p:ph type="sldNum" sz="quarter" idx="5"/>
          </p:nvPr>
        </p:nvSpPr>
        <p:spPr/>
        <p:txBody>
          <a:bodyPr/>
          <a:lstStyle/>
          <a:p>
            <a:pPr>
              <a:defRPr/>
            </a:pPr>
            <a:fld id="{E162C65D-5051-49D6-BBE4-F4F79D12F8B1}" type="slidenum">
              <a:rPr lang="en-GB"/>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0228" name="Slide Number Placeholder 3"/>
          <p:cNvSpPr>
            <a:spLocks noGrp="1"/>
          </p:cNvSpPr>
          <p:nvPr>
            <p:ph type="sldNum" sz="quarter" idx="5"/>
          </p:nvPr>
        </p:nvSpPr>
        <p:spPr/>
        <p:txBody>
          <a:bodyPr/>
          <a:lstStyle/>
          <a:p>
            <a:pPr>
              <a:defRPr/>
            </a:pPr>
            <a:fld id="{5B2DE6CB-E3F8-498D-B541-52C1EC11F654}" type="slidenum">
              <a:rPr lang="en-GB"/>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938470D-4199-4771-A118-247173DCD9A2}"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1252" name="Slide Number Placeholder 3"/>
          <p:cNvSpPr>
            <a:spLocks noGrp="1"/>
          </p:cNvSpPr>
          <p:nvPr>
            <p:ph type="sldNum" sz="quarter" idx="5"/>
          </p:nvPr>
        </p:nvSpPr>
        <p:spPr/>
        <p:txBody>
          <a:bodyPr/>
          <a:lstStyle/>
          <a:p>
            <a:pPr>
              <a:defRPr/>
            </a:pPr>
            <a:fld id="{7C8FC3C4-0BAD-4243-8385-7C2A349637EB}" type="slidenum">
              <a:rPr lang="en-GB"/>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2276" name="Slide Number Placeholder 3"/>
          <p:cNvSpPr>
            <a:spLocks noGrp="1"/>
          </p:cNvSpPr>
          <p:nvPr>
            <p:ph type="sldNum" sz="quarter" idx="5"/>
          </p:nvPr>
        </p:nvSpPr>
        <p:spPr/>
        <p:txBody>
          <a:bodyPr/>
          <a:lstStyle/>
          <a:p>
            <a:pPr>
              <a:defRPr/>
            </a:pPr>
            <a:fld id="{D889C31A-56E4-4945-AD6D-4D96218E0955}" type="slidenum">
              <a:rPr lang="en-GB"/>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3300" name="Slide Number Placeholder 3"/>
          <p:cNvSpPr>
            <a:spLocks noGrp="1"/>
          </p:cNvSpPr>
          <p:nvPr>
            <p:ph type="sldNum" sz="quarter" idx="5"/>
          </p:nvPr>
        </p:nvSpPr>
        <p:spPr/>
        <p:txBody>
          <a:bodyPr/>
          <a:lstStyle/>
          <a:p>
            <a:pPr>
              <a:defRPr/>
            </a:pPr>
            <a:fld id="{84666A01-D9EB-4EB5-B607-B3469761E627}" type="slidenum">
              <a:rPr lang="en-GB"/>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4324" name="Slide Number Placeholder 3"/>
          <p:cNvSpPr>
            <a:spLocks noGrp="1"/>
          </p:cNvSpPr>
          <p:nvPr>
            <p:ph type="sldNum" sz="quarter" idx="5"/>
          </p:nvPr>
        </p:nvSpPr>
        <p:spPr/>
        <p:txBody>
          <a:bodyPr/>
          <a:lstStyle/>
          <a:p>
            <a:pPr>
              <a:defRPr/>
            </a:pPr>
            <a:fld id="{956B7124-1484-4732-A70C-CB311B5BAC60}" type="slidenum">
              <a:rPr lang="en-GB"/>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5348" name="Slide Number Placeholder 3"/>
          <p:cNvSpPr>
            <a:spLocks noGrp="1"/>
          </p:cNvSpPr>
          <p:nvPr>
            <p:ph type="sldNum" sz="quarter" idx="5"/>
          </p:nvPr>
        </p:nvSpPr>
        <p:spPr/>
        <p:txBody>
          <a:bodyPr/>
          <a:lstStyle/>
          <a:p>
            <a:pPr>
              <a:defRPr/>
            </a:pPr>
            <a:fld id="{A4CBF7E1-90C4-4AE2-AB29-110B7BDCDA0A}" type="slidenum">
              <a:rPr lang="en-GB"/>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6372" name="Slide Number Placeholder 3"/>
          <p:cNvSpPr>
            <a:spLocks noGrp="1"/>
          </p:cNvSpPr>
          <p:nvPr>
            <p:ph type="sldNum" sz="quarter" idx="5"/>
          </p:nvPr>
        </p:nvSpPr>
        <p:spPr/>
        <p:txBody>
          <a:bodyPr/>
          <a:lstStyle/>
          <a:p>
            <a:pPr>
              <a:defRPr/>
            </a:pPr>
            <a:fld id="{0B2CD568-CA18-4E99-9809-6C909D09DEBC}" type="slidenum">
              <a:rPr lang="en-GB"/>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7396" name="Slide Number Placeholder 3"/>
          <p:cNvSpPr>
            <a:spLocks noGrp="1"/>
          </p:cNvSpPr>
          <p:nvPr>
            <p:ph type="sldNum" sz="quarter" idx="5"/>
          </p:nvPr>
        </p:nvSpPr>
        <p:spPr/>
        <p:txBody>
          <a:bodyPr/>
          <a:lstStyle/>
          <a:p>
            <a:pPr>
              <a:defRPr/>
            </a:pPr>
            <a:fld id="{E4295843-C44F-4CCB-B507-0527562C7E31}" type="slidenum">
              <a:rPr lang="en-GB"/>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8420" name="Slide Number Placeholder 3"/>
          <p:cNvSpPr>
            <a:spLocks noGrp="1"/>
          </p:cNvSpPr>
          <p:nvPr>
            <p:ph type="sldNum" sz="quarter" idx="5"/>
          </p:nvPr>
        </p:nvSpPr>
        <p:spPr/>
        <p:txBody>
          <a:bodyPr/>
          <a:lstStyle/>
          <a:p>
            <a:pPr>
              <a:defRPr/>
            </a:pPr>
            <a:fld id="{B31FB356-7ECF-42C6-8A52-3C5DEDF1829D}" type="slidenum">
              <a:rPr lang="en-GB"/>
              <a:pPr>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9444" name="Slide Number Placeholder 3"/>
          <p:cNvSpPr>
            <a:spLocks noGrp="1"/>
          </p:cNvSpPr>
          <p:nvPr>
            <p:ph type="sldNum" sz="quarter" idx="5"/>
          </p:nvPr>
        </p:nvSpPr>
        <p:spPr/>
        <p:txBody>
          <a:bodyPr/>
          <a:lstStyle/>
          <a:p>
            <a:pPr>
              <a:defRPr/>
            </a:pPr>
            <a:fld id="{D7E9B1F0-BAA9-4CBA-8951-656670A9AD60}" type="slidenum">
              <a:rPr lang="en-GB"/>
              <a:pPr>
                <a:defRPr/>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90468" name="Slide Number Placeholder 3"/>
          <p:cNvSpPr>
            <a:spLocks noGrp="1"/>
          </p:cNvSpPr>
          <p:nvPr>
            <p:ph type="sldNum" sz="quarter" idx="5"/>
          </p:nvPr>
        </p:nvSpPr>
        <p:spPr/>
        <p:txBody>
          <a:bodyPr/>
          <a:lstStyle/>
          <a:p>
            <a:pPr>
              <a:defRPr/>
            </a:pPr>
            <a:fld id="{D26D90E2-73DD-4CF6-964F-F129B43F0894}" type="slidenum">
              <a:rPr lang="en-GB"/>
              <a:pPr>
                <a:defRPr/>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3EC9059-6576-466F-B7E4-2203FF364566}"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49508" name="Slide Number Placeholder 3"/>
          <p:cNvSpPr>
            <a:spLocks noGrp="1"/>
          </p:cNvSpPr>
          <p:nvPr>
            <p:ph type="sldNum" sz="quarter" idx="5"/>
          </p:nvPr>
        </p:nvSpPr>
        <p:spPr/>
        <p:txBody>
          <a:bodyPr/>
          <a:lstStyle/>
          <a:p>
            <a:pPr>
              <a:defRPr/>
            </a:pPr>
            <a:fld id="{A4AA7639-9C0F-4ECA-9F96-B86A6300FBC5}" type="slidenum">
              <a:rPr lang="en-GB"/>
              <a:pPr>
                <a:defRPr/>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F9B767B-3032-4F95-80F9-F0ED1D09A71C}"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0532" name="Slide Number Placeholder 3"/>
          <p:cNvSpPr>
            <a:spLocks noGrp="1"/>
          </p:cNvSpPr>
          <p:nvPr>
            <p:ph type="sldNum" sz="quarter" idx="5"/>
          </p:nvPr>
        </p:nvSpPr>
        <p:spPr/>
        <p:txBody>
          <a:bodyPr/>
          <a:lstStyle/>
          <a:p>
            <a:pPr>
              <a:defRPr/>
            </a:pPr>
            <a:fld id="{854D2885-DAE4-4196-BC54-739FCC25303F}" type="slidenum">
              <a:rPr lang="en-GB"/>
              <a:pPr>
                <a:defRPr/>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1556" name="Slide Number Placeholder 3"/>
          <p:cNvSpPr>
            <a:spLocks noGrp="1"/>
          </p:cNvSpPr>
          <p:nvPr>
            <p:ph type="sldNum" sz="quarter" idx="5"/>
          </p:nvPr>
        </p:nvSpPr>
        <p:spPr/>
        <p:txBody>
          <a:bodyPr/>
          <a:lstStyle/>
          <a:p>
            <a:pPr>
              <a:defRPr/>
            </a:pPr>
            <a:fld id="{A84CC8DB-26D3-4202-B9EE-121D01954A9F}" type="slidenum">
              <a:rPr lang="en-GB"/>
              <a:pPr>
                <a:defRPr/>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2580" name="Slide Number Placeholder 3"/>
          <p:cNvSpPr>
            <a:spLocks noGrp="1"/>
          </p:cNvSpPr>
          <p:nvPr>
            <p:ph type="sldNum" sz="quarter" idx="5"/>
          </p:nvPr>
        </p:nvSpPr>
        <p:spPr/>
        <p:txBody>
          <a:bodyPr/>
          <a:lstStyle/>
          <a:p>
            <a:pPr>
              <a:defRPr/>
            </a:pPr>
            <a:fld id="{6D2248AF-015A-4E16-BC8C-0907989DC8DF}" type="slidenum">
              <a:rPr lang="en-GB"/>
              <a:pPr>
                <a:defRPr/>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3604" name="Slide Number Placeholder 3"/>
          <p:cNvSpPr>
            <a:spLocks noGrp="1"/>
          </p:cNvSpPr>
          <p:nvPr>
            <p:ph type="sldNum" sz="quarter" idx="5"/>
          </p:nvPr>
        </p:nvSpPr>
        <p:spPr/>
        <p:txBody>
          <a:bodyPr/>
          <a:lstStyle/>
          <a:p>
            <a:pPr>
              <a:defRPr/>
            </a:pPr>
            <a:fld id="{36DC30F5-D2A0-4030-8200-22B285351D66}" type="slidenum">
              <a:rPr lang="en-GB"/>
              <a:pPr>
                <a:defRPr/>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4628" name="Slide Number Placeholder 3"/>
          <p:cNvSpPr>
            <a:spLocks noGrp="1"/>
          </p:cNvSpPr>
          <p:nvPr>
            <p:ph type="sldNum" sz="quarter" idx="5"/>
          </p:nvPr>
        </p:nvSpPr>
        <p:spPr/>
        <p:txBody>
          <a:bodyPr/>
          <a:lstStyle/>
          <a:p>
            <a:pPr>
              <a:defRPr/>
            </a:pPr>
            <a:fld id="{49D30E2C-B59F-4E8E-8AC4-1C06BF2F4111}" type="slidenum">
              <a:rPr lang="en-GB"/>
              <a:pPr>
                <a:defRPr/>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5652" name="Slide Number Placeholder 3"/>
          <p:cNvSpPr>
            <a:spLocks noGrp="1"/>
          </p:cNvSpPr>
          <p:nvPr>
            <p:ph type="sldNum" sz="quarter" idx="5"/>
          </p:nvPr>
        </p:nvSpPr>
        <p:spPr/>
        <p:txBody>
          <a:bodyPr/>
          <a:lstStyle/>
          <a:p>
            <a:pPr>
              <a:defRPr/>
            </a:pPr>
            <a:fld id="{03AF852E-3B43-44B7-9A55-66171845736E}" type="slidenum">
              <a:rPr lang="en-GB"/>
              <a:pPr>
                <a:defRPr/>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6676" name="Slide Number Placeholder 3"/>
          <p:cNvSpPr>
            <a:spLocks noGrp="1"/>
          </p:cNvSpPr>
          <p:nvPr>
            <p:ph type="sldNum" sz="quarter" idx="5"/>
          </p:nvPr>
        </p:nvSpPr>
        <p:spPr/>
        <p:txBody>
          <a:bodyPr/>
          <a:lstStyle/>
          <a:p>
            <a:pPr>
              <a:defRPr/>
            </a:pPr>
            <a:fld id="{CA588E41-7BC2-4F24-9225-FB4E89E4A240}" type="slidenum">
              <a:rPr lang="en-GB"/>
              <a:pPr>
                <a:defRPr/>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7700" name="Slide Number Placeholder 3"/>
          <p:cNvSpPr>
            <a:spLocks noGrp="1"/>
          </p:cNvSpPr>
          <p:nvPr>
            <p:ph type="sldNum" sz="quarter" idx="5"/>
          </p:nvPr>
        </p:nvSpPr>
        <p:spPr/>
        <p:txBody>
          <a:bodyPr/>
          <a:lstStyle/>
          <a:p>
            <a:pPr>
              <a:defRPr/>
            </a:pPr>
            <a:fld id="{8A72CD42-BE1D-4DCB-9CB4-A1B18D69CD05}" type="slidenum">
              <a:rPr lang="en-GB"/>
              <a:pPr>
                <a:defRPr/>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3604" name="Slide Number Placeholder 3"/>
          <p:cNvSpPr>
            <a:spLocks noGrp="1"/>
          </p:cNvSpPr>
          <p:nvPr>
            <p:ph type="sldNum" sz="quarter" idx="5"/>
          </p:nvPr>
        </p:nvSpPr>
        <p:spPr/>
        <p:txBody>
          <a:bodyPr/>
          <a:lstStyle/>
          <a:p>
            <a:pPr>
              <a:defRPr/>
            </a:pPr>
            <a:fld id="{F3C80498-75B4-4BBC-9146-CB68A4336BDA}" type="slidenum">
              <a:rPr lang="en-GB"/>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8724" name="Slide Number Placeholder 3"/>
          <p:cNvSpPr>
            <a:spLocks noGrp="1"/>
          </p:cNvSpPr>
          <p:nvPr>
            <p:ph type="sldNum" sz="quarter" idx="5"/>
          </p:nvPr>
        </p:nvSpPr>
        <p:spPr/>
        <p:txBody>
          <a:bodyPr/>
          <a:lstStyle/>
          <a:p>
            <a:pPr>
              <a:defRPr/>
            </a:pPr>
            <a:fld id="{C30840F5-0CBC-4687-AE2B-2113FDBE93C6}" type="slidenum">
              <a:rPr lang="en-GB"/>
              <a:pPr>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9748" name="Slide Number Placeholder 3"/>
          <p:cNvSpPr>
            <a:spLocks noGrp="1"/>
          </p:cNvSpPr>
          <p:nvPr>
            <p:ph type="sldNum" sz="quarter" idx="5"/>
          </p:nvPr>
        </p:nvSpPr>
        <p:spPr/>
        <p:txBody>
          <a:bodyPr/>
          <a:lstStyle/>
          <a:p>
            <a:pPr>
              <a:defRPr/>
            </a:pPr>
            <a:fld id="{BA28418A-20D3-4D73-81C7-E8F2F7BB8682}" type="slidenum">
              <a:rPr lang="en-GB"/>
              <a:pPr>
                <a:defRPr/>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0772" name="Slide Number Placeholder 3"/>
          <p:cNvSpPr>
            <a:spLocks noGrp="1"/>
          </p:cNvSpPr>
          <p:nvPr>
            <p:ph type="sldNum" sz="quarter" idx="5"/>
          </p:nvPr>
        </p:nvSpPr>
        <p:spPr/>
        <p:txBody>
          <a:bodyPr/>
          <a:lstStyle/>
          <a:p>
            <a:pPr>
              <a:defRPr/>
            </a:pPr>
            <a:fld id="{B8FEDD1C-1C60-4702-9CCA-1614F397AC2F}" type="slidenum">
              <a:rPr lang="en-GB"/>
              <a:pPr>
                <a:defRPr/>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1796" name="Slide Number Placeholder 3"/>
          <p:cNvSpPr>
            <a:spLocks noGrp="1"/>
          </p:cNvSpPr>
          <p:nvPr>
            <p:ph type="sldNum" sz="quarter" idx="5"/>
          </p:nvPr>
        </p:nvSpPr>
        <p:spPr/>
        <p:txBody>
          <a:bodyPr/>
          <a:lstStyle/>
          <a:p>
            <a:pPr>
              <a:defRPr/>
            </a:pPr>
            <a:fld id="{262258C7-601B-44DA-B33B-305E0EED3A42}" type="slidenum">
              <a:rPr lang="en-GB"/>
              <a:pPr>
                <a:defRPr/>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2820" name="Slide Number Placeholder 3"/>
          <p:cNvSpPr>
            <a:spLocks noGrp="1"/>
          </p:cNvSpPr>
          <p:nvPr>
            <p:ph type="sldNum" sz="quarter" idx="5"/>
          </p:nvPr>
        </p:nvSpPr>
        <p:spPr/>
        <p:txBody>
          <a:bodyPr/>
          <a:lstStyle/>
          <a:p>
            <a:pPr>
              <a:defRPr/>
            </a:pPr>
            <a:fld id="{B151002C-514B-4FAC-9EE6-AC1A3CCE4DD8}" type="slidenum">
              <a:rPr lang="en-GB"/>
              <a:pPr>
                <a:defRPr/>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3844" name="Slide Number Placeholder 3"/>
          <p:cNvSpPr>
            <a:spLocks noGrp="1"/>
          </p:cNvSpPr>
          <p:nvPr>
            <p:ph type="sldNum" sz="quarter" idx="5"/>
          </p:nvPr>
        </p:nvSpPr>
        <p:spPr/>
        <p:txBody>
          <a:bodyPr/>
          <a:lstStyle/>
          <a:p>
            <a:pPr>
              <a:defRPr/>
            </a:pPr>
            <a:fld id="{485A9E36-B73B-4D9D-BDC5-DA612B7A754F}" type="slidenum">
              <a:rPr lang="en-GB"/>
              <a:pPr>
                <a:defRPr/>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5892" name="Slide Number Placeholder 3"/>
          <p:cNvSpPr>
            <a:spLocks noGrp="1"/>
          </p:cNvSpPr>
          <p:nvPr>
            <p:ph type="sldNum" sz="quarter" idx="5"/>
          </p:nvPr>
        </p:nvSpPr>
        <p:spPr/>
        <p:txBody>
          <a:bodyPr/>
          <a:lstStyle/>
          <a:p>
            <a:pPr>
              <a:defRPr/>
            </a:pPr>
            <a:fld id="{DB578175-5669-4340-92BB-FC0E4F3D5B2F}" type="slidenum">
              <a:rPr lang="en-GB"/>
              <a:pPr>
                <a:defRPr/>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6916" name="Slide Number Placeholder 3"/>
          <p:cNvSpPr>
            <a:spLocks noGrp="1"/>
          </p:cNvSpPr>
          <p:nvPr>
            <p:ph type="sldNum" sz="quarter" idx="5"/>
          </p:nvPr>
        </p:nvSpPr>
        <p:spPr/>
        <p:txBody>
          <a:bodyPr/>
          <a:lstStyle/>
          <a:p>
            <a:pPr>
              <a:defRPr/>
            </a:pPr>
            <a:fld id="{A33847B1-528C-47F2-8C8E-706415E79980}" type="slidenum">
              <a:rPr lang="en-GB"/>
              <a:pPr>
                <a:defRPr/>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7940" name="Slide Number Placeholder 3"/>
          <p:cNvSpPr>
            <a:spLocks noGrp="1"/>
          </p:cNvSpPr>
          <p:nvPr>
            <p:ph type="sldNum" sz="quarter" idx="5"/>
          </p:nvPr>
        </p:nvSpPr>
        <p:spPr/>
        <p:txBody>
          <a:bodyPr/>
          <a:lstStyle/>
          <a:p>
            <a:pPr>
              <a:defRPr/>
            </a:pPr>
            <a:fld id="{69F62317-304B-44FE-BC07-2D6316B8FAE0}" type="slidenum">
              <a:rPr lang="en-GB"/>
              <a:pPr>
                <a:defRPr/>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8964" name="Slide Number Placeholder 3"/>
          <p:cNvSpPr>
            <a:spLocks noGrp="1"/>
          </p:cNvSpPr>
          <p:nvPr>
            <p:ph type="sldNum" sz="quarter" idx="5"/>
          </p:nvPr>
        </p:nvSpPr>
        <p:spPr/>
        <p:txBody>
          <a:bodyPr/>
          <a:lstStyle/>
          <a:p>
            <a:pPr>
              <a:defRPr/>
            </a:pPr>
            <a:fld id="{9C6B228A-BF9A-498C-A20B-48B3117D774B}" type="slidenum">
              <a:rPr lang="en-GB"/>
              <a:pPr>
                <a:defRPr/>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2D7A1C5-238B-4D15-A730-F2E558AEC408}" type="slidenum">
              <a:rPr lang="en-GB" smtClean="0"/>
              <a:pPr>
                <a:defRPr/>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69988" name="Slide Number Placeholder 3"/>
          <p:cNvSpPr>
            <a:spLocks noGrp="1"/>
          </p:cNvSpPr>
          <p:nvPr>
            <p:ph type="sldNum" sz="quarter" idx="5"/>
          </p:nvPr>
        </p:nvSpPr>
        <p:spPr/>
        <p:txBody>
          <a:bodyPr/>
          <a:lstStyle/>
          <a:p>
            <a:pPr>
              <a:defRPr/>
            </a:pPr>
            <a:fld id="{8E86738C-DC43-4645-BB3F-CCB16334D82C}" type="slidenum">
              <a:rPr lang="en-GB"/>
              <a:pPr>
                <a:defRPr/>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1012" name="Slide Number Placeholder 3"/>
          <p:cNvSpPr>
            <a:spLocks noGrp="1"/>
          </p:cNvSpPr>
          <p:nvPr>
            <p:ph type="sldNum" sz="quarter" idx="5"/>
          </p:nvPr>
        </p:nvSpPr>
        <p:spPr/>
        <p:txBody>
          <a:bodyPr/>
          <a:lstStyle/>
          <a:p>
            <a:pPr>
              <a:defRPr/>
            </a:pPr>
            <a:fld id="{F65BE0AB-E92A-4B63-B2EE-F3C684C52A68}" type="slidenum">
              <a:rPr lang="en-GB"/>
              <a:pPr>
                <a:defRPr/>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2036" name="Slide Number Placeholder 3"/>
          <p:cNvSpPr>
            <a:spLocks noGrp="1"/>
          </p:cNvSpPr>
          <p:nvPr>
            <p:ph type="sldNum" sz="quarter" idx="5"/>
          </p:nvPr>
        </p:nvSpPr>
        <p:spPr/>
        <p:txBody>
          <a:bodyPr/>
          <a:lstStyle/>
          <a:p>
            <a:pPr>
              <a:defRPr/>
            </a:pPr>
            <a:fld id="{7BB0466E-5666-4146-895B-44ECF7AE47EE}" type="slidenum">
              <a:rPr lang="en-GB"/>
              <a:pPr>
                <a:defRPr/>
              </a:pPr>
              <a:t>62</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3060" name="Slide Number Placeholder 3"/>
          <p:cNvSpPr>
            <a:spLocks noGrp="1"/>
          </p:cNvSpPr>
          <p:nvPr>
            <p:ph type="sldNum" sz="quarter" idx="5"/>
          </p:nvPr>
        </p:nvSpPr>
        <p:spPr/>
        <p:txBody>
          <a:bodyPr/>
          <a:lstStyle/>
          <a:p>
            <a:pPr>
              <a:defRPr/>
            </a:pPr>
            <a:fld id="{38B6D8BF-E5B0-4F4F-B352-E33A005DA66B}" type="slidenum">
              <a:rPr lang="en-GB"/>
              <a:pPr>
                <a:defRPr/>
              </a:pPr>
              <a:t>63</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4084" name="Slide Number Placeholder 3"/>
          <p:cNvSpPr>
            <a:spLocks noGrp="1"/>
          </p:cNvSpPr>
          <p:nvPr>
            <p:ph type="sldNum" sz="quarter" idx="5"/>
          </p:nvPr>
        </p:nvSpPr>
        <p:spPr/>
        <p:txBody>
          <a:bodyPr/>
          <a:lstStyle/>
          <a:p>
            <a:pPr>
              <a:defRPr/>
            </a:pPr>
            <a:fld id="{C23C39DE-0C68-4471-9BBA-A33CF527E2DC}" type="slidenum">
              <a:rPr lang="en-GB"/>
              <a:pPr>
                <a:defRPr/>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5108" name="Slide Number Placeholder 3"/>
          <p:cNvSpPr>
            <a:spLocks noGrp="1"/>
          </p:cNvSpPr>
          <p:nvPr>
            <p:ph type="sldNum" sz="quarter" idx="5"/>
          </p:nvPr>
        </p:nvSpPr>
        <p:spPr/>
        <p:txBody>
          <a:bodyPr/>
          <a:lstStyle/>
          <a:p>
            <a:pPr>
              <a:defRPr/>
            </a:pPr>
            <a:fld id="{97569647-09B5-4935-B813-0B8D109B3520}" type="slidenum">
              <a:rPr lang="en-GB"/>
              <a:pPr>
                <a:defRPr/>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6132" name="Slide Number Placeholder 3"/>
          <p:cNvSpPr>
            <a:spLocks noGrp="1"/>
          </p:cNvSpPr>
          <p:nvPr>
            <p:ph type="sldNum" sz="quarter" idx="5"/>
          </p:nvPr>
        </p:nvSpPr>
        <p:spPr/>
        <p:txBody>
          <a:bodyPr/>
          <a:lstStyle/>
          <a:p>
            <a:pPr>
              <a:defRPr/>
            </a:pPr>
            <a:fld id="{D6DC9426-3F07-41B7-BB51-AFA473525A49}" type="slidenum">
              <a:rPr lang="en-GB"/>
              <a:pPr>
                <a:defRPr/>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7156" name="Slide Number Placeholder 3"/>
          <p:cNvSpPr>
            <a:spLocks noGrp="1"/>
          </p:cNvSpPr>
          <p:nvPr>
            <p:ph type="sldNum" sz="quarter" idx="5"/>
          </p:nvPr>
        </p:nvSpPr>
        <p:spPr/>
        <p:txBody>
          <a:bodyPr/>
          <a:lstStyle/>
          <a:p>
            <a:pPr>
              <a:defRPr/>
            </a:pPr>
            <a:fld id="{6A6E7E8B-606A-4FC2-B617-F6789841C9C9}" type="slidenum">
              <a:rPr lang="en-GB"/>
              <a:pPr>
                <a:defRPr/>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8180" name="Slide Number Placeholder 3"/>
          <p:cNvSpPr>
            <a:spLocks noGrp="1"/>
          </p:cNvSpPr>
          <p:nvPr>
            <p:ph type="sldNum" sz="quarter" idx="5"/>
          </p:nvPr>
        </p:nvSpPr>
        <p:spPr/>
        <p:txBody>
          <a:bodyPr/>
          <a:lstStyle/>
          <a:p>
            <a:pPr>
              <a:defRPr/>
            </a:pPr>
            <a:fld id="{7D7DF188-7B58-44D4-84E6-9D56D452AA0E}" type="slidenum">
              <a:rPr lang="en-GB"/>
              <a:pPr>
                <a:defRPr/>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79204" name="Slide Number Placeholder 3"/>
          <p:cNvSpPr>
            <a:spLocks noGrp="1"/>
          </p:cNvSpPr>
          <p:nvPr>
            <p:ph type="sldNum" sz="quarter" idx="5"/>
          </p:nvPr>
        </p:nvSpPr>
        <p:spPr/>
        <p:txBody>
          <a:bodyPr/>
          <a:lstStyle/>
          <a:p>
            <a:pPr>
              <a:defRPr/>
            </a:pPr>
            <a:fld id="{0EEA2F01-2762-4B70-9925-1BE3A818244B}" type="slidenum">
              <a:rPr lang="en-GB"/>
              <a:pPr>
                <a:defRPr/>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4628" name="Slide Number Placeholder 3"/>
          <p:cNvSpPr>
            <a:spLocks noGrp="1"/>
          </p:cNvSpPr>
          <p:nvPr>
            <p:ph type="sldNum" sz="quarter" idx="5"/>
          </p:nvPr>
        </p:nvSpPr>
        <p:spPr/>
        <p:txBody>
          <a:bodyPr/>
          <a:lstStyle/>
          <a:p>
            <a:pPr>
              <a:defRPr/>
            </a:pPr>
            <a:fld id="{41BD6BA9-B202-4581-91C0-7F19CC48B32A}" type="slidenum">
              <a:rPr lang="en-GB"/>
              <a:pPr>
                <a:defRPr/>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0228" name="Slide Number Placeholder 3"/>
          <p:cNvSpPr>
            <a:spLocks noGrp="1"/>
          </p:cNvSpPr>
          <p:nvPr>
            <p:ph type="sldNum" sz="quarter" idx="5"/>
          </p:nvPr>
        </p:nvSpPr>
        <p:spPr/>
        <p:txBody>
          <a:bodyPr/>
          <a:lstStyle/>
          <a:p>
            <a:pPr>
              <a:defRPr/>
            </a:pPr>
            <a:fld id="{A8CE5419-C4C9-495E-8CB4-9E900433C513}" type="slidenum">
              <a:rPr lang="en-GB"/>
              <a:pPr>
                <a:defRPr/>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1252" name="Slide Number Placeholder 3"/>
          <p:cNvSpPr>
            <a:spLocks noGrp="1"/>
          </p:cNvSpPr>
          <p:nvPr>
            <p:ph type="sldNum" sz="quarter" idx="5"/>
          </p:nvPr>
        </p:nvSpPr>
        <p:spPr/>
        <p:txBody>
          <a:bodyPr/>
          <a:lstStyle/>
          <a:p>
            <a:pPr>
              <a:defRPr/>
            </a:pPr>
            <a:fld id="{3600FB77-F529-4F4B-BA71-7A0962B2E302}" type="slidenum">
              <a:rPr lang="en-GB"/>
              <a:pPr>
                <a:defRPr/>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2276" name="Slide Number Placeholder 3"/>
          <p:cNvSpPr>
            <a:spLocks noGrp="1"/>
          </p:cNvSpPr>
          <p:nvPr>
            <p:ph type="sldNum" sz="quarter" idx="5"/>
          </p:nvPr>
        </p:nvSpPr>
        <p:spPr/>
        <p:txBody>
          <a:bodyPr/>
          <a:lstStyle/>
          <a:p>
            <a:pPr>
              <a:defRPr/>
            </a:pPr>
            <a:fld id="{45935E8E-43A8-479C-A433-85AFE818E856}" type="slidenum">
              <a:rPr lang="en-GB"/>
              <a:pPr>
                <a:defRPr/>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3300" name="Slide Number Placeholder 3"/>
          <p:cNvSpPr>
            <a:spLocks noGrp="1"/>
          </p:cNvSpPr>
          <p:nvPr>
            <p:ph type="sldNum" sz="quarter" idx="5"/>
          </p:nvPr>
        </p:nvSpPr>
        <p:spPr/>
        <p:txBody>
          <a:bodyPr/>
          <a:lstStyle/>
          <a:p>
            <a:pPr>
              <a:defRPr/>
            </a:pPr>
            <a:fld id="{54F5AC60-1A11-4C7C-B45C-2CEBACFC3E25}" type="slidenum">
              <a:rPr lang="en-GB"/>
              <a:pPr>
                <a:defRPr/>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4324" name="Slide Number Placeholder 3"/>
          <p:cNvSpPr>
            <a:spLocks noGrp="1"/>
          </p:cNvSpPr>
          <p:nvPr>
            <p:ph type="sldNum" sz="quarter" idx="5"/>
          </p:nvPr>
        </p:nvSpPr>
        <p:spPr/>
        <p:txBody>
          <a:bodyPr/>
          <a:lstStyle/>
          <a:p>
            <a:pPr>
              <a:defRPr/>
            </a:pPr>
            <a:fld id="{832B087C-0B6F-4A09-9C48-8AF11623477F}" type="slidenum">
              <a:rPr lang="en-GB"/>
              <a:pPr>
                <a:defRPr/>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5348" name="Slide Number Placeholder 3"/>
          <p:cNvSpPr>
            <a:spLocks noGrp="1"/>
          </p:cNvSpPr>
          <p:nvPr>
            <p:ph type="sldNum" sz="quarter" idx="5"/>
          </p:nvPr>
        </p:nvSpPr>
        <p:spPr/>
        <p:txBody>
          <a:bodyPr/>
          <a:lstStyle/>
          <a:p>
            <a:pPr>
              <a:defRPr/>
            </a:pPr>
            <a:fld id="{B3227092-5524-473D-8C9A-47226C8334C0}" type="slidenum">
              <a:rPr lang="en-GB"/>
              <a:pPr>
                <a:defRPr/>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6372" name="Slide Number Placeholder 3"/>
          <p:cNvSpPr>
            <a:spLocks noGrp="1"/>
          </p:cNvSpPr>
          <p:nvPr>
            <p:ph type="sldNum" sz="quarter" idx="5"/>
          </p:nvPr>
        </p:nvSpPr>
        <p:spPr/>
        <p:txBody>
          <a:bodyPr/>
          <a:lstStyle/>
          <a:p>
            <a:pPr>
              <a:defRPr/>
            </a:pPr>
            <a:fld id="{F71C7804-9E03-4700-8669-FAD89F811D0C}" type="slidenum">
              <a:rPr lang="en-GB"/>
              <a:pPr>
                <a:defRPr/>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87396" name="Slide Number Placeholder 3"/>
          <p:cNvSpPr>
            <a:spLocks noGrp="1"/>
          </p:cNvSpPr>
          <p:nvPr>
            <p:ph type="sldNum" sz="quarter" idx="5"/>
          </p:nvPr>
        </p:nvSpPr>
        <p:spPr/>
        <p:txBody>
          <a:bodyPr/>
          <a:lstStyle/>
          <a:p>
            <a:pPr>
              <a:defRPr/>
            </a:pPr>
            <a:fld id="{6D797633-CA60-4219-9089-A8F2E55514BB}" type="slidenum">
              <a:rPr lang="en-GB"/>
              <a:pPr>
                <a:defRPr/>
              </a:pPr>
              <a:t>77</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26980" name="Slide Number Placeholder 3"/>
          <p:cNvSpPr>
            <a:spLocks noGrp="1"/>
          </p:cNvSpPr>
          <p:nvPr>
            <p:ph type="sldNum" sz="quarter" idx="5"/>
          </p:nvPr>
        </p:nvSpPr>
        <p:spPr/>
        <p:txBody>
          <a:bodyPr/>
          <a:lstStyle/>
          <a:p>
            <a:pPr>
              <a:defRPr/>
            </a:pPr>
            <a:fld id="{6C1C1246-7F70-4CCE-9EEC-251535328C09}" type="slidenum">
              <a:rPr lang="en-GB"/>
              <a:pPr>
                <a:defRPr/>
              </a:pPr>
              <a:t>78</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28004" name="Slide Number Placeholder 3"/>
          <p:cNvSpPr>
            <a:spLocks noGrp="1"/>
          </p:cNvSpPr>
          <p:nvPr>
            <p:ph type="sldNum" sz="quarter" idx="5"/>
          </p:nvPr>
        </p:nvSpPr>
        <p:spPr/>
        <p:txBody>
          <a:bodyPr/>
          <a:lstStyle/>
          <a:p>
            <a:pPr>
              <a:defRPr/>
            </a:pPr>
            <a:fld id="{83E93886-2B96-49B6-B89A-744EE91E8099}" type="slidenum">
              <a:rPr lang="en-GB"/>
              <a:pPr>
                <a:defRPr/>
              </a:pPr>
              <a:t>79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5652" name="Slide Number Placeholder 3"/>
          <p:cNvSpPr>
            <a:spLocks noGrp="1"/>
          </p:cNvSpPr>
          <p:nvPr>
            <p:ph type="sldNum" sz="quarter" idx="5"/>
          </p:nvPr>
        </p:nvSpPr>
        <p:spPr/>
        <p:txBody>
          <a:bodyPr/>
          <a:lstStyle/>
          <a:p>
            <a:pPr>
              <a:defRPr/>
            </a:pPr>
            <a:fld id="{676A3510-5C8E-4BC5-BCE5-822D34987FCF}" type="slidenum">
              <a:rPr lang="en-GB"/>
              <a:pPr>
                <a:defRPr/>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29028" name="Slide Number Placeholder 3"/>
          <p:cNvSpPr>
            <a:spLocks noGrp="1"/>
          </p:cNvSpPr>
          <p:nvPr>
            <p:ph type="sldNum" sz="quarter" idx="5"/>
          </p:nvPr>
        </p:nvSpPr>
        <p:spPr/>
        <p:txBody>
          <a:bodyPr/>
          <a:lstStyle/>
          <a:p>
            <a:pPr>
              <a:defRPr/>
            </a:pPr>
            <a:fld id="{0F2F3993-7B2F-4946-A2AD-9215E181E88E}" type="slidenum">
              <a:rPr lang="en-GB"/>
              <a:pPr>
                <a:defRPr/>
              </a:pPr>
              <a:t>80</a:t>
            </a:fld>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0052" name="Slide Number Placeholder 3"/>
          <p:cNvSpPr>
            <a:spLocks noGrp="1"/>
          </p:cNvSpPr>
          <p:nvPr>
            <p:ph type="sldNum" sz="quarter" idx="5"/>
          </p:nvPr>
        </p:nvSpPr>
        <p:spPr/>
        <p:txBody>
          <a:bodyPr/>
          <a:lstStyle/>
          <a:p>
            <a:pPr>
              <a:defRPr/>
            </a:pPr>
            <a:fld id="{4E7174B7-4F01-40DB-9CAD-CE58835BD2D5}" type="slidenum">
              <a:rPr lang="en-GB"/>
              <a:pPr>
                <a:defRPr/>
              </a:pPr>
              <a:t>81</a:t>
            </a:fld>
            <a:endParaRPr 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1076" name="Slide Number Placeholder 3"/>
          <p:cNvSpPr>
            <a:spLocks noGrp="1"/>
          </p:cNvSpPr>
          <p:nvPr>
            <p:ph type="sldNum" sz="quarter" idx="5"/>
          </p:nvPr>
        </p:nvSpPr>
        <p:spPr/>
        <p:txBody>
          <a:bodyPr/>
          <a:lstStyle/>
          <a:p>
            <a:pPr>
              <a:defRPr/>
            </a:pPr>
            <a:fld id="{AB7BD9DD-8815-467F-9AA4-2CE9386B278D}" type="slidenum">
              <a:rPr lang="en-GB"/>
              <a:pPr>
                <a:defRPr/>
              </a:pPr>
              <a:t>82</a:t>
            </a:fld>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2100" name="Slide Number Placeholder 3"/>
          <p:cNvSpPr>
            <a:spLocks noGrp="1"/>
          </p:cNvSpPr>
          <p:nvPr>
            <p:ph type="sldNum" sz="quarter" idx="5"/>
          </p:nvPr>
        </p:nvSpPr>
        <p:spPr/>
        <p:txBody>
          <a:bodyPr/>
          <a:lstStyle/>
          <a:p>
            <a:pPr>
              <a:defRPr/>
            </a:pPr>
            <a:fld id="{89A0DFF1-76C6-4D40-8441-1726EC9B7AD9}" type="slidenum">
              <a:rPr lang="en-GB"/>
              <a:pPr>
                <a:defRPr/>
              </a:pPr>
              <a:t>83</a:t>
            </a:fld>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3124" name="Slide Number Placeholder 3"/>
          <p:cNvSpPr>
            <a:spLocks noGrp="1"/>
          </p:cNvSpPr>
          <p:nvPr>
            <p:ph type="sldNum" sz="quarter" idx="5"/>
          </p:nvPr>
        </p:nvSpPr>
        <p:spPr/>
        <p:txBody>
          <a:bodyPr/>
          <a:lstStyle/>
          <a:p>
            <a:pPr>
              <a:defRPr/>
            </a:pPr>
            <a:fld id="{B00DAD45-1AAB-426A-A12F-069F27D4E173}" type="slidenum">
              <a:rPr lang="en-GB"/>
              <a:pPr>
                <a:defRPr/>
              </a:pPr>
              <a:t>84</a:t>
            </a:fld>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4148" name="Slide Number Placeholder 3"/>
          <p:cNvSpPr>
            <a:spLocks noGrp="1"/>
          </p:cNvSpPr>
          <p:nvPr>
            <p:ph type="sldNum" sz="quarter" idx="5"/>
          </p:nvPr>
        </p:nvSpPr>
        <p:spPr/>
        <p:txBody>
          <a:bodyPr/>
          <a:lstStyle/>
          <a:p>
            <a:pPr>
              <a:defRPr/>
            </a:pPr>
            <a:fld id="{A39AC980-3CFB-4E57-B112-4BD650090193}" type="slidenum">
              <a:rPr lang="en-GB"/>
              <a:pPr>
                <a:defRPr/>
              </a:pPr>
              <a:t>85</a:t>
            </a:fld>
            <a:endParaRPr lang="en-GB"/>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28004" name="Slide Number Placeholder 3"/>
          <p:cNvSpPr>
            <a:spLocks noGrp="1"/>
          </p:cNvSpPr>
          <p:nvPr>
            <p:ph type="sldNum" sz="quarter" idx="5"/>
          </p:nvPr>
        </p:nvSpPr>
        <p:spPr/>
        <p:txBody>
          <a:bodyPr/>
          <a:lstStyle/>
          <a:p>
            <a:pPr>
              <a:defRPr/>
            </a:pPr>
            <a:fld id="{90AA13C4-4FAB-4239-BB9E-FACA42B1455B}" type="slidenum">
              <a:rPr lang="en-GB"/>
              <a:pPr>
                <a:defRPr/>
              </a:pPr>
              <a:t>86</a:t>
            </a:fld>
            <a:endParaRPr lang="en-GB"/>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29028" name="Slide Number Placeholder 3"/>
          <p:cNvSpPr>
            <a:spLocks noGrp="1"/>
          </p:cNvSpPr>
          <p:nvPr>
            <p:ph type="sldNum" sz="quarter" idx="5"/>
          </p:nvPr>
        </p:nvSpPr>
        <p:spPr/>
        <p:txBody>
          <a:bodyPr/>
          <a:lstStyle/>
          <a:p>
            <a:pPr>
              <a:defRPr/>
            </a:pPr>
            <a:fld id="{30670FA3-124F-42FA-881C-C8A18CDC2CC4}" type="slidenum">
              <a:rPr lang="en-GB"/>
              <a:pPr>
                <a:defRPr/>
              </a:pPr>
              <a:t>87</a:t>
            </a:fld>
            <a:endParaRPr lang="en-GB"/>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0052" name="Slide Number Placeholder 3"/>
          <p:cNvSpPr>
            <a:spLocks noGrp="1"/>
          </p:cNvSpPr>
          <p:nvPr>
            <p:ph type="sldNum" sz="quarter" idx="5"/>
          </p:nvPr>
        </p:nvSpPr>
        <p:spPr/>
        <p:txBody>
          <a:bodyPr/>
          <a:lstStyle/>
          <a:p>
            <a:pPr>
              <a:defRPr/>
            </a:pPr>
            <a:fld id="{7D6BB29B-558B-4A12-82A3-6EA29C5091D9}" type="slidenum">
              <a:rPr lang="en-GB"/>
              <a:pPr>
                <a:defRPr/>
              </a:pPr>
              <a:t>88</a:t>
            </a:fld>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1076" name="Slide Number Placeholder 3"/>
          <p:cNvSpPr>
            <a:spLocks noGrp="1"/>
          </p:cNvSpPr>
          <p:nvPr>
            <p:ph type="sldNum" sz="quarter" idx="5"/>
          </p:nvPr>
        </p:nvSpPr>
        <p:spPr/>
        <p:txBody>
          <a:bodyPr/>
          <a:lstStyle/>
          <a:p>
            <a:pPr>
              <a:defRPr/>
            </a:pPr>
            <a:fld id="{6816D407-71F0-4AD6-BCFF-F3F6977C64B5}" type="slidenum">
              <a:rPr lang="en-GB"/>
              <a:pPr>
                <a:defRPr/>
              </a:pPr>
              <a:t>89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56676" name="Slide Number Placeholder 3"/>
          <p:cNvSpPr>
            <a:spLocks noGrp="1"/>
          </p:cNvSpPr>
          <p:nvPr>
            <p:ph type="sldNum" sz="quarter" idx="5"/>
          </p:nvPr>
        </p:nvSpPr>
        <p:spPr/>
        <p:txBody>
          <a:bodyPr/>
          <a:lstStyle/>
          <a:p>
            <a:pPr>
              <a:defRPr/>
            </a:pPr>
            <a:fld id="{0455A0DF-4806-4B4B-899B-A9109EB32CA5}" type="slidenum">
              <a:rPr lang="en-GB"/>
              <a:pPr>
                <a:defRPr/>
              </a:pPr>
              <a:t>9</a:t>
            </a:fld>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2100" name="Slide Number Placeholder 3"/>
          <p:cNvSpPr>
            <a:spLocks noGrp="1"/>
          </p:cNvSpPr>
          <p:nvPr>
            <p:ph type="sldNum" sz="quarter" idx="5"/>
          </p:nvPr>
        </p:nvSpPr>
        <p:spPr/>
        <p:txBody>
          <a:bodyPr/>
          <a:lstStyle/>
          <a:p>
            <a:pPr>
              <a:defRPr/>
            </a:pPr>
            <a:fld id="{5BC41126-9AC7-4B9F-965B-3EC6E3344E1C}" type="slidenum">
              <a:rPr lang="en-GB"/>
              <a:pPr>
                <a:defRPr/>
              </a:pPr>
              <a:t>90</a:t>
            </a:fld>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133124" name="Slide Number Placeholder 3"/>
          <p:cNvSpPr>
            <a:spLocks noGrp="1"/>
          </p:cNvSpPr>
          <p:nvPr>
            <p:ph type="sldNum" sz="quarter" idx="5"/>
          </p:nvPr>
        </p:nvSpPr>
        <p:spPr/>
        <p:txBody>
          <a:bodyPr/>
          <a:lstStyle/>
          <a:p>
            <a:pPr>
              <a:defRPr/>
            </a:pPr>
            <a:fld id="{12CB625F-E5F1-4218-B9D9-1E01C9FD425E}" type="slidenum">
              <a:rPr lang="en-GB"/>
              <a:pPr>
                <a:defRPr/>
              </a:pPr>
              <a:t>91</a:t>
            </a:fld>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19140" name="Slide Number Placeholder 3"/>
          <p:cNvSpPr>
            <a:spLocks noGrp="1"/>
          </p:cNvSpPr>
          <p:nvPr>
            <p:ph type="sldNum" sz="quarter" idx="5"/>
          </p:nvPr>
        </p:nvSpPr>
        <p:spPr/>
        <p:txBody>
          <a:bodyPr/>
          <a:lstStyle/>
          <a:p>
            <a:pPr>
              <a:defRPr/>
            </a:pPr>
            <a:fld id="{7B0F439C-9804-4F89-851B-B8EE126644A1}" type="slidenum">
              <a:rPr lang="en-GB"/>
              <a:pPr>
                <a:defRPr/>
              </a:pPr>
              <a:t>92</a:t>
            </a:fld>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0164" name="Slide Number Placeholder 3"/>
          <p:cNvSpPr>
            <a:spLocks noGrp="1"/>
          </p:cNvSpPr>
          <p:nvPr>
            <p:ph type="sldNum" sz="quarter" idx="5"/>
          </p:nvPr>
        </p:nvSpPr>
        <p:spPr/>
        <p:txBody>
          <a:bodyPr/>
          <a:lstStyle/>
          <a:p>
            <a:pPr>
              <a:defRPr/>
            </a:pPr>
            <a:fld id="{7A1B0422-4745-49B3-8C04-1A3CC9BEBCEA}" type="slidenum">
              <a:rPr lang="en-GB"/>
              <a:pPr>
                <a:defRPr/>
              </a:pPr>
              <a:t>93</a:t>
            </a:fld>
            <a:endParaRPr lang="en-GB"/>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1188" name="Slide Number Placeholder 3"/>
          <p:cNvSpPr>
            <a:spLocks noGrp="1"/>
          </p:cNvSpPr>
          <p:nvPr>
            <p:ph type="sldNum" sz="quarter" idx="5"/>
          </p:nvPr>
        </p:nvSpPr>
        <p:spPr/>
        <p:txBody>
          <a:bodyPr/>
          <a:lstStyle/>
          <a:p>
            <a:pPr>
              <a:defRPr/>
            </a:pPr>
            <a:fld id="{2BD35C20-5023-4D86-8C57-383F1A79CEE3}" type="slidenum">
              <a:rPr lang="en-GB"/>
              <a:pPr>
                <a:defRPr/>
              </a:pPr>
              <a:t>94</a:t>
            </a:fld>
            <a:endParaRPr lang="en-GB"/>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2212" name="Slide Number Placeholder 3"/>
          <p:cNvSpPr>
            <a:spLocks noGrp="1"/>
          </p:cNvSpPr>
          <p:nvPr>
            <p:ph type="sldNum" sz="quarter" idx="5"/>
          </p:nvPr>
        </p:nvSpPr>
        <p:spPr/>
        <p:txBody>
          <a:bodyPr/>
          <a:lstStyle/>
          <a:p>
            <a:pPr>
              <a:defRPr/>
            </a:pPr>
            <a:fld id="{81DA4FD4-D19F-45F0-B66D-D08E0A482C3E}" type="slidenum">
              <a:rPr lang="en-GB"/>
              <a:pPr>
                <a:defRPr/>
              </a:pPr>
              <a:t>95</a:t>
            </a:fld>
            <a:endParaRPr lang="en-GB"/>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3236" name="Slide Number Placeholder 3"/>
          <p:cNvSpPr>
            <a:spLocks noGrp="1"/>
          </p:cNvSpPr>
          <p:nvPr>
            <p:ph type="sldNum" sz="quarter" idx="5"/>
          </p:nvPr>
        </p:nvSpPr>
        <p:spPr/>
        <p:txBody>
          <a:bodyPr/>
          <a:lstStyle/>
          <a:p>
            <a:pPr>
              <a:defRPr/>
            </a:pPr>
            <a:fld id="{F436777E-9D91-4616-A395-ACC6EB8967A8}" type="slidenum">
              <a:rPr lang="en-GB"/>
              <a:pPr>
                <a:defRPr/>
              </a:pPr>
              <a:t>96</a:t>
            </a:fld>
            <a:endParaRPr lang="en-GB"/>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4260" name="Slide Number Placeholder 3"/>
          <p:cNvSpPr>
            <a:spLocks noGrp="1"/>
          </p:cNvSpPr>
          <p:nvPr>
            <p:ph type="sldNum" sz="quarter" idx="5"/>
          </p:nvPr>
        </p:nvSpPr>
        <p:spPr/>
        <p:txBody>
          <a:bodyPr/>
          <a:lstStyle/>
          <a:p>
            <a:pPr>
              <a:defRPr/>
            </a:pPr>
            <a:fld id="{08662832-1848-4FF4-9C2A-218D4EA33106}" type="slidenum">
              <a:rPr lang="en-GB"/>
              <a:pPr>
                <a:defRPr/>
              </a:pPr>
              <a:t>97</a:t>
            </a:fld>
            <a:endParaRPr lang="en-GB"/>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5284" name="Slide Number Placeholder 3"/>
          <p:cNvSpPr>
            <a:spLocks noGrp="1"/>
          </p:cNvSpPr>
          <p:nvPr>
            <p:ph type="sldNum" sz="quarter" idx="5"/>
          </p:nvPr>
        </p:nvSpPr>
        <p:spPr/>
        <p:txBody>
          <a:bodyPr/>
          <a:lstStyle/>
          <a:p>
            <a:pPr>
              <a:defRPr/>
            </a:pPr>
            <a:fld id="{1F25B8C5-4510-434F-B8B9-E96398781EE8}" type="slidenum">
              <a:rPr lang="en-GB"/>
              <a:pPr>
                <a:defRPr/>
              </a:pPr>
              <a:t>98</a:t>
            </a:fld>
            <a:endParaRPr 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pitchFamily="34" charset="0"/>
            </a:endParaRPr>
          </a:p>
        </p:txBody>
      </p:sp>
      <p:sp>
        <p:nvSpPr>
          <p:cNvPr id="226308" name="Slide Number Placeholder 3"/>
          <p:cNvSpPr>
            <a:spLocks noGrp="1"/>
          </p:cNvSpPr>
          <p:nvPr>
            <p:ph type="sldNum" sz="quarter" idx="5"/>
          </p:nvPr>
        </p:nvSpPr>
        <p:spPr/>
        <p:txBody>
          <a:bodyPr/>
          <a:lstStyle/>
          <a:p>
            <a:pPr>
              <a:defRPr/>
            </a:pPr>
            <a:fld id="{CEB56380-B1D3-407D-B7B8-DB43CEEDAE74}" type="slidenum">
              <a:rPr lang="en-GB"/>
              <a:pPr>
                <a:defRPr/>
              </a:pPr>
              <a:t>99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2BCBA-E9BE-4DB4-8D31-1C8DB6684E5A}" type="slidenum">
              <a:rPr lang="en-US"/>
              <a:pPr>
                <a:defRPr/>
              </a:pPr>
              <a:t>‹#›</a:t>
            </a:fld>
            <a:endParaRPr lang="en-US" dirty="0"/>
          </a:p>
        </p:txBody>
      </p:sp>
    </p:spTree>
    <p:extLst>
      <p:ext uri="{BB962C8B-B14F-4D97-AF65-F5344CB8AC3E}">
        <p14:creationId xmlns:p14="http://schemas.microsoft.com/office/powerpoint/2010/main" val="260517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73964-34F6-4808-98D4-11DC62A68217}" type="slidenum">
              <a:rPr lang="en-US"/>
              <a:pPr>
                <a:defRPr/>
              </a:pPr>
              <a:t>‹#›</a:t>
            </a:fld>
            <a:endParaRPr lang="en-US" dirty="0"/>
          </a:p>
        </p:txBody>
      </p:sp>
    </p:spTree>
    <p:extLst>
      <p:ext uri="{BB962C8B-B14F-4D97-AF65-F5344CB8AC3E}">
        <p14:creationId xmlns:p14="http://schemas.microsoft.com/office/powerpoint/2010/main" val="362904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6CCFD2-6C55-4005-84A1-7A756F4998AC}" type="slidenum">
              <a:rPr lang="en-US"/>
              <a:pPr>
                <a:defRPr/>
              </a:pPr>
              <a:t>‹#›</a:t>
            </a:fld>
            <a:endParaRPr lang="en-US" dirty="0"/>
          </a:p>
        </p:txBody>
      </p:sp>
    </p:spTree>
    <p:extLst>
      <p:ext uri="{BB962C8B-B14F-4D97-AF65-F5344CB8AC3E}">
        <p14:creationId xmlns:p14="http://schemas.microsoft.com/office/powerpoint/2010/main" val="362290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AC9CA5-C504-435C-AA11-38156B4EC0D9}" type="slidenum">
              <a:rPr lang="en-US"/>
              <a:pPr>
                <a:defRPr/>
              </a:pPr>
              <a:t>‹#›</a:t>
            </a:fld>
            <a:endParaRPr lang="en-US" dirty="0"/>
          </a:p>
        </p:txBody>
      </p:sp>
    </p:spTree>
    <p:extLst>
      <p:ext uri="{BB962C8B-B14F-4D97-AF65-F5344CB8AC3E}">
        <p14:creationId xmlns:p14="http://schemas.microsoft.com/office/powerpoint/2010/main" val="159012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92818-0B36-4851-BB7D-7FBAB6ADEE46}" type="slidenum">
              <a:rPr lang="en-US"/>
              <a:pPr>
                <a:defRPr/>
              </a:pPr>
              <a:t>‹#›</a:t>
            </a:fld>
            <a:endParaRPr lang="en-US" dirty="0"/>
          </a:p>
        </p:txBody>
      </p:sp>
    </p:spTree>
    <p:extLst>
      <p:ext uri="{BB962C8B-B14F-4D97-AF65-F5344CB8AC3E}">
        <p14:creationId xmlns:p14="http://schemas.microsoft.com/office/powerpoint/2010/main" val="134969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B7C67B-AEA7-4906-B403-E3EB3EFCEA35}" type="slidenum">
              <a:rPr lang="en-US"/>
              <a:pPr>
                <a:defRPr/>
              </a:pPr>
              <a:t>‹#›</a:t>
            </a:fld>
            <a:endParaRPr lang="en-US" dirty="0"/>
          </a:p>
        </p:txBody>
      </p:sp>
    </p:spTree>
    <p:extLst>
      <p:ext uri="{BB962C8B-B14F-4D97-AF65-F5344CB8AC3E}">
        <p14:creationId xmlns:p14="http://schemas.microsoft.com/office/powerpoint/2010/main" val="79503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E1C749-B072-425A-A3EB-42259862CC6E}" type="slidenum">
              <a:rPr lang="en-US"/>
              <a:pPr>
                <a:defRPr/>
              </a:pPr>
              <a:t>‹#›</a:t>
            </a:fld>
            <a:endParaRPr lang="en-US" dirty="0"/>
          </a:p>
        </p:txBody>
      </p:sp>
    </p:spTree>
    <p:extLst>
      <p:ext uri="{BB962C8B-B14F-4D97-AF65-F5344CB8AC3E}">
        <p14:creationId xmlns:p14="http://schemas.microsoft.com/office/powerpoint/2010/main" val="267349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054039-53C4-454B-901B-DBCEB16CA67B}" type="slidenum">
              <a:rPr lang="en-US"/>
              <a:pPr>
                <a:defRPr/>
              </a:pPr>
              <a:t>‹#›</a:t>
            </a:fld>
            <a:endParaRPr lang="en-US" dirty="0"/>
          </a:p>
        </p:txBody>
      </p:sp>
    </p:spTree>
    <p:extLst>
      <p:ext uri="{BB962C8B-B14F-4D97-AF65-F5344CB8AC3E}">
        <p14:creationId xmlns:p14="http://schemas.microsoft.com/office/powerpoint/2010/main" val="271564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6FD728-1C2A-4EC6-9225-A3D4CA8881A2}" type="slidenum">
              <a:rPr lang="en-US"/>
              <a:pPr>
                <a:defRPr/>
              </a:pPr>
              <a:t>‹#›</a:t>
            </a:fld>
            <a:endParaRPr lang="en-US" dirty="0"/>
          </a:p>
        </p:txBody>
      </p:sp>
    </p:spTree>
    <p:extLst>
      <p:ext uri="{BB962C8B-B14F-4D97-AF65-F5344CB8AC3E}">
        <p14:creationId xmlns:p14="http://schemas.microsoft.com/office/powerpoint/2010/main" val="375675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49C383-5B9D-4A28-8A2A-CE1217BE7CC1}" type="slidenum">
              <a:rPr lang="en-US"/>
              <a:pPr>
                <a:defRPr/>
              </a:pPr>
              <a:t>‹#›</a:t>
            </a:fld>
            <a:endParaRPr lang="en-US" dirty="0"/>
          </a:p>
        </p:txBody>
      </p:sp>
    </p:spTree>
    <p:extLst>
      <p:ext uri="{BB962C8B-B14F-4D97-AF65-F5344CB8AC3E}">
        <p14:creationId xmlns:p14="http://schemas.microsoft.com/office/powerpoint/2010/main" val="350577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ED77F9-B05F-48D7-95B6-A30C7C7DF70E}" type="slidenum">
              <a:rPr lang="en-US"/>
              <a:pPr>
                <a:defRPr/>
              </a:pPr>
              <a:t>‹#›</a:t>
            </a:fld>
            <a:endParaRPr lang="en-US" dirty="0"/>
          </a:p>
        </p:txBody>
      </p:sp>
    </p:spTree>
    <p:extLst>
      <p:ext uri="{BB962C8B-B14F-4D97-AF65-F5344CB8AC3E}">
        <p14:creationId xmlns:p14="http://schemas.microsoft.com/office/powerpoint/2010/main" val="113689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37FF26-3ED2-4CFD-9DB2-E63F44D638B3}" type="slidenum">
              <a:rPr lang="en-US"/>
              <a:pPr>
                <a:defRPr/>
              </a:pPr>
              <a:t>‹#›</a:t>
            </a:fld>
            <a:endParaRPr lang="en-US" dirty="0"/>
          </a:p>
        </p:txBody>
      </p:sp>
    </p:spTree>
    <p:extLst>
      <p:ext uri="{BB962C8B-B14F-4D97-AF65-F5344CB8AC3E}">
        <p14:creationId xmlns:p14="http://schemas.microsoft.com/office/powerpoint/2010/main" val="375585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2AAFC5E-6A6B-46E1-9C84-549ED247EE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p:txBody>
          <a:bodyPr/>
          <a:lstStyle/>
          <a:p>
            <a:pPr>
              <a:defRPr/>
            </a:pPr>
            <a:fld id="{601DE1BC-C783-4BE7-B383-C5FCC9CC11D7}" type="slidenum">
              <a:rPr lang="en-US" smtClean="0"/>
              <a:pPr>
                <a:defRPr/>
              </a:pPr>
              <a:t>1</a:t>
            </a:fld>
            <a:endParaRPr lang="en-US" dirty="0" smtClean="0"/>
          </a:p>
        </p:txBody>
      </p:sp>
      <p:sp>
        <p:nvSpPr>
          <p:cNvPr id="3075" name="Rectangle 6"/>
          <p:cNvSpPr>
            <a:spLocks noChangeArrowheads="1"/>
          </p:cNvSpPr>
          <p:nvPr/>
        </p:nvSpPr>
        <p:spPr bwMode="auto">
          <a:xfrm>
            <a:off x="500063" y="3429000"/>
            <a:ext cx="3643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a:t> </a:t>
            </a:r>
          </a:p>
        </p:txBody>
      </p:sp>
      <p:sp>
        <p:nvSpPr>
          <p:cNvPr id="2" name="TextBox 8"/>
          <p:cNvSpPr txBox="1">
            <a:spLocks noChangeArrowheads="1"/>
          </p:cNvSpPr>
          <p:nvPr/>
        </p:nvSpPr>
        <p:spPr bwMode="auto">
          <a:xfrm>
            <a:off x="0" y="1928813"/>
            <a:ext cx="671512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4400" b="1">
                <a:solidFill>
                  <a:srgbClr val="C00000"/>
                </a:solidFill>
                <a:latin typeface="Comic Sans MS" pitchFamily="66" charset="0"/>
                <a:cs typeface="Times New Roman" pitchFamily="18" charset="0"/>
              </a:rPr>
              <a:t>GCSE Questions </a:t>
            </a:r>
            <a:br>
              <a:rPr lang="en-GB" sz="4400" b="1">
                <a:solidFill>
                  <a:srgbClr val="C00000"/>
                </a:solidFill>
                <a:latin typeface="Comic Sans MS" pitchFamily="66" charset="0"/>
                <a:cs typeface="Times New Roman" pitchFamily="18" charset="0"/>
              </a:rPr>
            </a:br>
            <a:r>
              <a:rPr lang="en-GB" sz="4400" b="1">
                <a:solidFill>
                  <a:srgbClr val="C00000"/>
                </a:solidFill>
                <a:latin typeface="Comic Sans MS" pitchFamily="66" charset="0"/>
                <a:cs typeface="Times New Roman" pitchFamily="18" charset="0"/>
              </a:rPr>
              <a:t>and Answers</a:t>
            </a:r>
          </a:p>
          <a:p>
            <a:endParaRPr lang="en-GB" b="1">
              <a:solidFill>
                <a:srgbClr val="C00000"/>
              </a:solidFill>
              <a:latin typeface="Comic Sans MS" pitchFamily="66" charset="0"/>
              <a:cs typeface="Times New Roman" pitchFamily="18" charset="0"/>
            </a:endParaRPr>
          </a:p>
          <a:p>
            <a:r>
              <a:rPr lang="en-GB" sz="4400" b="1">
                <a:solidFill>
                  <a:srgbClr val="002060"/>
                </a:solidFill>
                <a:latin typeface="Comic Sans MS" pitchFamily="66" charset="0"/>
                <a:cs typeface="Times New Roman" pitchFamily="18" charset="0"/>
              </a:rPr>
              <a:t>Inorganic: </a:t>
            </a:r>
            <a:br>
              <a:rPr lang="en-GB" sz="4400" b="1">
                <a:solidFill>
                  <a:srgbClr val="002060"/>
                </a:solidFill>
                <a:latin typeface="Comic Sans MS" pitchFamily="66" charset="0"/>
                <a:cs typeface="Times New Roman" pitchFamily="18" charset="0"/>
              </a:rPr>
            </a:br>
            <a:r>
              <a:rPr lang="en-GB" sz="4400" b="1">
                <a:solidFill>
                  <a:srgbClr val="002060"/>
                </a:solidFill>
                <a:latin typeface="Comic Sans MS" pitchFamily="66" charset="0"/>
                <a:cs typeface="Times New Roman" pitchFamily="18" charset="0"/>
              </a:rPr>
              <a:t>Non-metals </a:t>
            </a:r>
          </a:p>
          <a:p>
            <a:endParaRPr lang="en-GB" sz="4000" b="1" baseline="30000">
              <a:solidFill>
                <a:srgbClr val="002060"/>
              </a:solidFill>
              <a:latin typeface="Comic Sans MS" pitchFamily="66" charset="0"/>
              <a:cs typeface="Times New Roman" pitchFamily="18" charset="0"/>
            </a:endParaRPr>
          </a:p>
          <a:p>
            <a:r>
              <a:rPr lang="en-GB" sz="4400" b="1" baseline="30000">
                <a:solidFill>
                  <a:srgbClr val="002060"/>
                </a:solidFill>
                <a:latin typeface="Comic Sans MS" pitchFamily="66" charset="0"/>
                <a:cs typeface="Times New Roman" pitchFamily="18" charset="0"/>
              </a:rPr>
              <a:t>Includes Industrial Process:</a:t>
            </a:r>
            <a:br>
              <a:rPr lang="en-GB" sz="4400" b="1" baseline="30000">
                <a:solidFill>
                  <a:srgbClr val="002060"/>
                </a:solidFill>
                <a:latin typeface="Comic Sans MS" pitchFamily="66" charset="0"/>
                <a:cs typeface="Times New Roman" pitchFamily="18" charset="0"/>
              </a:rPr>
            </a:br>
            <a:r>
              <a:rPr lang="en-GB" sz="4400" b="1" baseline="30000">
                <a:solidFill>
                  <a:srgbClr val="002060"/>
                </a:solidFill>
                <a:latin typeface="Comic Sans MS" pitchFamily="66" charset="0"/>
                <a:cs typeface="Times New Roman" pitchFamily="18" charset="0"/>
              </a:rPr>
              <a:t>Contact, Ostwald, Haber-Bosch</a:t>
            </a:r>
            <a:endParaRPr lang="en-GB" sz="1600" b="1" baseline="30000">
              <a:solidFill>
                <a:srgbClr val="002060"/>
              </a:solidFill>
              <a:latin typeface="Comic Sans MS" pitchFamily="66" charset="0"/>
              <a:cs typeface="Times New Roman" pitchFamily="18" charset="0"/>
            </a:endParaRPr>
          </a:p>
          <a:p>
            <a:endParaRPr lang="en-GB" sz="2800" b="1">
              <a:solidFill>
                <a:srgbClr val="C00000"/>
              </a:solidFill>
              <a:latin typeface="Comic Sans MS" pitchFamily="66" charset="0"/>
              <a:cs typeface="Times New Roman" pitchFamily="18" charset="0"/>
            </a:endParaRPr>
          </a:p>
        </p:txBody>
      </p:sp>
      <p:sp>
        <p:nvSpPr>
          <p:cNvPr id="3077" name="TextBox 10"/>
          <p:cNvSpPr txBox="1">
            <a:spLocks noChangeArrowheads="1"/>
          </p:cNvSpPr>
          <p:nvPr/>
        </p:nvSpPr>
        <p:spPr bwMode="auto">
          <a:xfrm>
            <a:off x="285750" y="357188"/>
            <a:ext cx="8389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400" b="1">
                <a:solidFill>
                  <a:srgbClr val="00B050"/>
                </a:solidFill>
                <a:latin typeface="Mistral" pitchFamily="66" charset="0"/>
              </a:rPr>
              <a:t>Remember that you can search using “edit”!</a:t>
            </a:r>
          </a:p>
        </p:txBody>
      </p:sp>
      <p:sp>
        <p:nvSpPr>
          <p:cNvPr id="3078" name="TextBox 7"/>
          <p:cNvSpPr txBox="1">
            <a:spLocks noChangeArrowheads="1"/>
          </p:cNvSpPr>
          <p:nvPr/>
        </p:nvSpPr>
        <p:spPr bwMode="auto">
          <a:xfrm>
            <a:off x="500063" y="6286500"/>
            <a:ext cx="7888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a:solidFill>
                  <a:srgbClr val="00B050"/>
                </a:solidFill>
              </a:rPr>
              <a:t>6 consecutive GCSE Chemistry papers: 2002-7</a:t>
            </a:r>
          </a:p>
        </p:txBody>
      </p:sp>
      <p:pic>
        <p:nvPicPr>
          <p:cNvPr id="9" name="Picture 8" descr="nonmetals.gif"/>
          <p:cNvPicPr>
            <a:picLocks noChangeAspect="1"/>
          </p:cNvPicPr>
          <p:nvPr/>
        </p:nvPicPr>
        <p:blipFill>
          <a:blip r:embed="rId3"/>
          <a:stretch>
            <a:fillRect/>
          </a:stretch>
        </p:blipFill>
        <p:spPr>
          <a:xfrm>
            <a:off x="5695964" y="1458511"/>
            <a:ext cx="2643175" cy="370404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4180C2-E43D-4CBB-8F5A-6B78D9428A9F}" type="slidenum">
              <a:rPr lang="en-US" smtClean="0"/>
              <a:pPr>
                <a:defRPr/>
              </a:pPr>
              <a:t>10</a:t>
            </a:fld>
            <a:endParaRPr lang="en-US" dirty="0"/>
          </a:p>
        </p:txBody>
      </p:sp>
      <p:pic>
        <p:nvPicPr>
          <p:cNvPr id="11267" name="Picture 2" descr="Haber%20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5"/>
            <a:ext cx="91440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p:cNvSpPr txBox="1">
            <a:spLocks noChangeArrowheads="1"/>
          </p:cNvSpPr>
          <p:nvPr/>
        </p:nvSpPr>
        <p:spPr bwMode="auto">
          <a:xfrm>
            <a:off x="214313"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C00000"/>
                </a:solidFill>
                <a:latin typeface="Comic Sans MS" pitchFamily="66" charset="0"/>
              </a:rPr>
              <a:t>Influence of Temperature and Pressure on the % Yield</a:t>
            </a:r>
          </a:p>
        </p:txBody>
      </p:sp>
      <p:sp>
        <p:nvSpPr>
          <p:cNvPr id="11269" name="TextBox 5"/>
          <p:cNvSpPr txBox="1">
            <a:spLocks noChangeArrowheads="1"/>
          </p:cNvSpPr>
          <p:nvPr/>
        </p:nvSpPr>
        <p:spPr bwMode="auto">
          <a:xfrm>
            <a:off x="642938" y="357188"/>
            <a:ext cx="785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b="1">
                <a:latin typeface="Comic Sans MS" pitchFamily="66" charset="0"/>
              </a:rPr>
              <a:t>N</a:t>
            </a:r>
            <a:r>
              <a:rPr lang="en-GB" sz="2000" b="1" baseline="-25000">
                <a:latin typeface="Comic Sans MS" pitchFamily="66" charset="0"/>
              </a:rPr>
              <a:t>2</a:t>
            </a:r>
            <a:r>
              <a:rPr lang="en-GB" sz="2000" b="1">
                <a:latin typeface="Comic Sans MS" pitchFamily="66" charset="0"/>
              </a:rPr>
              <a:t>(g)  +  3 H</a:t>
            </a:r>
            <a:r>
              <a:rPr lang="en-GB" sz="2000" b="1" baseline="-25000">
                <a:latin typeface="Comic Sans MS" pitchFamily="66" charset="0"/>
              </a:rPr>
              <a:t>2</a:t>
            </a:r>
            <a:r>
              <a:rPr lang="en-GB" sz="2000" b="1">
                <a:latin typeface="Comic Sans MS" pitchFamily="66" charset="0"/>
              </a:rPr>
              <a:t>(g)  </a:t>
            </a:r>
            <a:r>
              <a:rPr lang="en-GB" sz="2000" b="1">
                <a:latin typeface="Comic Sans MS" pitchFamily="66" charset="0"/>
                <a:sym typeface="Wingdings" pitchFamily="2" charset="2"/>
              </a:rPr>
              <a:t></a:t>
            </a:r>
            <a:r>
              <a:rPr lang="en-GB" sz="2000" b="1">
                <a:latin typeface="Comic Sans MS" pitchFamily="66" charset="0"/>
              </a:rPr>
              <a:t> 2 NH</a:t>
            </a:r>
            <a:r>
              <a:rPr lang="en-GB" sz="2000" b="1" baseline="-25000">
                <a:latin typeface="Comic Sans MS" pitchFamily="66" charset="0"/>
              </a:rPr>
              <a:t>3</a:t>
            </a:r>
            <a:r>
              <a:rPr lang="en-GB" sz="2000" b="1">
                <a:latin typeface="Comic Sans MS" pitchFamily="66" charset="0"/>
              </a:rPr>
              <a:t>(g)  </a:t>
            </a:r>
            <a:r>
              <a:rPr lang="en-GB" sz="2000">
                <a:latin typeface="Comic Sans MS" pitchFamily="66" charset="0"/>
              </a:rPr>
              <a:t>Energy Change  =  – 76 kJ/mol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	Identify Solid Carbon / Charcoal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Gas B Steam / Water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	</a:t>
            </a:r>
            <a:r>
              <a:rPr lang="en-GB" sz="3200" smtClean="0">
                <a:latin typeface="Times New Roman" pitchFamily="18" charset="0"/>
                <a:cs typeface="Times New Roman" pitchFamily="18" charset="0"/>
              </a:rPr>
              <a:t>What would you observe during Reaction 1?</a:t>
            </a:r>
            <a:br>
              <a:rPr lang="en-GB" sz="3200" smtClean="0">
                <a:latin typeface="Times New Roman" pitchFamily="18" charset="0"/>
                <a:cs typeface="Times New Roman" pitchFamily="18" charset="0"/>
              </a:rPr>
            </a:br>
            <a:r>
              <a:rPr lang="en-GB" sz="3200" smtClean="0">
                <a:latin typeface="Times New Roman" pitchFamily="18" charset="0"/>
                <a:cs typeface="Times New Roman" pitchFamily="18" charset="0"/>
              </a:rPr>
              <a:t/>
            </a:r>
            <a:br>
              <a:rPr lang="en-GB" sz="3200" smtClean="0">
                <a:latin typeface="Times New Roman" pitchFamily="18" charset="0"/>
                <a:cs typeface="Times New Roman" pitchFamily="18" charset="0"/>
              </a:rPr>
            </a:br>
            <a:r>
              <a:rPr lang="en-GB" sz="3200" smtClean="0">
                <a:latin typeface="Times New Roman" pitchFamily="18" charset="0"/>
                <a:cs typeface="Times New Roman" pitchFamily="18" charset="0"/>
              </a:rPr>
              <a:t>	Solid rises up/swells [1] heat/warms up [1] 	pungent/caramel smell [1] reaction not	 	immediate.  Maximum [3]		A and </a:t>
            </a:r>
            <a:r>
              <a:rPr lang="en-GB" sz="3500" smtClean="0">
                <a:latin typeface="Times New Roman" pitchFamily="18" charset="0"/>
                <a:cs typeface="Times New Roman" pitchFamily="18" charset="0"/>
              </a:rPr>
              <a:t>Gas B.</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Solid A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Name the white powder C.</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(iv)	What property of concentrated sulphuric 	acid is demonstrated in Reactions 1 and 2?</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(iii)	</a:t>
            </a:r>
            <a:r>
              <a:rPr lang="en-GB" sz="3500" dirty="0" smtClean="0">
                <a:solidFill>
                  <a:schemeClr val="bg1">
                    <a:lumMod val="50000"/>
                  </a:schemeClr>
                </a:solidFill>
                <a:latin typeface="Times New Roman" pitchFamily="18" charset="0"/>
                <a:cs typeface="Times New Roman" pitchFamily="18" charset="0"/>
              </a:rPr>
              <a:t>Name the white powder C.</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anhydrous [1] copper(II) sulphate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(iv)	</a:t>
            </a:r>
            <a:r>
              <a:rPr lang="en-GB" sz="3500" dirty="0" smtClean="0">
                <a:solidFill>
                  <a:schemeClr val="bg1">
                    <a:lumMod val="50000"/>
                  </a:schemeClr>
                </a:solidFill>
                <a:latin typeface="Times New Roman" pitchFamily="18" charset="0"/>
                <a:cs typeface="Times New Roman" pitchFamily="18" charset="0"/>
              </a:rPr>
              <a:t>What property of concentrated sulphuric </a:t>
            </a:r>
            <a:br>
              <a:rPr lang="en-GB" sz="3500" dirty="0" smtClean="0">
                <a:solidFill>
                  <a:schemeClr val="bg1">
                    <a:lumMod val="50000"/>
                  </a:schemeClr>
                </a:solidFill>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acid is demonstrated in Reactions 1 and 2?</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Dehydrating 					 [1]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(v)	Write a balanced symbol equation for 	Reaction 3.</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(v)	</a:t>
            </a:r>
            <a:r>
              <a:rPr lang="en-GB" sz="3500" dirty="0" smtClean="0">
                <a:solidFill>
                  <a:schemeClr val="bg1">
                    <a:lumMod val="50000"/>
                  </a:schemeClr>
                </a:solidFill>
                <a:latin typeface="Times New Roman" pitchFamily="18" charset="0"/>
                <a:cs typeface="Times New Roman" pitchFamily="18" charset="0"/>
              </a:rPr>
              <a:t>Write a balanced symbol equation for 	Reaction 3.</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H</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SO</a:t>
            </a:r>
            <a:r>
              <a:rPr lang="en-GB" sz="3500" baseline="-25000" dirty="0" smtClean="0">
                <a:latin typeface="Times New Roman" pitchFamily="18" charset="0"/>
                <a:cs typeface="Times New Roman" pitchFamily="18" charset="0"/>
              </a:rPr>
              <a:t>4</a:t>
            </a:r>
            <a:r>
              <a:rPr lang="en-GB" sz="3500" dirty="0" smtClean="0">
                <a:latin typeface="Times New Roman" pitchFamily="18" charset="0"/>
                <a:cs typeface="Times New Roman" pitchFamily="18" charset="0"/>
              </a:rPr>
              <a:t> + </a:t>
            </a:r>
            <a:r>
              <a:rPr lang="en-GB" sz="3500" dirty="0" err="1" smtClean="0">
                <a:latin typeface="Times New Roman" pitchFamily="18" charset="0"/>
                <a:cs typeface="Times New Roman" pitchFamily="18" charset="0"/>
              </a:rPr>
              <a:t>NaCl</a:t>
            </a:r>
            <a:r>
              <a:rPr lang="en-GB" sz="3500" dirty="0" smtClean="0">
                <a:latin typeface="Times New Roman" pitchFamily="18" charset="0"/>
                <a:cs typeface="Times New Roman" pitchFamily="18" charset="0"/>
              </a:rPr>
              <a:t> → NaHSO</a:t>
            </a:r>
            <a:r>
              <a:rPr lang="en-GB" sz="3500" baseline="-25000" dirty="0" smtClean="0">
                <a:latin typeface="Times New Roman" pitchFamily="18" charset="0"/>
                <a:cs typeface="Times New Roman" pitchFamily="18" charset="0"/>
              </a:rPr>
              <a:t>4</a:t>
            </a:r>
            <a:r>
              <a:rPr lang="en-GB" sz="3500" dirty="0" smtClean="0">
                <a:latin typeface="Times New Roman" pitchFamily="18" charset="0"/>
                <a:cs typeface="Times New Roman" pitchFamily="18" charset="0"/>
              </a:rPr>
              <a:t> + </a:t>
            </a:r>
            <a:r>
              <a:rPr lang="en-GB" sz="3500" dirty="0" err="1" smtClean="0">
                <a:latin typeface="Times New Roman" pitchFamily="18" charset="0"/>
                <a:cs typeface="Times New Roman" pitchFamily="18" charset="0"/>
              </a:rPr>
              <a:t>HCl</a:t>
            </a:r>
            <a:r>
              <a:rPr lang="en-GB" sz="3500" dirty="0" smtClean="0">
                <a:latin typeface="Times New Roman" pitchFamily="18" charset="0"/>
                <a:cs typeface="Times New Roman" pitchFamily="18" charset="0"/>
              </a:rPr>
              <a:t>	 [2]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(vi)	Describe how you would carry out a 	chemical test for the presence of hydrogen 	chloride gas, stating the observations you 	would make for a positive test.</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Test: 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Observations: 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(vi)	Describe how you would carry out a 	chemical test for the presence of hydrogen 	chloride gas, stating the observations you 	would make for a positive test.</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Test:</a:t>
            </a:r>
            <a:r>
              <a:rPr lang="en-GB" sz="3500" dirty="0" smtClean="0">
                <a:latin typeface="Times New Roman" pitchFamily="18" charset="0"/>
                <a:cs typeface="Times New Roman" pitchFamily="18" charset="0"/>
              </a:rPr>
              <a:t> glass rod [1] dipped in concentrated 	[1] ammonia [1]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Observations:</a:t>
            </a:r>
            <a:r>
              <a:rPr lang="en-GB" sz="3500" dirty="0" smtClean="0">
                <a:latin typeface="Times New Roman" pitchFamily="18" charset="0"/>
                <a:cs typeface="Times New Roman" pitchFamily="18" charset="0"/>
              </a:rPr>
              <a:t> White [1] smoke [1]		 	(Maximum [4])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7	Sulphuric acid is used in the production of 	many chemicals.  It is used to make 	ammonium sulphate, an important 	fertiliser.</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a)	Write a balanced symbol equation for the 	reaction of sulphuric acid with ammonia to 	produce ammonium sulphate.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
        <p:nvSpPr>
          <p:cNvPr id="110595" name="TextBox 2"/>
          <p:cNvSpPr txBox="1">
            <a:spLocks noChangeArrowheads="1"/>
          </p:cNvSpPr>
          <p:nvPr/>
        </p:nvSpPr>
        <p:spPr bwMode="auto">
          <a:xfrm>
            <a:off x="571500" y="285750"/>
            <a:ext cx="350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2007, Paper 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7	Sulphuric acid is used in the production of 	many chemicals.  It is used to make 	ammonium sulphate, an important 	fertiliser.</a:t>
            </a:r>
            <a:br>
              <a:rPr lang="en-GB" sz="3500" smtClean="0">
                <a:latin typeface="Times New Roman" pitchFamily="18" charset="0"/>
                <a:cs typeface="Times New Roman" pitchFamily="18" charset="0"/>
              </a:rPr>
            </a:br>
            <a:r>
              <a:rPr lang="en-GB" sz="1400" smtClean="0">
                <a:latin typeface="Times New Roman" pitchFamily="18" charset="0"/>
                <a:cs typeface="Times New Roman" pitchFamily="18" charset="0"/>
              </a:rPr>
              <a:t> </a:t>
            </a: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a)	Write a balanced symbol equation for the 	reaction of sulphuric acid with ammonia to 	produce ammonium sulphate.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2NH</a:t>
            </a:r>
            <a:r>
              <a:rPr lang="en-GB" sz="3500" baseline="-25000" smtClean="0">
                <a:latin typeface="Times New Roman" pitchFamily="18" charset="0"/>
                <a:cs typeface="Times New Roman" pitchFamily="18" charset="0"/>
              </a:rPr>
              <a:t>3</a:t>
            </a:r>
            <a:r>
              <a:rPr lang="en-GB" sz="3500" smtClean="0">
                <a:latin typeface="Times New Roman" pitchFamily="18" charset="0"/>
                <a:cs typeface="Times New Roman" pitchFamily="18" charset="0"/>
              </a:rPr>
              <a:t> + H</a:t>
            </a:r>
            <a:r>
              <a:rPr lang="en-GB" sz="3500" baseline="-25000" smtClean="0">
                <a:latin typeface="Times New Roman" pitchFamily="18" charset="0"/>
                <a:cs typeface="Times New Roman" pitchFamily="18" charset="0"/>
              </a:rPr>
              <a:t>2</a:t>
            </a:r>
            <a:r>
              <a:rPr lang="en-GB" sz="3500" smtClean="0">
                <a:latin typeface="Times New Roman" pitchFamily="18" charset="0"/>
                <a:cs typeface="Times New Roman" pitchFamily="18" charset="0"/>
              </a:rPr>
              <a:t>SO</a:t>
            </a:r>
            <a:r>
              <a:rPr lang="en-GB" sz="3500" baseline="-25000" smtClean="0">
                <a:latin typeface="Times New Roman" pitchFamily="18" charset="0"/>
                <a:cs typeface="Times New Roman" pitchFamily="18" charset="0"/>
              </a:rPr>
              <a:t>4</a:t>
            </a:r>
            <a:r>
              <a:rPr lang="en-GB" sz="3500" smtClean="0">
                <a:latin typeface="Times New Roman" pitchFamily="18" charset="0"/>
                <a:cs typeface="Times New Roman" pitchFamily="18" charset="0"/>
              </a:rPr>
              <a:t> → (NH</a:t>
            </a:r>
            <a:r>
              <a:rPr lang="en-GB" sz="3500" baseline="-25000" smtClean="0">
                <a:latin typeface="Times New Roman" pitchFamily="18" charset="0"/>
                <a:cs typeface="Times New Roman" pitchFamily="18" charset="0"/>
              </a:rPr>
              <a:t>4</a:t>
            </a:r>
            <a:r>
              <a:rPr lang="en-GB" sz="3500" smtClean="0">
                <a:latin typeface="Times New Roman" pitchFamily="18" charset="0"/>
                <a:cs typeface="Times New Roman" pitchFamily="18" charset="0"/>
              </a:rPr>
              <a:t>)</a:t>
            </a:r>
            <a:r>
              <a:rPr lang="en-GB" sz="3500" baseline="-25000" smtClean="0">
                <a:latin typeface="Times New Roman" pitchFamily="18" charset="0"/>
                <a:cs typeface="Times New Roman" pitchFamily="18" charset="0"/>
              </a:rPr>
              <a:t>2</a:t>
            </a:r>
            <a:r>
              <a:rPr lang="en-GB" sz="3500" smtClean="0">
                <a:latin typeface="Times New Roman" pitchFamily="18" charset="0"/>
                <a:cs typeface="Times New Roman" pitchFamily="18" charset="0"/>
              </a:rPr>
              <a:t>SO</a:t>
            </a:r>
            <a:r>
              <a:rPr lang="en-GB" sz="3500" baseline="-25000" smtClean="0">
                <a:latin typeface="Times New Roman" pitchFamily="18" charset="0"/>
                <a:cs typeface="Times New Roman" pitchFamily="18" charset="0"/>
              </a:rPr>
              <a:t>4</a:t>
            </a:r>
            <a:r>
              <a:rPr lang="en-GB" sz="3500" smtClean="0">
                <a:latin typeface="Times New Roman" pitchFamily="18" charset="0"/>
                <a:cs typeface="Times New Roman" pitchFamily="18" charset="0"/>
              </a:rPr>
              <a:t> 		 [3]</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[1]				[1]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+[1] for balancing.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Accept equation using NH</a:t>
            </a:r>
            <a:r>
              <a:rPr lang="en-GB" sz="3500" baseline="-25000" smtClean="0">
                <a:latin typeface="Times New Roman" pitchFamily="18" charset="0"/>
                <a:cs typeface="Times New Roman" pitchFamily="18" charset="0"/>
              </a:rPr>
              <a:t>4</a:t>
            </a:r>
            <a:r>
              <a:rPr lang="en-GB" sz="3500" smtClean="0">
                <a:latin typeface="Times New Roman" pitchFamily="18" charset="0"/>
                <a:cs typeface="Times New Roman" pitchFamily="18" charset="0"/>
              </a:rPr>
              <a:t>OH</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b)	The method shown below is used to find 	out if ammonium sulphate would be 	washed out of soil by rain.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pic>
        <p:nvPicPr>
          <p:cNvPr id="112643" name="Picture 2" descr="Untitled 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527175"/>
            <a:ext cx="89296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2563" y="274638"/>
            <a:ext cx="8702675" cy="6323012"/>
          </a:xfrm>
        </p:spPr>
        <p:txBody>
          <a:bodyPr/>
          <a:lstStyle/>
          <a:p>
            <a:pPr algn="l" eaLnBrk="1" hangingPunct="1"/>
            <a:r>
              <a:rPr lang="en-GB" sz="4000" smtClean="0">
                <a:latin typeface="Times New Roman" pitchFamily="18" charset="0"/>
              </a:rPr>
              <a:t>c)	Give a chemical test for ammonia 	and the observations you would 	make if ammonia was present.</a:t>
            </a:r>
            <a:br>
              <a:rPr lang="en-GB" sz="4000" smtClean="0">
                <a:latin typeface="Times New Roman" pitchFamily="18" charset="0"/>
              </a:rPr>
            </a:br>
            <a:r>
              <a:rPr lang="en-GB" sz="4000" smtClean="0">
                <a:latin typeface="Times New Roman" pitchFamily="18" charset="0"/>
              </a:rPr>
              <a:t>	</a:t>
            </a:r>
            <a:br>
              <a:rPr lang="en-GB" sz="4000" smtClean="0">
                <a:latin typeface="Times New Roman" pitchFamily="18" charset="0"/>
              </a:rPr>
            </a:br>
            <a:r>
              <a:rPr lang="en-GB" sz="4000" smtClean="0">
                <a:latin typeface="Times New Roman" pitchFamily="18" charset="0"/>
              </a:rPr>
              <a:t>	Test: ______________________ [1]</a:t>
            </a:r>
            <a:br>
              <a:rPr lang="en-GB" sz="4000" smtClean="0">
                <a:latin typeface="Times New Roman" pitchFamily="18" charset="0"/>
              </a:rPr>
            </a:br>
            <a:r>
              <a:rPr lang="en-GB" sz="4000" smtClean="0">
                <a:latin typeface="Times New Roman" pitchFamily="18" charset="0"/>
              </a:rPr>
              <a:t>	</a:t>
            </a:r>
            <a:br>
              <a:rPr lang="en-GB" sz="4000" smtClean="0">
                <a:latin typeface="Times New Roman" pitchFamily="18" charset="0"/>
              </a:rPr>
            </a:br>
            <a:r>
              <a:rPr lang="en-GB" sz="4000" smtClean="0">
                <a:latin typeface="Times New Roman" pitchFamily="18" charset="0"/>
              </a:rPr>
              <a:t>	Observations: __________________</a:t>
            </a:r>
            <a:br>
              <a:rPr lang="en-GB" sz="4000" smtClean="0">
                <a:latin typeface="Times New Roman" pitchFamily="18" charset="0"/>
              </a:rPr>
            </a:br>
            <a:r>
              <a:rPr lang="en-GB" sz="4000" smtClean="0">
                <a:latin typeface="Times New Roman" pitchFamily="18" charset="0"/>
              </a:rPr>
              <a:t>	__________________________ [2]</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	Describe how you would find the pH of 	the water that has run through the soil.</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Describe how you would find the pH of 	the water that has run through the soil.</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Use pH paper/universal indicator		 	paper/universal indicator solution [1]	 	compare to colour chart [1].  Accept use a 	pH meter for a full [2]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a:xfrm>
            <a:off x="142875" y="214313"/>
            <a:ext cx="8786813" cy="6500812"/>
          </a:xfrm>
        </p:spPr>
        <p:txBody>
          <a:bodyPr/>
          <a:lstStyle/>
          <a:p>
            <a:pPr algn="l" eaLnBrk="1" hangingPunct="1"/>
            <a:r>
              <a:rPr lang="en-GB" sz="3000" smtClean="0">
                <a:latin typeface="Times New Roman" pitchFamily="18" charset="0"/>
                <a:cs typeface="Times New Roman" pitchFamily="18" charset="0"/>
              </a:rPr>
              <a:t>(ii)	A sample of this water was heated with some 	sodium hydroxide solution in a boiling tube and 	the gas evolved was tested with damp universal 	indicator paper as shown below.</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What happens to the damp universal indicator 	paper if ammonium sulphate is present in the 	water?</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___________________________________ [1]</a:t>
            </a:r>
          </a:p>
        </p:txBody>
      </p:sp>
      <p:pic>
        <p:nvPicPr>
          <p:cNvPr id="115715" name="Picture 2" descr="Untitled 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071688"/>
            <a:ext cx="700087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a:xfrm>
            <a:off x="142875" y="214313"/>
            <a:ext cx="8786813" cy="6500812"/>
          </a:xfrm>
        </p:spPr>
        <p:txBody>
          <a:bodyPr/>
          <a:lstStyle/>
          <a:p>
            <a:pPr algn="l" eaLnBrk="1" hangingPunct="1">
              <a:defRPr/>
            </a:pPr>
            <a:r>
              <a:rPr lang="en-GB" sz="3000" dirty="0" smtClean="0">
                <a:latin typeface="Times New Roman" pitchFamily="18" charset="0"/>
                <a:cs typeface="Times New Roman" pitchFamily="18" charset="0"/>
              </a:rPr>
              <a:t>(ii)	A sample of this water was heated with some 	sodium hydroxide solution in a boiling tube and 	the gas evolved was tested with damp universal 	indicator paper as shown below.</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t>
            </a:r>
            <a:r>
              <a:rPr lang="en-GB" sz="3000" dirty="0" smtClean="0">
                <a:solidFill>
                  <a:schemeClr val="bg1">
                    <a:lumMod val="50000"/>
                  </a:schemeClr>
                </a:solidFill>
                <a:latin typeface="Times New Roman" pitchFamily="18" charset="0"/>
                <a:cs typeface="Times New Roman" pitchFamily="18" charset="0"/>
              </a:rPr>
              <a:t>What happens to the damp universal indicator 	paper if ammonium sulphate is present in the 	water?</a:t>
            </a: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Changes to blue					 [1]</a:t>
            </a:r>
          </a:p>
        </p:txBody>
      </p:sp>
      <p:pic>
        <p:nvPicPr>
          <p:cNvPr id="116739" name="Picture 2" descr="Untitled 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071688"/>
            <a:ext cx="700087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Explain your answer to part (b)(ii) above.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(iv)	Describe how you would test the water to 	shown that sulphate ions are present.  State 	the observations you would make for a 	positive test.</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Test:  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Result: 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Explain your answer to part (b)(ii) above.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t>
            </a:r>
            <a:r>
              <a:rPr lang="en-GB" sz="3000" smtClean="0">
                <a:latin typeface="Times New Roman" pitchFamily="18" charset="0"/>
                <a:cs typeface="Times New Roman" pitchFamily="18" charset="0"/>
              </a:rPr>
              <a:t>F</a:t>
            </a:r>
            <a:r>
              <a:rPr lang="en-GB" sz="3000" u="sng" smtClean="0">
                <a:latin typeface="Times New Roman" pitchFamily="18" charset="0"/>
                <a:cs typeface="Times New Roman" pitchFamily="18" charset="0"/>
              </a:rPr>
              <a:t>orms ammonia [1] gas which is alkaline [1]</a:t>
            </a:r>
            <a:r>
              <a:rPr lang="en-GB" sz="3000" smtClean="0">
                <a:latin typeface="Times New Roman" pitchFamily="18" charset="0"/>
                <a:cs typeface="Times New Roman" pitchFamily="18" charset="0"/>
              </a:rPr>
              <a:t> </a:t>
            </a:r>
            <a:r>
              <a:rPr lang="en-GB" sz="3500" smtClean="0">
                <a:latin typeface="Times New Roman" pitchFamily="18" charset="0"/>
                <a:cs typeface="Times New Roman" pitchFamily="18" charset="0"/>
              </a:rPr>
              <a:t>[2]</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(iv)	Describe how you would test the water to 	shown that sulphate ions are present.  State 	the observations you would make for a 	positive test.</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Test:  </a:t>
            </a:r>
            <a:r>
              <a:rPr lang="en-GB" sz="3500" u="sng" smtClean="0">
                <a:latin typeface="Times New Roman" pitchFamily="18" charset="0"/>
                <a:cs typeface="Times New Roman" pitchFamily="18" charset="0"/>
              </a:rPr>
              <a:t>Barium chloride solutions [1]		</a:t>
            </a: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Result: </a:t>
            </a:r>
            <a:r>
              <a:rPr lang="en-GB" sz="3500" u="sng" smtClean="0">
                <a:latin typeface="Times New Roman" pitchFamily="18" charset="0"/>
                <a:cs typeface="Times New Roman" pitchFamily="18" charset="0"/>
              </a:rPr>
              <a:t>White [1] ppt [1]			   </a:t>
            </a:r>
            <a:r>
              <a:rPr lang="en-GB" sz="3500" smtClean="0">
                <a:latin typeface="Times New Roman" pitchFamily="18" charset="0"/>
                <a:cs typeface="Times New Roman" pitchFamily="18" charset="0"/>
              </a:rPr>
              <a:t> [3]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13878C-69A6-40E9-A477-8FE21EC86468}" type="slidenum">
              <a:rPr lang="en-US" smtClean="0"/>
              <a:pPr>
                <a:defRPr/>
              </a:pPr>
              <a:t>116</a:t>
            </a:fld>
            <a:endParaRPr lang="en-US" dirty="0"/>
          </a:p>
        </p:txBody>
      </p:sp>
      <p:sp>
        <p:nvSpPr>
          <p:cNvPr id="119811" name="TextBox 3"/>
          <p:cNvSpPr txBox="1">
            <a:spLocks noChangeArrowheads="1"/>
          </p:cNvSpPr>
          <p:nvPr/>
        </p:nvSpPr>
        <p:spPr bwMode="auto">
          <a:xfrm>
            <a:off x="214313" y="0"/>
            <a:ext cx="85725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600">
                <a:latin typeface="Comic Sans MS" pitchFamily="66" charset="0"/>
              </a:rPr>
              <a:t>Thanks for viewing.</a:t>
            </a:r>
          </a:p>
          <a:p>
            <a:pPr eaLnBrk="1" hangingPunct="1"/>
            <a:endParaRPr lang="en-GB" sz="2000"/>
          </a:p>
          <a:p>
            <a:r>
              <a:rPr lang="en-GB" sz="2800" b="1">
                <a:solidFill>
                  <a:srgbClr val="0070C0"/>
                </a:solidFill>
                <a:latin typeface="Comic Sans MS" pitchFamily="66" charset="0"/>
                <a:cs typeface="Times New Roman" pitchFamily="18" charset="0"/>
              </a:rPr>
              <a:t>Do consider using others in this Series of Ten.</a:t>
            </a:r>
          </a:p>
          <a:p>
            <a:endParaRPr lang="en-GB" sz="320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2563" y="274638"/>
            <a:ext cx="8702675" cy="6323012"/>
          </a:xfrm>
        </p:spPr>
        <p:txBody>
          <a:bodyPr/>
          <a:lstStyle/>
          <a:p>
            <a:pPr algn="l" eaLnBrk="1" hangingPunct="1">
              <a:defRPr/>
            </a:pPr>
            <a:r>
              <a:rPr lang="en-GB" sz="4000" dirty="0" smtClean="0">
                <a:latin typeface="Times New Roman" pitchFamily="18" charset="0"/>
              </a:rPr>
              <a:t>c)	</a:t>
            </a:r>
            <a:r>
              <a:rPr lang="en-GB" sz="4000" dirty="0" smtClean="0">
                <a:solidFill>
                  <a:schemeClr val="bg1">
                    <a:lumMod val="50000"/>
                  </a:schemeClr>
                </a:solidFill>
                <a:latin typeface="Times New Roman" pitchFamily="18" charset="0"/>
              </a:rPr>
              <a:t>Give a chemical test for ammonia 	and the observations you would 	make if ammonia was present.</a:t>
            </a: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a:t>
            </a:r>
            <a:br>
              <a:rPr lang="en-GB" sz="4000" dirty="0" smtClean="0">
                <a:latin typeface="Times New Roman" pitchFamily="18" charset="0"/>
              </a:rPr>
            </a:br>
            <a:r>
              <a:rPr lang="en-GB" sz="4000" dirty="0" smtClean="0">
                <a:latin typeface="Times New Roman" pitchFamily="18" charset="0"/>
              </a:rPr>
              <a:t>	</a:t>
            </a:r>
            <a:r>
              <a:rPr lang="en-GB" sz="4000" dirty="0" smtClean="0">
                <a:solidFill>
                  <a:schemeClr val="bg1">
                    <a:lumMod val="50000"/>
                  </a:schemeClr>
                </a:solidFill>
                <a:latin typeface="Times New Roman" pitchFamily="18" charset="0"/>
              </a:rPr>
              <a:t>Test: </a:t>
            </a:r>
            <a:r>
              <a:rPr lang="en-GB" sz="4000" dirty="0" smtClean="0">
                <a:latin typeface="Times New Roman" pitchFamily="18" charset="0"/>
              </a:rPr>
              <a:t>Hydrogen chloride [1]</a:t>
            </a:r>
            <a:br>
              <a:rPr lang="en-GB" sz="4000" dirty="0" smtClean="0">
                <a:latin typeface="Times New Roman" pitchFamily="18" charset="0"/>
              </a:rPr>
            </a:br>
            <a:r>
              <a:rPr lang="en-GB" sz="4000" dirty="0" smtClean="0">
                <a:latin typeface="Times New Roman" pitchFamily="18" charset="0"/>
              </a:rPr>
              <a:t>		</a:t>
            </a:r>
            <a:br>
              <a:rPr lang="en-GB" sz="4000" dirty="0" smtClean="0">
                <a:latin typeface="Times New Roman" pitchFamily="18" charset="0"/>
              </a:rPr>
            </a:br>
            <a:r>
              <a:rPr lang="en-GB" sz="4000" dirty="0" smtClean="0">
                <a:latin typeface="Times New Roman" pitchFamily="18" charset="0"/>
              </a:rPr>
              <a:t>	</a:t>
            </a:r>
            <a:r>
              <a:rPr lang="en-GB" sz="4000" dirty="0" smtClean="0">
                <a:solidFill>
                  <a:schemeClr val="bg1">
                    <a:lumMod val="50000"/>
                  </a:schemeClr>
                </a:solidFill>
                <a:latin typeface="Times New Roman" pitchFamily="18" charset="0"/>
              </a:rPr>
              <a:t>Observations: </a:t>
            </a:r>
            <a:r>
              <a:rPr lang="en-GB" sz="4000" dirty="0" smtClean="0">
                <a:latin typeface="Times New Roman" pitchFamily="18" charset="0"/>
              </a:rPr>
              <a:t>white [1] fumes /	 	cloud / smoke [1]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2C0C033-FCB8-44E5-AF37-4CB29297CFB1}" type="slidenum">
              <a:rPr lang="en-US" smtClean="0"/>
              <a:pPr>
                <a:defRPr/>
              </a:pPr>
              <a:t>13</a:t>
            </a:fld>
            <a:endParaRPr lang="en-US" dirty="0"/>
          </a:p>
        </p:txBody>
      </p:sp>
      <p:sp>
        <p:nvSpPr>
          <p:cNvPr id="14339" name="Rectangle 3"/>
          <p:cNvSpPr>
            <a:spLocks noChangeArrowheads="1"/>
          </p:cNvSpPr>
          <p:nvPr/>
        </p:nvSpPr>
        <p:spPr bwMode="auto">
          <a:xfrm>
            <a:off x="357188" y="500063"/>
            <a:ext cx="87868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3200" b="1">
                <a:latin typeface="Comic Sans MS" pitchFamily="66" charset="0"/>
              </a:rPr>
              <a:t>Manufacture of Hydrogen Chloride.</a:t>
            </a:r>
          </a:p>
          <a:p>
            <a:endParaRPr lang="de-DE" sz="3200" b="1">
              <a:latin typeface="Comic Sans MS" pitchFamily="66" charset="0"/>
            </a:endParaRPr>
          </a:p>
          <a:p>
            <a:r>
              <a:rPr lang="de-DE" sz="3200" b="1">
                <a:latin typeface="Comic Sans MS" pitchFamily="66" charset="0"/>
              </a:rPr>
              <a:t>2NaCl  +  H</a:t>
            </a:r>
            <a:r>
              <a:rPr lang="de-DE" sz="3200" b="1" baseline="-25000">
                <a:latin typeface="Comic Sans MS" pitchFamily="66" charset="0"/>
              </a:rPr>
              <a:t>2</a:t>
            </a:r>
            <a:r>
              <a:rPr lang="de-DE" sz="3200" b="1">
                <a:latin typeface="Comic Sans MS" pitchFamily="66" charset="0"/>
              </a:rPr>
              <a:t>SO</a:t>
            </a:r>
            <a:r>
              <a:rPr lang="de-DE" sz="3200" b="1" baseline="-25000">
                <a:latin typeface="Comic Sans MS" pitchFamily="66" charset="0"/>
              </a:rPr>
              <a:t>4</a:t>
            </a:r>
            <a:r>
              <a:rPr lang="de-DE" sz="3200" b="1">
                <a:latin typeface="Comic Sans MS" pitchFamily="66" charset="0"/>
              </a:rPr>
              <a:t>  </a:t>
            </a:r>
            <a:r>
              <a:rPr lang="de-DE" sz="3200" b="1">
                <a:latin typeface="Comic Sans MS" pitchFamily="66" charset="0"/>
                <a:sym typeface="Wingdings" pitchFamily="2" charset="2"/>
              </a:rPr>
              <a:t> </a:t>
            </a:r>
            <a:r>
              <a:rPr lang="de-DE" sz="3200" b="1">
                <a:latin typeface="Comic Sans MS" pitchFamily="66" charset="0"/>
              </a:rPr>
              <a:t> NaHSO</a:t>
            </a:r>
            <a:r>
              <a:rPr lang="de-DE" sz="3200" b="1" baseline="-25000">
                <a:latin typeface="Comic Sans MS" pitchFamily="66" charset="0"/>
              </a:rPr>
              <a:t>4</a:t>
            </a:r>
            <a:r>
              <a:rPr lang="de-DE" sz="3200" b="1">
                <a:latin typeface="Comic Sans MS" pitchFamily="66" charset="0"/>
              </a:rPr>
              <a:t>  +  HCl</a:t>
            </a:r>
          </a:p>
          <a:p>
            <a:r>
              <a:rPr lang="en-GB" sz="3200" b="1">
                <a:latin typeface="Comic Sans MS" pitchFamily="66" charset="0"/>
              </a:rPr>
              <a:t>sodium    sulphuric    sodium     hydrogen</a:t>
            </a:r>
          </a:p>
          <a:p>
            <a:r>
              <a:rPr lang="en-GB" sz="3200" b="1">
                <a:latin typeface="Comic Sans MS" pitchFamily="66" charset="0"/>
              </a:rPr>
              <a:t>chloride   acid         hydrogen  chloride</a:t>
            </a:r>
          </a:p>
          <a:p>
            <a:r>
              <a:rPr lang="en-GB" sz="3200" b="1">
                <a:latin typeface="Comic Sans MS" pitchFamily="66" charset="0"/>
              </a:rPr>
              <a:t>                         chloride</a:t>
            </a:r>
            <a:endParaRPr lang="en-GB" sz="320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563" y="274638"/>
            <a:ext cx="8702675" cy="6323012"/>
          </a:xfrm>
        </p:spPr>
        <p:txBody>
          <a:bodyPr/>
          <a:lstStyle/>
          <a:p>
            <a:pPr algn="l" eaLnBrk="1" hangingPunct="1"/>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d)	Ammonia is an alkaline gas and it reacts 	readily with dilute sulphuric acid to 	produce a solution of ammonium sulphate.</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(i)	Describe the test you would carry out to 	confirm the presence of the sulphate ion.</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	Name of reagent used: ____________ [1]</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	Result of test: ______________________</a:t>
            </a:r>
            <a:br>
              <a:rPr lang="en-GB" sz="3500" smtClean="0">
                <a:latin typeface="Times New Roman" pitchFamily="18" charset="0"/>
              </a:rPr>
            </a:br>
            <a:r>
              <a:rPr lang="en-GB" sz="3500" smtClean="0">
                <a:latin typeface="Times New Roman" pitchFamily="18" charset="0"/>
              </a:rPr>
              <a:t>	_______________________________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7F5B038-12CF-4258-AC92-993D73AA3477}" type="slidenum">
              <a:rPr lang="en-US" smtClean="0"/>
              <a:pPr>
                <a:defRPr/>
              </a:pPr>
              <a:t>15</a:t>
            </a:fld>
            <a:endParaRPr lang="en-US" dirty="0"/>
          </a:p>
        </p:txBody>
      </p:sp>
      <p:graphicFrame>
        <p:nvGraphicFramePr>
          <p:cNvPr id="4" name="Table 3"/>
          <p:cNvGraphicFramePr>
            <a:graphicFrameLocks noGrp="1"/>
          </p:cNvGraphicFramePr>
          <p:nvPr/>
        </p:nvGraphicFramePr>
        <p:xfrm>
          <a:off x="285750" y="214313"/>
          <a:ext cx="6572250" cy="2357437"/>
        </p:xfrm>
        <a:graphic>
          <a:graphicData uri="http://schemas.openxmlformats.org/drawingml/2006/table">
            <a:tbl>
              <a:tblPr firstRow="1" bandRow="1">
                <a:tableStyleId>{5C22544A-7EE6-4342-B048-85BDC9FD1C3A}</a:tableStyleId>
              </a:tblPr>
              <a:tblGrid>
                <a:gridCol w="2527788"/>
                <a:gridCol w="4044462"/>
              </a:tblGrid>
              <a:tr h="571500">
                <a:tc>
                  <a:txBody>
                    <a:bodyPr/>
                    <a:lstStyle/>
                    <a:p>
                      <a:pPr algn="ctr"/>
                      <a:r>
                        <a:rPr lang="en-GB" sz="3200" b="1" dirty="0">
                          <a:solidFill>
                            <a:srgbClr val="C00000"/>
                          </a:solidFill>
                          <a:latin typeface="Comic Sans MS" pitchFamily="66" charset="0"/>
                        </a:rPr>
                        <a:t>Ba</a:t>
                      </a:r>
                      <a:r>
                        <a:rPr lang="en-GB" sz="3200" b="1" baseline="30000" dirty="0">
                          <a:solidFill>
                            <a:srgbClr val="C00000"/>
                          </a:solidFill>
                          <a:latin typeface="Comic Sans MS" pitchFamily="66" charset="0"/>
                        </a:rPr>
                        <a:t>2</a:t>
                      </a:r>
                      <a:r>
                        <a:rPr lang="en-GB" sz="3200" b="1" baseline="30000" dirty="0" smtClean="0">
                          <a:solidFill>
                            <a:srgbClr val="C00000"/>
                          </a:solidFill>
                          <a:latin typeface="Comic Sans MS" pitchFamily="66" charset="0"/>
                        </a:rPr>
                        <a:t>+</a:t>
                      </a:r>
                      <a:endParaRPr lang="en-GB" sz="3200" b="1" dirty="0">
                        <a:solidFill>
                          <a:srgbClr val="C00000"/>
                        </a:solidFill>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3200" b="1" dirty="0">
                          <a:solidFill>
                            <a:srgbClr val="C00000"/>
                          </a:solidFill>
                          <a:latin typeface="Comic Sans MS" pitchFamily="66" charset="0"/>
                        </a:rPr>
                        <a:t>Cu</a:t>
                      </a:r>
                      <a:r>
                        <a:rPr lang="en-GB" sz="3200" b="1" baseline="30000" dirty="0">
                          <a:solidFill>
                            <a:srgbClr val="C00000"/>
                          </a:solidFill>
                          <a:latin typeface="Comic Sans MS" pitchFamily="66" charset="0"/>
                        </a:rPr>
                        <a:t>2</a:t>
                      </a:r>
                      <a:r>
                        <a:rPr lang="en-GB" sz="3200" b="1" baseline="30000" dirty="0" smtClean="0">
                          <a:solidFill>
                            <a:srgbClr val="C00000"/>
                          </a:solidFill>
                          <a:latin typeface="Comic Sans MS" pitchFamily="66" charset="0"/>
                        </a:rPr>
                        <a:t>+</a:t>
                      </a:r>
                      <a:endParaRPr lang="en-GB" sz="3200" b="1" dirty="0">
                        <a:solidFill>
                          <a:srgbClr val="C00000"/>
                        </a:solidFill>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000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srgbClr val="C00000"/>
                          </a:solidFill>
                          <a:latin typeface="Comic Sans MS" pitchFamily="66" charset="0"/>
                        </a:rPr>
                        <a:t>Cl</a:t>
                      </a:r>
                      <a:r>
                        <a:rPr lang="en-GB" sz="3200" b="1" baseline="30000" dirty="0" smtClean="0">
                          <a:solidFill>
                            <a:srgbClr val="C00000"/>
                          </a:solidFill>
                          <a:latin typeface="Comic Sans MS" pitchFamily="66" charset="0"/>
                        </a:rPr>
                        <a:t>-</a:t>
                      </a:r>
                      <a:r>
                        <a:rPr lang="en-GB" sz="3200" b="1" dirty="0" smtClean="0">
                          <a:solidFill>
                            <a:srgbClr val="C00000"/>
                          </a:solidFill>
                          <a:latin typeface="Comic Sans MS" pitchFamily="66" charset="0"/>
                        </a:rPr>
                        <a:t>   </a:t>
                      </a:r>
                      <a:r>
                        <a:rPr lang="en-GB" sz="3200" b="1" dirty="0" err="1" smtClean="0">
                          <a:solidFill>
                            <a:srgbClr val="C00000"/>
                          </a:solidFill>
                          <a:latin typeface="Comic Sans MS" pitchFamily="66" charset="0"/>
                        </a:rPr>
                        <a:t>Cl</a:t>
                      </a:r>
                      <a:r>
                        <a:rPr lang="en-GB" sz="3200" b="1" baseline="30000" dirty="0" smtClean="0">
                          <a:solidFill>
                            <a:srgbClr val="C00000"/>
                          </a:solidFill>
                          <a:latin typeface="Comic Sans MS" pitchFamily="66" charset="0"/>
                        </a:rPr>
                        <a:t>-</a:t>
                      </a:r>
                      <a:endParaRPr lang="en-GB" sz="3200" b="1" dirty="0">
                        <a:solidFill>
                          <a:srgbClr val="C00000"/>
                        </a:solidFill>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3200" b="1" dirty="0" smtClean="0">
                          <a:solidFill>
                            <a:srgbClr val="C00000"/>
                          </a:solidFill>
                          <a:latin typeface="Comic Sans MS" pitchFamily="66" charset="0"/>
                        </a:rPr>
                        <a:t>SO</a:t>
                      </a:r>
                      <a:r>
                        <a:rPr lang="en-GB" sz="3200" b="1" baseline="-25000" dirty="0" smtClean="0">
                          <a:solidFill>
                            <a:srgbClr val="C00000"/>
                          </a:solidFill>
                          <a:latin typeface="Comic Sans MS" pitchFamily="66" charset="0"/>
                        </a:rPr>
                        <a:t>4</a:t>
                      </a:r>
                      <a:r>
                        <a:rPr lang="en-GB" sz="3200" b="1" baseline="30000" dirty="0" smtClean="0">
                          <a:solidFill>
                            <a:srgbClr val="C00000"/>
                          </a:solidFill>
                          <a:latin typeface="Comic Sans MS" pitchFamily="66" charset="0"/>
                        </a:rPr>
                        <a:t>2-</a:t>
                      </a:r>
                      <a:endParaRPr lang="en-GB" sz="3200" b="1" dirty="0">
                        <a:solidFill>
                          <a:srgbClr val="C00000"/>
                        </a:solidFill>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609596">
                <a:tc>
                  <a:txBody>
                    <a:bodyPr/>
                    <a:lstStyle/>
                    <a:p>
                      <a:pPr algn="ctr"/>
                      <a:r>
                        <a:rPr lang="en-GB" sz="4000" baseline="-25000" dirty="0">
                          <a:latin typeface="Comic Sans MS" pitchFamily="66" charset="0"/>
                        </a:rPr>
                        <a:t>Barium </a:t>
                      </a:r>
                      <a:r>
                        <a:rPr lang="en-GB" sz="4000" baseline="-25000" dirty="0" smtClean="0">
                          <a:latin typeface="Comic Sans MS" pitchFamily="66" charset="0"/>
                        </a:rPr>
                        <a:t>chloride</a:t>
                      </a:r>
                      <a:endParaRPr lang="en-GB" sz="4000" dirty="0">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4000" baseline="-25000" dirty="0">
                          <a:latin typeface="Comic Sans MS" pitchFamily="66" charset="0"/>
                        </a:rPr>
                        <a:t>Copper(II) sulphate</a:t>
                      </a:r>
                      <a:endParaRPr lang="en-GB" sz="4000" dirty="0">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676279">
                <a:tc>
                  <a:txBody>
                    <a:bodyPr/>
                    <a:lstStyle/>
                    <a:p>
                      <a:pPr algn="ctr"/>
                      <a:r>
                        <a:rPr lang="en-GB" sz="4000" dirty="0" smtClean="0">
                          <a:latin typeface="Comic Sans MS" pitchFamily="66" charset="0"/>
                        </a:rPr>
                        <a:t>BaCl</a:t>
                      </a:r>
                      <a:r>
                        <a:rPr lang="en-GB" sz="4000" baseline="-25000" dirty="0" smtClean="0">
                          <a:latin typeface="Comic Sans MS" pitchFamily="66" charset="0"/>
                        </a:rPr>
                        <a:t>2</a:t>
                      </a:r>
                      <a:endParaRPr lang="en-GB" sz="4000" dirty="0">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4000" dirty="0">
                          <a:latin typeface="Comic Sans MS" pitchFamily="66" charset="0"/>
                        </a:rPr>
                        <a:t>CuSO</a:t>
                      </a:r>
                      <a:r>
                        <a:rPr lang="en-GB" sz="4000" baseline="-25000" dirty="0">
                          <a:latin typeface="Comic Sans MS" pitchFamily="66" charset="0"/>
                        </a:rPr>
                        <a:t>4</a:t>
                      </a:r>
                      <a:endParaRPr lang="en-GB" sz="4000" dirty="0">
                        <a:latin typeface="Comic Sans MS" pitchFamily="66"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
        <p:nvSpPr>
          <p:cNvPr id="16404" name="TextBox 4"/>
          <p:cNvSpPr txBox="1">
            <a:spLocks noChangeArrowheads="1"/>
          </p:cNvSpPr>
          <p:nvPr/>
        </p:nvSpPr>
        <p:spPr bwMode="auto">
          <a:xfrm>
            <a:off x="0" y="2825750"/>
            <a:ext cx="914400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00B050"/>
                </a:solidFill>
                <a:latin typeface="Comic Sans MS" pitchFamily="66" charset="0"/>
              </a:rPr>
              <a:t>Complete Formula Equation: </a:t>
            </a:r>
            <a:r>
              <a:rPr lang="en-GB" sz="2400">
                <a:latin typeface="Comic Sans MS" pitchFamily="66" charset="0"/>
              </a:rPr>
              <a:t>   </a:t>
            </a:r>
          </a:p>
          <a:p>
            <a:pPr eaLnBrk="1" hangingPunct="1"/>
            <a:endParaRPr lang="en-GB" sz="100">
              <a:latin typeface="Comic Sans MS" pitchFamily="66" charset="0"/>
            </a:endParaRPr>
          </a:p>
          <a:p>
            <a:pPr eaLnBrk="1" hangingPunct="1"/>
            <a:r>
              <a:rPr lang="en-GB" sz="2400">
                <a:latin typeface="Comic Sans MS" pitchFamily="66" charset="0"/>
              </a:rPr>
              <a:t>BaCl</a:t>
            </a:r>
            <a:r>
              <a:rPr lang="en-GB" sz="2400" baseline="-25000">
                <a:latin typeface="Comic Sans MS" pitchFamily="66" charset="0"/>
              </a:rPr>
              <a:t>2(aq)</a:t>
            </a:r>
            <a:r>
              <a:rPr lang="en-GB" sz="2400">
                <a:latin typeface="Comic Sans MS" pitchFamily="66" charset="0"/>
              </a:rPr>
              <a:t> + CuSO</a:t>
            </a:r>
            <a:r>
              <a:rPr lang="en-GB" sz="2400" baseline="-25000">
                <a:latin typeface="Comic Sans MS" pitchFamily="66" charset="0"/>
              </a:rPr>
              <a:t>4(aq)</a:t>
            </a:r>
            <a:r>
              <a:rPr lang="en-GB" sz="2400">
                <a:latin typeface="Comic Sans MS" pitchFamily="66" charset="0"/>
              </a:rPr>
              <a:t> BaSO</a:t>
            </a:r>
            <a:r>
              <a:rPr lang="en-GB" sz="2400" baseline="-25000">
                <a:latin typeface="Comic Sans MS" pitchFamily="66" charset="0"/>
              </a:rPr>
              <a:t>4</a:t>
            </a:r>
            <a:r>
              <a:rPr lang="en-GB" sz="2400" b="1" baseline="-25000">
                <a:latin typeface="Comic Sans MS" pitchFamily="66" charset="0"/>
              </a:rPr>
              <a:t>(s)</a:t>
            </a:r>
            <a:r>
              <a:rPr lang="en-GB" sz="2400">
                <a:latin typeface="Comic Sans MS" pitchFamily="66" charset="0"/>
              </a:rPr>
              <a:t> + CuCl</a:t>
            </a:r>
            <a:r>
              <a:rPr lang="en-GB" sz="2400" baseline="-25000">
                <a:latin typeface="Comic Sans MS" pitchFamily="66" charset="0"/>
              </a:rPr>
              <a:t>2(aq)</a:t>
            </a:r>
            <a:endParaRPr lang="en-GB" sz="2400">
              <a:latin typeface="Comic Sans MS" pitchFamily="66" charset="0"/>
            </a:endParaRPr>
          </a:p>
          <a:p>
            <a:pPr eaLnBrk="1" hangingPunct="1"/>
            <a:endParaRPr lang="en-GB" sz="1400">
              <a:latin typeface="Comic Sans MS" pitchFamily="66" charset="0"/>
            </a:endParaRPr>
          </a:p>
          <a:p>
            <a:pPr eaLnBrk="1" hangingPunct="1"/>
            <a:r>
              <a:rPr lang="en-GB" sz="2400" b="1">
                <a:solidFill>
                  <a:srgbClr val="00B050"/>
                </a:solidFill>
                <a:latin typeface="Comic Sans MS" pitchFamily="66" charset="0"/>
              </a:rPr>
              <a:t>Complete Ionic Equation:  </a:t>
            </a:r>
            <a:r>
              <a:rPr lang="en-GB" sz="2400">
                <a:latin typeface="Comic Sans MS" pitchFamily="66" charset="0"/>
              </a:rPr>
              <a:t>      </a:t>
            </a:r>
          </a:p>
          <a:p>
            <a:pPr eaLnBrk="1" hangingPunct="1"/>
            <a:endParaRPr lang="en-GB" sz="500">
              <a:latin typeface="Comic Sans MS" pitchFamily="66" charset="0"/>
            </a:endParaRPr>
          </a:p>
          <a:p>
            <a:pPr eaLnBrk="1" hangingPunct="1"/>
            <a:r>
              <a:rPr lang="en-GB" sz="2400">
                <a:latin typeface="Comic Sans MS" pitchFamily="66" charset="0"/>
              </a:rPr>
              <a:t>Ba</a:t>
            </a:r>
            <a:r>
              <a:rPr lang="en-GB" sz="2400" baseline="30000">
                <a:latin typeface="Comic Sans MS" pitchFamily="66" charset="0"/>
              </a:rPr>
              <a:t>2+</a:t>
            </a:r>
            <a:r>
              <a:rPr lang="en-GB" sz="2400" baseline="-25000">
                <a:latin typeface="Comic Sans MS" pitchFamily="66" charset="0"/>
              </a:rPr>
              <a:t>(aq)</a:t>
            </a:r>
            <a:r>
              <a:rPr lang="en-GB" sz="2400">
                <a:latin typeface="Comic Sans MS" pitchFamily="66" charset="0"/>
              </a:rPr>
              <a:t> +2 Cl</a:t>
            </a:r>
            <a:r>
              <a:rPr lang="en-GB" sz="2400" baseline="30000">
                <a:latin typeface="Comic Sans MS" pitchFamily="66" charset="0"/>
              </a:rPr>
              <a:t>-</a:t>
            </a:r>
            <a:r>
              <a:rPr lang="en-GB" sz="2400" baseline="-25000">
                <a:latin typeface="Comic Sans MS" pitchFamily="66" charset="0"/>
              </a:rPr>
              <a:t>(aq)</a:t>
            </a:r>
            <a:r>
              <a:rPr lang="en-GB" sz="2400">
                <a:latin typeface="Comic Sans MS" pitchFamily="66" charset="0"/>
              </a:rPr>
              <a:t> + Cu</a:t>
            </a:r>
            <a:r>
              <a:rPr lang="en-GB" sz="2400" baseline="30000">
                <a:latin typeface="Comic Sans MS" pitchFamily="66" charset="0"/>
              </a:rPr>
              <a:t>2+</a:t>
            </a:r>
            <a:r>
              <a:rPr lang="en-GB" sz="2400" baseline="-25000">
                <a:latin typeface="Comic Sans MS" pitchFamily="66" charset="0"/>
              </a:rPr>
              <a:t>(aq)</a:t>
            </a:r>
            <a:r>
              <a:rPr lang="en-GB" sz="2400">
                <a:latin typeface="Comic Sans MS" pitchFamily="66" charset="0"/>
              </a:rPr>
              <a:t> +SO</a:t>
            </a:r>
            <a:r>
              <a:rPr lang="en-GB" sz="2400" baseline="-25000">
                <a:latin typeface="Comic Sans MS" pitchFamily="66" charset="0"/>
              </a:rPr>
              <a:t>4</a:t>
            </a:r>
            <a:r>
              <a:rPr lang="en-GB" sz="2400" baseline="30000">
                <a:latin typeface="Comic Sans MS" pitchFamily="66" charset="0"/>
              </a:rPr>
              <a:t>2-</a:t>
            </a:r>
            <a:r>
              <a:rPr lang="en-GB" sz="2400" baseline="-25000">
                <a:latin typeface="Comic Sans MS" pitchFamily="66" charset="0"/>
              </a:rPr>
              <a:t>(aq)</a:t>
            </a:r>
            <a:r>
              <a:rPr lang="en-GB" sz="2400">
                <a:latin typeface="Comic Sans MS" pitchFamily="66" charset="0"/>
              </a:rPr>
              <a:t> = BaSO</a:t>
            </a:r>
            <a:r>
              <a:rPr lang="en-GB" sz="2400" baseline="-25000">
                <a:latin typeface="Comic Sans MS" pitchFamily="66" charset="0"/>
              </a:rPr>
              <a:t>4</a:t>
            </a:r>
            <a:r>
              <a:rPr lang="en-GB" sz="2400">
                <a:latin typeface="Comic Sans MS" pitchFamily="66" charset="0"/>
              </a:rPr>
              <a:t>(s) + Cu</a:t>
            </a:r>
            <a:r>
              <a:rPr lang="en-GB" sz="2400" baseline="30000">
                <a:latin typeface="Comic Sans MS" pitchFamily="66" charset="0"/>
              </a:rPr>
              <a:t>2+</a:t>
            </a:r>
            <a:r>
              <a:rPr lang="en-GB" sz="2400" baseline="-25000">
                <a:latin typeface="Comic Sans MS" pitchFamily="66" charset="0"/>
              </a:rPr>
              <a:t>(aq)</a:t>
            </a:r>
            <a:r>
              <a:rPr lang="en-GB" sz="2400">
                <a:latin typeface="Comic Sans MS" pitchFamily="66" charset="0"/>
              </a:rPr>
              <a:t> +2 Cl</a:t>
            </a:r>
            <a:r>
              <a:rPr lang="en-GB" sz="2400" baseline="30000">
                <a:latin typeface="Comic Sans MS" pitchFamily="66" charset="0"/>
              </a:rPr>
              <a:t>-</a:t>
            </a:r>
            <a:r>
              <a:rPr lang="en-GB" sz="2400" baseline="-25000">
                <a:latin typeface="Comic Sans MS" pitchFamily="66" charset="0"/>
              </a:rPr>
              <a:t>(aq)</a:t>
            </a:r>
            <a:endParaRPr lang="en-GB" sz="2400">
              <a:latin typeface="Comic Sans MS" pitchFamily="66" charset="0"/>
            </a:endParaRPr>
          </a:p>
          <a:p>
            <a:pPr eaLnBrk="1" hangingPunct="1"/>
            <a:endParaRPr lang="en-GB" sz="2400">
              <a:latin typeface="Comic Sans MS" pitchFamily="66" charset="0"/>
            </a:endParaRPr>
          </a:p>
          <a:p>
            <a:pPr eaLnBrk="1" hangingPunct="1"/>
            <a:r>
              <a:rPr lang="en-GB" sz="2400" b="1">
                <a:solidFill>
                  <a:srgbClr val="00B050"/>
                </a:solidFill>
                <a:latin typeface="Comic Sans MS" pitchFamily="66" charset="0"/>
              </a:rPr>
              <a:t>Establishing the </a:t>
            </a:r>
            <a:r>
              <a:rPr lang="en-GB" sz="2400" b="1" u="sng">
                <a:solidFill>
                  <a:srgbClr val="00B050"/>
                </a:solidFill>
                <a:latin typeface="Comic Sans MS" pitchFamily="66" charset="0"/>
              </a:rPr>
              <a:t>Net</a:t>
            </a:r>
            <a:r>
              <a:rPr lang="en-GB" sz="2400" b="1">
                <a:solidFill>
                  <a:srgbClr val="00B050"/>
                </a:solidFill>
                <a:latin typeface="Comic Sans MS" pitchFamily="66" charset="0"/>
              </a:rPr>
              <a:t> Ionic Equation:  </a:t>
            </a:r>
            <a:r>
              <a:rPr lang="en-GB" sz="2400">
                <a:latin typeface="Comic Sans MS" pitchFamily="66" charset="0"/>
              </a:rPr>
              <a:t>              </a:t>
            </a:r>
          </a:p>
          <a:p>
            <a:pPr eaLnBrk="1" hangingPunct="1"/>
            <a:r>
              <a:rPr lang="en-GB" sz="2400">
                <a:latin typeface="Comic Sans MS" pitchFamily="66" charset="0"/>
              </a:rPr>
              <a:t>Ba</a:t>
            </a:r>
            <a:r>
              <a:rPr lang="en-GB" sz="2400" baseline="30000">
                <a:latin typeface="Comic Sans MS" pitchFamily="66" charset="0"/>
              </a:rPr>
              <a:t>2+</a:t>
            </a:r>
            <a:r>
              <a:rPr lang="en-GB" sz="2400">
                <a:latin typeface="Comic Sans MS" pitchFamily="66" charset="0"/>
              </a:rPr>
              <a:t> + 2 Cl</a:t>
            </a:r>
            <a:r>
              <a:rPr lang="en-GB" sz="2400" baseline="30000">
                <a:latin typeface="Comic Sans MS" pitchFamily="66" charset="0"/>
              </a:rPr>
              <a:t>-</a:t>
            </a:r>
            <a:r>
              <a:rPr lang="en-GB" sz="2400">
                <a:latin typeface="Comic Sans MS" pitchFamily="66" charset="0"/>
              </a:rPr>
              <a:t> + Cu</a:t>
            </a:r>
            <a:r>
              <a:rPr lang="en-GB" sz="2400" baseline="30000">
                <a:latin typeface="Comic Sans MS" pitchFamily="66" charset="0"/>
              </a:rPr>
              <a:t>2+</a:t>
            </a:r>
            <a:r>
              <a:rPr lang="en-GB" sz="2400">
                <a:latin typeface="Comic Sans MS" pitchFamily="66" charset="0"/>
              </a:rPr>
              <a:t> + SO</a:t>
            </a:r>
            <a:r>
              <a:rPr lang="en-GB" sz="2400" baseline="-25000">
                <a:latin typeface="Comic Sans MS" pitchFamily="66" charset="0"/>
              </a:rPr>
              <a:t>4</a:t>
            </a:r>
            <a:r>
              <a:rPr lang="en-GB" sz="2400" baseline="30000">
                <a:latin typeface="Comic Sans MS" pitchFamily="66" charset="0"/>
              </a:rPr>
              <a:t>2-</a:t>
            </a:r>
            <a:r>
              <a:rPr lang="en-GB" sz="2400">
                <a:latin typeface="Comic Sans MS" pitchFamily="66" charset="0"/>
              </a:rPr>
              <a:t>  = BaSO</a:t>
            </a:r>
            <a:r>
              <a:rPr lang="en-GB" sz="2400" baseline="-25000">
                <a:latin typeface="Comic Sans MS" pitchFamily="66" charset="0"/>
              </a:rPr>
              <a:t>4(s)</a:t>
            </a:r>
            <a:r>
              <a:rPr lang="en-GB" sz="2400">
                <a:latin typeface="Comic Sans MS" pitchFamily="66" charset="0"/>
              </a:rPr>
              <a:t> + Cu</a:t>
            </a:r>
            <a:r>
              <a:rPr lang="en-GB" sz="2400" baseline="30000">
                <a:latin typeface="Comic Sans MS" pitchFamily="66" charset="0"/>
              </a:rPr>
              <a:t>2+</a:t>
            </a:r>
            <a:r>
              <a:rPr lang="en-GB" sz="2400">
                <a:latin typeface="Comic Sans MS" pitchFamily="66" charset="0"/>
              </a:rPr>
              <a:t> + 2 Cl</a:t>
            </a:r>
            <a:r>
              <a:rPr lang="en-GB" sz="2400" baseline="30000">
                <a:latin typeface="Comic Sans MS" pitchFamily="66" charset="0"/>
              </a:rPr>
              <a:t>-</a:t>
            </a:r>
            <a:r>
              <a:rPr lang="en-GB" sz="2400">
                <a:latin typeface="Comic Sans MS" pitchFamily="66" charset="0"/>
              </a:rPr>
              <a:t> </a:t>
            </a:r>
            <a:br>
              <a:rPr lang="en-GB" sz="2400">
                <a:latin typeface="Comic Sans MS" pitchFamily="66" charset="0"/>
              </a:rPr>
            </a:br>
            <a:r>
              <a:rPr lang="en-GB" sz="2400">
                <a:latin typeface="Comic Sans MS" pitchFamily="66" charset="0"/>
              </a:rPr>
              <a:t>                                      </a:t>
            </a:r>
            <a:r>
              <a:rPr lang="en-GB" sz="2400" b="1">
                <a:latin typeface="Comic Sans MS" pitchFamily="66" charset="0"/>
              </a:rPr>
              <a:t>      </a:t>
            </a:r>
          </a:p>
          <a:p>
            <a:pPr eaLnBrk="1" hangingPunct="1"/>
            <a:r>
              <a:rPr lang="en-GB" sz="2400" b="1">
                <a:latin typeface="Comic Sans MS" pitchFamily="66" charset="0"/>
              </a:rPr>
              <a:t>Ba</a:t>
            </a:r>
            <a:r>
              <a:rPr lang="en-GB" sz="2400" b="1" baseline="30000">
                <a:latin typeface="Comic Sans MS" pitchFamily="66" charset="0"/>
              </a:rPr>
              <a:t>2+</a:t>
            </a:r>
            <a:r>
              <a:rPr lang="en-GB" sz="2400" baseline="-25000">
                <a:latin typeface="Comic Sans MS" pitchFamily="66" charset="0"/>
              </a:rPr>
              <a:t>(aq)</a:t>
            </a:r>
            <a:r>
              <a:rPr lang="en-GB" sz="2400" b="1">
                <a:latin typeface="Comic Sans MS" pitchFamily="66" charset="0"/>
              </a:rPr>
              <a:t> + SO</a:t>
            </a:r>
            <a:r>
              <a:rPr lang="en-GB" sz="2400" b="1" baseline="-25000">
                <a:latin typeface="Comic Sans MS" pitchFamily="66" charset="0"/>
              </a:rPr>
              <a:t>4</a:t>
            </a:r>
            <a:r>
              <a:rPr lang="en-GB" sz="2400" b="1" baseline="30000">
                <a:latin typeface="Comic Sans MS" pitchFamily="66" charset="0"/>
              </a:rPr>
              <a:t>2-</a:t>
            </a:r>
            <a:r>
              <a:rPr lang="en-GB" sz="2400" baseline="-25000">
                <a:latin typeface="Comic Sans MS" pitchFamily="66" charset="0"/>
              </a:rPr>
              <a:t>(aq)</a:t>
            </a:r>
            <a:r>
              <a:rPr lang="en-GB" sz="2400" b="1">
                <a:latin typeface="Comic Sans MS" pitchFamily="66" charset="0"/>
              </a:rPr>
              <a:t> BaSO</a:t>
            </a:r>
            <a:r>
              <a:rPr lang="en-GB" sz="2400" b="1" baseline="-25000">
                <a:latin typeface="Comic Sans MS" pitchFamily="66" charset="0"/>
              </a:rPr>
              <a:t>4(s)</a:t>
            </a:r>
            <a:endParaRPr lang="en-GB" sz="2400">
              <a:latin typeface="Comic Sans MS" pitchFamily="66" charset="0"/>
            </a:endParaRPr>
          </a:p>
          <a:p>
            <a:pPr eaLnBrk="1" hangingPunct="1"/>
            <a:endParaRPr lang="en-GB"/>
          </a:p>
        </p:txBody>
      </p:sp>
      <p:cxnSp>
        <p:nvCxnSpPr>
          <p:cNvPr id="9" name="Straight Connector 8"/>
          <p:cNvCxnSpPr/>
          <p:nvPr/>
        </p:nvCxnSpPr>
        <p:spPr>
          <a:xfrm flipV="1">
            <a:off x="1000125" y="5429250"/>
            <a:ext cx="642938"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57938" y="5429250"/>
            <a:ext cx="642937"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57375" y="5429250"/>
            <a:ext cx="642938"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29250" y="5429250"/>
            <a:ext cx="642938"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286750" y="1571625"/>
            <a:ext cx="357188" cy="17145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ounded Rectangle 14"/>
          <p:cNvSpPr/>
          <p:nvPr/>
        </p:nvSpPr>
        <p:spPr>
          <a:xfrm>
            <a:off x="7072313" y="1071563"/>
            <a:ext cx="1366837" cy="357187"/>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ctangle 15"/>
          <p:cNvSpPr/>
          <p:nvPr/>
        </p:nvSpPr>
        <p:spPr>
          <a:xfrm>
            <a:off x="8358188" y="1071563"/>
            <a:ext cx="414337" cy="35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8286750" y="1571625"/>
            <a:ext cx="414338" cy="22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7143750" y="1214438"/>
            <a:ext cx="1214438" cy="142875"/>
          </a:xfrm>
          <a:prstGeom prst="rect">
            <a:avLst/>
          </a:prstGeom>
          <a:solidFill>
            <a:schemeClr val="accent3"/>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Oval 22"/>
          <p:cNvSpPr/>
          <p:nvPr/>
        </p:nvSpPr>
        <p:spPr>
          <a:xfrm>
            <a:off x="8429625" y="2357438"/>
            <a:ext cx="142875" cy="428625"/>
          </a:xfrm>
          <a:prstGeom prst="ellipse">
            <a:avLst/>
          </a:prstGeom>
          <a:solidFill>
            <a:schemeClr val="accent3"/>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Oval 24"/>
          <p:cNvSpPr/>
          <p:nvPr/>
        </p:nvSpPr>
        <p:spPr>
          <a:xfrm>
            <a:off x="8358188" y="1428750"/>
            <a:ext cx="142875" cy="500063"/>
          </a:xfrm>
          <a:prstGeom prst="ellipse">
            <a:avLst/>
          </a:prstGeom>
          <a:solidFill>
            <a:schemeClr val="accent3"/>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ectangle 26"/>
          <p:cNvSpPr/>
          <p:nvPr/>
        </p:nvSpPr>
        <p:spPr>
          <a:xfrm>
            <a:off x="7072313" y="1928813"/>
            <a:ext cx="1071562" cy="12144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417" name="TextBox 27"/>
          <p:cNvSpPr txBox="1">
            <a:spLocks noChangeArrowheads="1"/>
          </p:cNvSpPr>
          <p:nvPr/>
        </p:nvSpPr>
        <p:spPr bwMode="auto">
          <a:xfrm>
            <a:off x="7000875" y="21431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b="1">
                <a:solidFill>
                  <a:schemeClr val="bg1"/>
                </a:solidFill>
                <a:latin typeface="Comic Sans MS" pitchFamily="66" charset="0"/>
              </a:rPr>
              <a:t>White</a:t>
            </a:r>
          </a:p>
          <a:p>
            <a:pPr eaLnBrk="1" hangingPunct="1"/>
            <a:r>
              <a:rPr lang="en-GB" sz="2000" b="1">
                <a:solidFill>
                  <a:schemeClr val="bg1"/>
                </a:solidFill>
                <a:latin typeface="Comic Sans MS" pitchFamily="66" charset="0"/>
              </a:rPr>
              <a:t>ppt</a:t>
            </a:r>
          </a:p>
        </p:txBody>
      </p:sp>
      <p:sp>
        <p:nvSpPr>
          <p:cNvPr id="16418" name="TextBox 28"/>
          <p:cNvSpPr txBox="1">
            <a:spLocks noChangeArrowheads="1"/>
          </p:cNvSpPr>
          <p:nvPr/>
        </p:nvSpPr>
        <p:spPr bwMode="auto">
          <a:xfrm>
            <a:off x="7215188" y="500063"/>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a:latin typeface="Comic Sans MS" pitchFamily="66" charset="0"/>
              </a:rPr>
              <a:t>BaCl</a:t>
            </a:r>
            <a:r>
              <a:rPr lang="en-GB" sz="2400" b="1" baseline="-25000">
                <a:latin typeface="Comic Sans MS" pitchFamily="66" charset="0"/>
              </a:rPr>
              <a:t>2</a:t>
            </a:r>
          </a:p>
        </p:txBody>
      </p:sp>
      <p:sp>
        <p:nvSpPr>
          <p:cNvPr id="30" name="Rectangle 29"/>
          <p:cNvSpPr/>
          <p:nvPr/>
        </p:nvSpPr>
        <p:spPr>
          <a:xfrm>
            <a:off x="8286750" y="2357438"/>
            <a:ext cx="357188" cy="928687"/>
          </a:xfrm>
          <a:prstGeom prst="rect">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Oval 30"/>
          <p:cNvSpPr/>
          <p:nvPr/>
        </p:nvSpPr>
        <p:spPr>
          <a:xfrm>
            <a:off x="8358188" y="2357438"/>
            <a:ext cx="214312" cy="42862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421" name="TextBox 31"/>
          <p:cNvSpPr txBox="1">
            <a:spLocks noChangeArrowheads="1"/>
          </p:cNvSpPr>
          <p:nvPr/>
        </p:nvSpPr>
        <p:spPr bwMode="auto">
          <a:xfrm>
            <a:off x="7858125" y="3500438"/>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a:latin typeface="Comic Sans MS" pitchFamily="66" charset="0"/>
              </a:rPr>
              <a:t>CuSO</a:t>
            </a:r>
            <a:r>
              <a:rPr lang="en-GB" sz="2000" b="1" baseline="-25000">
                <a:latin typeface="Comic Sans MS" pitchFamily="66" charset="0"/>
              </a:rPr>
              <a:t>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82563" y="274638"/>
            <a:ext cx="8702675" cy="6323012"/>
          </a:xfrm>
        </p:spPr>
        <p:txBody>
          <a:bodyPr/>
          <a:lstStyle/>
          <a:p>
            <a:pPr algn="l" eaLnBrk="1" hangingPunct="1">
              <a:defRPr/>
            </a:pP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d)	Ammonia is an alkaline gas and it reacts 	readily with dilute sulphuric acid to 	produce a solution of ammonium sulphate.</a:t>
            </a:r>
            <a:br>
              <a:rPr lang="en-GB" sz="3500" dirty="0" smtClean="0">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a:t>
            </a:r>
            <a:r>
              <a:rPr lang="en-GB" sz="3500" dirty="0" err="1" smtClean="0">
                <a:latin typeface="Times New Roman" pitchFamily="18" charset="0"/>
              </a:rPr>
              <a:t>i</a:t>
            </a:r>
            <a:r>
              <a:rPr lang="en-GB" sz="3500" dirty="0" smtClean="0">
                <a:latin typeface="Times New Roman" pitchFamily="18" charset="0"/>
              </a:rPr>
              <a:t>)	Describe the test you would carry out to 	confirm the presence of the sulphate ion.</a:t>
            </a:r>
            <a:br>
              <a:rPr lang="en-GB" sz="3500" dirty="0" smtClean="0">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	</a:t>
            </a:r>
            <a:r>
              <a:rPr lang="en-GB" sz="3500" dirty="0" smtClean="0">
                <a:solidFill>
                  <a:schemeClr val="bg1">
                    <a:lumMod val="50000"/>
                  </a:schemeClr>
                </a:solidFill>
                <a:latin typeface="Times New Roman" pitchFamily="18" charset="0"/>
              </a:rPr>
              <a:t>Name of reagent used: </a:t>
            </a:r>
            <a:r>
              <a:rPr lang="en-GB" sz="3500" dirty="0" smtClean="0">
                <a:latin typeface="Times New Roman" pitchFamily="18" charset="0"/>
              </a:rPr>
              <a:t>barium chloride [1]</a:t>
            </a:r>
            <a:br>
              <a:rPr lang="en-GB" sz="3500" dirty="0" smtClean="0">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	</a:t>
            </a:r>
            <a:r>
              <a:rPr lang="en-GB" sz="3500" dirty="0" smtClean="0">
                <a:solidFill>
                  <a:schemeClr val="bg1">
                    <a:lumMod val="50000"/>
                  </a:schemeClr>
                </a:solidFill>
                <a:latin typeface="Times New Roman" pitchFamily="18" charset="0"/>
              </a:rPr>
              <a:t>Result of test</a:t>
            </a:r>
            <a:r>
              <a:rPr lang="en-GB" sz="3500" dirty="0" smtClean="0">
                <a:latin typeface="Times New Roman" pitchFamily="18" charset="0"/>
              </a:rPr>
              <a:t>: white [1] </a:t>
            </a:r>
            <a:r>
              <a:rPr lang="en-GB" sz="3500" dirty="0" err="1" smtClean="0">
                <a:latin typeface="Times New Roman" pitchFamily="18" charset="0"/>
              </a:rPr>
              <a:t>ppt</a:t>
            </a:r>
            <a:r>
              <a:rPr lang="en-GB" sz="3500" dirty="0" smtClean="0">
                <a:latin typeface="Times New Roman" pitchFamily="18" charset="0"/>
              </a:rPr>
              <a:t> [1]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563" y="274638"/>
            <a:ext cx="8702675" cy="6323012"/>
          </a:xfrm>
        </p:spPr>
        <p:txBody>
          <a:bodyPr/>
          <a:lstStyle/>
          <a:p>
            <a:pPr algn="l" eaLnBrk="1" hangingPunct="1"/>
            <a:r>
              <a:rPr lang="en-GB" sz="4000" smtClean="0">
                <a:latin typeface="Times New Roman" pitchFamily="18" charset="0"/>
              </a:rPr>
              <a:t>(ii)	Ammonia sulphate reacts with 	sodium hydroxide when heated. 	Write a balanced equation for the 	reaction.</a:t>
            </a:r>
            <a:br>
              <a:rPr lang="en-GB" sz="4000" smtClean="0">
                <a:latin typeface="Times New Roman" pitchFamily="18" charset="0"/>
              </a:rPr>
            </a:br>
            <a:r>
              <a:rPr lang="en-GB" sz="4000" smtClean="0">
                <a:latin typeface="Times New Roman" pitchFamily="18" charset="0"/>
              </a:rPr>
              <a:t/>
            </a:r>
            <a:br>
              <a:rPr lang="en-GB" sz="4000" smtClean="0">
                <a:latin typeface="Times New Roman" pitchFamily="18" charset="0"/>
              </a:rPr>
            </a:br>
            <a:r>
              <a:rPr lang="en-GB" sz="4000" smtClean="0">
                <a:latin typeface="Times New Roman" pitchFamily="18" charset="0"/>
              </a:rPr>
              <a:t>	___________________________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2563" y="274638"/>
            <a:ext cx="8702675" cy="6323012"/>
          </a:xfrm>
        </p:spPr>
        <p:txBody>
          <a:bodyPr/>
          <a:lstStyle/>
          <a:p>
            <a:pPr algn="l" eaLnBrk="1" hangingPunct="1">
              <a:defRPr/>
            </a:pPr>
            <a:r>
              <a:rPr lang="en-GB" sz="4000" dirty="0" smtClean="0">
                <a:latin typeface="Times New Roman" pitchFamily="18" charset="0"/>
              </a:rPr>
              <a:t>(ii)	Ammonia sulphate reacts with 	sodium hydroxide when heated. 	</a:t>
            </a:r>
            <a:r>
              <a:rPr lang="en-GB" sz="4000" dirty="0" smtClean="0">
                <a:solidFill>
                  <a:schemeClr val="bg1">
                    <a:lumMod val="50000"/>
                  </a:schemeClr>
                </a:solidFill>
                <a:latin typeface="Times New Roman" pitchFamily="18" charset="0"/>
              </a:rPr>
              <a:t>Write a balanced equation for the 	reaction.</a:t>
            </a:r>
            <a:br>
              <a:rPr lang="en-GB" sz="4000" dirty="0" smtClean="0">
                <a:solidFill>
                  <a:schemeClr val="bg1">
                    <a:lumMod val="50000"/>
                  </a:schemeClr>
                </a:solidFill>
                <a:latin typeface="Times New Roman" pitchFamily="18" charset="0"/>
              </a:rPr>
            </a:b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a:t>
            </a:r>
            <a:r>
              <a:rPr lang="en-GB" sz="2800" dirty="0" smtClean="0">
                <a:latin typeface="Times New Roman" pitchFamily="18" charset="0"/>
              </a:rPr>
              <a:t>(NH</a:t>
            </a:r>
            <a:r>
              <a:rPr lang="en-GB" sz="2800" baseline="-25000" dirty="0" smtClean="0">
                <a:latin typeface="Times New Roman" pitchFamily="18" charset="0"/>
              </a:rPr>
              <a:t>4</a:t>
            </a:r>
            <a:r>
              <a:rPr lang="en-GB" sz="2800" dirty="0" smtClean="0">
                <a:latin typeface="Times New Roman" pitchFamily="18" charset="0"/>
              </a:rPr>
              <a:t>)</a:t>
            </a:r>
            <a:r>
              <a:rPr lang="en-GB" sz="2800" baseline="-25000" dirty="0" smtClean="0">
                <a:latin typeface="Times New Roman" pitchFamily="18" charset="0"/>
              </a:rPr>
              <a:t>2</a:t>
            </a:r>
            <a:r>
              <a:rPr lang="en-GB" sz="2800" dirty="0" smtClean="0">
                <a:latin typeface="Times New Roman" pitchFamily="18" charset="0"/>
              </a:rPr>
              <a:t> SO</a:t>
            </a:r>
            <a:r>
              <a:rPr lang="en-GB" sz="2800" baseline="-25000" dirty="0" smtClean="0">
                <a:latin typeface="Times New Roman" pitchFamily="18" charset="0"/>
              </a:rPr>
              <a:t>4</a:t>
            </a:r>
            <a:r>
              <a:rPr lang="en-GB" sz="2800" dirty="0" smtClean="0">
                <a:latin typeface="Times New Roman" pitchFamily="18" charset="0"/>
              </a:rPr>
              <a:t> + 2NaOH → Na</a:t>
            </a:r>
            <a:r>
              <a:rPr lang="en-GB" sz="2800" baseline="-25000" dirty="0" smtClean="0">
                <a:latin typeface="Times New Roman" pitchFamily="18" charset="0"/>
              </a:rPr>
              <a:t>2</a:t>
            </a:r>
            <a:r>
              <a:rPr lang="en-GB" sz="2800" dirty="0" smtClean="0">
                <a:latin typeface="Times New Roman" pitchFamily="18" charset="0"/>
              </a:rPr>
              <a:t> SO</a:t>
            </a:r>
            <a:r>
              <a:rPr lang="en-GB" sz="2800" baseline="-25000" dirty="0" smtClean="0">
                <a:latin typeface="Times New Roman" pitchFamily="18" charset="0"/>
              </a:rPr>
              <a:t>4</a:t>
            </a:r>
            <a:r>
              <a:rPr lang="en-GB" sz="2800" dirty="0" smtClean="0">
                <a:latin typeface="Times New Roman" pitchFamily="18" charset="0"/>
              </a:rPr>
              <a:t> + 2NH</a:t>
            </a:r>
            <a:r>
              <a:rPr lang="en-GB" sz="2800" baseline="-25000" dirty="0" smtClean="0">
                <a:latin typeface="Times New Roman" pitchFamily="18" charset="0"/>
              </a:rPr>
              <a:t>3</a:t>
            </a:r>
            <a:r>
              <a:rPr lang="en-GB" sz="2800" dirty="0" smtClean="0">
                <a:latin typeface="Times New Roman" pitchFamily="18" charset="0"/>
              </a:rPr>
              <a:t> + 2H</a:t>
            </a:r>
            <a:r>
              <a:rPr lang="en-GB" sz="2800" baseline="-25000" dirty="0" smtClean="0">
                <a:latin typeface="Times New Roman" pitchFamily="18" charset="0"/>
              </a:rPr>
              <a:t>2</a:t>
            </a:r>
            <a:r>
              <a:rPr lang="en-GB" sz="2800" dirty="0" smtClean="0">
                <a:latin typeface="Times New Roman" pitchFamily="18" charset="0"/>
              </a:rPr>
              <a:t>O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2563" y="274638"/>
            <a:ext cx="8702675" cy="6323012"/>
          </a:xfrm>
        </p:spPr>
        <p:txBody>
          <a:bodyPr/>
          <a:lstStyle/>
          <a:p>
            <a:pPr algn="l" eaLnBrk="1" hangingPunct="1"/>
            <a:r>
              <a:rPr lang="en-GB" sz="3500" smtClean="0">
                <a:latin typeface="Times New Roman" pitchFamily="18" charset="0"/>
              </a:rPr>
              <a:t>e)	Ammonia dissolves readily in water to 	form aqueous ammonia.  Aqueous 	ammonia is used to test for metal cations 	in solution.</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(i)	What would you observe if aqueous 	ammonia was added dropwise to a 	solution of copper (II) sulphate CuSO</a:t>
            </a:r>
            <a:r>
              <a:rPr lang="en-GB" sz="3500" baseline="-25000" smtClean="0">
                <a:latin typeface="Times New Roman" pitchFamily="18" charset="0"/>
              </a:rPr>
              <a:t>4(aq)</a:t>
            </a:r>
            <a:r>
              <a:rPr lang="en-GB" sz="3500" smtClean="0">
                <a:latin typeface="Times New Roman" pitchFamily="18" charset="0"/>
              </a:rPr>
              <a:t>?</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	__________________________________</a:t>
            </a:r>
            <a:br>
              <a:rPr lang="en-GB" sz="3500" smtClean="0">
                <a:latin typeface="Times New Roman" pitchFamily="18" charset="0"/>
              </a:rPr>
            </a:br>
            <a:r>
              <a:rPr lang="en-GB" sz="3500" smtClean="0">
                <a:latin typeface="Times New Roman" pitchFamily="18" charset="0"/>
              </a:rPr>
              <a:t>	_______________________________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D8AC8A-CE07-473A-96F3-8E4563D83075}" type="slidenum">
              <a:rPr lang="en-US" smtClean="0"/>
              <a:pPr>
                <a:defRPr/>
              </a:pPr>
              <a:t>2</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500063"/>
            <a:ext cx="8677275"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1000125" y="0"/>
            <a:ext cx="678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200" b="1">
                <a:solidFill>
                  <a:srgbClr val="C00000"/>
                </a:solidFill>
                <a:latin typeface="Comic Sans MS" pitchFamily="66" charset="0"/>
              </a:rPr>
              <a:t>General 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2563" y="274638"/>
            <a:ext cx="8702675" cy="6323012"/>
          </a:xfrm>
        </p:spPr>
        <p:txBody>
          <a:bodyPr/>
          <a:lstStyle/>
          <a:p>
            <a:pPr algn="l" eaLnBrk="1" hangingPunct="1">
              <a:defRPr/>
            </a:pPr>
            <a:r>
              <a:rPr lang="en-GB" sz="3500" dirty="0" smtClean="0">
                <a:latin typeface="Times New Roman" pitchFamily="18" charset="0"/>
              </a:rPr>
              <a:t>e)	Ammonia dissolves readily in water to 	form aqueous ammonia.  Aqueous 	ammonia is used to test for metal </a:t>
            </a:r>
            <a:r>
              <a:rPr lang="en-GB" sz="3500" dirty="0" err="1" smtClean="0">
                <a:latin typeface="Times New Roman" pitchFamily="18" charset="0"/>
              </a:rPr>
              <a:t>cations</a:t>
            </a:r>
            <a:r>
              <a:rPr lang="en-GB" sz="3500" dirty="0" smtClean="0">
                <a:latin typeface="Times New Roman" pitchFamily="18" charset="0"/>
              </a:rPr>
              <a:t> 	in solution.</a:t>
            </a:r>
            <a:br>
              <a:rPr lang="en-GB" sz="3500" dirty="0" smtClean="0">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a:t>
            </a:r>
            <a:r>
              <a:rPr lang="en-GB" sz="3500" dirty="0" err="1" smtClean="0">
                <a:latin typeface="Times New Roman" pitchFamily="18" charset="0"/>
              </a:rPr>
              <a:t>i</a:t>
            </a:r>
            <a:r>
              <a:rPr lang="en-GB" sz="3500" dirty="0" smtClean="0">
                <a:latin typeface="Times New Roman" pitchFamily="18" charset="0"/>
              </a:rPr>
              <a:t>)	</a:t>
            </a:r>
            <a:r>
              <a:rPr lang="en-GB" sz="3500" dirty="0" smtClean="0">
                <a:solidFill>
                  <a:schemeClr val="bg1">
                    <a:lumMod val="50000"/>
                  </a:schemeClr>
                </a:solidFill>
                <a:latin typeface="Times New Roman" pitchFamily="18" charset="0"/>
              </a:rPr>
              <a:t>What would you observe if aqueous 	ammonia was added </a:t>
            </a:r>
            <a:r>
              <a:rPr lang="en-GB" sz="3500" dirty="0" err="1" smtClean="0">
                <a:solidFill>
                  <a:schemeClr val="bg1">
                    <a:lumMod val="50000"/>
                  </a:schemeClr>
                </a:solidFill>
                <a:latin typeface="Times New Roman" pitchFamily="18" charset="0"/>
              </a:rPr>
              <a:t>dropwise</a:t>
            </a:r>
            <a:r>
              <a:rPr lang="en-GB" sz="3500" dirty="0" smtClean="0">
                <a:solidFill>
                  <a:schemeClr val="bg1">
                    <a:lumMod val="50000"/>
                  </a:schemeClr>
                </a:solidFill>
                <a:latin typeface="Times New Roman" pitchFamily="18" charset="0"/>
              </a:rPr>
              <a:t> to a 	solution of copper (II) sulphate CuSO</a:t>
            </a:r>
            <a:r>
              <a:rPr lang="en-GB" sz="3500" baseline="-25000" dirty="0" smtClean="0">
                <a:solidFill>
                  <a:schemeClr val="bg1">
                    <a:lumMod val="50000"/>
                  </a:schemeClr>
                </a:solidFill>
                <a:latin typeface="Times New Roman" pitchFamily="18" charset="0"/>
              </a:rPr>
              <a:t>4(</a:t>
            </a:r>
            <a:r>
              <a:rPr lang="en-GB" sz="3500" baseline="-25000" dirty="0" err="1" smtClean="0">
                <a:solidFill>
                  <a:schemeClr val="bg1">
                    <a:lumMod val="50000"/>
                  </a:schemeClr>
                </a:solidFill>
                <a:latin typeface="Times New Roman" pitchFamily="18" charset="0"/>
              </a:rPr>
              <a:t>aq</a:t>
            </a:r>
            <a:r>
              <a:rPr lang="en-GB" sz="3500" baseline="-25000" dirty="0" smtClean="0">
                <a:solidFill>
                  <a:schemeClr val="bg1">
                    <a:lumMod val="50000"/>
                  </a:schemeClr>
                </a:solidFill>
                <a:latin typeface="Times New Roman" pitchFamily="18" charset="0"/>
              </a:rPr>
              <a:t>)</a:t>
            </a:r>
            <a:r>
              <a:rPr lang="en-GB" sz="3500" dirty="0" smtClean="0">
                <a:solidFill>
                  <a:schemeClr val="bg1">
                    <a:lumMod val="50000"/>
                  </a:schemeClr>
                </a:solidFill>
                <a:latin typeface="Times New Roman" pitchFamily="18" charset="0"/>
              </a:rPr>
              <a:t>?</a:t>
            </a:r>
            <a:br>
              <a:rPr lang="en-GB" sz="3500" dirty="0" smtClean="0">
                <a:solidFill>
                  <a:schemeClr val="bg1">
                    <a:lumMod val="50000"/>
                  </a:schemeClr>
                </a:solidFill>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	Blue [1] </a:t>
            </a:r>
            <a:r>
              <a:rPr lang="en-GB" sz="3500" dirty="0" err="1" smtClean="0">
                <a:latin typeface="Times New Roman" pitchFamily="18" charset="0"/>
              </a:rPr>
              <a:t>ppt</a:t>
            </a:r>
            <a:r>
              <a:rPr lang="en-GB" sz="3500" dirty="0" smtClean="0">
                <a:latin typeface="Times New Roman" pitchFamily="18" charset="0"/>
              </a:rPr>
              <a:t> [1]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563" y="274638"/>
            <a:ext cx="8702675" cy="6323012"/>
          </a:xfrm>
        </p:spPr>
        <p:txBody>
          <a:bodyPr/>
          <a:lstStyle/>
          <a:p>
            <a:pPr algn="l" eaLnBrk="1" hangingPunct="1"/>
            <a:r>
              <a:rPr lang="en-GB" sz="4000" smtClean="0">
                <a:latin typeface="Times New Roman" pitchFamily="18" charset="0"/>
              </a:rPr>
              <a:t>(ii)	What further observations would you 	make if an excess of aqueous 	ammonia was added?</a:t>
            </a:r>
            <a:br>
              <a:rPr lang="en-GB" sz="4000" smtClean="0">
                <a:latin typeface="Times New Roman" pitchFamily="18" charset="0"/>
              </a:rPr>
            </a:br>
            <a:r>
              <a:rPr lang="en-GB" sz="4000" smtClean="0">
                <a:latin typeface="Times New Roman" pitchFamily="18" charset="0"/>
              </a:rPr>
              <a:t/>
            </a:r>
            <a:br>
              <a:rPr lang="en-GB" sz="4000" smtClean="0">
                <a:latin typeface="Times New Roman" pitchFamily="18" charset="0"/>
              </a:rPr>
            </a:br>
            <a:r>
              <a:rPr lang="en-GB" sz="4000" smtClean="0">
                <a:latin typeface="Times New Roman" pitchFamily="18" charset="0"/>
              </a:rPr>
              <a:t>	_____________________________</a:t>
            </a:r>
            <a:br>
              <a:rPr lang="en-GB" sz="4000" smtClean="0">
                <a:latin typeface="Times New Roman" pitchFamily="18" charset="0"/>
              </a:rPr>
            </a:br>
            <a:r>
              <a:rPr lang="en-GB" sz="4000" smtClean="0">
                <a:latin typeface="Times New Roman" pitchFamily="18" charset="0"/>
              </a:rPr>
              <a:t>	___________________________ [3]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82563" y="274638"/>
            <a:ext cx="8702675" cy="6323012"/>
          </a:xfrm>
        </p:spPr>
        <p:txBody>
          <a:bodyPr/>
          <a:lstStyle/>
          <a:p>
            <a:pPr algn="l" eaLnBrk="1" hangingPunct="1">
              <a:defRPr/>
            </a:pPr>
            <a:r>
              <a:rPr lang="en-GB" sz="4000" dirty="0" smtClean="0">
                <a:latin typeface="Times New Roman" pitchFamily="18" charset="0"/>
              </a:rPr>
              <a:t>(ii)	</a:t>
            </a:r>
            <a:r>
              <a:rPr lang="en-GB" sz="4000" dirty="0" smtClean="0">
                <a:solidFill>
                  <a:schemeClr val="bg1">
                    <a:lumMod val="50000"/>
                  </a:schemeClr>
                </a:solidFill>
                <a:latin typeface="Times New Roman" pitchFamily="18" charset="0"/>
              </a:rPr>
              <a:t>What further observations would you 	make if an excess of aqueous 	ammonia was added?</a:t>
            </a:r>
            <a:br>
              <a:rPr lang="en-GB" sz="4000" dirty="0" smtClean="0">
                <a:solidFill>
                  <a:schemeClr val="bg1">
                    <a:lumMod val="50000"/>
                  </a:schemeClr>
                </a:solidFill>
                <a:latin typeface="Times New Roman" pitchFamily="18" charset="0"/>
              </a:rPr>
            </a:b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a:t>
            </a:r>
            <a:r>
              <a:rPr lang="en-GB" sz="4000" dirty="0" err="1" smtClean="0">
                <a:latin typeface="Times New Roman" pitchFamily="18" charset="0"/>
              </a:rPr>
              <a:t>ppt</a:t>
            </a:r>
            <a:r>
              <a:rPr lang="en-GB" sz="4000" dirty="0" smtClean="0">
                <a:latin typeface="Times New Roman" pitchFamily="18" charset="0"/>
              </a:rPr>
              <a:t> re-dissolves [1] dark [1] blue [1] 	solution [1]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285750" y="274638"/>
            <a:ext cx="8572500" cy="6297612"/>
          </a:xfrm>
        </p:spPr>
        <p:txBody>
          <a:bodyPr/>
          <a:lstStyle/>
          <a:p>
            <a:pPr algn="l" eaLnBrk="1" hangingPunct="1"/>
            <a:r>
              <a:rPr lang="en-GB" sz="4000" smtClean="0">
                <a:latin typeface="Times New Roman" pitchFamily="18" charset="0"/>
                <a:cs typeface="Times New Roman" pitchFamily="18" charset="0"/>
              </a:rPr>
              <a:t>4a)	Ammonia is used in many 	household cleaning products.  It has 	a very strong penetrating smell.  	State two other physical properties 	of ammonia.</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 [2]</a:t>
            </a:r>
          </a:p>
        </p:txBody>
      </p:sp>
      <p:sp>
        <p:nvSpPr>
          <p:cNvPr id="24579" name="TextBox 2"/>
          <p:cNvSpPr txBox="1">
            <a:spLocks noChangeArrowheads="1"/>
          </p:cNvSpPr>
          <p:nvPr/>
        </p:nvSpPr>
        <p:spPr bwMode="auto">
          <a:xfrm>
            <a:off x="1071563" y="0"/>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2003, Paper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285750" y="274638"/>
            <a:ext cx="8572500" cy="6297612"/>
          </a:xfrm>
        </p:spPr>
        <p:txBody>
          <a:bodyPr/>
          <a:lstStyle/>
          <a:p>
            <a:pPr algn="l" eaLnBrk="1" hangingPunct="1">
              <a:defRPr/>
            </a:pPr>
            <a:r>
              <a:rPr lang="en-GB" sz="4000" dirty="0" smtClean="0">
                <a:latin typeface="Times New Roman" pitchFamily="18" charset="0"/>
                <a:cs typeface="Times New Roman" pitchFamily="18" charset="0"/>
              </a:rPr>
              <a:t>4a)</a:t>
            </a:r>
            <a:r>
              <a:rPr lang="en-GB" sz="4000" dirty="0" smtClean="0">
                <a:solidFill>
                  <a:schemeClr val="bg1">
                    <a:lumMod val="50000"/>
                  </a:schemeClr>
                </a:solidFill>
                <a:latin typeface="Times New Roman" pitchFamily="18" charset="0"/>
                <a:cs typeface="Times New Roman" pitchFamily="18" charset="0"/>
              </a:rPr>
              <a:t>	Ammonia is used in many 	household cleaning products.  It has 	a very strong penetrating smell.  	State two other physical properties 	of ammonia</a:t>
            </a:r>
            <a:r>
              <a:rPr lang="en-GB" sz="4000" dirty="0" smtClean="0">
                <a:latin typeface="Times New Roman" pitchFamily="18" charset="0"/>
                <a:cs typeface="Times New Roman" pitchFamily="18" charset="0"/>
              </a:rPr>
              <a:t>.</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Gas / low melting point / low		 	boiling point [1]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Higher than air [1] (very) soluble in 	water [1] colourless [1] Max [2]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214313" y="274638"/>
            <a:ext cx="8715375" cy="6297612"/>
          </a:xfrm>
        </p:spPr>
        <p:txBody>
          <a:bodyPr/>
          <a:lstStyle/>
          <a:p>
            <a:pPr algn="l" eaLnBrk="1" hangingPunct="1"/>
            <a:r>
              <a:rPr lang="en-GB" sz="4000" smtClean="0">
                <a:latin typeface="Times New Roman" pitchFamily="18" charset="0"/>
                <a:cs typeface="Times New Roman" pitchFamily="18" charset="0"/>
              </a:rPr>
              <a:t>b)	The diagram shows some of the 	essential reactions and industrial 	processes associated with ammonia.</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endParaRPr lang="en-GB" sz="4000" smtClean="0">
              <a:latin typeface="Times New Roman" pitchFamily="18" charset="0"/>
              <a:cs typeface="Times New Roman" pitchFamily="18" charset="0"/>
            </a:endParaRPr>
          </a:p>
        </p:txBody>
      </p:sp>
      <p:pic>
        <p:nvPicPr>
          <p:cNvPr id="26627" name="Picture 2" descr="c:\windows\TEMP\~AUT0015.bmp"/>
          <p:cNvPicPr>
            <a:picLocks noChangeAspect="1" noChangeArrowheads="1"/>
          </p:cNvPicPr>
          <p:nvPr/>
        </p:nvPicPr>
        <p:blipFill>
          <a:blip r:embed="rId3">
            <a:extLst>
              <a:ext uri="{28A0092B-C50C-407E-A947-70E740481C1C}">
                <a14:useLocalDpi xmlns:a14="http://schemas.microsoft.com/office/drawing/2010/main" val="0"/>
              </a:ext>
            </a:extLst>
          </a:blip>
          <a:srcRect l="11424" t="29861" r="1489" b="34953"/>
          <a:stretch>
            <a:fillRect/>
          </a:stretch>
        </p:blipFill>
        <p:spPr bwMode="auto">
          <a:xfrm>
            <a:off x="1357313" y="2571750"/>
            <a:ext cx="62150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214313" y="274638"/>
            <a:ext cx="8715375" cy="6297612"/>
          </a:xfrm>
        </p:spPr>
        <p:txBody>
          <a:bodyPr/>
          <a:lstStyle/>
          <a:p>
            <a:pPr algn="l" eaLnBrk="1" hangingPunct="1"/>
            <a:r>
              <a:rPr lang="en-GB" sz="4000" smtClean="0">
                <a:latin typeface="Times New Roman" pitchFamily="18" charset="0"/>
                <a:cs typeface="Times New Roman" pitchFamily="18" charset="0"/>
              </a:rPr>
              <a:t>(i)	Describe a chemical test for 	ammonia, giving the result of the 	test.</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_____________________________</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 [3]</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(ii)	Name the compound A.</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214313" y="274638"/>
            <a:ext cx="8715375" cy="6297612"/>
          </a:xfrm>
        </p:spPr>
        <p:txBody>
          <a:bodyPr/>
          <a:lstStyle/>
          <a:p>
            <a:pPr algn="l" eaLnBrk="1" hangingPunct="1">
              <a:defRPr/>
            </a:pPr>
            <a:r>
              <a:rPr lang="en-GB" sz="4000" dirty="0" smtClean="0">
                <a:latin typeface="Times New Roman" pitchFamily="18" charset="0"/>
                <a:cs typeface="Times New Roman" pitchFamily="18" charset="0"/>
              </a:rPr>
              <a:t>(</a:t>
            </a:r>
            <a:r>
              <a:rPr lang="en-GB" sz="4000" dirty="0" err="1" smtClean="0">
                <a:latin typeface="Times New Roman" pitchFamily="18" charset="0"/>
                <a:cs typeface="Times New Roman" pitchFamily="18" charset="0"/>
              </a:rPr>
              <a:t>i</a:t>
            </a:r>
            <a:r>
              <a:rPr lang="en-GB" sz="4000" dirty="0" smtClean="0">
                <a:latin typeface="Times New Roman" pitchFamily="18" charset="0"/>
                <a:cs typeface="Times New Roman" pitchFamily="18" charset="0"/>
              </a:rPr>
              <a:t>)	</a:t>
            </a:r>
            <a:r>
              <a:rPr lang="en-GB" sz="4000" dirty="0" smtClean="0">
                <a:solidFill>
                  <a:schemeClr val="bg1">
                    <a:lumMod val="50000"/>
                  </a:schemeClr>
                </a:solidFill>
                <a:latin typeface="Times New Roman" pitchFamily="18" charset="0"/>
                <a:cs typeface="Times New Roman" pitchFamily="18" charset="0"/>
              </a:rPr>
              <a:t>Describe a chemical test for 	ammonia, giving the result of the 	test</a:t>
            </a:r>
            <a:r>
              <a:rPr lang="en-GB" sz="4000" dirty="0" smtClean="0">
                <a:latin typeface="Times New Roman" pitchFamily="18" charset="0"/>
                <a:cs typeface="Times New Roman" pitchFamily="18" charset="0"/>
              </a:rPr>
              <a:t>.</a:t>
            </a:r>
            <a:br>
              <a:rPr lang="en-GB" sz="4000" dirty="0" smtClean="0">
                <a:latin typeface="Times New Roman" pitchFamily="18" charset="0"/>
                <a:cs typeface="Times New Roman" pitchFamily="18" charset="0"/>
              </a:rPr>
            </a:br>
            <a:r>
              <a:rPr lang="en-GB" sz="2000" dirty="0" smtClean="0">
                <a:latin typeface="Times New Roman" pitchFamily="18" charset="0"/>
                <a:cs typeface="Times New Roman" pitchFamily="18" charset="0"/>
              </a:rPr>
              <a:t> </a:t>
            </a: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Hydrogen chloride / concentrated	 	hydrochloric acid [1] white [1]		 	smoke/fumes/solid [1]				</a:t>
            </a:r>
            <a:br>
              <a:rPr lang="en-GB" sz="4000" dirty="0" smtClean="0">
                <a:latin typeface="Times New Roman" pitchFamily="18" charset="0"/>
                <a:cs typeface="Times New Roman" pitchFamily="18" charset="0"/>
              </a:rPr>
            </a:br>
            <a:r>
              <a:rPr lang="en-GB" sz="1800" dirty="0" smtClean="0">
                <a:latin typeface="Times New Roman" pitchFamily="18" charset="0"/>
                <a:cs typeface="Times New Roman" pitchFamily="18" charset="0"/>
              </a:rPr>
              <a:t> </a:t>
            </a: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(ii)	</a:t>
            </a:r>
            <a:r>
              <a:rPr lang="en-GB" sz="4000" dirty="0" smtClean="0">
                <a:solidFill>
                  <a:schemeClr val="bg1">
                    <a:lumMod val="50000"/>
                  </a:schemeClr>
                </a:solidFill>
                <a:latin typeface="Times New Roman" pitchFamily="18" charset="0"/>
                <a:cs typeface="Times New Roman" pitchFamily="18" charset="0"/>
              </a:rPr>
              <a:t>Name the compound A.</a:t>
            </a:r>
            <a:br>
              <a:rPr lang="en-GB" sz="4000" dirty="0" smtClean="0">
                <a:solidFill>
                  <a:schemeClr val="bg1">
                    <a:lumMod val="50000"/>
                  </a:schemeClr>
                </a:solidFill>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Ammonium Chloride [1]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214313" y="274638"/>
            <a:ext cx="8715375" cy="6297612"/>
          </a:xfrm>
        </p:spPr>
        <p:txBody>
          <a:bodyPr/>
          <a:lstStyle/>
          <a:p>
            <a:pPr algn="l" eaLnBrk="1" hangingPunct="1"/>
            <a:r>
              <a:rPr lang="en-GB" sz="3500" smtClean="0">
                <a:latin typeface="Times New Roman" pitchFamily="18" charset="0"/>
                <a:cs typeface="Times New Roman" pitchFamily="18" charset="0"/>
              </a:rPr>
              <a:t>(iii)	Describe the production of ammonia in 	the Haber-Bosch process.  Your answer 	should include the name of the catalyst 	used, the approximate temperature and 	pressure and a balanced, symbol equation.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 [7]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214313" y="274638"/>
            <a:ext cx="8715375" cy="6297612"/>
          </a:xfrm>
        </p:spPr>
        <p:txBody>
          <a:bodyPr/>
          <a:lstStyle/>
          <a:p>
            <a:pPr algn="l" eaLnBrk="1" hangingPunct="1">
              <a:defRPr/>
            </a:pPr>
            <a:r>
              <a:rPr lang="en-GB" sz="3200" dirty="0" smtClean="0">
                <a:latin typeface="Times New Roman" pitchFamily="18" charset="0"/>
                <a:cs typeface="Times New Roman" pitchFamily="18" charset="0"/>
              </a:rPr>
              <a:t>(iii)	</a:t>
            </a:r>
            <a:r>
              <a:rPr lang="en-GB" sz="3200" dirty="0" smtClean="0">
                <a:solidFill>
                  <a:schemeClr val="bg1">
                    <a:lumMod val="50000"/>
                  </a:schemeClr>
                </a:solidFill>
                <a:latin typeface="Times New Roman" pitchFamily="18" charset="0"/>
                <a:cs typeface="Times New Roman" pitchFamily="18" charset="0"/>
              </a:rPr>
              <a:t>Describe the production of ammonia in 	the Haber-Bosch process.  Your answer 	should include the name of the catalyst 	used, the approximate temperature and 	pressure and a balanced, symbol equation</a:t>
            </a:r>
            <a:r>
              <a:rPr lang="en-GB" sz="3500" dirty="0" smtClean="0">
                <a:solidFill>
                  <a:schemeClr val="bg1">
                    <a:lumMod val="50000"/>
                  </a:schemeClr>
                </a:solidFill>
                <a:latin typeface="Times New Roman" pitchFamily="18" charset="0"/>
                <a:cs typeface="Times New Roman" pitchFamily="18" charset="0"/>
              </a:rPr>
              <a:t>.</a:t>
            </a:r>
            <a:br>
              <a:rPr lang="en-GB" sz="3500" dirty="0" smtClean="0">
                <a:solidFill>
                  <a:schemeClr val="bg1">
                    <a:lumMod val="50000"/>
                  </a:schemeClr>
                </a:solidFill>
                <a:latin typeface="Times New Roman" pitchFamily="18" charset="0"/>
                <a:cs typeface="Times New Roman" pitchFamily="18" charset="0"/>
              </a:rPr>
            </a:br>
            <a:r>
              <a:rPr lang="en-GB" sz="1600" dirty="0" smtClean="0">
                <a:solidFill>
                  <a:schemeClr val="bg1">
                    <a:lumMod val="50000"/>
                  </a:schemeClr>
                </a:solidFill>
                <a:latin typeface="Times New Roman" pitchFamily="18" charset="0"/>
                <a:cs typeface="Times New Roman" pitchFamily="18" charset="0"/>
              </a:rPr>
              <a:t> </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The key points of this answer are: nitrogen [1]	 	hydrogen [1] catalyst = iron [1],  temperature = 	450</a:t>
            </a:r>
            <a:r>
              <a:rPr lang="en-GB" sz="3000" baseline="30000" dirty="0" smtClean="0">
                <a:latin typeface="Times New Roman" pitchFamily="18" charset="0"/>
                <a:cs typeface="Times New Roman" pitchFamily="18" charset="0"/>
              </a:rPr>
              <a:t>o</a:t>
            </a:r>
            <a:r>
              <a:rPr lang="en-GB" sz="3000" dirty="0" smtClean="0">
                <a:latin typeface="Times New Roman" pitchFamily="18" charset="0"/>
                <a:cs typeface="Times New Roman" pitchFamily="18" charset="0"/>
              </a:rPr>
              <a:t>C [1], pressure = 200 </a:t>
            </a:r>
            <a:r>
              <a:rPr lang="en-GB" sz="3000" dirty="0" err="1" smtClean="0">
                <a:latin typeface="Times New Roman" pitchFamily="18" charset="0"/>
                <a:cs typeface="Times New Roman" pitchFamily="18" charset="0"/>
              </a:rPr>
              <a:t>atm</a:t>
            </a:r>
            <a:r>
              <a:rPr lang="en-GB" sz="3000" dirty="0" smtClean="0">
                <a:latin typeface="Times New Roman" pitchFamily="18" charset="0"/>
                <a:cs typeface="Times New Roman" pitchFamily="18" charset="0"/>
              </a:rPr>
              <a:t> [1],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N</a:t>
            </a:r>
            <a:r>
              <a:rPr lang="en-GB" sz="3000" baseline="-25000" dirty="0" smtClean="0">
                <a:latin typeface="Times New Roman" pitchFamily="18" charset="0"/>
                <a:cs typeface="Times New Roman" pitchFamily="18" charset="0"/>
              </a:rPr>
              <a:t>2</a:t>
            </a:r>
            <a:r>
              <a:rPr lang="en-GB" sz="3000" dirty="0" smtClean="0">
                <a:latin typeface="Times New Roman" pitchFamily="18" charset="0"/>
                <a:cs typeface="Times New Roman" pitchFamily="18" charset="0"/>
              </a:rPr>
              <a:t> +	 3H</a:t>
            </a:r>
            <a:r>
              <a:rPr lang="en-GB" sz="3000" baseline="-25000" dirty="0" smtClean="0">
                <a:latin typeface="Times New Roman" pitchFamily="18" charset="0"/>
                <a:cs typeface="Times New Roman" pitchFamily="18" charset="0"/>
              </a:rPr>
              <a:t>2</a:t>
            </a:r>
            <a:r>
              <a:rPr lang="en-GB" sz="3000"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sym typeface="Wingdings" pitchFamily="2" charset="2"/>
              </a:rPr>
              <a:t></a:t>
            </a:r>
            <a:r>
              <a:rPr lang="en-GB" sz="3000" dirty="0" smtClean="0">
                <a:latin typeface="Times New Roman" pitchFamily="18" charset="0"/>
                <a:cs typeface="Times New Roman" pitchFamily="18" charset="0"/>
              </a:rPr>
              <a:t> 2NH</a:t>
            </a:r>
            <a:r>
              <a:rPr lang="en-GB" sz="3000" baseline="-25000" dirty="0" smtClean="0">
                <a:latin typeface="Times New Roman" pitchFamily="18" charset="0"/>
                <a:cs typeface="Times New Roman" pitchFamily="18" charset="0"/>
              </a:rPr>
              <a:t>3</a:t>
            </a:r>
            <a:r>
              <a:rPr lang="en-GB" sz="3000" dirty="0" smtClean="0">
                <a:latin typeface="Times New Roman" pitchFamily="18" charset="0"/>
                <a:cs typeface="Times New Roman" pitchFamily="18" charset="0"/>
              </a:rPr>
              <a:t> [2] </a:t>
            </a:r>
            <a:r>
              <a:rPr lang="en-GB" sz="2400" dirty="0" smtClean="0">
                <a:solidFill>
                  <a:srgbClr val="FF0000"/>
                </a:solidFill>
                <a:latin typeface="Times New Roman" pitchFamily="18" charset="0"/>
                <a:cs typeface="Times New Roman" pitchFamily="18" charset="0"/>
              </a:rPr>
              <a:t>reversible arrow not essential </a:t>
            </a:r>
            <a:r>
              <a:rPr lang="en-GB" sz="3000" dirty="0" smtClean="0">
                <a:solidFill>
                  <a:srgbClr val="FF0000"/>
                </a:solidFill>
                <a:latin typeface="Times New Roman" pitchFamily="18" charset="0"/>
                <a:cs typeface="Times New Roman" pitchFamily="18" charset="0"/>
              </a:rPr>
              <a:t/>
            </a:r>
            <a:br>
              <a:rPr lang="en-GB" sz="3000" dirty="0" smtClean="0">
                <a:solidFill>
                  <a:srgbClr val="FF0000"/>
                </a:solidFill>
                <a:latin typeface="Times New Roman" pitchFamily="18" charset="0"/>
                <a:cs typeface="Times New Roman" pitchFamily="18" charset="0"/>
              </a:rPr>
            </a:br>
            <a:r>
              <a:rPr lang="en-GB" sz="3000" dirty="0" smtClean="0">
                <a:solidFill>
                  <a:srgbClr val="FF0000"/>
                </a:solidFill>
                <a:latin typeface="Times New Roman" pitchFamily="18" charset="0"/>
                <a:cs typeface="Times New Roman" pitchFamily="18" charset="0"/>
              </a:rPr>
              <a:t>	</a:t>
            </a:r>
            <a:r>
              <a:rPr lang="en-GB" sz="3000" dirty="0" smtClean="0">
                <a:latin typeface="Times New Roman" pitchFamily="18" charset="0"/>
                <a:cs typeface="Times New Roman" pitchFamily="18" charset="0"/>
              </a:rPr>
              <a:t>Cool to </a:t>
            </a:r>
            <a:r>
              <a:rPr lang="en-GB" sz="3000" dirty="0" err="1" smtClean="0">
                <a:latin typeface="Times New Roman" pitchFamily="18" charset="0"/>
                <a:cs typeface="Times New Roman" pitchFamily="18" charset="0"/>
              </a:rPr>
              <a:t>liquify</a:t>
            </a:r>
            <a:r>
              <a:rPr lang="en-GB" sz="3000" dirty="0" smtClean="0">
                <a:latin typeface="Times New Roman" pitchFamily="18" charset="0"/>
                <a:cs typeface="Times New Roman" pitchFamily="18" charset="0"/>
              </a:rPr>
              <a:t> ammonia [1]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t>
            </a:r>
            <a:r>
              <a:rPr lang="en-GB" sz="3000" dirty="0" err="1" smtClean="0">
                <a:latin typeface="Times New Roman" pitchFamily="18" charset="0"/>
                <a:cs typeface="Times New Roman" pitchFamily="18" charset="0"/>
              </a:rPr>
              <a:t>Unreacted</a:t>
            </a:r>
            <a:r>
              <a:rPr lang="en-GB" sz="3000" dirty="0" smtClean="0">
                <a:latin typeface="Times New Roman" pitchFamily="18" charset="0"/>
                <a:cs typeface="Times New Roman" pitchFamily="18" charset="0"/>
              </a:rPr>
              <a:t> gases recycled [1]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Max [7] from [9] but some parts marked essential </a:t>
            </a:r>
            <a:r>
              <a:rPr lang="en-GB" sz="3000" b="1" dirty="0" smtClean="0">
                <a:solidFill>
                  <a:srgbClr val="0070C0"/>
                </a:solidFill>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2563" y="274638"/>
            <a:ext cx="8702675" cy="6323012"/>
          </a:xfrm>
        </p:spPr>
        <p:txBody>
          <a:bodyPr/>
          <a:lstStyle/>
          <a:p>
            <a:pPr algn="l" eaLnBrk="1" hangingPunct="1"/>
            <a:r>
              <a:rPr lang="en-GB" sz="4000" smtClean="0">
                <a:latin typeface="Times New Roman" pitchFamily="18" charset="0"/>
              </a:rPr>
              <a:t>5	Ammonia is an important industrial 	chemical in many different 	manufacturing processes.</a:t>
            </a:r>
            <a:br>
              <a:rPr lang="en-GB" sz="4000" smtClean="0">
                <a:latin typeface="Times New Roman" pitchFamily="18" charset="0"/>
              </a:rPr>
            </a:br>
            <a:r>
              <a:rPr lang="en-GB" sz="4000" smtClean="0">
                <a:latin typeface="Times New Roman" pitchFamily="18" charset="0"/>
              </a:rPr>
              <a:t/>
            </a:r>
            <a:br>
              <a:rPr lang="en-GB" sz="4000" smtClean="0">
                <a:latin typeface="Times New Roman" pitchFamily="18" charset="0"/>
              </a:rPr>
            </a:br>
            <a:r>
              <a:rPr lang="en-GB" sz="4000" smtClean="0">
                <a:latin typeface="Times New Roman" pitchFamily="18" charset="0"/>
              </a:rPr>
              <a:t>a)	Give two uses of ammonia.</a:t>
            </a:r>
            <a:br>
              <a:rPr lang="en-GB" sz="4000" smtClean="0">
                <a:latin typeface="Times New Roman" pitchFamily="18" charset="0"/>
              </a:rPr>
            </a:br>
            <a:r>
              <a:rPr lang="en-GB" sz="4000" smtClean="0">
                <a:latin typeface="Times New Roman" pitchFamily="18" charset="0"/>
              </a:rPr>
              <a:t/>
            </a:r>
            <a:br>
              <a:rPr lang="en-GB" sz="4000" smtClean="0">
                <a:latin typeface="Times New Roman" pitchFamily="18" charset="0"/>
              </a:rPr>
            </a:br>
            <a:r>
              <a:rPr lang="en-GB" sz="4000" smtClean="0">
                <a:latin typeface="Times New Roman" pitchFamily="18" charset="0"/>
              </a:rPr>
              <a:t>	1.  ___________________________</a:t>
            </a:r>
            <a:br>
              <a:rPr lang="en-GB" sz="4000" smtClean="0">
                <a:latin typeface="Times New Roman" pitchFamily="18" charset="0"/>
              </a:rPr>
            </a:br>
            <a:r>
              <a:rPr lang="en-GB" sz="4000" smtClean="0">
                <a:latin typeface="Times New Roman" pitchFamily="18" charset="0"/>
              </a:rPr>
              <a:t>	2.  ________________________ [2]</a:t>
            </a:r>
            <a:endParaRPr lang="en-GB" sz="4000" baseline="-25000" smtClean="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214313" y="274638"/>
            <a:ext cx="8715375" cy="6297612"/>
          </a:xfrm>
        </p:spPr>
        <p:txBody>
          <a:bodyPr/>
          <a:lstStyle/>
          <a:p>
            <a:pPr algn="l" eaLnBrk="1" hangingPunct="1"/>
            <a:r>
              <a:rPr lang="en-GB" sz="4000" smtClean="0">
                <a:latin typeface="Times New Roman" pitchFamily="18" charset="0"/>
                <a:cs typeface="Times New Roman" pitchFamily="18" charset="0"/>
              </a:rPr>
              <a:t>c)	Garden lawn fertiliser often contains 	ammonium nitrate in addition to 	iron(II) sulphate, which is used to 	kill moss.</a:t>
            </a:r>
            <a:br>
              <a:rPr lang="en-GB" sz="4000" smtClean="0">
                <a:latin typeface="Times New Roman" pitchFamily="18" charset="0"/>
                <a:cs typeface="Times New Roman" pitchFamily="18" charset="0"/>
              </a:rPr>
            </a:br>
            <a:r>
              <a:rPr lang="en-GB" sz="3600" smtClean="0">
                <a:latin typeface="Times New Roman" pitchFamily="18" charset="0"/>
                <a:cs typeface="Times New Roman" pitchFamily="18" charset="0"/>
              </a:rPr>
              <a:t> </a:t>
            </a: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(i)	write a balanced, symbol equation 	for the reaction of ammonia and 	nitric acid to produce ammonium 	nitrate.</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214313" y="274638"/>
            <a:ext cx="8715375" cy="6297612"/>
          </a:xfrm>
        </p:spPr>
        <p:txBody>
          <a:bodyPr/>
          <a:lstStyle/>
          <a:p>
            <a:pPr algn="l" eaLnBrk="1" hangingPunct="1">
              <a:defRPr/>
            </a:pPr>
            <a:r>
              <a:rPr lang="en-GB" sz="4000" dirty="0" smtClean="0">
                <a:latin typeface="Times New Roman" pitchFamily="18" charset="0"/>
                <a:cs typeface="Times New Roman" pitchFamily="18" charset="0"/>
              </a:rPr>
              <a:t>c)	Garden lawn fertiliser often contains 	ammonium nitrate in addition to 	iron(II) sulphate, which is used to 	kill moss.</a:t>
            </a:r>
            <a:br>
              <a:rPr lang="en-GB" sz="4000" dirty="0" smtClean="0">
                <a:latin typeface="Times New Roman" pitchFamily="18" charset="0"/>
                <a:cs typeface="Times New Roman" pitchFamily="18" charset="0"/>
              </a:rPr>
            </a:br>
            <a:r>
              <a:rPr lang="en-GB" sz="3600" dirty="0" smtClean="0">
                <a:latin typeface="Times New Roman" pitchFamily="18" charset="0"/>
                <a:cs typeface="Times New Roman" pitchFamily="18" charset="0"/>
              </a:rPr>
              <a:t>  </a:t>
            </a: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a:t>
            </a:r>
            <a:r>
              <a:rPr lang="en-GB" sz="4000" dirty="0" err="1" smtClean="0">
                <a:latin typeface="Times New Roman" pitchFamily="18" charset="0"/>
                <a:cs typeface="Times New Roman" pitchFamily="18" charset="0"/>
              </a:rPr>
              <a:t>i</a:t>
            </a:r>
            <a:r>
              <a:rPr lang="en-GB" sz="4000" dirty="0" smtClean="0">
                <a:latin typeface="Times New Roman" pitchFamily="18" charset="0"/>
                <a:cs typeface="Times New Roman" pitchFamily="18" charset="0"/>
              </a:rPr>
              <a:t>)	</a:t>
            </a:r>
            <a:r>
              <a:rPr lang="en-GB" sz="4000" dirty="0" smtClean="0">
                <a:solidFill>
                  <a:schemeClr val="bg1">
                    <a:lumMod val="50000"/>
                  </a:schemeClr>
                </a:solidFill>
                <a:latin typeface="Times New Roman" pitchFamily="18" charset="0"/>
                <a:cs typeface="Times New Roman" pitchFamily="18" charset="0"/>
              </a:rPr>
              <a:t>write a balanced, symbol equation 	for the reaction of ammonia and 	nitric acid to produce ammonium 	nitrate.</a:t>
            </a:r>
            <a:br>
              <a:rPr lang="en-GB" sz="4000" dirty="0" smtClean="0">
                <a:solidFill>
                  <a:schemeClr val="bg1">
                    <a:lumMod val="50000"/>
                  </a:schemeClr>
                </a:solidFill>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NH</a:t>
            </a:r>
            <a:r>
              <a:rPr lang="en-GB" sz="4000" baseline="-25000" dirty="0" smtClean="0">
                <a:latin typeface="Times New Roman" pitchFamily="18" charset="0"/>
                <a:cs typeface="Times New Roman" pitchFamily="18" charset="0"/>
              </a:rPr>
              <a:t>3</a:t>
            </a:r>
            <a:r>
              <a:rPr lang="en-GB" sz="4000" dirty="0" smtClean="0">
                <a:latin typeface="Times New Roman" pitchFamily="18" charset="0"/>
                <a:cs typeface="Times New Roman" pitchFamily="18" charset="0"/>
              </a:rPr>
              <a:t> + HNO</a:t>
            </a:r>
            <a:r>
              <a:rPr lang="en-GB" sz="4000" baseline="-25000" dirty="0" smtClean="0">
                <a:latin typeface="Times New Roman" pitchFamily="18" charset="0"/>
                <a:cs typeface="Times New Roman" pitchFamily="18" charset="0"/>
              </a:rPr>
              <a:t>3</a:t>
            </a:r>
            <a:r>
              <a:rPr lang="en-GB" sz="4000" dirty="0" smtClean="0">
                <a:latin typeface="Times New Roman" pitchFamily="18" charset="0"/>
                <a:cs typeface="Times New Roman" pitchFamily="18" charset="0"/>
              </a:rPr>
              <a:t> → NH</a:t>
            </a:r>
            <a:r>
              <a:rPr lang="en-GB" sz="4000" baseline="-25000" dirty="0" smtClean="0">
                <a:latin typeface="Times New Roman" pitchFamily="18" charset="0"/>
                <a:cs typeface="Times New Roman" pitchFamily="18" charset="0"/>
              </a:rPr>
              <a:t>4</a:t>
            </a:r>
            <a:r>
              <a:rPr lang="en-GB" sz="4000" dirty="0" smtClean="0">
                <a:latin typeface="Times New Roman" pitchFamily="18" charset="0"/>
                <a:cs typeface="Times New Roman" pitchFamily="18" charset="0"/>
              </a:rPr>
              <a:t>NO</a:t>
            </a:r>
            <a:r>
              <a:rPr lang="en-GB" sz="4000" baseline="-25000" dirty="0" smtClean="0">
                <a:latin typeface="Times New Roman" pitchFamily="18" charset="0"/>
                <a:cs typeface="Times New Roman" pitchFamily="18" charset="0"/>
              </a:rPr>
              <a:t>3</a:t>
            </a:r>
            <a:r>
              <a:rPr lang="en-GB" sz="4000" dirty="0" smtClean="0">
                <a:latin typeface="Times New Roman" pitchFamily="18" charset="0"/>
                <a:cs typeface="Times New Roman" pitchFamily="18" charset="0"/>
              </a:rPr>
              <a:t> [2]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214313" y="274638"/>
            <a:ext cx="8643937" cy="6440487"/>
          </a:xfrm>
        </p:spPr>
        <p:txBody>
          <a:bodyPr/>
          <a:lstStyle/>
          <a:p>
            <a:pPr algn="l" eaLnBrk="1" hangingPunct="1"/>
            <a:r>
              <a:rPr lang="en-GB" sz="4000" smtClean="0">
                <a:latin typeface="Times New Roman" pitchFamily="18" charset="0"/>
                <a:cs typeface="Times New Roman" pitchFamily="18" charset="0"/>
              </a:rPr>
              <a:t>(ii)	Describe, giving practical details, 	how you would prove that lawn 	fertiliser pellets contain iron(II) 	sulphate and not iron(III) sulphate.  	Give the expected result.</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_____________________________</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_____________________________</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 [5]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a:xfrm>
            <a:off x="214313" y="274638"/>
            <a:ext cx="8643937" cy="6440487"/>
          </a:xfrm>
        </p:spPr>
        <p:txBody>
          <a:bodyPr/>
          <a:lstStyle/>
          <a:p>
            <a:pPr algn="l" eaLnBrk="1" hangingPunct="1">
              <a:defRPr/>
            </a:pPr>
            <a:r>
              <a:rPr lang="en-GB" sz="4000" dirty="0" smtClean="0">
                <a:latin typeface="Times New Roman" pitchFamily="18" charset="0"/>
                <a:cs typeface="Times New Roman" pitchFamily="18" charset="0"/>
              </a:rPr>
              <a:t>(ii)	</a:t>
            </a:r>
            <a:r>
              <a:rPr lang="en-GB" sz="4000" dirty="0" smtClean="0">
                <a:solidFill>
                  <a:schemeClr val="bg1">
                    <a:lumMod val="50000"/>
                  </a:schemeClr>
                </a:solidFill>
                <a:latin typeface="Times New Roman" pitchFamily="18" charset="0"/>
                <a:cs typeface="Times New Roman" pitchFamily="18" charset="0"/>
              </a:rPr>
              <a:t>Describe, giving practical details, 	how you would prove that lawn 	fertiliser pellets contain iron(II) 	sulphate and not iron(III) sulphate.  	Give the expected result.</a:t>
            </a:r>
            <a:br>
              <a:rPr lang="en-GB" sz="4000" dirty="0" smtClean="0">
                <a:solidFill>
                  <a:schemeClr val="bg1">
                    <a:lumMod val="50000"/>
                  </a:schemeClr>
                </a:solidFill>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Add water [1], add ammonia		 	solution/</a:t>
            </a:r>
            <a:r>
              <a:rPr lang="en-GB" sz="4000" dirty="0" err="1" smtClean="0">
                <a:latin typeface="Times New Roman" pitchFamily="18" charset="0"/>
                <a:cs typeface="Times New Roman" pitchFamily="18" charset="0"/>
              </a:rPr>
              <a:t>NaOH</a:t>
            </a:r>
            <a:r>
              <a:rPr lang="en-GB" sz="4000" dirty="0" smtClean="0">
                <a:latin typeface="Times New Roman" pitchFamily="18" charset="0"/>
                <a:cs typeface="Times New Roman" pitchFamily="18" charset="0"/>
              </a:rPr>
              <a:t> solution [1], green	 	[1], </a:t>
            </a:r>
            <a:r>
              <a:rPr lang="en-GB" sz="4000" dirty="0" err="1" smtClean="0">
                <a:latin typeface="Times New Roman" pitchFamily="18" charset="0"/>
                <a:cs typeface="Times New Roman" pitchFamily="18" charset="0"/>
              </a:rPr>
              <a:t>ppt</a:t>
            </a:r>
            <a:r>
              <a:rPr lang="en-GB" sz="4000" dirty="0" smtClean="0">
                <a:latin typeface="Times New Roman" pitchFamily="18" charset="0"/>
                <a:cs typeface="Times New Roman" pitchFamily="18" charset="0"/>
              </a:rPr>
              <a:t> [1], red brown (</a:t>
            </a:r>
            <a:r>
              <a:rPr lang="en-GB" sz="4000" dirty="0" err="1" smtClean="0">
                <a:latin typeface="Times New Roman" pitchFamily="18" charset="0"/>
                <a:cs typeface="Times New Roman" pitchFamily="18" charset="0"/>
              </a:rPr>
              <a:t>ppt</a:t>
            </a:r>
            <a:r>
              <a:rPr lang="en-GB" sz="4000" dirty="0" smtClean="0">
                <a:latin typeface="Times New Roman" pitchFamily="18" charset="0"/>
                <a:cs typeface="Times New Roman" pitchFamily="18" charset="0"/>
              </a:rPr>
              <a:t>)		 	indicates Fe</a:t>
            </a:r>
            <a:r>
              <a:rPr lang="en-GB" sz="4000" baseline="30000" dirty="0" smtClean="0">
                <a:latin typeface="Times New Roman" pitchFamily="18" charset="0"/>
                <a:cs typeface="Times New Roman" pitchFamily="18" charset="0"/>
              </a:rPr>
              <a:t>3+</a:t>
            </a:r>
            <a:r>
              <a:rPr lang="en-GB" sz="4000" dirty="0" smtClean="0">
                <a:latin typeface="Times New Roman" pitchFamily="18" charset="0"/>
                <a:cs typeface="Times New Roman" pitchFamily="18" charset="0"/>
              </a:rPr>
              <a:t> [1]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214313" y="274638"/>
            <a:ext cx="8643937" cy="6440487"/>
          </a:xfrm>
        </p:spPr>
        <p:txBody>
          <a:bodyPr/>
          <a:lstStyle/>
          <a:p>
            <a:pPr algn="l" eaLnBrk="1" hangingPunct="1"/>
            <a:r>
              <a:rPr lang="en-GB" sz="4000" smtClean="0">
                <a:latin typeface="Times New Roman" pitchFamily="18" charset="0"/>
                <a:cs typeface="Times New Roman" pitchFamily="18" charset="0"/>
              </a:rPr>
              <a:t>(iii)	State two environmental problems 	which occur when excess fertiliser is 	leached out of the soil and into lakes 	and rivers.</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_____________________________</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 [2]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214313" y="274638"/>
            <a:ext cx="8643937" cy="6440487"/>
          </a:xfrm>
        </p:spPr>
        <p:txBody>
          <a:bodyPr/>
          <a:lstStyle/>
          <a:p>
            <a:pPr algn="l" eaLnBrk="1" hangingPunct="1">
              <a:defRPr/>
            </a:pPr>
            <a:r>
              <a:rPr lang="en-GB" sz="4000" dirty="0" smtClean="0">
                <a:latin typeface="Times New Roman" pitchFamily="18" charset="0"/>
                <a:cs typeface="Times New Roman" pitchFamily="18" charset="0"/>
              </a:rPr>
              <a:t>(iii)	</a:t>
            </a:r>
            <a:r>
              <a:rPr lang="en-GB" sz="4000" dirty="0" smtClean="0">
                <a:solidFill>
                  <a:schemeClr val="bg1">
                    <a:lumMod val="50000"/>
                  </a:schemeClr>
                </a:solidFill>
                <a:latin typeface="Times New Roman" pitchFamily="18" charset="0"/>
                <a:cs typeface="Times New Roman" pitchFamily="18" charset="0"/>
              </a:rPr>
              <a:t>State two environmental problems 	which occur when excess fertiliser is 	leached out of the soil and into lakes 	and rivers.</a:t>
            </a:r>
            <a:br>
              <a:rPr lang="en-GB" sz="4000" dirty="0" smtClean="0">
                <a:solidFill>
                  <a:schemeClr val="bg1">
                    <a:lumMod val="50000"/>
                  </a:schemeClr>
                </a:solidFill>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t>
            </a:r>
            <a:r>
              <a:rPr lang="en-GB" sz="4000" dirty="0" err="1" smtClean="0">
                <a:latin typeface="Times New Roman" pitchFamily="18" charset="0"/>
                <a:cs typeface="Times New Roman" pitchFamily="18" charset="0"/>
              </a:rPr>
              <a:t>Eutrophication</a:t>
            </a:r>
            <a:r>
              <a:rPr lang="en-GB" sz="4000" dirty="0" smtClean="0">
                <a:latin typeface="Times New Roman" pitchFamily="18" charset="0"/>
                <a:cs typeface="Times New Roman" pitchFamily="18" charset="0"/>
              </a:rPr>
              <a:t> [1]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Contamination of water supply [1]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142875" y="274638"/>
            <a:ext cx="8786813" cy="6297612"/>
          </a:xfrm>
        </p:spPr>
        <p:txBody>
          <a:bodyPr/>
          <a:lstStyle/>
          <a:p>
            <a:pPr algn="l" eaLnBrk="1" hangingPunct="1"/>
            <a:r>
              <a:rPr lang="en-GB" sz="4000" smtClean="0">
                <a:latin typeface="Times New Roman" pitchFamily="18" charset="0"/>
                <a:cs typeface="Times New Roman" pitchFamily="18" charset="0"/>
              </a:rPr>
              <a:t>d)	Ammonia is used to manufacture 	nitric acid.  This process involves the 	catalytic oxidation of ammonia and 	occurs in three stages.</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Stage 1 _____________________</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Stage 2 _____________________</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Stage 3 _____________________[6]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142875" y="274638"/>
            <a:ext cx="8786813" cy="6297612"/>
          </a:xfrm>
        </p:spPr>
        <p:txBody>
          <a:bodyPr/>
          <a:lstStyle/>
          <a:p>
            <a:pPr algn="l" eaLnBrk="1" hangingPunct="1">
              <a:defRPr/>
            </a:pPr>
            <a:r>
              <a:rPr lang="en-GB" sz="4000" dirty="0" smtClean="0">
                <a:latin typeface="Times New Roman" pitchFamily="18" charset="0"/>
                <a:cs typeface="Times New Roman" pitchFamily="18" charset="0"/>
              </a:rPr>
              <a:t>d)	</a:t>
            </a:r>
            <a:r>
              <a:rPr lang="en-GB" sz="4000" dirty="0" smtClean="0">
                <a:solidFill>
                  <a:schemeClr val="bg1">
                    <a:lumMod val="50000"/>
                  </a:schemeClr>
                </a:solidFill>
                <a:latin typeface="Times New Roman" pitchFamily="18" charset="0"/>
                <a:cs typeface="Times New Roman" pitchFamily="18" charset="0"/>
              </a:rPr>
              <a:t>Ammonia is used to manufacture 	nitric acid.  This process involves the 	catalytic oxidation of ammonia and 	occurs in three stages</a:t>
            </a:r>
            <a:br>
              <a:rPr lang="en-GB" sz="4000" dirty="0" smtClean="0">
                <a:solidFill>
                  <a:schemeClr val="bg1">
                    <a:lumMod val="50000"/>
                  </a:schemeClr>
                </a:solidFill>
                <a:latin typeface="Times New Roman" pitchFamily="18" charset="0"/>
                <a:cs typeface="Times New Roman" pitchFamily="18" charset="0"/>
              </a:rPr>
            </a:br>
            <a:r>
              <a:rPr lang="en-GB" sz="4000" dirty="0" smtClean="0">
                <a:solidFill>
                  <a:schemeClr val="bg1">
                    <a:lumMod val="50000"/>
                  </a:schemeClr>
                </a:solidFill>
                <a:latin typeface="Times New Roman" pitchFamily="18" charset="0"/>
                <a:cs typeface="Times New Roman" pitchFamily="18" charset="0"/>
              </a:rPr>
              <a:t>.</a:t>
            </a: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t>
            </a:r>
            <a:r>
              <a:rPr lang="en-GB" sz="4000" dirty="0" smtClean="0">
                <a:solidFill>
                  <a:schemeClr val="bg1">
                    <a:lumMod val="50000"/>
                  </a:schemeClr>
                </a:solidFill>
                <a:latin typeface="Times New Roman" pitchFamily="18" charset="0"/>
                <a:cs typeface="Times New Roman" pitchFamily="18" charset="0"/>
              </a:rPr>
              <a:t>Stage 1 </a:t>
            </a:r>
            <a:r>
              <a:rPr lang="en-GB" sz="4000" dirty="0" smtClean="0">
                <a:latin typeface="Times New Roman" pitchFamily="18" charset="0"/>
                <a:cs typeface="Times New Roman" pitchFamily="18" charset="0"/>
              </a:rPr>
              <a:t>4NH</a:t>
            </a:r>
            <a:r>
              <a:rPr lang="en-GB" sz="4000" baseline="-25000" dirty="0" smtClean="0">
                <a:latin typeface="Times New Roman" pitchFamily="18" charset="0"/>
                <a:cs typeface="Times New Roman" pitchFamily="18" charset="0"/>
              </a:rPr>
              <a:t>3</a:t>
            </a:r>
            <a:r>
              <a:rPr lang="en-GB" sz="4000" dirty="0" smtClean="0">
                <a:latin typeface="Times New Roman" pitchFamily="18" charset="0"/>
                <a:cs typeface="Times New Roman" pitchFamily="18" charset="0"/>
              </a:rPr>
              <a:t> + 5O</a:t>
            </a:r>
            <a:r>
              <a:rPr lang="en-GB" sz="4000" baseline="-25000" dirty="0" smtClean="0">
                <a:latin typeface="Times New Roman" pitchFamily="18" charset="0"/>
                <a:cs typeface="Times New Roman" pitchFamily="18" charset="0"/>
              </a:rPr>
              <a:t>2</a:t>
            </a:r>
            <a:r>
              <a:rPr lang="en-GB" sz="4000" dirty="0" smtClean="0">
                <a:latin typeface="Times New Roman" pitchFamily="18" charset="0"/>
                <a:cs typeface="Times New Roman" pitchFamily="18" charset="0"/>
              </a:rPr>
              <a:t> → 4NO + 6H</a:t>
            </a:r>
            <a:r>
              <a:rPr lang="en-GB" sz="4000" baseline="-25000" dirty="0" smtClean="0">
                <a:latin typeface="Times New Roman" pitchFamily="18" charset="0"/>
                <a:cs typeface="Times New Roman" pitchFamily="18" charset="0"/>
              </a:rPr>
              <a:t>2</a:t>
            </a:r>
            <a:r>
              <a:rPr lang="en-GB" sz="4000" dirty="0" smtClean="0">
                <a:latin typeface="Times New Roman" pitchFamily="18" charset="0"/>
                <a:cs typeface="Times New Roman" pitchFamily="18" charset="0"/>
              </a:rPr>
              <a:t>O</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t>
            </a:r>
            <a:r>
              <a:rPr lang="en-GB" sz="4000" dirty="0" smtClean="0">
                <a:solidFill>
                  <a:schemeClr val="bg1">
                    <a:lumMod val="50000"/>
                  </a:schemeClr>
                </a:solidFill>
                <a:latin typeface="Times New Roman" pitchFamily="18" charset="0"/>
                <a:cs typeface="Times New Roman" pitchFamily="18" charset="0"/>
              </a:rPr>
              <a:t>Stage 2 </a:t>
            </a:r>
            <a:r>
              <a:rPr lang="en-GB" sz="4000" dirty="0" smtClean="0">
                <a:latin typeface="Times New Roman" pitchFamily="18" charset="0"/>
                <a:cs typeface="Times New Roman" pitchFamily="18" charset="0"/>
              </a:rPr>
              <a:t>2NO + O</a:t>
            </a:r>
            <a:r>
              <a:rPr lang="en-GB" sz="4000" baseline="-25000" dirty="0" smtClean="0">
                <a:latin typeface="Times New Roman" pitchFamily="18" charset="0"/>
                <a:cs typeface="Times New Roman" pitchFamily="18" charset="0"/>
              </a:rPr>
              <a:t>2</a:t>
            </a:r>
            <a:r>
              <a:rPr lang="en-GB" sz="4000" dirty="0" smtClean="0">
                <a:latin typeface="Times New Roman" pitchFamily="18" charset="0"/>
                <a:cs typeface="Times New Roman" pitchFamily="18" charset="0"/>
              </a:rPr>
              <a:t> → 2NO</a:t>
            </a:r>
            <a:r>
              <a:rPr lang="en-GB" sz="4000" baseline="-25000" dirty="0" smtClean="0">
                <a:latin typeface="Times New Roman" pitchFamily="18" charset="0"/>
                <a:cs typeface="Times New Roman" pitchFamily="18" charset="0"/>
              </a:rPr>
              <a:t>2</a:t>
            </a:r>
            <a:br>
              <a:rPr lang="en-GB" sz="4000" baseline="-25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t>
            </a:r>
            <a:r>
              <a:rPr lang="en-GB" sz="4000" dirty="0" smtClean="0">
                <a:solidFill>
                  <a:schemeClr val="bg1">
                    <a:lumMod val="50000"/>
                  </a:schemeClr>
                </a:solidFill>
                <a:latin typeface="Times New Roman" pitchFamily="18" charset="0"/>
                <a:cs typeface="Times New Roman" pitchFamily="18" charset="0"/>
              </a:rPr>
              <a:t>Stage 3 </a:t>
            </a:r>
            <a:r>
              <a:rPr lang="en-GB" sz="3800" dirty="0" smtClean="0">
                <a:latin typeface="Times New Roman" pitchFamily="18" charset="0"/>
                <a:cs typeface="Times New Roman" pitchFamily="18" charset="0"/>
              </a:rPr>
              <a:t>4NO</a:t>
            </a:r>
            <a:r>
              <a:rPr lang="en-GB" sz="3800" baseline="-25000" dirty="0" smtClean="0">
                <a:latin typeface="Times New Roman" pitchFamily="18" charset="0"/>
                <a:cs typeface="Times New Roman" pitchFamily="18" charset="0"/>
              </a:rPr>
              <a:t>2</a:t>
            </a:r>
            <a:r>
              <a:rPr lang="en-GB" sz="3800" dirty="0" smtClean="0">
                <a:latin typeface="Times New Roman" pitchFamily="18" charset="0"/>
                <a:cs typeface="Times New Roman" pitchFamily="18" charset="0"/>
              </a:rPr>
              <a:t> + O</a:t>
            </a:r>
            <a:r>
              <a:rPr lang="en-GB" sz="3800" baseline="-25000" dirty="0" smtClean="0">
                <a:latin typeface="Times New Roman" pitchFamily="18" charset="0"/>
                <a:cs typeface="Times New Roman" pitchFamily="18" charset="0"/>
              </a:rPr>
              <a:t>2</a:t>
            </a:r>
            <a:r>
              <a:rPr lang="en-GB" sz="3800" dirty="0" smtClean="0">
                <a:latin typeface="Times New Roman" pitchFamily="18" charset="0"/>
                <a:cs typeface="Times New Roman" pitchFamily="18" charset="0"/>
              </a:rPr>
              <a:t> + 2H</a:t>
            </a:r>
            <a:r>
              <a:rPr lang="en-GB" sz="3800" baseline="-25000" dirty="0" smtClean="0">
                <a:latin typeface="Times New Roman" pitchFamily="18" charset="0"/>
                <a:cs typeface="Times New Roman" pitchFamily="18" charset="0"/>
              </a:rPr>
              <a:t>2</a:t>
            </a:r>
            <a:r>
              <a:rPr lang="en-GB" sz="3800" dirty="0" smtClean="0">
                <a:latin typeface="Times New Roman" pitchFamily="18" charset="0"/>
                <a:cs typeface="Times New Roman" pitchFamily="18" charset="0"/>
              </a:rPr>
              <a:t>O → 4HNO</a:t>
            </a:r>
            <a:r>
              <a:rPr lang="en-GB" sz="3800" baseline="-25000" dirty="0" smtClean="0">
                <a:latin typeface="Times New Roman" pitchFamily="18" charset="0"/>
                <a:cs typeface="Times New Roman" pitchFamily="18" charset="0"/>
              </a:rPr>
              <a:t>3</a:t>
            </a:r>
            <a:endParaRPr lang="en-GB" sz="3800" dirty="0" smtClean="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142875" y="274638"/>
            <a:ext cx="8786813" cy="6297612"/>
          </a:xfrm>
        </p:spPr>
        <p:txBody>
          <a:bodyPr/>
          <a:lstStyle/>
          <a:p>
            <a:pPr algn="l" eaLnBrk="1" hangingPunct="1"/>
            <a:r>
              <a:rPr lang="en-GB" sz="4000" smtClean="0">
                <a:latin typeface="Times New Roman" pitchFamily="18" charset="0"/>
                <a:cs typeface="Times New Roman" pitchFamily="18" charset="0"/>
              </a:rPr>
              <a:t>(ii)	Name the material used as a catalyst 	in this process.</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 [1]</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(iii)	Which stage, 1, 2 or 3 involves use of 	the catalyst?</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a:r>
            <a:br>
              <a:rPr lang="en-GB" sz="4000" smtClean="0">
                <a:latin typeface="Times New Roman" pitchFamily="18" charset="0"/>
                <a:cs typeface="Times New Roman" pitchFamily="18" charset="0"/>
              </a:rPr>
            </a:br>
            <a:r>
              <a:rPr lang="en-GB" sz="4000" smtClean="0">
                <a:latin typeface="Times New Roman" pitchFamily="18" charset="0"/>
                <a:cs typeface="Times New Roman" pitchFamily="18" charset="0"/>
              </a:rPr>
              <a:t>	___________________________ [1]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142875" y="274638"/>
            <a:ext cx="8786813" cy="6297612"/>
          </a:xfrm>
        </p:spPr>
        <p:txBody>
          <a:bodyPr/>
          <a:lstStyle/>
          <a:p>
            <a:pPr algn="l" eaLnBrk="1" hangingPunct="1">
              <a:defRPr/>
            </a:pPr>
            <a:r>
              <a:rPr lang="en-GB" sz="4000" dirty="0" smtClean="0">
                <a:latin typeface="Times New Roman" pitchFamily="18" charset="0"/>
                <a:cs typeface="Times New Roman" pitchFamily="18" charset="0"/>
              </a:rPr>
              <a:t>(ii)	</a:t>
            </a:r>
            <a:r>
              <a:rPr lang="en-GB" sz="4000" dirty="0" smtClean="0">
                <a:solidFill>
                  <a:schemeClr val="bg1">
                    <a:lumMod val="50000"/>
                  </a:schemeClr>
                </a:solidFill>
                <a:latin typeface="Times New Roman" pitchFamily="18" charset="0"/>
                <a:cs typeface="Times New Roman" pitchFamily="18" charset="0"/>
              </a:rPr>
              <a:t>Name the material used as a catalyst 	in this process.</a:t>
            </a:r>
            <a:br>
              <a:rPr lang="en-GB" sz="4000" dirty="0" smtClean="0">
                <a:solidFill>
                  <a:schemeClr val="bg1">
                    <a:lumMod val="50000"/>
                  </a:schemeClr>
                </a:solidFill>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Platinum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platinum-rhodium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[1]</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(iii)	</a:t>
            </a:r>
            <a:r>
              <a:rPr lang="en-GB" sz="4000" dirty="0" smtClean="0">
                <a:solidFill>
                  <a:schemeClr val="bg1">
                    <a:lumMod val="50000"/>
                  </a:schemeClr>
                </a:solidFill>
                <a:latin typeface="Times New Roman" pitchFamily="18" charset="0"/>
                <a:cs typeface="Times New Roman" pitchFamily="18" charset="0"/>
              </a:rPr>
              <a:t>Which stage, 1, 2 or 3 involves use of 	the catalyst?</a:t>
            </a:r>
            <a:br>
              <a:rPr lang="en-GB" sz="4000" dirty="0" smtClean="0">
                <a:solidFill>
                  <a:schemeClr val="bg1">
                    <a:lumMod val="50000"/>
                  </a:schemeClr>
                </a:solidFill>
                <a:latin typeface="Times New Roman" pitchFamily="18" charset="0"/>
                <a:cs typeface="Times New Roman" pitchFamily="18" charset="0"/>
              </a:rPr>
            </a:b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	Stage 1						[1]</a:t>
            </a:r>
          </a:p>
        </p:txBody>
      </p:sp>
      <p:pic>
        <p:nvPicPr>
          <p:cNvPr id="40963" name="Picture 4" descr="http://www.chemie.de/content/images/image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857250"/>
            <a:ext cx="428625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51CEE0-CD0F-4C7C-8625-9E6CCB6B50AB}" type="slidenum">
              <a:rPr lang="en-US" smtClean="0"/>
              <a:pPr>
                <a:defRPr/>
              </a:pPr>
              <a:t>4</a:t>
            </a:fld>
            <a:endParaRPr lang="en-US" dirty="0"/>
          </a:p>
        </p:txBody>
      </p:sp>
      <p:sp>
        <p:nvSpPr>
          <p:cNvPr id="10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1026" name="Object 3"/>
          <p:cNvGraphicFramePr>
            <a:graphicFrameLocks noChangeAspect="1"/>
          </p:cNvGraphicFramePr>
          <p:nvPr/>
        </p:nvGraphicFramePr>
        <p:xfrm>
          <a:off x="6500813" y="3714750"/>
          <a:ext cx="2286000" cy="2286000"/>
        </p:xfrm>
        <a:graphic>
          <a:graphicData uri="http://schemas.openxmlformats.org/presentationml/2006/ole">
            <mc:AlternateContent xmlns:mc="http://schemas.openxmlformats.org/markup-compatibility/2006">
              <mc:Choice xmlns:v="urn:schemas-microsoft-com:vml" Requires="v">
                <p:oleObj spid="_x0000_s1031" r:id="rId4" imgW="914400" imgH="914400" progId="Photoshop.Image.7">
                  <p:embed/>
                </p:oleObj>
              </mc:Choice>
              <mc:Fallback>
                <p:oleObj r:id="rId4" imgW="914400" imgH="914400" progId="Photoshop.Image.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3714750"/>
                        <a:ext cx="22860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6"/>
          <p:cNvSpPr txBox="1">
            <a:spLocks noChangeArrowheads="1"/>
          </p:cNvSpPr>
          <p:nvPr/>
        </p:nvSpPr>
        <p:spPr bwMode="auto">
          <a:xfrm>
            <a:off x="785813" y="142875"/>
            <a:ext cx="7715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omic Sans MS" pitchFamily="66" charset="0"/>
              </a:rPr>
              <a:t>NH</a:t>
            </a:r>
            <a:r>
              <a:rPr lang="en-US" sz="2400" b="1" baseline="-25000">
                <a:latin typeface="Comic Sans MS" pitchFamily="66" charset="0"/>
              </a:rPr>
              <a:t>3</a:t>
            </a:r>
            <a:r>
              <a:rPr lang="en-US" sz="2400" b="1">
                <a:latin typeface="Comic Sans MS" pitchFamily="66" charset="0"/>
              </a:rPr>
              <a:t> + HNO</a:t>
            </a:r>
            <a:r>
              <a:rPr lang="en-US" sz="2400" b="1" baseline="-25000">
                <a:latin typeface="Comic Sans MS" pitchFamily="66" charset="0"/>
              </a:rPr>
              <a:t>3</a:t>
            </a:r>
            <a:r>
              <a:rPr lang="en-US" sz="2400" b="1">
                <a:latin typeface="Comic Sans MS" pitchFamily="66" charset="0"/>
              </a:rPr>
              <a:t> </a:t>
            </a:r>
            <a:r>
              <a:rPr lang="en-US" sz="2400" b="1">
                <a:latin typeface="Comic Sans MS" pitchFamily="66" charset="0"/>
                <a:sym typeface="Wingdings" pitchFamily="2" charset="2"/>
              </a:rPr>
              <a:t></a:t>
            </a:r>
            <a:r>
              <a:rPr lang="en-US" sz="2400" b="1">
                <a:latin typeface="Comic Sans MS" pitchFamily="66" charset="0"/>
              </a:rPr>
              <a:t> NH</a:t>
            </a:r>
            <a:r>
              <a:rPr lang="en-US" sz="2400" b="1" baseline="-25000">
                <a:latin typeface="Comic Sans MS" pitchFamily="66" charset="0"/>
              </a:rPr>
              <a:t>4</a:t>
            </a:r>
            <a:r>
              <a:rPr lang="en-US" sz="2400" b="1">
                <a:latin typeface="Comic Sans MS" pitchFamily="66" charset="0"/>
              </a:rPr>
              <a:t>NO</a:t>
            </a:r>
            <a:r>
              <a:rPr lang="en-US" sz="2400" b="1" baseline="-25000">
                <a:latin typeface="Comic Sans MS" pitchFamily="66" charset="0"/>
              </a:rPr>
              <a:t>3</a:t>
            </a:r>
            <a:endParaRPr lang="en-GB" sz="2400" b="1">
              <a:latin typeface="Comic Sans MS" pitchFamily="66" charset="0"/>
            </a:endParaRPr>
          </a:p>
          <a:p>
            <a:pPr eaLnBrk="1" hangingPunct="1"/>
            <a:r>
              <a:rPr lang="en-US" b="1">
                <a:latin typeface="Comic Sans MS" pitchFamily="66" charset="0"/>
              </a:rPr>
              <a:t>Ammonia + Nitric  </a:t>
            </a:r>
            <a:r>
              <a:rPr lang="en-US" b="1">
                <a:latin typeface="Comic Sans MS" pitchFamily="66" charset="0"/>
                <a:sym typeface="Wingdings" pitchFamily="2" charset="2"/>
              </a:rPr>
              <a:t></a:t>
            </a:r>
            <a:r>
              <a:rPr lang="en-US" b="1">
                <a:latin typeface="Comic Sans MS" pitchFamily="66" charset="0"/>
              </a:rPr>
              <a:t> Ammonium Nitrate</a:t>
            </a:r>
            <a:endParaRPr lang="en-GB" b="1">
              <a:latin typeface="Comic Sans MS" pitchFamily="66" charset="0"/>
            </a:endParaRPr>
          </a:p>
          <a:p>
            <a:pPr eaLnBrk="1" hangingPunct="1"/>
            <a:r>
              <a:rPr lang="en-US" b="1">
                <a:latin typeface="Comic Sans MS" pitchFamily="66" charset="0"/>
              </a:rPr>
              <a:t>             Acid</a:t>
            </a:r>
            <a:endParaRPr lang="en-GB" b="1">
              <a:latin typeface="Comic Sans MS" pitchFamily="66" charset="0"/>
            </a:endParaRPr>
          </a:p>
          <a:p>
            <a:pPr eaLnBrk="1" hangingPunct="1"/>
            <a:r>
              <a:rPr lang="en-US" b="1">
                <a:latin typeface="Comic Sans MS" pitchFamily="66" charset="0"/>
              </a:rPr>
              <a:t>------------------------------------</a:t>
            </a:r>
            <a:endParaRPr lang="en-GB" b="1">
              <a:latin typeface="Comic Sans MS" pitchFamily="66" charset="0"/>
            </a:endParaRPr>
          </a:p>
          <a:p>
            <a:pPr eaLnBrk="1" hangingPunct="1"/>
            <a:r>
              <a:rPr lang="en-US" b="1">
                <a:latin typeface="Comic Sans MS" pitchFamily="66" charset="0"/>
              </a:rPr>
              <a:t> </a:t>
            </a:r>
            <a:r>
              <a:rPr lang="en-US" sz="2400" b="1">
                <a:latin typeface="Comic Sans MS" pitchFamily="66" charset="0"/>
              </a:rPr>
              <a:t>2NH</a:t>
            </a:r>
            <a:r>
              <a:rPr lang="en-US" sz="2400" b="1" baseline="-25000">
                <a:latin typeface="Comic Sans MS" pitchFamily="66" charset="0"/>
              </a:rPr>
              <a:t>3</a:t>
            </a:r>
            <a:r>
              <a:rPr lang="en-US" sz="2400" b="1">
                <a:latin typeface="Comic Sans MS" pitchFamily="66" charset="0"/>
              </a:rPr>
              <a:t>  +   H</a:t>
            </a:r>
            <a:r>
              <a:rPr lang="en-US" sz="2400" b="1" baseline="-25000">
                <a:latin typeface="Comic Sans MS" pitchFamily="66" charset="0"/>
              </a:rPr>
              <a:t>2</a:t>
            </a:r>
            <a:r>
              <a:rPr lang="en-US" sz="2400" b="1">
                <a:latin typeface="Comic Sans MS" pitchFamily="66" charset="0"/>
              </a:rPr>
              <a:t>SO</a:t>
            </a:r>
            <a:r>
              <a:rPr lang="en-US" sz="2400" b="1" baseline="-25000">
                <a:latin typeface="Comic Sans MS" pitchFamily="66" charset="0"/>
              </a:rPr>
              <a:t>4</a:t>
            </a:r>
            <a:r>
              <a:rPr lang="en-US" sz="2400" b="1">
                <a:latin typeface="Comic Sans MS" pitchFamily="66" charset="0"/>
              </a:rPr>
              <a:t>  </a:t>
            </a:r>
            <a:r>
              <a:rPr lang="en-US" sz="2400" b="1">
                <a:latin typeface="Comic Sans MS" pitchFamily="66" charset="0"/>
                <a:sym typeface="Wingdings" pitchFamily="2" charset="2"/>
              </a:rPr>
              <a:t></a:t>
            </a:r>
            <a:r>
              <a:rPr lang="en-US" sz="2400" b="1">
                <a:latin typeface="Comic Sans MS" pitchFamily="66" charset="0"/>
              </a:rPr>
              <a:t>  (NH</a:t>
            </a:r>
            <a:r>
              <a:rPr lang="en-US" sz="2400" b="1" baseline="-25000">
                <a:latin typeface="Comic Sans MS" pitchFamily="66" charset="0"/>
              </a:rPr>
              <a:t>4</a:t>
            </a:r>
            <a:r>
              <a:rPr lang="en-US" sz="2400" b="1">
                <a:latin typeface="Comic Sans MS" pitchFamily="66" charset="0"/>
              </a:rPr>
              <a:t>)</a:t>
            </a:r>
            <a:r>
              <a:rPr lang="en-US" sz="2400" b="1" baseline="-25000">
                <a:latin typeface="Comic Sans MS" pitchFamily="66" charset="0"/>
              </a:rPr>
              <a:t>2</a:t>
            </a:r>
            <a:r>
              <a:rPr lang="en-US" sz="2400" b="1">
                <a:latin typeface="Comic Sans MS" pitchFamily="66" charset="0"/>
              </a:rPr>
              <a:t>SO</a:t>
            </a:r>
            <a:r>
              <a:rPr lang="en-US" sz="2400" b="1" baseline="-25000">
                <a:latin typeface="Comic Sans MS" pitchFamily="66" charset="0"/>
              </a:rPr>
              <a:t>4</a:t>
            </a:r>
            <a:endParaRPr lang="en-GB" b="1">
              <a:latin typeface="Comic Sans MS" pitchFamily="66" charset="0"/>
            </a:endParaRPr>
          </a:p>
          <a:p>
            <a:pPr eaLnBrk="1" hangingPunct="1"/>
            <a:r>
              <a:rPr lang="en-US" b="1">
                <a:latin typeface="Comic Sans MS" pitchFamily="66" charset="0"/>
              </a:rPr>
              <a:t>Ammonia +     Sulphuric   </a:t>
            </a:r>
            <a:r>
              <a:rPr lang="en-US" b="1">
                <a:latin typeface="Comic Sans MS" pitchFamily="66" charset="0"/>
                <a:sym typeface="Wingdings" pitchFamily="2" charset="2"/>
              </a:rPr>
              <a:t></a:t>
            </a:r>
            <a:r>
              <a:rPr lang="en-US" b="1">
                <a:latin typeface="Comic Sans MS" pitchFamily="66" charset="0"/>
              </a:rPr>
              <a:t>   Ammonium                                           </a:t>
            </a:r>
            <a:br>
              <a:rPr lang="en-US" b="1">
                <a:latin typeface="Comic Sans MS" pitchFamily="66" charset="0"/>
              </a:rPr>
            </a:br>
            <a:r>
              <a:rPr lang="en-US" b="1">
                <a:latin typeface="Comic Sans MS" pitchFamily="66" charset="0"/>
              </a:rPr>
              <a:t>                  Acid             Sulphate</a:t>
            </a:r>
            <a:endParaRPr lang="en-GB" b="1">
              <a:latin typeface="Comic Sans MS" pitchFamily="66" charset="0"/>
            </a:endParaRPr>
          </a:p>
          <a:p>
            <a:pPr eaLnBrk="1" hangingPunct="1"/>
            <a:r>
              <a:rPr lang="en-US" b="1">
                <a:latin typeface="Comic Sans MS" pitchFamily="66" charset="0"/>
              </a:rPr>
              <a:t>-----------------------------------------</a:t>
            </a:r>
            <a:endParaRPr lang="en-GB" b="1">
              <a:latin typeface="Comic Sans MS" pitchFamily="66" charset="0"/>
            </a:endParaRPr>
          </a:p>
          <a:p>
            <a:pPr eaLnBrk="1" hangingPunct="1"/>
            <a:r>
              <a:rPr lang="en-US" sz="2400" b="1">
                <a:latin typeface="Comic Sans MS" pitchFamily="66" charset="0"/>
              </a:rPr>
              <a:t>3NH</a:t>
            </a:r>
            <a:r>
              <a:rPr lang="en-US" sz="2400" b="1" baseline="-25000">
                <a:latin typeface="Comic Sans MS" pitchFamily="66" charset="0"/>
              </a:rPr>
              <a:t>3</a:t>
            </a:r>
            <a:r>
              <a:rPr lang="en-US" sz="2400" b="1">
                <a:latin typeface="Comic Sans MS" pitchFamily="66" charset="0"/>
              </a:rPr>
              <a:t>    +    H</a:t>
            </a:r>
            <a:r>
              <a:rPr lang="en-US" sz="2400" b="1" baseline="-25000">
                <a:latin typeface="Comic Sans MS" pitchFamily="66" charset="0"/>
              </a:rPr>
              <a:t>3</a:t>
            </a:r>
            <a:r>
              <a:rPr lang="en-US" sz="2400" b="1">
                <a:latin typeface="Comic Sans MS" pitchFamily="66" charset="0"/>
              </a:rPr>
              <a:t>PO</a:t>
            </a:r>
            <a:r>
              <a:rPr lang="en-US" sz="2400" b="1" baseline="-25000">
                <a:latin typeface="Comic Sans MS" pitchFamily="66" charset="0"/>
              </a:rPr>
              <a:t>4</a:t>
            </a:r>
            <a:r>
              <a:rPr lang="en-US" sz="2400" b="1">
                <a:latin typeface="Comic Sans MS" pitchFamily="66" charset="0"/>
              </a:rPr>
              <a:t>    </a:t>
            </a:r>
            <a:r>
              <a:rPr lang="en-US" sz="2400" b="1">
                <a:latin typeface="Comic Sans MS" pitchFamily="66" charset="0"/>
                <a:sym typeface="Wingdings" pitchFamily="2" charset="2"/>
              </a:rPr>
              <a:t></a:t>
            </a:r>
            <a:r>
              <a:rPr lang="en-US" sz="2400" b="1">
                <a:latin typeface="Comic Sans MS" pitchFamily="66" charset="0"/>
              </a:rPr>
              <a:t>        (NH</a:t>
            </a:r>
            <a:r>
              <a:rPr lang="en-US" sz="2400" b="1" baseline="-25000">
                <a:latin typeface="Comic Sans MS" pitchFamily="66" charset="0"/>
              </a:rPr>
              <a:t>4</a:t>
            </a:r>
            <a:r>
              <a:rPr lang="en-US" sz="2400" b="1">
                <a:latin typeface="Comic Sans MS" pitchFamily="66" charset="0"/>
              </a:rPr>
              <a:t>)</a:t>
            </a:r>
            <a:r>
              <a:rPr lang="en-US" sz="2400" b="1" baseline="-25000">
                <a:latin typeface="Comic Sans MS" pitchFamily="66" charset="0"/>
              </a:rPr>
              <a:t>3</a:t>
            </a:r>
            <a:r>
              <a:rPr lang="en-US" sz="2400" b="1">
                <a:latin typeface="Comic Sans MS" pitchFamily="66" charset="0"/>
              </a:rPr>
              <a:t>PO</a:t>
            </a:r>
            <a:r>
              <a:rPr lang="en-US" sz="2400" b="1" baseline="-25000">
                <a:latin typeface="Comic Sans MS" pitchFamily="66" charset="0"/>
              </a:rPr>
              <a:t>4</a:t>
            </a:r>
            <a:endParaRPr lang="en-GB" b="1">
              <a:latin typeface="Comic Sans MS" pitchFamily="66" charset="0"/>
            </a:endParaRPr>
          </a:p>
          <a:p>
            <a:pPr eaLnBrk="1" hangingPunct="1"/>
            <a:r>
              <a:rPr lang="en-US" b="1">
                <a:latin typeface="Comic Sans MS" pitchFamily="66" charset="0"/>
              </a:rPr>
              <a:t>Ammonia    +      Phosphoric  </a:t>
            </a:r>
            <a:r>
              <a:rPr lang="en-US" b="1">
                <a:latin typeface="Comic Sans MS" pitchFamily="66" charset="0"/>
                <a:sym typeface="Wingdings" pitchFamily="2" charset="2"/>
              </a:rPr>
              <a:t></a:t>
            </a:r>
            <a:r>
              <a:rPr lang="en-US" b="1">
                <a:latin typeface="Comic Sans MS" pitchFamily="66" charset="0"/>
              </a:rPr>
              <a:t>            Ammonium                                           </a:t>
            </a:r>
            <a:br>
              <a:rPr lang="en-US" b="1">
                <a:latin typeface="Comic Sans MS" pitchFamily="66" charset="0"/>
              </a:rPr>
            </a:br>
            <a:r>
              <a:rPr lang="en-US" b="1">
                <a:latin typeface="Comic Sans MS" pitchFamily="66" charset="0"/>
              </a:rPr>
              <a:t>                      Acid                       Nitrate</a:t>
            </a:r>
            <a:endParaRPr lang="en-GB" b="1">
              <a:latin typeface="Comic Sans MS" pitchFamily="66" charset="0"/>
            </a:endParaRPr>
          </a:p>
        </p:txBody>
      </p:sp>
      <p:sp>
        <p:nvSpPr>
          <p:cNvPr id="1030" name="Text Box 10"/>
          <p:cNvSpPr txBox="1">
            <a:spLocks noChangeArrowheads="1"/>
          </p:cNvSpPr>
          <p:nvPr/>
        </p:nvSpPr>
        <p:spPr bwMode="auto">
          <a:xfrm>
            <a:off x="827088" y="4581525"/>
            <a:ext cx="21605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atin typeface="Comic Sans MS" pitchFamily="66" charset="0"/>
              </a:rPr>
              <a:t>Consider adding your own illustrations here.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142875" y="214313"/>
            <a:ext cx="8786813" cy="6500812"/>
          </a:xfrm>
        </p:spPr>
        <p:txBody>
          <a:bodyPr/>
          <a:lstStyle/>
          <a:p>
            <a:pPr algn="l" eaLnBrk="1" hangingPunct="1"/>
            <a:r>
              <a:rPr lang="en-GB" sz="3000" smtClean="0">
                <a:latin typeface="Times New Roman" pitchFamily="18" charset="0"/>
                <a:cs typeface="Times New Roman" pitchFamily="18" charset="0"/>
              </a:rPr>
              <a:t>4a)	Air is a mixture of nitrogen, oxygen, carbon 	dioxide, water vapour and noble gases.  The 	diagram below shows how an impure sample of 	nitrogen gas may be prepared from air.</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a:r>
            <a:br>
              <a:rPr lang="en-GB" sz="3000" smtClean="0">
                <a:latin typeface="Times New Roman" pitchFamily="18" charset="0"/>
                <a:cs typeface="Times New Roman" pitchFamily="18" charset="0"/>
              </a:rPr>
            </a:br>
            <a:r>
              <a:rPr lang="en-GB" sz="3000" smtClean="0">
                <a:latin typeface="Times New Roman" pitchFamily="18" charset="0"/>
                <a:cs typeface="Times New Roman" pitchFamily="18" charset="0"/>
              </a:rPr>
              <a:t>	The conical flask containing the sodium 	hydroxide is used to absorb carbon dioxide from 	the air.</a:t>
            </a:r>
          </a:p>
        </p:txBody>
      </p:sp>
      <p:pic>
        <p:nvPicPr>
          <p:cNvPr id="41987" name="Picture 4" descr="c:\windows\TEMP\~AUT0114.bmp"/>
          <p:cNvPicPr>
            <a:picLocks noChangeAspect="1" noChangeArrowheads="1"/>
          </p:cNvPicPr>
          <p:nvPr/>
        </p:nvPicPr>
        <p:blipFill>
          <a:blip r:embed="rId3">
            <a:extLst>
              <a:ext uri="{28A0092B-C50C-407E-A947-70E740481C1C}">
                <a14:useLocalDpi xmlns:a14="http://schemas.microsoft.com/office/drawing/2010/main" val="0"/>
              </a:ext>
            </a:extLst>
          </a:blip>
          <a:srcRect l="11159" t="12210" r="1160" b="57127"/>
          <a:stretch>
            <a:fillRect/>
          </a:stretch>
        </p:blipFill>
        <p:spPr bwMode="auto">
          <a:xfrm>
            <a:off x="1000125" y="2143125"/>
            <a:ext cx="757237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p:cNvSpPr txBox="1">
            <a:spLocks noChangeArrowheads="1"/>
          </p:cNvSpPr>
          <p:nvPr/>
        </p:nvSpPr>
        <p:spPr bwMode="auto">
          <a:xfrm>
            <a:off x="642938" y="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2005, Paper 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10C62D0-8CA3-4C48-87F6-A5D6CBFEA7CD}" type="slidenum">
              <a:rPr lang="en-US" smtClean="0"/>
              <a:pPr>
                <a:defRPr/>
              </a:pPr>
              <a:t>41</a:t>
            </a:fld>
            <a:endParaRPr lang="en-US" dirty="0"/>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75"/>
            <a:ext cx="89789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4"/>
          <p:cNvSpPr txBox="1">
            <a:spLocks noChangeArrowheads="1"/>
          </p:cNvSpPr>
          <p:nvPr/>
        </p:nvSpPr>
        <p:spPr bwMode="auto">
          <a:xfrm>
            <a:off x="5000625" y="214313"/>
            <a:ext cx="3929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C00000"/>
                </a:solidFill>
                <a:latin typeface="Comic Sans MS" pitchFamily="66" charset="0"/>
              </a:rPr>
              <a:t>Finding the fraction of Normal Air that is Oxygen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	Write a balanced symbol equation for the 	reaction of carbon dioxide with sodium 	hydroxide solution.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Write a balanced symbol equation for the 	reaction of carbon dioxide with sodium 	hydroxide solution.</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CO</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+ 2NaOH → Na</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CO</a:t>
            </a:r>
            <a:r>
              <a:rPr lang="en-GB" sz="3500" baseline="-25000" dirty="0" smtClean="0">
                <a:latin typeface="Times New Roman" pitchFamily="18" charset="0"/>
                <a:cs typeface="Times New Roman" pitchFamily="18" charset="0"/>
              </a:rPr>
              <a:t>3</a:t>
            </a:r>
            <a:r>
              <a:rPr lang="en-GB" sz="3500" dirty="0" smtClean="0">
                <a:latin typeface="Times New Roman" pitchFamily="18" charset="0"/>
                <a:cs typeface="Times New Roman" pitchFamily="18" charset="0"/>
              </a:rPr>
              <a:t> + H</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O	     </a:t>
            </a:r>
            <a:r>
              <a:rPr lang="en-GB" sz="3000" dirty="0" smtClean="0">
                <a:latin typeface="Times New Roman" pitchFamily="18" charset="0"/>
                <a:cs typeface="Times New Roman" pitchFamily="18" charset="0"/>
              </a:rPr>
              <a:t>[3]</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r>
              <a:rPr lang="en-GB" sz="3000" dirty="0" smtClean="0">
                <a:latin typeface="Times New Roman" pitchFamily="18" charset="0"/>
                <a:cs typeface="Times New Roman" pitchFamily="18" charset="0"/>
              </a:rPr>
              <a:t/>
            </a:r>
            <a:br>
              <a:rPr lang="en-GB" sz="3000" dirty="0" smtClean="0">
                <a:latin typeface="Times New Roman" pitchFamily="18" charset="0"/>
                <a:cs typeface="Times New Roman" pitchFamily="18" charset="0"/>
              </a:rPr>
            </a:br>
            <a:endParaRPr lang="en-GB" sz="3000" dirty="0" smtClean="0">
              <a:latin typeface="Times New Roman" pitchFamily="18" charset="0"/>
              <a:cs typeface="Times New Roman" pitchFamily="18" charset="0"/>
            </a:endParaRPr>
          </a:p>
        </p:txBody>
      </p:sp>
      <p:sp>
        <p:nvSpPr>
          <p:cNvPr id="450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4506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What is the purpose of the heated copper 	in the diagram.</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(iii)	Name one impurity in the gas collected.</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	</a:t>
            </a:r>
            <a:r>
              <a:rPr lang="en-GB" sz="3500" dirty="0" smtClean="0">
                <a:solidFill>
                  <a:schemeClr val="bg1">
                    <a:lumMod val="50000"/>
                  </a:schemeClr>
                </a:solidFill>
                <a:latin typeface="Times New Roman" pitchFamily="18" charset="0"/>
                <a:cs typeface="Times New Roman" pitchFamily="18" charset="0"/>
              </a:rPr>
              <a:t>What is the purpose of the heated copper 	in the diagram.</a:t>
            </a:r>
            <a:br>
              <a:rPr lang="en-GB" sz="3500" dirty="0" smtClean="0">
                <a:solidFill>
                  <a:schemeClr val="bg1">
                    <a:lumMod val="50000"/>
                  </a:schemeClr>
                </a:solidFill>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Remove [1] oxygen [1]			     [2]</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(iii)	</a:t>
            </a:r>
            <a:r>
              <a:rPr lang="en-GB" sz="3500" dirty="0" smtClean="0">
                <a:solidFill>
                  <a:schemeClr val="bg1">
                    <a:lumMod val="50000"/>
                  </a:schemeClr>
                </a:solidFill>
                <a:latin typeface="Times New Roman" pitchFamily="18" charset="0"/>
                <a:cs typeface="Times New Roman" pitchFamily="18" charset="0"/>
              </a:rPr>
              <a:t>Name one impurity in the gas collected.</a:t>
            </a:r>
            <a:br>
              <a:rPr lang="en-GB" sz="3500" dirty="0" smtClean="0">
                <a:solidFill>
                  <a:schemeClr val="bg1">
                    <a:lumMod val="50000"/>
                  </a:schemeClr>
                </a:solidFill>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Argon/neon/helium/krypton/water vapour</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Any one						     [1]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b)	Nitrogen can be converted into ammonia 	in the Haber-Bosch Process through a 	reaction with hydrogen gas.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Write a balanced symbol equation for the 	production of ammonia gas in the Haber-	Bosch Process.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b)	Nitrogen can be converted into ammonia 	in the Haber-Bosch Process through a 	reaction with hydrogen gas.</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Write a balanced symbol equation for the 	production of ammonia gas in the Haber-	Bosch Process.</a:t>
            </a:r>
            <a:br>
              <a:rPr lang="en-GB" sz="3500" dirty="0" smtClean="0">
                <a:solidFill>
                  <a:schemeClr val="bg1">
                    <a:lumMod val="50000"/>
                  </a:schemeClr>
                </a:solidFill>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N</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+ 3H</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2NH</a:t>
            </a:r>
            <a:r>
              <a:rPr lang="en-GB" sz="3500" baseline="-25000" dirty="0" smtClean="0">
                <a:latin typeface="Times New Roman" pitchFamily="18" charset="0"/>
                <a:cs typeface="Times New Roman" pitchFamily="18" charset="0"/>
              </a:rPr>
              <a:t>3</a:t>
            </a:r>
            <a:r>
              <a:rPr lang="en-GB" sz="3500" dirty="0" smtClean="0">
                <a:latin typeface="Times New Roman" pitchFamily="18" charset="0"/>
                <a:cs typeface="Times New Roman" pitchFamily="18" charset="0"/>
              </a:rPr>
              <a:t>				     [3]</a:t>
            </a:r>
            <a:br>
              <a:rPr lang="en-GB" sz="3500" dirty="0" smtClean="0">
                <a:latin typeface="Times New Roman" pitchFamily="18" charset="0"/>
                <a:cs typeface="Times New Roman" pitchFamily="18" charset="0"/>
              </a:rPr>
            </a:br>
            <a:endParaRPr lang="en-GB" sz="3500" dirty="0" smtClean="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Complete the table below to give the 	operating conditions which are used in the 	Haber-Bosch Process.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t>
            </a:r>
          </a:p>
        </p:txBody>
      </p:sp>
      <p:graphicFrame>
        <p:nvGraphicFramePr>
          <p:cNvPr id="3" name="Table 2"/>
          <p:cNvGraphicFramePr>
            <a:graphicFrameLocks noGrp="1"/>
          </p:cNvGraphicFramePr>
          <p:nvPr/>
        </p:nvGraphicFramePr>
        <p:xfrm>
          <a:off x="1071563" y="3429000"/>
          <a:ext cx="6461125" cy="1874838"/>
        </p:xfrm>
        <a:graphic>
          <a:graphicData uri="http://schemas.openxmlformats.org/drawingml/2006/table">
            <a:tbl>
              <a:tblPr firstRow="1" bandRow="1">
                <a:tableStyleId>{2D5ABB26-0587-4C30-8999-92F81FD0307C}</a:tableStyleId>
              </a:tblPr>
              <a:tblGrid>
                <a:gridCol w="3412856"/>
                <a:gridCol w="3048269"/>
              </a:tblGrid>
              <a:tr h="624946">
                <a:tc>
                  <a:txBody>
                    <a:bodyPr/>
                    <a:lstStyle/>
                    <a:p>
                      <a:r>
                        <a:rPr lang="en-GB" sz="3500" dirty="0" smtClean="0">
                          <a:latin typeface="Times New Roman" pitchFamily="18" charset="0"/>
                          <a:cs typeface="Times New Roman" pitchFamily="18" charset="0"/>
                        </a:rPr>
                        <a:t>Name of Catalyst</a:t>
                      </a:r>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4946">
                <a:tc>
                  <a:txBody>
                    <a:bodyPr/>
                    <a:lstStyle/>
                    <a:p>
                      <a:r>
                        <a:rPr lang="en-GB" sz="3500" dirty="0" smtClean="0">
                          <a:latin typeface="Times New Roman" pitchFamily="18" charset="0"/>
                          <a:cs typeface="Times New Roman" pitchFamily="18" charset="0"/>
                        </a:rPr>
                        <a:t>Temperature (°C)</a:t>
                      </a:r>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4946">
                <a:tc>
                  <a:txBody>
                    <a:bodyPr/>
                    <a:lstStyle/>
                    <a:p>
                      <a:r>
                        <a:rPr lang="en-GB" sz="3500" dirty="0" smtClean="0">
                          <a:latin typeface="Times New Roman" pitchFamily="18" charset="0"/>
                          <a:cs typeface="Times New Roman" pitchFamily="18" charset="0"/>
                        </a:rPr>
                        <a:t>Pressure (</a:t>
                      </a:r>
                      <a:r>
                        <a:rPr lang="en-GB" sz="3500" dirty="0" err="1" smtClean="0">
                          <a:latin typeface="Times New Roman" pitchFamily="18" charset="0"/>
                          <a:cs typeface="Times New Roman" pitchFamily="18" charset="0"/>
                        </a:rPr>
                        <a:t>atm</a:t>
                      </a:r>
                      <a:r>
                        <a:rPr lang="en-GB" sz="3500" dirty="0" smtClean="0">
                          <a:latin typeface="Times New Roman" pitchFamily="18" charset="0"/>
                          <a:cs typeface="Times New Roman" pitchFamily="18" charset="0"/>
                        </a:rPr>
                        <a:t>)</a:t>
                      </a:r>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Complete the table below to give the 	operating conditions which are used in the 	Haber-Bosch Process.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t>
            </a:r>
          </a:p>
        </p:txBody>
      </p:sp>
      <p:graphicFrame>
        <p:nvGraphicFramePr>
          <p:cNvPr id="3" name="Table 2"/>
          <p:cNvGraphicFramePr>
            <a:graphicFrameLocks noGrp="1"/>
          </p:cNvGraphicFramePr>
          <p:nvPr/>
        </p:nvGraphicFramePr>
        <p:xfrm>
          <a:off x="1071563" y="3429000"/>
          <a:ext cx="6461125" cy="1874838"/>
        </p:xfrm>
        <a:graphic>
          <a:graphicData uri="http://schemas.openxmlformats.org/drawingml/2006/table">
            <a:tbl>
              <a:tblPr firstRow="1" bandRow="1">
                <a:tableStyleId>{2D5ABB26-0587-4C30-8999-92F81FD0307C}</a:tableStyleId>
              </a:tblPr>
              <a:tblGrid>
                <a:gridCol w="3412856"/>
                <a:gridCol w="3048269"/>
              </a:tblGrid>
              <a:tr h="624946">
                <a:tc>
                  <a:txBody>
                    <a:bodyPr/>
                    <a:lstStyle/>
                    <a:p>
                      <a:r>
                        <a:rPr lang="en-GB" sz="3500" dirty="0" smtClean="0">
                          <a:solidFill>
                            <a:schemeClr val="bg1">
                              <a:lumMod val="50000"/>
                            </a:schemeClr>
                          </a:solidFill>
                          <a:latin typeface="Times New Roman" pitchFamily="18" charset="0"/>
                          <a:cs typeface="Times New Roman" pitchFamily="18" charset="0"/>
                        </a:rPr>
                        <a:t>Name of Catalyst</a:t>
                      </a:r>
                      <a:endParaRPr lang="en-GB" sz="3500" dirty="0">
                        <a:solidFill>
                          <a:schemeClr val="bg1">
                            <a:lumMod val="50000"/>
                          </a:schemeClr>
                        </a:solidFill>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500" kern="1200" baseline="0" dirty="0" smtClean="0">
                          <a:solidFill>
                            <a:schemeClr val="tx1"/>
                          </a:solidFill>
                          <a:latin typeface="Times New Roman" pitchFamily="18" charset="0"/>
                          <a:ea typeface="+mj-ea"/>
                          <a:cs typeface="Times New Roman" pitchFamily="18" charset="0"/>
                        </a:rPr>
                        <a:t>Iron [1]</a:t>
                      </a:r>
                      <a:endParaRPr lang="en-GB" sz="3500" kern="1200" baseline="0" dirty="0">
                        <a:solidFill>
                          <a:schemeClr val="tx1"/>
                        </a:solidFill>
                        <a:latin typeface="Times New Roman" pitchFamily="18" charset="0"/>
                        <a:ea typeface="+mj-ea"/>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4946">
                <a:tc>
                  <a:txBody>
                    <a:bodyPr/>
                    <a:lstStyle/>
                    <a:p>
                      <a:r>
                        <a:rPr lang="en-GB" sz="3500" dirty="0" smtClean="0">
                          <a:solidFill>
                            <a:schemeClr val="bg1">
                              <a:lumMod val="50000"/>
                            </a:schemeClr>
                          </a:solidFill>
                          <a:latin typeface="Times New Roman" pitchFamily="18" charset="0"/>
                          <a:cs typeface="Times New Roman" pitchFamily="18" charset="0"/>
                        </a:rPr>
                        <a:t>Temperature (°C)</a:t>
                      </a:r>
                      <a:endParaRPr lang="en-GB" sz="3500" dirty="0">
                        <a:solidFill>
                          <a:schemeClr val="bg1">
                            <a:lumMod val="50000"/>
                          </a:schemeClr>
                        </a:solidFill>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500" dirty="0" smtClean="0">
                          <a:latin typeface="Times New Roman" pitchFamily="18" charset="0"/>
                          <a:cs typeface="Times New Roman" pitchFamily="18" charset="0"/>
                        </a:rPr>
                        <a:t>450 [1]</a:t>
                      </a:r>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4946">
                <a:tc>
                  <a:txBody>
                    <a:bodyPr/>
                    <a:lstStyle/>
                    <a:p>
                      <a:r>
                        <a:rPr lang="en-GB" sz="3500" dirty="0" smtClean="0">
                          <a:solidFill>
                            <a:schemeClr val="bg1">
                              <a:lumMod val="50000"/>
                            </a:schemeClr>
                          </a:solidFill>
                          <a:latin typeface="Times New Roman" pitchFamily="18" charset="0"/>
                          <a:cs typeface="Times New Roman" pitchFamily="18" charset="0"/>
                        </a:rPr>
                        <a:t>Pressure (</a:t>
                      </a:r>
                      <a:r>
                        <a:rPr lang="en-GB" sz="3500" dirty="0" err="1" smtClean="0">
                          <a:solidFill>
                            <a:schemeClr val="bg1">
                              <a:lumMod val="50000"/>
                            </a:schemeClr>
                          </a:solidFill>
                          <a:latin typeface="Times New Roman" pitchFamily="18" charset="0"/>
                          <a:cs typeface="Times New Roman" pitchFamily="18" charset="0"/>
                        </a:rPr>
                        <a:t>atm</a:t>
                      </a:r>
                      <a:r>
                        <a:rPr lang="en-GB" sz="3500" dirty="0" smtClean="0">
                          <a:solidFill>
                            <a:schemeClr val="bg1">
                              <a:lumMod val="50000"/>
                            </a:schemeClr>
                          </a:solidFill>
                          <a:latin typeface="Times New Roman" pitchFamily="18" charset="0"/>
                          <a:cs typeface="Times New Roman" pitchFamily="18" charset="0"/>
                        </a:rPr>
                        <a:t>)</a:t>
                      </a:r>
                      <a:endParaRPr lang="en-GB" sz="3500" dirty="0">
                        <a:solidFill>
                          <a:schemeClr val="bg1">
                            <a:lumMod val="50000"/>
                          </a:schemeClr>
                        </a:solidFill>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500" dirty="0" smtClean="0">
                          <a:latin typeface="Times New Roman" pitchFamily="18" charset="0"/>
                          <a:cs typeface="Times New Roman" pitchFamily="18" charset="0"/>
                        </a:rPr>
                        <a:t>350 [1]</a:t>
                      </a:r>
                      <a:endParaRPr lang="en-GB" sz="3500" dirty="0">
                        <a:latin typeface="Times New Roman" pitchFamily="18" charset="0"/>
                        <a:cs typeface="Times New Roman" pitchFamily="18" charset="0"/>
                      </a:endParaRPr>
                    </a:p>
                  </a:txBody>
                  <a:tcPr marL="91448" marR="91448"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2563" y="274638"/>
            <a:ext cx="8702675" cy="6323012"/>
          </a:xfrm>
        </p:spPr>
        <p:txBody>
          <a:bodyPr/>
          <a:lstStyle/>
          <a:p>
            <a:pPr algn="l" eaLnBrk="1" hangingPunct="1">
              <a:defRPr/>
            </a:pP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5	Ammonia is an important industrial 	chemical in many different 	manufacturing processes.</a:t>
            </a:r>
            <a:br>
              <a:rPr lang="en-GB" sz="4000" dirty="0" smtClean="0">
                <a:latin typeface="Times New Roman" pitchFamily="18" charset="0"/>
              </a:rPr>
            </a:br>
            <a:r>
              <a:rPr lang="en-GB" sz="2000" dirty="0" smtClean="0">
                <a:latin typeface="Times New Roman" pitchFamily="18" charset="0"/>
              </a:rPr>
              <a:t> </a:t>
            </a: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a)	</a:t>
            </a:r>
            <a:r>
              <a:rPr lang="en-GB" sz="4000" dirty="0" smtClean="0">
                <a:solidFill>
                  <a:schemeClr val="bg1">
                    <a:lumMod val="50000"/>
                  </a:schemeClr>
                </a:solidFill>
                <a:latin typeface="Times New Roman" pitchFamily="18" charset="0"/>
              </a:rPr>
              <a:t>Give two uses of ammonia.</a:t>
            </a: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Fertilizers / </a:t>
            </a:r>
            <a:br>
              <a:rPr lang="en-GB" sz="4000" dirty="0" smtClean="0">
                <a:latin typeface="Times New Roman" pitchFamily="18" charset="0"/>
              </a:rPr>
            </a:br>
            <a:r>
              <a:rPr lang="en-GB" sz="4000" dirty="0" smtClean="0">
                <a:latin typeface="Times New Roman" pitchFamily="18" charset="0"/>
              </a:rPr>
              <a:t>	Nitric Acid /</a:t>
            </a:r>
            <a:br>
              <a:rPr lang="en-GB" sz="4000" dirty="0" smtClean="0">
                <a:latin typeface="Times New Roman" pitchFamily="18" charset="0"/>
              </a:rPr>
            </a:br>
            <a:r>
              <a:rPr lang="en-GB" sz="4000" dirty="0" smtClean="0">
                <a:latin typeface="Times New Roman" pitchFamily="18" charset="0"/>
              </a:rPr>
              <a:t>	Explosives/ 	</a:t>
            </a:r>
            <a:br>
              <a:rPr lang="en-GB" sz="4000" dirty="0" smtClean="0">
                <a:latin typeface="Times New Roman" pitchFamily="18" charset="0"/>
              </a:rPr>
            </a:br>
            <a:r>
              <a:rPr lang="en-GB" sz="4000" dirty="0" smtClean="0">
                <a:latin typeface="Times New Roman" pitchFamily="18" charset="0"/>
              </a:rPr>
              <a:t>	Dyes [2]	</a:t>
            </a:r>
            <a:br>
              <a:rPr lang="en-GB" sz="4000" dirty="0" smtClean="0">
                <a:latin typeface="Times New Roman" pitchFamily="18" charset="0"/>
              </a:rPr>
            </a:b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a:r>
            <a:br>
              <a:rPr lang="en-GB" sz="4000" dirty="0" smtClean="0">
                <a:latin typeface="Times New Roman" pitchFamily="18" charset="0"/>
              </a:rPr>
            </a:br>
            <a:r>
              <a:rPr lang="en-GB" sz="4000" dirty="0" smtClean="0">
                <a:latin typeface="Times New Roman" pitchFamily="18" charset="0"/>
              </a:rPr>
              <a:t>						</a:t>
            </a:r>
            <a:endParaRPr lang="en-GB" sz="4000" baseline="-25000" dirty="0" smtClean="0">
              <a:latin typeface="Times New Roman" pitchFamily="18" charset="0"/>
            </a:endParaRPr>
          </a:p>
        </p:txBody>
      </p:sp>
      <p:pic>
        <p:nvPicPr>
          <p:cNvPr id="6147" name="Picture 4" descr="http://www.minnehahacreek.org/images/fertilizer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2500313"/>
            <a:ext cx="314325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c)	Ammonia may be prepared by heating 	ammonium chloride with solid calcium 	hydroxide and collecting the gas as shown 	in the diagram.</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pic>
        <p:nvPicPr>
          <p:cNvPr id="52227" name="Picture 4" descr="c:\windows\TEMP\~AUT0116.bmp"/>
          <p:cNvPicPr>
            <a:picLocks noChangeAspect="1" noChangeArrowheads="1"/>
          </p:cNvPicPr>
          <p:nvPr/>
        </p:nvPicPr>
        <p:blipFill>
          <a:blip r:embed="rId3">
            <a:extLst>
              <a:ext uri="{28A0092B-C50C-407E-A947-70E740481C1C}">
                <a14:useLocalDpi xmlns:a14="http://schemas.microsoft.com/office/drawing/2010/main" val="0"/>
              </a:ext>
            </a:extLst>
          </a:blip>
          <a:srcRect l="5933" t="11169" r="2350" b="49799"/>
          <a:stretch>
            <a:fillRect/>
          </a:stretch>
        </p:blipFill>
        <p:spPr bwMode="auto">
          <a:xfrm>
            <a:off x="711200" y="2428875"/>
            <a:ext cx="77184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	Suggest why ammonia gas is collected in 	the way shown.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	Write a balanced symbol equation for the 	reaction of ammonium chloride with 	calcium hydroxide.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Suggest why ammonia gas is collected in 	the way shown.</a:t>
            </a:r>
            <a:br>
              <a:rPr lang="en-GB" sz="3500" dirty="0" smtClean="0">
                <a:solidFill>
                  <a:schemeClr val="bg1">
                    <a:lumMod val="50000"/>
                  </a:schemeClr>
                </a:solidFill>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Less dense than air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(ii)	</a:t>
            </a:r>
            <a:r>
              <a:rPr lang="en-GB" sz="3500" dirty="0" smtClean="0">
                <a:solidFill>
                  <a:schemeClr val="bg1">
                    <a:lumMod val="50000"/>
                  </a:schemeClr>
                </a:solidFill>
                <a:latin typeface="Times New Roman" pitchFamily="18" charset="0"/>
                <a:cs typeface="Times New Roman" pitchFamily="18" charset="0"/>
              </a:rPr>
              <a:t>Write a balanced symbol equation for the 	reaction of ammonium chloride with 	calcium hydroxide.</a:t>
            </a:r>
            <a:br>
              <a:rPr lang="en-GB" sz="3500" dirty="0" smtClean="0">
                <a:solidFill>
                  <a:schemeClr val="bg1">
                    <a:lumMod val="50000"/>
                  </a:schemeClr>
                </a:solidFill>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2NH</a:t>
            </a:r>
            <a:r>
              <a:rPr lang="en-GB" sz="3000" baseline="-25000" dirty="0" smtClean="0">
                <a:latin typeface="Times New Roman" pitchFamily="18" charset="0"/>
                <a:cs typeface="Times New Roman" pitchFamily="18" charset="0"/>
              </a:rPr>
              <a:t>4</a:t>
            </a:r>
            <a:r>
              <a:rPr lang="en-GB" sz="3000" dirty="0" smtClean="0">
                <a:latin typeface="Times New Roman" pitchFamily="18" charset="0"/>
                <a:cs typeface="Times New Roman" pitchFamily="18" charset="0"/>
              </a:rPr>
              <a:t>Cl + Ca(OH)</a:t>
            </a:r>
            <a:r>
              <a:rPr lang="en-GB" sz="3000" baseline="-25000" dirty="0" smtClean="0">
                <a:latin typeface="Times New Roman" pitchFamily="18" charset="0"/>
                <a:cs typeface="Times New Roman" pitchFamily="18" charset="0"/>
              </a:rPr>
              <a:t>2</a:t>
            </a:r>
            <a:r>
              <a:rPr lang="en-GB" sz="3000" dirty="0" smtClean="0">
                <a:latin typeface="Times New Roman" pitchFamily="18" charset="0"/>
                <a:cs typeface="Times New Roman" pitchFamily="18" charset="0"/>
              </a:rPr>
              <a:t> → 2NH</a:t>
            </a:r>
            <a:r>
              <a:rPr lang="en-GB" sz="3000" baseline="-25000" dirty="0" smtClean="0">
                <a:latin typeface="Times New Roman" pitchFamily="18" charset="0"/>
                <a:cs typeface="Times New Roman" pitchFamily="18" charset="0"/>
              </a:rPr>
              <a:t>3</a:t>
            </a:r>
            <a:r>
              <a:rPr lang="en-GB" sz="3000" dirty="0" smtClean="0">
                <a:latin typeface="Times New Roman" pitchFamily="18" charset="0"/>
                <a:cs typeface="Times New Roman" pitchFamily="18" charset="0"/>
              </a:rPr>
              <a:t> + CaCl</a:t>
            </a:r>
            <a:r>
              <a:rPr lang="en-GB" sz="3000" baseline="-25000" dirty="0" smtClean="0">
                <a:latin typeface="Times New Roman" pitchFamily="18" charset="0"/>
                <a:cs typeface="Times New Roman" pitchFamily="18" charset="0"/>
              </a:rPr>
              <a:t>2</a:t>
            </a:r>
            <a:r>
              <a:rPr lang="en-GB" sz="3000" dirty="0" smtClean="0">
                <a:latin typeface="Times New Roman" pitchFamily="18" charset="0"/>
                <a:cs typeface="Times New Roman" pitchFamily="18" charset="0"/>
              </a:rPr>
              <a:t> + 2H</a:t>
            </a:r>
            <a:r>
              <a:rPr lang="en-GB" sz="3000" baseline="-25000" dirty="0" smtClean="0">
                <a:latin typeface="Times New Roman" pitchFamily="18" charset="0"/>
                <a:cs typeface="Times New Roman" pitchFamily="18" charset="0"/>
              </a:rPr>
              <a:t>2</a:t>
            </a:r>
            <a:r>
              <a:rPr lang="en-GB" sz="3000" dirty="0" smtClean="0">
                <a:latin typeface="Times New Roman" pitchFamily="18" charset="0"/>
                <a:cs typeface="Times New Roman" pitchFamily="18" charset="0"/>
              </a:rPr>
              <a:t>O  [3]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A glass rod, dipped in concentrated 	hydrochloric acid is held under test tube A.  	What observations would you make?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(iii)	</a:t>
            </a:r>
            <a:r>
              <a:rPr lang="en-GB" sz="3500" dirty="0" smtClean="0">
                <a:solidFill>
                  <a:schemeClr val="bg1">
                    <a:lumMod val="50000"/>
                  </a:schemeClr>
                </a:solidFill>
                <a:latin typeface="Times New Roman" pitchFamily="18" charset="0"/>
                <a:cs typeface="Times New Roman" pitchFamily="18" charset="0"/>
              </a:rPr>
              <a:t>A glass rod, dipped in concentrated 	hydrochloric acid is held under test tube A.  	What observations would you make?</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White [1] fumes / smoke [1]		     [2]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d)	Ammonia solution is used to detect the 	presence of metal cations in solution.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Describe what would be observed when 	ammonia solution is added slowly until it 	is in excess to a solution copper(II) 	sulphate.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4a)	Chlorine gas can be prepared in the 	laboratory using concentrated hydrochloric 	acid.  The reaction can be represented by 	the equation.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2HCl + [O] → H</a:t>
            </a:r>
            <a:r>
              <a:rPr lang="en-GB" sz="3500" baseline="-25000" smtClean="0">
                <a:latin typeface="Times New Roman" pitchFamily="18" charset="0"/>
                <a:cs typeface="Times New Roman" pitchFamily="18" charset="0"/>
              </a:rPr>
              <a:t>2</a:t>
            </a:r>
            <a:r>
              <a:rPr lang="en-GB" sz="3500" smtClean="0">
                <a:latin typeface="Times New Roman" pitchFamily="18" charset="0"/>
                <a:cs typeface="Times New Roman" pitchFamily="18" charset="0"/>
              </a:rPr>
              <a:t>O +Cl</a:t>
            </a:r>
            <a:r>
              <a:rPr lang="en-GB" sz="3500" baseline="-25000" smtClean="0">
                <a:latin typeface="Times New Roman" pitchFamily="18" charset="0"/>
                <a:cs typeface="Times New Roman" pitchFamily="18" charset="0"/>
              </a:rPr>
              <a:t>2</a:t>
            </a: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State the name and type of substance 	represented by [O].</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Name: 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Type:  __________________________ [2]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4a)	Chlorine gas can be prepared in the 	laboratory using concentrated hydrochloric 	acid.  The reaction can be represented by 	the equation.</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2HCl + [O] → H</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O +Cl</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State the name and type of substance 	represented by [O].</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Potassium permanganate / manganese	 	dioxide [1] oxidising agent [1]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Describe the appearance of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the chlorine gas produced.</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b)	In industry, chlorine can be produced by 	the electrolysis of concentrated sodium 	chloride solution using carbon electrodes.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State the electrode at which chlorine is 	produced.</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	</a:t>
            </a:r>
            <a:r>
              <a:rPr lang="en-GB" sz="3500" dirty="0" smtClean="0">
                <a:solidFill>
                  <a:schemeClr val="bg1">
                    <a:lumMod val="50000"/>
                  </a:schemeClr>
                </a:solidFill>
                <a:latin typeface="Times New Roman" pitchFamily="18" charset="0"/>
                <a:cs typeface="Times New Roman" pitchFamily="18" charset="0"/>
              </a:rPr>
              <a:t>Describe the appearance of the chlorine 	gas produced.</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Green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b)	In industry, chlorine can be produced by 	the electrolysis of concentrated sodium 	chloride solution using carbon electrodes.</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State the electrode at which chlorine is 	produced.</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Anode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563" y="274638"/>
            <a:ext cx="8702675" cy="6323012"/>
          </a:xfrm>
        </p:spPr>
        <p:txBody>
          <a:bodyPr/>
          <a:lstStyle/>
          <a:p>
            <a:pPr algn="l" eaLnBrk="1" hangingPunct="1"/>
            <a:r>
              <a:rPr lang="en-GB" sz="3500" smtClean="0">
                <a:latin typeface="Times New Roman" pitchFamily="18" charset="0"/>
              </a:rPr>
              <a:t>b)	Ammonia is prepared industrially from 	nitrogen and hydrogen gases.  The 	equation for the reaction is:</a:t>
            </a:r>
            <a:br>
              <a:rPr lang="en-GB" sz="3500" smtClean="0">
                <a:latin typeface="Times New Roman" pitchFamily="18" charset="0"/>
              </a:rPr>
            </a:br>
            <a:r>
              <a:rPr lang="en-GB" sz="3500" smtClean="0">
                <a:latin typeface="Times New Roman" pitchFamily="18" charset="0"/>
              </a:rPr>
              <a:t>	N</a:t>
            </a:r>
            <a:r>
              <a:rPr lang="en-GB" sz="3500" baseline="-25000" smtClean="0">
                <a:latin typeface="Times New Roman" pitchFamily="18" charset="0"/>
              </a:rPr>
              <a:t>2</a:t>
            </a:r>
            <a:r>
              <a:rPr lang="en-GB" sz="3500" smtClean="0">
                <a:latin typeface="Times New Roman" pitchFamily="18" charset="0"/>
              </a:rPr>
              <a:t> + 3H</a:t>
            </a:r>
            <a:r>
              <a:rPr lang="en-GB" sz="3500" baseline="-25000" smtClean="0">
                <a:latin typeface="Times New Roman" pitchFamily="18" charset="0"/>
              </a:rPr>
              <a:t>2</a:t>
            </a:r>
            <a:r>
              <a:rPr lang="en-GB" sz="3500" smtClean="0">
                <a:latin typeface="Times New Roman" pitchFamily="18" charset="0"/>
              </a:rPr>
              <a:t> = 2NH</a:t>
            </a:r>
            <a:r>
              <a:rPr lang="en-GB" sz="3500" baseline="-25000" smtClean="0">
                <a:latin typeface="Times New Roman" pitchFamily="18" charset="0"/>
              </a:rPr>
              <a:t>3</a:t>
            </a:r>
            <a:br>
              <a:rPr lang="en-GB" sz="3500" baseline="-25000" smtClean="0">
                <a:latin typeface="Times New Roman" pitchFamily="18" charset="0"/>
              </a:rPr>
            </a:br>
            <a:r>
              <a:rPr lang="en-GB" sz="3500" baseline="-25000" smtClean="0">
                <a:latin typeface="Times New Roman" pitchFamily="18" charset="0"/>
              </a:rPr>
              <a:t/>
            </a:r>
            <a:br>
              <a:rPr lang="en-GB" sz="3500" baseline="-25000" smtClean="0">
                <a:latin typeface="Times New Roman" pitchFamily="18" charset="0"/>
              </a:rPr>
            </a:br>
            <a:r>
              <a:rPr lang="en-GB" sz="3500" smtClean="0">
                <a:latin typeface="Times New Roman" pitchFamily="18" charset="0"/>
              </a:rPr>
              <a:t>(i)	What is the name of the industrial process 	used to manufacture ammonia?</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	______________________________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The electrodes cannot be made from iron, 	since iron reacts with chlorine.  Write a 	balanced symbol equation for the reaction 	of iron with chlorine.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	</a:t>
            </a:r>
            <a:r>
              <a:rPr lang="en-GB" sz="3500" dirty="0" smtClean="0">
                <a:solidFill>
                  <a:schemeClr val="bg1">
                    <a:lumMod val="50000"/>
                  </a:schemeClr>
                </a:solidFill>
                <a:latin typeface="Times New Roman" pitchFamily="18" charset="0"/>
                <a:cs typeface="Times New Roman" pitchFamily="18" charset="0"/>
              </a:rPr>
              <a:t>The electrodes cannot be made from iron, 	since iron reacts with chlorine.  Write a 	balanced symbol equation for the reaction 	of iron with chlorine.</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2Fe + 2Cl</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2FeCl</a:t>
            </a:r>
            <a:r>
              <a:rPr lang="en-GB" sz="3500" baseline="-25000" dirty="0" smtClean="0">
                <a:latin typeface="Times New Roman" pitchFamily="18" charset="0"/>
                <a:cs typeface="Times New Roman" pitchFamily="18" charset="0"/>
              </a:rPr>
              <a:t>3</a:t>
            </a:r>
            <a:r>
              <a:rPr lang="en-GB" sz="3500" dirty="0" smtClean="0">
                <a:latin typeface="Times New Roman" pitchFamily="18" charset="0"/>
                <a:cs typeface="Times New Roman" pitchFamily="18" charset="0"/>
              </a:rPr>
              <a:t>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[1]		[1]	+[1] for balancing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c)	Chlorine is a reactive gas.  Write balanced 	symbol equations and give the 	observations for the following reactions.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Chlorine + sodium hydroxide solution.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Equation: _______________________ [3]</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Observations: ____________________ [1]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c)	Chlorine is a reactive gas.  Write balanced 	symbol equations and give the 	observations for the following reactions.</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Chlorine + sodium hydroxide solution.</a:t>
            </a:r>
            <a:br>
              <a:rPr lang="en-GB" sz="3500" dirty="0" smtClean="0">
                <a:solidFill>
                  <a:schemeClr val="bg1">
                    <a:lumMod val="50000"/>
                  </a:schemeClr>
                </a:solidFill>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a:r>
            <a:br>
              <a:rPr lang="en-GB" sz="3500" dirty="0" smtClean="0">
                <a:solidFill>
                  <a:schemeClr val="bg1">
                    <a:lumMod val="50000"/>
                  </a:schemeClr>
                </a:solidFill>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Equation</a:t>
            </a:r>
            <a:r>
              <a:rPr lang="en-GB" sz="2800" dirty="0" smtClean="0">
                <a:solidFill>
                  <a:schemeClr val="bg1">
                    <a:lumMod val="50000"/>
                  </a:schemeClr>
                </a:solidFill>
                <a:latin typeface="Times New Roman" pitchFamily="18" charset="0"/>
                <a:cs typeface="Times New Roman" pitchFamily="18" charset="0"/>
              </a:rPr>
              <a:t>: </a:t>
            </a:r>
            <a:r>
              <a:rPr lang="en-GB" sz="2800" dirty="0" smtClean="0">
                <a:latin typeface="Times New Roman" pitchFamily="18" charset="0"/>
                <a:cs typeface="Times New Roman" pitchFamily="18" charset="0"/>
              </a:rPr>
              <a:t>Cl</a:t>
            </a:r>
            <a:r>
              <a:rPr lang="en-GB" sz="2800" baseline="-25000" dirty="0" smtClean="0">
                <a:latin typeface="Times New Roman" pitchFamily="18" charset="0"/>
                <a:cs typeface="Times New Roman" pitchFamily="18" charset="0"/>
              </a:rPr>
              <a:t>2</a:t>
            </a:r>
            <a:r>
              <a:rPr lang="en-GB" sz="2800" dirty="0" smtClean="0">
                <a:latin typeface="Times New Roman" pitchFamily="18" charset="0"/>
                <a:cs typeface="Times New Roman" pitchFamily="18" charset="0"/>
              </a:rPr>
              <a:t> + 2NaOH → </a:t>
            </a:r>
            <a:r>
              <a:rPr lang="en-GB" sz="2800" dirty="0" err="1" smtClean="0">
                <a:latin typeface="Times New Roman" pitchFamily="18" charset="0"/>
                <a:cs typeface="Times New Roman" pitchFamily="18" charset="0"/>
              </a:rPr>
              <a:t>NaCl</a:t>
            </a:r>
            <a:r>
              <a:rPr lang="en-GB" sz="2800" dirty="0" smtClean="0">
                <a:latin typeface="Times New Roman" pitchFamily="18" charset="0"/>
                <a:cs typeface="Times New Roman" pitchFamily="18" charset="0"/>
              </a:rPr>
              <a:t> + </a:t>
            </a:r>
            <a:r>
              <a:rPr lang="en-GB" sz="2800" dirty="0" err="1" smtClean="0">
                <a:latin typeface="Times New Roman" pitchFamily="18" charset="0"/>
                <a:cs typeface="Times New Roman" pitchFamily="18" charset="0"/>
              </a:rPr>
              <a:t>NaOCl</a:t>
            </a:r>
            <a:r>
              <a:rPr lang="en-GB" sz="2800" dirty="0" smtClean="0">
                <a:latin typeface="Times New Roman" pitchFamily="18" charset="0"/>
                <a:cs typeface="Times New Roman" pitchFamily="18" charset="0"/>
              </a:rPr>
              <a:t> + H</a:t>
            </a:r>
            <a:r>
              <a:rPr lang="en-GB" sz="2800" baseline="-25000" dirty="0" smtClean="0">
                <a:latin typeface="Times New Roman" pitchFamily="18" charset="0"/>
                <a:cs typeface="Times New Roman" pitchFamily="18" charset="0"/>
              </a:rPr>
              <a:t>2</a:t>
            </a:r>
            <a:r>
              <a:rPr lang="en-GB" sz="2800" dirty="0" smtClean="0">
                <a:latin typeface="Times New Roman" pitchFamily="18" charset="0"/>
                <a:cs typeface="Times New Roman" pitchFamily="18" charset="0"/>
              </a:rPr>
              <a:t>O</a:t>
            </a:r>
            <a:r>
              <a:rPr lang="en-GB" sz="3500" dirty="0" smtClean="0">
                <a:latin typeface="Times New Roman" pitchFamily="18" charset="0"/>
                <a:cs typeface="Times New Roman" pitchFamily="18" charset="0"/>
              </a:rPr>
              <a:t> 				[1]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+[1] for balancing	[3]</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Observations: </a:t>
            </a:r>
            <a:r>
              <a:rPr lang="en-GB" sz="3500" dirty="0" smtClean="0">
                <a:latin typeface="Times New Roman" pitchFamily="18" charset="0"/>
                <a:cs typeface="Times New Roman" pitchFamily="18" charset="0"/>
              </a:rPr>
              <a:t>Heat evolved/temperature	 	increases, smell of bleach [1],			 	yellow/green colour fades [1], colourless	 	solution [1] (Maximum [1])	</a:t>
            </a:r>
            <a:r>
              <a:rPr lang="en-GB" sz="3500" u="sng" dirty="0" smtClean="0">
                <a:latin typeface="Times New Roman" pitchFamily="18" charset="0"/>
                <a:cs typeface="Times New Roman" pitchFamily="18" charset="0"/>
              </a:rPr>
              <a:t>		</a:t>
            </a:r>
            <a:endParaRPr lang="en-GB" sz="3500" dirty="0" smtClean="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Chlorine + sodium bromide solution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Equation: _______________________ [3]</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Observations: ____________________ [2]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	</a:t>
            </a:r>
            <a:r>
              <a:rPr lang="en-GB" sz="3500" dirty="0" smtClean="0">
                <a:solidFill>
                  <a:schemeClr val="bg1">
                    <a:lumMod val="50000"/>
                  </a:schemeClr>
                </a:solidFill>
                <a:latin typeface="Times New Roman" pitchFamily="18" charset="0"/>
                <a:cs typeface="Times New Roman" pitchFamily="18" charset="0"/>
              </a:rPr>
              <a:t>Chlorine + sodium bromide solution</a:t>
            </a:r>
            <a:br>
              <a:rPr lang="en-GB" sz="3500" dirty="0" smtClean="0">
                <a:solidFill>
                  <a:schemeClr val="bg1">
                    <a:lumMod val="50000"/>
                  </a:schemeClr>
                </a:solidFill>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a:r>
            <a:br>
              <a:rPr lang="en-GB" sz="3500" dirty="0" smtClean="0">
                <a:solidFill>
                  <a:schemeClr val="bg1">
                    <a:lumMod val="50000"/>
                  </a:schemeClr>
                </a:solidFill>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Equation</a:t>
            </a:r>
            <a:r>
              <a:rPr lang="en-GB" sz="3500" dirty="0" smtClean="0">
                <a:latin typeface="Times New Roman" pitchFamily="18" charset="0"/>
                <a:cs typeface="Times New Roman" pitchFamily="18" charset="0"/>
              </a:rPr>
              <a:t>: Cl</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+ 2NaBr → Br</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+ 2NaCl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[1]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 [1] for balancing				[3]</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Observations: </a:t>
            </a:r>
            <a:r>
              <a:rPr lang="en-GB" sz="3500" dirty="0" smtClean="0">
                <a:latin typeface="Times New Roman" pitchFamily="18" charset="0"/>
                <a:cs typeface="Times New Roman" pitchFamily="18" charset="0"/>
              </a:rPr>
              <a:t>Colourless solution [1],	 	changes to red brown [1], yellow/green	 	colour disappears [1] (Maximum [2])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d)	Large amounts of liquid chlorine are 	transported in tankers by road to water 	treatment works.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How is the chlorine gas turned into liquid 	chlorine?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	Why is chlorine transported as a liquid and 	not as a gas?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d)	Large amounts of liquid chlorine are 	transported in tankers by road to water 	treatment works.</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How is the chlorine gas turned into liquid 	chlorine?</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Cooled/pressure applied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(ii)	</a:t>
            </a:r>
            <a:r>
              <a:rPr lang="en-GB" sz="3500" dirty="0" smtClean="0">
                <a:solidFill>
                  <a:schemeClr val="bg1">
                    <a:lumMod val="50000"/>
                  </a:schemeClr>
                </a:solidFill>
                <a:latin typeface="Times New Roman" pitchFamily="18" charset="0"/>
                <a:cs typeface="Times New Roman" pitchFamily="18" charset="0"/>
              </a:rPr>
              <a:t>Why is chlorine transported as a liquid and 	not as a gas?</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Ease of transportation/takes up less space	 [1]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Every tanker transporting chlorine must have a Hazchem warning label as shown below.</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pic>
        <p:nvPicPr>
          <p:cNvPr id="70659" name="Picture 2" descr="Untitled-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928813"/>
            <a:ext cx="8429625"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What word is missing from Box A on the 	Hazchem label to describe the hazard 	associated with chlorine?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(iv)	Why are small amounts of chlorine added 	to water at the water treatment works?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2563" y="274638"/>
            <a:ext cx="8702675" cy="6323012"/>
          </a:xfrm>
        </p:spPr>
        <p:txBody>
          <a:bodyPr/>
          <a:lstStyle/>
          <a:p>
            <a:pPr algn="l" eaLnBrk="1" hangingPunct="1">
              <a:defRPr/>
            </a:pPr>
            <a:r>
              <a:rPr lang="en-GB" sz="3500" dirty="0" smtClean="0">
                <a:latin typeface="Times New Roman" pitchFamily="18" charset="0"/>
              </a:rPr>
              <a:t>b)	Ammonia is prepared industrially from 	nitrogen and hydrogen gases.  The 	equation for the reaction is:</a:t>
            </a:r>
            <a:br>
              <a:rPr lang="en-GB" sz="3500" dirty="0" smtClean="0">
                <a:latin typeface="Times New Roman" pitchFamily="18" charset="0"/>
              </a:rPr>
            </a:br>
            <a:r>
              <a:rPr lang="en-GB" sz="3500" dirty="0" smtClean="0">
                <a:latin typeface="Times New Roman" pitchFamily="18" charset="0"/>
              </a:rPr>
              <a:t>	N</a:t>
            </a:r>
            <a:r>
              <a:rPr lang="en-GB" sz="3500" baseline="-25000" dirty="0" smtClean="0">
                <a:latin typeface="Times New Roman" pitchFamily="18" charset="0"/>
              </a:rPr>
              <a:t>2</a:t>
            </a:r>
            <a:r>
              <a:rPr lang="en-GB" sz="3500" dirty="0" smtClean="0">
                <a:latin typeface="Times New Roman" pitchFamily="18" charset="0"/>
              </a:rPr>
              <a:t> + 3H</a:t>
            </a:r>
            <a:r>
              <a:rPr lang="en-GB" sz="3500" baseline="-25000" dirty="0" smtClean="0">
                <a:latin typeface="Times New Roman" pitchFamily="18" charset="0"/>
              </a:rPr>
              <a:t>2</a:t>
            </a:r>
            <a:r>
              <a:rPr lang="en-GB" sz="3500" dirty="0" smtClean="0">
                <a:latin typeface="Times New Roman" pitchFamily="18" charset="0"/>
              </a:rPr>
              <a:t> </a:t>
            </a:r>
            <a:r>
              <a:rPr lang="en-GB" sz="3500" dirty="0" smtClean="0">
                <a:latin typeface="Times New Roman" pitchFamily="18" charset="0"/>
                <a:sym typeface="Wingdings" pitchFamily="2" charset="2"/>
              </a:rPr>
              <a:t></a:t>
            </a:r>
            <a:r>
              <a:rPr lang="en-GB" sz="3500" dirty="0" smtClean="0">
                <a:latin typeface="Times New Roman" pitchFamily="18" charset="0"/>
              </a:rPr>
              <a:t> 2NH</a:t>
            </a:r>
            <a:r>
              <a:rPr lang="en-GB" sz="3500" baseline="-25000" dirty="0" smtClean="0">
                <a:latin typeface="Times New Roman" pitchFamily="18" charset="0"/>
              </a:rPr>
              <a:t>3</a:t>
            </a:r>
            <a:br>
              <a:rPr lang="en-GB" sz="3500" baseline="-25000" dirty="0" smtClean="0">
                <a:latin typeface="Times New Roman" pitchFamily="18" charset="0"/>
              </a:rPr>
            </a:br>
            <a:r>
              <a:rPr lang="en-GB" sz="3500" baseline="-25000" dirty="0" smtClean="0">
                <a:latin typeface="Times New Roman" pitchFamily="18" charset="0"/>
              </a:rPr>
              <a:t/>
            </a:r>
            <a:br>
              <a:rPr lang="en-GB" sz="3500" baseline="-25000" dirty="0" smtClean="0">
                <a:latin typeface="Times New Roman" pitchFamily="18" charset="0"/>
              </a:rPr>
            </a:br>
            <a:r>
              <a:rPr lang="en-GB" sz="3500" baseline="-25000" dirty="0" smtClean="0">
                <a:latin typeface="Times New Roman" pitchFamily="18" charset="0"/>
              </a:rPr>
              <a:t/>
            </a:r>
            <a:br>
              <a:rPr lang="en-GB" sz="3500" baseline="-25000" dirty="0" smtClean="0">
                <a:latin typeface="Times New Roman" pitchFamily="18" charset="0"/>
              </a:rPr>
            </a:br>
            <a:r>
              <a:rPr lang="en-GB" sz="3500" baseline="-25000" dirty="0" smtClean="0">
                <a:latin typeface="Times New Roman" pitchFamily="18" charset="0"/>
              </a:rPr>
              <a:t/>
            </a:r>
            <a:br>
              <a:rPr lang="en-GB" sz="3500" baseline="-25000" dirty="0" smtClean="0">
                <a:latin typeface="Times New Roman" pitchFamily="18" charset="0"/>
              </a:rPr>
            </a:br>
            <a:r>
              <a:rPr lang="en-GB" sz="3500" baseline="-25000" dirty="0" smtClean="0">
                <a:latin typeface="Times New Roman" pitchFamily="18" charset="0"/>
              </a:rPr>
              <a:t/>
            </a:r>
            <a:br>
              <a:rPr lang="en-GB" sz="3500" baseline="-25000" dirty="0" smtClean="0">
                <a:latin typeface="Times New Roman" pitchFamily="18" charset="0"/>
              </a:rPr>
            </a:br>
            <a:r>
              <a:rPr lang="en-GB" sz="3500" baseline="-25000" dirty="0" smtClean="0">
                <a:latin typeface="Times New Roman" pitchFamily="18" charset="0"/>
              </a:rPr>
              <a:t/>
            </a:r>
            <a:br>
              <a:rPr lang="en-GB" sz="3500" baseline="-25000" dirty="0" smtClean="0">
                <a:latin typeface="Times New Roman" pitchFamily="18" charset="0"/>
              </a:rPr>
            </a:br>
            <a:r>
              <a:rPr lang="en-GB" sz="3500" baseline="-25000" dirty="0" smtClean="0">
                <a:latin typeface="Times New Roman" pitchFamily="18" charset="0"/>
              </a:rPr>
              <a:t/>
            </a:r>
            <a:br>
              <a:rPr lang="en-GB" sz="3500" baseline="-25000" dirty="0" smtClean="0">
                <a:latin typeface="Times New Roman" pitchFamily="18" charset="0"/>
              </a:rPr>
            </a:br>
            <a:r>
              <a:rPr lang="en-GB" sz="3500" baseline="-25000" dirty="0" smtClean="0">
                <a:latin typeface="Times New Roman" pitchFamily="18" charset="0"/>
              </a:rPr>
              <a:t/>
            </a:r>
            <a:br>
              <a:rPr lang="en-GB" sz="3500" baseline="-25000" dirty="0" smtClean="0">
                <a:latin typeface="Times New Roman" pitchFamily="18" charset="0"/>
              </a:rPr>
            </a:br>
            <a:r>
              <a:rPr lang="en-GB" sz="3500" dirty="0" smtClean="0">
                <a:latin typeface="Times New Roman" pitchFamily="18" charset="0"/>
              </a:rPr>
              <a:t>(</a:t>
            </a:r>
            <a:r>
              <a:rPr lang="en-GB" sz="3500" dirty="0" err="1" smtClean="0">
                <a:latin typeface="Times New Roman" pitchFamily="18" charset="0"/>
              </a:rPr>
              <a:t>i</a:t>
            </a:r>
            <a:r>
              <a:rPr lang="en-GB" sz="3500" dirty="0" smtClean="0">
                <a:latin typeface="Times New Roman" pitchFamily="18" charset="0"/>
              </a:rPr>
              <a:t>)	</a:t>
            </a:r>
            <a:r>
              <a:rPr lang="en-GB" sz="3500" dirty="0" smtClean="0">
                <a:solidFill>
                  <a:schemeClr val="bg1">
                    <a:lumMod val="50000"/>
                  </a:schemeClr>
                </a:solidFill>
                <a:latin typeface="Times New Roman" pitchFamily="18" charset="0"/>
              </a:rPr>
              <a:t>What is the name of the industrial process 	used to manufacture ammonia?</a:t>
            </a:r>
            <a:br>
              <a:rPr lang="en-GB" sz="3500" dirty="0" smtClean="0">
                <a:solidFill>
                  <a:schemeClr val="bg1">
                    <a:lumMod val="50000"/>
                  </a:schemeClr>
                </a:solidFill>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	Haber [1] (Bosch) process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(iii)	</a:t>
            </a:r>
            <a:r>
              <a:rPr lang="en-GB" sz="3500" dirty="0" smtClean="0">
                <a:solidFill>
                  <a:schemeClr val="bg1">
                    <a:lumMod val="50000"/>
                  </a:schemeClr>
                </a:solidFill>
                <a:latin typeface="Times New Roman" pitchFamily="18" charset="0"/>
                <a:cs typeface="Times New Roman" pitchFamily="18" charset="0"/>
              </a:rPr>
              <a:t>What word is missing from Box A on the 	</a:t>
            </a:r>
            <a:r>
              <a:rPr lang="en-GB" sz="3500" dirty="0" err="1" smtClean="0">
                <a:solidFill>
                  <a:schemeClr val="bg1">
                    <a:lumMod val="50000"/>
                  </a:schemeClr>
                </a:solidFill>
                <a:latin typeface="Times New Roman" pitchFamily="18" charset="0"/>
                <a:cs typeface="Times New Roman" pitchFamily="18" charset="0"/>
              </a:rPr>
              <a:t>Hazchem</a:t>
            </a:r>
            <a:r>
              <a:rPr lang="en-GB" sz="3500" dirty="0" smtClean="0">
                <a:solidFill>
                  <a:schemeClr val="bg1">
                    <a:lumMod val="50000"/>
                  </a:schemeClr>
                </a:solidFill>
                <a:latin typeface="Times New Roman" pitchFamily="18" charset="0"/>
                <a:cs typeface="Times New Roman" pitchFamily="18" charset="0"/>
              </a:rPr>
              <a:t> label to describe the hazard 	associated with chlorine?</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Toxic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(iv)	</a:t>
            </a:r>
            <a:r>
              <a:rPr lang="en-GB" sz="3500" dirty="0" smtClean="0">
                <a:solidFill>
                  <a:schemeClr val="bg1">
                    <a:lumMod val="50000"/>
                  </a:schemeClr>
                </a:solidFill>
                <a:latin typeface="Times New Roman" pitchFamily="18" charset="0"/>
                <a:cs typeface="Times New Roman" pitchFamily="18" charset="0"/>
              </a:rPr>
              <a:t>Why are small amounts of chlorine added 	to water at the water treatment works?</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Kills [1] germs, microbes, bacteria [1] or	 	sterilise [2]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(v)	Give another use of chlorine.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(v)	</a:t>
            </a:r>
            <a:r>
              <a:rPr lang="en-GB" sz="3500" dirty="0" smtClean="0">
                <a:solidFill>
                  <a:schemeClr val="bg1">
                    <a:lumMod val="50000"/>
                  </a:schemeClr>
                </a:solidFill>
                <a:latin typeface="Times New Roman" pitchFamily="18" charset="0"/>
                <a:cs typeface="Times New Roman" pitchFamily="18" charset="0"/>
              </a:rPr>
              <a:t>Give another use of chlorine.</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Bleach (for cotton, lined, wood pulp)/PVC 	manufacture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endParaRPr lang="en-GB" sz="3500" dirty="0" smtClean="0">
              <a:latin typeface="Times New Roman" pitchFamily="18" charset="0"/>
              <a:cs typeface="Times New Roman" pitchFamily="18" charset="0"/>
            </a:endParaRPr>
          </a:p>
        </p:txBody>
      </p:sp>
      <p:sp>
        <p:nvSpPr>
          <p:cNvPr id="747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e)	Hydrochloric acid can also be transported 	by road in tankers.  The tanker has the 	Hazchem warning label shown below.</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pic>
        <p:nvPicPr>
          <p:cNvPr id="75779" name="Picture 2" descr="Untitled-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357438"/>
            <a:ext cx="82296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	What is the word missing from Box B on 	this Haschem label to describe the hazard 	associated with hydrochloric acid?</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	Hydrocholoric acid can be made by using 	sodium chloride.  What other substance 	reacts with sodium chloride to produce 	hydrogen chloride gas?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What is the word missing from Box B on 	this </a:t>
            </a:r>
            <a:r>
              <a:rPr lang="en-GB" sz="3500" dirty="0" err="1" smtClean="0">
                <a:solidFill>
                  <a:schemeClr val="bg1">
                    <a:lumMod val="50000"/>
                  </a:schemeClr>
                </a:solidFill>
                <a:latin typeface="Times New Roman" pitchFamily="18" charset="0"/>
                <a:cs typeface="Times New Roman" pitchFamily="18" charset="0"/>
              </a:rPr>
              <a:t>Haschem</a:t>
            </a:r>
            <a:r>
              <a:rPr lang="en-GB" sz="3500" dirty="0" smtClean="0">
                <a:solidFill>
                  <a:schemeClr val="bg1">
                    <a:lumMod val="50000"/>
                  </a:schemeClr>
                </a:solidFill>
                <a:latin typeface="Times New Roman" pitchFamily="18" charset="0"/>
                <a:cs typeface="Times New Roman" pitchFamily="18" charset="0"/>
              </a:rPr>
              <a:t> label to describe the hazard 	associated with hydrochloric acid?</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Corrosive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(ii)	</a:t>
            </a:r>
            <a:r>
              <a:rPr lang="en-GB" sz="3500" dirty="0" err="1" smtClean="0">
                <a:solidFill>
                  <a:schemeClr val="bg1">
                    <a:lumMod val="50000"/>
                  </a:schemeClr>
                </a:solidFill>
                <a:latin typeface="Times New Roman" pitchFamily="18" charset="0"/>
                <a:cs typeface="Times New Roman" pitchFamily="18" charset="0"/>
              </a:rPr>
              <a:t>Hydrocholoric</a:t>
            </a:r>
            <a:r>
              <a:rPr lang="en-GB" sz="3500" dirty="0" smtClean="0">
                <a:solidFill>
                  <a:schemeClr val="bg1">
                    <a:lumMod val="50000"/>
                  </a:schemeClr>
                </a:solidFill>
                <a:latin typeface="Times New Roman" pitchFamily="18" charset="0"/>
                <a:cs typeface="Times New Roman" pitchFamily="18" charset="0"/>
              </a:rPr>
              <a:t> acid can be made by using 	sodium chloride.  What other substance 	reacts with sodium chloride to produce 	hydrogen chloride gas?</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Concentrated [1] sulphuric acid [1]	 [2]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Describe the test for hydrogen chloride gas 	and give the expected result.</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(iii)	</a:t>
            </a:r>
            <a:r>
              <a:rPr lang="en-GB" sz="3500" dirty="0" smtClean="0">
                <a:solidFill>
                  <a:schemeClr val="bg1">
                    <a:lumMod val="50000"/>
                  </a:schemeClr>
                </a:solidFill>
                <a:latin typeface="Times New Roman" pitchFamily="18" charset="0"/>
                <a:cs typeface="Times New Roman" pitchFamily="18" charset="0"/>
              </a:rPr>
              <a:t>Describe the test for hydrogen chloride gas 	and give the expected result.</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Glass rod [1] dipped in concentrated [1]	 	ammonia [1] white [1] fumes/smoke [1]	 	(Maximum [4])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1	In the laboratory, a student carried out 	experiments using the elements sulphur 	and magnesium.</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a)	Complete the table below, stating the 	colour of each element.</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t>
            </a:r>
          </a:p>
        </p:txBody>
      </p:sp>
      <p:graphicFrame>
        <p:nvGraphicFramePr>
          <p:cNvPr id="3" name="Table 2"/>
          <p:cNvGraphicFramePr>
            <a:graphicFrameLocks noGrp="1"/>
          </p:cNvGraphicFramePr>
          <p:nvPr/>
        </p:nvGraphicFramePr>
        <p:xfrm>
          <a:off x="1214438" y="4143375"/>
          <a:ext cx="6096000" cy="1646238"/>
        </p:xfrm>
        <a:graphic>
          <a:graphicData uri="http://schemas.openxmlformats.org/drawingml/2006/table">
            <a:tbl>
              <a:tblPr firstRow="1" bandRow="1">
                <a:tableStyleId>{2D5ABB26-0587-4C30-8999-92F81FD0307C}</a:tableStyleId>
              </a:tblPr>
              <a:tblGrid>
                <a:gridCol w="3048000"/>
                <a:gridCol w="3048000"/>
              </a:tblGrid>
              <a:tr h="548746">
                <a:tc>
                  <a:txBody>
                    <a:bodyPr/>
                    <a:lstStyle/>
                    <a:p>
                      <a:r>
                        <a:rPr lang="en-GB" sz="3000" b="1" dirty="0" smtClean="0">
                          <a:latin typeface="Times New Roman" pitchFamily="18" charset="0"/>
                          <a:cs typeface="Times New Roman" pitchFamily="18" charset="0"/>
                        </a:rPr>
                        <a:t>Element</a:t>
                      </a:r>
                      <a:endParaRPr lang="en-GB" sz="3000" b="1"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b="1" dirty="0" smtClean="0">
                          <a:latin typeface="Times New Roman" pitchFamily="18" charset="0"/>
                          <a:cs typeface="Times New Roman" pitchFamily="18" charset="0"/>
                        </a:rPr>
                        <a:t>Colour</a:t>
                      </a:r>
                      <a:endParaRPr lang="en-GB" sz="3000" b="1"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46">
                <a:tc>
                  <a:txBody>
                    <a:bodyPr/>
                    <a:lstStyle/>
                    <a:p>
                      <a:r>
                        <a:rPr lang="en-GB" sz="3000" dirty="0" smtClean="0">
                          <a:latin typeface="Times New Roman" pitchFamily="18" charset="0"/>
                          <a:cs typeface="Times New Roman" pitchFamily="18" charset="0"/>
                        </a:rPr>
                        <a:t>Sulphur</a:t>
                      </a:r>
                      <a:endParaRPr lang="en-GB" sz="3000"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46">
                <a:tc>
                  <a:txBody>
                    <a:bodyPr/>
                    <a:lstStyle/>
                    <a:p>
                      <a:r>
                        <a:rPr lang="en-GB" sz="3000" dirty="0" smtClean="0">
                          <a:latin typeface="Times New Roman" pitchFamily="18" charset="0"/>
                          <a:cs typeface="Times New Roman" pitchFamily="18" charset="0"/>
                        </a:rPr>
                        <a:t>Magnesium</a:t>
                      </a:r>
                      <a:endParaRPr lang="en-GB" sz="3000"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0913" name="TextBox 3"/>
          <p:cNvSpPr txBox="1">
            <a:spLocks noChangeArrowheads="1"/>
          </p:cNvSpPr>
          <p:nvPr/>
        </p:nvSpPr>
        <p:spPr bwMode="auto">
          <a:xfrm>
            <a:off x="1071563" y="0"/>
            <a:ext cx="3643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2007, Paper 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1	In the laboratory, a student carried out 	experiments using the elements sulphur 	and magnesium.</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a)	Complete the table below, stating the 	colour of each element.</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t>
            </a:r>
          </a:p>
        </p:txBody>
      </p:sp>
      <p:graphicFrame>
        <p:nvGraphicFramePr>
          <p:cNvPr id="3" name="Table 2"/>
          <p:cNvGraphicFramePr>
            <a:graphicFrameLocks noGrp="1"/>
          </p:cNvGraphicFramePr>
          <p:nvPr/>
        </p:nvGraphicFramePr>
        <p:xfrm>
          <a:off x="1214438" y="4143375"/>
          <a:ext cx="6096000" cy="1646238"/>
        </p:xfrm>
        <a:graphic>
          <a:graphicData uri="http://schemas.openxmlformats.org/drawingml/2006/table">
            <a:tbl>
              <a:tblPr firstRow="1" bandRow="1">
                <a:tableStyleId>{2D5ABB26-0587-4C30-8999-92F81FD0307C}</a:tableStyleId>
              </a:tblPr>
              <a:tblGrid>
                <a:gridCol w="3048000"/>
                <a:gridCol w="3048000"/>
              </a:tblGrid>
              <a:tr h="548746">
                <a:tc>
                  <a:txBody>
                    <a:bodyPr/>
                    <a:lstStyle/>
                    <a:p>
                      <a:r>
                        <a:rPr lang="en-GB" sz="3000" b="1" dirty="0" smtClean="0">
                          <a:latin typeface="Times New Roman" pitchFamily="18" charset="0"/>
                          <a:cs typeface="Times New Roman" pitchFamily="18" charset="0"/>
                        </a:rPr>
                        <a:t>Element</a:t>
                      </a:r>
                      <a:endParaRPr lang="en-GB" sz="3000" b="1"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b="1" dirty="0" smtClean="0">
                          <a:latin typeface="Times New Roman" pitchFamily="18" charset="0"/>
                          <a:cs typeface="Times New Roman" pitchFamily="18" charset="0"/>
                        </a:rPr>
                        <a:t>Colour</a:t>
                      </a:r>
                      <a:endParaRPr lang="en-GB" sz="3000" b="1"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46">
                <a:tc>
                  <a:txBody>
                    <a:bodyPr/>
                    <a:lstStyle/>
                    <a:p>
                      <a:r>
                        <a:rPr lang="en-GB" sz="3000" dirty="0" smtClean="0">
                          <a:solidFill>
                            <a:schemeClr val="bg1">
                              <a:lumMod val="50000"/>
                            </a:schemeClr>
                          </a:solidFill>
                          <a:latin typeface="Times New Roman" pitchFamily="18" charset="0"/>
                          <a:cs typeface="Times New Roman" pitchFamily="18" charset="0"/>
                        </a:rPr>
                        <a:t>Sulphur</a:t>
                      </a:r>
                      <a:endParaRPr lang="en-GB" sz="3000" dirty="0">
                        <a:solidFill>
                          <a:schemeClr val="bg1">
                            <a:lumMod val="50000"/>
                          </a:schemeClr>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dirty="0" smtClean="0">
                          <a:latin typeface="Times New Roman" pitchFamily="18" charset="0"/>
                          <a:cs typeface="Times New Roman" pitchFamily="18" charset="0"/>
                        </a:rPr>
                        <a:t>Yellow [1]</a:t>
                      </a:r>
                      <a:endParaRPr lang="en-GB" sz="3000"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46">
                <a:tc>
                  <a:txBody>
                    <a:bodyPr/>
                    <a:lstStyle/>
                    <a:p>
                      <a:r>
                        <a:rPr lang="en-GB" sz="3000" dirty="0" smtClean="0">
                          <a:solidFill>
                            <a:schemeClr val="bg1">
                              <a:lumMod val="50000"/>
                            </a:schemeClr>
                          </a:solidFill>
                          <a:latin typeface="Times New Roman" pitchFamily="18" charset="0"/>
                          <a:cs typeface="Times New Roman" pitchFamily="18" charset="0"/>
                        </a:rPr>
                        <a:t>Magnesium</a:t>
                      </a:r>
                      <a:endParaRPr lang="en-GB" sz="3000" dirty="0">
                        <a:solidFill>
                          <a:schemeClr val="bg1">
                            <a:lumMod val="50000"/>
                          </a:schemeClr>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dirty="0" smtClean="0">
                          <a:latin typeface="Times New Roman" pitchFamily="18" charset="0"/>
                          <a:cs typeface="Times New Roman" pitchFamily="18" charset="0"/>
                        </a:rPr>
                        <a:t>Grey [1]</a:t>
                      </a:r>
                      <a:endParaRPr lang="en-GB" sz="3000" dirty="0">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2563" y="274638"/>
            <a:ext cx="8702675" cy="6323012"/>
          </a:xfrm>
        </p:spPr>
        <p:txBody>
          <a:bodyPr/>
          <a:lstStyle/>
          <a:p>
            <a:pPr algn="l" eaLnBrk="1" hangingPunct="1"/>
            <a:r>
              <a:rPr lang="en-GB" sz="3500" smtClean="0">
                <a:latin typeface="Times New Roman" pitchFamily="18" charset="0"/>
              </a:rPr>
              <a:t>(ii)	Give the temperature and pressure which 	are used in this process.</a:t>
            </a:r>
            <a:br>
              <a:rPr lang="en-GB" sz="3500" smtClean="0">
                <a:latin typeface="Times New Roman" pitchFamily="18" charset="0"/>
              </a:rPr>
            </a:br>
            <a:r>
              <a:rPr lang="en-GB" sz="3500" smtClean="0">
                <a:latin typeface="Times New Roman" pitchFamily="18" charset="0"/>
              </a:rPr>
              <a:t>	Temperature __________</a:t>
            </a:r>
            <a:r>
              <a:rPr lang="en-GB" sz="3500" baseline="30000" smtClean="0">
                <a:latin typeface="Book Antiqua" pitchFamily="18" charset="0"/>
              </a:rPr>
              <a:t>◦</a:t>
            </a:r>
            <a:r>
              <a:rPr lang="en-GB" sz="3500" smtClean="0">
                <a:latin typeface="Times New Roman" pitchFamily="18" charset="0"/>
              </a:rPr>
              <a:t>C		     [1]</a:t>
            </a:r>
            <a:br>
              <a:rPr lang="en-GB" sz="3500" smtClean="0">
                <a:latin typeface="Times New Roman" pitchFamily="18" charset="0"/>
              </a:rPr>
            </a:br>
            <a:r>
              <a:rPr lang="en-GB" sz="3500" smtClean="0">
                <a:latin typeface="Times New Roman" pitchFamily="18" charset="0"/>
              </a:rPr>
              <a:t>	Pressure _____________ atmospheres [1]</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(iii)	What catalyst is used for this process?</a:t>
            </a:r>
            <a:br>
              <a:rPr lang="en-GB" sz="3500" smtClean="0">
                <a:latin typeface="Times New Roman" pitchFamily="18" charset="0"/>
              </a:rPr>
            </a:br>
            <a:r>
              <a:rPr lang="en-GB" sz="3500" smtClean="0">
                <a:latin typeface="Times New Roman" pitchFamily="18" charset="0"/>
              </a:rPr>
              <a:t/>
            </a:r>
            <a:br>
              <a:rPr lang="en-GB" sz="3500" smtClean="0">
                <a:latin typeface="Times New Roman" pitchFamily="18" charset="0"/>
              </a:rPr>
            </a:br>
            <a:r>
              <a:rPr lang="en-GB" sz="3500" smtClean="0">
                <a:latin typeface="Times New Roman" pitchFamily="18" charset="0"/>
              </a:rPr>
              <a:t>	_______________________________ [1]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b)	The student burned some sulphur and then 	some magnesium in air.</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Complete the table below, giving 	observations which occur during heating 	and describe the products of each reaction.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214313" y="3714750"/>
          <a:ext cx="8429625" cy="2103438"/>
        </p:xfrm>
        <a:graphic>
          <a:graphicData uri="http://schemas.openxmlformats.org/drawingml/2006/table">
            <a:tbl>
              <a:tblPr firstRow="1" bandRow="1">
                <a:tableStyleId>{2D5ABB26-0587-4C30-8999-92F81FD0307C}</a:tableStyleId>
              </a:tblPr>
              <a:tblGrid>
                <a:gridCol w="2809875"/>
                <a:gridCol w="2809875"/>
                <a:gridCol w="2809875"/>
              </a:tblGrid>
              <a:tr h="1005992">
                <a:tc>
                  <a:txBody>
                    <a:bodyPr/>
                    <a:lstStyle/>
                    <a:p>
                      <a:r>
                        <a:rPr lang="en-GB" sz="3000" b="1" dirty="0" smtClean="0">
                          <a:latin typeface="Times New Roman" pitchFamily="18" charset="0"/>
                          <a:cs typeface="Times New Roman" pitchFamily="18" charset="0"/>
                        </a:rPr>
                        <a:t>Element</a:t>
                      </a:r>
                      <a:endParaRPr lang="en-GB" sz="3000" b="1"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b="1" dirty="0" smtClean="0">
                          <a:latin typeface="Times New Roman" pitchFamily="18" charset="0"/>
                          <a:cs typeface="Times New Roman" pitchFamily="18" charset="0"/>
                        </a:rPr>
                        <a:t>Observations during heating</a:t>
                      </a:r>
                      <a:endParaRPr lang="en-GB" sz="3000" b="1"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b="1" dirty="0" smtClean="0">
                          <a:latin typeface="Times New Roman" pitchFamily="18" charset="0"/>
                          <a:cs typeface="Times New Roman" pitchFamily="18" charset="0"/>
                        </a:rPr>
                        <a:t>Description of products</a:t>
                      </a:r>
                      <a:endParaRPr lang="en-GB" sz="3000" b="1"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23">
                <a:tc>
                  <a:txBody>
                    <a:bodyPr/>
                    <a:lstStyle/>
                    <a:p>
                      <a:r>
                        <a:rPr lang="en-GB" sz="3000" dirty="0" smtClean="0">
                          <a:latin typeface="Times New Roman" pitchFamily="18" charset="0"/>
                          <a:cs typeface="Times New Roman" pitchFamily="18" charset="0"/>
                        </a:rPr>
                        <a:t>Sulphur</a:t>
                      </a:r>
                      <a:endParaRPr lang="en-GB" sz="30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23">
                <a:tc>
                  <a:txBody>
                    <a:bodyPr/>
                    <a:lstStyle/>
                    <a:p>
                      <a:r>
                        <a:rPr lang="en-GB" sz="3000" dirty="0" smtClean="0">
                          <a:latin typeface="Times New Roman" pitchFamily="18" charset="0"/>
                          <a:cs typeface="Times New Roman" pitchFamily="18" charset="0"/>
                        </a:rPr>
                        <a:t>Magnesium</a:t>
                      </a:r>
                      <a:endParaRPr lang="en-GB" sz="30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b)	The student burned some sulphur and then 	some magnesium in air.</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Complete the table below, giving 	observations which occur during heating 	and describe the products of each reaction.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214313" y="3714750"/>
          <a:ext cx="8429625" cy="2713038"/>
        </p:xfrm>
        <a:graphic>
          <a:graphicData uri="http://schemas.openxmlformats.org/drawingml/2006/table">
            <a:tbl>
              <a:tblPr firstRow="1" bandRow="1">
                <a:tableStyleId>{2D5ABB26-0587-4C30-8999-92F81FD0307C}</a:tableStyleId>
              </a:tblPr>
              <a:tblGrid>
                <a:gridCol w="2071656"/>
                <a:gridCol w="3548094"/>
                <a:gridCol w="2809875"/>
              </a:tblGrid>
              <a:tr h="1005958">
                <a:tc>
                  <a:txBody>
                    <a:bodyPr/>
                    <a:lstStyle/>
                    <a:p>
                      <a:r>
                        <a:rPr lang="en-GB" sz="3000" b="1" dirty="0" smtClean="0">
                          <a:latin typeface="Times New Roman" pitchFamily="18" charset="0"/>
                          <a:cs typeface="Times New Roman" pitchFamily="18" charset="0"/>
                        </a:rPr>
                        <a:t>Element</a:t>
                      </a:r>
                      <a:endParaRPr lang="en-GB" sz="3000" b="1" dirty="0">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b="1" dirty="0" smtClean="0">
                          <a:latin typeface="Times New Roman" pitchFamily="18" charset="0"/>
                          <a:cs typeface="Times New Roman" pitchFamily="18" charset="0"/>
                        </a:rPr>
                        <a:t>Observations during heating</a:t>
                      </a:r>
                      <a:endParaRPr lang="en-GB" sz="3000" b="1" dirty="0">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000" b="1" dirty="0" smtClean="0">
                          <a:latin typeface="Times New Roman" pitchFamily="18" charset="0"/>
                          <a:cs typeface="Times New Roman" pitchFamily="18" charset="0"/>
                        </a:rPr>
                        <a:t>Description of products</a:t>
                      </a:r>
                      <a:endParaRPr lang="en-GB" sz="3000" b="1" dirty="0">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5958">
                <a:tc>
                  <a:txBody>
                    <a:bodyPr/>
                    <a:lstStyle/>
                    <a:p>
                      <a:r>
                        <a:rPr lang="en-GB" sz="3000" dirty="0" smtClean="0">
                          <a:solidFill>
                            <a:schemeClr val="bg1">
                              <a:lumMod val="50000"/>
                            </a:schemeClr>
                          </a:solidFill>
                          <a:latin typeface="Times New Roman" pitchFamily="18" charset="0"/>
                          <a:cs typeface="Times New Roman" pitchFamily="18" charset="0"/>
                        </a:rPr>
                        <a:t>Sulphur</a:t>
                      </a:r>
                      <a:endParaRPr lang="en-GB" sz="3000" dirty="0">
                        <a:solidFill>
                          <a:schemeClr val="bg1">
                            <a:lumMod val="50000"/>
                          </a:schemeClr>
                        </a:solidFill>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latin typeface="Times New Roman" pitchFamily="18" charset="0"/>
                          <a:cs typeface="Times New Roman" pitchFamily="18" charset="0"/>
                        </a:rPr>
                        <a:t>Brown [1] liquid/melts [1] blue [1] flame [1] gas produced / bubbles [1] smell [1]</a:t>
                      </a:r>
                      <a:endParaRPr lang="en-GB" sz="2000" dirty="0">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latin typeface="Times New Roman" pitchFamily="18" charset="0"/>
                          <a:cs typeface="Times New Roman" pitchFamily="18" charset="0"/>
                        </a:rPr>
                        <a:t>Colourless / misty</a:t>
                      </a:r>
                      <a:r>
                        <a:rPr lang="en-GB" sz="2000" baseline="0" dirty="0" smtClean="0">
                          <a:latin typeface="Times New Roman" pitchFamily="18" charset="0"/>
                          <a:cs typeface="Times New Roman" pitchFamily="18" charset="0"/>
                        </a:rPr>
                        <a:t> [1] pungent [1] gas [1]</a:t>
                      </a:r>
                      <a:endParaRPr lang="en-GB" sz="2000" dirty="0">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122">
                <a:tc>
                  <a:txBody>
                    <a:bodyPr/>
                    <a:lstStyle/>
                    <a:p>
                      <a:r>
                        <a:rPr lang="en-GB" sz="3000" dirty="0" smtClean="0">
                          <a:solidFill>
                            <a:schemeClr val="bg1">
                              <a:lumMod val="50000"/>
                            </a:schemeClr>
                          </a:solidFill>
                          <a:latin typeface="Times New Roman" pitchFamily="18" charset="0"/>
                          <a:cs typeface="Times New Roman" pitchFamily="18" charset="0"/>
                        </a:rPr>
                        <a:t>Magnesium</a:t>
                      </a:r>
                      <a:endParaRPr lang="en-GB" sz="3000" dirty="0">
                        <a:solidFill>
                          <a:schemeClr val="bg1">
                            <a:lumMod val="50000"/>
                          </a:schemeClr>
                        </a:solidFill>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latin typeface="Times New Roman" pitchFamily="18" charset="0"/>
                          <a:cs typeface="Times New Roman" pitchFamily="18" charset="0"/>
                        </a:rPr>
                        <a:t>White [1] light / flame [1]</a:t>
                      </a:r>
                      <a:endParaRPr lang="en-GB" sz="2000" dirty="0">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latin typeface="Times New Roman" pitchFamily="18" charset="0"/>
                          <a:cs typeface="Times New Roman" pitchFamily="18" charset="0"/>
                        </a:rPr>
                        <a:t>Grey / white [1] solid / powder</a:t>
                      </a:r>
                      <a:r>
                        <a:rPr lang="en-GB" sz="2000" baseline="0" dirty="0" smtClean="0">
                          <a:latin typeface="Times New Roman" pitchFamily="18" charset="0"/>
                          <a:cs typeface="Times New Roman" pitchFamily="18" charset="0"/>
                        </a:rPr>
                        <a:t> / ash [1]</a:t>
                      </a:r>
                      <a:endParaRPr lang="en-GB" sz="2000" dirty="0">
                        <a:latin typeface="Times New Roman" pitchFamily="18" charset="0"/>
                        <a:cs typeface="Times New Roman" pitchFamily="18" charset="0"/>
                      </a:endParaRPr>
                    </a:p>
                  </a:txBody>
                  <a:tcPr marL="91439" marR="9143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c)	Write balanced symbol equations for the 	following reactions:</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Sulphur burning in air</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	Magnesium burning in air</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c)	Write balanced symbol equations for the 	following reactions:</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Sulphur burning in air</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S + O</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SO</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[2]</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[1]	[1]</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(ii)	</a:t>
            </a:r>
            <a:r>
              <a:rPr lang="en-GB" sz="3500" dirty="0" smtClean="0">
                <a:solidFill>
                  <a:schemeClr val="bg1">
                    <a:lumMod val="50000"/>
                  </a:schemeClr>
                </a:solidFill>
                <a:latin typeface="Times New Roman" pitchFamily="18" charset="0"/>
                <a:cs typeface="Times New Roman" pitchFamily="18" charset="0"/>
              </a:rPr>
              <a:t>Magnesium burning in air</a:t>
            </a:r>
            <a:br>
              <a:rPr lang="en-GB" sz="3500" dirty="0" smtClean="0">
                <a:solidFill>
                  <a:schemeClr val="bg1">
                    <a:lumMod val="50000"/>
                  </a:schemeClr>
                </a:solidFill>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2Mg + O</a:t>
            </a:r>
            <a:r>
              <a:rPr lang="en-GB" sz="3500" baseline="-25000" dirty="0" smtClean="0">
                <a:latin typeface="Times New Roman" pitchFamily="18" charset="0"/>
                <a:cs typeface="Times New Roman" pitchFamily="18" charset="0"/>
              </a:rPr>
              <a:t>2</a:t>
            </a:r>
            <a:r>
              <a:rPr lang="en-GB" sz="3500" dirty="0" smtClean="0">
                <a:latin typeface="Times New Roman" pitchFamily="18" charset="0"/>
                <a:cs typeface="Times New Roman" pitchFamily="18" charset="0"/>
              </a:rPr>
              <a:t> → 2MgO			 [3]</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[1]		[1]	+[1] for balancing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d)	Many laboratory reactions involve 	oxidation.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Explain why the burning of sulphur in air 	is an oxidation reaction.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d)	Many laboratory reactions involve 	oxidation.</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Explain why the burning of sulphur in air 	is an oxidation reaction.</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Sulphur gains oxygen [1] gain of oxygen 	is oxidation [1]					    [2]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e)	Most fossil fuels contain sulphur 	impurities.  When these fossil fuels burn 	the sulphur is oxidised to sulphur dioxide.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Write a balanced symbol equation for the 	oxidation of sulphur to sulphur dioxide.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e)	Most fossil fuels contain sulphur 	impurities.  When these fossil fuels burn 	the sulphur is oxidised to sulphur dioxide.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Write a balanced symbol equation for the 	oxidation of sulphur to sulphur dioxide.</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S + O</a:t>
            </a:r>
            <a:r>
              <a:rPr lang="en-GB" sz="3500" baseline="-25000" smtClean="0">
                <a:latin typeface="Times New Roman" pitchFamily="18" charset="0"/>
                <a:cs typeface="Times New Roman" pitchFamily="18" charset="0"/>
              </a:rPr>
              <a:t>2</a:t>
            </a:r>
            <a:r>
              <a:rPr lang="en-GB" sz="3500" smtClean="0">
                <a:latin typeface="Times New Roman" pitchFamily="18" charset="0"/>
                <a:cs typeface="Times New Roman" pitchFamily="18" charset="0"/>
              </a:rPr>
              <a:t> → SO</a:t>
            </a:r>
            <a:r>
              <a:rPr lang="en-GB" sz="3500" baseline="-25000" smtClean="0">
                <a:latin typeface="Times New Roman" pitchFamily="18" charset="0"/>
                <a:cs typeface="Times New Roman" pitchFamily="18" charset="0"/>
              </a:rPr>
              <a:t>2</a:t>
            </a:r>
            <a:r>
              <a:rPr lang="en-GB" sz="3500" smtClean="0">
                <a:latin typeface="Times New Roman" pitchFamily="18" charset="0"/>
                <a:cs typeface="Times New Roman" pitchFamily="18" charset="0"/>
              </a:rPr>
              <a:t>					     [2]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Sulphur dioxide leads to the formation of acid rain.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	What are the three main harmful effects of 	acid rain?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Sulphur dioxide leads to the formation of acid rain.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(ii)	What are the three main harmful effects of 	acid rain?</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Trees damaged/killed [1], fish			 	killed/harmed, buildings/statues corroded 	[1]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82563" y="274638"/>
            <a:ext cx="8702675" cy="6323012"/>
          </a:xfrm>
        </p:spPr>
        <p:txBody>
          <a:bodyPr/>
          <a:lstStyle/>
          <a:p>
            <a:pPr algn="l" eaLnBrk="1" hangingPunct="1">
              <a:defRPr/>
            </a:pPr>
            <a:r>
              <a:rPr lang="en-GB" sz="3500" dirty="0" smtClean="0">
                <a:latin typeface="Times New Roman" pitchFamily="18" charset="0"/>
              </a:rPr>
              <a:t>(ii)	</a:t>
            </a:r>
            <a:r>
              <a:rPr lang="en-GB" sz="3500" dirty="0" smtClean="0">
                <a:solidFill>
                  <a:schemeClr val="bg1">
                    <a:lumMod val="50000"/>
                  </a:schemeClr>
                </a:solidFill>
                <a:latin typeface="Times New Roman" pitchFamily="18" charset="0"/>
              </a:rPr>
              <a:t>Give the temperature and pressure which 	are used in this process.</a:t>
            </a: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	Temperature 450</a:t>
            </a:r>
            <a:r>
              <a:rPr lang="en-GB" sz="3500" baseline="30000" dirty="0" smtClean="0">
                <a:latin typeface="Book Antiqua" pitchFamily="18" charset="0"/>
              </a:rPr>
              <a:t>◦</a:t>
            </a:r>
            <a:r>
              <a:rPr lang="en-GB" sz="3500" dirty="0" smtClean="0">
                <a:latin typeface="Times New Roman" pitchFamily="18" charset="0"/>
              </a:rPr>
              <a:t>C (accept 350-500)    [1]</a:t>
            </a:r>
            <a:br>
              <a:rPr lang="en-GB" sz="3500" dirty="0" smtClean="0">
                <a:latin typeface="Times New Roman" pitchFamily="18" charset="0"/>
              </a:rPr>
            </a:br>
            <a:r>
              <a:rPr lang="en-GB" sz="3500" dirty="0" smtClean="0">
                <a:latin typeface="Times New Roman" pitchFamily="18" charset="0"/>
              </a:rPr>
              <a:t>	Pressure 250 atmospheres [1] (accept 200-	1000)							</a:t>
            </a:r>
            <a:br>
              <a:rPr lang="en-GB" sz="3500" dirty="0" smtClean="0">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(iii)	</a:t>
            </a:r>
            <a:r>
              <a:rPr lang="en-GB" sz="3500" dirty="0" smtClean="0">
                <a:solidFill>
                  <a:schemeClr val="bg1">
                    <a:lumMod val="50000"/>
                  </a:schemeClr>
                </a:solidFill>
                <a:latin typeface="Times New Roman" pitchFamily="18" charset="0"/>
              </a:rPr>
              <a:t>What catalyst is used for this process?</a:t>
            </a:r>
            <a:br>
              <a:rPr lang="en-GB" sz="3500" dirty="0" smtClean="0">
                <a:solidFill>
                  <a:schemeClr val="bg1">
                    <a:lumMod val="50000"/>
                  </a:schemeClr>
                </a:solidFill>
                <a:latin typeface="Times New Roman" pitchFamily="18" charset="0"/>
              </a:rPr>
            </a:br>
            <a:r>
              <a:rPr lang="en-GB" sz="3500" dirty="0" smtClean="0">
                <a:latin typeface="Times New Roman" pitchFamily="18" charset="0"/>
              </a:rPr>
              <a:t/>
            </a:r>
            <a:br>
              <a:rPr lang="en-GB" sz="3500" dirty="0" smtClean="0">
                <a:latin typeface="Times New Roman" pitchFamily="18" charset="0"/>
              </a:rPr>
            </a:br>
            <a:r>
              <a:rPr lang="en-GB" sz="3500" dirty="0" smtClean="0">
                <a:latin typeface="Times New Roman" pitchFamily="18" charset="0"/>
              </a:rPr>
              <a:t>	Iron [1]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Give two measures which can be taken to 	reduce the formation of acid rain.</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142875" y="214313"/>
            <a:ext cx="8786813" cy="6500812"/>
          </a:xfrm>
        </p:spPr>
        <p:txBody>
          <a:bodyPr/>
          <a:lstStyle/>
          <a:p>
            <a:pPr algn="l" eaLnBrk="1" hangingPunct="1">
              <a:defRPr/>
            </a:pPr>
            <a:r>
              <a:rPr lang="en-GB" sz="3500" dirty="0" smtClean="0">
                <a:solidFill>
                  <a:schemeClr val="bg1">
                    <a:lumMod val="50000"/>
                  </a:schemeClr>
                </a:solidFill>
                <a:latin typeface="Times New Roman" pitchFamily="18" charset="0"/>
                <a:cs typeface="Times New Roman" pitchFamily="18" charset="0"/>
              </a:rPr>
              <a:t>(iii)	Give two measures which can be taken to 	reduce the formation of acid rain.</a:t>
            </a: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Burn less fossil fuels [1], remove sulphur 	from fuels [1], alternative energy forms	 	[1], remove acidic gases from power	 	station emissions [1], catalytic converters 	in cars [1] (Max [2])				     [2]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6a)	The quantity of sulphuric acid produced by 	a country has been linked to economic 	stability.</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	Name the industrial process used to 	produce sulphuric acid.</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[1]</a:t>
            </a:r>
          </a:p>
        </p:txBody>
      </p:sp>
      <p:sp>
        <p:nvSpPr>
          <p:cNvPr id="95235" name="TextBox 2"/>
          <p:cNvSpPr txBox="1">
            <a:spLocks noChangeArrowheads="1"/>
          </p:cNvSpPr>
          <p:nvPr/>
        </p:nvSpPr>
        <p:spPr bwMode="auto">
          <a:xfrm>
            <a:off x="357188" y="357188"/>
            <a:ext cx="471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2007, Paper 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6a)	The quantity of sulphuric acid produced by 	a country has been linked to economic 	stability.</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a:t>
            </a:r>
            <a:r>
              <a:rPr lang="en-GB" sz="3500" dirty="0" err="1" smtClean="0">
                <a:latin typeface="Times New Roman" pitchFamily="18" charset="0"/>
                <a:cs typeface="Times New Roman" pitchFamily="18" charset="0"/>
              </a:rPr>
              <a:t>i</a:t>
            </a:r>
            <a:r>
              <a:rPr lang="en-GB" sz="3500" dirty="0" smtClean="0">
                <a:latin typeface="Times New Roman" pitchFamily="18" charset="0"/>
                <a:cs typeface="Times New Roman" pitchFamily="18" charset="0"/>
              </a:rPr>
              <a:t>)	</a:t>
            </a:r>
            <a:r>
              <a:rPr lang="en-GB" sz="3500" dirty="0" smtClean="0">
                <a:solidFill>
                  <a:schemeClr val="bg1">
                    <a:lumMod val="50000"/>
                  </a:schemeClr>
                </a:solidFill>
                <a:latin typeface="Times New Roman" pitchFamily="18" charset="0"/>
                <a:cs typeface="Times New Roman" pitchFamily="18" charset="0"/>
              </a:rPr>
              <a:t>Name the industrial process used to 	produce sulphuric acid</a:t>
            </a:r>
            <a:r>
              <a:rPr lang="en-GB" sz="3500" dirty="0" smtClean="0">
                <a:latin typeface="Times New Roman" pitchFamily="18" charset="0"/>
                <a:cs typeface="Times New Roman" pitchFamily="18" charset="0"/>
              </a:rPr>
              <a:t>.</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r>
            <a:br>
              <a:rPr lang="en-GB" sz="35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Contact [1] process				 [1]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Complete the table below to give the 	operating conditions which are used in the 	industrial manufacture of sulphuric acid.</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143000" y="3071813"/>
          <a:ext cx="6221413" cy="1646237"/>
        </p:xfrm>
        <a:graphic>
          <a:graphicData uri="http://schemas.openxmlformats.org/drawingml/2006/table">
            <a:tbl>
              <a:tblPr firstRow="1" bandRow="1">
                <a:tableStyleId>{2D5ABB26-0587-4C30-8999-92F81FD0307C}</a:tableStyleId>
              </a:tblPr>
              <a:tblGrid>
                <a:gridCol w="3173289"/>
                <a:gridCol w="3048124"/>
              </a:tblGrid>
              <a:tr h="548746">
                <a:tc>
                  <a:txBody>
                    <a:bodyPr/>
                    <a:lstStyle/>
                    <a:p>
                      <a:r>
                        <a:rPr lang="en-GB" sz="3000" b="1" dirty="0" smtClean="0">
                          <a:latin typeface="Times New Roman" pitchFamily="18" charset="0"/>
                          <a:cs typeface="Times New Roman" pitchFamily="18" charset="0"/>
                        </a:rPr>
                        <a:t>Temperature (°C)</a:t>
                      </a:r>
                      <a:endParaRPr lang="en-GB" sz="3000" b="1" dirty="0">
                        <a:latin typeface="Times New Roman" pitchFamily="18" charset="0"/>
                        <a:cs typeface="Times New Roman" pitchFamily="18" charset="0"/>
                      </a:endParaRPr>
                    </a:p>
                  </a:txBody>
                  <a:tcPr marL="91444" marR="9144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L="91444" marR="9144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46">
                <a:tc>
                  <a:txBody>
                    <a:bodyPr/>
                    <a:lstStyle/>
                    <a:p>
                      <a:r>
                        <a:rPr lang="en-GB" sz="3000" b="1" dirty="0" smtClean="0">
                          <a:latin typeface="Times New Roman" pitchFamily="18" charset="0"/>
                          <a:cs typeface="Times New Roman" pitchFamily="18" charset="0"/>
                        </a:rPr>
                        <a:t>Pressure (</a:t>
                      </a:r>
                      <a:r>
                        <a:rPr lang="en-GB" sz="3000" b="1" dirty="0" err="1" smtClean="0">
                          <a:latin typeface="Times New Roman" pitchFamily="18" charset="0"/>
                          <a:cs typeface="Times New Roman" pitchFamily="18" charset="0"/>
                        </a:rPr>
                        <a:t>atm</a:t>
                      </a:r>
                      <a:r>
                        <a:rPr lang="en-GB" sz="3000" b="1" dirty="0" smtClean="0">
                          <a:latin typeface="Times New Roman" pitchFamily="18" charset="0"/>
                          <a:cs typeface="Times New Roman" pitchFamily="18" charset="0"/>
                        </a:rPr>
                        <a:t>)</a:t>
                      </a:r>
                      <a:endParaRPr lang="en-GB" sz="3000" b="1" dirty="0">
                        <a:latin typeface="Times New Roman" pitchFamily="18" charset="0"/>
                        <a:cs typeface="Times New Roman" pitchFamily="18" charset="0"/>
                      </a:endParaRPr>
                    </a:p>
                  </a:txBody>
                  <a:tcPr marL="91444" marR="9144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L="91444" marR="9144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46">
                <a:tc>
                  <a:txBody>
                    <a:bodyPr/>
                    <a:lstStyle/>
                    <a:p>
                      <a:r>
                        <a:rPr lang="en-GB" sz="3000" b="1" dirty="0" smtClean="0">
                          <a:latin typeface="Times New Roman" pitchFamily="18" charset="0"/>
                          <a:cs typeface="Times New Roman" pitchFamily="18" charset="0"/>
                        </a:rPr>
                        <a:t>Catalyst</a:t>
                      </a:r>
                      <a:endParaRPr lang="en-GB" sz="3000" b="1" dirty="0">
                        <a:latin typeface="Times New Roman" pitchFamily="18" charset="0"/>
                        <a:cs typeface="Times New Roman" pitchFamily="18" charset="0"/>
                      </a:endParaRPr>
                    </a:p>
                  </a:txBody>
                  <a:tcPr marL="91444" marR="9144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3000" dirty="0">
                        <a:latin typeface="Times New Roman" pitchFamily="18" charset="0"/>
                        <a:cs typeface="Times New Roman" pitchFamily="18" charset="0"/>
                      </a:endParaRPr>
                    </a:p>
                  </a:txBody>
                  <a:tcPr marL="91444" marR="9144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	Complete the table below to give the 	operating conditions which are used in the 	industrial manufacture of sulphuric acid.</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428625" y="3071813"/>
          <a:ext cx="8358188" cy="1951037"/>
        </p:xfrm>
        <a:graphic>
          <a:graphicData uri="http://schemas.openxmlformats.org/drawingml/2006/table">
            <a:tbl>
              <a:tblPr firstRow="1" bandRow="1">
                <a:tableStyleId>{2D5ABB26-0587-4C30-8999-92F81FD0307C}</a:tableStyleId>
              </a:tblPr>
              <a:tblGrid>
                <a:gridCol w="3143250"/>
                <a:gridCol w="5214938"/>
              </a:tblGrid>
              <a:tr h="548729">
                <a:tc>
                  <a:txBody>
                    <a:bodyPr/>
                    <a:lstStyle/>
                    <a:p>
                      <a:r>
                        <a:rPr lang="en-GB" sz="3000" b="1" dirty="0" smtClean="0">
                          <a:solidFill>
                            <a:schemeClr val="bg1">
                              <a:lumMod val="50000"/>
                            </a:schemeClr>
                          </a:solidFill>
                          <a:latin typeface="Times New Roman" pitchFamily="18" charset="0"/>
                          <a:cs typeface="Times New Roman" pitchFamily="18" charset="0"/>
                        </a:rPr>
                        <a:t>Temperature (°C)</a:t>
                      </a:r>
                      <a:endParaRPr lang="en-GB" sz="3000" b="1" dirty="0">
                        <a:solidFill>
                          <a:schemeClr val="bg1">
                            <a:lumMod val="50000"/>
                          </a:schemeClr>
                        </a:solidFill>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500" dirty="0" smtClean="0">
                          <a:latin typeface="Times New Roman" pitchFamily="18" charset="0"/>
                          <a:cs typeface="Times New Roman" pitchFamily="18" charset="0"/>
                        </a:rPr>
                        <a:t>Accept</a:t>
                      </a:r>
                      <a:r>
                        <a:rPr lang="en-GB" sz="2500" baseline="0" dirty="0" smtClean="0">
                          <a:latin typeface="Times New Roman" pitchFamily="18" charset="0"/>
                          <a:cs typeface="Times New Roman" pitchFamily="18" charset="0"/>
                        </a:rPr>
                        <a:t> values in range 400 – 500 [1]</a:t>
                      </a:r>
                      <a:endParaRPr lang="en-GB" sz="25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29">
                <a:tc>
                  <a:txBody>
                    <a:bodyPr/>
                    <a:lstStyle/>
                    <a:p>
                      <a:r>
                        <a:rPr lang="en-GB" sz="3000" b="1" dirty="0" smtClean="0">
                          <a:solidFill>
                            <a:schemeClr val="bg1">
                              <a:lumMod val="50000"/>
                            </a:schemeClr>
                          </a:solidFill>
                          <a:latin typeface="Times New Roman" pitchFamily="18" charset="0"/>
                          <a:cs typeface="Times New Roman" pitchFamily="18" charset="0"/>
                        </a:rPr>
                        <a:t>Pressure (</a:t>
                      </a:r>
                      <a:r>
                        <a:rPr lang="en-GB" sz="3000" b="1" dirty="0" err="1" smtClean="0">
                          <a:solidFill>
                            <a:schemeClr val="bg1">
                              <a:lumMod val="50000"/>
                            </a:schemeClr>
                          </a:solidFill>
                          <a:latin typeface="Times New Roman" pitchFamily="18" charset="0"/>
                          <a:cs typeface="Times New Roman" pitchFamily="18" charset="0"/>
                        </a:rPr>
                        <a:t>atm</a:t>
                      </a:r>
                      <a:r>
                        <a:rPr lang="en-GB" sz="3000" b="1" dirty="0" smtClean="0">
                          <a:solidFill>
                            <a:schemeClr val="bg1">
                              <a:lumMod val="50000"/>
                            </a:schemeClr>
                          </a:solidFill>
                          <a:latin typeface="Times New Roman" pitchFamily="18" charset="0"/>
                          <a:cs typeface="Times New Roman" pitchFamily="18" charset="0"/>
                        </a:rPr>
                        <a:t>)</a:t>
                      </a:r>
                      <a:endParaRPr lang="en-GB" sz="3000" b="1" dirty="0">
                        <a:solidFill>
                          <a:schemeClr val="bg1">
                            <a:lumMod val="50000"/>
                          </a:schemeClr>
                        </a:solidFill>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500" dirty="0" smtClean="0">
                          <a:latin typeface="Times New Roman" pitchFamily="18" charset="0"/>
                          <a:cs typeface="Times New Roman" pitchFamily="18" charset="0"/>
                        </a:rPr>
                        <a:t>Accept values in range 1 – 10</a:t>
                      </a:r>
                      <a:r>
                        <a:rPr lang="en-GB" sz="2500" baseline="0" dirty="0" smtClean="0">
                          <a:latin typeface="Times New Roman" pitchFamily="18" charset="0"/>
                          <a:cs typeface="Times New Roman" pitchFamily="18" charset="0"/>
                        </a:rPr>
                        <a:t> [1]</a:t>
                      </a:r>
                      <a:endParaRPr lang="en-GB" sz="25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579">
                <a:tc>
                  <a:txBody>
                    <a:bodyPr/>
                    <a:lstStyle/>
                    <a:p>
                      <a:r>
                        <a:rPr lang="en-GB" sz="3000" b="1" dirty="0" smtClean="0">
                          <a:solidFill>
                            <a:schemeClr val="bg1">
                              <a:lumMod val="50000"/>
                            </a:schemeClr>
                          </a:solidFill>
                          <a:latin typeface="Times New Roman" pitchFamily="18" charset="0"/>
                          <a:cs typeface="Times New Roman" pitchFamily="18" charset="0"/>
                        </a:rPr>
                        <a:t>Catalyst</a:t>
                      </a:r>
                      <a:endParaRPr lang="en-GB" sz="3000" b="1" dirty="0">
                        <a:solidFill>
                          <a:schemeClr val="bg1">
                            <a:lumMod val="50000"/>
                          </a:schemeClr>
                        </a:solidFill>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500" dirty="0" smtClean="0">
                          <a:latin typeface="Times New Roman" pitchFamily="18" charset="0"/>
                          <a:cs typeface="Times New Roman" pitchFamily="18" charset="0"/>
                        </a:rPr>
                        <a:t>Vanadium(V) oxide/vanadium </a:t>
                      </a:r>
                      <a:r>
                        <a:rPr lang="en-GB" sz="2500" dirty="0" err="1" smtClean="0">
                          <a:latin typeface="Times New Roman" pitchFamily="18" charset="0"/>
                          <a:cs typeface="Times New Roman" pitchFamily="18" charset="0"/>
                        </a:rPr>
                        <a:t>pentoxide</a:t>
                      </a:r>
                      <a:r>
                        <a:rPr lang="en-GB" sz="2500" dirty="0" smtClean="0">
                          <a:latin typeface="Times New Roman" pitchFamily="18" charset="0"/>
                          <a:cs typeface="Times New Roman" pitchFamily="18" charset="0"/>
                        </a:rPr>
                        <a:t>/V</a:t>
                      </a:r>
                      <a:r>
                        <a:rPr lang="en-GB" sz="2500" baseline="-25000" dirty="0" smtClean="0">
                          <a:latin typeface="Times New Roman" pitchFamily="18" charset="0"/>
                          <a:cs typeface="Times New Roman" pitchFamily="18" charset="0"/>
                        </a:rPr>
                        <a:t>2</a:t>
                      </a:r>
                      <a:r>
                        <a:rPr lang="en-GB" sz="2500" dirty="0" smtClean="0">
                          <a:latin typeface="Times New Roman" pitchFamily="18" charset="0"/>
                          <a:cs typeface="Times New Roman" pitchFamily="18" charset="0"/>
                        </a:rPr>
                        <a:t>O</a:t>
                      </a:r>
                      <a:r>
                        <a:rPr lang="en-GB" sz="2500" baseline="-25000" dirty="0" smtClean="0">
                          <a:latin typeface="Times New Roman" pitchFamily="18" charset="0"/>
                          <a:cs typeface="Times New Roman" pitchFamily="18" charset="0"/>
                        </a:rPr>
                        <a:t>5</a:t>
                      </a:r>
                      <a:endParaRPr lang="en-GB" sz="2500" baseline="-25000" dirty="0">
                        <a:latin typeface="Times New Roman" pitchFamily="18" charset="0"/>
                        <a:cs typeface="Times New Roman" pitchFamily="18" charset="0"/>
                      </a:endParaRPr>
                    </a:p>
                  </a:txBody>
                  <a:tcPr marL="91439" marR="9143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(iii)	The sulphuric acid obtained in this process 	is concentrated.  Describe in detail how a 	sample of concentrated acid should be 	safely diluted using water.</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a:xfrm>
            <a:off x="142875" y="214313"/>
            <a:ext cx="8786813" cy="6500812"/>
          </a:xfrm>
        </p:spPr>
        <p:txBody>
          <a:bodyPr/>
          <a:lstStyle/>
          <a:p>
            <a:pPr algn="l" eaLnBrk="1" hangingPunct="1">
              <a:defRPr/>
            </a:pPr>
            <a:r>
              <a:rPr lang="en-GB" sz="3500" dirty="0" smtClean="0">
                <a:latin typeface="Times New Roman" pitchFamily="18" charset="0"/>
                <a:cs typeface="Times New Roman" pitchFamily="18" charset="0"/>
              </a:rPr>
              <a:t>(iii)	</a:t>
            </a:r>
            <a:r>
              <a:rPr lang="en-GB" sz="3500" dirty="0" smtClean="0">
                <a:solidFill>
                  <a:schemeClr val="bg1">
                    <a:lumMod val="50000"/>
                  </a:schemeClr>
                </a:solidFill>
                <a:latin typeface="Times New Roman" pitchFamily="18" charset="0"/>
                <a:cs typeface="Times New Roman" pitchFamily="18" charset="0"/>
              </a:rPr>
              <a:t>The sulphuric acid obtained in this process 	is concentrated.  Describe in detail how a 	sample of concentrated acid should be 	safely diluted using water.</a:t>
            </a:r>
            <a:br>
              <a:rPr lang="en-GB" sz="3500" dirty="0" smtClean="0">
                <a:solidFill>
                  <a:schemeClr val="bg1">
                    <a:lumMod val="50000"/>
                  </a:schemeClr>
                </a:solidFill>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a:r>
            <a:br>
              <a:rPr lang="en-GB" sz="3500" dirty="0" smtClean="0">
                <a:solidFill>
                  <a:schemeClr val="bg1">
                    <a:lumMod val="50000"/>
                  </a:schemeClr>
                </a:solidFill>
                <a:latin typeface="Times New Roman" pitchFamily="18" charset="0"/>
                <a:cs typeface="Times New Roman" pitchFamily="18" charset="0"/>
              </a:rPr>
            </a:br>
            <a:r>
              <a:rPr lang="en-GB" sz="3500" dirty="0" smtClean="0">
                <a:solidFill>
                  <a:schemeClr val="bg1">
                    <a:lumMod val="50000"/>
                  </a:schemeClr>
                </a:solidFill>
                <a:latin typeface="Times New Roman" pitchFamily="18" charset="0"/>
                <a:cs typeface="Times New Roman" pitchFamily="18" charset="0"/>
              </a:rPr>
              <a:t/>
            </a:r>
            <a:br>
              <a:rPr lang="en-GB" sz="3500" dirty="0" smtClean="0">
                <a:solidFill>
                  <a:schemeClr val="bg1">
                    <a:lumMod val="50000"/>
                  </a:schemeClr>
                </a:solidFill>
                <a:latin typeface="Times New Roman" pitchFamily="18" charset="0"/>
                <a:cs typeface="Times New Roman" pitchFamily="18" charset="0"/>
              </a:rPr>
            </a:br>
            <a:r>
              <a:rPr lang="en-GB" sz="3200" dirty="0" smtClean="0">
                <a:latin typeface="Times New Roman" pitchFamily="18" charset="0"/>
                <a:cs typeface="Times New Roman" pitchFamily="18" charset="0"/>
              </a:rPr>
              <a:t>Safety glasses / gloves [1]</a:t>
            </a:r>
            <a:br>
              <a:rPr lang="en-GB" sz="3200" dirty="0" smtClean="0">
                <a:latin typeface="Times New Roman" pitchFamily="18" charset="0"/>
                <a:cs typeface="Times New Roman" pitchFamily="18" charset="0"/>
              </a:rPr>
            </a:br>
            <a:r>
              <a:rPr lang="en-GB" sz="3200" dirty="0" smtClean="0">
                <a:latin typeface="Times New Roman" pitchFamily="18" charset="0"/>
                <a:cs typeface="Times New Roman" pitchFamily="18" charset="0"/>
              </a:rPr>
              <a:t>add acid to water [1] </a:t>
            </a:r>
            <a:r>
              <a:rPr lang="en-GB" sz="2000" dirty="0" smtClean="0">
                <a:latin typeface="Times New Roman" pitchFamily="18" charset="0"/>
                <a:cs typeface="Times New Roman" pitchFamily="18" charset="0"/>
              </a:rPr>
              <a:t>(essential)</a:t>
            </a:r>
            <a:r>
              <a:rPr lang="en-GB" sz="3200" dirty="0" smtClean="0">
                <a:latin typeface="Times New Roman" pitchFamily="18" charset="0"/>
                <a:cs typeface="Times New Roman" pitchFamily="18" charset="0"/>
              </a:rPr>
              <a:t/>
            </a:r>
            <a:br>
              <a:rPr lang="en-GB" sz="3200" dirty="0" smtClean="0">
                <a:latin typeface="Times New Roman" pitchFamily="18" charset="0"/>
                <a:cs typeface="Times New Roman" pitchFamily="18" charset="0"/>
              </a:rPr>
            </a:br>
            <a:r>
              <a:rPr lang="en-GB" sz="3200" dirty="0" smtClean="0">
                <a:latin typeface="Times New Roman" pitchFamily="18" charset="0"/>
                <a:cs typeface="Times New Roman" pitchFamily="18" charset="0"/>
              </a:rPr>
              <a:t> </a:t>
            </a:r>
            <a:r>
              <a:rPr lang="en-GB" sz="3200" dirty="0" err="1" smtClean="0">
                <a:latin typeface="Times New Roman" pitchFamily="18" charset="0"/>
                <a:cs typeface="Times New Roman" pitchFamily="18" charset="0"/>
              </a:rPr>
              <a:t>dropwise</a:t>
            </a:r>
            <a:r>
              <a:rPr lang="en-GB" sz="3200" dirty="0" smtClean="0">
                <a:latin typeface="Times New Roman" pitchFamily="18" charset="0"/>
                <a:cs typeface="Times New Roman" pitchFamily="18" charset="0"/>
              </a:rPr>
              <a:t>/slowly [1]</a:t>
            </a:r>
            <a:br>
              <a:rPr lang="en-GB" sz="3200" dirty="0" smtClean="0">
                <a:latin typeface="Times New Roman" pitchFamily="18" charset="0"/>
                <a:cs typeface="Times New Roman" pitchFamily="18" charset="0"/>
              </a:rPr>
            </a:br>
            <a:r>
              <a:rPr lang="en-GB" sz="3200" dirty="0" smtClean="0">
                <a:latin typeface="Times New Roman" pitchFamily="18" charset="0"/>
                <a:cs typeface="Times New Roman" pitchFamily="18" charset="0"/>
              </a:rPr>
              <a:t>with stirring [1].  </a:t>
            </a:r>
            <a:br>
              <a:rPr lang="en-GB" sz="3200" dirty="0" smtClean="0">
                <a:latin typeface="Times New Roman" pitchFamily="18" charset="0"/>
                <a:cs typeface="Times New Roman" pitchFamily="18" charset="0"/>
              </a:rPr>
            </a:br>
            <a:r>
              <a:rPr lang="en-GB" sz="3200" dirty="0" smtClean="0">
                <a:latin typeface="Times New Roman" pitchFamily="18" charset="0"/>
                <a:cs typeface="Times New Roman" pitchFamily="18" charset="0"/>
              </a:rPr>
              <a:t>Maximum [3]	</a:t>
            </a:r>
            <a:br>
              <a:rPr lang="en-GB" sz="3200" dirty="0" smtClean="0">
                <a:latin typeface="Times New Roman" pitchFamily="18" charset="0"/>
                <a:cs typeface="Times New Roman" pitchFamily="18" charset="0"/>
              </a:rPr>
            </a:br>
            <a:r>
              <a:rPr lang="en-GB" sz="3200" dirty="0" smtClean="0">
                <a:latin typeface="Times New Roman" pitchFamily="18" charset="0"/>
                <a:cs typeface="Times New Roman" pitchFamily="18" charset="0"/>
              </a:rPr>
              <a:t/>
            </a:r>
            <a:br>
              <a:rPr lang="en-GB" sz="3200" dirty="0" smtClean="0">
                <a:latin typeface="Times New Roman" pitchFamily="18" charset="0"/>
                <a:cs typeface="Times New Roman" pitchFamily="18" charset="0"/>
              </a:rPr>
            </a:br>
            <a:r>
              <a:rPr lang="en-GB" sz="3500" dirty="0" smtClean="0">
                <a:latin typeface="Times New Roman" pitchFamily="18" charset="0"/>
                <a:cs typeface="Times New Roman"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b)	Some of the reactions of concentrated 	sulphuric acid are summarised in the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diagram below.</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endParaRPr lang="en-GB" sz="3500" smtClean="0">
              <a:latin typeface="Times New Roman" pitchFamily="18" charset="0"/>
              <a:cs typeface="Times New Roman" pitchFamily="18" charset="0"/>
            </a:endParaRPr>
          </a:p>
        </p:txBody>
      </p:sp>
      <p:pic>
        <p:nvPicPr>
          <p:cNvPr id="101379" name="Picture 2" descr="Untitled 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857375"/>
            <a:ext cx="84661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a:xfrm>
            <a:off x="142875" y="214313"/>
            <a:ext cx="8786813" cy="6500812"/>
          </a:xfrm>
        </p:spPr>
        <p:txBody>
          <a:bodyPr/>
          <a:lstStyle/>
          <a:p>
            <a:pPr algn="l" eaLnBrk="1" hangingPunct="1"/>
            <a:r>
              <a:rPr lang="en-GB" sz="3500" smtClean="0">
                <a:latin typeface="Times New Roman" pitchFamily="18" charset="0"/>
                <a:cs typeface="Times New Roman" pitchFamily="18" charset="0"/>
              </a:rPr>
              <a:t>(i)	Identify Solid A and Gas B.</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Solid A 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Gas B __________________________ [1]</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(ii)	</a:t>
            </a:r>
            <a:r>
              <a:rPr lang="en-GB" sz="3200" smtClean="0">
                <a:latin typeface="Times New Roman" pitchFamily="18" charset="0"/>
                <a:cs typeface="Times New Roman" pitchFamily="18" charset="0"/>
              </a:rPr>
              <a:t>What would you observe during Reaction 1?</a:t>
            </a: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a:t>
            </a:r>
            <a:br>
              <a:rPr lang="en-GB" sz="3500" smtClean="0">
                <a:latin typeface="Times New Roman" pitchFamily="18" charset="0"/>
                <a:cs typeface="Times New Roman" pitchFamily="18" charset="0"/>
              </a:rPr>
            </a:br>
            <a:r>
              <a:rPr lang="en-GB" sz="3500" smtClean="0">
                <a:latin typeface="Times New Roman" pitchFamily="18" charset="0"/>
                <a:cs typeface="Times New Roman" pitchFamily="18" charset="0"/>
              </a:rPr>
              <a:t>	_______________________________ [3]</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4985</TotalTime>
  <Words>758</Words>
  <Application>Microsoft Office PowerPoint</Application>
  <PresentationFormat>On-screen Show (4:3)</PresentationFormat>
  <Paragraphs>333</Paragraphs>
  <Slides>116</Slides>
  <Notes>116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24" baseType="lpstr">
      <vt:lpstr>Arial</vt:lpstr>
      <vt:lpstr>Comic Sans MS</vt:lpstr>
      <vt:lpstr>Times New Roman</vt:lpstr>
      <vt:lpstr>Mistral</vt:lpstr>
      <vt:lpstr>Wingdings</vt:lpstr>
      <vt:lpstr>Book Antiqua</vt:lpstr>
      <vt:lpstr>Default Design</vt:lpstr>
      <vt:lpstr>Photoshop.Image.7</vt:lpstr>
      <vt:lpstr>PowerPoint Presentation</vt:lpstr>
      <vt:lpstr>PowerPoint Presentation</vt:lpstr>
      <vt:lpstr>5 Ammonia is an important industrial  chemical in many different  manufacturing processes.  a) Give two uses of ammonia.   1.  ___________________________  2.  ________________________ [2]</vt:lpstr>
      <vt:lpstr>PowerPoint Presentation</vt:lpstr>
      <vt:lpstr>  5 Ammonia is an important industrial  chemical in many different  manufacturing processes.   a) Give two uses of ammonia.  Fertilizers /   Nitric Acid /  Explosives/    Dyes [2]           </vt:lpstr>
      <vt:lpstr>b) Ammonia is prepared industrially from  nitrogen and hydrogen gases.  The  equation for the reaction is:  N2 + 3H2 = 2NH3  (i) What is the name of the industrial process  used to manufacture ammonia?   ______________________________ [1]</vt:lpstr>
      <vt:lpstr>b) Ammonia is prepared industrially from  nitrogen and hydrogen gases.  The  equation for the reaction is:  N2 + 3H2  2NH3        (i) What is the name of the industrial process  used to manufacture ammonia?   Haber [1] (Bosch) process   </vt:lpstr>
      <vt:lpstr>(ii) Give the temperature and pressure which  are used in this process.  Temperature __________◦C       [1]  Pressure _____________ atmospheres [1]  (iii) What catalyst is used for this process?   _______________________________ [1]</vt:lpstr>
      <vt:lpstr>(ii) Give the temperature and pressure which  are used in this process.  Temperature 450◦C (accept 350-500)    [1]  Pressure 250 atmospheres [1] (accept 200- 1000)         (iii) What catalyst is used for this process?   Iron [1]       </vt:lpstr>
      <vt:lpstr>PowerPoint Presentation</vt:lpstr>
      <vt:lpstr>c) Give a chemical test for ammonia  and the observations you would  make if ammonia was present.    Test: ______________________ [1]    Observations: __________________  __________________________ [2]</vt:lpstr>
      <vt:lpstr>c) Give a chemical test for ammonia  and the observations you would  make if ammonia was present.    Test: Hydrogen chloride [1]     Observations: white [1] fumes /   cloud / smoke [1]     </vt:lpstr>
      <vt:lpstr>PowerPoint Presentation</vt:lpstr>
      <vt:lpstr> d) Ammonia is an alkaline gas and it reacts  readily with dilute sulphuric acid to  produce a solution of ammonium sulphate.  (i) Describe the test you would carry out to  confirm the presence of the sulphate ion.   Name of reagent used: ____________ [1]   Result of test: ______________________  _______________________________ [2]</vt:lpstr>
      <vt:lpstr>PowerPoint Presentation</vt:lpstr>
      <vt:lpstr> d) Ammonia is an alkaline gas and it reacts  readily with dilute sulphuric acid to  produce a solution of ammonium sulphate.  (i) Describe the test you would carry out to  confirm the presence of the sulphate ion.   Name of reagent used: barium chloride [1]   Result of test: white [1] ppt [1]  </vt:lpstr>
      <vt:lpstr>(ii) Ammonia sulphate reacts with  sodium hydroxide when heated.  Write a balanced equation for the  reaction.   ___________________________ [2]</vt:lpstr>
      <vt:lpstr>(ii) Ammonia sulphate reacts with  sodium hydroxide when heated.  Write a balanced equation for the  reaction.   (NH4)2 SO4 + 2NaOH → Na2 SO4 + 2NH3 + 2H2O                 [2]</vt:lpstr>
      <vt:lpstr>e) Ammonia dissolves readily in water to  form aqueous ammonia.  Aqueous  ammonia is used to test for metal cations  in solution.  (i) What would you observe if aqueous  ammonia was added dropwise to a  solution of copper (II) sulphate CuSO4(aq)?   __________________________________  _______________________________ [2]</vt:lpstr>
      <vt:lpstr>e) Ammonia dissolves readily in water to  form aqueous ammonia.  Aqueous  ammonia is used to test for metal cations  in solution.  (i) What would you observe if aqueous  ammonia was added dropwise to a  solution of copper (II) sulphate CuSO4(aq)?   Blue [1] ppt [1]     </vt:lpstr>
      <vt:lpstr>(ii) What further observations would you  make if an excess of aqueous  ammonia was added?   _____________________________  ___________________________ [3]</vt:lpstr>
      <vt:lpstr>(ii) What further observations would you  make if an excess of aqueous  ammonia was added?   ppt re-dissolves [1] dark [1] blue [1]  solution [1]      </vt:lpstr>
      <vt:lpstr>4a) Ammonia is used in many  household cleaning products.  It has  a very strong penetrating smell.   State two other physical properties  of ammonia.   __________________________ [2]</vt:lpstr>
      <vt:lpstr>4a) Ammonia is used in many  household cleaning products.  It has  a very strong penetrating smell.   State two other physical properties  of ammonia.   Gas / low melting point / low    boiling point [1]       Higher than air [1] (very) soluble in  water [1] colourless [1] Max [2] </vt:lpstr>
      <vt:lpstr>b) The diagram shows some of the  essential reactions and industrial  processes associated with ammonia.      </vt:lpstr>
      <vt:lpstr>(i) Describe a chemical test for  ammonia, giving the result of the  test.  _____________________________  ___________________________ [3]  (ii) Name the compound A.   ___________________________ [1]</vt:lpstr>
      <vt:lpstr>(i) Describe a chemical test for  ammonia, giving the result of the  test.    Hydrogen chloride / concentrated   hydrochloric acid [1] white [1]    smoke/fumes/solid [1]       (ii) Name the compound A.   Ammonium Chloride [1]   </vt:lpstr>
      <vt:lpstr>(iii) Describe the production of ammonia in  the Haber-Bosch process.  Your answer  should include the name of the catalyst  used, the approximate temperature and  pressure and a balanced, symbol equation.   __________________________________  __________________________________  __________________________________  ______________________________ [7]</vt:lpstr>
      <vt:lpstr>(iii) Describe the production of ammonia in  the Haber-Bosch process.  Your answer  should include the name of the catalyst  used, the approximate temperature and  pressure and a balanced, symbol equation.    The key points of this answer are: nitrogen [1]   hydrogen [1] catalyst = iron [1],  temperature =  450oC [1], pressure = 200 atm [1],   N2 +  3H2  2NH3 [2] reversible arrow not essential   Cool to liquify ammonia [1]   Unreacted gases recycled [1]   Max [7] from [9] but some parts marked essential        </vt:lpstr>
      <vt:lpstr>c) Garden lawn fertiliser often contains  ammonium nitrate in addition to  iron(II) sulphate, which is used to  kill moss.   (i) write a balanced, symbol equation  for the reaction of ammonia and  nitric acid to produce ammonium  nitrate.   ___________________________ [2]</vt:lpstr>
      <vt:lpstr>c) Garden lawn fertiliser often contains  ammonium nitrate in addition to  iron(II) sulphate, which is used to  kill moss.    (i) write a balanced, symbol equation  for the reaction of ammonia and  nitric acid to produce ammonium  nitrate.   NH3 + HNO3 → NH4NO3 [2]  </vt:lpstr>
      <vt:lpstr>(ii) Describe, giving practical details,  how you would prove that lawn  fertiliser pellets contain iron(II)  sulphate and not iron(III) sulphate.   Give the expected result.   _____________________________  _____________________________  __________________________ [5]</vt:lpstr>
      <vt:lpstr>(ii) Describe, giving practical details,  how you would prove that lawn  fertiliser pellets contain iron(II)  sulphate and not iron(III) sulphate.   Give the expected result.   Add water [1], add ammonia    solution/NaOH solution [1], green   [1], ppt [1], red brown (ppt)    indicates Fe3+ [1]    </vt:lpstr>
      <vt:lpstr>(iii) State two environmental problems  which occur when excess fertiliser is  leached out of the soil and into lakes  and rivers.   _____________________________  __________________________ [2]</vt:lpstr>
      <vt:lpstr>(iii) State two environmental problems  which occur when excess fertiliser is  leached out of the soil and into lakes  and rivers.   Eutrophication [1]      Contamination of water supply [1] </vt:lpstr>
      <vt:lpstr>d) Ammonia is used to manufacture  nitric acid.  This process involves the  catalytic oxidation of ammonia and  occurs in three stages.   Stage 1 _____________________   Stage 2 _____________________   Stage 3 _____________________[6]</vt:lpstr>
      <vt:lpstr>d) Ammonia is used to manufacture  nitric acid.  This process involves the  catalytic oxidation of ammonia and  occurs in three stages .  Stage 1 4NH3 + 5O2 → 4NO + 6H2O   Stage 2 2NO + O2 → 2NO2   Stage 3 4NO2 + O2 + 2H2O → 4HNO3</vt:lpstr>
      <vt:lpstr>(ii) Name the material used as a catalyst  in this process.   ___________________________ [1]  (iii) Which stage, 1, 2 or 3 involves use of  the catalyst?   ___________________________ [1]</vt:lpstr>
      <vt:lpstr>(ii) Name the material used as a catalyst  in this process.  Platinum / platinum-rhodium   [1]  (iii) Which stage, 1, 2 or 3 involves use of  the catalyst?   Stage 1      [1]</vt:lpstr>
      <vt:lpstr>4a) Air is a mixture of nitrogen, oxygen, carbon  dioxide, water vapour and noble gases.  The  diagram below shows how an impure sample of  nitrogen gas may be prepared from air.          The conical flask containing the sodium  hydroxide is used to absorb carbon dioxide from  the air.</vt:lpstr>
      <vt:lpstr>PowerPoint Presentation</vt:lpstr>
      <vt:lpstr>(i) Write a balanced symbol equation for the  reaction of carbon dioxide with sodium  hydroxide solution.   _______________________________  _______________________________ [3]</vt:lpstr>
      <vt:lpstr>(i) Write a balanced symbol equation for the  reaction of carbon dioxide with sodium  hydroxide solution.   CO2 + 2NaOH → Na2CO3 + H2O      [3]      </vt:lpstr>
      <vt:lpstr>(ii) What is the purpose of the heated copper  in the diagram.   _______________________________   _______________________________ [2]   (iii) Name one impurity in the gas collected.  _______________________________ [1]</vt:lpstr>
      <vt:lpstr>(ii) What is the purpose of the heated copper  in the diagram.   Remove [1] oxygen [1]        [2]  (iii) Name one impurity in the gas collected.   Argon/neon/helium/krypton/water vapour  Any one           [1]</vt:lpstr>
      <vt:lpstr>b) Nitrogen can be converted into ammonia  in the Haber-Bosch Process through a  reaction with hydrogen gas.  (i) Write a balanced symbol equation for the  production of ammonia gas in the Haber- Bosch Process.   _______________________________   _______________________________ [3] </vt:lpstr>
      <vt:lpstr>b) Nitrogen can be converted into ammonia  in the Haber-Bosch Process through a  reaction with hydrogen gas.  (i) Write a balanced symbol equation for the  production of ammonia gas in the Haber- Bosch Process.   N2 + 3H2 → 2NH3         [3] </vt:lpstr>
      <vt:lpstr>(ii) Complete the table below to give the  operating conditions which are used in the  Haber-Bosch Process.       </vt:lpstr>
      <vt:lpstr>(ii) Complete the table below to give the  operating conditions which are used in the  Haber-Bosch Process.      </vt:lpstr>
      <vt:lpstr>c) Ammonia may be prepared by heating  ammonium chloride with solid calcium  hydroxide and collecting the gas as shown  in the diagram.        </vt:lpstr>
      <vt:lpstr>(i) Suggest why ammonia gas is collected in  the way shown.   _______________________________ [1]  (ii) Write a balanced symbol equation for the  reaction of ammonium chloride with  calcium hydroxide.   _______________________________ [3]</vt:lpstr>
      <vt:lpstr>(i) Suggest why ammonia gas is collected in  the way shown.   Less dense than air         [1]  (ii) Write a balanced symbol equation for the  reaction of ammonium chloride with  calcium hydroxide.   2NH4Cl + Ca(OH)2 → 2NH3 + CaCl2 + 2H2O  [3]</vt:lpstr>
      <vt:lpstr>(iii) A glass rod, dipped in concentrated  hydrochloric acid is held under test tube A.   What observations would you make?   _______________________________ [2]</vt:lpstr>
      <vt:lpstr>(iii) A glass rod, dipped in concentrated  hydrochloric acid is held under test tube A.   What observations would you make?             White [1] fumes / smoke [1]       [2]</vt:lpstr>
      <vt:lpstr>d) Ammonia solution is used to detect the  presence of metal cations in solution.  (i) Describe what would be observed when  ammonia solution is added slowly until it  is in excess to a solution copper(II)  sulphate.   _______________________________   _______________________________   _______________________________ [4]</vt:lpstr>
      <vt:lpstr>4a) Chlorine gas can be prepared in the  laboratory using concentrated hydrochloric  acid.  The reaction can be represented by  the equation.  2HCl + [O] → H2O +Cl2  (i) State the name and type of substance  represented by [O].   Name: ____________________________   Type:  __________________________ [2]</vt:lpstr>
      <vt:lpstr>4a) Chlorine gas can be prepared in the  laboratory using concentrated hydrochloric  acid.  The reaction can be represented by  the equation.  2HCl + [O] → H2O +Cl2  (i) State the name and type of substance  represented by [O].   Potassium permanganate / manganese   dioxide [1] oxidising agent [1]   </vt:lpstr>
      <vt:lpstr>(ii) Describe the appearance of   the chlorine gas produced.  _______________________________ [1]  b) In industry, chlorine can be produced by  the electrolysis of concentrated sodium  chloride solution using carbon electrodes.  (i) State the electrode at which chlorine is  produced.  _______________________________ [1]</vt:lpstr>
      <vt:lpstr>(ii) Describe the appearance of the chlorine  gas produced.   Green      [1]  b) In industry, chlorine can be produced by  the electrolysis of concentrated sodium  chloride solution using carbon electrodes. (i) State the electrode at which chlorine is  produced.   Anode       [1]</vt:lpstr>
      <vt:lpstr>(ii) The electrodes cannot be made from iron,  since iron reacts with chlorine.  Write a  balanced symbol equation for the reaction  of iron with chlorine.   _______________________________ [1]</vt:lpstr>
      <vt:lpstr>(ii) The electrodes cannot be made from iron,  since iron reacts with chlorine.  Write a  balanced symbol equation for the reaction  of iron with chlorine.   2Fe + 2Cl2 → 2FeCl3   [1]   [1]  [1] +[1] for balancing</vt:lpstr>
      <vt:lpstr>c) Chlorine is a reactive gas.  Write balanced  symbol equations and give the  observations for the following reactions.  (i) Chlorine + sodium hydroxide solution.   Equation: _______________________ [3]   Observations: ____________________ [1]</vt:lpstr>
      <vt:lpstr>c) Chlorine is a reactive gas.  Write balanced  symbol equations and give the  observations for the following reactions. (i) Chlorine + sodium hydroxide solution.   Equation: Cl2 + 2NaOH → NaCl + NaOCl + H2O     [1]   [1]        +[1] for balancing [3]   Observations: Heat evolved/temperature   increases, smell of bleach [1],     yellow/green colour fades [1], colourless   solution [1] (Maximum [1])   </vt:lpstr>
      <vt:lpstr>(ii) Chlorine + sodium bromide solution   Equation: _______________________ [3]    Observations: ____________________ [2]</vt:lpstr>
      <vt:lpstr>(ii) Chlorine + sodium bromide solution   Equation: Cl2 + 2NaBr → Br2 + 2NaCl      [1]     [1]  + [1] for balancing    [3]   Observations: Colourless solution [1],   changes to red brown [1], yellow/green   colour disappears [1] (Maximum [2]) </vt:lpstr>
      <vt:lpstr>d) Large amounts of liquid chlorine are  transported in tankers by road to water  treatment works. (i) How is the chlorine gas turned into liquid  chlorine?   _______________________________ [1]  (ii) Why is chlorine transported as a liquid and  not as a gas?   _______________________________ [1]</vt:lpstr>
      <vt:lpstr>d) Large amounts of liquid chlorine are  transported in tankers by road to water  treatment works. (i) How is the chlorine gas turned into liquid  chlorine?   Cooled/pressure applied    [1]  (ii) Why is chlorine transported as a liquid and  not as a gas?   Ease of transportation/takes up less space  [1]</vt:lpstr>
      <vt:lpstr>Every tanker transporting chlorine must have a Hazchem warning label as shown below.         </vt:lpstr>
      <vt:lpstr>(iii) What word is missing from Box A on the  Hazchem label to describe the hazard  associated with chlorine?   _______________________________ [1]  (iv) Why are small amounts of chlorine added  to water at the water treatment works?   _______________________________ [1]</vt:lpstr>
      <vt:lpstr>(iii) What word is missing from Box A on the  Hazchem label to describe the hazard  associated with chlorine?   Toxic       [1]  (iv) Why are small amounts of chlorine added  to water at the water treatment works?   Kills [1] germs, microbes, bacteria [1] or   sterilise [2]      </vt:lpstr>
      <vt:lpstr>(v) Give another use of chlorine.    _______________________________ [1]</vt:lpstr>
      <vt:lpstr>(v) Give another use of chlorine.   Bleach (for cotton, lined, wood pulp)/PVC  manufacture           [1]         </vt:lpstr>
      <vt:lpstr>e) Hydrochloric acid can also be transported  by road in tankers.  The tanker has the  Hazchem warning label shown below.        </vt:lpstr>
      <vt:lpstr>(i) What is the word missing from Box B on  this Haschem label to describe the hazard  associated with hydrochloric acid?   _______________________________ [1]  (ii) Hydrocholoric acid can be made by using  sodium chloride.  What other substance  reacts with sodium chloride to produce  hydrogen chloride gas?   _______________________________ [2]</vt:lpstr>
      <vt:lpstr>(i) What is the word missing from Box B on  this Haschem label to describe the hazard  associated with hydrochloric acid?   Corrosive       [1]  (ii) Hydrocholoric acid can be made by using  sodium chloride.  What other substance  reacts with sodium chloride to produce  hydrogen chloride gas?   Concentrated [1] sulphuric acid [1]  [2]</vt:lpstr>
      <vt:lpstr>(iii) Describe the test for hydrogen chloride gas  and give the expected result.   _______________________________  _______________________________  _______________________________  _______________________________ [4]</vt:lpstr>
      <vt:lpstr>(iii) Describe the test for hydrogen chloride gas  and give the expected result.   Glass rod [1] dipped in concentrated [1]   ammonia [1] white [1] fumes/smoke [1]   (Maximum [4])     </vt:lpstr>
      <vt:lpstr> 1 In the laboratory, a student carried out  experiments using the elements sulphur  and magnesium.  a) Complete the table below, stating the  colour of each element.       </vt:lpstr>
      <vt:lpstr>1 In the laboratory, a student carried out  experiments using the elements sulphur  and magnesium.  a) Complete the table below, stating the  colour of each element.       </vt:lpstr>
      <vt:lpstr>b) The student burned some sulphur and then  some magnesium in air.   Complete the table below, giving  observations which occur during heating  and describe the products of each reaction.      </vt:lpstr>
      <vt:lpstr>b) The student burned some sulphur and then  some magnesium in air.   Complete the table below, giving  observations which occur during heating  and describe the products of each reaction.      </vt:lpstr>
      <vt:lpstr>c) Write balanced symbol equations for the  following reactions:  (i) Sulphur burning in air   _______________________________ [2]  (ii) Magnesium burning in air   _______________________________ [3]</vt:lpstr>
      <vt:lpstr>c) Write balanced symbol equations for the  following reactions:  (i) Sulphur burning in air   S + O2 → SO2      [2]      [1] [1]  (ii) Magnesium burning in air   2Mg + O2 → 2MgO    [3]   [1]  [1] +[1] for balancing</vt:lpstr>
      <vt:lpstr>d) Many laboratory reactions involve  oxidation.  (i) Explain why the burning of sulphur in air  is an oxidation reaction.   _______________________________  _______________________________ [2]</vt:lpstr>
      <vt:lpstr>d) Many laboratory reactions involve  oxidation.  (i) Explain why the burning of sulphur in air  is an oxidation reaction.   Sulphur gains oxygen [1] gain of oxygen  is oxidation [1]         [2]</vt:lpstr>
      <vt:lpstr>e) Most fossil fuels contain sulphur  impurities.  When these fossil fuels burn  the sulphur is oxidised to sulphur dioxide.  (i) Write a balanced symbol equation for the  oxidation of sulphur to sulphur dioxide.  _______________________________ [2]</vt:lpstr>
      <vt:lpstr>e) Most fossil fuels contain sulphur  impurities.  When these fossil fuels burn  the sulphur is oxidised to sulphur dioxide.  (i) Write a balanced symbol equation for the  oxidation of sulphur to sulphur dioxide.   S + O2 → SO2          [2]</vt:lpstr>
      <vt:lpstr>Sulphur dioxide leads to the formation of acid rain.   (ii) What are the three main harmful effects of  acid rain?  _______________________________   _______________________________  _______________________________ [3]</vt:lpstr>
      <vt:lpstr>Sulphur dioxide leads to the formation of acid rain.   (ii) What are the three main harmful effects of  acid rain?   Trees damaged/killed [1], fish     killed/harmed, buildings/statues corroded  [1]            [3]</vt:lpstr>
      <vt:lpstr>(iii) Give two measures which can be taken to  reduce the formation of acid rain.  _______________________________  _______________________________   _______________________________  _______________________________ [2]</vt:lpstr>
      <vt:lpstr>(iii) Give two measures which can be taken to  reduce the formation of acid rain.   Burn less fossil fuels [1], remove sulphur  from fuels [1], alternative energy forms   [1], remove acidic gases from power   station emissions [1], catalytic converters  in cars [1] (Max [2])         [2]</vt:lpstr>
      <vt:lpstr>6a) The quantity of sulphuric acid produced by  a country has been linked to economic  stability.  (i) Name the industrial process used to  produce sulphuric acid.    _______________________________ [1]</vt:lpstr>
      <vt:lpstr>6a) The quantity of sulphuric acid produced by  a country has been linked to economic  stability.  (i) Name the industrial process used to  produce sulphuric acid.   Contact [1] process     [1]</vt:lpstr>
      <vt:lpstr>(ii) Complete the table below to give the  operating conditions which are used in the  industrial manufacture of sulphuric acid.        </vt:lpstr>
      <vt:lpstr>(ii) Complete the table below to give the  operating conditions which are used in the  industrial manufacture of sulphuric acid.        </vt:lpstr>
      <vt:lpstr>(iii) The sulphuric acid obtained in this process  is concentrated.  Describe in detail how a  sample of concentrated acid should be  safely diluted using water.   _______________________________  _______________________________  _______________________________ [3]</vt:lpstr>
      <vt:lpstr>(iii) The sulphuric acid obtained in this process  is concentrated.  Describe in detail how a  sample of concentrated acid should be  safely diluted using water.   Safety glasses / gloves [1] add acid to water [1] (essential)  dropwise/slowly [1] with stirring [1].   Maximum [3]    </vt:lpstr>
      <vt:lpstr>b) Some of the reactions of concentrated  sulphuric acid are summarised in the    diagram below.         </vt:lpstr>
      <vt:lpstr>(i) Identify Solid A and Gas B.   Solid A _________________________ [1]   Gas B __________________________ [1]  (ii) What would you observe during Reaction 1?   _______________________________   _______________________________ [3]</vt:lpstr>
      <vt:lpstr>(i) Identify Solid Carbon / Charcoal       [1]  Gas B Steam / Water        [1]  (ii) What would you observe during Reaction 1?   Solid rises up/swells [1] heat/warms up [1]  pungent/caramel smell [1] reaction not   immediate.  Maximum [3]  A and Gas B.  Solid A </vt:lpstr>
      <vt:lpstr>(iii) Name the white powder C.    _______________________________ [1]  (iv) What property of concentrated sulphuric  acid is demonstrated in Reactions 1 and 2?   _______________________________ [1]</vt:lpstr>
      <vt:lpstr>(iii) Name the white powder C.   anhydrous [1] copper(II) sulphate  [1]  (iv) What property of concentrated sulphuric   acid is demonstrated in Reactions 1 and 2?    Dehydrating       [1]</vt:lpstr>
      <vt:lpstr>(v) Write a balanced symbol equation for  Reaction 3.   _______________________________ [2]</vt:lpstr>
      <vt:lpstr>(v) Write a balanced symbol equation for  Reaction 3.   H2SO4 + NaCl → NaHSO4 + HCl  [2]</vt:lpstr>
      <vt:lpstr>(vi) Describe how you would carry out a  chemical test for the presence of hydrogen  chloride gas, stating the observations you  would make for a positive test.   Test: _____________________________  _________________________________    Observations: ______________________  _______________________________ [4]</vt:lpstr>
      <vt:lpstr>(vi) Describe how you would carry out a  chemical test for the presence of hydrogen  chloride gas, stating the observations you  would make for a positive test.   Test: glass rod [1] dipped in concentrated  [1] ammonia [1]         Observations: White [1] smoke [1]    (Maximum [4])</vt:lpstr>
      <vt:lpstr>7 Sulphuric acid is used in the production of  many chemicals.  It is used to make  ammonium sulphate, an important  fertiliser.  a) Write a balanced symbol equation for the  reaction of sulphuric acid with ammonia to  produce ammonium sulphate.   _______________________________ [3]</vt:lpstr>
      <vt:lpstr>7 Sulphuric acid is used in the production of  many chemicals.  It is used to make  ammonium sulphate, an important  fertiliser.   a) Write a balanced symbol equation for the  reaction of sulphuric acid with ammonia to  produce ammonium sulphate.   2NH3 + H2SO4 → (NH4)2SO4    [3]   [1]    [1]                                          +[1] for balancing.    Accept equation using NH4OH</vt:lpstr>
      <vt:lpstr>b) The method shown below is used to find  out if ammonium sulphate would be  washed out of soil by rain.          </vt:lpstr>
      <vt:lpstr>(i) Describe how you would find the pH of  the water that has run through the soil.   _______________________________  _______________________________ [2]</vt:lpstr>
      <vt:lpstr>(i) Describe how you would find the pH of  the water that has run through the soil.   Use pH paper/universal indicator    paper/universal indicator solution [1]   compare to colour chart [1].  Accept use a  pH meter for a full [2]    </vt:lpstr>
      <vt:lpstr>(ii) A sample of this water was heated with some  sodium hydroxide solution in a boiling tube and  the gas evolved was tested with damp universal  indicator paper as shown below.        What happens to the damp universal indicator  paper if ammonium sulphate is present in the  water?  ___________________________________ [1]</vt:lpstr>
      <vt:lpstr>(ii) A sample of this water was heated with some  sodium hydroxide solution in a boiling tube and  the gas evolved was tested with damp universal  indicator paper as shown below.        What happens to the damp universal indicator  paper if ammonium sulphate is present in the  water?  Changes to blue      [1]</vt:lpstr>
      <vt:lpstr>(iii) Explain your answer to part (b)(ii) above.  _______________________________  _______________________________ [2]  (iv) Describe how you would test the water to  shown that sulphate ions are present.  State  the observations you would make for a  positive test.  Test:  _____________________________  Result: ____________________________  _______________________________ [3]</vt:lpstr>
      <vt:lpstr>(iii) Explain your answer to part (b)(ii) above.  Forms ammonia [1] gas which is alkaline [1] [2]  (iv) Describe how you would test the water to  shown that sulphate ions are present.  State  the observations you would make for a  positive test.  Test:  Barium chloride solutions [1]    Result: White [1] ppt [1]       [3]</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Scullion Family</dc:creator>
  <cp:lastModifiedBy>Teacher E-Solutions</cp:lastModifiedBy>
  <cp:revision>553</cp:revision>
  <dcterms:created xsi:type="dcterms:W3CDTF">2007-11-11T07:10:49Z</dcterms:created>
  <dcterms:modified xsi:type="dcterms:W3CDTF">2019-01-18T16:40:27Z</dcterms:modified>
</cp:coreProperties>
</file>