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6" r:id="rId2"/>
    <p:sldId id="277" r:id="rId3"/>
    <p:sldId id="283" r:id="rId4"/>
    <p:sldId id="284" r:id="rId5"/>
    <p:sldId id="285" r:id="rId6"/>
    <p:sldId id="286" r:id="rId7"/>
    <p:sldId id="287" r:id="rId8"/>
    <p:sldId id="327" r:id="rId9"/>
    <p:sldId id="288" r:id="rId10"/>
    <p:sldId id="328" r:id="rId11"/>
    <p:sldId id="289" r:id="rId12"/>
    <p:sldId id="290" r:id="rId13"/>
    <p:sldId id="291" r:id="rId14"/>
    <p:sldId id="292" r:id="rId15"/>
    <p:sldId id="329" r:id="rId16"/>
    <p:sldId id="293" r:id="rId17"/>
    <p:sldId id="294" r:id="rId18"/>
    <p:sldId id="295" r:id="rId19"/>
    <p:sldId id="330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31" r:id="rId28"/>
    <p:sldId id="305" r:id="rId29"/>
    <p:sldId id="332" r:id="rId30"/>
    <p:sldId id="306" r:id="rId31"/>
    <p:sldId id="333" r:id="rId32"/>
    <p:sldId id="308" r:id="rId33"/>
    <p:sldId id="334" r:id="rId34"/>
    <p:sldId id="311" r:id="rId35"/>
    <p:sldId id="312" r:id="rId36"/>
    <p:sldId id="313" r:id="rId37"/>
    <p:sldId id="314" r:id="rId38"/>
    <p:sldId id="335" r:id="rId39"/>
    <p:sldId id="315" r:id="rId40"/>
    <p:sldId id="316" r:id="rId41"/>
    <p:sldId id="317" r:id="rId42"/>
    <p:sldId id="318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A2289F-3D29-4891-881C-4383F83C1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20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D9CE06-D9FB-49B1-A2D1-EAFD4F8FB3D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E8E103-4DD3-41FA-A103-BED7E1F1939D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26DB666-DA74-43CF-8B6A-DBB21531EB28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FC241D-D94B-4AB4-A530-8CF1623A82D0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E431B93-0D16-47AA-B28C-B632CAF40DD8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A8C14B-8245-4D6F-915A-B68EE9063A65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F699248-DF21-43A0-B992-4523D48E39AD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6CFDCC-C6D9-4A67-B7A1-CF44F38E871F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1D81CC5-1BCF-403E-BA8B-0F50ED9CF5B1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81626D-3242-49D9-B005-166D600CC72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4E9566-9F8D-40AD-8577-2BE64C0A138A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A8055B-7CB9-4F1D-B430-37D8F3F59D13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82ED1B2-209D-48DB-9C84-68E9F6FCBF0B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BB0CD7-47BB-4609-967A-880F72214D57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9A79258-7539-4C46-A2CF-91D459831FAE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BFFA65-0181-4C01-9E43-02D14AA9D7F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906EF87-AFE0-4E94-A0F5-8B455AB8BBF5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F83044-2BB7-4C5B-805D-D4A048D80B02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A95A599-D460-4250-9728-D48E918F8509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8EEBCD-4BEF-4A82-AC6C-882BED7FF5C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EB28FA5-060A-40AF-9A41-63BB7ACEC0B1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1A4FF-D137-4168-94D5-7CB8B964F2E3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86391D8-B9C6-4589-BB67-0231C00C4D73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B30762-9A82-4F33-A5A1-02D2239E6322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822417C-BBE4-485F-B933-E996A02A7E27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603159-6306-4A2E-88BE-05C88EFFCC49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F8FF89A-002A-443C-AF03-029B23E2B83E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A656A6-2AAA-4C77-BBA5-38F7E5F865CD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97AFB2E-A5B8-4CE9-A5F2-E6AFBAE37004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F53ABC-1AE0-4E51-A386-1081C191FD58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752941-F487-409B-A465-29413932F05D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70E536-A659-4ECE-B37F-78370F5D1D09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11F956A-AE70-4BFF-AF3D-D8501EC71C2F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DF5492-13A2-4A87-AD30-C977E05EE438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C905651-33B6-41AC-9FE5-207BA56012F4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2B40B2-C37F-4BC6-A68E-E5E09152DA2C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D522EA-3953-40EB-8A96-491184B32147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C25688-A243-4943-9A7F-DA20BA65D57F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12978F-813E-4541-A2B5-928B1CD29F8B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806C17-D028-4572-8F0A-E813D8587C58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8249F8-B00A-4864-8701-7C5B08A16E10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86F59F-7745-41C5-AF72-BDFB6AF32CFB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0382720-3420-4834-B7EC-D58D88E6FFEA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881EE0-3733-4886-8D69-243AC3D22360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E654C80-40A9-4BCA-921B-B892B6584C00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0FDE64-601E-498D-B845-EA5206254DB9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0A5204-C26A-4ADE-9464-57A1E8BF5FB2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911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C2455E-740D-46EB-B041-632C2516D431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CDB3E11-F195-4CBC-8917-7153855F1FDD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921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1C011D-538C-4B43-B0D5-2C9845095C5F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F484D8C-FA21-451D-A210-66F5AD82F9EE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931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017124-69FD-4268-93A3-E39EC57A9863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54A596-4E88-4F37-BC4B-0C6F013E5D49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942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41331D-8563-45AA-987A-68B05EA571F0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A354592-0492-4E9D-990D-37D15150E98E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952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DA2FDD-5942-45A6-9259-3FA638BE8F75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267206A-0BD8-419A-845D-D96315BCED42}" type="slidenum">
              <a:rPr lang="en-GB" sz="1200"/>
              <a:pPr algn="r" eaLnBrk="1" hangingPunct="1"/>
              <a:t>36</a:t>
            </a:fld>
            <a:endParaRPr lang="en-GB" sz="1200"/>
          </a:p>
        </p:txBody>
      </p:sp>
      <p:sp>
        <p:nvSpPr>
          <p:cNvPr id="962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CB84CF-5D87-4131-886C-F67EEED1F146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0F8EBD-73AA-4784-B636-418B8D83B12B}" type="slidenum">
              <a:rPr lang="en-GB" sz="1200"/>
              <a:pPr algn="r" eaLnBrk="1" hangingPunct="1"/>
              <a:t>37</a:t>
            </a:fld>
            <a:endParaRPr lang="en-GB" sz="1200"/>
          </a:p>
        </p:txBody>
      </p:sp>
      <p:sp>
        <p:nvSpPr>
          <p:cNvPr id="972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AE686E-4DE3-41B0-B7B0-E38F5A8FA50B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1EB4143-28DD-43BD-BB46-000C72E494CE}" type="slidenum">
              <a:rPr lang="en-GB" sz="1200"/>
              <a:pPr algn="r" eaLnBrk="1" hangingPunct="1"/>
              <a:t>38</a:t>
            </a:fld>
            <a:endParaRPr lang="en-GB" sz="1200"/>
          </a:p>
        </p:txBody>
      </p:sp>
      <p:sp>
        <p:nvSpPr>
          <p:cNvPr id="983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3EB197-93F4-4FC4-A8FA-8E96EBC92C76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F90CE09-F9D1-471C-9FC2-6874E1456D50}" type="slidenum">
              <a:rPr lang="en-GB" sz="1200"/>
              <a:pPr algn="r" eaLnBrk="1" hangingPunct="1"/>
              <a:t>39</a:t>
            </a:fld>
            <a:endParaRPr lang="en-GB" sz="1200"/>
          </a:p>
        </p:txBody>
      </p:sp>
      <p:sp>
        <p:nvSpPr>
          <p:cNvPr id="993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168690-B75B-49B6-9880-8FF70007FFF9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69C706-E4C2-4A09-9C27-6BB61ED259AD}" type="slidenum">
              <a:rPr lang="en-GB" sz="1200"/>
              <a:pPr algn="r" eaLnBrk="1" hangingPunct="1"/>
              <a:t>40</a:t>
            </a:fld>
            <a:endParaRPr lang="en-GB" sz="1200"/>
          </a:p>
        </p:txBody>
      </p:sp>
      <p:sp>
        <p:nvSpPr>
          <p:cNvPr id="1003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A4D601-D095-4D94-886D-7C900F908BF7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85BAAA-BC18-4E75-95AB-0059A9F40F7F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88F4E5-8C7F-4A04-93FE-A7DB9B969729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574FE9-E1A5-404B-AB22-ADECE41263B5}" type="slidenum">
              <a:rPr lang="en-GB" sz="1200"/>
              <a:pPr algn="r" eaLnBrk="1" hangingPunct="1"/>
              <a:t>41</a:t>
            </a:fld>
            <a:endParaRPr lang="en-GB" sz="1200"/>
          </a:p>
        </p:txBody>
      </p:sp>
      <p:sp>
        <p:nvSpPr>
          <p:cNvPr id="1013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E66942-6AE8-41B3-B149-F54C2B1E6158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C72B28B-1937-44B5-A98A-ED5F162B0B6F}" type="slidenum">
              <a:rPr lang="en-GB" sz="1200"/>
              <a:pPr algn="r" eaLnBrk="1" hangingPunct="1"/>
              <a:t>42</a:t>
            </a:fld>
            <a:endParaRPr lang="en-GB" sz="1200"/>
          </a:p>
        </p:txBody>
      </p:sp>
      <p:sp>
        <p:nvSpPr>
          <p:cNvPr id="1024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400D88-8231-42AA-93FB-7B26FAEFDA8F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BEEC33-AFCD-4367-AD96-CA98DF84D95C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E3CDF8-720F-4E54-B655-8372F79A149A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E2200D-6F6A-431E-8A13-CF525214612C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3213E6-3644-4E6C-A132-BD65D9CB03DD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5BFC24-BC22-457E-AC3A-69A1DCAEB521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C68D16-E7EC-4ACC-86F8-BDDD1D7A7E37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28624A-9D11-498D-86E8-5C17FA378BCB}" type="slidenum">
              <a:rPr lang="en-GB" smtClean="0"/>
              <a:pPr eaLnBrk="1" hangingPunct="1"/>
              <a:t>50</a:t>
            </a:fld>
            <a:endParaRPr lang="en-GB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1CDC06-48EB-4AAE-8968-234C5E96E12A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4A1AC59-8972-4E07-A95C-E905D3DF77CD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A45BBE-57F3-4E43-9A98-9B134FEA3B13}" type="slidenum">
              <a:rPr lang="en-GB" smtClean="0"/>
              <a:pPr eaLnBrk="1" hangingPunct="1"/>
              <a:t>51</a:t>
            </a:fld>
            <a:endParaRPr lang="en-GB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F983A1-9945-43CC-A8C1-235B2530FB5D}" type="slidenum">
              <a:rPr lang="en-GB" smtClean="0"/>
              <a:pPr eaLnBrk="1" hangingPunct="1"/>
              <a:t>52</a:t>
            </a:fld>
            <a:endParaRPr lang="en-GB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1D3601-90CA-45EA-A57E-56458C166017}" type="slidenum">
              <a:rPr lang="en-GB" smtClean="0"/>
              <a:pPr eaLnBrk="1" hangingPunct="1"/>
              <a:t>53</a:t>
            </a:fld>
            <a:endParaRPr lang="en-GB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86529B-735E-4645-B29E-A686DD72ED46}" type="slidenum">
              <a:rPr lang="en-GB" smtClean="0"/>
              <a:pPr eaLnBrk="1" hangingPunct="1"/>
              <a:t>54</a:t>
            </a:fld>
            <a:endParaRPr lang="en-GB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F531C4-9C37-456C-A30E-88E7560BDF2F}" type="slidenum">
              <a:rPr lang="en-GB" smtClean="0"/>
              <a:pPr eaLnBrk="1" hangingPunct="1"/>
              <a:t>55</a:t>
            </a:fld>
            <a:endParaRPr lang="en-GB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EDFEF-AA21-41D5-9D74-00E887F76137}" type="slidenum">
              <a:rPr lang="en-GB" smtClean="0"/>
              <a:pPr eaLnBrk="1" hangingPunct="1"/>
              <a:t>56</a:t>
            </a:fld>
            <a:endParaRPr lang="en-GB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5E55FC-6E0A-4B13-9E63-F97BC782AB33}" type="slidenum">
              <a:rPr lang="en-GB" smtClean="0"/>
              <a:pPr eaLnBrk="1" hangingPunct="1"/>
              <a:t>57</a:t>
            </a:fld>
            <a:endParaRPr lang="en-GB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8C1AFE-7FD3-43C5-B7C0-6FE8BF95D9BF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B1781D3-5FC6-467A-B14B-DAD108E11A8D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1C92B4-CC67-422F-A5A4-CD3FD97AA44A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44CD8E-E630-40EC-83B7-862EF25C4E98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7A9F86-79ED-455F-A01E-A37159708DF5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640B71-5CDD-4DB1-B977-CBE7E0B2B53E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1DED59-8AC0-4842-B87F-702A1E28C97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489F7A-5CF3-4479-9D2D-5F1C47BCEDD9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4439-1814-42F9-8C5E-867AFC14F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79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B4D6-05A6-436B-B54F-D009ED5AE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8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492BF-E486-4150-B27C-B4A84A158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1C06-A8A1-4442-A349-D74A53DA8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3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6752-A664-4028-97E4-CA6FFDD72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68B4-1D41-441E-858C-A36497B3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4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912B-62E5-4BF6-99F4-6D2B8BDB3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1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8EFFB-3469-42A3-AC84-DE4DB49EF7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8A33-9E11-43F4-B6E9-0D3AAA618C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7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24F5-D6BD-491B-BD24-04F936324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8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C3366-F008-4B3C-BD84-A546BA6D7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EA7E997-AA3A-44A1-9021-60EEE522B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MOTION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DISTANCE</a:t>
            </a:r>
          </a:p>
          <a:p>
            <a:r>
              <a:rPr lang="en-US" smtClean="0"/>
              <a:t>SPEED AND VELOCITY</a:t>
            </a:r>
          </a:p>
          <a:p>
            <a:r>
              <a:rPr lang="en-US" smtClean="0"/>
              <a:t>ACCELERATION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Complete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4294967295"/>
          </p:nvPr>
        </p:nvGraphicFramePr>
        <p:xfrm>
          <a:off x="468313" y="1412875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speed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km/h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x 10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 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x 10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3.03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6629400" y="20574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20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1182688" y="2719388"/>
            <a:ext cx="1173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1400</a:t>
            </a:r>
          </a:p>
        </p:txBody>
      </p:sp>
      <p:sp>
        <p:nvSpPr>
          <p:cNvPr id="162855" name="Text Box 39"/>
          <p:cNvSpPr txBox="1">
            <a:spLocks noChangeArrowheads="1"/>
          </p:cNvSpPr>
          <p:nvPr/>
        </p:nvSpPr>
        <p:spPr bwMode="auto">
          <a:xfrm>
            <a:off x="4017963" y="3351213"/>
            <a:ext cx="1173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0.20</a:t>
            </a: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6502400" y="4005263"/>
            <a:ext cx="1173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40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3633788" y="4649788"/>
            <a:ext cx="42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62858" name="Text Box 42"/>
          <p:cNvSpPr txBox="1">
            <a:spLocks noChangeArrowheads="1"/>
          </p:cNvSpPr>
          <p:nvPr/>
        </p:nvSpPr>
        <p:spPr bwMode="auto">
          <a:xfrm>
            <a:off x="4672013" y="4648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20</a:t>
            </a:r>
          </a:p>
        </p:txBody>
      </p:sp>
      <p:sp>
        <p:nvSpPr>
          <p:cNvPr id="162859" name="Text Box 43"/>
          <p:cNvSpPr txBox="1">
            <a:spLocks noChangeArrowheads="1"/>
          </p:cNvSpPr>
          <p:nvPr/>
        </p:nvSpPr>
        <p:spPr bwMode="auto">
          <a:xfrm>
            <a:off x="4006850" y="5303838"/>
            <a:ext cx="1173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3.03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Distance-time graphs</a:t>
            </a:r>
          </a:p>
        </p:txBody>
      </p:sp>
      <p:pic>
        <p:nvPicPr>
          <p:cNvPr id="10243" name="Picture 5" descr="120b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8101012" cy="471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76250"/>
            <a:ext cx="7559675" cy="936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The </a:t>
            </a:r>
            <a:r>
              <a:rPr lang="en-GB" sz="2800" b="1" smtClean="0">
                <a:solidFill>
                  <a:srgbClr val="FF0000"/>
                </a:solidFill>
              </a:rPr>
              <a:t>slope or gradient</a:t>
            </a:r>
            <a:r>
              <a:rPr lang="en-GB" sz="2800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of a distance-time graph increases with </a:t>
            </a:r>
            <a:r>
              <a:rPr lang="en-GB" sz="2800" b="1" smtClean="0">
                <a:solidFill>
                  <a:srgbClr val="FF3300"/>
                </a:solidFill>
              </a:rPr>
              <a:t>speed.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95513" y="1557338"/>
            <a:ext cx="4464050" cy="4562475"/>
            <a:chOff x="2608" y="1025"/>
            <a:chExt cx="2812" cy="2874"/>
          </a:xfrm>
        </p:grpSpPr>
        <p:sp>
          <p:nvSpPr>
            <p:cNvPr id="13322" name="Line 6"/>
            <p:cNvSpPr>
              <a:spLocks noChangeShapeType="1"/>
            </p:cNvSpPr>
            <p:nvPr/>
          </p:nvSpPr>
          <p:spPr bwMode="auto">
            <a:xfrm flipV="1">
              <a:off x="2971" y="1071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7"/>
            <p:cNvSpPr>
              <a:spLocks noChangeShapeType="1"/>
            </p:cNvSpPr>
            <p:nvPr/>
          </p:nvSpPr>
          <p:spPr bwMode="auto">
            <a:xfrm>
              <a:off x="2835" y="3611"/>
              <a:ext cx="25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 rot="-5400000">
              <a:off x="2260" y="1373"/>
              <a:ext cx="9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distance</a:t>
              </a:r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4604" y="3611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time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771775" y="3646488"/>
            <a:ext cx="3744913" cy="2016125"/>
            <a:chOff x="204" y="2478"/>
            <a:chExt cx="2359" cy="1270"/>
          </a:xfrm>
        </p:grpSpPr>
        <p:sp>
          <p:nvSpPr>
            <p:cNvPr id="13320" name="Line 11"/>
            <p:cNvSpPr>
              <a:spLocks noChangeShapeType="1"/>
            </p:cNvSpPr>
            <p:nvPr/>
          </p:nvSpPr>
          <p:spPr bwMode="auto">
            <a:xfrm flipV="1">
              <a:off x="204" y="2614"/>
              <a:ext cx="2359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 rot="-1604546">
              <a:off x="2018" y="2478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slow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71775" y="2135188"/>
            <a:ext cx="3024188" cy="3529012"/>
            <a:chOff x="0" y="1525"/>
            <a:chExt cx="1905" cy="2223"/>
          </a:xfrm>
        </p:grpSpPr>
        <p:sp>
          <p:nvSpPr>
            <p:cNvPr id="13318" name="Line 14"/>
            <p:cNvSpPr>
              <a:spLocks noChangeShapeType="1"/>
            </p:cNvSpPr>
            <p:nvPr/>
          </p:nvSpPr>
          <p:spPr bwMode="auto">
            <a:xfrm flipV="1">
              <a:off x="0" y="1707"/>
              <a:ext cx="1905" cy="204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Text Box 15"/>
            <p:cNvSpPr txBox="1">
              <a:spLocks noChangeArrowheads="1"/>
            </p:cNvSpPr>
            <p:nvPr/>
          </p:nvSpPr>
          <p:spPr bwMode="auto">
            <a:xfrm rot="-2783831">
              <a:off x="1301" y="1676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fast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5492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The </a:t>
            </a:r>
            <a:r>
              <a:rPr lang="en-GB" sz="2800" b="1" smtClean="0">
                <a:solidFill>
                  <a:srgbClr val="FF0000"/>
                </a:solidFill>
              </a:rPr>
              <a:t>slope or gradient</a:t>
            </a:r>
            <a:r>
              <a:rPr lang="en-GB" sz="2800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of a distance-time graph is equal to the </a:t>
            </a:r>
            <a:r>
              <a:rPr lang="en-GB" sz="2800" b="1" smtClean="0">
                <a:solidFill>
                  <a:srgbClr val="FF3300"/>
                </a:solidFill>
              </a:rPr>
              <a:t>speed.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smtClean="0"/>
              <a:t>In the graph opposite: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slope = 150m / 10s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= 15 m/s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= speed</a:t>
            </a:r>
          </a:p>
        </p:txBody>
      </p:sp>
      <p:pic>
        <p:nvPicPr>
          <p:cNvPr id="224267" name="Picture 11" descr="126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20713"/>
            <a:ext cx="3889375" cy="3155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3455987" cy="4175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Sketch on the same set of axes distance-time graphs for: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rgbClr val="FF0000"/>
                </a:solidFill>
              </a:rPr>
              <a:t>(a) a car moving at a steady speed,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chemeClr val="accent2"/>
                </a:solidFill>
              </a:rPr>
              <a:t>(b) a bus moving at a steady speed greater than the car,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rgbClr val="008000"/>
                </a:solidFill>
              </a:rPr>
              <a:t>(c) a lorry increasing in speed from rest.</a:t>
            </a:r>
            <a:endParaRPr lang="en-GB" sz="2800" b="1" i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3455987" cy="4175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Sketch on the same set of axes distance-time graphs for: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rgbClr val="FF0000"/>
                </a:solidFill>
              </a:rPr>
              <a:t>(a) a car moving at a steady speed,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chemeClr val="accent2"/>
                </a:solidFill>
              </a:rPr>
              <a:t>(b) a bus moving at a steady speed greater than the car,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rgbClr val="008000"/>
                </a:solidFill>
              </a:rPr>
              <a:t>(c) a lorry increasing in speed from rest.</a:t>
            </a:r>
            <a:endParaRPr lang="en-GB" sz="2800" b="1" i="1" smtClean="0">
              <a:solidFill>
                <a:srgbClr val="008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5738" y="1123950"/>
            <a:ext cx="4464050" cy="4562475"/>
            <a:chOff x="2517" y="708"/>
            <a:chExt cx="2812" cy="2874"/>
          </a:xfrm>
        </p:grpSpPr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 flipV="1">
              <a:off x="2880" y="754"/>
              <a:ext cx="0" cy="2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7"/>
            <p:cNvSpPr>
              <a:spLocks noChangeShapeType="1"/>
            </p:cNvSpPr>
            <p:nvPr/>
          </p:nvSpPr>
          <p:spPr bwMode="auto">
            <a:xfrm>
              <a:off x="2744" y="3294"/>
              <a:ext cx="25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8"/>
            <p:cNvSpPr txBox="1">
              <a:spLocks noChangeArrowheads="1"/>
            </p:cNvSpPr>
            <p:nvPr/>
          </p:nvSpPr>
          <p:spPr bwMode="auto">
            <a:xfrm rot="-5400000">
              <a:off x="2169" y="1056"/>
              <a:ext cx="9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distance</a:t>
              </a:r>
            </a:p>
          </p:txBody>
        </p:sp>
        <p:sp>
          <p:nvSpPr>
            <p:cNvPr id="16401" name="Text Box 9"/>
            <p:cNvSpPr txBox="1">
              <a:spLocks noChangeArrowheads="1"/>
            </p:cNvSpPr>
            <p:nvPr/>
          </p:nvSpPr>
          <p:spPr bwMode="auto">
            <a:xfrm>
              <a:off x="4513" y="3294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time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0" y="3213100"/>
            <a:ext cx="3744913" cy="2016125"/>
            <a:chOff x="2880" y="2024"/>
            <a:chExt cx="2359" cy="1270"/>
          </a:xfrm>
        </p:grpSpPr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V="1">
              <a:off x="2880" y="2160"/>
              <a:ext cx="2359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 rot="-1604546">
              <a:off x="4694" y="2024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car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1700213"/>
            <a:ext cx="3024188" cy="3529012"/>
            <a:chOff x="2880" y="1071"/>
            <a:chExt cx="1905" cy="2223"/>
          </a:xfrm>
        </p:grpSpPr>
        <p:sp>
          <p:nvSpPr>
            <p:cNvPr id="16394" name="Line 14"/>
            <p:cNvSpPr>
              <a:spLocks noChangeShapeType="1"/>
            </p:cNvSpPr>
            <p:nvPr/>
          </p:nvSpPr>
          <p:spPr bwMode="auto">
            <a:xfrm flipV="1">
              <a:off x="2880" y="1253"/>
              <a:ext cx="1905" cy="204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Text Box 15"/>
            <p:cNvSpPr txBox="1">
              <a:spLocks noChangeArrowheads="1"/>
            </p:cNvSpPr>
            <p:nvPr/>
          </p:nvSpPr>
          <p:spPr bwMode="auto">
            <a:xfrm rot="-2783831">
              <a:off x="4181" y="1222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bus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72000" y="1125538"/>
            <a:ext cx="3384550" cy="4141787"/>
            <a:chOff x="2880" y="709"/>
            <a:chExt cx="2132" cy="2609"/>
          </a:xfrm>
        </p:grpSpPr>
        <p:sp>
          <p:nvSpPr>
            <p:cNvPr id="16392" name="Freeform 17"/>
            <p:cNvSpPr>
              <a:spLocks/>
            </p:cNvSpPr>
            <p:nvPr/>
          </p:nvSpPr>
          <p:spPr bwMode="auto">
            <a:xfrm>
              <a:off x="2880" y="937"/>
              <a:ext cx="2089" cy="2381"/>
            </a:xfrm>
            <a:custGeom>
              <a:avLst/>
              <a:gdLst>
                <a:gd name="T0" fmla="*/ 0 w 2089"/>
                <a:gd name="T1" fmla="*/ 2357 h 2381"/>
                <a:gd name="T2" fmla="*/ 722 w 2089"/>
                <a:gd name="T3" fmla="*/ 2255 h 2381"/>
                <a:gd name="T4" fmla="*/ 1455 w 2089"/>
                <a:gd name="T5" fmla="*/ 1601 h 2381"/>
                <a:gd name="T6" fmla="*/ 2089 w 2089"/>
                <a:gd name="T7" fmla="*/ 0 h 23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9"/>
                <a:gd name="T13" fmla="*/ 0 h 2381"/>
                <a:gd name="T14" fmla="*/ 2089 w 2089"/>
                <a:gd name="T15" fmla="*/ 2381 h 23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9" h="2381">
                  <a:moveTo>
                    <a:pt x="0" y="2357"/>
                  </a:moveTo>
                  <a:cubicBezTo>
                    <a:pt x="120" y="2340"/>
                    <a:pt x="480" y="2381"/>
                    <a:pt x="722" y="2255"/>
                  </a:cubicBezTo>
                  <a:cubicBezTo>
                    <a:pt x="964" y="2129"/>
                    <a:pt x="1227" y="1977"/>
                    <a:pt x="1455" y="1601"/>
                  </a:cubicBezTo>
                  <a:cubicBezTo>
                    <a:pt x="1683" y="1225"/>
                    <a:pt x="1957" y="334"/>
                    <a:pt x="2089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18"/>
            <p:cNvSpPr txBox="1">
              <a:spLocks noChangeArrowheads="1"/>
            </p:cNvSpPr>
            <p:nvPr/>
          </p:nvSpPr>
          <p:spPr bwMode="auto">
            <a:xfrm>
              <a:off x="4468" y="709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lorry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1125538"/>
            <a:ext cx="7488238" cy="8207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Describe the motion of the three lorries X, Y and Z shown in the graph below.</a:t>
            </a:r>
            <a:endParaRPr lang="en-GB" sz="2800" b="1" i="1" smtClean="0">
              <a:solidFill>
                <a:srgbClr val="FF3300"/>
              </a:solidFill>
            </a:endParaRPr>
          </a:p>
        </p:txBody>
      </p:sp>
      <p:pic>
        <p:nvPicPr>
          <p:cNvPr id="14340" name="Picture 4" descr="12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60575"/>
            <a:ext cx="7127875" cy="360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424862" cy="4967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Lorry X: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Moving quickest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speed = 45000m / 1800s = </a:t>
            </a:r>
            <a:r>
              <a:rPr lang="en-GB" sz="2400" b="1" smtClean="0">
                <a:solidFill>
                  <a:srgbClr val="FF0000"/>
                </a:solidFill>
              </a:rPr>
              <a:t>25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Lorry Y: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speed = 36000m / 1800s = </a:t>
            </a:r>
            <a:r>
              <a:rPr lang="en-GB" sz="2400" b="1" smtClean="0">
                <a:solidFill>
                  <a:srgbClr val="FF0000"/>
                </a:solidFill>
              </a:rPr>
              <a:t>20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Lorry Z: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Moving slowest</a:t>
            </a: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0 to 600s; speed = 10000m / 600s = </a:t>
            </a:r>
            <a:r>
              <a:rPr lang="en-GB" sz="2400" b="1" smtClean="0">
                <a:solidFill>
                  <a:srgbClr val="FF0000"/>
                </a:solidFill>
              </a:rPr>
              <a:t>16.7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600 to 1200s; </a:t>
            </a:r>
            <a:r>
              <a:rPr lang="en-GB" sz="2400" b="1" smtClean="0">
                <a:solidFill>
                  <a:srgbClr val="FF0000"/>
                </a:solidFill>
              </a:rPr>
              <a:t>stationary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1200 to 1800s; speed = </a:t>
            </a:r>
            <a:r>
              <a:rPr lang="en-GB" sz="2400" b="1" smtClean="0">
                <a:solidFill>
                  <a:srgbClr val="FF0000"/>
                </a:solidFill>
              </a:rPr>
              <a:t>16.7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average speed = 20000m / 1800s =</a:t>
            </a:r>
            <a:r>
              <a:rPr lang="en-GB" sz="2400" b="1" smtClean="0">
                <a:solidFill>
                  <a:srgbClr val="FF0000"/>
                </a:solidFill>
              </a:rPr>
              <a:t> 11.1 m/s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Speed is equal to ________ divided by time and can be measured in _________ per second.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speed of 20 m/s is the same as ______ km/h which is approximately equal to ______ mph.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_________ of a distance against time graph can be used to calculate ________. The greater the gradient of the line the __________ is the speed.  The line will be ___________ when the speed is zero.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203575" y="530066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higher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140200" y="530066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72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627313" y="530066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924300" y="494188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124075" y="494188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slope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572000" y="53006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metres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59113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987675" y="4941888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076825" y="4941888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Speed is equal to ________ divided by time and can be measured in _________ per second.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speed of 20 m/s is the same as ______ km/h which is approximately equal to ______ mph.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_________ of a distance against time graph can be used to calculate ________. The greater the gradient of the line the __________ is the speed.  The line will be ___________ when the speed is zero.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203575" y="5300663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higher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140200" y="530066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72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627313" y="530066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924300" y="494188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124075" y="494188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slope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572000" y="53006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metres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59113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2987675" y="4941888"/>
            <a:ext cx="938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076825" y="4941888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horizontal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1116013" y="3500438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higher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4859338" y="1916113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72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3779838" y="2276475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2771775" y="981075"/>
            <a:ext cx="129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331913" y="2781300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slope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339975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metres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2195513" y="3213100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6189663" y="35369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  <p:bldP spid="911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97838" cy="46053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/>
              <a:t>Forces and motion</a:t>
            </a:r>
            <a:endParaRPr lang="en-GB" sz="1800" b="1" u="sng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u="sng" smtClean="0"/>
              <a:t>Movement and position</a:t>
            </a:r>
            <a:endParaRPr lang="en-GB" sz="18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plot and  interpret distance-time graphs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average speed = distance moved / time taken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describe experiments to investigate the motion of everyday objects such as toy cars or tennis balls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know and use the relationship: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acceleration = change in velocity / time taken   </a:t>
            </a:r>
            <a:r>
              <a:rPr lang="en-GB" sz="1800" i="1" smtClean="0"/>
              <a:t>a = (v – u) / t</a:t>
            </a:r>
            <a:endParaRPr lang="en-GB" sz="18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plot and interpret velocity-time graphs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determine acceleration from the gradient of a velocity-time graph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smtClean="0"/>
              <a:t>determine the distance travelled from the area between a velocity-time graph and the time 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smtClean="0"/>
              <a:t>Velocity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196975"/>
            <a:ext cx="504031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/>
              <a:t>The </a:t>
            </a:r>
            <a:r>
              <a:rPr lang="en-GB" sz="2800" b="1" smtClean="0">
                <a:solidFill>
                  <a:srgbClr val="FF0000"/>
                </a:solidFill>
              </a:rPr>
              <a:t>velocity</a:t>
            </a:r>
            <a:r>
              <a:rPr lang="en-GB" sz="2800" b="1" smtClean="0"/>
              <a:t> of a body is its speed </a:t>
            </a:r>
            <a:r>
              <a:rPr lang="en-GB" sz="2800" b="1" smtClean="0">
                <a:solidFill>
                  <a:srgbClr val="FF0000"/>
                </a:solidFill>
              </a:rPr>
              <a:t>in a given direction</a:t>
            </a:r>
            <a:r>
              <a:rPr lang="en-GB" sz="2800" b="1" smtClean="0"/>
              <a:t>.</a:t>
            </a:r>
          </a:p>
          <a:p>
            <a:pPr marL="0" indent="0" eaLnBrk="1" hangingPunct="1">
              <a:buFontTx/>
              <a:buNone/>
            </a:pP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The airplane opposite may loop at a constant speed but its velocity changes as its direction of motion changes.</a:t>
            </a:r>
          </a:p>
        </p:txBody>
      </p:sp>
      <p:pic>
        <p:nvPicPr>
          <p:cNvPr id="17412" name="Picture 4" descr="122b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25538"/>
            <a:ext cx="3087688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08962" cy="1152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A stone dropped off the top of a cliff falls down by 20m in 2s. Calculate its average velocity (a) downwards and (b) horizontally.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(a) average speed downwards = 20m / 2s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10m/s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Therefore velocity downwards = 10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(b) average speed horizontally = 0m / 2s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0m/s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Therefore velocity horizontally = 0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z="4000" smtClean="0"/>
              <a:t>Acceleration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12875"/>
            <a:ext cx="8367712" cy="4303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acceleration   = 	</a:t>
            </a:r>
            <a:r>
              <a:rPr lang="en-GB" sz="2800" b="1" u="sng" smtClean="0">
                <a:solidFill>
                  <a:srgbClr val="FF0000"/>
                </a:solidFill>
              </a:rPr>
              <a:t>velocity change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		     time taken</a:t>
            </a: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006600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006600"/>
                </a:solidFill>
              </a:rPr>
              <a:t>		a = (v – u) / t</a:t>
            </a: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006600"/>
                </a:solidFill>
              </a:rPr>
              <a:t>a</a:t>
            </a:r>
            <a:r>
              <a:rPr lang="en-GB" sz="2400" smtClean="0"/>
              <a:t> = acceleration in </a:t>
            </a:r>
            <a:r>
              <a:rPr lang="en-GB" sz="2400" b="1" smtClean="0">
                <a:solidFill>
                  <a:schemeClr val="accent2"/>
                </a:solidFill>
              </a:rPr>
              <a:t>metres per second squared (m/s</a:t>
            </a:r>
            <a:r>
              <a:rPr lang="en-GB" sz="2400" b="1" baseline="30000" smtClean="0">
                <a:solidFill>
                  <a:schemeClr val="accent2"/>
                </a:solidFill>
              </a:rPr>
              <a:t>2</a:t>
            </a:r>
            <a:r>
              <a:rPr lang="en-GB" sz="2400" b="1" smtClean="0">
                <a:solidFill>
                  <a:schemeClr val="accent2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006600"/>
                </a:solidFill>
              </a:rPr>
              <a:t>v</a:t>
            </a:r>
            <a:r>
              <a:rPr lang="en-GB" sz="2400" smtClean="0"/>
              <a:t> = final velocity in </a:t>
            </a:r>
            <a:r>
              <a:rPr lang="en-GB" sz="2400" b="1" smtClean="0">
                <a:solidFill>
                  <a:schemeClr val="accent2"/>
                </a:solidFill>
              </a:rPr>
              <a:t>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006600"/>
                </a:solidFill>
              </a:rPr>
              <a:t>u</a:t>
            </a:r>
            <a:r>
              <a:rPr lang="en-GB" sz="2400" smtClean="0"/>
              <a:t> = initial velocity in </a:t>
            </a:r>
            <a:r>
              <a:rPr lang="en-GB" sz="2400" b="1" smtClean="0">
                <a:solidFill>
                  <a:schemeClr val="accent2"/>
                </a:solidFill>
              </a:rPr>
              <a:t>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006600"/>
                </a:solidFill>
              </a:rPr>
              <a:t>t</a:t>
            </a:r>
            <a:r>
              <a:rPr lang="en-GB" sz="2400" smtClean="0"/>
              <a:t> = time taken in </a:t>
            </a:r>
            <a:r>
              <a:rPr lang="en-GB" sz="2400" b="1" smtClean="0">
                <a:solidFill>
                  <a:schemeClr val="accent2"/>
                </a:solidFill>
              </a:rPr>
              <a:t>seconds 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18488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chemeClr val="accent2"/>
                </a:solidFill>
              </a:rPr>
              <a:t>Why is acceleration measured in m/s</a:t>
            </a:r>
            <a:r>
              <a:rPr lang="en-GB" b="1" i="1" baseline="30000" smtClean="0">
                <a:solidFill>
                  <a:schemeClr val="accent2"/>
                </a:solidFill>
              </a:rPr>
              <a:t>2</a:t>
            </a:r>
            <a:r>
              <a:rPr lang="en-GB" b="1" i="1" smtClean="0">
                <a:solidFill>
                  <a:schemeClr val="accent2"/>
                </a:solidFill>
              </a:rPr>
              <a:t> ?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acceleration   =   </a:t>
            </a:r>
            <a:r>
              <a:rPr lang="en-GB" sz="2800" b="1" u="sng" smtClean="0">
                <a:solidFill>
                  <a:srgbClr val="FF0000"/>
                </a:solidFill>
              </a:rPr>
              <a:t>velocity change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		     time taken</a:t>
            </a:r>
          </a:p>
          <a:p>
            <a:pPr marL="0" indent="0" eaLnBrk="1" hangingPunct="1">
              <a:buFontTx/>
              <a:buNone/>
            </a:pPr>
            <a:endParaRPr lang="en-GB" sz="2800" b="1" smtClean="0"/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velocity change is measured in </a:t>
            </a:r>
            <a:r>
              <a:rPr lang="en-GB" sz="2800" b="1" smtClean="0">
                <a:solidFill>
                  <a:srgbClr val="008000"/>
                </a:solidFill>
              </a:rPr>
              <a:t>m/s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time taken is measured in </a:t>
            </a:r>
            <a:r>
              <a:rPr lang="en-GB" sz="2800" b="1" smtClean="0">
                <a:solidFill>
                  <a:srgbClr val="008000"/>
                </a:solidFill>
              </a:rPr>
              <a:t>s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/>
              <a:t>therefore acceleration = </a:t>
            </a:r>
            <a:r>
              <a:rPr lang="en-GB" sz="2800" b="1" smtClean="0">
                <a:solidFill>
                  <a:srgbClr val="008000"/>
                </a:solidFill>
              </a:rPr>
              <a:t>m/s </a:t>
            </a:r>
            <a:r>
              <a:rPr lang="en-US" sz="2800" b="1" smtClean="0">
                <a:solidFill>
                  <a:srgbClr val="008000"/>
                </a:solidFill>
                <a:cs typeface="Arial" pitchFamily="34" charset="0"/>
              </a:rPr>
              <a:t>÷ s</a:t>
            </a:r>
          </a:p>
          <a:p>
            <a:pPr marL="0" indent="0" eaLnBrk="1" hangingPunct="1">
              <a:buFontTx/>
              <a:buNone/>
            </a:pPr>
            <a:r>
              <a:rPr lang="en-US" sz="2800" b="1" smtClean="0">
                <a:cs typeface="Arial" pitchFamily="34" charset="0"/>
              </a:rPr>
              <a:t>				  = </a:t>
            </a:r>
            <a:r>
              <a:rPr lang="en-US" sz="2800" b="1" smtClean="0">
                <a:solidFill>
                  <a:srgbClr val="008000"/>
                </a:solidFill>
                <a:cs typeface="Arial" pitchFamily="34" charset="0"/>
              </a:rPr>
              <a:t>m/s</a:t>
            </a:r>
            <a:r>
              <a:rPr lang="en-US" sz="2800" b="1" baseline="30000" smtClean="0">
                <a:solidFill>
                  <a:srgbClr val="008000"/>
                </a:solidFill>
                <a:cs typeface="Arial" pitchFamily="34" charset="0"/>
              </a:rPr>
              <a:t>2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18488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chemeClr val="accent2"/>
                </a:solidFill>
              </a:rPr>
              <a:t>Other notes: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1. Speed and velocity:</a:t>
            </a:r>
            <a:r>
              <a:rPr lang="en-GB" sz="24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Often, but not always, speed can be used in the equation.</a:t>
            </a:r>
            <a:r>
              <a:rPr lang="en-GB" sz="24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2. Change in velocity:</a:t>
            </a:r>
            <a:r>
              <a:rPr lang="en-GB" sz="24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</a:t>
            </a:r>
            <a:r>
              <a:rPr lang="en-GB" sz="2400" b="1" smtClean="0">
                <a:solidFill>
                  <a:srgbClr val="FF0000"/>
                </a:solidFill>
              </a:rPr>
              <a:t>= final velocity – initial velocity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rgbClr val="FF0000"/>
                </a:solidFill>
              </a:rPr>
              <a:t>	</a:t>
            </a:r>
            <a:r>
              <a:rPr lang="en-GB" sz="2400" b="1" smtClean="0">
                <a:solidFill>
                  <a:srgbClr val="006600"/>
                </a:solidFill>
              </a:rPr>
              <a:t>= </a:t>
            </a:r>
            <a:r>
              <a:rPr lang="en-GB" sz="2400" b="1" i="1" smtClean="0">
                <a:solidFill>
                  <a:srgbClr val="006600"/>
                </a:solidFill>
              </a:rPr>
              <a:t>v - 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i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3. Deceleration: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where the speed is decreasing with time.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4. Circular motion at a constant speed: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Acceleration is occurring because the direction of motion is continually changing and hence so is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8218488" cy="892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Complete the table below for an airplane accelerating at 8m/s</a:t>
            </a:r>
            <a:r>
              <a:rPr lang="en-GB" sz="2800" i="1" baseline="30000" smtClean="0"/>
              <a:t>2</a:t>
            </a:r>
            <a:r>
              <a:rPr lang="en-GB" sz="2800" i="1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i="1" smtClean="0"/>
          </a:p>
        </p:txBody>
      </p:sp>
      <p:graphicFrame>
        <p:nvGraphicFramePr>
          <p:cNvPr id="245794" name="Group 34"/>
          <p:cNvGraphicFramePr>
            <a:graphicFrameLocks noGrp="1"/>
          </p:cNvGraphicFramePr>
          <p:nvPr>
            <p:ph sz="half" idx="4294967295"/>
          </p:nvPr>
        </p:nvGraphicFramePr>
        <p:xfrm>
          <a:off x="611188" y="2781300"/>
          <a:ext cx="8064500" cy="1655763"/>
        </p:xfrm>
        <a:graphic>
          <a:graphicData uri="http://schemas.openxmlformats.org/drawingml/2006/table">
            <a:tbl>
              <a:tblPr/>
              <a:tblGrid>
                <a:gridCol w="2506662"/>
                <a:gridCol w="1111250"/>
                <a:gridCol w="1112838"/>
                <a:gridCol w="1111250"/>
                <a:gridCol w="1111250"/>
                <a:gridCol w="111125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velocity (m/s)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6661150" y="3716338"/>
            <a:ext cx="503238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6" name="Rectangle 36"/>
          <p:cNvSpPr>
            <a:spLocks noChangeArrowheads="1"/>
          </p:cNvSpPr>
          <p:nvPr/>
        </p:nvSpPr>
        <p:spPr bwMode="auto">
          <a:xfrm>
            <a:off x="7813675" y="3716338"/>
            <a:ext cx="503238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7" name="Rectangle 37"/>
          <p:cNvSpPr>
            <a:spLocks noChangeArrowheads="1"/>
          </p:cNvSpPr>
          <p:nvPr/>
        </p:nvSpPr>
        <p:spPr bwMode="auto">
          <a:xfrm>
            <a:off x="5580063" y="3716338"/>
            <a:ext cx="5032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5" grpId="0" animBg="1"/>
      <p:bldP spid="245796" grpId="0" animBg="1"/>
      <p:bldP spid="2457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2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acceleration of a car that changes in velocity from 5m/s to 25m/s in 4 seconds.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  <a:p>
            <a:pPr marL="0" indent="0" eaLnBrk="1" hangingPunct="1">
              <a:buFontTx/>
              <a:buNone/>
            </a:pPr>
            <a:endParaRPr lang="en-GB" sz="2800" b="1" baseline="30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2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Calculate the acceleration of a car that changes in velocity from 5m/s to 25m/s in 4 seconds.</a:t>
            </a:r>
          </a:p>
          <a:p>
            <a:pPr marL="0" indent="0" eaLnBrk="1" hangingPunct="1">
              <a:buFontTx/>
              <a:buNone/>
            </a:pPr>
            <a:endParaRPr lang="en-GB" sz="2800" i="1" smtClean="0"/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006600"/>
                </a:solidFill>
              </a:rPr>
              <a:t>a = (v – u) / t</a:t>
            </a: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smtClean="0"/>
              <a:t>= (25m/s – 5m/s) / 4s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= 20 / 4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acceleration = 5 m/s</a:t>
            </a:r>
            <a:r>
              <a:rPr lang="en-GB" sz="2800" b="1" baseline="30000" smtClean="0">
                <a:solidFill>
                  <a:schemeClr val="accent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final velocity of a train that accelerates at 0.3m/s</a:t>
            </a:r>
            <a:r>
              <a:rPr lang="en-GB" sz="2800" i="1" baseline="30000" smtClean="0"/>
              <a:t>2</a:t>
            </a:r>
            <a:r>
              <a:rPr lang="en-GB" sz="2800" i="1" smtClean="0"/>
              <a:t> for 60 seconds from an initial velocity of 5m/s.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final velocity of a train that accelerates at 0.3m/s</a:t>
            </a:r>
            <a:r>
              <a:rPr lang="en-GB" sz="2800" i="1" baseline="30000" smtClean="0"/>
              <a:t>2</a:t>
            </a:r>
            <a:r>
              <a:rPr lang="en-GB" sz="2800" i="1" smtClean="0"/>
              <a:t> for 60 seconds from an initial velocity of 5m/s.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006600"/>
                </a:solidFill>
              </a:rPr>
              <a:t>a = (v – u) / t</a:t>
            </a: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becomes: </a:t>
            </a:r>
            <a:r>
              <a:rPr lang="en-GB" sz="2800" b="1" i="1" smtClean="0">
                <a:solidFill>
                  <a:srgbClr val="006600"/>
                </a:solidFill>
              </a:rPr>
              <a:t>(v – u) = a x t</a:t>
            </a: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0.3m/s</a:t>
            </a:r>
            <a:r>
              <a:rPr lang="en-GB" sz="2800" baseline="30000" smtClean="0"/>
              <a:t>2</a:t>
            </a:r>
            <a:r>
              <a:rPr lang="en-GB" sz="2800" smtClean="0"/>
              <a:t> x 60s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18m/s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therefore final train velocity = 5m/s + 18m/s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= 23 m/s</a:t>
            </a:r>
            <a:endParaRPr lang="en-GB" sz="2800" b="1" baseline="30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Average Speed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268413"/>
            <a:ext cx="4752975" cy="4751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average speed = </a:t>
            </a:r>
            <a:r>
              <a:rPr lang="en-GB" sz="2800" b="1" u="sng" smtClean="0">
                <a:solidFill>
                  <a:srgbClr val="FF0000"/>
                </a:solidFill>
              </a:rPr>
              <a:t>distance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	         		     time</a:t>
            </a:r>
            <a:endParaRPr lang="en-GB" sz="280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In physics speed is usually measured in: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metres per second (m/s)</a:t>
            </a:r>
          </a:p>
        </p:txBody>
      </p:sp>
      <p:pic>
        <p:nvPicPr>
          <p:cNvPr id="4100" name="Picture 4" descr="129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2789238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deceleration of a car that slows down from 18m/s to rest in 3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8280400" cy="4824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deceleration of a car that slows down from 18m/s to rest in 3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i="1" smtClean="0">
                <a:solidFill>
                  <a:srgbClr val="006600"/>
                </a:solidFill>
              </a:rPr>
              <a:t>a = (v – u) / t</a:t>
            </a:r>
            <a:endParaRPr lang="en-GB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(0m/s – 18m/s) / 3s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-18 / 3   (notice minus sign)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acceleration = - 6 m/s</a:t>
            </a:r>
            <a:r>
              <a:rPr lang="en-GB" sz="2800" baseline="30000" smtClean="0"/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and so deceleration =  6 m/s</a:t>
            </a:r>
            <a:r>
              <a:rPr lang="en-GB" sz="2800" b="1" baseline="30000" smtClean="0">
                <a:solidFill>
                  <a:schemeClr val="accent2"/>
                </a:solidFill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Note:</a:t>
            </a:r>
            <a:r>
              <a:rPr lang="en-GB" sz="2800" b="1" smtClean="0">
                <a:solidFill>
                  <a:srgbClr val="FF0000"/>
                </a:solidFill>
              </a:rPr>
              <a:t> Deceleration is the negative of acceleration.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40725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Velocity is speed measured in a particular ______________.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person walking northwards will have _______ velocity in a westwards direction.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Acceleration is equal to ________ change divided by the time taken. Acceleration is measured in metres per second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Deceleration occurs when a body is _________ down.  It is possible for a body to be accelerating even when its ______ is not changing provided its direction is, for example: a body moving in a ________.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806700" y="573405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slowing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83300" y="5734050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circle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59000" y="5734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187450" y="57340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851275" y="5734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03800" y="5734050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squared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75463" y="57340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velocity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419475" y="53736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1" grpId="1"/>
      <p:bldP spid="109572" grpId="0"/>
      <p:bldP spid="109572" grpId="1"/>
      <p:bldP spid="109573" grpId="0"/>
      <p:bldP spid="109573" grpId="1"/>
      <p:bldP spid="109574" grpId="0"/>
      <p:bldP spid="109574" grpId="1"/>
      <p:bldP spid="109575" grpId="0"/>
      <p:bldP spid="109575" grpId="1"/>
      <p:bldP spid="109576" grpId="0"/>
      <p:bldP spid="109576" grpId="1"/>
      <p:bldP spid="109577" grpId="0"/>
      <p:bldP spid="109577" grpId="1"/>
      <p:bldP spid="109578" grpId="0"/>
      <p:bldP spid="10957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40725" cy="4535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Velocity is speed measured in a particular ______________.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person walking northwards will have _______ velocity in a westwards direction.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Acceleration is equal to ________ change divided by the time taken. Acceleration is measured in metres per second 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Deceleration occurs when a body is _________ down.  It is possible for a body to be accelerating even when its ______ is not changing provided its direction is, for example: a body moving in a ________.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806700" y="573405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slowing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83300" y="5734050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circle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159000" y="5734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187450" y="573405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851275" y="5734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003800" y="5734050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squared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75463" y="573405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velocity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419475" y="537368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5275263" y="337185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slowing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344738" y="4441825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circle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83275" y="151606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7173913" y="377348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6084888" y="98107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7383463" y="2817813"/>
            <a:ext cx="126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squared</a:t>
            </a: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3694113" y="24653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1" grpId="1"/>
      <p:bldP spid="109572" grpId="0"/>
      <p:bldP spid="109572" grpId="1"/>
      <p:bldP spid="109573" grpId="0"/>
      <p:bldP spid="109573" grpId="1"/>
      <p:bldP spid="109574" grpId="0"/>
      <p:bldP spid="109574" grpId="1"/>
      <p:bldP spid="109575" grpId="0"/>
      <p:bldP spid="109575" grpId="1"/>
      <p:bldP spid="109576" grpId="0"/>
      <p:bldP spid="109576" grpId="1"/>
      <p:bldP spid="109577" grpId="0"/>
      <p:bldP spid="109577" grpId="1"/>
      <p:bldP spid="109578" grpId="0"/>
      <p:bldP spid="109578" grpId="1"/>
      <p:bldP spid="109588" grpId="0"/>
      <p:bldP spid="109589" grpId="0"/>
      <p:bldP spid="109590" grpId="0"/>
      <p:bldP spid="109591" grpId="0"/>
      <p:bldP spid="109592" grpId="0"/>
      <p:bldP spid="109593" grpId="0"/>
      <p:bldP spid="1095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Velocity-time graphs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40200" y="1341438"/>
            <a:ext cx="4175125" cy="4800600"/>
            <a:chOff x="2608" y="845"/>
            <a:chExt cx="2630" cy="3024"/>
          </a:xfrm>
        </p:grpSpPr>
        <p:sp>
          <p:nvSpPr>
            <p:cNvPr id="35857" name="Line 6"/>
            <p:cNvSpPr>
              <a:spLocks noChangeShapeType="1"/>
            </p:cNvSpPr>
            <p:nvPr/>
          </p:nvSpPr>
          <p:spPr bwMode="auto">
            <a:xfrm flipV="1">
              <a:off x="2925" y="845"/>
              <a:ext cx="0" cy="2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>
              <a:off x="2819" y="3581"/>
              <a:ext cx="24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Text Box 8"/>
            <p:cNvSpPr txBox="1">
              <a:spLocks noChangeArrowheads="1"/>
            </p:cNvSpPr>
            <p:nvPr/>
          </p:nvSpPr>
          <p:spPr bwMode="auto">
            <a:xfrm rot="-5400000">
              <a:off x="2309" y="1280"/>
              <a:ext cx="8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velocity</a:t>
              </a:r>
            </a:p>
          </p:txBody>
        </p:sp>
        <p:sp>
          <p:nvSpPr>
            <p:cNvPr id="35860" name="Text Box 9"/>
            <p:cNvSpPr txBox="1">
              <a:spLocks noChangeArrowheads="1"/>
            </p:cNvSpPr>
            <p:nvPr/>
          </p:nvSpPr>
          <p:spPr bwMode="auto">
            <a:xfrm>
              <a:off x="4475" y="3581"/>
              <a:ext cx="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716463" y="2060575"/>
            <a:ext cx="3744912" cy="1800225"/>
            <a:chOff x="2290" y="1797"/>
            <a:chExt cx="2359" cy="1134"/>
          </a:xfrm>
        </p:grpSpPr>
        <p:sp>
          <p:nvSpPr>
            <p:cNvPr id="35855" name="Line 11"/>
            <p:cNvSpPr>
              <a:spLocks noChangeShapeType="1"/>
            </p:cNvSpPr>
            <p:nvPr/>
          </p:nvSpPr>
          <p:spPr bwMode="auto">
            <a:xfrm flipV="1">
              <a:off x="2290" y="1797"/>
              <a:ext cx="2359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Text Box 12"/>
            <p:cNvSpPr txBox="1">
              <a:spLocks noChangeArrowheads="1"/>
            </p:cNvSpPr>
            <p:nvPr/>
          </p:nvSpPr>
          <p:spPr bwMode="auto">
            <a:xfrm rot="-1604546">
              <a:off x="2925" y="1933"/>
              <a:ext cx="1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0000"/>
                  </a:solidFill>
                </a:rPr>
                <a:t>low acceleration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16463" y="188913"/>
            <a:ext cx="1728787" cy="3529012"/>
            <a:chOff x="2290" y="482"/>
            <a:chExt cx="1089" cy="2223"/>
          </a:xfrm>
        </p:grpSpPr>
        <p:sp>
          <p:nvSpPr>
            <p:cNvPr id="35853" name="Line 14"/>
            <p:cNvSpPr>
              <a:spLocks noChangeShapeType="1"/>
            </p:cNvSpPr>
            <p:nvPr/>
          </p:nvSpPr>
          <p:spPr bwMode="auto">
            <a:xfrm flipV="1">
              <a:off x="2290" y="1162"/>
              <a:ext cx="1089" cy="154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15"/>
            <p:cNvSpPr txBox="1">
              <a:spLocks noChangeArrowheads="1"/>
            </p:cNvSpPr>
            <p:nvPr/>
          </p:nvSpPr>
          <p:spPr bwMode="auto">
            <a:xfrm rot="-3234304">
              <a:off x="1957" y="1360"/>
              <a:ext cx="20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</a:rPr>
                <a:t>high acceleration</a:t>
              </a:r>
            </a:p>
          </p:txBody>
        </p:sp>
      </p:grpSp>
      <p:sp>
        <p:nvSpPr>
          <p:cNvPr id="252944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196975"/>
            <a:ext cx="3240087" cy="3529013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The </a:t>
            </a:r>
            <a:r>
              <a:rPr lang="en-GB" sz="2800" smtClean="0">
                <a:solidFill>
                  <a:srgbClr val="FF0000"/>
                </a:solidFill>
              </a:rPr>
              <a:t>slope</a:t>
            </a:r>
            <a:r>
              <a:rPr lang="en-GB" sz="2800" smtClean="0"/>
              <a:t> of a velocity-time graph represents </a:t>
            </a:r>
            <a:r>
              <a:rPr lang="en-GB" sz="2800" smtClean="0">
                <a:solidFill>
                  <a:srgbClr val="FF0000"/>
                </a:solidFill>
              </a:rPr>
              <a:t>acceleration</a:t>
            </a:r>
            <a:r>
              <a:rPr lang="en-GB" sz="2800" smtClean="0"/>
              <a:t>.</a:t>
            </a:r>
            <a:endParaRPr lang="en-GB" sz="2800" b="1" smtClean="0"/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716463" y="4581525"/>
            <a:ext cx="3527425" cy="792163"/>
            <a:chOff x="2971" y="2886"/>
            <a:chExt cx="2222" cy="499"/>
          </a:xfrm>
        </p:grpSpPr>
        <p:sp>
          <p:nvSpPr>
            <p:cNvPr id="35851" name="Line 20"/>
            <p:cNvSpPr>
              <a:spLocks noChangeShapeType="1"/>
            </p:cNvSpPr>
            <p:nvPr/>
          </p:nvSpPr>
          <p:spPr bwMode="auto">
            <a:xfrm>
              <a:off x="2971" y="2886"/>
              <a:ext cx="2222" cy="49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21"/>
            <p:cNvSpPr txBox="1">
              <a:spLocks noChangeArrowheads="1"/>
            </p:cNvSpPr>
            <p:nvPr/>
          </p:nvSpPr>
          <p:spPr bwMode="auto">
            <a:xfrm rot="736381">
              <a:off x="3833" y="2931"/>
              <a:ext cx="1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0066"/>
                  </a:solidFill>
                </a:rPr>
                <a:t>deceleration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716463" y="3644900"/>
            <a:ext cx="3600450" cy="822325"/>
            <a:chOff x="2971" y="2296"/>
            <a:chExt cx="2268" cy="518"/>
          </a:xfrm>
        </p:grpSpPr>
        <p:sp>
          <p:nvSpPr>
            <p:cNvPr id="35849" name="Line 23"/>
            <p:cNvSpPr>
              <a:spLocks noChangeShapeType="1"/>
            </p:cNvSpPr>
            <p:nvPr/>
          </p:nvSpPr>
          <p:spPr bwMode="auto">
            <a:xfrm flipV="1">
              <a:off x="2971" y="2568"/>
              <a:ext cx="226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Text Box 24"/>
            <p:cNvSpPr txBox="1">
              <a:spLocks noChangeArrowheads="1"/>
            </p:cNvSpPr>
            <p:nvPr/>
          </p:nvSpPr>
          <p:spPr bwMode="auto">
            <a:xfrm>
              <a:off x="3334" y="2296"/>
              <a:ext cx="18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constant velocity   or zero acceleration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8" name="AutoShape 22" descr="50%"/>
          <p:cNvSpPr>
            <a:spLocks noChangeArrowheads="1"/>
          </p:cNvSpPr>
          <p:nvPr/>
        </p:nvSpPr>
        <p:spPr bwMode="auto">
          <a:xfrm flipH="1">
            <a:off x="4625975" y="1465263"/>
            <a:ext cx="3067050" cy="2616200"/>
          </a:xfrm>
          <a:prstGeom prst="rtTriangl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5770563" y="2911475"/>
            <a:ext cx="1987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area equals distance travelled</a:t>
            </a:r>
          </a:p>
        </p:txBody>
      </p:sp>
      <p:sp>
        <p:nvSpPr>
          <p:cNvPr id="3686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525" y="668338"/>
            <a:ext cx="3240088" cy="3529012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smtClean="0"/>
              <a:t>The </a:t>
            </a:r>
            <a:r>
              <a:rPr lang="en-GB" sz="2800" smtClean="0">
                <a:solidFill>
                  <a:srgbClr val="FF0000"/>
                </a:solidFill>
              </a:rPr>
              <a:t>area</a:t>
            </a:r>
            <a:r>
              <a:rPr lang="en-GB" sz="2800" smtClean="0"/>
              <a:t> under a velocity-time graph represents </a:t>
            </a:r>
            <a:r>
              <a:rPr lang="en-GB" sz="2800" smtClean="0">
                <a:solidFill>
                  <a:srgbClr val="FF0000"/>
                </a:solidFill>
              </a:rPr>
              <a:t>distance travelled</a:t>
            </a:r>
            <a:r>
              <a:rPr lang="en-GB" sz="2800" smtClean="0"/>
              <a:t>.</a:t>
            </a:r>
          </a:p>
        </p:txBody>
      </p:sp>
      <p:grpSp>
        <p:nvGrpSpPr>
          <p:cNvPr id="36869" name="Group 23"/>
          <p:cNvGrpSpPr>
            <a:grpSpLocks/>
          </p:cNvGrpSpPr>
          <p:nvPr/>
        </p:nvGrpSpPr>
        <p:grpSpPr bwMode="auto">
          <a:xfrm>
            <a:off x="4129088" y="917575"/>
            <a:ext cx="4200525" cy="3663950"/>
            <a:chOff x="2608" y="845"/>
            <a:chExt cx="2646" cy="2308"/>
          </a:xfrm>
        </p:grpSpPr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 flipV="1">
              <a:off x="2925" y="845"/>
              <a:ext cx="0" cy="2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5"/>
            <p:cNvSpPr>
              <a:spLocks noChangeShapeType="1"/>
            </p:cNvSpPr>
            <p:nvPr/>
          </p:nvSpPr>
          <p:spPr bwMode="auto">
            <a:xfrm>
              <a:off x="2835" y="2840"/>
              <a:ext cx="24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 rot="-5400000">
              <a:off x="2309" y="1280"/>
              <a:ext cx="8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velocity</a:t>
              </a: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4363" y="2865"/>
              <a:ext cx="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time</a:t>
              </a:r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 flipV="1">
              <a:off x="2923" y="1071"/>
              <a:ext cx="2044" cy="17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Oval 21"/>
            <p:cNvSpPr>
              <a:spLocks noChangeArrowheads="1"/>
            </p:cNvSpPr>
            <p:nvPr/>
          </p:nvSpPr>
          <p:spPr bwMode="auto">
            <a:xfrm>
              <a:off x="2852" y="2769"/>
              <a:ext cx="136" cy="1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8" grpId="0" animBg="1"/>
      <p:bldP spid="2652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00075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838" y="1190625"/>
            <a:ext cx="3568700" cy="2279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Sketch the velocity time graph of a car accelerating from rest to 15m/s in 3 seconds and then remaining at a constant speed for one more second.</a:t>
            </a:r>
            <a:endParaRPr lang="en-GB" sz="2400" b="1" i="1" smtClean="0">
              <a:solidFill>
                <a:srgbClr val="008000"/>
              </a:solidFill>
            </a:endParaRPr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 flipV="1">
            <a:off x="4670425" y="2030413"/>
            <a:ext cx="2025650" cy="242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10100" y="2030413"/>
            <a:ext cx="2100263" cy="2439987"/>
            <a:chOff x="2904" y="1279"/>
            <a:chExt cx="1323" cy="1537"/>
          </a:xfrm>
        </p:grpSpPr>
        <p:sp>
          <p:nvSpPr>
            <p:cNvPr id="37917" name="Line 38"/>
            <p:cNvSpPr>
              <a:spLocks noChangeShapeType="1"/>
            </p:cNvSpPr>
            <p:nvPr/>
          </p:nvSpPr>
          <p:spPr bwMode="auto">
            <a:xfrm flipV="1">
              <a:off x="4208" y="1279"/>
              <a:ext cx="0" cy="1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39"/>
            <p:cNvSpPr>
              <a:spLocks noChangeShapeType="1"/>
            </p:cNvSpPr>
            <p:nvPr/>
          </p:nvSpPr>
          <p:spPr bwMode="auto">
            <a:xfrm flipH="1">
              <a:off x="2904" y="1292"/>
              <a:ext cx="1323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905250" y="1109663"/>
            <a:ext cx="4573588" cy="4254500"/>
            <a:chOff x="2460" y="699"/>
            <a:chExt cx="2881" cy="2680"/>
          </a:xfrm>
        </p:grpSpPr>
        <p:sp>
          <p:nvSpPr>
            <p:cNvPr id="37899" name="Line 22"/>
            <p:cNvSpPr>
              <a:spLocks noChangeShapeType="1"/>
            </p:cNvSpPr>
            <p:nvPr/>
          </p:nvSpPr>
          <p:spPr bwMode="auto">
            <a:xfrm flipV="1">
              <a:off x="2922" y="771"/>
              <a:ext cx="0" cy="22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23"/>
            <p:cNvSpPr>
              <a:spLocks noChangeShapeType="1"/>
            </p:cNvSpPr>
            <p:nvPr/>
          </p:nvSpPr>
          <p:spPr bwMode="auto">
            <a:xfrm>
              <a:off x="2831" y="2831"/>
              <a:ext cx="24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Text Box 24"/>
            <p:cNvSpPr txBox="1">
              <a:spLocks noChangeArrowheads="1"/>
            </p:cNvSpPr>
            <p:nvPr/>
          </p:nvSpPr>
          <p:spPr bwMode="auto">
            <a:xfrm>
              <a:off x="2998" y="699"/>
              <a:ext cx="16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velocity (m/s)</a:t>
              </a:r>
            </a:p>
          </p:txBody>
        </p:sp>
        <p:sp>
          <p:nvSpPr>
            <p:cNvPr id="37902" name="Text Box 25"/>
            <p:cNvSpPr txBox="1">
              <a:spLocks noChangeArrowheads="1"/>
            </p:cNvSpPr>
            <p:nvPr/>
          </p:nvSpPr>
          <p:spPr bwMode="auto">
            <a:xfrm>
              <a:off x="4251" y="3148"/>
              <a:ext cx="9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time (s)</a:t>
              </a:r>
            </a:p>
          </p:txBody>
        </p:sp>
        <p:sp>
          <p:nvSpPr>
            <p:cNvPr id="37903" name="Oval 27"/>
            <p:cNvSpPr>
              <a:spLocks noChangeArrowheads="1"/>
            </p:cNvSpPr>
            <p:nvPr/>
          </p:nvSpPr>
          <p:spPr bwMode="auto">
            <a:xfrm>
              <a:off x="2849" y="2757"/>
              <a:ext cx="137" cy="14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04" name="Group 28"/>
            <p:cNvGrpSpPr>
              <a:grpSpLocks/>
            </p:cNvGrpSpPr>
            <p:nvPr/>
          </p:nvGrpSpPr>
          <p:grpSpPr bwMode="auto">
            <a:xfrm>
              <a:off x="2807" y="1303"/>
              <a:ext cx="206" cy="1530"/>
              <a:chOff x="3271" y="1110"/>
              <a:chExt cx="176" cy="1070"/>
            </a:xfrm>
          </p:grpSpPr>
          <p:sp>
            <p:nvSpPr>
              <p:cNvPr id="37913" name="Line 29"/>
              <p:cNvSpPr>
                <a:spLocks noChangeShapeType="1"/>
              </p:cNvSpPr>
              <p:nvPr/>
            </p:nvSpPr>
            <p:spPr bwMode="auto">
              <a:xfrm>
                <a:off x="3271" y="111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30"/>
              <p:cNvSpPr>
                <a:spLocks noChangeShapeType="1"/>
              </p:cNvSpPr>
              <p:nvPr/>
            </p:nvSpPr>
            <p:spPr bwMode="auto">
              <a:xfrm>
                <a:off x="3271" y="1462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31"/>
              <p:cNvSpPr>
                <a:spLocks noChangeShapeType="1"/>
              </p:cNvSpPr>
              <p:nvPr/>
            </p:nvSpPr>
            <p:spPr bwMode="auto">
              <a:xfrm>
                <a:off x="3271" y="218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32"/>
              <p:cNvSpPr>
                <a:spLocks noChangeShapeType="1"/>
              </p:cNvSpPr>
              <p:nvPr/>
            </p:nvSpPr>
            <p:spPr bwMode="auto">
              <a:xfrm>
                <a:off x="3271" y="1804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5" name="Line 33"/>
            <p:cNvSpPr>
              <a:spLocks noChangeShapeType="1"/>
            </p:cNvSpPr>
            <p:nvPr/>
          </p:nvSpPr>
          <p:spPr bwMode="auto">
            <a:xfrm rot="5400000">
              <a:off x="4539" y="2836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34"/>
            <p:cNvSpPr>
              <a:spLocks noChangeShapeType="1"/>
            </p:cNvSpPr>
            <p:nvPr/>
          </p:nvSpPr>
          <p:spPr bwMode="auto">
            <a:xfrm rot="5400000">
              <a:off x="4102" y="2836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35"/>
            <p:cNvSpPr>
              <a:spLocks noChangeShapeType="1"/>
            </p:cNvSpPr>
            <p:nvPr/>
          </p:nvSpPr>
          <p:spPr bwMode="auto">
            <a:xfrm rot="5400000">
              <a:off x="3258" y="2836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36"/>
            <p:cNvSpPr>
              <a:spLocks noChangeShapeType="1"/>
            </p:cNvSpPr>
            <p:nvPr/>
          </p:nvSpPr>
          <p:spPr bwMode="auto">
            <a:xfrm rot="5400000">
              <a:off x="3700" y="2836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Text Box 37"/>
            <p:cNvSpPr txBox="1">
              <a:spLocks noChangeArrowheads="1"/>
            </p:cNvSpPr>
            <p:nvPr/>
          </p:nvSpPr>
          <p:spPr bwMode="auto">
            <a:xfrm>
              <a:off x="3245" y="2944"/>
              <a:ext cx="20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1         2        3         4  </a:t>
              </a:r>
            </a:p>
          </p:txBody>
        </p:sp>
        <p:sp>
          <p:nvSpPr>
            <p:cNvPr id="37910" name="Text Box 40"/>
            <p:cNvSpPr txBox="1">
              <a:spLocks noChangeArrowheads="1"/>
            </p:cNvSpPr>
            <p:nvPr/>
          </p:nvSpPr>
          <p:spPr bwMode="auto">
            <a:xfrm>
              <a:off x="2460" y="1161"/>
              <a:ext cx="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15</a:t>
              </a:r>
            </a:p>
          </p:txBody>
        </p:sp>
        <p:sp>
          <p:nvSpPr>
            <p:cNvPr id="37911" name="Text Box 41"/>
            <p:cNvSpPr txBox="1">
              <a:spLocks noChangeArrowheads="1"/>
            </p:cNvSpPr>
            <p:nvPr/>
          </p:nvSpPr>
          <p:spPr bwMode="auto">
            <a:xfrm>
              <a:off x="2460" y="2108"/>
              <a:ext cx="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37912" name="Text Box 42"/>
            <p:cNvSpPr txBox="1">
              <a:spLocks noChangeArrowheads="1"/>
            </p:cNvSpPr>
            <p:nvPr/>
          </p:nvSpPr>
          <p:spPr bwMode="auto">
            <a:xfrm>
              <a:off x="2460" y="1644"/>
              <a:ext cx="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10</a:t>
              </a:r>
            </a:p>
          </p:txBody>
        </p:sp>
      </p:grpSp>
      <p:sp>
        <p:nvSpPr>
          <p:cNvPr id="259118" name="Line 46"/>
          <p:cNvSpPr>
            <a:spLocks noChangeShapeType="1"/>
          </p:cNvSpPr>
          <p:nvPr/>
        </p:nvSpPr>
        <p:spPr bwMode="auto">
          <a:xfrm>
            <a:off x="6692900" y="2041525"/>
            <a:ext cx="64293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734175" y="2041525"/>
            <a:ext cx="1327150" cy="2443163"/>
            <a:chOff x="4243" y="1292"/>
            <a:chExt cx="836" cy="1539"/>
          </a:xfrm>
        </p:grpSpPr>
        <p:sp>
          <p:nvSpPr>
            <p:cNvPr id="37897" name="Line 47"/>
            <p:cNvSpPr>
              <a:spLocks noChangeShapeType="1"/>
            </p:cNvSpPr>
            <p:nvPr/>
          </p:nvSpPr>
          <p:spPr bwMode="auto">
            <a:xfrm flipV="1">
              <a:off x="4636" y="1300"/>
              <a:ext cx="0" cy="1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48"/>
            <p:cNvSpPr>
              <a:spLocks noChangeShapeType="1"/>
            </p:cNvSpPr>
            <p:nvPr/>
          </p:nvSpPr>
          <p:spPr bwMode="auto">
            <a:xfrm>
              <a:off x="4243" y="12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8" grpId="0" animBg="1"/>
      <p:bldP spid="2591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368925" y="1782763"/>
            <a:ext cx="2317750" cy="2070100"/>
            <a:chOff x="3368" y="1256"/>
            <a:chExt cx="1460" cy="1304"/>
          </a:xfrm>
        </p:grpSpPr>
        <p:sp>
          <p:nvSpPr>
            <p:cNvPr id="38939" name="AutoShape 32" descr="30%"/>
            <p:cNvSpPr>
              <a:spLocks noChangeArrowheads="1"/>
            </p:cNvSpPr>
            <p:nvPr/>
          </p:nvSpPr>
          <p:spPr bwMode="auto">
            <a:xfrm flipH="1">
              <a:off x="3368" y="1256"/>
              <a:ext cx="1460" cy="1304"/>
            </a:xfrm>
            <a:prstGeom prst="rtTriangle">
              <a:avLst/>
            </a:prstGeom>
            <a:pattFill prst="pct30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Text Box 33"/>
            <p:cNvSpPr txBox="1">
              <a:spLocks noChangeArrowheads="1"/>
            </p:cNvSpPr>
            <p:nvPr/>
          </p:nvSpPr>
          <p:spPr bwMode="auto">
            <a:xfrm>
              <a:off x="4123" y="2023"/>
              <a:ext cx="5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area</a:t>
              </a:r>
            </a:p>
          </p:txBody>
        </p:sp>
      </p:grp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4150"/>
            <a:ext cx="8229600" cy="5334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3891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892175"/>
            <a:ext cx="4233863" cy="1287463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000" i="1" smtClean="0"/>
              <a:t>Calculate the acceleration and the distance travelled after 4 seconds from using the graph opposite.</a:t>
            </a:r>
          </a:p>
        </p:txBody>
      </p:sp>
      <p:grpSp>
        <p:nvGrpSpPr>
          <p:cNvPr id="38917" name="Group 31"/>
          <p:cNvGrpSpPr>
            <a:grpSpLocks/>
          </p:cNvGrpSpPr>
          <p:nvPr/>
        </p:nvGrpSpPr>
        <p:grpSpPr bwMode="auto">
          <a:xfrm>
            <a:off x="4740275" y="954088"/>
            <a:ext cx="3892550" cy="3811587"/>
            <a:chOff x="2972" y="734"/>
            <a:chExt cx="2452" cy="2401"/>
          </a:xfrm>
        </p:grpSpPr>
        <p:sp>
          <p:nvSpPr>
            <p:cNvPr id="38918" name="Line 4"/>
            <p:cNvSpPr>
              <a:spLocks noChangeShapeType="1"/>
            </p:cNvSpPr>
            <p:nvPr/>
          </p:nvSpPr>
          <p:spPr bwMode="auto">
            <a:xfrm flipV="1">
              <a:off x="3365" y="796"/>
              <a:ext cx="0" cy="1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5"/>
            <p:cNvSpPr>
              <a:spLocks noChangeShapeType="1"/>
            </p:cNvSpPr>
            <p:nvPr/>
          </p:nvSpPr>
          <p:spPr bwMode="auto">
            <a:xfrm>
              <a:off x="3288" y="2571"/>
              <a:ext cx="20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3430" y="734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velocity (m/s)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4515" y="2904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time (s)</a:t>
              </a:r>
            </a:p>
          </p:txBody>
        </p:sp>
        <p:sp>
          <p:nvSpPr>
            <p:cNvPr id="38922" name="Line 8"/>
            <p:cNvSpPr>
              <a:spLocks noChangeShapeType="1"/>
            </p:cNvSpPr>
            <p:nvPr/>
          </p:nvSpPr>
          <p:spPr bwMode="auto">
            <a:xfrm flipV="1">
              <a:off x="3364" y="997"/>
              <a:ext cx="1755" cy="15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3303" y="2507"/>
              <a:ext cx="117" cy="12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4" name="Group 26"/>
            <p:cNvGrpSpPr>
              <a:grpSpLocks/>
            </p:cNvGrpSpPr>
            <p:nvPr/>
          </p:nvGrpSpPr>
          <p:grpSpPr bwMode="auto">
            <a:xfrm>
              <a:off x="3267" y="1254"/>
              <a:ext cx="176" cy="1318"/>
              <a:chOff x="3271" y="1110"/>
              <a:chExt cx="176" cy="1070"/>
            </a:xfrm>
          </p:grpSpPr>
          <p:sp>
            <p:nvSpPr>
              <p:cNvPr id="38935" name="Line 13"/>
              <p:cNvSpPr>
                <a:spLocks noChangeShapeType="1"/>
              </p:cNvSpPr>
              <p:nvPr/>
            </p:nvSpPr>
            <p:spPr bwMode="auto">
              <a:xfrm>
                <a:off x="3271" y="111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Line 14"/>
              <p:cNvSpPr>
                <a:spLocks noChangeShapeType="1"/>
              </p:cNvSpPr>
              <p:nvPr/>
            </p:nvSpPr>
            <p:spPr bwMode="auto">
              <a:xfrm>
                <a:off x="3271" y="1462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Line 15"/>
              <p:cNvSpPr>
                <a:spLocks noChangeShapeType="1"/>
              </p:cNvSpPr>
              <p:nvPr/>
            </p:nvSpPr>
            <p:spPr bwMode="auto">
              <a:xfrm>
                <a:off x="3271" y="218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Line 16"/>
              <p:cNvSpPr>
                <a:spLocks noChangeShapeType="1"/>
              </p:cNvSpPr>
              <p:nvPr/>
            </p:nvSpPr>
            <p:spPr bwMode="auto">
              <a:xfrm>
                <a:off x="3271" y="1804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5" name="Line 17"/>
            <p:cNvSpPr>
              <a:spLocks noChangeShapeType="1"/>
            </p:cNvSpPr>
            <p:nvPr/>
          </p:nvSpPr>
          <p:spPr bwMode="auto">
            <a:xfrm rot="5400000">
              <a:off x="4740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8"/>
            <p:cNvSpPr>
              <a:spLocks noChangeShapeType="1"/>
            </p:cNvSpPr>
            <p:nvPr/>
          </p:nvSpPr>
          <p:spPr bwMode="auto">
            <a:xfrm rot="5400000">
              <a:off x="4368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9"/>
            <p:cNvSpPr>
              <a:spLocks noChangeShapeType="1"/>
            </p:cNvSpPr>
            <p:nvPr/>
          </p:nvSpPr>
          <p:spPr bwMode="auto">
            <a:xfrm rot="5400000">
              <a:off x="3650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20"/>
            <p:cNvSpPr>
              <a:spLocks noChangeShapeType="1"/>
            </p:cNvSpPr>
            <p:nvPr/>
          </p:nvSpPr>
          <p:spPr bwMode="auto">
            <a:xfrm rot="5400000">
              <a:off x="4026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Text Box 22"/>
            <p:cNvSpPr txBox="1">
              <a:spLocks noChangeArrowheads="1"/>
            </p:cNvSpPr>
            <p:nvPr/>
          </p:nvSpPr>
          <p:spPr bwMode="auto">
            <a:xfrm>
              <a:off x="3640" y="2668"/>
              <a:ext cx="17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1       2       3       4  </a:t>
              </a:r>
            </a:p>
          </p:txBody>
        </p:sp>
        <p:sp>
          <p:nvSpPr>
            <p:cNvPr id="38930" name="Line 24"/>
            <p:cNvSpPr>
              <a:spLocks noChangeShapeType="1"/>
            </p:cNvSpPr>
            <p:nvPr/>
          </p:nvSpPr>
          <p:spPr bwMode="auto">
            <a:xfrm flipV="1">
              <a:off x="4824" y="1234"/>
              <a:ext cx="0" cy="1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25"/>
            <p:cNvSpPr>
              <a:spLocks noChangeShapeType="1"/>
            </p:cNvSpPr>
            <p:nvPr/>
          </p:nvSpPr>
          <p:spPr bwMode="auto">
            <a:xfrm flipH="1">
              <a:off x="3374" y="1245"/>
              <a:ext cx="14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Text Box 28"/>
            <p:cNvSpPr txBox="1">
              <a:spLocks noChangeArrowheads="1"/>
            </p:cNvSpPr>
            <p:nvPr/>
          </p:nvSpPr>
          <p:spPr bwMode="auto">
            <a:xfrm>
              <a:off x="2972" y="113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12</a:t>
              </a:r>
            </a:p>
          </p:txBody>
        </p:sp>
        <p:sp>
          <p:nvSpPr>
            <p:cNvPr id="38933" name="Text Box 29"/>
            <p:cNvSpPr txBox="1">
              <a:spLocks noChangeArrowheads="1"/>
            </p:cNvSpPr>
            <p:nvPr/>
          </p:nvSpPr>
          <p:spPr bwMode="auto">
            <a:xfrm>
              <a:off x="2972" y="1948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8934" name="Text Box 30"/>
            <p:cNvSpPr txBox="1">
              <a:spLocks noChangeArrowheads="1"/>
            </p:cNvSpPr>
            <p:nvPr/>
          </p:nvSpPr>
          <p:spPr bwMode="auto">
            <a:xfrm>
              <a:off x="2972" y="1548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368925" y="1782763"/>
            <a:ext cx="2317750" cy="2070100"/>
            <a:chOff x="3368" y="1256"/>
            <a:chExt cx="1460" cy="1304"/>
          </a:xfrm>
        </p:grpSpPr>
        <p:sp>
          <p:nvSpPr>
            <p:cNvPr id="39964" name="AutoShape 32" descr="30%"/>
            <p:cNvSpPr>
              <a:spLocks noChangeArrowheads="1"/>
            </p:cNvSpPr>
            <p:nvPr/>
          </p:nvSpPr>
          <p:spPr bwMode="auto">
            <a:xfrm flipH="1">
              <a:off x="3368" y="1256"/>
              <a:ext cx="1460" cy="1304"/>
            </a:xfrm>
            <a:prstGeom prst="rtTriangle">
              <a:avLst/>
            </a:prstGeom>
            <a:pattFill prst="pct30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Text Box 33"/>
            <p:cNvSpPr txBox="1">
              <a:spLocks noChangeArrowheads="1"/>
            </p:cNvSpPr>
            <p:nvPr/>
          </p:nvSpPr>
          <p:spPr bwMode="auto">
            <a:xfrm>
              <a:off x="4123" y="2023"/>
              <a:ext cx="5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area</a:t>
              </a:r>
            </a:p>
          </p:txBody>
        </p:sp>
      </p:grpSp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4150"/>
            <a:ext cx="8229600" cy="533400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3994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892175"/>
            <a:ext cx="4233863" cy="1287463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000" i="1" smtClean="0"/>
              <a:t>Calculate the acceleration and the distance travelled after 4 seconds from using the graph opposite.</a:t>
            </a:r>
          </a:p>
        </p:txBody>
      </p:sp>
      <p:grpSp>
        <p:nvGrpSpPr>
          <p:cNvPr id="39941" name="Group 31"/>
          <p:cNvGrpSpPr>
            <a:grpSpLocks/>
          </p:cNvGrpSpPr>
          <p:nvPr/>
        </p:nvGrpSpPr>
        <p:grpSpPr bwMode="auto">
          <a:xfrm>
            <a:off x="4740275" y="954088"/>
            <a:ext cx="3892550" cy="3811587"/>
            <a:chOff x="2972" y="734"/>
            <a:chExt cx="2452" cy="2401"/>
          </a:xfrm>
        </p:grpSpPr>
        <p:sp>
          <p:nvSpPr>
            <p:cNvPr id="39943" name="Line 4"/>
            <p:cNvSpPr>
              <a:spLocks noChangeShapeType="1"/>
            </p:cNvSpPr>
            <p:nvPr/>
          </p:nvSpPr>
          <p:spPr bwMode="auto">
            <a:xfrm flipV="1">
              <a:off x="3365" y="796"/>
              <a:ext cx="0" cy="1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5"/>
            <p:cNvSpPr>
              <a:spLocks noChangeShapeType="1"/>
            </p:cNvSpPr>
            <p:nvPr/>
          </p:nvSpPr>
          <p:spPr bwMode="auto">
            <a:xfrm>
              <a:off x="3288" y="2571"/>
              <a:ext cx="20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Text Box 6"/>
            <p:cNvSpPr txBox="1">
              <a:spLocks noChangeArrowheads="1"/>
            </p:cNvSpPr>
            <p:nvPr/>
          </p:nvSpPr>
          <p:spPr bwMode="auto">
            <a:xfrm>
              <a:off x="3430" y="734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velocity (m/s)</a:t>
              </a:r>
            </a:p>
          </p:txBody>
        </p:sp>
        <p:sp>
          <p:nvSpPr>
            <p:cNvPr id="39946" name="Text Box 7"/>
            <p:cNvSpPr txBox="1">
              <a:spLocks noChangeArrowheads="1"/>
            </p:cNvSpPr>
            <p:nvPr/>
          </p:nvSpPr>
          <p:spPr bwMode="auto">
            <a:xfrm>
              <a:off x="4515" y="2904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time (s)</a:t>
              </a:r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 flipV="1">
              <a:off x="3364" y="997"/>
              <a:ext cx="1755" cy="15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3303" y="2507"/>
              <a:ext cx="117" cy="12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49" name="Group 26"/>
            <p:cNvGrpSpPr>
              <a:grpSpLocks/>
            </p:cNvGrpSpPr>
            <p:nvPr/>
          </p:nvGrpSpPr>
          <p:grpSpPr bwMode="auto">
            <a:xfrm>
              <a:off x="3267" y="1254"/>
              <a:ext cx="176" cy="1318"/>
              <a:chOff x="3271" y="1110"/>
              <a:chExt cx="176" cy="1070"/>
            </a:xfrm>
          </p:grpSpPr>
          <p:sp>
            <p:nvSpPr>
              <p:cNvPr id="39960" name="Line 13"/>
              <p:cNvSpPr>
                <a:spLocks noChangeShapeType="1"/>
              </p:cNvSpPr>
              <p:nvPr/>
            </p:nvSpPr>
            <p:spPr bwMode="auto">
              <a:xfrm>
                <a:off x="3271" y="111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Line 14"/>
              <p:cNvSpPr>
                <a:spLocks noChangeShapeType="1"/>
              </p:cNvSpPr>
              <p:nvPr/>
            </p:nvSpPr>
            <p:spPr bwMode="auto">
              <a:xfrm>
                <a:off x="3271" y="1462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Line 15"/>
              <p:cNvSpPr>
                <a:spLocks noChangeShapeType="1"/>
              </p:cNvSpPr>
              <p:nvPr/>
            </p:nvSpPr>
            <p:spPr bwMode="auto">
              <a:xfrm>
                <a:off x="3271" y="2180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Line 16"/>
              <p:cNvSpPr>
                <a:spLocks noChangeShapeType="1"/>
              </p:cNvSpPr>
              <p:nvPr/>
            </p:nvSpPr>
            <p:spPr bwMode="auto">
              <a:xfrm>
                <a:off x="3271" y="1804"/>
                <a:ext cx="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0" name="Line 17"/>
            <p:cNvSpPr>
              <a:spLocks noChangeShapeType="1"/>
            </p:cNvSpPr>
            <p:nvPr/>
          </p:nvSpPr>
          <p:spPr bwMode="auto">
            <a:xfrm rot="5400000">
              <a:off x="4740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8"/>
            <p:cNvSpPr>
              <a:spLocks noChangeShapeType="1"/>
            </p:cNvSpPr>
            <p:nvPr/>
          </p:nvSpPr>
          <p:spPr bwMode="auto">
            <a:xfrm rot="5400000">
              <a:off x="4368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9"/>
            <p:cNvSpPr>
              <a:spLocks noChangeShapeType="1"/>
            </p:cNvSpPr>
            <p:nvPr/>
          </p:nvSpPr>
          <p:spPr bwMode="auto">
            <a:xfrm rot="5400000">
              <a:off x="3650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20"/>
            <p:cNvSpPr>
              <a:spLocks noChangeShapeType="1"/>
            </p:cNvSpPr>
            <p:nvPr/>
          </p:nvSpPr>
          <p:spPr bwMode="auto">
            <a:xfrm rot="5400000">
              <a:off x="4026" y="2575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Text Box 22"/>
            <p:cNvSpPr txBox="1">
              <a:spLocks noChangeArrowheads="1"/>
            </p:cNvSpPr>
            <p:nvPr/>
          </p:nvSpPr>
          <p:spPr bwMode="auto">
            <a:xfrm>
              <a:off x="3640" y="2668"/>
              <a:ext cx="17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1       2       3       4  </a:t>
              </a:r>
            </a:p>
          </p:txBody>
        </p:sp>
        <p:sp>
          <p:nvSpPr>
            <p:cNvPr id="39955" name="Line 24"/>
            <p:cNvSpPr>
              <a:spLocks noChangeShapeType="1"/>
            </p:cNvSpPr>
            <p:nvPr/>
          </p:nvSpPr>
          <p:spPr bwMode="auto">
            <a:xfrm flipV="1">
              <a:off x="4824" y="1234"/>
              <a:ext cx="0" cy="1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5"/>
            <p:cNvSpPr>
              <a:spLocks noChangeShapeType="1"/>
            </p:cNvSpPr>
            <p:nvPr/>
          </p:nvSpPr>
          <p:spPr bwMode="auto">
            <a:xfrm flipH="1">
              <a:off x="3374" y="1245"/>
              <a:ext cx="14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2972" y="113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12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2972" y="1948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9959" name="Text Box 30"/>
            <p:cNvSpPr txBox="1">
              <a:spLocks noChangeArrowheads="1"/>
            </p:cNvSpPr>
            <p:nvPr/>
          </p:nvSpPr>
          <p:spPr bwMode="auto">
            <a:xfrm>
              <a:off x="2972" y="1548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67299" name="Text Box 35"/>
          <p:cNvSpPr txBox="1">
            <a:spLocks noChangeArrowheads="1"/>
          </p:cNvSpPr>
          <p:nvPr/>
        </p:nvSpPr>
        <p:spPr bwMode="auto">
          <a:xfrm>
            <a:off x="539750" y="1839913"/>
            <a:ext cx="419417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acceleration = gradient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y-step </a:t>
            </a:r>
            <a:r>
              <a:rPr lang="en-GB">
                <a:cs typeface="Arial" pitchFamily="34" charset="0"/>
              </a:rPr>
              <a:t>÷</a:t>
            </a:r>
            <a:r>
              <a:rPr lang="en-GB"/>
              <a:t> x-step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(12 - 0)m/s </a:t>
            </a:r>
            <a:r>
              <a:rPr lang="en-GB">
                <a:cs typeface="Arial" pitchFamily="34" charset="0"/>
              </a:rPr>
              <a:t>÷</a:t>
            </a:r>
            <a:r>
              <a:rPr lang="en-GB"/>
              <a:t> (4 – 0)s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12 / 4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acceleration = 3 m/s</a:t>
            </a:r>
            <a:r>
              <a:rPr lang="en-GB" b="1" baseline="30000">
                <a:solidFill>
                  <a:schemeClr val="accent2"/>
                </a:solidFill>
              </a:rPr>
              <a:t>2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GB" b="1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distance = area under the graph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area of triangle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/>
              <a:t>= </a:t>
            </a:r>
            <a:r>
              <a:rPr lang="en-GB">
                <a:cs typeface="Arial" pitchFamily="34" charset="0"/>
              </a:rPr>
              <a:t>½ x base x height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>
                <a:cs typeface="Arial" pitchFamily="34" charset="0"/>
              </a:rPr>
              <a:t>= </a:t>
            </a:r>
            <a:r>
              <a:rPr lang="en-GB"/>
              <a:t>½ x 4s x 12m/s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distance travelled = 24m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5475" y="1125538"/>
            <a:ext cx="8067675" cy="911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acceleration and distance travelled using the graph shown below.</a:t>
            </a:r>
            <a:endParaRPr lang="en-GB" sz="2800" b="1" i="1" smtClean="0">
              <a:solidFill>
                <a:srgbClr val="FF3300"/>
              </a:solidFill>
            </a:endParaRPr>
          </a:p>
        </p:txBody>
      </p:sp>
      <p:pic>
        <p:nvPicPr>
          <p:cNvPr id="40964" name="Picture 5" descr="12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044700"/>
            <a:ext cx="498475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549275"/>
            <a:ext cx="4537075" cy="3311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also: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distance  =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i="1" smtClean="0"/>
              <a:t>and:</a:t>
            </a:r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time =</a:t>
            </a:r>
            <a:endParaRPr lang="en-GB" sz="2800" smtClean="0">
              <a:solidFill>
                <a:srgbClr val="FF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3438" y="765175"/>
            <a:ext cx="4103687" cy="3240088"/>
            <a:chOff x="2925" y="482"/>
            <a:chExt cx="2585" cy="2041"/>
          </a:xfrm>
        </p:grpSpPr>
        <p:sp>
          <p:nvSpPr>
            <p:cNvPr id="5129" name="AutoShape 7"/>
            <p:cNvSpPr>
              <a:spLocks noChangeArrowheads="1"/>
            </p:cNvSpPr>
            <p:nvPr/>
          </p:nvSpPr>
          <p:spPr bwMode="auto">
            <a:xfrm>
              <a:off x="2925" y="482"/>
              <a:ext cx="2585" cy="2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8"/>
            <p:cNvSpPr>
              <a:spLocks noChangeShapeType="1"/>
            </p:cNvSpPr>
            <p:nvPr/>
          </p:nvSpPr>
          <p:spPr bwMode="auto">
            <a:xfrm>
              <a:off x="3515" y="1616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9"/>
            <p:cNvSpPr>
              <a:spLocks noChangeShapeType="1"/>
            </p:cNvSpPr>
            <p:nvPr/>
          </p:nvSpPr>
          <p:spPr bwMode="auto">
            <a:xfrm>
              <a:off x="4241" y="1616"/>
              <a:ext cx="0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5219700" y="3068638"/>
            <a:ext cx="144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speed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7019925" y="3068638"/>
            <a:ext cx="1441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5867400" y="198913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distance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2555875" y="1052513"/>
            <a:ext cx="3240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speed x time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1835150" y="2565400"/>
            <a:ext cx="27352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800" b="1" u="sng">
                <a:solidFill>
                  <a:srgbClr val="FF0000"/>
                </a:solidFill>
              </a:rPr>
              <a:t>distance</a:t>
            </a:r>
          </a:p>
          <a:p>
            <a:pPr eaLnBrk="1" hangingPunct="1"/>
            <a:r>
              <a:rPr lang="en-GB" sz="2800" b="1">
                <a:solidFill>
                  <a:srgbClr val="FF0000"/>
                </a:solidFill>
              </a:rPr>
              <a:t>  speed</a:t>
            </a:r>
          </a:p>
          <a:p>
            <a:pPr eaLnBrk="1" hangingPunct="1">
              <a:spcBef>
                <a:spcPct val="50000"/>
              </a:spcBef>
            </a:pPr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/>
      <p:bldP spid="217100" grpId="0"/>
      <p:bldP spid="217101" grpId="0"/>
      <p:bldP spid="217103" grpId="0"/>
      <p:bldP spid="2171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327025"/>
            <a:ext cx="8515350" cy="48133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Acceleration: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Acceleration equals the slope of the graph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y-step </a:t>
            </a:r>
            <a:r>
              <a:rPr lang="en-GB" sz="2400" smtClean="0">
                <a:cs typeface="Arial" pitchFamily="34" charset="0"/>
              </a:rPr>
              <a:t>÷ x-step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(16 - 4)m/s </a:t>
            </a:r>
            <a:r>
              <a:rPr lang="en-GB" sz="2400" smtClean="0">
                <a:cs typeface="Arial" pitchFamily="34" charset="0"/>
              </a:rPr>
              <a:t>÷ (10s)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= 12 / 10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Acceleration = 1.2 m/s</a:t>
            </a:r>
            <a:r>
              <a:rPr lang="en-GB" sz="2400" b="1" baseline="30000" smtClean="0">
                <a:solidFill>
                  <a:srgbClr val="FF0000"/>
                </a:solidFill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Distance travelled: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This equals the area below the graph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area of rectangle + area of triangle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(10s x 4m/s) + (</a:t>
            </a:r>
            <a:r>
              <a:rPr lang="en-GB" sz="2400" smtClean="0">
                <a:cs typeface="Arial" pitchFamily="34" charset="0"/>
              </a:rPr>
              <a:t>½ x 10s x (12 – 4)m/s)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= 40m + 40m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  <a:cs typeface="Arial" pitchFamily="34" charset="0"/>
              </a:rPr>
              <a:t>Distance travelled = 80m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5475" y="1125538"/>
            <a:ext cx="8067675" cy="911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/>
              <a:t>Calculate the distance travelled over 15 seconds and the deceleration during the final five seconds using the graph below.</a:t>
            </a:r>
            <a:endParaRPr lang="en-GB" sz="2800" b="1" i="1" smtClean="0">
              <a:solidFill>
                <a:srgbClr val="FF3300"/>
              </a:solidFill>
            </a:endParaRPr>
          </a:p>
        </p:txBody>
      </p:sp>
      <p:pic>
        <p:nvPicPr>
          <p:cNvPr id="43012" name="Picture 5" descr="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447925"/>
            <a:ext cx="64452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271463"/>
            <a:ext cx="8480425" cy="55705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Distance travelled: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This equals the area below the graph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area of rectangle + area of triangle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(10s x 20m/s) + (</a:t>
            </a:r>
            <a:r>
              <a:rPr lang="en-GB" sz="2400" smtClean="0">
                <a:cs typeface="Arial" pitchFamily="34" charset="0"/>
              </a:rPr>
              <a:t>½ x 5s x 20m/s)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= 200m + 50m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  <a:cs typeface="Arial" pitchFamily="34" charset="0"/>
              </a:rPr>
              <a:t>Distance travelled = 250m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/>
              <a:t>Deceleration: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Acceleration equals the slope of the graph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y-step </a:t>
            </a:r>
            <a:r>
              <a:rPr lang="en-GB" sz="2400" smtClean="0">
                <a:cs typeface="Arial" pitchFamily="34" charset="0"/>
              </a:rPr>
              <a:t>÷ x-step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(- 20m/s) </a:t>
            </a:r>
            <a:r>
              <a:rPr lang="en-GB" sz="2400" smtClean="0">
                <a:cs typeface="Arial" pitchFamily="34" charset="0"/>
              </a:rPr>
              <a:t>÷ (5s)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- 4 m/s</a:t>
            </a:r>
            <a:r>
              <a:rPr lang="en-GB" sz="2400" baseline="30000" smtClean="0"/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but deceleration = negative of acceleration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Deceleration = 4 m/s</a:t>
            </a:r>
            <a:r>
              <a:rPr lang="en-GB" sz="2400" b="1" baseline="30000" smtClean="0">
                <a:solidFill>
                  <a:srgbClr val="FF0000"/>
                </a:solidFill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Distance-time graphs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93063" cy="1079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The </a:t>
            </a:r>
            <a:r>
              <a:rPr lang="en-GB" b="1" smtClean="0">
                <a:solidFill>
                  <a:srgbClr val="FF3300"/>
                </a:solidFill>
              </a:rPr>
              <a:t>gradient</a:t>
            </a:r>
            <a:r>
              <a:rPr lang="en-GB" smtClean="0">
                <a:solidFill>
                  <a:srgbClr val="FF3300"/>
                </a:solidFill>
              </a:rPr>
              <a:t> </a:t>
            </a:r>
            <a:r>
              <a:rPr lang="en-GB" smtClean="0"/>
              <a:t>of a distance-time graph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equal to the </a:t>
            </a:r>
            <a:r>
              <a:rPr lang="en-GB" b="1" smtClean="0">
                <a:solidFill>
                  <a:srgbClr val="FF3300"/>
                </a:solidFill>
              </a:rPr>
              <a:t>speed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971550" y="6237288"/>
            <a:ext cx="252095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452688"/>
            <a:ext cx="45053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343150"/>
            <a:ext cx="2352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238500"/>
            <a:ext cx="152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219575"/>
            <a:ext cx="15700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Displacement-time graphs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71600"/>
            <a:ext cx="3683000" cy="33416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</a:t>
            </a:r>
            <a:r>
              <a:rPr lang="en-GB" sz="2000" b="1" smtClean="0">
                <a:solidFill>
                  <a:srgbClr val="FF3300"/>
                </a:solidFill>
              </a:rPr>
              <a:t>gradient</a:t>
            </a:r>
            <a:r>
              <a:rPr lang="en-GB" sz="2000" smtClean="0"/>
              <a:t> of a displacement-time graph is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equal to the </a:t>
            </a:r>
            <a:r>
              <a:rPr lang="en-GB" sz="2000" b="1" smtClean="0">
                <a:solidFill>
                  <a:srgbClr val="FF3300"/>
                </a:solidFill>
              </a:rPr>
              <a:t>velocity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graph opposite shows how the displacement of an object thrown upwards varies in time.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Note how the gradient falls from a high positive value to zero (at maximum height) to a large negative value.</a:t>
            </a:r>
          </a:p>
        </p:txBody>
      </p:sp>
      <p:pic>
        <p:nvPicPr>
          <p:cNvPr id="160772" name="Picture 4" descr="p11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381125"/>
            <a:ext cx="4608512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044700" y="4694238"/>
            <a:ext cx="513397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Estimate the initial velocity of the object.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Initial gradient = (5 – 0)m / (0.5 – 0)s = 10 ms</a:t>
            </a:r>
            <a:r>
              <a:rPr lang="en-GB" baseline="30000"/>
              <a:t>-1</a:t>
            </a:r>
          </a:p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Initial velocity = 10 ms</a:t>
            </a:r>
            <a:r>
              <a:rPr lang="en-GB" b="1" baseline="30000">
                <a:solidFill>
                  <a:srgbClr val="FF3300"/>
                </a:solidFill>
              </a:rPr>
              <a:t>-1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89513" y="1655763"/>
            <a:ext cx="942975" cy="2343150"/>
            <a:chOff x="3143" y="1043"/>
            <a:chExt cx="594" cy="1476"/>
          </a:xfrm>
        </p:grpSpPr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3143" y="1043"/>
              <a:ext cx="594" cy="14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H="1">
              <a:off x="3672" y="1184"/>
              <a:ext cx="8" cy="10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8"/>
            <p:cNvSpPr>
              <a:spLocks noChangeShapeType="1"/>
            </p:cNvSpPr>
            <p:nvPr/>
          </p:nvSpPr>
          <p:spPr bwMode="auto">
            <a:xfrm>
              <a:off x="3236" y="2248"/>
              <a:ext cx="432" cy="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107363" cy="4937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Describe the motion shown by the displacement-time graph below:</a:t>
            </a:r>
          </a:p>
        </p:txBody>
      </p:sp>
      <p:grpSp>
        <p:nvGrpSpPr>
          <p:cNvPr id="47108" name="Group 25"/>
          <p:cNvGrpSpPr>
            <a:grpSpLocks/>
          </p:cNvGrpSpPr>
          <p:nvPr/>
        </p:nvGrpSpPr>
        <p:grpSpPr bwMode="auto">
          <a:xfrm>
            <a:off x="509588" y="1839913"/>
            <a:ext cx="3341687" cy="3343275"/>
            <a:chOff x="308" y="1630"/>
            <a:chExt cx="2105" cy="2106"/>
          </a:xfrm>
        </p:grpSpPr>
        <p:sp>
          <p:nvSpPr>
            <p:cNvPr id="47110" name="Line 4"/>
            <p:cNvSpPr>
              <a:spLocks noChangeShapeType="1"/>
            </p:cNvSpPr>
            <p:nvPr/>
          </p:nvSpPr>
          <p:spPr bwMode="auto">
            <a:xfrm flipV="1">
              <a:off x="373" y="1630"/>
              <a:ext cx="0" cy="2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5"/>
            <p:cNvSpPr>
              <a:spLocks noChangeShapeType="1"/>
            </p:cNvSpPr>
            <p:nvPr/>
          </p:nvSpPr>
          <p:spPr bwMode="auto">
            <a:xfrm>
              <a:off x="377" y="3690"/>
              <a:ext cx="2036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6"/>
            <p:cNvSpPr>
              <a:spLocks/>
            </p:cNvSpPr>
            <p:nvPr/>
          </p:nvSpPr>
          <p:spPr bwMode="auto">
            <a:xfrm>
              <a:off x="376" y="3392"/>
              <a:ext cx="436" cy="300"/>
            </a:xfrm>
            <a:custGeom>
              <a:avLst/>
              <a:gdLst>
                <a:gd name="T0" fmla="*/ 0 w 592"/>
                <a:gd name="T1" fmla="*/ 326 h 276"/>
                <a:gd name="T2" fmla="*/ 193 w 592"/>
                <a:gd name="T3" fmla="*/ 232 h 276"/>
                <a:gd name="T4" fmla="*/ 321 w 592"/>
                <a:gd name="T5" fmla="*/ 0 h 276"/>
                <a:gd name="T6" fmla="*/ 0 60000 65536"/>
                <a:gd name="T7" fmla="*/ 0 60000 65536"/>
                <a:gd name="T8" fmla="*/ 0 60000 65536"/>
                <a:gd name="T9" fmla="*/ 0 w 592"/>
                <a:gd name="T10" fmla="*/ 0 h 276"/>
                <a:gd name="T11" fmla="*/ 592 w 592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276">
                  <a:moveTo>
                    <a:pt x="0" y="276"/>
                  </a:moveTo>
                  <a:cubicBezTo>
                    <a:pt x="128" y="259"/>
                    <a:pt x="257" y="242"/>
                    <a:pt x="356" y="196"/>
                  </a:cubicBezTo>
                  <a:cubicBezTo>
                    <a:pt x="455" y="150"/>
                    <a:pt x="523" y="75"/>
                    <a:pt x="592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7"/>
            <p:cNvSpPr>
              <a:spLocks noChangeShapeType="1"/>
            </p:cNvSpPr>
            <p:nvPr/>
          </p:nvSpPr>
          <p:spPr bwMode="auto">
            <a:xfrm flipV="1">
              <a:off x="808" y="2280"/>
              <a:ext cx="408" cy="11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9"/>
            <p:cNvSpPr>
              <a:spLocks/>
            </p:cNvSpPr>
            <p:nvPr/>
          </p:nvSpPr>
          <p:spPr bwMode="auto">
            <a:xfrm>
              <a:off x="1212" y="1972"/>
              <a:ext cx="344" cy="312"/>
            </a:xfrm>
            <a:custGeom>
              <a:avLst/>
              <a:gdLst>
                <a:gd name="T0" fmla="*/ 0 w 344"/>
                <a:gd name="T1" fmla="*/ 312 h 312"/>
                <a:gd name="T2" fmla="*/ 124 w 344"/>
                <a:gd name="T3" fmla="*/ 64 h 312"/>
                <a:gd name="T4" fmla="*/ 344 w 344"/>
                <a:gd name="T5" fmla="*/ 0 h 312"/>
                <a:gd name="T6" fmla="*/ 0 60000 65536"/>
                <a:gd name="T7" fmla="*/ 0 60000 65536"/>
                <a:gd name="T8" fmla="*/ 0 60000 65536"/>
                <a:gd name="T9" fmla="*/ 0 w 344"/>
                <a:gd name="T10" fmla="*/ 0 h 312"/>
                <a:gd name="T11" fmla="*/ 344 w 344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312">
                  <a:moveTo>
                    <a:pt x="0" y="312"/>
                  </a:moveTo>
                  <a:cubicBezTo>
                    <a:pt x="33" y="214"/>
                    <a:pt x="67" y="116"/>
                    <a:pt x="124" y="64"/>
                  </a:cubicBezTo>
                  <a:cubicBezTo>
                    <a:pt x="181" y="12"/>
                    <a:pt x="262" y="6"/>
                    <a:pt x="344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0"/>
            <p:cNvSpPr>
              <a:spLocks noChangeShapeType="1"/>
            </p:cNvSpPr>
            <p:nvPr/>
          </p:nvSpPr>
          <p:spPr bwMode="auto">
            <a:xfrm>
              <a:off x="1556" y="1972"/>
              <a:ext cx="28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1"/>
            <p:cNvSpPr>
              <a:spLocks/>
            </p:cNvSpPr>
            <p:nvPr/>
          </p:nvSpPr>
          <p:spPr bwMode="auto">
            <a:xfrm>
              <a:off x="1836" y="1976"/>
              <a:ext cx="376" cy="216"/>
            </a:xfrm>
            <a:custGeom>
              <a:avLst/>
              <a:gdLst>
                <a:gd name="T0" fmla="*/ 0 w 376"/>
                <a:gd name="T1" fmla="*/ 0 h 216"/>
                <a:gd name="T2" fmla="*/ 192 w 376"/>
                <a:gd name="T3" fmla="*/ 48 h 216"/>
                <a:gd name="T4" fmla="*/ 376 w 376"/>
                <a:gd name="T5" fmla="*/ 216 h 216"/>
                <a:gd name="T6" fmla="*/ 0 60000 65536"/>
                <a:gd name="T7" fmla="*/ 0 60000 65536"/>
                <a:gd name="T8" fmla="*/ 0 60000 65536"/>
                <a:gd name="T9" fmla="*/ 0 w 376"/>
                <a:gd name="T10" fmla="*/ 0 h 216"/>
                <a:gd name="T11" fmla="*/ 376 w 376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" h="216">
                  <a:moveTo>
                    <a:pt x="0" y="0"/>
                  </a:moveTo>
                  <a:cubicBezTo>
                    <a:pt x="64" y="6"/>
                    <a:pt x="129" y="12"/>
                    <a:pt x="192" y="48"/>
                  </a:cubicBezTo>
                  <a:cubicBezTo>
                    <a:pt x="255" y="84"/>
                    <a:pt x="315" y="150"/>
                    <a:pt x="376" y="216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Text Box 12"/>
            <p:cNvSpPr txBox="1">
              <a:spLocks noChangeArrowheads="1"/>
            </p:cNvSpPr>
            <p:nvPr/>
          </p:nvSpPr>
          <p:spPr bwMode="auto">
            <a:xfrm>
              <a:off x="408" y="1720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s</a:t>
              </a:r>
              <a:r>
                <a:rPr lang="en-GB"/>
                <a:t> / m</a:t>
              </a:r>
            </a:p>
          </p:txBody>
        </p:sp>
        <p:sp>
          <p:nvSpPr>
            <p:cNvPr id="47118" name="Text Box 13"/>
            <p:cNvSpPr txBox="1">
              <a:spLocks noChangeArrowheads="1"/>
            </p:cNvSpPr>
            <p:nvPr/>
          </p:nvSpPr>
          <p:spPr bwMode="auto">
            <a:xfrm>
              <a:off x="1968" y="3432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t</a:t>
              </a:r>
              <a:r>
                <a:rPr lang="en-GB"/>
                <a:t> / s</a:t>
              </a:r>
            </a:p>
          </p:txBody>
        </p:sp>
        <p:sp>
          <p:nvSpPr>
            <p:cNvPr id="47119" name="Oval 14"/>
            <p:cNvSpPr>
              <a:spLocks noChangeArrowheads="1"/>
            </p:cNvSpPr>
            <p:nvPr/>
          </p:nvSpPr>
          <p:spPr bwMode="auto">
            <a:xfrm>
              <a:off x="740" y="3384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15"/>
            <p:cNvSpPr>
              <a:spLocks noChangeArrowheads="1"/>
            </p:cNvSpPr>
            <p:nvPr/>
          </p:nvSpPr>
          <p:spPr bwMode="auto">
            <a:xfrm>
              <a:off x="1212" y="2136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16"/>
            <p:cNvSpPr>
              <a:spLocks noChangeArrowheads="1"/>
            </p:cNvSpPr>
            <p:nvPr/>
          </p:nvSpPr>
          <p:spPr bwMode="auto">
            <a:xfrm>
              <a:off x="1508" y="1940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17"/>
            <p:cNvSpPr>
              <a:spLocks noChangeArrowheads="1"/>
            </p:cNvSpPr>
            <p:nvPr/>
          </p:nvSpPr>
          <p:spPr bwMode="auto">
            <a:xfrm>
              <a:off x="1800" y="1940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18"/>
            <p:cNvSpPr>
              <a:spLocks noChangeArrowheads="1"/>
            </p:cNvSpPr>
            <p:nvPr/>
          </p:nvSpPr>
          <p:spPr bwMode="auto">
            <a:xfrm>
              <a:off x="2172" y="2160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19"/>
            <p:cNvSpPr>
              <a:spLocks noChangeArrowheads="1"/>
            </p:cNvSpPr>
            <p:nvPr/>
          </p:nvSpPr>
          <p:spPr bwMode="auto">
            <a:xfrm>
              <a:off x="308" y="3624"/>
              <a:ext cx="128" cy="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Text Box 20"/>
            <p:cNvSpPr txBox="1">
              <a:spLocks noChangeArrowheads="1"/>
            </p:cNvSpPr>
            <p:nvPr/>
          </p:nvSpPr>
          <p:spPr bwMode="auto">
            <a:xfrm>
              <a:off x="796" y="3296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47126" name="Text Box 21"/>
            <p:cNvSpPr txBox="1">
              <a:spLocks noChangeArrowheads="1"/>
            </p:cNvSpPr>
            <p:nvPr/>
          </p:nvSpPr>
          <p:spPr bwMode="auto">
            <a:xfrm>
              <a:off x="996" y="2044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47127" name="Text Box 22"/>
            <p:cNvSpPr txBox="1">
              <a:spLocks noChangeArrowheads="1"/>
            </p:cNvSpPr>
            <p:nvPr/>
          </p:nvSpPr>
          <p:spPr bwMode="auto">
            <a:xfrm>
              <a:off x="1420" y="1736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47128" name="Text Box 23"/>
            <p:cNvSpPr txBox="1">
              <a:spLocks noChangeArrowheads="1"/>
            </p:cNvSpPr>
            <p:nvPr/>
          </p:nvSpPr>
          <p:spPr bwMode="auto">
            <a:xfrm>
              <a:off x="1732" y="172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47129" name="Text Box 24"/>
            <p:cNvSpPr txBox="1">
              <a:spLocks noChangeArrowheads="1"/>
            </p:cNvSpPr>
            <p:nvPr/>
          </p:nvSpPr>
          <p:spPr bwMode="auto">
            <a:xfrm>
              <a:off x="2116" y="2204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</p:grpSp>
      <p:sp>
        <p:nvSpPr>
          <p:cNvPr id="251930" name="Text Box 26"/>
          <p:cNvSpPr txBox="1">
            <a:spLocks noChangeArrowheads="1"/>
          </p:cNvSpPr>
          <p:nvPr/>
        </p:nvSpPr>
        <p:spPr bwMode="auto">
          <a:xfrm>
            <a:off x="4749800" y="2005013"/>
            <a:ext cx="3649663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O </a:t>
            </a:r>
            <a:r>
              <a:rPr lang="en-GB" b="1">
                <a:cs typeface="Arial" pitchFamily="34" charset="0"/>
              </a:rPr>
              <a:t>→ A: 	acceleration from rest</a:t>
            </a:r>
          </a:p>
          <a:p>
            <a:pPr eaLnBrk="1" hangingPunct="1">
              <a:spcBef>
                <a:spcPct val="50000"/>
              </a:spcBef>
            </a:pPr>
            <a:r>
              <a:rPr lang="en-GB" b="1"/>
              <a:t>A → B: 	constant velocity</a:t>
            </a:r>
            <a:endParaRPr lang="en-GB" b="1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/>
              <a:t>B → C: 	deceleration to rest</a:t>
            </a:r>
            <a:endParaRPr lang="en-GB" b="1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/>
              <a:t>C → D: 	rest (no motion)</a:t>
            </a:r>
            <a:endParaRPr lang="en-GB" b="1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/>
              <a:t>D → E: 	acceleration from rest 	back towards the  	starting point</a:t>
            </a:r>
          </a:p>
          <a:p>
            <a:pPr eaLnBrk="1" hangingPunct="1">
              <a:spcBef>
                <a:spcPct val="50000"/>
              </a:spcBef>
            </a:pPr>
            <a:endParaRPr lang="en-GB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475" y="1171575"/>
            <a:ext cx="4338638" cy="4622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The graph shows the velocity-time graph of a car. Calculate or state: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(a) the acceleration of the car during the first 4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(b) the displacement of the car after 6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(c) time </a:t>
            </a:r>
            <a:r>
              <a:rPr lang="en-GB" sz="2400" b="1" i="1" smtClean="0">
                <a:cs typeface="Arial" pitchFamily="34" charset="0"/>
              </a:rPr>
              <a:t>T</a:t>
            </a:r>
            <a:r>
              <a:rPr lang="en-GB" sz="2400" i="1" smtClean="0"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(d) the displacement after 11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>
                <a:cs typeface="Arial" pitchFamily="34" charset="0"/>
              </a:rPr>
              <a:t>(e) the average velocity of the car over 11 seconds.</a:t>
            </a:r>
          </a:p>
        </p:txBody>
      </p:sp>
      <p:grpSp>
        <p:nvGrpSpPr>
          <p:cNvPr id="48132" name="Group 42"/>
          <p:cNvGrpSpPr>
            <a:grpSpLocks/>
          </p:cNvGrpSpPr>
          <p:nvPr/>
        </p:nvGrpSpPr>
        <p:grpSpPr bwMode="auto">
          <a:xfrm>
            <a:off x="198438" y="1177925"/>
            <a:ext cx="3697287" cy="3979863"/>
            <a:chOff x="125" y="742"/>
            <a:chExt cx="2329" cy="2507"/>
          </a:xfrm>
        </p:grpSpPr>
        <p:sp>
          <p:nvSpPr>
            <p:cNvPr id="48133" name="Line 6"/>
            <p:cNvSpPr>
              <a:spLocks noChangeShapeType="1"/>
            </p:cNvSpPr>
            <p:nvPr/>
          </p:nvSpPr>
          <p:spPr bwMode="auto">
            <a:xfrm flipV="1">
              <a:off x="438" y="744"/>
              <a:ext cx="0" cy="25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Line 7"/>
            <p:cNvSpPr>
              <a:spLocks noChangeShapeType="1"/>
            </p:cNvSpPr>
            <p:nvPr/>
          </p:nvSpPr>
          <p:spPr bwMode="auto">
            <a:xfrm flipV="1">
              <a:off x="346" y="2135"/>
              <a:ext cx="210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Line 8"/>
            <p:cNvSpPr>
              <a:spLocks noChangeShapeType="1"/>
            </p:cNvSpPr>
            <p:nvPr/>
          </p:nvSpPr>
          <p:spPr bwMode="auto">
            <a:xfrm flipV="1">
              <a:off x="447" y="1174"/>
              <a:ext cx="674" cy="9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Line 9"/>
            <p:cNvSpPr>
              <a:spLocks noChangeShapeType="1"/>
            </p:cNvSpPr>
            <p:nvPr/>
          </p:nvSpPr>
          <p:spPr bwMode="auto">
            <a:xfrm>
              <a:off x="1125" y="1186"/>
              <a:ext cx="28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11"/>
            <p:cNvSpPr txBox="1">
              <a:spLocks noChangeArrowheads="1"/>
            </p:cNvSpPr>
            <p:nvPr/>
          </p:nvSpPr>
          <p:spPr bwMode="auto">
            <a:xfrm>
              <a:off x="473" y="742"/>
              <a:ext cx="6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v</a:t>
              </a:r>
              <a:r>
                <a:rPr lang="en-GB"/>
                <a:t> / ms</a:t>
              </a:r>
              <a:r>
                <a:rPr lang="en-GB" baseline="30000"/>
                <a:t>-1</a:t>
              </a:r>
            </a:p>
          </p:txBody>
        </p:sp>
        <p:sp>
          <p:nvSpPr>
            <p:cNvPr id="48138" name="Text Box 12"/>
            <p:cNvSpPr txBox="1">
              <a:spLocks noChangeArrowheads="1"/>
            </p:cNvSpPr>
            <p:nvPr/>
          </p:nvSpPr>
          <p:spPr bwMode="auto">
            <a:xfrm>
              <a:off x="1950" y="1869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t</a:t>
              </a:r>
              <a:r>
                <a:rPr lang="en-GB"/>
                <a:t> / s</a:t>
              </a:r>
            </a:p>
          </p:txBody>
        </p:sp>
        <p:sp>
          <p:nvSpPr>
            <p:cNvPr id="48139" name="Oval 15"/>
            <p:cNvSpPr>
              <a:spLocks noChangeArrowheads="1"/>
            </p:cNvSpPr>
            <p:nvPr/>
          </p:nvSpPr>
          <p:spPr bwMode="auto">
            <a:xfrm>
              <a:off x="373" y="2090"/>
              <a:ext cx="128" cy="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Text Box 18"/>
            <p:cNvSpPr txBox="1">
              <a:spLocks noChangeArrowheads="1"/>
            </p:cNvSpPr>
            <p:nvPr/>
          </p:nvSpPr>
          <p:spPr bwMode="auto">
            <a:xfrm>
              <a:off x="1716" y="189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T</a:t>
              </a:r>
            </a:p>
          </p:txBody>
        </p:sp>
        <p:sp>
          <p:nvSpPr>
            <p:cNvPr id="48141" name="Line 21"/>
            <p:cNvSpPr>
              <a:spLocks noChangeShapeType="1"/>
            </p:cNvSpPr>
            <p:nvPr/>
          </p:nvSpPr>
          <p:spPr bwMode="auto">
            <a:xfrm flipH="1" flipV="1">
              <a:off x="1417" y="1178"/>
              <a:ext cx="609" cy="167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Oval 24"/>
            <p:cNvSpPr>
              <a:spLocks noChangeArrowheads="1"/>
            </p:cNvSpPr>
            <p:nvPr/>
          </p:nvSpPr>
          <p:spPr bwMode="auto">
            <a:xfrm>
              <a:off x="1726" y="2092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28"/>
            <p:cNvSpPr>
              <a:spLocks noChangeShapeType="1"/>
            </p:cNvSpPr>
            <p:nvPr/>
          </p:nvSpPr>
          <p:spPr bwMode="auto">
            <a:xfrm flipH="1">
              <a:off x="388" y="1189"/>
              <a:ext cx="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29"/>
            <p:cNvSpPr>
              <a:spLocks noChangeShapeType="1"/>
            </p:cNvSpPr>
            <p:nvPr/>
          </p:nvSpPr>
          <p:spPr bwMode="auto">
            <a:xfrm flipH="1">
              <a:off x="414" y="2856"/>
              <a:ext cx="1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30"/>
            <p:cNvSpPr txBox="1">
              <a:spLocks noChangeArrowheads="1"/>
            </p:cNvSpPr>
            <p:nvPr/>
          </p:nvSpPr>
          <p:spPr bwMode="auto">
            <a:xfrm>
              <a:off x="168" y="107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12</a:t>
              </a:r>
              <a:endParaRPr lang="en-GB" i="1" baseline="-25000"/>
            </a:p>
          </p:txBody>
        </p:sp>
        <p:sp>
          <p:nvSpPr>
            <p:cNvPr id="48146" name="Text Box 31"/>
            <p:cNvSpPr txBox="1">
              <a:spLocks noChangeArrowheads="1"/>
            </p:cNvSpPr>
            <p:nvPr/>
          </p:nvSpPr>
          <p:spPr bwMode="auto">
            <a:xfrm>
              <a:off x="125" y="2732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-10</a:t>
              </a:r>
              <a:endParaRPr lang="en-GB" i="1" baseline="-25000"/>
            </a:p>
          </p:txBody>
        </p:sp>
        <p:sp>
          <p:nvSpPr>
            <p:cNvPr id="48147" name="Line 32"/>
            <p:cNvSpPr>
              <a:spLocks noChangeShapeType="1"/>
            </p:cNvSpPr>
            <p:nvPr/>
          </p:nvSpPr>
          <p:spPr bwMode="auto">
            <a:xfrm>
              <a:off x="1117" y="1187"/>
              <a:ext cx="4" cy="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33"/>
            <p:cNvSpPr>
              <a:spLocks noChangeShapeType="1"/>
            </p:cNvSpPr>
            <p:nvPr/>
          </p:nvSpPr>
          <p:spPr bwMode="auto">
            <a:xfrm>
              <a:off x="1422" y="1178"/>
              <a:ext cx="18" cy="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34"/>
            <p:cNvSpPr>
              <a:spLocks noChangeShapeType="1"/>
            </p:cNvSpPr>
            <p:nvPr/>
          </p:nvSpPr>
          <p:spPr bwMode="auto">
            <a:xfrm flipH="1" flipV="1">
              <a:off x="2028" y="2143"/>
              <a:ext cx="4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Text Box 35"/>
            <p:cNvSpPr txBox="1">
              <a:spLocks noChangeArrowheads="1"/>
            </p:cNvSpPr>
            <p:nvPr/>
          </p:nvSpPr>
          <p:spPr bwMode="auto">
            <a:xfrm>
              <a:off x="1016" y="2128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4      6            11</a:t>
              </a:r>
              <a:endParaRPr lang="en-GB" i="1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475" y="1171575"/>
            <a:ext cx="4338638" cy="462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>
                <a:cs typeface="Arial" pitchFamily="34" charset="0"/>
              </a:rPr>
              <a:t>a) the acceleration of the car during the first 4 seconds.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rgbClr val="FF3300"/>
                </a:solidFill>
                <a:cs typeface="Arial" pitchFamily="34" charset="0"/>
              </a:rPr>
              <a:t>acceleration = gradient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= (12 - 0)ms</a:t>
            </a:r>
            <a:r>
              <a:rPr lang="en-GB" baseline="30000" smtClean="0">
                <a:cs typeface="Arial" pitchFamily="34" charset="0"/>
              </a:rPr>
              <a:t>-1</a:t>
            </a:r>
            <a:r>
              <a:rPr lang="en-GB" smtClean="0">
                <a:cs typeface="Arial" pitchFamily="34" charset="0"/>
              </a:rPr>
              <a:t> / (4 – 0)s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= 12 / 4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acceleration = 3 ms</a:t>
            </a:r>
            <a:r>
              <a:rPr lang="en-GB" b="1" baseline="30000" smtClean="0">
                <a:solidFill>
                  <a:srgbClr val="FF3300"/>
                </a:solidFill>
                <a:cs typeface="Arial" pitchFamily="34" charset="0"/>
              </a:rPr>
              <a:t>-2</a:t>
            </a:r>
            <a:endParaRPr lang="en-GB" i="1" smtClean="0">
              <a:cs typeface="Arial" pitchFamily="34" charset="0"/>
            </a:endParaRPr>
          </a:p>
        </p:txBody>
      </p:sp>
      <p:grpSp>
        <p:nvGrpSpPr>
          <p:cNvPr id="49156" name="Group 28"/>
          <p:cNvGrpSpPr>
            <a:grpSpLocks/>
          </p:cNvGrpSpPr>
          <p:nvPr/>
        </p:nvGrpSpPr>
        <p:grpSpPr bwMode="auto">
          <a:xfrm>
            <a:off x="198438" y="1177925"/>
            <a:ext cx="3697287" cy="3979863"/>
            <a:chOff x="125" y="742"/>
            <a:chExt cx="2329" cy="2507"/>
          </a:xfrm>
        </p:grpSpPr>
        <p:sp>
          <p:nvSpPr>
            <p:cNvPr id="49157" name="Line 29"/>
            <p:cNvSpPr>
              <a:spLocks noChangeShapeType="1"/>
            </p:cNvSpPr>
            <p:nvPr/>
          </p:nvSpPr>
          <p:spPr bwMode="auto">
            <a:xfrm flipV="1">
              <a:off x="438" y="744"/>
              <a:ext cx="0" cy="25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Line 30"/>
            <p:cNvSpPr>
              <a:spLocks noChangeShapeType="1"/>
            </p:cNvSpPr>
            <p:nvPr/>
          </p:nvSpPr>
          <p:spPr bwMode="auto">
            <a:xfrm flipV="1">
              <a:off x="346" y="2135"/>
              <a:ext cx="210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Line 31"/>
            <p:cNvSpPr>
              <a:spLocks noChangeShapeType="1"/>
            </p:cNvSpPr>
            <p:nvPr/>
          </p:nvSpPr>
          <p:spPr bwMode="auto">
            <a:xfrm flipV="1">
              <a:off x="447" y="1174"/>
              <a:ext cx="674" cy="9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Line 32"/>
            <p:cNvSpPr>
              <a:spLocks noChangeShapeType="1"/>
            </p:cNvSpPr>
            <p:nvPr/>
          </p:nvSpPr>
          <p:spPr bwMode="auto">
            <a:xfrm>
              <a:off x="1125" y="1186"/>
              <a:ext cx="28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Text Box 33"/>
            <p:cNvSpPr txBox="1">
              <a:spLocks noChangeArrowheads="1"/>
            </p:cNvSpPr>
            <p:nvPr/>
          </p:nvSpPr>
          <p:spPr bwMode="auto">
            <a:xfrm>
              <a:off x="473" y="742"/>
              <a:ext cx="6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v</a:t>
              </a:r>
              <a:r>
                <a:rPr lang="en-GB"/>
                <a:t> / ms</a:t>
              </a:r>
              <a:r>
                <a:rPr lang="en-GB" baseline="30000"/>
                <a:t>-1</a:t>
              </a:r>
            </a:p>
          </p:txBody>
        </p:sp>
        <p:sp>
          <p:nvSpPr>
            <p:cNvPr id="49162" name="Text Box 34"/>
            <p:cNvSpPr txBox="1">
              <a:spLocks noChangeArrowheads="1"/>
            </p:cNvSpPr>
            <p:nvPr/>
          </p:nvSpPr>
          <p:spPr bwMode="auto">
            <a:xfrm>
              <a:off x="1950" y="1869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i="1"/>
                <a:t>t</a:t>
              </a:r>
              <a:r>
                <a:rPr lang="en-GB"/>
                <a:t> / s</a:t>
              </a:r>
            </a:p>
          </p:txBody>
        </p:sp>
        <p:sp>
          <p:nvSpPr>
            <p:cNvPr id="49163" name="Oval 35"/>
            <p:cNvSpPr>
              <a:spLocks noChangeArrowheads="1"/>
            </p:cNvSpPr>
            <p:nvPr/>
          </p:nvSpPr>
          <p:spPr bwMode="auto">
            <a:xfrm>
              <a:off x="373" y="2090"/>
              <a:ext cx="128" cy="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Text Box 36"/>
            <p:cNvSpPr txBox="1">
              <a:spLocks noChangeArrowheads="1"/>
            </p:cNvSpPr>
            <p:nvPr/>
          </p:nvSpPr>
          <p:spPr bwMode="auto">
            <a:xfrm>
              <a:off x="1716" y="189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T</a:t>
              </a:r>
            </a:p>
          </p:txBody>
        </p:sp>
        <p:sp>
          <p:nvSpPr>
            <p:cNvPr id="49165" name="Line 37"/>
            <p:cNvSpPr>
              <a:spLocks noChangeShapeType="1"/>
            </p:cNvSpPr>
            <p:nvPr/>
          </p:nvSpPr>
          <p:spPr bwMode="auto">
            <a:xfrm flipH="1" flipV="1">
              <a:off x="1417" y="1178"/>
              <a:ext cx="609" cy="167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Oval 38"/>
            <p:cNvSpPr>
              <a:spLocks noChangeArrowheads="1"/>
            </p:cNvSpPr>
            <p:nvPr/>
          </p:nvSpPr>
          <p:spPr bwMode="auto">
            <a:xfrm>
              <a:off x="1726" y="2092"/>
              <a:ext cx="80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Line 39"/>
            <p:cNvSpPr>
              <a:spLocks noChangeShapeType="1"/>
            </p:cNvSpPr>
            <p:nvPr/>
          </p:nvSpPr>
          <p:spPr bwMode="auto">
            <a:xfrm flipH="1">
              <a:off x="388" y="1189"/>
              <a:ext cx="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0"/>
            <p:cNvSpPr>
              <a:spLocks noChangeShapeType="1"/>
            </p:cNvSpPr>
            <p:nvPr/>
          </p:nvSpPr>
          <p:spPr bwMode="auto">
            <a:xfrm flipH="1">
              <a:off x="414" y="2856"/>
              <a:ext cx="1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Text Box 41"/>
            <p:cNvSpPr txBox="1">
              <a:spLocks noChangeArrowheads="1"/>
            </p:cNvSpPr>
            <p:nvPr/>
          </p:nvSpPr>
          <p:spPr bwMode="auto">
            <a:xfrm>
              <a:off x="168" y="107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12</a:t>
              </a:r>
              <a:endParaRPr lang="en-GB" i="1" baseline="-25000"/>
            </a:p>
          </p:txBody>
        </p:sp>
        <p:sp>
          <p:nvSpPr>
            <p:cNvPr id="49170" name="Text Box 42"/>
            <p:cNvSpPr txBox="1">
              <a:spLocks noChangeArrowheads="1"/>
            </p:cNvSpPr>
            <p:nvPr/>
          </p:nvSpPr>
          <p:spPr bwMode="auto">
            <a:xfrm>
              <a:off x="125" y="2732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-10</a:t>
              </a:r>
              <a:endParaRPr lang="en-GB" i="1" baseline="-25000"/>
            </a:p>
          </p:txBody>
        </p:sp>
        <p:sp>
          <p:nvSpPr>
            <p:cNvPr id="49171" name="Line 43"/>
            <p:cNvSpPr>
              <a:spLocks noChangeShapeType="1"/>
            </p:cNvSpPr>
            <p:nvPr/>
          </p:nvSpPr>
          <p:spPr bwMode="auto">
            <a:xfrm>
              <a:off x="1117" y="1187"/>
              <a:ext cx="4" cy="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4"/>
            <p:cNvSpPr>
              <a:spLocks noChangeShapeType="1"/>
            </p:cNvSpPr>
            <p:nvPr/>
          </p:nvSpPr>
          <p:spPr bwMode="auto">
            <a:xfrm>
              <a:off x="1422" y="1178"/>
              <a:ext cx="18" cy="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45"/>
            <p:cNvSpPr>
              <a:spLocks noChangeShapeType="1"/>
            </p:cNvSpPr>
            <p:nvPr/>
          </p:nvSpPr>
          <p:spPr bwMode="auto">
            <a:xfrm flipH="1" flipV="1">
              <a:off x="2028" y="2143"/>
              <a:ext cx="4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Text Box 46"/>
            <p:cNvSpPr txBox="1">
              <a:spLocks noChangeArrowheads="1"/>
            </p:cNvSpPr>
            <p:nvPr/>
          </p:nvSpPr>
          <p:spPr bwMode="auto">
            <a:xfrm>
              <a:off x="1016" y="2128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i="1"/>
                <a:t>4      6            11</a:t>
              </a:r>
              <a:endParaRPr lang="en-GB" i="1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475" y="1171575"/>
            <a:ext cx="4338638" cy="462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>
                <a:cs typeface="Arial" pitchFamily="34" charset="0"/>
              </a:rPr>
              <a:t>(b) the displacement of the car after 6 seconds.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rgbClr val="FF3300"/>
                </a:solidFill>
                <a:cs typeface="Arial" pitchFamily="34" charset="0"/>
              </a:rPr>
              <a:t>displacement = area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= area A + area B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= ½ (12 x 4) + (12 x 2)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= 24 + 24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displacement = 48 m</a:t>
            </a:r>
            <a:endParaRPr lang="en-GB" i="1" smtClean="0">
              <a:cs typeface="Arial" pitchFamily="34" charset="0"/>
            </a:endParaRPr>
          </a:p>
        </p:txBody>
      </p:sp>
      <p:sp>
        <p:nvSpPr>
          <p:cNvPr id="50180" name="Line 24"/>
          <p:cNvSpPr>
            <a:spLocks noChangeShapeType="1"/>
          </p:cNvSpPr>
          <p:nvPr/>
        </p:nvSpPr>
        <p:spPr bwMode="auto">
          <a:xfrm flipV="1">
            <a:off x="695325" y="1181100"/>
            <a:ext cx="0" cy="397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25"/>
          <p:cNvSpPr>
            <a:spLocks noChangeShapeType="1"/>
          </p:cNvSpPr>
          <p:nvPr/>
        </p:nvSpPr>
        <p:spPr bwMode="auto">
          <a:xfrm flipV="1">
            <a:off x="549275" y="3389313"/>
            <a:ext cx="33464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26"/>
          <p:cNvSpPr>
            <a:spLocks noChangeShapeType="1"/>
          </p:cNvSpPr>
          <p:nvPr/>
        </p:nvSpPr>
        <p:spPr bwMode="auto">
          <a:xfrm flipV="1">
            <a:off x="709613" y="1863725"/>
            <a:ext cx="1069975" cy="1547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27"/>
          <p:cNvSpPr>
            <a:spLocks noChangeShapeType="1"/>
          </p:cNvSpPr>
          <p:nvPr/>
        </p:nvSpPr>
        <p:spPr bwMode="auto">
          <a:xfrm>
            <a:off x="1785938" y="1882775"/>
            <a:ext cx="4445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Text Box 28"/>
          <p:cNvSpPr txBox="1">
            <a:spLocks noChangeArrowheads="1"/>
          </p:cNvSpPr>
          <p:nvPr/>
        </p:nvSpPr>
        <p:spPr bwMode="auto">
          <a:xfrm>
            <a:off x="750888" y="1177925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v</a:t>
            </a:r>
            <a:r>
              <a:rPr lang="en-GB"/>
              <a:t> / ms</a:t>
            </a:r>
            <a:r>
              <a:rPr lang="en-GB" baseline="30000"/>
              <a:t>-1</a:t>
            </a:r>
          </a:p>
        </p:txBody>
      </p:sp>
      <p:sp>
        <p:nvSpPr>
          <p:cNvPr id="50185" name="Text Box 29"/>
          <p:cNvSpPr txBox="1">
            <a:spLocks noChangeArrowheads="1"/>
          </p:cNvSpPr>
          <p:nvPr/>
        </p:nvSpPr>
        <p:spPr bwMode="auto">
          <a:xfrm>
            <a:off x="3095625" y="29670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t</a:t>
            </a:r>
            <a:r>
              <a:rPr lang="en-GB"/>
              <a:t> / s</a:t>
            </a:r>
          </a:p>
        </p:txBody>
      </p:sp>
      <p:sp>
        <p:nvSpPr>
          <p:cNvPr id="50186" name="Oval 30"/>
          <p:cNvSpPr>
            <a:spLocks noChangeArrowheads="1"/>
          </p:cNvSpPr>
          <p:nvPr/>
        </p:nvSpPr>
        <p:spPr bwMode="auto">
          <a:xfrm>
            <a:off x="592138" y="3317875"/>
            <a:ext cx="203200" cy="17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Text Box 31"/>
          <p:cNvSpPr txBox="1">
            <a:spLocks noChangeArrowheads="1"/>
          </p:cNvSpPr>
          <p:nvPr/>
        </p:nvSpPr>
        <p:spPr bwMode="auto">
          <a:xfrm>
            <a:off x="2724150" y="30130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T</a:t>
            </a:r>
          </a:p>
        </p:txBody>
      </p:sp>
      <p:sp>
        <p:nvSpPr>
          <p:cNvPr id="50188" name="Line 32"/>
          <p:cNvSpPr>
            <a:spLocks noChangeShapeType="1"/>
          </p:cNvSpPr>
          <p:nvPr/>
        </p:nvSpPr>
        <p:spPr bwMode="auto">
          <a:xfrm flipH="1" flipV="1">
            <a:off x="2249488" y="1870075"/>
            <a:ext cx="966787" cy="26527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Oval 33"/>
          <p:cNvSpPr>
            <a:spLocks noChangeArrowheads="1"/>
          </p:cNvSpPr>
          <p:nvPr/>
        </p:nvSpPr>
        <p:spPr bwMode="auto">
          <a:xfrm>
            <a:off x="2740025" y="3321050"/>
            <a:ext cx="12700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34"/>
          <p:cNvSpPr>
            <a:spLocks noChangeShapeType="1"/>
          </p:cNvSpPr>
          <p:nvPr/>
        </p:nvSpPr>
        <p:spPr bwMode="auto">
          <a:xfrm flipH="1">
            <a:off x="615950" y="1887538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35"/>
          <p:cNvSpPr>
            <a:spLocks noChangeShapeType="1"/>
          </p:cNvSpPr>
          <p:nvPr/>
        </p:nvSpPr>
        <p:spPr bwMode="auto">
          <a:xfrm flipH="1">
            <a:off x="657225" y="4533900"/>
            <a:ext cx="2543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36"/>
          <p:cNvSpPr txBox="1">
            <a:spLocks noChangeArrowheads="1"/>
          </p:cNvSpPr>
          <p:nvPr/>
        </p:nvSpPr>
        <p:spPr bwMode="auto">
          <a:xfrm>
            <a:off x="266700" y="17081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12</a:t>
            </a:r>
            <a:endParaRPr lang="en-GB" i="1" baseline="-25000"/>
          </a:p>
        </p:txBody>
      </p:sp>
      <p:sp>
        <p:nvSpPr>
          <p:cNvPr id="50193" name="Text Box 37"/>
          <p:cNvSpPr txBox="1">
            <a:spLocks noChangeArrowheads="1"/>
          </p:cNvSpPr>
          <p:nvPr/>
        </p:nvSpPr>
        <p:spPr bwMode="auto">
          <a:xfrm>
            <a:off x="198438" y="43370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-10</a:t>
            </a:r>
            <a:endParaRPr lang="en-GB" i="1" baseline="-25000"/>
          </a:p>
        </p:txBody>
      </p:sp>
      <p:sp>
        <p:nvSpPr>
          <p:cNvPr id="50194" name="Line 38"/>
          <p:cNvSpPr>
            <a:spLocks noChangeShapeType="1"/>
          </p:cNvSpPr>
          <p:nvPr/>
        </p:nvSpPr>
        <p:spPr bwMode="auto">
          <a:xfrm>
            <a:off x="1773238" y="1884363"/>
            <a:ext cx="6350" cy="1568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39"/>
          <p:cNvSpPr>
            <a:spLocks noChangeShapeType="1"/>
          </p:cNvSpPr>
          <p:nvPr/>
        </p:nvSpPr>
        <p:spPr bwMode="auto">
          <a:xfrm>
            <a:off x="2257425" y="1870075"/>
            <a:ext cx="28575" cy="158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40"/>
          <p:cNvSpPr>
            <a:spLocks noChangeShapeType="1"/>
          </p:cNvSpPr>
          <p:nvPr/>
        </p:nvSpPr>
        <p:spPr bwMode="auto">
          <a:xfrm flipH="1" flipV="1">
            <a:off x="3219450" y="3402013"/>
            <a:ext cx="6350" cy="1123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41"/>
          <p:cNvSpPr txBox="1">
            <a:spLocks noChangeArrowheads="1"/>
          </p:cNvSpPr>
          <p:nvPr/>
        </p:nvSpPr>
        <p:spPr bwMode="auto">
          <a:xfrm>
            <a:off x="1612900" y="33782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4      6            11</a:t>
            </a:r>
            <a:endParaRPr lang="en-GB" i="1" baseline="-25000"/>
          </a:p>
        </p:txBody>
      </p:sp>
      <p:sp>
        <p:nvSpPr>
          <p:cNvPr id="282666" name="Text Box 42"/>
          <p:cNvSpPr txBox="1">
            <a:spLocks noChangeArrowheads="1"/>
          </p:cNvSpPr>
          <p:nvPr/>
        </p:nvSpPr>
        <p:spPr bwMode="auto">
          <a:xfrm>
            <a:off x="11969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A</a:t>
            </a:r>
          </a:p>
        </p:txBody>
      </p:sp>
      <p:sp>
        <p:nvSpPr>
          <p:cNvPr id="282667" name="Text Box 43"/>
          <p:cNvSpPr txBox="1">
            <a:spLocks noChangeArrowheads="1"/>
          </p:cNvSpPr>
          <p:nvPr/>
        </p:nvSpPr>
        <p:spPr bwMode="auto">
          <a:xfrm>
            <a:off x="17684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66" grpId="0"/>
      <p:bldP spid="2826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0825" y="1171575"/>
            <a:ext cx="4713288" cy="4622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i="1" smtClean="0">
                <a:cs typeface="Arial" pitchFamily="34" charset="0"/>
              </a:rPr>
              <a:t>(c) time </a:t>
            </a:r>
            <a:r>
              <a:rPr lang="en-GB" sz="2000" b="1" i="1" smtClean="0">
                <a:cs typeface="Arial" pitchFamily="34" charset="0"/>
              </a:rPr>
              <a:t>T</a:t>
            </a:r>
            <a:r>
              <a:rPr lang="en-GB" sz="2000" i="1" smtClean="0">
                <a:cs typeface="Arial" pitchFamily="34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By similar triangles: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(T - 6):(11 - T) = 12:10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i.e. (T - 6) / (11 - T) = 12 / 10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(T - 6) / (11 - T) = 1.20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(T - 6) = 1.20 (11 – T)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T - 6 = 13.2 – 1.2T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2.2T = 19.2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T = 19.2 / 2.2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  <a:cs typeface="Arial" pitchFamily="34" charset="0"/>
              </a:rPr>
              <a:t>T = 8.73 seconds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33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Note: </a:t>
            </a:r>
            <a:r>
              <a:rPr lang="en-GB" sz="2000" b="1" smtClean="0">
                <a:cs typeface="Arial" pitchFamily="34" charset="0"/>
              </a:rPr>
              <a:t>T</a:t>
            </a:r>
            <a:r>
              <a:rPr lang="en-GB" sz="2000" smtClean="0">
                <a:cs typeface="Arial" pitchFamily="34" charset="0"/>
              </a:rPr>
              <a:t> can also be found by scale drawing or by using the equations of uniform acceleration (see later).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695325" y="1181100"/>
            <a:ext cx="0" cy="397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549275" y="3389313"/>
            <a:ext cx="33464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709613" y="1863725"/>
            <a:ext cx="1069975" cy="1547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785938" y="1882775"/>
            <a:ext cx="4445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50888" y="1177925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v</a:t>
            </a:r>
            <a:r>
              <a:rPr lang="en-GB"/>
              <a:t> / ms</a:t>
            </a:r>
            <a:r>
              <a:rPr lang="en-GB" baseline="30000"/>
              <a:t>-1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095625" y="29670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t</a:t>
            </a:r>
            <a:r>
              <a:rPr lang="en-GB"/>
              <a:t> / s</a:t>
            </a: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592138" y="3317875"/>
            <a:ext cx="203200" cy="17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724150" y="30130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T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 flipV="1">
            <a:off x="2249488" y="1870075"/>
            <a:ext cx="966787" cy="26527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2740025" y="3321050"/>
            <a:ext cx="12700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615950" y="1887538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657225" y="4533900"/>
            <a:ext cx="2543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66700" y="17081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12</a:t>
            </a:r>
            <a:endParaRPr lang="en-GB" i="1" baseline="-25000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98438" y="43370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-10</a:t>
            </a:r>
            <a:endParaRPr lang="en-GB" i="1" baseline="-25000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1773238" y="1884363"/>
            <a:ext cx="6350" cy="1568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2257425" y="1870075"/>
            <a:ext cx="28575" cy="158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 flipV="1">
            <a:off x="3219450" y="3402013"/>
            <a:ext cx="6350" cy="1123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612900" y="33782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4      6            11</a:t>
            </a:r>
            <a:endParaRPr lang="en-GB" i="1" baseline="-2500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1969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A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7684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/>
              <a:t>Speed Conversions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39608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1 kilometre per hour (km/h)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= 1000 metres per hour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but 1 hour = 3600 seconds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therefore 1 km/h = 1000m </a:t>
            </a:r>
            <a:r>
              <a:rPr lang="en-US" sz="2800" smtClean="0">
                <a:cs typeface="Arial" pitchFamily="34" charset="0"/>
              </a:rPr>
              <a:t>÷ </a:t>
            </a:r>
            <a:r>
              <a:rPr lang="en-GB" sz="2800" smtClean="0"/>
              <a:t>3600 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1 km/h = 0.28 m/s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and 1 m/s = 3.6 km/h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Also: </a:t>
            </a:r>
            <a:r>
              <a:rPr lang="en-GB" sz="2800" b="1" smtClean="0">
                <a:solidFill>
                  <a:srgbClr val="FF0000"/>
                </a:solidFill>
              </a:rPr>
              <a:t>100 km/h = approx 63 m.p.h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8987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2100" y="1171575"/>
            <a:ext cx="4672013" cy="4622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cs typeface="Arial" pitchFamily="34" charset="0"/>
              </a:rPr>
              <a:t>(d) the displacement after 11 seconds.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solidFill>
                  <a:srgbClr val="FF3300"/>
                </a:solidFill>
                <a:cs typeface="Arial" pitchFamily="34" charset="0"/>
              </a:rPr>
              <a:t>displacement = area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area A + area B + area C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			– area D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24 + 24 + ½ (12 x 2.73)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		– ½ (10 x 2.27)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24 + 24 + 16.38 – 11.35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53.03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  <a:cs typeface="Arial" pitchFamily="34" charset="0"/>
              </a:rPr>
              <a:t>displacement = 53.0 m</a:t>
            </a: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V="1">
            <a:off x="695325" y="1181100"/>
            <a:ext cx="0" cy="397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V="1">
            <a:off x="549275" y="3389313"/>
            <a:ext cx="33464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 flipV="1">
            <a:off x="709613" y="1863725"/>
            <a:ext cx="1069975" cy="15478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1785938" y="1882775"/>
            <a:ext cx="4445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750888" y="1177925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v</a:t>
            </a:r>
            <a:r>
              <a:rPr lang="en-GB"/>
              <a:t> / ms</a:t>
            </a:r>
            <a:r>
              <a:rPr lang="en-GB" baseline="30000"/>
              <a:t>-1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095625" y="29670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t</a:t>
            </a:r>
            <a:r>
              <a:rPr lang="en-GB"/>
              <a:t> / s</a:t>
            </a:r>
          </a:p>
        </p:txBody>
      </p:sp>
      <p:sp>
        <p:nvSpPr>
          <p:cNvPr id="52234" name="Oval 11"/>
          <p:cNvSpPr>
            <a:spLocks noChangeArrowheads="1"/>
          </p:cNvSpPr>
          <p:nvPr/>
        </p:nvSpPr>
        <p:spPr bwMode="auto">
          <a:xfrm>
            <a:off x="592138" y="3317875"/>
            <a:ext cx="203200" cy="17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2724150" y="30130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T</a:t>
            </a:r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 flipH="1" flipV="1">
            <a:off x="2249488" y="1870075"/>
            <a:ext cx="966787" cy="26527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Oval 14"/>
          <p:cNvSpPr>
            <a:spLocks noChangeArrowheads="1"/>
          </p:cNvSpPr>
          <p:nvPr/>
        </p:nvSpPr>
        <p:spPr bwMode="auto">
          <a:xfrm>
            <a:off x="2740025" y="3321050"/>
            <a:ext cx="12700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 flipH="1">
            <a:off x="615950" y="1887538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H="1">
            <a:off x="657225" y="4533900"/>
            <a:ext cx="2543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266700" y="17081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12</a:t>
            </a:r>
            <a:endParaRPr lang="en-GB" i="1" baseline="-25000"/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198438" y="43370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-10</a:t>
            </a:r>
            <a:endParaRPr lang="en-GB" i="1" baseline="-25000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>
            <a:off x="1773238" y="1884363"/>
            <a:ext cx="6350" cy="1568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>
            <a:off x="2257425" y="1870075"/>
            <a:ext cx="28575" cy="1587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3219450" y="3402013"/>
            <a:ext cx="6350" cy="1123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1612900" y="33782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i="1"/>
              <a:t>4      6            11</a:t>
            </a:r>
            <a:endParaRPr lang="en-GB" i="1" baseline="-25000"/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11969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A</a:t>
            </a:r>
          </a:p>
        </p:txBody>
      </p:sp>
      <p:sp>
        <p:nvSpPr>
          <p:cNvPr id="52247" name="Text Box 24"/>
          <p:cNvSpPr txBox="1">
            <a:spLocks noChangeArrowheads="1"/>
          </p:cNvSpPr>
          <p:nvPr/>
        </p:nvSpPr>
        <p:spPr bwMode="auto">
          <a:xfrm>
            <a:off x="1768475" y="27209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B</a:t>
            </a:r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2219325" y="29114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C</a:t>
            </a:r>
          </a:p>
        </p:txBody>
      </p:sp>
      <p:sp>
        <p:nvSpPr>
          <p:cNvPr id="280602" name="Text Box 26"/>
          <p:cNvSpPr txBox="1">
            <a:spLocks noChangeArrowheads="1"/>
          </p:cNvSpPr>
          <p:nvPr/>
        </p:nvSpPr>
        <p:spPr bwMode="auto">
          <a:xfrm>
            <a:off x="3343275" y="37623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1400"/>
              <a:t>area</a:t>
            </a:r>
          </a:p>
          <a:p>
            <a:pPr algn="ctr" eaLnBrk="1" hangingPunct="1"/>
            <a:r>
              <a:rPr lang="en-GB" sz="1400"/>
              <a:t>D</a:t>
            </a:r>
          </a:p>
        </p:txBody>
      </p:sp>
      <p:sp>
        <p:nvSpPr>
          <p:cNvPr id="280603" name="Line 27"/>
          <p:cNvSpPr>
            <a:spLocks noChangeShapeType="1"/>
          </p:cNvSpPr>
          <p:nvPr/>
        </p:nvSpPr>
        <p:spPr bwMode="auto">
          <a:xfrm flipH="1" flipV="1">
            <a:off x="3067050" y="3776663"/>
            <a:ext cx="317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01" grpId="0"/>
      <p:bldP spid="280602" grpId="0"/>
      <p:bldP spid="28060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9125" cy="873125"/>
          </a:xfrm>
        </p:spPr>
        <p:txBody>
          <a:bodyPr/>
          <a:lstStyle/>
          <a:p>
            <a:pPr eaLnBrk="1" hangingPunct="1"/>
            <a:r>
              <a:rPr lang="en-GB" sz="4000" smtClean="0"/>
              <a:t>The equations of uniform acceleration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38650" y="1700213"/>
            <a:ext cx="4043363" cy="27654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3200" b="1" i="1" smtClean="0">
                <a:solidFill>
                  <a:srgbClr val="FF3300"/>
                </a:solidFill>
              </a:rPr>
              <a:t>v = u + at</a:t>
            </a:r>
          </a:p>
          <a:p>
            <a:pPr marL="0" indent="0" algn="ctr" eaLnBrk="1" hangingPunct="1">
              <a:buFontTx/>
              <a:buNone/>
            </a:pPr>
            <a:r>
              <a:rPr lang="en-GB" sz="3200" b="1" i="1" smtClean="0">
                <a:solidFill>
                  <a:srgbClr val="FF3300"/>
                </a:solidFill>
              </a:rPr>
              <a:t>v</a:t>
            </a:r>
            <a:r>
              <a:rPr lang="en-GB" sz="3200" b="1" i="1" baseline="30000" smtClean="0">
                <a:solidFill>
                  <a:srgbClr val="FF3300"/>
                </a:solidFill>
              </a:rPr>
              <a:t>2</a:t>
            </a:r>
            <a:r>
              <a:rPr lang="en-GB" sz="3200" b="1" i="1" smtClean="0">
                <a:solidFill>
                  <a:srgbClr val="FF3300"/>
                </a:solidFill>
              </a:rPr>
              <a:t> = u</a:t>
            </a:r>
            <a:r>
              <a:rPr lang="en-GB" sz="3200" b="1" i="1" baseline="30000" smtClean="0">
                <a:solidFill>
                  <a:srgbClr val="FF3300"/>
                </a:solidFill>
              </a:rPr>
              <a:t>2</a:t>
            </a:r>
            <a:r>
              <a:rPr lang="en-GB" sz="3200" b="1" i="1" smtClean="0">
                <a:solidFill>
                  <a:srgbClr val="FF3300"/>
                </a:solidFill>
              </a:rPr>
              <a:t> + 2as</a:t>
            </a:r>
          </a:p>
          <a:p>
            <a:pPr marL="0" indent="0" algn="ctr" eaLnBrk="1" hangingPunct="1">
              <a:buFontTx/>
              <a:buNone/>
            </a:pPr>
            <a:r>
              <a:rPr lang="en-GB" sz="3200" b="1" i="1" smtClean="0">
                <a:solidFill>
                  <a:srgbClr val="FF3300"/>
                </a:solidFill>
              </a:rPr>
              <a:t>s = ½ (u + v) t</a:t>
            </a:r>
          </a:p>
          <a:p>
            <a:pPr marL="0" indent="0" algn="ctr" eaLnBrk="1" hangingPunct="1">
              <a:buFontTx/>
              <a:buNone/>
            </a:pPr>
            <a:r>
              <a:rPr lang="en-GB" sz="3200" b="1" i="1" smtClean="0">
                <a:solidFill>
                  <a:srgbClr val="FF3300"/>
                </a:solidFill>
              </a:rPr>
              <a:t>s = ut + ½ at</a:t>
            </a:r>
            <a:r>
              <a:rPr lang="en-GB" sz="3200" b="1" i="1" baseline="30000" smtClean="0">
                <a:solidFill>
                  <a:srgbClr val="FF3300"/>
                </a:solidFill>
              </a:rPr>
              <a:t>2</a:t>
            </a:r>
          </a:p>
          <a:p>
            <a:pPr marL="0" indent="0" eaLnBrk="1" hangingPunct="1">
              <a:buFontTx/>
              <a:buNone/>
            </a:pPr>
            <a:endParaRPr lang="en-GB" b="1" i="1" smtClean="0">
              <a:solidFill>
                <a:srgbClr val="FF3300"/>
              </a:solidFill>
            </a:endParaRP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6100" y="1562100"/>
            <a:ext cx="4105275" cy="3168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v</a:t>
            </a:r>
            <a:r>
              <a:rPr lang="en-GB" sz="2400" smtClean="0"/>
              <a:t> = FINAL velocity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u</a:t>
            </a:r>
            <a:r>
              <a:rPr lang="en-GB" sz="2400" smtClean="0"/>
              <a:t> = INITIAL velocity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a</a:t>
            </a:r>
            <a:r>
              <a:rPr lang="en-GB" sz="2400" smtClean="0"/>
              <a:t> = acceleration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t </a:t>
            </a:r>
            <a:r>
              <a:rPr lang="en-GB" sz="2400" smtClean="0"/>
              <a:t>= time for the velocity 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      change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</a:rPr>
              <a:t>s</a:t>
            </a:r>
            <a:r>
              <a:rPr lang="en-GB" sz="2400" smtClean="0"/>
              <a:t> = displacement during 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      the velocity change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331913" y="4870450"/>
            <a:ext cx="64087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FF"/>
                </a:solidFill>
              </a:rPr>
              <a:t>THESE EQUATIONS ONLY APPLY WHEN THE ACCELERATION REMAINS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stopping distance of a car that is decelerated at 2.5 ms </a:t>
            </a:r>
            <a:r>
              <a:rPr lang="en-GB" i="1" baseline="30000" smtClean="0"/>
              <a:t>-2</a:t>
            </a:r>
            <a:r>
              <a:rPr lang="en-GB" i="1" smtClean="0"/>
              <a:t> from an initial velocity of 20 ms </a:t>
            </a:r>
            <a:r>
              <a:rPr lang="en-GB" i="1" baseline="30000" smtClean="0"/>
              <a:t>-1</a:t>
            </a:r>
            <a:r>
              <a:rPr lang="en-GB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stopping distance of a car that is decelerated at 2.5 ms </a:t>
            </a:r>
            <a:r>
              <a:rPr lang="en-GB" i="1" baseline="30000" smtClean="0"/>
              <a:t>-2</a:t>
            </a:r>
            <a:r>
              <a:rPr lang="en-GB" i="1" smtClean="0"/>
              <a:t> from an initial velocity of 20 ms </a:t>
            </a:r>
            <a:r>
              <a:rPr lang="en-GB" i="1" baseline="30000" smtClean="0"/>
              <a:t>-1</a:t>
            </a:r>
            <a:r>
              <a:rPr lang="en-GB" i="1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sz="3600" b="1" i="1" smtClean="0">
                <a:solidFill>
                  <a:srgbClr val="FF3300"/>
                </a:solidFill>
              </a:rPr>
              <a:t>v</a:t>
            </a:r>
            <a:r>
              <a:rPr lang="en-GB" sz="3600" b="1" i="1" baseline="30000" smtClean="0">
                <a:solidFill>
                  <a:srgbClr val="FF3300"/>
                </a:solidFill>
              </a:rPr>
              <a:t>2</a:t>
            </a:r>
            <a:r>
              <a:rPr lang="en-GB" sz="3600" b="1" i="1" smtClean="0">
                <a:solidFill>
                  <a:srgbClr val="FF3300"/>
                </a:solidFill>
              </a:rPr>
              <a:t> = u</a:t>
            </a:r>
            <a:r>
              <a:rPr lang="en-GB" sz="3600" b="1" i="1" baseline="30000" smtClean="0">
                <a:solidFill>
                  <a:srgbClr val="FF3300"/>
                </a:solidFill>
              </a:rPr>
              <a:t>2</a:t>
            </a:r>
            <a:r>
              <a:rPr lang="en-GB" sz="3600" b="1" i="1" smtClean="0">
                <a:solidFill>
                  <a:srgbClr val="FF3300"/>
                </a:solidFill>
              </a:rPr>
              <a:t> + 2as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0 = 20</a:t>
            </a:r>
            <a:r>
              <a:rPr lang="en-GB" baseline="30000" smtClean="0">
                <a:cs typeface="Arial" pitchFamily="34" charset="0"/>
              </a:rPr>
              <a:t>2</a:t>
            </a:r>
            <a:r>
              <a:rPr lang="en-GB" smtClean="0">
                <a:cs typeface="Arial" pitchFamily="34" charset="0"/>
              </a:rPr>
              <a:t> + (2 x - 2.5 x </a:t>
            </a: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s</a:t>
            </a:r>
            <a:r>
              <a:rPr lang="en-GB" smtClean="0">
                <a:cs typeface="Arial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0 = 400 + - 5</a:t>
            </a: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- 400 = - 5</a:t>
            </a: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- 400 / - 5 = </a:t>
            </a: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s</a:t>
            </a: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stopping distance = 80 m</a:t>
            </a:r>
            <a:endParaRPr lang="en-GB" b="1" baseline="30000" smtClean="0">
              <a:solidFill>
                <a:srgbClr val="FF33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A stone is dropped from the edge of a cliff. If it accelerates downwards at 9.81 ms </a:t>
            </a:r>
            <a:r>
              <a:rPr lang="en-GB" i="1" baseline="30000" smtClean="0"/>
              <a:t>-2</a:t>
            </a:r>
            <a:r>
              <a:rPr lang="en-GB" i="1" smtClean="0"/>
              <a:t> and reaches the bottom after 1.5s calculate the height of the cliff.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A stone is dropped from the edge of a cliff. If it accelerates downwards at 9.81 ms </a:t>
            </a:r>
            <a:r>
              <a:rPr lang="en-GB" i="1" baseline="30000" smtClean="0"/>
              <a:t>-2</a:t>
            </a:r>
            <a:r>
              <a:rPr lang="en-GB" i="1" smtClean="0"/>
              <a:t> and reaches the bottom after 1.5s calculate the height of the cliff.</a:t>
            </a:r>
          </a:p>
          <a:p>
            <a:pPr marL="0" indent="0" eaLnBrk="1" hangingPunct="1">
              <a:buFontTx/>
              <a:buNone/>
            </a:pPr>
            <a:r>
              <a:rPr lang="en-GB" sz="3600" b="1" i="1" smtClean="0">
                <a:solidFill>
                  <a:srgbClr val="FF3300"/>
                </a:solidFill>
              </a:rPr>
              <a:t>s = ut + ½ at</a:t>
            </a:r>
            <a:r>
              <a:rPr lang="en-GB" sz="3600" b="1" i="1" baseline="30000" smtClean="0">
                <a:solidFill>
                  <a:srgbClr val="FF3300"/>
                </a:solidFill>
              </a:rPr>
              <a:t>2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3600" b="1" i="1" smtClean="0">
                <a:solidFill>
                  <a:srgbClr val="FF3300"/>
                </a:solidFill>
              </a:rPr>
              <a:t>s</a:t>
            </a:r>
            <a:r>
              <a:rPr lang="en-GB" smtClean="0">
                <a:cs typeface="Arial" pitchFamily="34" charset="0"/>
              </a:rPr>
              <a:t> = (0 x 1.5) + ½ (9.81 x (1.5)</a:t>
            </a:r>
            <a:r>
              <a:rPr lang="en-GB" baseline="30000" smtClean="0">
                <a:cs typeface="Arial" pitchFamily="34" charset="0"/>
              </a:rPr>
              <a:t>2</a:t>
            </a:r>
            <a:r>
              <a:rPr lang="en-GB" smtClean="0">
                <a:cs typeface="Arial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3600" b="1" i="1" smtClean="0">
                <a:solidFill>
                  <a:srgbClr val="FF3300"/>
                </a:solidFill>
              </a:rPr>
              <a:t>s</a:t>
            </a:r>
            <a:r>
              <a:rPr lang="en-GB" smtClean="0">
                <a:cs typeface="Arial" pitchFamily="34" charset="0"/>
              </a:rPr>
              <a:t> = ½ (9.81 x 2.25)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cliff height = 11.0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time taken for a car to accelerate uniformly from 5 ms </a:t>
            </a:r>
            <a:r>
              <a:rPr lang="en-GB" i="1" baseline="30000" smtClean="0"/>
              <a:t>-1</a:t>
            </a:r>
            <a:r>
              <a:rPr lang="en-GB" i="1" smtClean="0"/>
              <a:t> to 12 ms </a:t>
            </a:r>
            <a:r>
              <a:rPr lang="en-GB" i="1" baseline="30000" smtClean="0"/>
              <a:t>-1</a:t>
            </a:r>
            <a:r>
              <a:rPr lang="en-GB" i="1" smtClean="0"/>
              <a:t> over a distance of 30m.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4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time taken for a car to accelerate uniformly from 5 ms </a:t>
            </a:r>
            <a:r>
              <a:rPr lang="en-GB" i="1" baseline="30000" smtClean="0"/>
              <a:t>-1</a:t>
            </a:r>
            <a:r>
              <a:rPr lang="en-GB" i="1" smtClean="0"/>
              <a:t> to 12 ms </a:t>
            </a:r>
            <a:r>
              <a:rPr lang="en-GB" i="1" baseline="30000" smtClean="0"/>
              <a:t>-1</a:t>
            </a:r>
            <a:r>
              <a:rPr lang="en-GB" i="1" smtClean="0"/>
              <a:t> over a distance of 30m. </a:t>
            </a:r>
          </a:p>
          <a:p>
            <a:pPr marL="0" indent="0" eaLnBrk="1" hangingPunct="1">
              <a:buFontTx/>
              <a:buNone/>
            </a:pPr>
            <a:r>
              <a:rPr lang="en-GB" sz="3600" b="1" i="1" smtClean="0">
                <a:solidFill>
                  <a:srgbClr val="FF3300"/>
                </a:solidFill>
              </a:rPr>
              <a:t>s = ½ (u + v) t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30 = ½ (5 + 12) x </a:t>
            </a:r>
            <a:r>
              <a:rPr lang="en-GB" sz="3600" b="1" i="1" smtClean="0">
                <a:solidFill>
                  <a:srgbClr val="FF3300"/>
                </a:solidFill>
              </a:rPr>
              <a:t>t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30 = 8.5 x </a:t>
            </a:r>
            <a:r>
              <a:rPr lang="en-GB" sz="3600" b="1" i="1" smtClean="0">
                <a:solidFill>
                  <a:srgbClr val="FF3300"/>
                </a:solidFill>
              </a:rPr>
              <a:t>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mtClean="0">
                <a:cs typeface="Arial" pitchFamily="34" charset="0"/>
              </a:rPr>
              <a:t>30 ÷ 8.5 = </a:t>
            </a:r>
            <a:r>
              <a:rPr lang="en-GB" sz="3600" b="1" i="1" smtClean="0">
                <a:solidFill>
                  <a:srgbClr val="FF3300"/>
                </a:solidFill>
              </a:rPr>
              <a:t>t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time = 3.53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3960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Calculate the average speed of a car that covers 500m in 20s.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average speed = </a:t>
            </a:r>
            <a:r>
              <a:rPr lang="en-GB" b="1" u="sng" smtClean="0">
                <a:solidFill>
                  <a:srgbClr val="FF0000"/>
                </a:solidFill>
              </a:rPr>
              <a:t>distance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	        		        time</a:t>
            </a:r>
            <a:r>
              <a:rPr lang="en-GB" b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500m / 20s</a:t>
            </a: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= 25 m/s   </a:t>
            </a:r>
            <a:r>
              <a:rPr lang="en-GB" i="1" smtClean="0">
                <a:solidFill>
                  <a:schemeClr val="accent2"/>
                </a:solidFill>
              </a:rPr>
              <a:t>(about 60 mph)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4537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Sound waves travel at about 340m/s through air. How far will a sound wave travel in one minute?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362950" cy="4537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/>
              <a:t>Sound waves travel at about 340m/s through air. How far will a sound wave travel in one minute?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distance = speed x time</a:t>
            </a:r>
            <a:r>
              <a:rPr lang="en-GB" b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340 m/s  x  1 minute</a:t>
            </a:r>
          </a:p>
          <a:p>
            <a:pPr marL="0" indent="0" eaLnBrk="1" hangingPunct="1">
              <a:buFontTx/>
              <a:buNone/>
            </a:pPr>
            <a:r>
              <a:rPr lang="en-GB" smtClean="0"/>
              <a:t>= 340 m/s  x  60 seconds</a:t>
            </a:r>
            <a:endParaRPr lang="en-GB" b="1" smtClean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= 20 400 m   </a:t>
            </a:r>
          </a:p>
          <a:p>
            <a:pPr marL="0" indent="0" eaLnBrk="1" hangingPunct="1">
              <a:buFontTx/>
              <a:buNone/>
            </a:pPr>
            <a:r>
              <a:rPr lang="en-GB" i="1" smtClean="0">
                <a:solidFill>
                  <a:schemeClr val="accent2"/>
                </a:solidFill>
              </a:rPr>
              <a:t>(20.4 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Complete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4294967295"/>
          </p:nvPr>
        </p:nvGraphicFramePr>
        <p:xfrm>
          <a:off x="468313" y="1412875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speed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m/s</a:t>
                      </a:r>
                      <a:endParaRPr kumimoji="0" lang="en-GB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km/h</a:t>
                      </a:r>
                      <a:endParaRPr kumimoji="0" lang="en-GB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x 10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   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x 10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 m/s</a:t>
                      </a:r>
                      <a:endParaRPr kumimoji="0" lang="en-GB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2717</Words>
  <Application>Microsoft Office PowerPoint</Application>
  <PresentationFormat>On-screen Show (4:3)</PresentationFormat>
  <Paragraphs>638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Times New Roman</vt:lpstr>
      <vt:lpstr>Default Design</vt:lpstr>
      <vt:lpstr>LINEAR MOTION</vt:lpstr>
      <vt:lpstr>Specification</vt:lpstr>
      <vt:lpstr>Average Speed</vt:lpstr>
      <vt:lpstr>PowerPoint Presentation</vt:lpstr>
      <vt:lpstr>Speed Conversions</vt:lpstr>
      <vt:lpstr>Question 1</vt:lpstr>
      <vt:lpstr>Question 2</vt:lpstr>
      <vt:lpstr>Question 2</vt:lpstr>
      <vt:lpstr>Complete</vt:lpstr>
      <vt:lpstr>Complete</vt:lpstr>
      <vt:lpstr>Distance-time graphs</vt:lpstr>
      <vt:lpstr>PowerPoint Presentation</vt:lpstr>
      <vt:lpstr>PowerPoint Presentation</vt:lpstr>
      <vt:lpstr>Question 1</vt:lpstr>
      <vt:lpstr>Question 1</vt:lpstr>
      <vt:lpstr>Question 2</vt:lpstr>
      <vt:lpstr>PowerPoint Presentation</vt:lpstr>
      <vt:lpstr>PowerPoint Presentation</vt:lpstr>
      <vt:lpstr>PowerPoint Presentation</vt:lpstr>
      <vt:lpstr>Velocity</vt:lpstr>
      <vt:lpstr>Question </vt:lpstr>
      <vt:lpstr>Acceleration</vt:lpstr>
      <vt:lpstr>PowerPoint Presentation</vt:lpstr>
      <vt:lpstr>PowerPoint Presentation</vt:lpstr>
      <vt:lpstr>Question 1 </vt:lpstr>
      <vt:lpstr>Question 2 </vt:lpstr>
      <vt:lpstr>Question 2 </vt:lpstr>
      <vt:lpstr>Question 3</vt:lpstr>
      <vt:lpstr>Question 3</vt:lpstr>
      <vt:lpstr>Question 4</vt:lpstr>
      <vt:lpstr>Question 4</vt:lpstr>
      <vt:lpstr>PowerPoint Presentation</vt:lpstr>
      <vt:lpstr>PowerPoint Presentation</vt:lpstr>
      <vt:lpstr>Velocity-time graphs</vt:lpstr>
      <vt:lpstr>PowerPoint Presentation</vt:lpstr>
      <vt:lpstr>Question 1</vt:lpstr>
      <vt:lpstr>Question 2</vt:lpstr>
      <vt:lpstr>Question 2</vt:lpstr>
      <vt:lpstr>Question 3</vt:lpstr>
      <vt:lpstr>PowerPoint Presentation</vt:lpstr>
      <vt:lpstr>Question 4</vt:lpstr>
      <vt:lpstr>PowerPoint Presentation</vt:lpstr>
      <vt:lpstr>Distance-time graphs</vt:lpstr>
      <vt:lpstr>Displacement-time graphs</vt:lpstr>
      <vt:lpstr>Question</vt:lpstr>
      <vt:lpstr>Question 2</vt:lpstr>
      <vt:lpstr>Question 2</vt:lpstr>
      <vt:lpstr>Question 2</vt:lpstr>
      <vt:lpstr>Question 2</vt:lpstr>
      <vt:lpstr>Question 2</vt:lpstr>
      <vt:lpstr>The equations of uniform acceleration</vt:lpstr>
      <vt:lpstr>Question 2</vt:lpstr>
      <vt:lpstr>Question 2</vt:lpstr>
      <vt:lpstr>Question 3</vt:lpstr>
      <vt:lpstr>Question 3</vt:lpstr>
      <vt:lpstr>Question 4</vt:lpstr>
      <vt:lpstr>Question 4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154</cp:revision>
  <dcterms:created xsi:type="dcterms:W3CDTF">2008-08-15T17:24:00Z</dcterms:created>
  <dcterms:modified xsi:type="dcterms:W3CDTF">2019-01-18T17:12:46Z</dcterms:modified>
</cp:coreProperties>
</file>