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61" r:id="rId2"/>
    <p:sldId id="277" r:id="rId3"/>
    <p:sldId id="320" r:id="rId4"/>
    <p:sldId id="321" r:id="rId5"/>
    <p:sldId id="324" r:id="rId6"/>
    <p:sldId id="322" r:id="rId7"/>
    <p:sldId id="323" r:id="rId8"/>
    <p:sldId id="325" r:id="rId9"/>
    <p:sldId id="326" r:id="rId10"/>
    <p:sldId id="336" r:id="rId11"/>
    <p:sldId id="339" r:id="rId12"/>
    <p:sldId id="334" r:id="rId13"/>
    <p:sldId id="337" r:id="rId14"/>
    <p:sldId id="362" r:id="rId15"/>
    <p:sldId id="338" r:id="rId16"/>
    <p:sldId id="363" r:id="rId17"/>
    <p:sldId id="327" r:id="rId18"/>
    <p:sldId id="353" r:id="rId19"/>
    <p:sldId id="355" r:id="rId20"/>
    <p:sldId id="342" r:id="rId21"/>
    <p:sldId id="364" r:id="rId22"/>
    <p:sldId id="356" r:id="rId23"/>
    <p:sldId id="365" r:id="rId24"/>
    <p:sldId id="357" r:id="rId25"/>
    <p:sldId id="366" r:id="rId26"/>
    <p:sldId id="358" r:id="rId27"/>
    <p:sldId id="359" r:id="rId28"/>
    <p:sldId id="360" r:id="rId29"/>
    <p:sldId id="283" r:id="rId30"/>
    <p:sldId id="348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FF9999"/>
    <a:srgbClr val="008000"/>
    <a:srgbClr val="CCECFF"/>
    <a:srgbClr val="CCFFCC"/>
    <a:srgbClr val="66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A5A436-88E5-421D-AFB6-0408E7B8D7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53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BDE15E-8C6E-4C50-B858-3FD1979C5DC3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351636-189B-40B7-B76D-550DC0158A3D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17BA78-67DA-44F1-9531-FE2AB528FD39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55B593-E400-422E-AF24-045D02D210D7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9ACE3A-23E7-48C1-86CF-B0FBA3419463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70D8CC-71CF-4E45-8E5E-C463B02C0874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C039F7-BC95-41AD-AAEC-DF35A6BF945D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645127-4503-433F-A5B3-2B757A4791FC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393B5C-855C-4671-A72D-4EEE161C1EF8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F62CB3-68DD-493B-9701-3A8288156377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0CEBC9-B5DE-4510-A405-B6DEC59C36A7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9E1963-9539-4436-9269-F496295C2568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B81121-66AA-442E-BFF1-C2D0E01F5B11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E56562-9B5C-4BAD-83B4-C91BA3D4F97A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5BD5CD-E491-4431-8DA4-491A6894A963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FDC51A-C4A6-455D-9C70-A47E38EF6240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D658A3-6A54-4558-A6A5-84A07F6A3C35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331058-3FBB-404A-8803-04DC04E992D7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4FD0EB-40AA-4EC0-9E0F-018A81AA6DC6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3217DB-52B1-42D0-A9AC-D6D5DDA197DA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1459C5-F6F9-42D2-987F-0E93DCA8A0CF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12CBD0-248A-427C-859A-2F7561326A97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4625FB-57F4-4AE6-B9CE-7913DC64470C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3D88E1-9E23-45ED-9459-6DD2919A6938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23F236-EEAE-4FBE-A392-AA82A7675EDB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F41AD6-3839-425E-BCAF-627F3CE7F927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564F9C-544D-4A13-BBA0-D826BD663674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629CCD-256B-4E07-B6C6-CA41A89DC880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E8CA1C-691C-429D-9A2C-43BB0D4319F8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356-65B8-48A6-A1FB-D694D0798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186D-EE01-4E37-A907-7891E375BB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5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98BE-33EC-4DEB-BCB7-94CF22F29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14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FBB1-587F-4C00-9D8A-33D62E2C31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3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735B-7E94-441A-8A4D-E5E48CC327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8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B5B6-D3B9-4723-BDA5-1164D487F5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9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55510-5BE2-4675-80EC-67A5BEAAB2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0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E50CC-0377-486A-BA09-E421C86BE7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6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E069E-C123-4201-8A69-C682271B8D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8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92CC-3E16-4A56-A5EC-70DEBBFBF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2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8B365-0303-464B-B765-4497D22CA2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2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893B-E069-43BF-9B36-A3AAE593F8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8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7A11-38C2-403E-A680-14C7D2B2B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8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0AF3-67E3-4132-A3C2-2ADD7D47EA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7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8BA7-CC58-490B-96BF-AB43847191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3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56A0918-7B56-4714-AE03-679965E811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REFRACTION OF LIGHT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7538" cy="812800"/>
          </a:xfrm>
        </p:spPr>
        <p:txBody>
          <a:bodyPr/>
          <a:lstStyle/>
          <a:p>
            <a:pPr eaLnBrk="1" hangingPunct="1"/>
            <a:r>
              <a:rPr lang="en-GB" sz="3600" b="1" smtClean="0"/>
              <a:t>The refraction equation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71575"/>
            <a:ext cx="5176837" cy="5160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When a light ray passes from one medium to another:</a:t>
            </a:r>
            <a:endParaRPr lang="en-GB" sz="2400" b="1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	n  </a:t>
            </a:r>
            <a:r>
              <a:rPr lang="en-GB" sz="2400" b="1" i="1" smtClean="0"/>
              <a:t> =   </a:t>
            </a:r>
            <a:r>
              <a:rPr lang="en-GB" sz="2400" b="1" i="1" smtClean="0">
                <a:solidFill>
                  <a:srgbClr val="FF3300"/>
                </a:solidFill>
              </a:rPr>
              <a:t>	sin i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        		sin r</a:t>
            </a: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/>
              <a:t>where: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i</a:t>
            </a:r>
            <a:r>
              <a:rPr lang="en-GB" sz="2400" b="1" smtClean="0"/>
              <a:t> is the angle of incidence in the first medium</a:t>
            </a:r>
            <a:endParaRPr lang="en-GB" sz="2400" b="1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r</a:t>
            </a:r>
            <a:r>
              <a:rPr lang="en-GB" sz="2400" b="1" i="1" smtClean="0"/>
              <a:t> </a:t>
            </a:r>
            <a:r>
              <a:rPr lang="en-GB" sz="2400" b="1" smtClean="0"/>
              <a:t>is the angle of refraction in the second medium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</a:rPr>
              <a:t>n</a:t>
            </a:r>
            <a:r>
              <a:rPr lang="en-GB" sz="2400" b="1" smtClean="0"/>
              <a:t> is a constant number called the </a:t>
            </a:r>
            <a:r>
              <a:rPr lang="en-GB" sz="2400" b="1" smtClean="0">
                <a:solidFill>
                  <a:srgbClr val="FF0000"/>
                </a:solidFill>
              </a:rPr>
              <a:t>refractive index</a:t>
            </a:r>
            <a:r>
              <a:rPr lang="en-GB" sz="2400" b="1" smtClean="0"/>
              <a:t>.</a:t>
            </a: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72188" y="1481138"/>
            <a:ext cx="2112962" cy="3003550"/>
            <a:chOff x="5778253" y="1912523"/>
            <a:chExt cx="2113614" cy="3003343"/>
          </a:xfrm>
        </p:grpSpPr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5808234" y="3236810"/>
              <a:ext cx="2083633" cy="1679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6740799" y="1912523"/>
              <a:ext cx="0" cy="24783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5778253" y="2397518"/>
              <a:ext cx="962545" cy="91558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6740799" y="3313099"/>
              <a:ext cx="560084" cy="123919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5807326" y="2427958"/>
              <a:ext cx="373389" cy="3540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7121408" y="4147380"/>
              <a:ext cx="179474" cy="40491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6242603" y="2622591"/>
              <a:ext cx="503353" cy="224953"/>
            </a:xfrm>
            <a:custGeom>
              <a:avLst/>
              <a:gdLst>
                <a:gd name="T0" fmla="*/ 0 w 488"/>
                <a:gd name="T1" fmla="*/ 2147483647 h 230"/>
                <a:gd name="T2" fmla="*/ 2147483647 w 488"/>
                <a:gd name="T3" fmla="*/ 2147483647 h 230"/>
                <a:gd name="T4" fmla="*/ 2147483647 w 488"/>
                <a:gd name="T5" fmla="*/ 2147483647 h 230"/>
                <a:gd name="T6" fmla="*/ 0 60000 65536"/>
                <a:gd name="T7" fmla="*/ 0 60000 65536"/>
                <a:gd name="T8" fmla="*/ 0 60000 65536"/>
                <a:gd name="T9" fmla="*/ 0 w 488"/>
                <a:gd name="T10" fmla="*/ 0 h 230"/>
                <a:gd name="T11" fmla="*/ 488 w 488"/>
                <a:gd name="T12" fmla="*/ 230 h 2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8" h="230">
                  <a:moveTo>
                    <a:pt x="0" y="230"/>
                  </a:moveTo>
                  <a:cubicBezTo>
                    <a:pt x="57" y="150"/>
                    <a:pt x="114" y="70"/>
                    <a:pt x="195" y="35"/>
                  </a:cubicBezTo>
                  <a:cubicBezTo>
                    <a:pt x="276" y="0"/>
                    <a:pt x="382" y="10"/>
                    <a:pt x="488" y="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6745956" y="4123907"/>
              <a:ext cx="355854" cy="109542"/>
            </a:xfrm>
            <a:custGeom>
              <a:avLst/>
              <a:gdLst>
                <a:gd name="T0" fmla="*/ 0 w 345"/>
                <a:gd name="T1" fmla="*/ 2147483647 h 112"/>
                <a:gd name="T2" fmla="*/ 2147483647 w 345"/>
                <a:gd name="T3" fmla="*/ 2147483647 h 112"/>
                <a:gd name="T4" fmla="*/ 2147483647 w 345"/>
                <a:gd name="T5" fmla="*/ 0 h 112"/>
                <a:gd name="T6" fmla="*/ 0 60000 65536"/>
                <a:gd name="T7" fmla="*/ 0 60000 65536"/>
                <a:gd name="T8" fmla="*/ 0 60000 65536"/>
                <a:gd name="T9" fmla="*/ 0 w 345"/>
                <a:gd name="T10" fmla="*/ 0 h 112"/>
                <a:gd name="T11" fmla="*/ 345 w 345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" h="112">
                  <a:moveTo>
                    <a:pt x="0" y="90"/>
                  </a:moveTo>
                  <a:cubicBezTo>
                    <a:pt x="65" y="101"/>
                    <a:pt x="130" y="112"/>
                    <a:pt x="187" y="97"/>
                  </a:cubicBezTo>
                  <a:cubicBezTo>
                    <a:pt x="244" y="82"/>
                    <a:pt x="294" y="41"/>
                    <a:pt x="34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18"/>
            <p:cNvSpPr txBox="1">
              <a:spLocks noChangeArrowheads="1"/>
            </p:cNvSpPr>
            <p:nvPr/>
          </p:nvSpPr>
          <p:spPr bwMode="auto">
            <a:xfrm>
              <a:off x="6838209" y="4303176"/>
              <a:ext cx="414352" cy="47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 i="1">
                  <a:solidFill>
                    <a:srgbClr val="FF3300"/>
                  </a:solidFill>
                </a:rPr>
                <a:t>r</a:t>
              </a:r>
              <a:endParaRPr lang="en-GB">
                <a:solidFill>
                  <a:srgbClr val="FF3300"/>
                </a:solidFill>
              </a:endParaRPr>
            </a:p>
          </p:txBody>
        </p:sp>
        <p:sp>
          <p:nvSpPr>
            <p:cNvPr id="12305" name="Text Box 19"/>
            <p:cNvSpPr txBox="1">
              <a:spLocks noChangeArrowheads="1"/>
            </p:cNvSpPr>
            <p:nvPr/>
          </p:nvSpPr>
          <p:spPr bwMode="auto">
            <a:xfrm>
              <a:off x="6301062" y="2264949"/>
              <a:ext cx="368518" cy="44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 i="1">
                  <a:solidFill>
                    <a:srgbClr val="FF3300"/>
                  </a:solidFill>
                </a:rPr>
                <a:t>i</a:t>
              </a:r>
              <a:endParaRPr lang="en-GB">
                <a:solidFill>
                  <a:srgbClr val="FF3300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54125" y="2071688"/>
            <a:ext cx="2024063" cy="966787"/>
            <a:chOff x="391886" y="2207623"/>
            <a:chExt cx="2024743" cy="96665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266893" y="2691742"/>
              <a:ext cx="92741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91886" y="2207623"/>
              <a:ext cx="2024743" cy="96665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6700"/>
            <a:ext cx="5748338" cy="850900"/>
          </a:xfrm>
        </p:spPr>
        <p:txBody>
          <a:bodyPr/>
          <a:lstStyle/>
          <a:p>
            <a:pPr eaLnBrk="1" hangingPunct="1"/>
            <a:r>
              <a:rPr lang="en-GB" sz="2800" smtClean="0"/>
              <a:t>An experiment to find the refractive index (</a:t>
            </a:r>
            <a:r>
              <a:rPr lang="en-GB" sz="2800" b="1" i="1" smtClean="0">
                <a:solidFill>
                  <a:srgbClr val="FF0000"/>
                </a:solidFill>
              </a:rPr>
              <a:t>n</a:t>
            </a:r>
            <a:r>
              <a:rPr lang="en-GB" sz="2800" smtClean="0"/>
              <a:t>) of glass</a:t>
            </a:r>
          </a:p>
        </p:txBody>
      </p:sp>
      <p:pic>
        <p:nvPicPr>
          <p:cNvPr id="350211" name="Picture 3" descr="p238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273175"/>
            <a:ext cx="3357563" cy="4268788"/>
          </a:xfr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81488" y="1303338"/>
            <a:ext cx="4630737" cy="46482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GB" sz="2000" smtClean="0"/>
              <a:t>Set up the equipment as shown in the diagram opposite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sz="2000" smtClean="0"/>
              <a:t>For an initial angle of incidence, </a:t>
            </a:r>
            <a:r>
              <a:rPr lang="en-GB" sz="2000" b="1" i="1" smtClean="0">
                <a:solidFill>
                  <a:srgbClr val="FF0000"/>
                </a:solidFill>
              </a:rPr>
              <a:t>i </a:t>
            </a:r>
            <a:r>
              <a:rPr lang="en-GB" sz="2000" smtClean="0"/>
              <a:t>of 30º trace the path of the light ray.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sz="2000" smtClean="0"/>
              <a:t>Measure the angle refraction, </a:t>
            </a:r>
            <a:r>
              <a:rPr lang="en-GB" sz="2000" b="1" i="1" smtClean="0">
                <a:solidFill>
                  <a:srgbClr val="FF0000"/>
                </a:solidFill>
              </a:rPr>
              <a:t>r</a:t>
            </a:r>
            <a:r>
              <a:rPr lang="en-GB" sz="2000" smtClean="0"/>
              <a:t>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sz="2000" smtClean="0"/>
              <a:t>Calculate the refractive index using the formula: </a:t>
            </a:r>
            <a:r>
              <a:rPr lang="en-GB" sz="2000" b="1" i="1" smtClean="0">
                <a:solidFill>
                  <a:srgbClr val="FF0000"/>
                </a:solidFill>
              </a:rPr>
              <a:t>n</a:t>
            </a:r>
            <a:r>
              <a:rPr lang="en-GB" sz="2000" smtClean="0"/>
              <a:t> = sin (</a:t>
            </a:r>
            <a:r>
              <a:rPr lang="en-GB" sz="2000" b="1" i="1" smtClean="0">
                <a:solidFill>
                  <a:srgbClr val="FF0000"/>
                </a:solidFill>
              </a:rPr>
              <a:t>i</a:t>
            </a:r>
            <a:r>
              <a:rPr lang="en-GB" sz="2000" smtClean="0"/>
              <a:t>) / sin (</a:t>
            </a:r>
            <a:r>
              <a:rPr lang="en-GB" sz="2000" b="1" i="1" smtClean="0">
                <a:solidFill>
                  <a:srgbClr val="FF0000"/>
                </a:solidFill>
              </a:rPr>
              <a:t>r</a:t>
            </a:r>
            <a:r>
              <a:rPr lang="en-GB" sz="2000" smtClean="0"/>
              <a:t>).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sz="2000" smtClean="0"/>
              <a:t>Repeat for a range of angles between 10º and 80º.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sz="2000" smtClean="0"/>
              <a:t>Calculate the average value of </a:t>
            </a:r>
            <a:r>
              <a:rPr lang="en-GB" sz="2000" b="1" i="1" smtClean="0">
                <a:solidFill>
                  <a:srgbClr val="FF0000"/>
                </a:solidFill>
              </a:rPr>
              <a:t>n.</a:t>
            </a:r>
          </a:p>
          <a:p>
            <a:pPr marL="457200" indent="-457200" eaLnBrk="1" hangingPunct="1"/>
            <a:endParaRPr lang="en-GB" sz="2000" smtClean="0"/>
          </a:p>
          <a:p>
            <a:pPr marL="457200" indent="-457200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01712"/>
          </a:xfrm>
        </p:spPr>
        <p:txBody>
          <a:bodyPr/>
          <a:lstStyle/>
          <a:p>
            <a:pPr eaLnBrk="1" hangingPunct="1"/>
            <a:r>
              <a:rPr lang="en-GB" smtClean="0"/>
              <a:t>Question 1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refractive index when light passes from air to glass if the angle of incidence is 30</a:t>
            </a:r>
            <a:r>
              <a:rPr lang="en-GB" sz="2800" i="1" smtClean="0">
                <a:cs typeface="Arial" pitchFamily="34" charset="0"/>
              </a:rPr>
              <a:t>°</a:t>
            </a:r>
            <a:r>
              <a:rPr lang="en-GB" sz="2800" i="1" smtClean="0"/>
              <a:t> and the angle of refraction 19º.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n </a:t>
            </a:r>
            <a:r>
              <a:rPr lang="en-GB" sz="2800" b="1" i="1" smtClean="0"/>
              <a:t>=</a:t>
            </a:r>
            <a:r>
              <a:rPr lang="en-GB" sz="2800" b="1" i="1" smtClean="0">
                <a:solidFill>
                  <a:srgbClr val="FF3300"/>
                </a:solidFill>
              </a:rPr>
              <a:t> sin i </a:t>
            </a:r>
            <a:r>
              <a:rPr lang="en-GB" sz="2800" b="1" i="1" smtClean="0"/>
              <a:t>/ </a:t>
            </a:r>
            <a:r>
              <a:rPr lang="en-GB" sz="2800" b="1" i="1" smtClean="0">
                <a:solidFill>
                  <a:srgbClr val="FF3300"/>
                </a:solidFill>
              </a:rPr>
              <a:t>sin r</a:t>
            </a:r>
            <a:endParaRPr lang="en-GB" sz="2800" b="1" smtClean="0"/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= sin (30º) / sin (19º) </a:t>
            </a:r>
            <a:endParaRPr lang="en-GB" sz="2800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= 0.500 / 0.326</a:t>
            </a:r>
            <a:endParaRPr lang="en-GB" sz="2000" b="1" i="1" baseline="-25000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3300"/>
                </a:solidFill>
              </a:rPr>
              <a:t>refractive index , n = 1.53</a:t>
            </a:r>
            <a:endParaRPr lang="en-GB" sz="2800" b="1" smtClean="0">
              <a:solidFill>
                <a:srgbClr val="FF33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01712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angle of refraction when light passes from air to perspex if the angle of incidence is 50</a:t>
            </a:r>
            <a:r>
              <a:rPr lang="en-GB" sz="2800" i="1" smtClean="0">
                <a:cs typeface="Arial" pitchFamily="34" charset="0"/>
              </a:rPr>
              <a:t>°</a:t>
            </a:r>
            <a:r>
              <a:rPr lang="en-GB" sz="2800" i="1" smtClean="0"/>
              <a:t> and the refractive index, n = 1.50.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01712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angle of refraction when light passes from air to perspex if the angle of incidence is 50</a:t>
            </a:r>
            <a:r>
              <a:rPr lang="en-GB" sz="2800" i="1" smtClean="0">
                <a:cs typeface="Arial" pitchFamily="34" charset="0"/>
              </a:rPr>
              <a:t>°</a:t>
            </a:r>
            <a:r>
              <a:rPr lang="en-GB" sz="2800" i="1" smtClean="0"/>
              <a:t> and the refractive index, n = 1.50.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n </a:t>
            </a:r>
            <a:r>
              <a:rPr lang="en-GB" sz="2800" b="1" i="1" smtClean="0"/>
              <a:t>=</a:t>
            </a:r>
            <a:r>
              <a:rPr lang="en-GB" sz="2800" b="1" i="1" smtClean="0">
                <a:solidFill>
                  <a:srgbClr val="FF3300"/>
                </a:solidFill>
              </a:rPr>
              <a:t> sin i </a:t>
            </a:r>
            <a:r>
              <a:rPr lang="en-GB" sz="2800" b="1" i="1" smtClean="0"/>
              <a:t>/ </a:t>
            </a:r>
            <a:r>
              <a:rPr lang="en-GB" sz="2800" b="1" i="1" smtClean="0">
                <a:solidFill>
                  <a:srgbClr val="FF3300"/>
                </a:solidFill>
              </a:rPr>
              <a:t>sin r</a:t>
            </a:r>
            <a:endParaRPr lang="en-GB" sz="2800" b="1" smtClean="0"/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1.50 = sin (50º) / sin (</a:t>
            </a:r>
            <a:r>
              <a:rPr lang="en-GB" sz="2800" b="1" i="1" smtClean="0">
                <a:solidFill>
                  <a:srgbClr val="FF0000"/>
                </a:solidFill>
              </a:rPr>
              <a:t>r </a:t>
            </a:r>
            <a:r>
              <a:rPr lang="en-GB" sz="2800" b="1" smtClean="0"/>
              <a:t>) </a:t>
            </a:r>
          </a:p>
          <a:p>
            <a:pPr marL="0" indent="0" eaLnBrk="1" hangingPunct="1">
              <a:buFontTx/>
              <a:buNone/>
            </a:pPr>
            <a:r>
              <a:rPr lang="en-GB" sz="2800" i="1" smtClean="0"/>
              <a:t>becomes:</a:t>
            </a:r>
            <a:r>
              <a:rPr lang="en-GB" sz="2800" b="1" smtClean="0">
                <a:solidFill>
                  <a:srgbClr val="FF3300"/>
                </a:solidFill>
              </a:rPr>
              <a:t> </a:t>
            </a:r>
            <a:r>
              <a:rPr lang="en-GB" sz="2800" b="1" smtClean="0"/>
              <a:t>sin (</a:t>
            </a:r>
            <a:r>
              <a:rPr lang="en-GB" sz="2800" b="1" i="1" smtClean="0">
                <a:solidFill>
                  <a:srgbClr val="FF0000"/>
                </a:solidFill>
              </a:rPr>
              <a:t>r </a:t>
            </a:r>
            <a:r>
              <a:rPr lang="en-GB" sz="2800" b="1" smtClean="0"/>
              <a:t>) = sin (50º) / 1.50</a:t>
            </a:r>
            <a:endParaRPr lang="en-GB" sz="2800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= 0.766 / 1.50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sin (</a:t>
            </a:r>
            <a:r>
              <a:rPr lang="en-GB" sz="2800" b="1" i="1" smtClean="0">
                <a:solidFill>
                  <a:srgbClr val="FF0000"/>
                </a:solidFill>
              </a:rPr>
              <a:t>r </a:t>
            </a:r>
            <a:r>
              <a:rPr lang="en-GB" sz="2800" b="1" smtClean="0"/>
              <a:t>) = 0.511</a:t>
            </a:r>
            <a:endParaRPr lang="en-GB" sz="2000" b="1" smtClean="0"/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angle of refraction = 30.7º</a:t>
            </a:r>
            <a:endParaRPr lang="en-GB" sz="2800" b="1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01712"/>
          </a:xfrm>
        </p:spPr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angle of incidence when light passes from air to water if the angle of refraction is 20</a:t>
            </a:r>
            <a:r>
              <a:rPr lang="en-GB" sz="2800" i="1" smtClean="0">
                <a:cs typeface="Arial" pitchFamily="34" charset="0"/>
              </a:rPr>
              <a:t>°</a:t>
            </a:r>
            <a:r>
              <a:rPr lang="en-GB" sz="2800" i="1" smtClean="0"/>
              <a:t> and the refractive index, n = 1.33.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01712"/>
          </a:xfrm>
        </p:spPr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angle of incidence when light passes from air to water if the angle of refraction is 20</a:t>
            </a:r>
            <a:r>
              <a:rPr lang="en-GB" sz="2800" i="1" smtClean="0">
                <a:cs typeface="Arial" pitchFamily="34" charset="0"/>
              </a:rPr>
              <a:t>°</a:t>
            </a:r>
            <a:r>
              <a:rPr lang="en-GB" sz="2800" i="1" smtClean="0"/>
              <a:t> and the refractive index, n = 1.33.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n </a:t>
            </a:r>
            <a:r>
              <a:rPr lang="en-GB" sz="2800" b="1" i="1" smtClean="0"/>
              <a:t>=</a:t>
            </a:r>
            <a:r>
              <a:rPr lang="en-GB" sz="2800" b="1" i="1" smtClean="0">
                <a:solidFill>
                  <a:srgbClr val="FF3300"/>
                </a:solidFill>
              </a:rPr>
              <a:t> sin i </a:t>
            </a:r>
            <a:r>
              <a:rPr lang="en-GB" sz="2800" b="1" i="1" smtClean="0"/>
              <a:t>/ </a:t>
            </a:r>
            <a:r>
              <a:rPr lang="en-GB" sz="2800" b="1" i="1" smtClean="0">
                <a:solidFill>
                  <a:srgbClr val="FF3300"/>
                </a:solidFill>
              </a:rPr>
              <a:t>sin r</a:t>
            </a:r>
            <a:endParaRPr lang="en-GB" sz="2800" b="1" smtClean="0"/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1.33 = sin (</a:t>
            </a:r>
            <a:r>
              <a:rPr lang="en-GB" sz="2800" b="1" i="1" smtClean="0">
                <a:solidFill>
                  <a:srgbClr val="FF0000"/>
                </a:solidFill>
              </a:rPr>
              <a:t>i</a:t>
            </a:r>
            <a:r>
              <a:rPr lang="en-GB" sz="2800" b="1" smtClean="0"/>
              <a:t>) / sin 20º</a:t>
            </a:r>
          </a:p>
          <a:p>
            <a:pPr marL="0" indent="0" eaLnBrk="1" hangingPunct="1">
              <a:buFontTx/>
              <a:buNone/>
            </a:pPr>
            <a:r>
              <a:rPr lang="en-GB" sz="2800" i="1" smtClean="0"/>
              <a:t>becomes:</a:t>
            </a:r>
            <a:r>
              <a:rPr lang="en-GB" sz="2800" b="1" smtClean="0">
                <a:solidFill>
                  <a:srgbClr val="FF3300"/>
                </a:solidFill>
              </a:rPr>
              <a:t> </a:t>
            </a:r>
            <a:r>
              <a:rPr lang="en-GB" sz="2800" b="1" smtClean="0"/>
              <a:t>sin (</a:t>
            </a:r>
            <a:r>
              <a:rPr lang="en-GB" sz="2800" b="1" i="1" smtClean="0">
                <a:solidFill>
                  <a:srgbClr val="FF0000"/>
                </a:solidFill>
              </a:rPr>
              <a:t>i</a:t>
            </a:r>
            <a:r>
              <a:rPr lang="en-GB" sz="2800" b="1" smtClean="0"/>
              <a:t>) = 1.33 x sin (20º) </a:t>
            </a:r>
            <a:endParaRPr lang="en-GB" sz="2800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= 1.33 x 0.342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sin (</a:t>
            </a:r>
            <a:r>
              <a:rPr lang="en-GB" sz="2800" b="1" i="1" smtClean="0">
                <a:solidFill>
                  <a:srgbClr val="FF0000"/>
                </a:solidFill>
              </a:rPr>
              <a:t>i</a:t>
            </a:r>
            <a:r>
              <a:rPr lang="en-GB" sz="2800" b="1" smtClean="0"/>
              <a:t>) = 0.455</a:t>
            </a:r>
            <a:endParaRPr lang="en-GB" sz="2000" b="1" smtClean="0"/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angle of incidence = 27.1º</a:t>
            </a:r>
            <a:endParaRPr lang="en-GB" sz="2800" b="1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08350" y="3935413"/>
            <a:ext cx="2208213" cy="1987550"/>
            <a:chOff x="1726" y="2107"/>
            <a:chExt cx="1391" cy="1252"/>
          </a:xfrm>
        </p:grpSpPr>
        <p:sp>
          <p:nvSpPr>
            <p:cNvPr id="19483" name="AutoShape 3"/>
            <p:cNvSpPr>
              <a:spLocks noChangeArrowheads="1"/>
            </p:cNvSpPr>
            <p:nvPr/>
          </p:nvSpPr>
          <p:spPr bwMode="auto">
            <a:xfrm>
              <a:off x="1726" y="2107"/>
              <a:ext cx="1391" cy="1252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Text Box 4"/>
            <p:cNvSpPr txBox="1">
              <a:spLocks noChangeArrowheads="1"/>
            </p:cNvSpPr>
            <p:nvPr/>
          </p:nvSpPr>
          <p:spPr bwMode="auto">
            <a:xfrm>
              <a:off x="2120" y="2962"/>
              <a:ext cx="64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000" b="1"/>
                <a:t>prism</a:t>
              </a:r>
            </a:p>
          </p:txBody>
        </p:sp>
      </p:grp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8175" cy="536575"/>
          </a:xfrm>
        </p:spPr>
        <p:txBody>
          <a:bodyPr/>
          <a:lstStyle/>
          <a:p>
            <a:pPr eaLnBrk="1" hangingPunct="1"/>
            <a:r>
              <a:rPr lang="en-GB" sz="3600" smtClean="0"/>
              <a:t>Dispersion</a:t>
            </a:r>
            <a:r>
              <a:rPr lang="en-GB" smtClean="0"/>
              <a:t> </a:t>
            </a:r>
          </a:p>
        </p:txBody>
      </p:sp>
      <p:sp>
        <p:nvSpPr>
          <p:cNvPr id="3563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1058863"/>
            <a:ext cx="4973638" cy="29416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Dispersion occurs when a prism splits the colours of white light into the spectrum.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This occurs because the refractive index of the glass or perspex of the prism varies with the colours of the spectrum that make up white light.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b="1" smtClean="0">
              <a:solidFill>
                <a:srgbClr val="9900FF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b="1" smtClean="0">
                <a:solidFill>
                  <a:srgbClr val="9900FF"/>
                </a:solidFill>
              </a:rPr>
              <a:t>Violet</a:t>
            </a:r>
            <a:r>
              <a:rPr lang="en-GB" sz="1800" smtClean="0"/>
              <a:t> has the greatest refractive index and therefore deviates the most.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b="1" smtClean="0">
                <a:solidFill>
                  <a:srgbClr val="FF0000"/>
                </a:solidFill>
              </a:rPr>
              <a:t>Red</a:t>
            </a:r>
            <a:r>
              <a:rPr lang="en-GB" sz="1800" b="1" smtClean="0">
                <a:solidFill>
                  <a:srgbClr val="9900FF"/>
                </a:solidFill>
              </a:rPr>
              <a:t> </a:t>
            </a:r>
            <a:r>
              <a:rPr lang="en-GB" sz="1800" smtClean="0"/>
              <a:t>has the lowest and deviates the least.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59213" y="4886325"/>
            <a:ext cx="1266825" cy="312738"/>
            <a:chOff x="2073" y="2706"/>
            <a:chExt cx="798" cy="197"/>
          </a:xfrm>
        </p:grpSpPr>
        <p:sp>
          <p:nvSpPr>
            <p:cNvPr id="19476" name="Line 8"/>
            <p:cNvSpPr>
              <a:spLocks noChangeShapeType="1"/>
            </p:cNvSpPr>
            <p:nvPr/>
          </p:nvSpPr>
          <p:spPr bwMode="auto">
            <a:xfrm>
              <a:off x="2095" y="2714"/>
              <a:ext cx="67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9"/>
            <p:cNvSpPr>
              <a:spLocks noChangeShapeType="1"/>
            </p:cNvSpPr>
            <p:nvPr/>
          </p:nvSpPr>
          <p:spPr bwMode="auto">
            <a:xfrm>
              <a:off x="2074" y="2737"/>
              <a:ext cx="797" cy="166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10"/>
            <p:cNvSpPr>
              <a:spLocks noChangeShapeType="1"/>
            </p:cNvSpPr>
            <p:nvPr/>
          </p:nvSpPr>
          <p:spPr bwMode="auto">
            <a:xfrm>
              <a:off x="2079" y="2736"/>
              <a:ext cx="753" cy="8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11"/>
            <p:cNvSpPr>
              <a:spLocks noChangeShapeType="1"/>
            </p:cNvSpPr>
            <p:nvPr/>
          </p:nvSpPr>
          <p:spPr bwMode="auto">
            <a:xfrm>
              <a:off x="2073" y="2730"/>
              <a:ext cx="720" cy="5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2"/>
            <p:cNvSpPr>
              <a:spLocks noChangeShapeType="1"/>
            </p:cNvSpPr>
            <p:nvPr/>
          </p:nvSpPr>
          <p:spPr bwMode="auto">
            <a:xfrm>
              <a:off x="2090" y="2718"/>
              <a:ext cx="715" cy="4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3"/>
            <p:cNvSpPr>
              <a:spLocks noChangeShapeType="1"/>
            </p:cNvSpPr>
            <p:nvPr/>
          </p:nvSpPr>
          <p:spPr bwMode="auto">
            <a:xfrm>
              <a:off x="2090" y="2706"/>
              <a:ext cx="682" cy="3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4"/>
            <p:cNvSpPr>
              <a:spLocks noChangeShapeType="1"/>
            </p:cNvSpPr>
            <p:nvPr/>
          </p:nvSpPr>
          <p:spPr bwMode="auto">
            <a:xfrm>
              <a:off x="2084" y="2735"/>
              <a:ext cx="775" cy="1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941888" y="4889500"/>
            <a:ext cx="3240087" cy="1606550"/>
            <a:chOff x="2755" y="2708"/>
            <a:chExt cx="2041" cy="1012"/>
          </a:xfrm>
        </p:grpSpPr>
        <p:sp>
          <p:nvSpPr>
            <p:cNvPr id="19468" name="Line 16"/>
            <p:cNvSpPr>
              <a:spLocks noChangeShapeType="1"/>
            </p:cNvSpPr>
            <p:nvPr/>
          </p:nvSpPr>
          <p:spPr bwMode="auto">
            <a:xfrm>
              <a:off x="2766" y="2708"/>
              <a:ext cx="1671" cy="7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7"/>
            <p:cNvSpPr>
              <a:spLocks noChangeShapeType="1"/>
            </p:cNvSpPr>
            <p:nvPr/>
          </p:nvSpPr>
          <p:spPr bwMode="auto">
            <a:xfrm>
              <a:off x="2854" y="2903"/>
              <a:ext cx="1414" cy="817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8"/>
            <p:cNvSpPr>
              <a:spLocks noChangeShapeType="1"/>
            </p:cNvSpPr>
            <p:nvPr/>
          </p:nvSpPr>
          <p:spPr bwMode="auto">
            <a:xfrm>
              <a:off x="2808" y="2818"/>
              <a:ext cx="1521" cy="81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19"/>
            <p:cNvSpPr>
              <a:spLocks noChangeShapeType="1"/>
            </p:cNvSpPr>
            <p:nvPr/>
          </p:nvSpPr>
          <p:spPr bwMode="auto">
            <a:xfrm>
              <a:off x="2799" y="2786"/>
              <a:ext cx="1560" cy="80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20"/>
            <p:cNvSpPr>
              <a:spLocks noChangeShapeType="1"/>
            </p:cNvSpPr>
            <p:nvPr/>
          </p:nvSpPr>
          <p:spPr bwMode="auto">
            <a:xfrm>
              <a:off x="2783" y="2768"/>
              <a:ext cx="1599" cy="79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21"/>
            <p:cNvSpPr>
              <a:spLocks noChangeShapeType="1"/>
            </p:cNvSpPr>
            <p:nvPr/>
          </p:nvSpPr>
          <p:spPr bwMode="auto">
            <a:xfrm>
              <a:off x="2755" y="2730"/>
              <a:ext cx="1660" cy="79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2"/>
            <p:cNvSpPr>
              <a:spLocks noChangeShapeType="1"/>
            </p:cNvSpPr>
            <p:nvPr/>
          </p:nvSpPr>
          <p:spPr bwMode="auto">
            <a:xfrm>
              <a:off x="2836" y="2859"/>
              <a:ext cx="1463" cy="8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Text Box 23"/>
            <p:cNvSpPr txBox="1">
              <a:spLocks noChangeArrowheads="1"/>
            </p:cNvSpPr>
            <p:nvPr/>
          </p:nvSpPr>
          <p:spPr bwMode="auto">
            <a:xfrm>
              <a:off x="3814" y="2990"/>
              <a:ext cx="98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000" b="1"/>
                <a:t>spectrum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573213" y="4602163"/>
            <a:ext cx="2312987" cy="1290637"/>
            <a:chOff x="633" y="2527"/>
            <a:chExt cx="1457" cy="813"/>
          </a:xfrm>
        </p:grpSpPr>
        <p:sp>
          <p:nvSpPr>
            <p:cNvPr id="19465" name="Line 25"/>
            <p:cNvSpPr>
              <a:spLocks noChangeShapeType="1"/>
            </p:cNvSpPr>
            <p:nvPr/>
          </p:nvSpPr>
          <p:spPr bwMode="auto">
            <a:xfrm flipV="1">
              <a:off x="633" y="2714"/>
              <a:ext cx="1457" cy="6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Text Box 26"/>
            <p:cNvSpPr txBox="1">
              <a:spLocks noChangeArrowheads="1"/>
            </p:cNvSpPr>
            <p:nvPr/>
          </p:nvSpPr>
          <p:spPr bwMode="auto">
            <a:xfrm>
              <a:off x="1083" y="2527"/>
              <a:ext cx="721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000" b="1"/>
                <a:t>white</a:t>
              </a:r>
            </a:p>
            <a:p>
              <a:pPr eaLnBrk="1" hangingPunct="1"/>
              <a:r>
                <a:rPr lang="en-GB" sz="2000" b="1"/>
                <a:t>light</a:t>
              </a:r>
            </a:p>
          </p:txBody>
        </p:sp>
        <p:sp>
          <p:nvSpPr>
            <p:cNvPr id="19467" name="Line 27"/>
            <p:cNvSpPr>
              <a:spLocks noChangeShapeType="1"/>
            </p:cNvSpPr>
            <p:nvPr/>
          </p:nvSpPr>
          <p:spPr bwMode="auto">
            <a:xfrm flipV="1">
              <a:off x="1117" y="2917"/>
              <a:ext cx="516" cy="2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6380" name="Picture 28" descr="p23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0113" y="1062038"/>
            <a:ext cx="2576512" cy="2368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3600" b="1" smtClean="0"/>
              <a:t>Total internal reflection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08075"/>
            <a:ext cx="3987800" cy="39862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400" b="1" dirty="0" smtClean="0">
                <a:solidFill>
                  <a:srgbClr val="FF3300"/>
                </a:solidFill>
              </a:rPr>
              <a:t>Total internal reflection </a:t>
            </a:r>
            <a:r>
              <a:rPr lang="en-GB" sz="2400" b="1" dirty="0" smtClean="0"/>
              <a:t>occurs when:</a:t>
            </a:r>
          </a:p>
          <a:p>
            <a:pPr marL="0" indent="0" eaLnBrk="1" hangingPunct="1">
              <a:buFontTx/>
              <a:buNone/>
              <a:defRPr/>
            </a:pPr>
            <a:endParaRPr lang="en-GB" sz="2400" b="1" dirty="0" smtClean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GB" sz="2400" b="1" dirty="0" smtClean="0"/>
              <a:t>Light is incident on a boundary between optically more to less dense substance (for example glass to air).</a:t>
            </a:r>
          </a:p>
          <a:p>
            <a:pPr marL="457200" indent="-457200" eaLnBrk="1" hangingPunct="1">
              <a:buFontTx/>
              <a:buNone/>
              <a:defRPr/>
            </a:pPr>
            <a:endParaRPr lang="en-GB" sz="2400" b="1" dirty="0" smtClean="0"/>
          </a:p>
          <a:p>
            <a:pPr marL="363538" indent="-363538" eaLnBrk="1" hangingPunct="1">
              <a:buFontTx/>
              <a:buNone/>
              <a:defRPr/>
            </a:pPr>
            <a:r>
              <a:rPr lang="en-GB" sz="2400" b="1" dirty="0" smtClean="0"/>
              <a:t>2. The angle of incidence is greater than the </a:t>
            </a:r>
            <a:r>
              <a:rPr lang="en-GB" sz="2400" b="1" dirty="0" smtClean="0">
                <a:solidFill>
                  <a:srgbClr val="006600"/>
                </a:solidFill>
              </a:rPr>
              <a:t>critical angle</a:t>
            </a:r>
            <a:r>
              <a:rPr lang="en-GB" sz="2400" b="1" dirty="0" smtClean="0"/>
              <a:t>, </a:t>
            </a:r>
            <a:r>
              <a:rPr lang="en-GB" sz="2400" b="1" i="1" dirty="0" smtClean="0">
                <a:solidFill>
                  <a:srgbClr val="FF3300"/>
                </a:solidFill>
              </a:rPr>
              <a:t>c</a:t>
            </a:r>
            <a:r>
              <a:rPr lang="en-GB" sz="2400" b="1" dirty="0" smtClean="0"/>
              <a:t> for the interface.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24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4538663" y="1335088"/>
            <a:ext cx="3952875" cy="2940050"/>
            <a:chOff x="4538749" y="1335314"/>
            <a:chExt cx="3952108" cy="2939909"/>
          </a:xfrm>
        </p:grpSpPr>
        <p:grpSp>
          <p:nvGrpSpPr>
            <p:cNvPr id="20519" name="Group 73"/>
            <p:cNvGrpSpPr>
              <a:grpSpLocks/>
            </p:cNvGrpSpPr>
            <p:nvPr/>
          </p:nvGrpSpPr>
          <p:grpSpPr bwMode="auto">
            <a:xfrm>
              <a:off x="4702629" y="1335314"/>
              <a:ext cx="3788228" cy="2592113"/>
              <a:chOff x="4702629" y="1335314"/>
              <a:chExt cx="3788228" cy="259211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702229" y="1335314"/>
                <a:ext cx="3788628" cy="1887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5367877" y="2691770"/>
                <a:ext cx="2447808" cy="2380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20" name="Group 74"/>
            <p:cNvGrpSpPr>
              <a:grpSpLocks/>
            </p:cNvGrpSpPr>
            <p:nvPr/>
          </p:nvGrpSpPr>
          <p:grpSpPr bwMode="auto">
            <a:xfrm>
              <a:off x="4538749" y="2759824"/>
              <a:ext cx="2540970" cy="1515399"/>
              <a:chOff x="4538749" y="2759824"/>
              <a:chExt cx="2540970" cy="1515399"/>
            </a:xfrm>
          </p:grpSpPr>
          <p:sp>
            <p:nvSpPr>
              <p:cNvPr id="20521" name="TextBox 20"/>
              <p:cNvSpPr txBox="1">
                <a:spLocks noChangeArrowheads="1"/>
              </p:cNvSpPr>
              <p:nvPr/>
            </p:nvSpPr>
            <p:spPr bwMode="auto">
              <a:xfrm>
                <a:off x="4538749" y="2759824"/>
                <a:ext cx="133003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b="1"/>
                  <a:t>GLASS</a:t>
                </a:r>
              </a:p>
              <a:p>
                <a:pPr algn="ctr" eaLnBrk="1" hangingPunct="1"/>
                <a:endParaRPr lang="en-GB" b="1"/>
              </a:p>
              <a:p>
                <a:pPr algn="ctr" eaLnBrk="1" hangingPunct="1"/>
                <a:r>
                  <a:rPr lang="en-GB" b="1"/>
                  <a:t>AIR</a:t>
                </a:r>
              </a:p>
            </p:txBody>
          </p:sp>
          <p:sp>
            <p:nvSpPr>
              <p:cNvPr id="20522" name="TextBox 22"/>
              <p:cNvSpPr txBox="1">
                <a:spLocks noChangeArrowheads="1"/>
              </p:cNvSpPr>
              <p:nvPr/>
            </p:nvSpPr>
            <p:spPr bwMode="auto">
              <a:xfrm>
                <a:off x="5666556" y="3905891"/>
                <a:ext cx="14131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GB" b="1"/>
                  <a:t>NORMAL</a:t>
                </a:r>
              </a:p>
            </p:txBody>
          </p:sp>
        </p:grp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5954713" y="1501775"/>
            <a:ext cx="1793875" cy="2622550"/>
            <a:chOff x="5966903" y="1518140"/>
            <a:chExt cx="1794271" cy="2621644"/>
          </a:xfrm>
        </p:grpSpPr>
        <p:grpSp>
          <p:nvGrpSpPr>
            <p:cNvPr id="20510" name="Group 43"/>
            <p:cNvGrpSpPr>
              <a:grpSpLocks/>
            </p:cNvGrpSpPr>
            <p:nvPr/>
          </p:nvGrpSpPr>
          <p:grpSpPr bwMode="auto">
            <a:xfrm>
              <a:off x="5966903" y="1530631"/>
              <a:ext cx="628205" cy="1709255"/>
              <a:chOff x="5037513" y="4588625"/>
              <a:chExt cx="628205" cy="170925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4497334" y="5129009"/>
                <a:ext cx="1709147" cy="6287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6200000" flipH="1">
                <a:off x="5128146" y="5358456"/>
                <a:ext cx="442760" cy="1603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11" name="Group 53"/>
            <p:cNvGrpSpPr>
              <a:grpSpLocks/>
            </p:cNvGrpSpPr>
            <p:nvPr/>
          </p:nvGrpSpPr>
          <p:grpSpPr bwMode="auto">
            <a:xfrm>
              <a:off x="6568099" y="3210341"/>
              <a:ext cx="1193075" cy="929443"/>
              <a:chOff x="5037513" y="4588625"/>
              <a:chExt cx="628205" cy="170925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4496676" y="5128838"/>
                <a:ext cx="1710194" cy="6278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16200000" flipH="1">
                <a:off x="5129342" y="5358144"/>
                <a:ext cx="440682" cy="1605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12" name="Group 59"/>
            <p:cNvGrpSpPr>
              <a:grpSpLocks/>
            </p:cNvGrpSpPr>
            <p:nvPr/>
          </p:nvGrpSpPr>
          <p:grpSpPr bwMode="auto">
            <a:xfrm flipV="1">
              <a:off x="6598988" y="1518140"/>
              <a:ext cx="628205" cy="1709255"/>
              <a:chOff x="5037513" y="4588625"/>
              <a:chExt cx="628205" cy="170925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4497214" y="5128912"/>
                <a:ext cx="1709147" cy="62878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16200000" flipH="1">
                <a:off x="5128026" y="5358359"/>
                <a:ext cx="442760" cy="1603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5508625" y="1771650"/>
            <a:ext cx="2549525" cy="1468438"/>
            <a:chOff x="5157474" y="4605557"/>
            <a:chExt cx="2550792" cy="1468948"/>
          </a:xfrm>
        </p:grpSpPr>
        <p:grpSp>
          <p:nvGrpSpPr>
            <p:cNvPr id="20501" name="Group 47"/>
            <p:cNvGrpSpPr>
              <a:grpSpLocks/>
            </p:cNvGrpSpPr>
            <p:nvPr/>
          </p:nvGrpSpPr>
          <p:grpSpPr bwMode="auto">
            <a:xfrm>
              <a:off x="5157474" y="4605557"/>
              <a:ext cx="1064303" cy="1431561"/>
              <a:chOff x="5037513" y="4588625"/>
              <a:chExt cx="628205" cy="170925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4497378" y="5128760"/>
                <a:ext cx="1708388" cy="6281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 flipH="1">
                <a:off x="5128332" y="5358872"/>
                <a:ext cx="441792" cy="1603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02" name="Group 50"/>
            <p:cNvGrpSpPr>
              <a:grpSpLocks/>
            </p:cNvGrpSpPr>
            <p:nvPr/>
          </p:nvGrpSpPr>
          <p:grpSpPr bwMode="auto">
            <a:xfrm rot="-120000">
              <a:off x="6230249" y="6028786"/>
              <a:ext cx="1478017" cy="45719"/>
              <a:chOff x="5037513" y="4588625"/>
              <a:chExt cx="628205" cy="1709255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4490582" y="5122302"/>
                <a:ext cx="1721784" cy="62849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6200000" flipH="1">
                <a:off x="5141323" y="5348945"/>
                <a:ext cx="415580" cy="1606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03" name="Group 63"/>
            <p:cNvGrpSpPr>
              <a:grpSpLocks/>
            </p:cNvGrpSpPr>
            <p:nvPr/>
          </p:nvGrpSpPr>
          <p:grpSpPr bwMode="auto">
            <a:xfrm flipV="1">
              <a:off x="6239263" y="4612984"/>
              <a:ext cx="1064303" cy="1431561"/>
              <a:chOff x="5037513" y="4588625"/>
              <a:chExt cx="628205" cy="170925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4497281" y="5129014"/>
                <a:ext cx="1708387" cy="6281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16200000" flipH="1">
                <a:off x="5128235" y="5359125"/>
                <a:ext cx="441791" cy="1603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5395913" y="2297113"/>
            <a:ext cx="2387600" cy="935037"/>
            <a:chOff x="5385856" y="2288771"/>
            <a:chExt cx="2387600" cy="933797"/>
          </a:xfrm>
        </p:grpSpPr>
        <p:grpSp>
          <p:nvGrpSpPr>
            <p:cNvPr id="20495" name="Group 56"/>
            <p:cNvGrpSpPr>
              <a:grpSpLocks/>
            </p:cNvGrpSpPr>
            <p:nvPr/>
          </p:nvGrpSpPr>
          <p:grpSpPr bwMode="auto">
            <a:xfrm>
              <a:off x="5385856" y="2293125"/>
              <a:ext cx="1193075" cy="929443"/>
              <a:chOff x="5037513" y="4588625"/>
              <a:chExt cx="628205" cy="1709255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4497548" y="5129329"/>
                <a:ext cx="1708517" cy="6285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16200000" flipH="1">
                <a:off x="5129173" y="5359005"/>
                <a:ext cx="440250" cy="1604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96" name="Group 67"/>
            <p:cNvGrpSpPr>
              <a:grpSpLocks/>
            </p:cNvGrpSpPr>
            <p:nvPr/>
          </p:nvGrpSpPr>
          <p:grpSpPr bwMode="auto">
            <a:xfrm flipV="1">
              <a:off x="6580381" y="2288771"/>
              <a:ext cx="1193075" cy="929443"/>
              <a:chOff x="5037513" y="4588625"/>
              <a:chExt cx="628205" cy="170925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4497166" y="5129327"/>
                <a:ext cx="1708517" cy="6285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16200000" flipH="1">
                <a:off x="5128791" y="5359003"/>
                <a:ext cx="440250" cy="1604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745038" y="4437063"/>
            <a:ext cx="369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/>
              <a:t>Angle of incidence greater than the </a:t>
            </a:r>
            <a:r>
              <a:rPr lang="en-GB" b="1">
                <a:solidFill>
                  <a:srgbClr val="006600"/>
                </a:solidFill>
              </a:rPr>
              <a:t>critical angle</a:t>
            </a:r>
            <a:r>
              <a:rPr lang="en-GB" b="1"/>
              <a:t>:</a:t>
            </a:r>
          </a:p>
          <a:p>
            <a:pPr eaLnBrk="1" hangingPunct="1"/>
            <a:r>
              <a:rPr lang="en-GB" b="1"/>
              <a:t>NO Refraction and </a:t>
            </a:r>
          </a:p>
          <a:p>
            <a:pPr eaLnBrk="1" hangingPunct="1"/>
            <a:r>
              <a:rPr lang="en-GB" b="1">
                <a:solidFill>
                  <a:srgbClr val="FF0000"/>
                </a:solidFill>
              </a:rPr>
              <a:t>TOTAL INTERNAL REFLECTION</a:t>
            </a:r>
            <a:endParaRPr lang="en-GB" b="1"/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175250" y="4437063"/>
            <a:ext cx="2830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/>
              <a:t>Angle of incidence less than the </a:t>
            </a:r>
            <a:r>
              <a:rPr lang="en-GB" b="1">
                <a:solidFill>
                  <a:srgbClr val="006600"/>
                </a:solidFill>
              </a:rPr>
              <a:t>critical angle</a:t>
            </a:r>
            <a:r>
              <a:rPr lang="en-GB" b="1"/>
              <a:t>: </a:t>
            </a:r>
          </a:p>
          <a:p>
            <a:pPr eaLnBrk="1" hangingPunct="1"/>
            <a:r>
              <a:rPr lang="en-GB" b="1"/>
              <a:t>Refraction and </a:t>
            </a:r>
          </a:p>
          <a:p>
            <a:pPr eaLnBrk="1" hangingPunct="1"/>
            <a:r>
              <a:rPr lang="en-GB" b="1">
                <a:solidFill>
                  <a:srgbClr val="FF0000"/>
                </a:solidFill>
              </a:rPr>
              <a:t>PARTIAL</a:t>
            </a:r>
            <a:r>
              <a:rPr lang="en-GB" b="1"/>
              <a:t> reflection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975225" y="4437063"/>
            <a:ext cx="323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/>
              <a:t>Angle of incidence equal to the </a:t>
            </a:r>
            <a:r>
              <a:rPr lang="en-GB" b="1">
                <a:solidFill>
                  <a:srgbClr val="006600"/>
                </a:solidFill>
              </a:rPr>
              <a:t>critical angle</a:t>
            </a:r>
            <a:r>
              <a:rPr lang="en-GB" b="1"/>
              <a:t>: </a:t>
            </a:r>
          </a:p>
          <a:p>
            <a:pPr eaLnBrk="1" hangingPunct="1"/>
            <a:r>
              <a:rPr lang="en-GB" b="1"/>
              <a:t>Refraction at 90º and </a:t>
            </a:r>
          </a:p>
          <a:p>
            <a:pPr eaLnBrk="1" hangingPunct="1"/>
            <a:r>
              <a:rPr lang="en-GB" b="1">
                <a:solidFill>
                  <a:srgbClr val="FF0000"/>
                </a:solidFill>
              </a:rPr>
              <a:t>PARTIAL</a:t>
            </a:r>
            <a:r>
              <a:rPr lang="en-GB" b="1"/>
              <a:t> reflection</a:t>
            </a:r>
          </a:p>
        </p:txBody>
      </p: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5467350" y="876300"/>
            <a:ext cx="1971675" cy="3181350"/>
            <a:chOff x="5467350" y="876300"/>
            <a:chExt cx="1971675" cy="3181349"/>
          </a:xfrm>
        </p:grpSpPr>
        <p:sp>
          <p:nvSpPr>
            <p:cNvPr id="80" name="Pie 79"/>
            <p:cNvSpPr/>
            <p:nvPr/>
          </p:nvSpPr>
          <p:spPr>
            <a:xfrm>
              <a:off x="5695950" y="2314575"/>
              <a:ext cx="1743075" cy="1743074"/>
            </a:xfrm>
            <a:prstGeom prst="pie">
              <a:avLst>
                <a:gd name="adj1" fmla="val 14163506"/>
                <a:gd name="adj2" fmla="val 16209791"/>
              </a:avLst>
            </a:prstGeom>
            <a:solidFill>
              <a:srgbClr val="00660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493" name="TextBox 80"/>
            <p:cNvSpPr txBox="1">
              <a:spLocks noChangeArrowheads="1"/>
            </p:cNvSpPr>
            <p:nvPr/>
          </p:nvSpPr>
          <p:spPr bwMode="auto">
            <a:xfrm>
              <a:off x="5467350" y="876300"/>
              <a:ext cx="1676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b="1">
                  <a:solidFill>
                    <a:srgbClr val="006600"/>
                  </a:solidFill>
                </a:rPr>
                <a:t>critical angle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rot="16200000" flipH="1">
              <a:off x="5900738" y="1700212"/>
              <a:ext cx="1028700" cy="95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8" grpId="1"/>
      <p:bldP spid="79" grpId="0"/>
      <p:bldP spid="7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7538" cy="812800"/>
          </a:xfrm>
        </p:spPr>
        <p:txBody>
          <a:bodyPr/>
          <a:lstStyle/>
          <a:p>
            <a:pPr eaLnBrk="1" hangingPunct="1"/>
            <a:r>
              <a:rPr lang="en-GB" sz="3600" b="1" smtClean="0"/>
              <a:t>Critical angle equation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71575"/>
            <a:ext cx="4460875" cy="51085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The </a:t>
            </a:r>
            <a:r>
              <a:rPr lang="en-GB" sz="2400" b="1" smtClean="0">
                <a:solidFill>
                  <a:srgbClr val="006600"/>
                </a:solidFill>
              </a:rPr>
              <a:t>critical angle </a:t>
            </a:r>
            <a:r>
              <a:rPr lang="en-GB" sz="2400" b="1" smtClean="0">
                <a:solidFill>
                  <a:srgbClr val="FF0000"/>
                </a:solidFill>
              </a:rPr>
              <a:t>is the angle of incidence in the </a:t>
            </a:r>
            <a:r>
              <a:rPr lang="en-GB" sz="2400" b="1" smtClean="0">
                <a:solidFill>
                  <a:srgbClr val="006600"/>
                </a:solidFill>
              </a:rPr>
              <a:t>denser</a:t>
            </a:r>
            <a:r>
              <a:rPr lang="en-GB" sz="2400" b="1" smtClean="0">
                <a:solidFill>
                  <a:srgbClr val="FF0000"/>
                </a:solidFill>
              </a:rPr>
              <a:t> medium that results in an </a:t>
            </a:r>
            <a:r>
              <a:rPr lang="en-GB" sz="2400" b="1" smtClean="0">
                <a:solidFill>
                  <a:srgbClr val="006600"/>
                </a:solidFill>
              </a:rPr>
              <a:t>angle of refraction of 90º</a:t>
            </a:r>
            <a:endParaRPr lang="en-GB" sz="2400" b="1" i="1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	n  </a:t>
            </a:r>
            <a:r>
              <a:rPr lang="en-GB" sz="2400" b="1" i="1" smtClean="0"/>
              <a:t> =   </a:t>
            </a:r>
            <a:r>
              <a:rPr lang="en-GB" sz="2400" b="1" i="1" smtClean="0">
                <a:solidFill>
                  <a:srgbClr val="FF3300"/>
                </a:solidFill>
              </a:rPr>
              <a:t>	   1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        		sin c</a:t>
            </a: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/>
              <a:t>where: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</a:rPr>
              <a:t>n</a:t>
            </a:r>
            <a:r>
              <a:rPr lang="en-GB" sz="2400" b="1" smtClean="0"/>
              <a:t> is the refractive index of the </a:t>
            </a:r>
            <a:r>
              <a:rPr lang="en-GB" sz="2400" b="1" smtClean="0">
                <a:solidFill>
                  <a:srgbClr val="FF0000"/>
                </a:solidFill>
              </a:rPr>
              <a:t>denser </a:t>
            </a:r>
            <a:r>
              <a:rPr lang="en-GB" sz="2400" b="1" smtClean="0"/>
              <a:t>medium (glass in the example opposite).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</a:rPr>
              <a:t>c</a:t>
            </a:r>
            <a:r>
              <a:rPr lang="en-GB" sz="2400" b="1" smtClean="0"/>
              <a:t> is the </a:t>
            </a:r>
            <a:r>
              <a:rPr lang="en-GB" sz="2400" b="1" smtClean="0">
                <a:solidFill>
                  <a:srgbClr val="006600"/>
                </a:solidFill>
              </a:rPr>
              <a:t>critical angle</a:t>
            </a:r>
            <a:r>
              <a:rPr lang="en-GB" sz="2400" b="1" smtClean="0"/>
              <a:t>.</a:t>
            </a: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22388" y="2622550"/>
            <a:ext cx="2025650" cy="966788"/>
            <a:chOff x="391886" y="2162653"/>
            <a:chExt cx="2024743" cy="96665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282074" y="2645185"/>
              <a:ext cx="926685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91886" y="2162653"/>
              <a:ext cx="2024743" cy="96665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849813" y="979488"/>
            <a:ext cx="3951287" cy="3398837"/>
            <a:chOff x="4849300" y="979817"/>
            <a:chExt cx="3952108" cy="3398923"/>
          </a:xfrm>
        </p:grpSpPr>
        <p:grpSp>
          <p:nvGrpSpPr>
            <p:cNvPr id="21516" name="Group 19"/>
            <p:cNvGrpSpPr>
              <a:grpSpLocks/>
            </p:cNvGrpSpPr>
            <p:nvPr/>
          </p:nvGrpSpPr>
          <p:grpSpPr bwMode="auto">
            <a:xfrm>
              <a:off x="4849300" y="1438831"/>
              <a:ext cx="3952108" cy="2939909"/>
              <a:chOff x="4538749" y="1335314"/>
              <a:chExt cx="3952108" cy="2939909"/>
            </a:xfrm>
          </p:grpSpPr>
          <p:grpSp>
            <p:nvGrpSpPr>
              <p:cNvPr id="21531" name="Group 73"/>
              <p:cNvGrpSpPr>
                <a:grpSpLocks/>
              </p:cNvGrpSpPr>
              <p:nvPr/>
            </p:nvGrpSpPr>
            <p:grpSpPr bwMode="auto">
              <a:xfrm>
                <a:off x="4702629" y="1335314"/>
                <a:ext cx="3788228" cy="2592113"/>
                <a:chOff x="4702629" y="1335314"/>
                <a:chExt cx="3788228" cy="2592113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702295" y="1335099"/>
                  <a:ext cx="3788562" cy="188758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5368613" y="2691651"/>
                  <a:ext cx="2447986" cy="2381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32" name="Group 74"/>
              <p:cNvGrpSpPr>
                <a:grpSpLocks/>
              </p:cNvGrpSpPr>
              <p:nvPr/>
            </p:nvGrpSpPr>
            <p:grpSpPr bwMode="auto">
              <a:xfrm>
                <a:off x="4538749" y="2759824"/>
                <a:ext cx="2540970" cy="1515399"/>
                <a:chOff x="4538749" y="2759824"/>
                <a:chExt cx="2540970" cy="1515399"/>
              </a:xfrm>
            </p:grpSpPr>
            <p:sp>
              <p:nvSpPr>
                <p:cNvPr id="2153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538749" y="2759824"/>
                  <a:ext cx="1330036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GB" b="1"/>
                    <a:t>GLASS</a:t>
                  </a:r>
                </a:p>
                <a:p>
                  <a:pPr algn="ctr" eaLnBrk="1" hangingPunct="1"/>
                  <a:endParaRPr lang="en-GB" b="1"/>
                </a:p>
                <a:p>
                  <a:pPr algn="ctr" eaLnBrk="1" hangingPunct="1"/>
                  <a:r>
                    <a:rPr lang="en-GB" b="1"/>
                    <a:t>AIR</a:t>
                  </a:r>
                </a:p>
              </p:txBody>
            </p:sp>
            <p:sp>
              <p:nvSpPr>
                <p:cNvPr id="2153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666556" y="3905891"/>
                  <a:ext cx="141316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b="1"/>
                    <a:t>NORMAL</a:t>
                  </a:r>
                </a:p>
              </p:txBody>
            </p:sp>
          </p:grpSp>
        </p:grpSp>
        <p:grpSp>
          <p:nvGrpSpPr>
            <p:cNvPr id="21517" name="Group 36"/>
            <p:cNvGrpSpPr>
              <a:grpSpLocks/>
            </p:cNvGrpSpPr>
            <p:nvPr/>
          </p:nvGrpSpPr>
          <p:grpSpPr bwMode="auto">
            <a:xfrm>
              <a:off x="5818545" y="1874434"/>
              <a:ext cx="2550792" cy="1468948"/>
              <a:chOff x="5157474" y="4605557"/>
              <a:chExt cx="2550792" cy="1468948"/>
            </a:xfrm>
          </p:grpSpPr>
          <p:grpSp>
            <p:nvGrpSpPr>
              <p:cNvPr id="21522" name="Group 47"/>
              <p:cNvGrpSpPr>
                <a:grpSpLocks/>
              </p:cNvGrpSpPr>
              <p:nvPr/>
            </p:nvGrpSpPr>
            <p:grpSpPr bwMode="auto">
              <a:xfrm>
                <a:off x="5157474" y="4605557"/>
                <a:ext cx="1064303" cy="1431561"/>
                <a:chOff x="5037513" y="4588625"/>
                <a:chExt cx="628205" cy="1709255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4497636" y="5129010"/>
                  <a:ext cx="1707837" cy="6288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rot="16200000" flipH="1">
                  <a:off x="5128386" y="5359055"/>
                  <a:ext cx="441649" cy="16120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23" name="Group 50"/>
              <p:cNvGrpSpPr>
                <a:grpSpLocks/>
              </p:cNvGrpSpPr>
              <p:nvPr/>
            </p:nvGrpSpPr>
            <p:grpSpPr bwMode="auto">
              <a:xfrm rot="-120000">
                <a:off x="6230249" y="6028786"/>
                <a:ext cx="1478017" cy="45719"/>
                <a:chOff x="5037513" y="4588625"/>
                <a:chExt cx="628205" cy="170925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16200000" flipH="1">
                  <a:off x="4491046" y="5133763"/>
                  <a:ext cx="1721181" cy="6283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rot="16200000" flipH="1">
                  <a:off x="5141536" y="5360341"/>
                  <a:ext cx="415481" cy="16062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24" name="Group 63"/>
              <p:cNvGrpSpPr>
                <a:grpSpLocks/>
              </p:cNvGrpSpPr>
              <p:nvPr/>
            </p:nvGrpSpPr>
            <p:grpSpPr bwMode="auto">
              <a:xfrm flipV="1">
                <a:off x="6239263" y="4612984"/>
                <a:ext cx="1064303" cy="1431561"/>
                <a:chOff x="5037513" y="4588625"/>
                <a:chExt cx="628205" cy="1709255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4502562" y="5123744"/>
                  <a:ext cx="1698360" cy="6279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 rot="16200000" flipH="1">
                  <a:off x="5133313" y="5353788"/>
                  <a:ext cx="432172" cy="16026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18" name="Group 56"/>
            <p:cNvGrpSpPr>
              <a:grpSpLocks/>
            </p:cNvGrpSpPr>
            <p:nvPr/>
          </p:nvGrpSpPr>
          <p:grpSpPr bwMode="auto">
            <a:xfrm>
              <a:off x="5777901" y="979817"/>
              <a:ext cx="1971675" cy="3181349"/>
              <a:chOff x="5467350" y="876300"/>
              <a:chExt cx="1971675" cy="3181349"/>
            </a:xfrm>
          </p:grpSpPr>
          <p:sp>
            <p:nvSpPr>
              <p:cNvPr id="58" name="Pie 57"/>
              <p:cNvSpPr/>
              <p:nvPr/>
            </p:nvSpPr>
            <p:spPr>
              <a:xfrm>
                <a:off x="5696277" y="2314611"/>
                <a:ext cx="1743438" cy="1743119"/>
              </a:xfrm>
              <a:prstGeom prst="pie">
                <a:avLst>
                  <a:gd name="adj1" fmla="val 14163506"/>
                  <a:gd name="adj2" fmla="val 16209791"/>
                </a:avLst>
              </a:prstGeom>
              <a:solidFill>
                <a:srgbClr val="00660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1520" name="TextBox 58"/>
              <p:cNvSpPr txBox="1">
                <a:spLocks noChangeArrowheads="1"/>
              </p:cNvSpPr>
              <p:nvPr/>
            </p:nvSpPr>
            <p:spPr bwMode="auto">
              <a:xfrm>
                <a:off x="5467350" y="876300"/>
                <a:ext cx="1676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b="1">
                    <a:solidFill>
                      <a:srgbClr val="006600"/>
                    </a:solidFill>
                  </a:rPr>
                  <a:t>critical angle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rot="16200000" flipH="1">
                <a:off x="5901201" y="1700232"/>
                <a:ext cx="1028726" cy="952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6905625" y="3343275"/>
            <a:ext cx="1931988" cy="1757363"/>
            <a:chOff x="6905625" y="3343275"/>
            <a:chExt cx="1932137" cy="1757354"/>
          </a:xfrm>
        </p:grpSpPr>
        <p:sp>
          <p:nvSpPr>
            <p:cNvPr id="21511" name="TextBox 61"/>
            <p:cNvSpPr txBox="1">
              <a:spLocks noChangeArrowheads="1"/>
            </p:cNvSpPr>
            <p:nvPr/>
          </p:nvSpPr>
          <p:spPr bwMode="auto">
            <a:xfrm>
              <a:off x="7371273" y="4084966"/>
              <a:ext cx="146648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2000" b="1">
                  <a:solidFill>
                    <a:srgbClr val="7030A0"/>
                  </a:solidFill>
                </a:rPr>
                <a:t>angle of refraction = 90º</a:t>
              </a:r>
            </a:p>
          </p:txBody>
        </p:sp>
        <p:grpSp>
          <p:nvGrpSpPr>
            <p:cNvPr id="21512" name="Group 64"/>
            <p:cNvGrpSpPr>
              <a:grpSpLocks/>
            </p:cNvGrpSpPr>
            <p:nvPr/>
          </p:nvGrpSpPr>
          <p:grpSpPr bwMode="auto">
            <a:xfrm>
              <a:off x="6905625" y="3343275"/>
              <a:ext cx="381000" cy="409575"/>
              <a:chOff x="6905625" y="3343275"/>
              <a:chExt cx="381000" cy="40957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6905625" y="3343275"/>
                <a:ext cx="381029" cy="409573"/>
              </a:xfrm>
              <a:prstGeom prst="rect">
                <a:avLst/>
              </a:prstGeom>
              <a:solidFill>
                <a:srgbClr val="7030A0"/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924676" y="3362325"/>
                <a:ext cx="276246" cy="3143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 rot="16200000" flipV="1">
              <a:off x="7281905" y="3843324"/>
              <a:ext cx="333373" cy="2667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Specification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61338" cy="3175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smtClean="0"/>
              <a:t>Describe experiments to investigate the refraction of light, using rectangular blocks, semicircular blocks and triangular prisms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smtClean="0"/>
              <a:t>know and use the relationship:   </a:t>
            </a:r>
            <a:r>
              <a:rPr lang="en-GB" sz="1600" i="1" smtClean="0"/>
              <a:t>n = sin i  / sin r</a:t>
            </a:r>
            <a:endParaRPr lang="en-GB" sz="16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smtClean="0"/>
              <a:t>describe an experiment to determine the refractive index of glass, using a glass block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smtClean="0"/>
              <a:t>describe the role of total internal reflection in transmitting information along optical fibres and in prisms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smtClean="0"/>
              <a:t>explain the meaning of critical angle </a:t>
            </a:r>
            <a:r>
              <a:rPr lang="en-GB" sz="1600" i="1" smtClean="0"/>
              <a:t>c</a:t>
            </a:r>
            <a:endParaRPr lang="en-GB" sz="16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600" smtClean="0"/>
              <a:t>know and use the relationship:   </a:t>
            </a:r>
            <a:r>
              <a:rPr lang="en-GB" sz="1600" i="1" smtClean="0"/>
              <a:t>n = 1 / sin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064500" cy="3438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critical angle of glass to air if the refractive index of glass is 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064500" cy="3438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critical angle of glass to air if the refractive index of glass is 1.5</a:t>
            </a:r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n</a:t>
            </a:r>
            <a:r>
              <a:rPr lang="en-GB" b="1" i="1" smtClean="0"/>
              <a:t> = </a:t>
            </a:r>
            <a:r>
              <a:rPr lang="en-GB" b="1" i="1" smtClean="0">
                <a:solidFill>
                  <a:srgbClr val="FF0000"/>
                </a:solidFill>
              </a:rPr>
              <a:t>1</a:t>
            </a:r>
            <a:r>
              <a:rPr lang="en-GB" b="1" i="1" smtClean="0"/>
              <a:t> / </a:t>
            </a:r>
            <a:r>
              <a:rPr lang="en-GB" b="1" i="1" smtClean="0">
                <a:solidFill>
                  <a:srgbClr val="FF0000"/>
                </a:solidFill>
              </a:rPr>
              <a:t>sin c</a:t>
            </a:r>
          </a:p>
          <a:p>
            <a:pPr marL="0" indent="0" eaLnBrk="1" hangingPunct="1">
              <a:buFontTx/>
              <a:buNone/>
            </a:pPr>
            <a:r>
              <a:rPr lang="en-GB" b="1" i="1" smtClean="0"/>
              <a:t>= </a:t>
            </a:r>
            <a:r>
              <a:rPr lang="en-GB" b="1" smtClean="0"/>
              <a:t>1.0 / 1.5</a:t>
            </a:r>
          </a:p>
          <a:p>
            <a:pPr marL="0" indent="0" eaLnBrk="1" hangingPunct="1">
              <a:buFontTx/>
              <a:buNone/>
            </a:pPr>
            <a:r>
              <a:rPr lang="en-GB" b="1" smtClean="0"/>
              <a:t>= 0.67</a:t>
            </a:r>
            <a:r>
              <a:rPr lang="en-GB" b="1" i="1" smtClean="0"/>
              <a:t>    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critical angle for glass, </a:t>
            </a:r>
            <a:r>
              <a:rPr lang="en-GB" b="1" i="1" smtClean="0">
                <a:solidFill>
                  <a:srgbClr val="FF3300"/>
                </a:solidFill>
              </a:rPr>
              <a:t>c </a:t>
            </a:r>
            <a:r>
              <a:rPr lang="en-GB" b="1" smtClean="0">
                <a:solidFill>
                  <a:srgbClr val="FF3300"/>
                </a:solidFill>
              </a:rPr>
              <a:t>= 42</a:t>
            </a: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064500" cy="3438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critical angle of water to air if the refractive index of glass is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064500" cy="3438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critical angle of water to air if the refractive index of glass is 1.3</a:t>
            </a:r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n</a:t>
            </a:r>
            <a:r>
              <a:rPr lang="en-GB" b="1" i="1" smtClean="0"/>
              <a:t> = </a:t>
            </a:r>
            <a:r>
              <a:rPr lang="en-GB" b="1" i="1" smtClean="0">
                <a:solidFill>
                  <a:srgbClr val="FF0000"/>
                </a:solidFill>
              </a:rPr>
              <a:t>1</a:t>
            </a:r>
            <a:r>
              <a:rPr lang="en-GB" b="1" i="1" smtClean="0"/>
              <a:t> / </a:t>
            </a:r>
            <a:r>
              <a:rPr lang="en-GB" b="1" i="1" smtClean="0">
                <a:solidFill>
                  <a:srgbClr val="FF0000"/>
                </a:solidFill>
              </a:rPr>
              <a:t>sin c</a:t>
            </a:r>
          </a:p>
          <a:p>
            <a:pPr marL="0" indent="0" eaLnBrk="1" hangingPunct="1">
              <a:buFontTx/>
              <a:buNone/>
            </a:pPr>
            <a:r>
              <a:rPr lang="en-GB" b="1" i="1" smtClean="0"/>
              <a:t>= </a:t>
            </a:r>
            <a:r>
              <a:rPr lang="en-GB" b="1" smtClean="0"/>
              <a:t>1.0 / 1.3</a:t>
            </a:r>
          </a:p>
          <a:p>
            <a:pPr marL="0" indent="0" eaLnBrk="1" hangingPunct="1">
              <a:buFontTx/>
              <a:buNone/>
            </a:pPr>
            <a:r>
              <a:rPr lang="en-GB" b="1" smtClean="0"/>
              <a:t>= 0.75</a:t>
            </a:r>
            <a:r>
              <a:rPr lang="en-GB" b="1" i="1" smtClean="0"/>
              <a:t>    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critical angle for water, </a:t>
            </a:r>
            <a:r>
              <a:rPr lang="en-GB" b="1" i="1" smtClean="0">
                <a:solidFill>
                  <a:srgbClr val="FF3300"/>
                </a:solidFill>
              </a:rPr>
              <a:t>c </a:t>
            </a:r>
            <a:r>
              <a:rPr lang="en-GB" b="1" smtClean="0">
                <a:solidFill>
                  <a:srgbClr val="FF3300"/>
                </a:solidFill>
              </a:rPr>
              <a:t>= 49</a:t>
            </a: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4700"/>
          </a:xfrm>
        </p:spPr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025" y="1089025"/>
            <a:ext cx="8213725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maximum refractive index of a medium if light is to escape from it into water (refractive index = 1.3) at all angles below 30</a:t>
            </a:r>
            <a:r>
              <a:rPr lang="en-GB" sz="2400" i="1" smtClean="0">
                <a:cs typeface="Arial" pitchFamily="34" charset="0"/>
              </a:rPr>
              <a:t>°</a:t>
            </a:r>
            <a:r>
              <a:rPr lang="en-GB" sz="2400" i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4700"/>
          </a:xfrm>
        </p:spPr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025" y="1089025"/>
            <a:ext cx="8213725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maximum refractive index of a medium if light is to escape from it into water (refractive index = 1.3) at all angles below 30</a:t>
            </a:r>
            <a:r>
              <a:rPr lang="en-GB" sz="2400" i="1" smtClean="0">
                <a:cs typeface="Arial" pitchFamily="34" charset="0"/>
              </a:rPr>
              <a:t>°</a:t>
            </a:r>
            <a:r>
              <a:rPr lang="en-GB" sz="2400" i="1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</a:rPr>
              <a:t>n</a:t>
            </a:r>
            <a:r>
              <a:rPr lang="en-GB" sz="2400" b="1" i="1" smtClean="0"/>
              <a:t> = </a:t>
            </a:r>
            <a:r>
              <a:rPr lang="en-GB" sz="2400" b="1" i="1" smtClean="0">
                <a:solidFill>
                  <a:srgbClr val="FF0000"/>
                </a:solidFill>
              </a:rPr>
              <a:t>1</a:t>
            </a:r>
            <a:r>
              <a:rPr lang="en-GB" sz="2400" b="1" i="1" smtClean="0"/>
              <a:t> / </a:t>
            </a:r>
            <a:r>
              <a:rPr lang="en-GB" sz="2400" b="1" i="1" smtClean="0">
                <a:solidFill>
                  <a:srgbClr val="FF0000"/>
                </a:solidFill>
              </a:rPr>
              <a:t>sin c</a:t>
            </a:r>
          </a:p>
          <a:p>
            <a:pPr marL="0" indent="0" eaLnBrk="1" hangingPunct="1">
              <a:buFontTx/>
              <a:buNone/>
            </a:pPr>
            <a:r>
              <a:rPr lang="en-GB" sz="2400" i="1" smtClean="0"/>
              <a:t>becomes: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</a:rPr>
              <a:t>sin c</a:t>
            </a:r>
            <a:r>
              <a:rPr lang="en-GB" sz="2400" b="1" i="1" smtClean="0"/>
              <a:t> = </a:t>
            </a:r>
            <a:r>
              <a:rPr lang="en-GB" sz="2400" b="1" i="1" smtClean="0">
                <a:solidFill>
                  <a:srgbClr val="FF0000"/>
                </a:solidFill>
              </a:rPr>
              <a:t>1</a:t>
            </a:r>
            <a:r>
              <a:rPr lang="en-GB" sz="2400" b="1" i="1" smtClean="0"/>
              <a:t> / </a:t>
            </a:r>
            <a:r>
              <a:rPr lang="en-GB" sz="2400" b="1" i="1" smtClean="0">
                <a:solidFill>
                  <a:srgbClr val="FF0000"/>
                </a:solidFill>
              </a:rPr>
              <a:t>n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/>
              <a:t>sin 30</a:t>
            </a:r>
            <a:r>
              <a:rPr lang="en-GB" sz="2400" b="1" i="1" smtClean="0">
                <a:cs typeface="Arial" pitchFamily="34" charset="0"/>
              </a:rPr>
              <a:t>°</a:t>
            </a:r>
            <a:r>
              <a:rPr lang="en-GB" sz="2400" b="1" i="1" smtClean="0"/>
              <a:t> = </a:t>
            </a:r>
            <a:r>
              <a:rPr lang="en-GB" sz="2400" b="1" smtClean="0"/>
              <a:t>1.3 / </a:t>
            </a:r>
            <a:r>
              <a:rPr lang="en-GB" sz="2400" b="1" i="1" smtClean="0">
                <a:solidFill>
                  <a:srgbClr val="FF3300"/>
                </a:solidFill>
              </a:rPr>
              <a:t>n</a:t>
            </a:r>
            <a:endParaRPr lang="en-GB" sz="2400" b="1" i="1" baseline="-25000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400" b="1" smtClean="0"/>
              <a:t>0.5</a:t>
            </a:r>
            <a:r>
              <a:rPr lang="en-GB" sz="2400" b="1" i="1" smtClean="0"/>
              <a:t> = </a:t>
            </a:r>
            <a:r>
              <a:rPr lang="en-GB" sz="2400" b="1" smtClean="0"/>
              <a:t>1.3 / </a:t>
            </a:r>
            <a:r>
              <a:rPr lang="en-GB" sz="2400" b="1" i="1" smtClean="0">
                <a:solidFill>
                  <a:srgbClr val="FF3300"/>
                </a:solidFill>
              </a:rPr>
              <a:t>n</a:t>
            </a:r>
            <a:endParaRPr lang="en-GB" sz="2400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400" b="1" smtClean="0"/>
              <a:t> </a:t>
            </a:r>
            <a:r>
              <a:rPr lang="en-GB" sz="2400" b="1" i="1" smtClean="0"/>
              <a:t>= </a:t>
            </a:r>
            <a:r>
              <a:rPr lang="en-GB" sz="2400" b="1" smtClean="0"/>
              <a:t>1.3 / 0.5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3300"/>
                </a:solidFill>
              </a:rPr>
              <a:t>maximum refractive index, </a:t>
            </a:r>
            <a:r>
              <a:rPr lang="en-GB" sz="2400" b="1" i="1" smtClean="0">
                <a:solidFill>
                  <a:srgbClr val="FF3300"/>
                </a:solidFill>
              </a:rPr>
              <a:t>n </a:t>
            </a:r>
            <a:r>
              <a:rPr lang="en-GB" sz="2400" b="1" smtClean="0">
                <a:solidFill>
                  <a:srgbClr val="FF3300"/>
                </a:solidFill>
              </a:rPr>
              <a:t>= 2.6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7538" cy="812800"/>
          </a:xfrm>
        </p:spPr>
        <p:txBody>
          <a:bodyPr/>
          <a:lstStyle/>
          <a:p>
            <a:pPr eaLnBrk="1" hangingPunct="1"/>
            <a:r>
              <a:rPr lang="en-GB" sz="3600" b="1" smtClean="0"/>
              <a:t>Uses of total internal reflection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71575"/>
            <a:ext cx="4237037" cy="24415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1. Prismatic periscope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Glass and perspex both have </a:t>
            </a:r>
            <a:r>
              <a:rPr lang="en-GB" sz="2400" b="1" smtClean="0">
                <a:solidFill>
                  <a:srgbClr val="006600"/>
                </a:solidFill>
              </a:rPr>
              <a:t>critical angles </a:t>
            </a:r>
            <a:r>
              <a:rPr lang="en-GB" sz="2400" b="1" smtClean="0"/>
              <a:t>of about </a:t>
            </a:r>
            <a:r>
              <a:rPr lang="en-GB" sz="2400" b="1" smtClean="0">
                <a:solidFill>
                  <a:srgbClr val="006600"/>
                </a:solidFill>
              </a:rPr>
              <a:t>42º</a:t>
            </a:r>
            <a:r>
              <a:rPr lang="en-GB" sz="2400" b="1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In each prism the light strikes the glass-air interface at an incidence angle of</a:t>
            </a:r>
            <a:r>
              <a:rPr lang="en-GB" sz="2400" b="1" smtClean="0">
                <a:solidFill>
                  <a:srgbClr val="FF0000"/>
                </a:solidFill>
              </a:rPr>
              <a:t> 45º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Total internal reflection therefore occurs and the light ray is deviated by </a:t>
            </a:r>
            <a:r>
              <a:rPr lang="en-GB" sz="2400" b="1" smtClean="0">
                <a:solidFill>
                  <a:srgbClr val="7030A0"/>
                </a:solidFill>
              </a:rPr>
              <a:t>90º</a:t>
            </a:r>
            <a:r>
              <a:rPr lang="en-GB" sz="2400" b="1" smtClean="0"/>
              <a:t> in each prism.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AutoNum type="arabicPeriod"/>
            </a:pPr>
            <a:endParaRPr lang="en-GB" sz="2400" b="1" smtClean="0">
              <a:solidFill>
                <a:srgbClr val="FF0000"/>
              </a:solidFill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695825" y="1319213"/>
            <a:ext cx="4019550" cy="4305300"/>
            <a:chOff x="4695356" y="1319134"/>
            <a:chExt cx="4020290" cy="4304677"/>
          </a:xfrm>
        </p:grpSpPr>
        <p:grpSp>
          <p:nvGrpSpPr>
            <p:cNvPr id="28686" name="Group 38"/>
            <p:cNvGrpSpPr>
              <a:grpSpLocks/>
            </p:cNvGrpSpPr>
            <p:nvPr/>
          </p:nvGrpSpPr>
          <p:grpSpPr bwMode="auto">
            <a:xfrm>
              <a:off x="6026046" y="1319134"/>
              <a:ext cx="1409075" cy="1663909"/>
              <a:chOff x="6041036" y="1858780"/>
              <a:chExt cx="1409075" cy="1663909"/>
            </a:xfrm>
          </p:grpSpPr>
          <p:sp>
            <p:nvSpPr>
              <p:cNvPr id="35" name="Right Triangle 34"/>
              <p:cNvSpPr/>
              <p:nvPr/>
            </p:nvSpPr>
            <p:spPr>
              <a:xfrm>
                <a:off x="6040916" y="1858780"/>
                <a:ext cx="1409959" cy="166345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6236387" y="2203074"/>
                <a:ext cx="1047598" cy="87011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87" name="Group 39"/>
            <p:cNvGrpSpPr>
              <a:grpSpLocks/>
            </p:cNvGrpSpPr>
            <p:nvPr/>
          </p:nvGrpSpPr>
          <p:grpSpPr bwMode="auto">
            <a:xfrm flipH="1" flipV="1">
              <a:off x="6013555" y="3959902"/>
              <a:ext cx="1409075" cy="1663909"/>
              <a:chOff x="6041036" y="1858780"/>
              <a:chExt cx="1409075" cy="1663909"/>
            </a:xfrm>
          </p:grpSpPr>
          <p:sp>
            <p:nvSpPr>
              <p:cNvPr id="47" name="Right Triangle 46"/>
              <p:cNvSpPr/>
              <p:nvPr/>
            </p:nvSpPr>
            <p:spPr>
              <a:xfrm>
                <a:off x="6040483" y="1858780"/>
                <a:ext cx="1409959" cy="166345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6235953" y="2203075"/>
                <a:ext cx="1047598" cy="87011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68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356" y="1753537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087" y="4251112"/>
              <a:ext cx="824559" cy="81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5"/>
          <p:cNvGrpSpPr>
            <a:grpSpLocks/>
          </p:cNvGrpSpPr>
          <p:nvPr/>
        </p:nvGrpSpPr>
        <p:grpSpPr bwMode="auto">
          <a:xfrm rot="5400000">
            <a:off x="5394325" y="3443288"/>
            <a:ext cx="2667000" cy="44450"/>
            <a:chOff x="3624349" y="6234545"/>
            <a:chExt cx="2078182" cy="16626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3624349" y="6234545"/>
              <a:ext cx="2078182" cy="16626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443252" y="6249389"/>
              <a:ext cx="492331" cy="1782"/>
            </a:xfrm>
            <a:prstGeom prst="straightConnector1">
              <a:avLst/>
            </a:prstGeom>
            <a:ln w="508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5"/>
          <p:cNvGrpSpPr>
            <a:grpSpLocks/>
          </p:cNvGrpSpPr>
          <p:nvPr/>
        </p:nvGrpSpPr>
        <p:grpSpPr bwMode="auto">
          <a:xfrm rot="170508">
            <a:off x="5462588" y="2111375"/>
            <a:ext cx="1249362" cy="49213"/>
            <a:chOff x="3624349" y="6234545"/>
            <a:chExt cx="2078182" cy="16626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3624349" y="6234545"/>
              <a:ext cx="2078182" cy="16626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428007" y="6245697"/>
              <a:ext cx="493799" cy="1609"/>
            </a:xfrm>
            <a:prstGeom prst="straightConnector1">
              <a:avLst/>
            </a:prstGeom>
            <a:ln w="508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0"/>
          <p:cNvGrpSpPr>
            <a:grpSpLocks/>
          </p:cNvGrpSpPr>
          <p:nvPr/>
        </p:nvGrpSpPr>
        <p:grpSpPr bwMode="auto">
          <a:xfrm rot="170508">
            <a:off x="6783388" y="4781550"/>
            <a:ext cx="1249362" cy="49213"/>
            <a:chOff x="3624349" y="6234545"/>
            <a:chExt cx="2078182" cy="16626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3624349" y="6234545"/>
              <a:ext cx="2078182" cy="16626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428007" y="6245697"/>
              <a:ext cx="493799" cy="1609"/>
            </a:xfrm>
            <a:prstGeom prst="straightConnector1">
              <a:avLst/>
            </a:prstGeom>
            <a:ln w="508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116638" y="1141413"/>
            <a:ext cx="1384300" cy="1319212"/>
            <a:chOff x="5991864" y="1768839"/>
            <a:chExt cx="1383297" cy="1319135"/>
          </a:xfrm>
        </p:grpSpPr>
        <p:sp>
          <p:nvSpPr>
            <p:cNvPr id="35" name="Right Triangle 34"/>
            <p:cNvSpPr/>
            <p:nvPr/>
          </p:nvSpPr>
          <p:spPr>
            <a:xfrm rot="13461623">
              <a:off x="5991864" y="1848209"/>
              <a:ext cx="1234180" cy="119690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6827670" y="1821389"/>
              <a:ext cx="600040" cy="494941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6875307" y="2678542"/>
              <a:ext cx="461935" cy="356928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542925"/>
            <a:ext cx="3910013" cy="45831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2. Reflectors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The reflector is made up of many small perspex prisms arranged so that light undergoes total internal reflection twice.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The overall result is that the light is returned in the direction from which it originally came.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The reflector will be seen to be lit up from the point of view of the light source for example the driver of a car with its headlights on.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AutoNum type="arabicPeriod"/>
            </a:pPr>
            <a:endParaRPr lang="en-GB" sz="2400" b="1" smtClean="0">
              <a:solidFill>
                <a:srgbClr val="FF0000"/>
              </a:solidFill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76838" y="1403350"/>
            <a:ext cx="2038350" cy="82550"/>
            <a:chOff x="3732505" y="5853611"/>
            <a:chExt cx="1249227" cy="48389"/>
          </a:xfrm>
        </p:grpSpPr>
        <p:cxnSp>
          <p:nvCxnSpPr>
            <p:cNvPr id="68" name="Straight Connector 67"/>
            <p:cNvCxnSpPr/>
            <p:nvPr/>
          </p:nvCxnSpPr>
          <p:spPr>
            <a:xfrm rot="170508" flipV="1">
              <a:off x="3732505" y="5853611"/>
              <a:ext cx="1249227" cy="48389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31612" y="5874083"/>
              <a:ext cx="302578" cy="6514"/>
            </a:xfrm>
            <a:prstGeom prst="straightConnector1">
              <a:avLst/>
            </a:prstGeom>
            <a:ln w="508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0"/>
          <p:cNvGrpSpPr>
            <a:grpSpLocks/>
          </p:cNvGrpSpPr>
          <p:nvPr/>
        </p:nvGrpSpPr>
        <p:grpSpPr bwMode="auto">
          <a:xfrm flipH="1">
            <a:off x="5164138" y="2170113"/>
            <a:ext cx="2039937" cy="82550"/>
            <a:chOff x="3732505" y="5853611"/>
            <a:chExt cx="1249227" cy="48389"/>
          </a:xfrm>
        </p:grpSpPr>
        <p:cxnSp>
          <p:nvCxnSpPr>
            <p:cNvPr id="32" name="Straight Connector 31"/>
            <p:cNvCxnSpPr/>
            <p:nvPr/>
          </p:nvCxnSpPr>
          <p:spPr>
            <a:xfrm rot="170508" flipV="1">
              <a:off x="3732505" y="5853611"/>
              <a:ext cx="1249227" cy="48389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232196" y="5874083"/>
              <a:ext cx="302342" cy="6514"/>
            </a:xfrm>
            <a:prstGeom prst="straightConnector1">
              <a:avLst/>
            </a:prstGeom>
            <a:ln w="508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3"/>
          <p:cNvGrpSpPr>
            <a:grpSpLocks/>
          </p:cNvGrpSpPr>
          <p:nvPr/>
        </p:nvGrpSpPr>
        <p:grpSpPr bwMode="auto">
          <a:xfrm rot="-5400000" flipH="1" flipV="1">
            <a:off x="6854031" y="1805782"/>
            <a:ext cx="725487" cy="44450"/>
            <a:chOff x="3732505" y="5853611"/>
            <a:chExt cx="1249227" cy="48389"/>
          </a:xfrm>
        </p:grpSpPr>
        <p:cxnSp>
          <p:nvCxnSpPr>
            <p:cNvPr id="36" name="Straight Connector 35"/>
            <p:cNvCxnSpPr/>
            <p:nvPr/>
          </p:nvCxnSpPr>
          <p:spPr>
            <a:xfrm rot="170508" flipV="1">
              <a:off x="3732505" y="5853611"/>
              <a:ext cx="1249227" cy="48389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249143" y="5874349"/>
              <a:ext cx="300689" cy="6913"/>
            </a:xfrm>
            <a:prstGeom prst="straightConnector1">
              <a:avLst/>
            </a:prstGeom>
            <a:ln w="508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5307013" y="3138488"/>
            <a:ext cx="2706687" cy="2314575"/>
            <a:chOff x="5127811" y="3209645"/>
            <a:chExt cx="2707342" cy="2315193"/>
          </a:xfrm>
        </p:grpSpPr>
        <p:pic>
          <p:nvPicPr>
            <p:cNvPr id="2970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303" y="3209645"/>
              <a:ext cx="1744756" cy="130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Box 40"/>
            <p:cNvSpPr txBox="1">
              <a:spLocks noChangeArrowheads="1"/>
            </p:cNvSpPr>
            <p:nvPr/>
          </p:nvSpPr>
          <p:spPr bwMode="auto">
            <a:xfrm>
              <a:off x="5127811" y="4608606"/>
              <a:ext cx="2707342" cy="91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b="1"/>
                <a:t>A bicycle rear reflector contains many tiny red perspex prisms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542925"/>
            <a:ext cx="3910013" cy="45831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3. Optical fibres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/>
              <a:t>Optical fibre consists of two concentric layers of different types of glass, core and cladding.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/>
              <a:t>Light entering the inner core always strikes the boundary of the two glasses at an angle that is greater than the critical angle.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AutoNum type="arabicPeriod"/>
            </a:pPr>
            <a:endParaRPr lang="en-GB" sz="2400" b="1" smtClean="0">
              <a:solidFill>
                <a:srgbClr val="FF0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202238" y="309563"/>
            <a:ext cx="3243262" cy="2200275"/>
            <a:chOff x="3334" y="981"/>
            <a:chExt cx="2177" cy="1474"/>
          </a:xfrm>
        </p:grpSpPr>
        <p:graphicFrame>
          <p:nvGraphicFramePr>
            <p:cNvPr id="1027" name="Object 2"/>
            <p:cNvGraphicFramePr>
              <a:graphicFrameLocks noChangeAspect="1"/>
            </p:cNvGraphicFramePr>
            <p:nvPr/>
          </p:nvGraphicFramePr>
          <p:xfrm>
            <a:off x="3696" y="981"/>
            <a:ext cx="1723" cy="1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Bitmap Image" r:id="rId4" imgW="2000000" imgH="1181265" progId="Paint.Picture">
                    <p:embed/>
                  </p:oleObj>
                </mc:Choice>
                <mc:Fallback>
                  <p:oleObj name="Bitmap Image" r:id="rId4" imgW="2000000" imgH="1181265" progId="Paint.Picture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981"/>
                          <a:ext cx="1723" cy="10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1" name="Group 18"/>
            <p:cNvGrpSpPr>
              <a:grpSpLocks/>
            </p:cNvGrpSpPr>
            <p:nvPr/>
          </p:nvGrpSpPr>
          <p:grpSpPr bwMode="auto">
            <a:xfrm>
              <a:off x="3334" y="1525"/>
              <a:ext cx="907" cy="930"/>
              <a:chOff x="3334" y="1525"/>
              <a:chExt cx="907" cy="930"/>
            </a:xfrm>
          </p:grpSpPr>
          <p:sp>
            <p:nvSpPr>
              <p:cNvPr id="1035" name="Text Box 14"/>
              <p:cNvSpPr txBox="1">
                <a:spLocks noChangeArrowheads="1"/>
              </p:cNvSpPr>
              <p:nvPr/>
            </p:nvSpPr>
            <p:spPr bwMode="auto">
              <a:xfrm>
                <a:off x="3334" y="2205"/>
                <a:ext cx="6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000" b="1"/>
                  <a:t>core</a:t>
                </a:r>
              </a:p>
            </p:txBody>
          </p:sp>
          <p:sp>
            <p:nvSpPr>
              <p:cNvPr id="1036" name="Line 16"/>
              <p:cNvSpPr>
                <a:spLocks noChangeShapeType="1"/>
              </p:cNvSpPr>
              <p:nvPr/>
            </p:nvSpPr>
            <p:spPr bwMode="auto">
              <a:xfrm flipV="1">
                <a:off x="3696" y="1525"/>
                <a:ext cx="545" cy="63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2" name="Group 19"/>
            <p:cNvGrpSpPr>
              <a:grpSpLocks/>
            </p:cNvGrpSpPr>
            <p:nvPr/>
          </p:nvGrpSpPr>
          <p:grpSpPr bwMode="auto">
            <a:xfrm>
              <a:off x="4468" y="1752"/>
              <a:ext cx="1043" cy="703"/>
              <a:chOff x="4468" y="1752"/>
              <a:chExt cx="1043" cy="703"/>
            </a:xfrm>
          </p:grpSpPr>
          <p:sp>
            <p:nvSpPr>
              <p:cNvPr id="1033" name="Text Box 15"/>
              <p:cNvSpPr txBox="1">
                <a:spLocks noChangeArrowheads="1"/>
              </p:cNvSpPr>
              <p:nvPr/>
            </p:nvSpPr>
            <p:spPr bwMode="auto">
              <a:xfrm>
                <a:off x="4649" y="2205"/>
                <a:ext cx="8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000" b="1"/>
                  <a:t>cladding</a:t>
                </a:r>
              </a:p>
            </p:txBody>
          </p:sp>
          <p:sp>
            <p:nvSpPr>
              <p:cNvPr id="1034" name="Line 17"/>
              <p:cNvSpPr>
                <a:spLocks noChangeShapeType="1"/>
              </p:cNvSpPr>
              <p:nvPr/>
            </p:nvSpPr>
            <p:spPr bwMode="auto">
              <a:xfrm flipH="1" flipV="1">
                <a:off x="4468" y="1752"/>
                <a:ext cx="362" cy="45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66595" name="Object 3"/>
          <p:cNvGraphicFramePr>
            <a:graphicFrameLocks noChangeAspect="1"/>
          </p:cNvGraphicFramePr>
          <p:nvPr/>
        </p:nvGraphicFramePr>
        <p:xfrm>
          <a:off x="4714875" y="2816225"/>
          <a:ext cx="4429125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6" imgW="3448531" imgH="2580952" progId="Paint.Picture">
                  <p:embed/>
                </p:oleObj>
              </mc:Choice>
              <mc:Fallback>
                <p:oleObj name="Bitmap Image" r:id="rId6" imgW="3448531" imgH="2580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816225"/>
                        <a:ext cx="4429125" cy="331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2" descr="optitcal%20fibers"/>
          <p:cNvPicPr>
            <a:picLocks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463" y="4244975"/>
            <a:ext cx="2093912" cy="184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sz="3600" smtClean="0"/>
              <a:t>Optical fibre communication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5184775" cy="4752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Optical fibres can be used to transmit information using visible light or infra-red radiation. The light cannot escape from the fibre, it is continually reflected internally by the fibre.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i="1" smtClean="0"/>
              <a:t>Compared with microwaves and radio waves optical fibres:</a:t>
            </a:r>
          </a:p>
          <a:p>
            <a:pPr marL="533400" lvl="1" indent="-26193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smtClean="0"/>
              <a:t>can carry far more information due to the higher frequency of light and infra-red.</a:t>
            </a:r>
          </a:p>
          <a:p>
            <a:pPr marL="533400" lvl="1" indent="-26193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smtClean="0"/>
              <a:t>are more secure because the signals stay within the fibres.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The fastest broadband uses optical fibres.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</p:txBody>
      </p:sp>
      <p:pic>
        <p:nvPicPr>
          <p:cNvPr id="266244" name="Picture 4" descr="fibre_transm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924175"/>
            <a:ext cx="31686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5" name="Picture 5" descr="optical-fib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52513"/>
            <a:ext cx="1860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Light Refraction</a:t>
            </a:r>
          </a:p>
        </p:txBody>
      </p:sp>
      <p:pic>
        <p:nvPicPr>
          <p:cNvPr id="5123" name="Picture 3" descr="Refraction%20of%20light%5B36%5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20800"/>
            <a:ext cx="3770312" cy="4462463"/>
          </a:xfrm>
          <a:noFill/>
        </p:spPr>
      </p:pic>
      <p:pic>
        <p:nvPicPr>
          <p:cNvPr id="5124" name="Picture 4" descr="650184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5638" y="1352550"/>
            <a:ext cx="4038600" cy="4356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The Endoscope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8291512" cy="14493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The medical endoscope contains two bundles of fibres. One set of fibres transmits light into a body cavity and the other is used to return an image for observation.</a:t>
            </a:r>
          </a:p>
        </p:txBody>
      </p:sp>
      <p:pic>
        <p:nvPicPr>
          <p:cNvPr id="340999" name="Picture 7" descr="End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279650"/>
            <a:ext cx="35290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001" name="Picture 9" descr="endosc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2279650"/>
            <a:ext cx="3527425" cy="34750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 descr="p238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8775" y="554038"/>
            <a:ext cx="3011488" cy="2338387"/>
          </a:xfrm>
          <a:noFill/>
        </p:spPr>
      </p:pic>
      <p:pic>
        <p:nvPicPr>
          <p:cNvPr id="344067" name="Picture 3" descr="p238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6563" y="3078163"/>
            <a:ext cx="3032125" cy="2592387"/>
          </a:xfrm>
          <a:noFill/>
        </p:spPr>
      </p:pic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422275" y="420688"/>
            <a:ext cx="47434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Refraction occurs when a wave changes speed as it passes from one region to another.</a:t>
            </a:r>
            <a:r>
              <a:rPr lang="en-GB" sz="24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This speed change usually causes the wave to change direction.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Water waves slow down as they pass over from a deeper to a shallower region.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Light slows down as it passes from air into glass, perspex or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606425"/>
          </a:xfrm>
        </p:spPr>
        <p:txBody>
          <a:bodyPr/>
          <a:lstStyle/>
          <a:p>
            <a:pPr eaLnBrk="1" hangingPunct="1"/>
            <a:r>
              <a:rPr lang="en-GB" sz="3200" smtClean="0"/>
              <a:t>Refraction experiment</a:t>
            </a:r>
          </a:p>
        </p:txBody>
      </p:sp>
      <p:pic>
        <p:nvPicPr>
          <p:cNvPr id="350211" name="Picture 3" descr="p238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846138"/>
            <a:ext cx="3035300" cy="3857625"/>
          </a:xfrm>
          <a:noFill/>
        </p:spPr>
      </p:pic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3802063" y="942975"/>
            <a:ext cx="226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Typical results:</a:t>
            </a:r>
          </a:p>
        </p:txBody>
      </p:sp>
      <p:graphicFrame>
        <p:nvGraphicFramePr>
          <p:cNvPr id="350213" name="Group 5"/>
          <p:cNvGraphicFramePr>
            <a:graphicFrameLocks noGrp="1"/>
          </p:cNvGraphicFramePr>
          <p:nvPr>
            <p:ph sz="half" idx="2"/>
          </p:nvPr>
        </p:nvGraphicFramePr>
        <p:xfrm>
          <a:off x="3854450" y="1341438"/>
          <a:ext cx="4876800" cy="3263900"/>
        </p:xfrm>
        <a:graphic>
          <a:graphicData uri="http://schemas.openxmlformats.org/drawingml/2006/table">
            <a:tbl>
              <a:tblPr/>
              <a:tblGrid>
                <a:gridCol w="1625600"/>
                <a:gridCol w="1625600"/>
                <a:gridCol w="1625600"/>
              </a:tblGrid>
              <a:tr h="640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angle of incidence /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angle of refraction /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deviation /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0247" name="Text Box 39"/>
          <p:cNvSpPr txBox="1">
            <a:spLocks noChangeArrowheads="1"/>
          </p:cNvSpPr>
          <p:nvPr/>
        </p:nvSpPr>
        <p:spPr bwMode="auto">
          <a:xfrm>
            <a:off x="1366838" y="4905375"/>
            <a:ext cx="6908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No deviation occurs when the angle of incidence is zero.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Increasing the angle of incidence increases the deviation.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31863"/>
          </a:xfrm>
        </p:spPr>
        <p:txBody>
          <a:bodyPr/>
          <a:lstStyle/>
          <a:p>
            <a:pPr eaLnBrk="1" hangingPunct="1"/>
            <a:r>
              <a:rPr lang="en-GB" sz="3600" smtClean="0"/>
              <a:t>Refraction of light at a plane surface</a:t>
            </a: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655638" y="928688"/>
            <a:ext cx="671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b="1"/>
              <a:t>(a) Less to more optical dense transition (e.g. air to glass)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3575" y="1358900"/>
            <a:ext cx="6580188" cy="3394075"/>
            <a:chOff x="418" y="856"/>
            <a:chExt cx="4145" cy="2138"/>
          </a:xfrm>
        </p:grpSpPr>
        <p:sp>
          <p:nvSpPr>
            <p:cNvPr id="8204" name="Rectangle 5"/>
            <p:cNvSpPr>
              <a:spLocks noChangeArrowheads="1"/>
            </p:cNvSpPr>
            <p:nvPr/>
          </p:nvSpPr>
          <p:spPr bwMode="auto">
            <a:xfrm>
              <a:off x="3036" y="856"/>
              <a:ext cx="1527" cy="213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Line 6"/>
            <p:cNvSpPr>
              <a:spLocks noChangeShapeType="1"/>
            </p:cNvSpPr>
            <p:nvPr/>
          </p:nvSpPr>
          <p:spPr bwMode="auto">
            <a:xfrm flipV="1">
              <a:off x="1478" y="1956"/>
              <a:ext cx="292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7"/>
            <p:cNvSpPr>
              <a:spLocks noChangeShapeType="1"/>
            </p:cNvSpPr>
            <p:nvPr/>
          </p:nvSpPr>
          <p:spPr bwMode="auto">
            <a:xfrm flipV="1">
              <a:off x="1676" y="1950"/>
              <a:ext cx="1379" cy="757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8"/>
            <p:cNvSpPr>
              <a:spLocks noChangeShapeType="1"/>
            </p:cNvSpPr>
            <p:nvPr/>
          </p:nvSpPr>
          <p:spPr bwMode="auto">
            <a:xfrm flipV="1">
              <a:off x="2098" y="2184"/>
              <a:ext cx="531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9"/>
            <p:cNvSpPr>
              <a:spLocks/>
            </p:cNvSpPr>
            <p:nvPr/>
          </p:nvSpPr>
          <p:spPr bwMode="auto">
            <a:xfrm>
              <a:off x="1650" y="1961"/>
              <a:ext cx="332" cy="543"/>
            </a:xfrm>
            <a:custGeom>
              <a:avLst/>
              <a:gdLst>
                <a:gd name="T0" fmla="*/ 2383 w 113"/>
                <a:gd name="T1" fmla="*/ 0 h 324"/>
                <a:gd name="T2" fmla="*/ 3728 w 113"/>
                <a:gd name="T3" fmla="*/ 2056 h 324"/>
                <a:gd name="T4" fmla="*/ 24733 w 113"/>
                <a:gd name="T5" fmla="*/ 4284 h 324"/>
                <a:gd name="T6" fmla="*/ 0 60000 65536"/>
                <a:gd name="T7" fmla="*/ 0 60000 65536"/>
                <a:gd name="T8" fmla="*/ 0 60000 65536"/>
                <a:gd name="T9" fmla="*/ 0 w 113"/>
                <a:gd name="T10" fmla="*/ 0 h 324"/>
                <a:gd name="T11" fmla="*/ 113 w 113"/>
                <a:gd name="T12" fmla="*/ 324 h 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24">
                  <a:moveTo>
                    <a:pt x="11" y="0"/>
                  </a:moveTo>
                  <a:cubicBezTo>
                    <a:pt x="5" y="51"/>
                    <a:pt x="0" y="102"/>
                    <a:pt x="17" y="156"/>
                  </a:cubicBezTo>
                  <a:cubicBezTo>
                    <a:pt x="34" y="210"/>
                    <a:pt x="73" y="267"/>
                    <a:pt x="113" y="324"/>
                  </a:cubicBezTo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Text Box 10"/>
            <p:cNvSpPr txBox="1">
              <a:spLocks noChangeArrowheads="1"/>
            </p:cNvSpPr>
            <p:nvPr/>
          </p:nvSpPr>
          <p:spPr bwMode="auto">
            <a:xfrm>
              <a:off x="418" y="2337"/>
              <a:ext cx="78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angle of incidence</a:t>
              </a:r>
            </a:p>
          </p:txBody>
        </p:sp>
        <p:sp>
          <p:nvSpPr>
            <p:cNvPr id="8210" name="Text Box 11"/>
            <p:cNvSpPr txBox="1">
              <a:spLocks noChangeArrowheads="1"/>
            </p:cNvSpPr>
            <p:nvPr/>
          </p:nvSpPr>
          <p:spPr bwMode="auto">
            <a:xfrm>
              <a:off x="923" y="1847"/>
              <a:ext cx="7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normal</a:t>
              </a:r>
            </a:p>
          </p:txBody>
        </p:sp>
        <p:sp>
          <p:nvSpPr>
            <p:cNvPr id="8211" name="Line 12"/>
            <p:cNvSpPr>
              <a:spLocks noChangeShapeType="1"/>
            </p:cNvSpPr>
            <p:nvPr/>
          </p:nvSpPr>
          <p:spPr bwMode="auto">
            <a:xfrm flipV="1">
              <a:off x="1065" y="2300"/>
              <a:ext cx="57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Text Box 13"/>
            <p:cNvSpPr txBox="1">
              <a:spLocks noChangeArrowheads="1"/>
            </p:cNvSpPr>
            <p:nvPr/>
          </p:nvSpPr>
          <p:spPr bwMode="auto">
            <a:xfrm>
              <a:off x="2531" y="1055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AIR        GLASS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18063" y="2728913"/>
            <a:ext cx="3762375" cy="1277937"/>
            <a:chOff x="3035" y="1719"/>
            <a:chExt cx="2370" cy="805"/>
          </a:xfrm>
        </p:grpSpPr>
        <p:sp>
          <p:nvSpPr>
            <p:cNvPr id="8199" name="Line 15"/>
            <p:cNvSpPr>
              <a:spLocks noChangeShapeType="1"/>
            </p:cNvSpPr>
            <p:nvPr/>
          </p:nvSpPr>
          <p:spPr bwMode="auto">
            <a:xfrm flipV="1">
              <a:off x="3035" y="1719"/>
              <a:ext cx="1380" cy="236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16"/>
            <p:cNvSpPr>
              <a:spLocks noChangeShapeType="1"/>
            </p:cNvSpPr>
            <p:nvPr/>
          </p:nvSpPr>
          <p:spPr bwMode="auto">
            <a:xfrm flipV="1">
              <a:off x="3569" y="1784"/>
              <a:ext cx="450" cy="8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17"/>
            <p:cNvSpPr>
              <a:spLocks/>
            </p:cNvSpPr>
            <p:nvPr/>
          </p:nvSpPr>
          <p:spPr bwMode="auto">
            <a:xfrm>
              <a:off x="4119" y="1781"/>
              <a:ext cx="114" cy="186"/>
            </a:xfrm>
            <a:custGeom>
              <a:avLst/>
              <a:gdLst>
                <a:gd name="T0" fmla="*/ 0 w 42"/>
                <a:gd name="T1" fmla="*/ 0 h 90"/>
                <a:gd name="T2" fmla="*/ 5320 w 42"/>
                <a:gd name="T3" fmla="*/ 1810 h 90"/>
                <a:gd name="T4" fmla="*/ 5320 w 42"/>
                <a:gd name="T5" fmla="*/ 3391 h 90"/>
                <a:gd name="T6" fmla="*/ 0 60000 65536"/>
                <a:gd name="T7" fmla="*/ 0 60000 65536"/>
                <a:gd name="T8" fmla="*/ 0 60000 65536"/>
                <a:gd name="T9" fmla="*/ 0 w 42"/>
                <a:gd name="T10" fmla="*/ 0 h 90"/>
                <a:gd name="T11" fmla="*/ 42 w 42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90">
                  <a:moveTo>
                    <a:pt x="0" y="0"/>
                  </a:moveTo>
                  <a:cubicBezTo>
                    <a:pt x="15" y="16"/>
                    <a:pt x="30" y="33"/>
                    <a:pt x="36" y="48"/>
                  </a:cubicBezTo>
                  <a:cubicBezTo>
                    <a:pt x="42" y="63"/>
                    <a:pt x="39" y="76"/>
                    <a:pt x="36" y="90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Text Box 18"/>
            <p:cNvSpPr txBox="1">
              <a:spLocks noChangeArrowheads="1"/>
            </p:cNvSpPr>
            <p:nvPr/>
          </p:nvSpPr>
          <p:spPr bwMode="auto">
            <a:xfrm>
              <a:off x="4619" y="2120"/>
              <a:ext cx="78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angle of refraction</a:t>
              </a:r>
            </a:p>
          </p:txBody>
        </p:sp>
        <p:sp>
          <p:nvSpPr>
            <p:cNvPr id="8203" name="Line 19"/>
            <p:cNvSpPr>
              <a:spLocks noChangeShapeType="1"/>
            </p:cNvSpPr>
            <p:nvPr/>
          </p:nvSpPr>
          <p:spPr bwMode="auto">
            <a:xfrm flipH="1" flipV="1">
              <a:off x="4318" y="1852"/>
              <a:ext cx="437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942975" y="4975225"/>
            <a:ext cx="7331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Light bends </a:t>
            </a:r>
            <a:r>
              <a:rPr lang="en-GB" sz="2000" b="1">
                <a:solidFill>
                  <a:srgbClr val="FF0000"/>
                </a:solidFill>
              </a:rPr>
              <a:t>TOWARDS</a:t>
            </a:r>
            <a:r>
              <a:rPr lang="en-GB" sz="2000"/>
              <a:t> the normal.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The angle of refraction is </a:t>
            </a:r>
            <a:r>
              <a:rPr lang="en-GB" sz="2000" b="1">
                <a:solidFill>
                  <a:srgbClr val="FF0000"/>
                </a:solidFill>
              </a:rPr>
              <a:t>LESS</a:t>
            </a:r>
            <a:r>
              <a:rPr lang="en-GB" sz="2000"/>
              <a:t> than the angle of incidence.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95300" y="274638"/>
            <a:ext cx="671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b="1"/>
              <a:t>(b) More to less optical dense transition (e.g. water to air)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13325" y="1301750"/>
            <a:ext cx="3208338" cy="1279525"/>
            <a:chOff x="3130" y="838"/>
            <a:chExt cx="2021" cy="806"/>
          </a:xfrm>
        </p:grpSpPr>
        <p:sp>
          <p:nvSpPr>
            <p:cNvPr id="9231" name="Line 4"/>
            <p:cNvSpPr>
              <a:spLocks noChangeShapeType="1"/>
            </p:cNvSpPr>
            <p:nvPr/>
          </p:nvSpPr>
          <p:spPr bwMode="auto">
            <a:xfrm flipV="1">
              <a:off x="3130" y="838"/>
              <a:ext cx="883" cy="80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5"/>
            <p:cNvSpPr>
              <a:spLocks noChangeShapeType="1"/>
            </p:cNvSpPr>
            <p:nvPr/>
          </p:nvSpPr>
          <p:spPr bwMode="auto">
            <a:xfrm flipV="1">
              <a:off x="3465" y="1010"/>
              <a:ext cx="356" cy="3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6"/>
            <p:cNvSpPr>
              <a:spLocks/>
            </p:cNvSpPr>
            <p:nvPr/>
          </p:nvSpPr>
          <p:spPr bwMode="auto">
            <a:xfrm>
              <a:off x="3756" y="1126"/>
              <a:ext cx="234" cy="491"/>
            </a:xfrm>
            <a:custGeom>
              <a:avLst/>
              <a:gdLst>
                <a:gd name="T0" fmla="*/ 0 w 42"/>
                <a:gd name="T1" fmla="*/ 0 h 90"/>
                <a:gd name="T2" fmla="*/ 193696 w 42"/>
                <a:gd name="T3" fmla="*/ 232036 h 90"/>
                <a:gd name="T4" fmla="*/ 193696 w 42"/>
                <a:gd name="T5" fmla="*/ 434988 h 90"/>
                <a:gd name="T6" fmla="*/ 0 60000 65536"/>
                <a:gd name="T7" fmla="*/ 0 60000 65536"/>
                <a:gd name="T8" fmla="*/ 0 60000 65536"/>
                <a:gd name="T9" fmla="*/ 0 w 42"/>
                <a:gd name="T10" fmla="*/ 0 h 90"/>
                <a:gd name="T11" fmla="*/ 42 w 42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90">
                  <a:moveTo>
                    <a:pt x="0" y="0"/>
                  </a:moveTo>
                  <a:cubicBezTo>
                    <a:pt x="15" y="16"/>
                    <a:pt x="30" y="33"/>
                    <a:pt x="36" y="48"/>
                  </a:cubicBezTo>
                  <a:cubicBezTo>
                    <a:pt x="42" y="63"/>
                    <a:pt x="39" y="76"/>
                    <a:pt x="36" y="90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Text Box 7"/>
            <p:cNvSpPr txBox="1">
              <a:spLocks noChangeArrowheads="1"/>
            </p:cNvSpPr>
            <p:nvPr/>
          </p:nvSpPr>
          <p:spPr bwMode="auto">
            <a:xfrm>
              <a:off x="4365" y="1218"/>
              <a:ext cx="78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angle of refraction</a:t>
              </a:r>
            </a:p>
          </p:txBody>
        </p:sp>
        <p:sp>
          <p:nvSpPr>
            <p:cNvPr id="9235" name="Line 8"/>
            <p:cNvSpPr>
              <a:spLocks noChangeShapeType="1"/>
            </p:cNvSpPr>
            <p:nvPr/>
          </p:nvSpPr>
          <p:spPr bwMode="auto">
            <a:xfrm flipH="1">
              <a:off x="3994" y="1217"/>
              <a:ext cx="437" cy="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11275" y="865188"/>
            <a:ext cx="5876925" cy="3408362"/>
            <a:chOff x="826" y="545"/>
            <a:chExt cx="3702" cy="2147"/>
          </a:xfrm>
        </p:grpSpPr>
        <p:sp>
          <p:nvSpPr>
            <p:cNvPr id="9222" name="Rectangle 10"/>
            <p:cNvSpPr>
              <a:spLocks noChangeArrowheads="1"/>
            </p:cNvSpPr>
            <p:nvPr/>
          </p:nvSpPr>
          <p:spPr bwMode="auto">
            <a:xfrm flipH="1">
              <a:off x="826" y="545"/>
              <a:ext cx="2305" cy="214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Line 11"/>
            <p:cNvSpPr>
              <a:spLocks noChangeShapeType="1"/>
            </p:cNvSpPr>
            <p:nvPr/>
          </p:nvSpPr>
          <p:spPr bwMode="auto">
            <a:xfrm flipV="1">
              <a:off x="1608" y="1636"/>
              <a:ext cx="292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12"/>
            <p:cNvSpPr>
              <a:spLocks noChangeShapeType="1"/>
            </p:cNvSpPr>
            <p:nvPr/>
          </p:nvSpPr>
          <p:spPr bwMode="auto">
            <a:xfrm flipV="1">
              <a:off x="1960" y="1639"/>
              <a:ext cx="1190" cy="31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3"/>
            <p:cNvSpPr>
              <a:spLocks noChangeShapeType="1"/>
            </p:cNvSpPr>
            <p:nvPr/>
          </p:nvSpPr>
          <p:spPr bwMode="auto">
            <a:xfrm flipV="1">
              <a:off x="2144" y="1757"/>
              <a:ext cx="558" cy="15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4"/>
            <p:cNvSpPr>
              <a:spLocks/>
            </p:cNvSpPr>
            <p:nvPr/>
          </p:nvSpPr>
          <p:spPr bwMode="auto">
            <a:xfrm>
              <a:off x="2041" y="1641"/>
              <a:ext cx="113" cy="246"/>
            </a:xfrm>
            <a:custGeom>
              <a:avLst/>
              <a:gdLst>
                <a:gd name="T0" fmla="*/ 11 w 113"/>
                <a:gd name="T1" fmla="*/ 0 h 324"/>
                <a:gd name="T2" fmla="*/ 17 w 113"/>
                <a:gd name="T3" fmla="*/ 39 h 324"/>
                <a:gd name="T4" fmla="*/ 113 w 113"/>
                <a:gd name="T5" fmla="*/ 82 h 324"/>
                <a:gd name="T6" fmla="*/ 0 60000 65536"/>
                <a:gd name="T7" fmla="*/ 0 60000 65536"/>
                <a:gd name="T8" fmla="*/ 0 60000 65536"/>
                <a:gd name="T9" fmla="*/ 0 w 113"/>
                <a:gd name="T10" fmla="*/ 0 h 324"/>
                <a:gd name="T11" fmla="*/ 113 w 113"/>
                <a:gd name="T12" fmla="*/ 324 h 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324">
                  <a:moveTo>
                    <a:pt x="11" y="0"/>
                  </a:moveTo>
                  <a:cubicBezTo>
                    <a:pt x="5" y="51"/>
                    <a:pt x="0" y="102"/>
                    <a:pt x="17" y="156"/>
                  </a:cubicBezTo>
                  <a:cubicBezTo>
                    <a:pt x="34" y="210"/>
                    <a:pt x="73" y="267"/>
                    <a:pt x="113" y="324"/>
                  </a:cubicBezTo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Text Box 15"/>
            <p:cNvSpPr txBox="1">
              <a:spLocks noChangeArrowheads="1"/>
            </p:cNvSpPr>
            <p:nvPr/>
          </p:nvSpPr>
          <p:spPr bwMode="auto">
            <a:xfrm>
              <a:off x="836" y="1947"/>
              <a:ext cx="78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angle of incidence</a:t>
              </a:r>
            </a:p>
          </p:txBody>
        </p:sp>
        <p:sp>
          <p:nvSpPr>
            <p:cNvPr id="9228" name="Text Box 16"/>
            <p:cNvSpPr txBox="1">
              <a:spLocks noChangeArrowheads="1"/>
            </p:cNvSpPr>
            <p:nvPr/>
          </p:nvSpPr>
          <p:spPr bwMode="auto">
            <a:xfrm>
              <a:off x="1018" y="1536"/>
              <a:ext cx="78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normal</a:t>
              </a:r>
            </a:p>
          </p:txBody>
        </p:sp>
        <p:sp>
          <p:nvSpPr>
            <p:cNvPr id="9229" name="Line 17"/>
            <p:cNvSpPr>
              <a:spLocks noChangeShapeType="1"/>
            </p:cNvSpPr>
            <p:nvPr/>
          </p:nvSpPr>
          <p:spPr bwMode="auto">
            <a:xfrm flipV="1">
              <a:off x="1483" y="1799"/>
              <a:ext cx="544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Text Box 18"/>
            <p:cNvSpPr txBox="1">
              <a:spLocks noChangeArrowheads="1"/>
            </p:cNvSpPr>
            <p:nvPr/>
          </p:nvSpPr>
          <p:spPr bwMode="auto">
            <a:xfrm>
              <a:off x="2382" y="2429"/>
              <a:ext cx="15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WATER       AIR</a:t>
              </a:r>
            </a:p>
          </p:txBody>
        </p:sp>
      </p:grpSp>
      <p:sp>
        <p:nvSpPr>
          <p:cNvPr id="348179" name="Text Box 19"/>
          <p:cNvSpPr txBox="1">
            <a:spLocks noChangeArrowheads="1"/>
          </p:cNvSpPr>
          <p:nvPr/>
        </p:nvSpPr>
        <p:spPr bwMode="auto">
          <a:xfrm>
            <a:off x="676275" y="4570413"/>
            <a:ext cx="77803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Light bends </a:t>
            </a:r>
            <a:r>
              <a:rPr lang="en-GB" sz="2000" b="1">
                <a:solidFill>
                  <a:srgbClr val="FF0000"/>
                </a:solidFill>
              </a:rPr>
              <a:t>AWAY FROM</a:t>
            </a:r>
            <a:r>
              <a:rPr lang="en-GB" sz="2000"/>
              <a:t> the normal.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The angle of refraction is </a:t>
            </a:r>
            <a:r>
              <a:rPr lang="en-GB" sz="2000" b="1">
                <a:solidFill>
                  <a:srgbClr val="FF0000"/>
                </a:solidFill>
              </a:rPr>
              <a:t>GREATER</a:t>
            </a:r>
            <a:r>
              <a:rPr lang="en-GB" sz="2000"/>
              <a:t> than the angle of incidence.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0750" y="2430463"/>
            <a:ext cx="7204075" cy="3371850"/>
            <a:chOff x="580" y="1531"/>
            <a:chExt cx="4538" cy="2124"/>
          </a:xfrm>
        </p:grpSpPr>
        <p:sp>
          <p:nvSpPr>
            <p:cNvPr id="10277" name="Rectangle 3"/>
            <p:cNvSpPr>
              <a:spLocks noChangeArrowheads="1"/>
            </p:cNvSpPr>
            <p:nvPr/>
          </p:nvSpPr>
          <p:spPr bwMode="auto">
            <a:xfrm flipH="1">
              <a:off x="727" y="1764"/>
              <a:ext cx="4391" cy="140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Text Box 4"/>
            <p:cNvSpPr txBox="1">
              <a:spLocks noChangeArrowheads="1"/>
            </p:cNvSpPr>
            <p:nvPr/>
          </p:nvSpPr>
          <p:spPr bwMode="auto">
            <a:xfrm>
              <a:off x="580" y="3251"/>
              <a:ext cx="11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object at the bottom of a pool</a:t>
              </a:r>
            </a:p>
          </p:txBody>
        </p:sp>
        <p:sp>
          <p:nvSpPr>
            <p:cNvPr id="10279" name="Text Box 5"/>
            <p:cNvSpPr txBox="1">
              <a:spLocks noChangeArrowheads="1"/>
            </p:cNvSpPr>
            <p:nvPr/>
          </p:nvSpPr>
          <p:spPr bwMode="auto">
            <a:xfrm>
              <a:off x="846" y="1531"/>
              <a:ext cx="69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AIR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1"/>
                <a:t>WATER</a:t>
              </a:r>
            </a:p>
          </p:txBody>
        </p:sp>
        <p:sp>
          <p:nvSpPr>
            <p:cNvPr id="10280" name="Rectangle 6"/>
            <p:cNvSpPr>
              <a:spLocks noChangeArrowheads="1"/>
            </p:cNvSpPr>
            <p:nvPr/>
          </p:nvSpPr>
          <p:spPr bwMode="auto">
            <a:xfrm>
              <a:off x="2034" y="3058"/>
              <a:ext cx="532" cy="113"/>
            </a:xfrm>
            <a:prstGeom prst="rect">
              <a:avLst/>
            </a:prstGeom>
            <a:solidFill>
              <a:srgbClr val="BBF8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7"/>
            <p:cNvSpPr>
              <a:spLocks noChangeShapeType="1"/>
            </p:cNvSpPr>
            <p:nvPr/>
          </p:nvSpPr>
          <p:spPr bwMode="auto">
            <a:xfrm flipV="1">
              <a:off x="1624" y="3141"/>
              <a:ext cx="544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663575"/>
          </a:xfrm>
        </p:spPr>
        <p:txBody>
          <a:bodyPr/>
          <a:lstStyle/>
          <a:p>
            <a:pPr eaLnBrk="1" hangingPunct="1"/>
            <a:r>
              <a:rPr lang="en-GB" sz="3600" smtClean="0"/>
              <a:t>Why a pool appears shallow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097338" y="2808288"/>
            <a:ext cx="1222375" cy="2051050"/>
            <a:chOff x="2581" y="1769"/>
            <a:chExt cx="770" cy="1292"/>
          </a:xfrm>
        </p:grpSpPr>
        <p:sp>
          <p:nvSpPr>
            <p:cNvPr id="10275" name="Line 10"/>
            <p:cNvSpPr>
              <a:spLocks noChangeShapeType="1"/>
            </p:cNvSpPr>
            <p:nvPr/>
          </p:nvSpPr>
          <p:spPr bwMode="auto">
            <a:xfrm flipV="1">
              <a:off x="2581" y="1769"/>
              <a:ext cx="770" cy="12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11"/>
            <p:cNvSpPr>
              <a:spLocks noChangeShapeType="1"/>
            </p:cNvSpPr>
            <p:nvPr/>
          </p:nvSpPr>
          <p:spPr bwMode="auto">
            <a:xfrm flipV="1">
              <a:off x="2849" y="2007"/>
              <a:ext cx="360" cy="6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326063" y="1784350"/>
            <a:ext cx="1449387" cy="1012825"/>
            <a:chOff x="3355" y="1124"/>
            <a:chExt cx="913" cy="638"/>
          </a:xfrm>
        </p:grpSpPr>
        <p:sp>
          <p:nvSpPr>
            <p:cNvPr id="10273" name="Line 13"/>
            <p:cNvSpPr>
              <a:spLocks noChangeShapeType="1"/>
            </p:cNvSpPr>
            <p:nvPr/>
          </p:nvSpPr>
          <p:spPr bwMode="auto">
            <a:xfrm flipV="1">
              <a:off x="3355" y="1124"/>
              <a:ext cx="913" cy="63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14"/>
            <p:cNvSpPr>
              <a:spLocks noChangeShapeType="1"/>
            </p:cNvSpPr>
            <p:nvPr/>
          </p:nvSpPr>
          <p:spPr bwMode="auto">
            <a:xfrm flipV="1">
              <a:off x="3630" y="1270"/>
              <a:ext cx="436" cy="29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078288" y="2806700"/>
            <a:ext cx="895350" cy="2049463"/>
            <a:chOff x="2569" y="1768"/>
            <a:chExt cx="564" cy="1291"/>
          </a:xfrm>
        </p:grpSpPr>
        <p:sp>
          <p:nvSpPr>
            <p:cNvPr id="10271" name="Line 16"/>
            <p:cNvSpPr>
              <a:spLocks noChangeShapeType="1"/>
            </p:cNvSpPr>
            <p:nvPr/>
          </p:nvSpPr>
          <p:spPr bwMode="auto">
            <a:xfrm flipH="1">
              <a:off x="2569" y="1768"/>
              <a:ext cx="564" cy="1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7"/>
            <p:cNvSpPr>
              <a:spLocks noChangeShapeType="1"/>
            </p:cNvSpPr>
            <p:nvPr/>
          </p:nvSpPr>
          <p:spPr bwMode="auto">
            <a:xfrm flipV="1">
              <a:off x="2740" y="1967"/>
              <a:ext cx="299" cy="6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973638" y="1443038"/>
            <a:ext cx="1525587" cy="1373187"/>
            <a:chOff x="3133" y="909"/>
            <a:chExt cx="961" cy="865"/>
          </a:xfrm>
        </p:grpSpPr>
        <p:sp>
          <p:nvSpPr>
            <p:cNvPr id="10269" name="Line 19"/>
            <p:cNvSpPr>
              <a:spLocks noChangeShapeType="1"/>
            </p:cNvSpPr>
            <p:nvPr/>
          </p:nvSpPr>
          <p:spPr bwMode="auto">
            <a:xfrm flipH="1">
              <a:off x="3133" y="909"/>
              <a:ext cx="961" cy="8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20"/>
            <p:cNvSpPr>
              <a:spLocks noChangeShapeType="1"/>
            </p:cNvSpPr>
            <p:nvPr/>
          </p:nvSpPr>
          <p:spPr bwMode="auto">
            <a:xfrm flipV="1">
              <a:off x="3362" y="1133"/>
              <a:ext cx="489" cy="43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057650" y="2789238"/>
            <a:ext cx="1247775" cy="866775"/>
            <a:chOff x="2556" y="1757"/>
            <a:chExt cx="786" cy="546"/>
          </a:xfrm>
        </p:grpSpPr>
        <p:sp>
          <p:nvSpPr>
            <p:cNvPr id="10267" name="Line 22"/>
            <p:cNvSpPr>
              <a:spLocks noChangeShapeType="1"/>
            </p:cNvSpPr>
            <p:nvPr/>
          </p:nvSpPr>
          <p:spPr bwMode="auto">
            <a:xfrm flipV="1">
              <a:off x="2556" y="1757"/>
              <a:ext cx="786" cy="54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3"/>
            <p:cNvSpPr>
              <a:spLocks noChangeShapeType="1"/>
            </p:cNvSpPr>
            <p:nvPr/>
          </p:nvSpPr>
          <p:spPr bwMode="auto">
            <a:xfrm flipV="1">
              <a:off x="2562" y="1757"/>
              <a:ext cx="576" cy="53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327150" y="3660775"/>
            <a:ext cx="3016250" cy="977900"/>
            <a:chOff x="836" y="2306"/>
            <a:chExt cx="1900" cy="616"/>
          </a:xfrm>
        </p:grpSpPr>
        <p:sp>
          <p:nvSpPr>
            <p:cNvPr id="10263" name="Rectangle 25" descr="Large checker board"/>
            <p:cNvSpPr>
              <a:spLocks noChangeArrowheads="1"/>
            </p:cNvSpPr>
            <p:nvPr/>
          </p:nvSpPr>
          <p:spPr bwMode="auto">
            <a:xfrm>
              <a:off x="2032" y="2306"/>
              <a:ext cx="532" cy="113"/>
            </a:xfrm>
            <a:prstGeom prst="rect">
              <a:avLst/>
            </a:prstGeom>
            <a:pattFill prst="lgCheck">
              <a:fgClr>
                <a:srgbClr val="BBF8A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26"/>
            <p:cNvSpPr>
              <a:spLocks noChangeShapeType="1"/>
            </p:cNvSpPr>
            <p:nvPr/>
          </p:nvSpPr>
          <p:spPr bwMode="auto">
            <a:xfrm>
              <a:off x="1710" y="2423"/>
              <a:ext cx="10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27"/>
            <p:cNvSpPr txBox="1">
              <a:spLocks noChangeArrowheads="1"/>
            </p:cNvSpPr>
            <p:nvPr/>
          </p:nvSpPr>
          <p:spPr bwMode="auto">
            <a:xfrm>
              <a:off x="836" y="2691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image</a:t>
              </a:r>
            </a:p>
          </p:txBody>
        </p:sp>
        <p:sp>
          <p:nvSpPr>
            <p:cNvPr id="10266" name="Line 28"/>
            <p:cNvSpPr>
              <a:spLocks noChangeShapeType="1"/>
            </p:cNvSpPr>
            <p:nvPr/>
          </p:nvSpPr>
          <p:spPr bwMode="auto">
            <a:xfrm flipV="1">
              <a:off x="1356" y="2378"/>
              <a:ext cx="793" cy="3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3460750" y="1474788"/>
            <a:ext cx="1862138" cy="2189162"/>
            <a:chOff x="2180" y="929"/>
            <a:chExt cx="1173" cy="1379"/>
          </a:xfrm>
        </p:grpSpPr>
        <p:sp>
          <p:nvSpPr>
            <p:cNvPr id="10258" name="Line 30"/>
            <p:cNvSpPr>
              <a:spLocks noChangeShapeType="1"/>
            </p:cNvSpPr>
            <p:nvPr/>
          </p:nvSpPr>
          <p:spPr bwMode="auto">
            <a:xfrm flipV="1">
              <a:off x="3129" y="1208"/>
              <a:ext cx="10" cy="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Text Box 31"/>
            <p:cNvSpPr txBox="1">
              <a:spLocks noChangeArrowheads="1"/>
            </p:cNvSpPr>
            <p:nvPr/>
          </p:nvSpPr>
          <p:spPr bwMode="auto">
            <a:xfrm>
              <a:off x="2180" y="929"/>
              <a:ext cx="7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normals</a:t>
              </a:r>
            </a:p>
          </p:txBody>
        </p:sp>
        <p:sp>
          <p:nvSpPr>
            <p:cNvPr id="10260" name="Line 32"/>
            <p:cNvSpPr>
              <a:spLocks noChangeShapeType="1"/>
            </p:cNvSpPr>
            <p:nvPr/>
          </p:nvSpPr>
          <p:spPr bwMode="auto">
            <a:xfrm flipV="1">
              <a:off x="3343" y="1206"/>
              <a:ext cx="10" cy="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33"/>
            <p:cNvSpPr>
              <a:spLocks noChangeShapeType="1"/>
            </p:cNvSpPr>
            <p:nvPr/>
          </p:nvSpPr>
          <p:spPr bwMode="auto">
            <a:xfrm>
              <a:off x="2664" y="1133"/>
              <a:ext cx="444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34"/>
            <p:cNvSpPr>
              <a:spLocks noChangeShapeType="1"/>
            </p:cNvSpPr>
            <p:nvPr/>
          </p:nvSpPr>
          <p:spPr bwMode="auto">
            <a:xfrm>
              <a:off x="2766" y="1055"/>
              <a:ext cx="558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6721475" y="730250"/>
            <a:ext cx="1573213" cy="1597025"/>
            <a:chOff x="4234" y="460"/>
            <a:chExt cx="991" cy="1006"/>
          </a:xfrm>
        </p:grpSpPr>
        <p:sp>
          <p:nvSpPr>
            <p:cNvPr id="10252" name="Arc 36"/>
            <p:cNvSpPr>
              <a:spLocks/>
            </p:cNvSpPr>
            <p:nvPr/>
          </p:nvSpPr>
          <p:spPr bwMode="auto">
            <a:xfrm rot="-2609711" flipH="1" flipV="1">
              <a:off x="4234" y="460"/>
              <a:ext cx="169" cy="4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Arc 37"/>
            <p:cNvSpPr>
              <a:spLocks/>
            </p:cNvSpPr>
            <p:nvPr/>
          </p:nvSpPr>
          <p:spPr bwMode="auto">
            <a:xfrm rot="18990289" flipH="1">
              <a:off x="4399" y="1009"/>
              <a:ext cx="266" cy="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Oval 38"/>
            <p:cNvSpPr>
              <a:spLocks noChangeArrowheads="1"/>
            </p:cNvSpPr>
            <p:nvPr/>
          </p:nvSpPr>
          <p:spPr bwMode="auto">
            <a:xfrm rot="18990289" flipH="1">
              <a:off x="4258" y="771"/>
              <a:ext cx="287" cy="3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39"/>
            <p:cNvSpPr>
              <a:spLocks noChangeArrowheads="1"/>
            </p:cNvSpPr>
            <p:nvPr/>
          </p:nvSpPr>
          <p:spPr bwMode="auto">
            <a:xfrm rot="18990289" flipH="1">
              <a:off x="4259" y="838"/>
              <a:ext cx="189" cy="2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Oval 40"/>
            <p:cNvSpPr>
              <a:spLocks noChangeArrowheads="1"/>
            </p:cNvSpPr>
            <p:nvPr/>
          </p:nvSpPr>
          <p:spPr bwMode="auto">
            <a:xfrm rot="18990289" flipH="1">
              <a:off x="4257" y="932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Text Box 41"/>
            <p:cNvSpPr txBox="1">
              <a:spLocks noChangeArrowheads="1"/>
            </p:cNvSpPr>
            <p:nvPr/>
          </p:nvSpPr>
          <p:spPr bwMode="auto">
            <a:xfrm>
              <a:off x="4297" y="1169"/>
              <a:ext cx="92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>
                  <a:cs typeface="Times New Roman" pitchFamily="18" charset="0"/>
                </a:rPr>
                <a:t>observer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smtClean="0"/>
              <a:t>Complete the paths of the </a:t>
            </a:r>
            <a:r>
              <a:rPr lang="en-GB" sz="3200" b="1" smtClean="0">
                <a:solidFill>
                  <a:srgbClr val="FF0000"/>
                </a:solidFill>
              </a:rPr>
              <a:t>RED</a:t>
            </a:r>
            <a:r>
              <a:rPr lang="en-GB" sz="3200" smtClean="0"/>
              <a:t> light rays: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74663" y="1287463"/>
            <a:ext cx="6899275" cy="4429125"/>
            <a:chOff x="299" y="811"/>
            <a:chExt cx="4346" cy="2790"/>
          </a:xfrm>
        </p:grpSpPr>
        <p:grpSp>
          <p:nvGrpSpPr>
            <p:cNvPr id="11280" name="Group 4"/>
            <p:cNvGrpSpPr>
              <a:grpSpLocks/>
            </p:cNvGrpSpPr>
            <p:nvPr/>
          </p:nvGrpSpPr>
          <p:grpSpPr bwMode="auto">
            <a:xfrm>
              <a:off x="520" y="811"/>
              <a:ext cx="1637" cy="1273"/>
              <a:chOff x="256" y="601"/>
              <a:chExt cx="1637" cy="1273"/>
            </a:xfrm>
          </p:grpSpPr>
          <p:sp>
            <p:nvSpPr>
              <p:cNvPr id="11310" name="Rectangle 5"/>
              <p:cNvSpPr>
                <a:spLocks noChangeArrowheads="1"/>
              </p:cNvSpPr>
              <p:nvPr/>
            </p:nvSpPr>
            <p:spPr bwMode="auto">
              <a:xfrm>
                <a:off x="1134" y="786"/>
                <a:ext cx="759" cy="108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311" name="Group 6"/>
              <p:cNvGrpSpPr>
                <a:grpSpLocks/>
              </p:cNvGrpSpPr>
              <p:nvPr/>
            </p:nvGrpSpPr>
            <p:grpSpPr bwMode="auto">
              <a:xfrm>
                <a:off x="371" y="601"/>
                <a:ext cx="759" cy="539"/>
                <a:chOff x="237" y="997"/>
                <a:chExt cx="759" cy="539"/>
              </a:xfrm>
            </p:grpSpPr>
            <p:sp>
              <p:nvSpPr>
                <p:cNvPr id="11313" name="Line 7"/>
                <p:cNvSpPr>
                  <a:spLocks noChangeShapeType="1"/>
                </p:cNvSpPr>
                <p:nvPr/>
              </p:nvSpPr>
              <p:spPr bwMode="auto">
                <a:xfrm>
                  <a:off x="237" y="997"/>
                  <a:ext cx="759" cy="53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4" name="Line 8"/>
                <p:cNvSpPr>
                  <a:spLocks noChangeShapeType="1"/>
                </p:cNvSpPr>
                <p:nvPr/>
              </p:nvSpPr>
              <p:spPr bwMode="auto">
                <a:xfrm>
                  <a:off x="492" y="1176"/>
                  <a:ext cx="248" cy="1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12" name="Text Box 9"/>
              <p:cNvSpPr txBox="1">
                <a:spLocks noChangeArrowheads="1"/>
              </p:cNvSpPr>
              <p:nvPr/>
            </p:nvSpPr>
            <p:spPr bwMode="auto">
              <a:xfrm>
                <a:off x="256" y="603"/>
                <a:ext cx="2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A</a:t>
                </a:r>
              </a:p>
            </p:txBody>
          </p:sp>
        </p:grpSp>
        <p:grpSp>
          <p:nvGrpSpPr>
            <p:cNvPr id="11281" name="Group 10"/>
            <p:cNvGrpSpPr>
              <a:grpSpLocks/>
            </p:cNvGrpSpPr>
            <p:nvPr/>
          </p:nvGrpSpPr>
          <p:grpSpPr bwMode="auto">
            <a:xfrm>
              <a:off x="2779" y="876"/>
              <a:ext cx="1866" cy="960"/>
              <a:chOff x="2413" y="821"/>
              <a:chExt cx="1866" cy="960"/>
            </a:xfrm>
          </p:grpSpPr>
          <p:sp>
            <p:nvSpPr>
              <p:cNvPr id="11305" name="AutoShape 11"/>
              <p:cNvSpPr>
                <a:spLocks noChangeArrowheads="1"/>
              </p:cNvSpPr>
              <p:nvPr/>
            </p:nvSpPr>
            <p:spPr bwMode="auto">
              <a:xfrm>
                <a:off x="3191" y="821"/>
                <a:ext cx="1088" cy="9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7 w 21600"/>
                  <a:gd name="T13" fmla="*/ 4500 h 21600"/>
                  <a:gd name="T14" fmla="*/ 17093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306" name="Group 12"/>
              <p:cNvGrpSpPr>
                <a:grpSpLocks/>
              </p:cNvGrpSpPr>
              <p:nvPr/>
            </p:nvGrpSpPr>
            <p:grpSpPr bwMode="auto">
              <a:xfrm>
                <a:off x="2415" y="1223"/>
                <a:ext cx="939" cy="197"/>
                <a:chOff x="237" y="997"/>
                <a:chExt cx="759" cy="539"/>
              </a:xfrm>
            </p:grpSpPr>
            <p:sp>
              <p:nvSpPr>
                <p:cNvPr id="11308" name="Line 13"/>
                <p:cNvSpPr>
                  <a:spLocks noChangeShapeType="1"/>
                </p:cNvSpPr>
                <p:nvPr/>
              </p:nvSpPr>
              <p:spPr bwMode="auto">
                <a:xfrm>
                  <a:off x="237" y="997"/>
                  <a:ext cx="759" cy="53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9" name="Line 14"/>
                <p:cNvSpPr>
                  <a:spLocks noChangeShapeType="1"/>
                </p:cNvSpPr>
                <p:nvPr/>
              </p:nvSpPr>
              <p:spPr bwMode="auto">
                <a:xfrm>
                  <a:off x="492" y="1176"/>
                  <a:ext cx="248" cy="1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07" name="Text Box 15"/>
              <p:cNvSpPr txBox="1">
                <a:spLocks noChangeArrowheads="1"/>
              </p:cNvSpPr>
              <p:nvPr/>
            </p:nvSpPr>
            <p:spPr bwMode="auto">
              <a:xfrm>
                <a:off x="2413" y="1023"/>
                <a:ext cx="2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B</a:t>
                </a:r>
              </a:p>
            </p:txBody>
          </p:sp>
        </p:grpSp>
        <p:grpSp>
          <p:nvGrpSpPr>
            <p:cNvPr id="11282" name="Group 16"/>
            <p:cNvGrpSpPr>
              <a:grpSpLocks/>
            </p:cNvGrpSpPr>
            <p:nvPr/>
          </p:nvGrpSpPr>
          <p:grpSpPr bwMode="auto">
            <a:xfrm>
              <a:off x="299" y="2424"/>
              <a:ext cx="1995" cy="1014"/>
              <a:chOff x="207" y="2424"/>
              <a:chExt cx="1995" cy="1014"/>
            </a:xfrm>
          </p:grpSpPr>
          <p:sp>
            <p:nvSpPr>
              <p:cNvPr id="11300" name="AutoShape 17"/>
              <p:cNvSpPr>
                <a:spLocks noChangeArrowheads="1"/>
              </p:cNvSpPr>
              <p:nvPr/>
            </p:nvSpPr>
            <p:spPr bwMode="auto">
              <a:xfrm>
                <a:off x="932" y="2424"/>
                <a:ext cx="1270" cy="101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301" name="Group 18"/>
              <p:cNvGrpSpPr>
                <a:grpSpLocks/>
              </p:cNvGrpSpPr>
              <p:nvPr/>
            </p:nvGrpSpPr>
            <p:grpSpPr bwMode="auto">
              <a:xfrm flipV="1">
                <a:off x="207" y="2836"/>
                <a:ext cx="1107" cy="301"/>
                <a:chOff x="237" y="997"/>
                <a:chExt cx="759" cy="539"/>
              </a:xfrm>
            </p:grpSpPr>
            <p:sp>
              <p:nvSpPr>
                <p:cNvPr id="11303" name="Line 19"/>
                <p:cNvSpPr>
                  <a:spLocks noChangeShapeType="1"/>
                </p:cNvSpPr>
                <p:nvPr/>
              </p:nvSpPr>
              <p:spPr bwMode="auto">
                <a:xfrm>
                  <a:off x="237" y="997"/>
                  <a:ext cx="759" cy="53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4" name="Line 20"/>
                <p:cNvSpPr>
                  <a:spLocks noChangeShapeType="1"/>
                </p:cNvSpPr>
                <p:nvPr/>
              </p:nvSpPr>
              <p:spPr bwMode="auto">
                <a:xfrm>
                  <a:off x="492" y="1176"/>
                  <a:ext cx="248" cy="1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02" name="Text Box 21"/>
              <p:cNvSpPr txBox="1">
                <a:spLocks noChangeArrowheads="1"/>
              </p:cNvSpPr>
              <p:nvPr/>
            </p:nvSpPr>
            <p:spPr bwMode="auto">
              <a:xfrm>
                <a:off x="235" y="2878"/>
                <a:ext cx="2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C</a:t>
                </a:r>
              </a:p>
            </p:txBody>
          </p:sp>
        </p:grpSp>
        <p:grpSp>
          <p:nvGrpSpPr>
            <p:cNvPr id="11283" name="Group 22"/>
            <p:cNvGrpSpPr>
              <a:grpSpLocks/>
            </p:cNvGrpSpPr>
            <p:nvPr/>
          </p:nvGrpSpPr>
          <p:grpSpPr bwMode="auto">
            <a:xfrm>
              <a:off x="3031" y="2390"/>
              <a:ext cx="1566" cy="1211"/>
              <a:chOff x="2437" y="2354"/>
              <a:chExt cx="1566" cy="1211"/>
            </a:xfrm>
          </p:grpSpPr>
          <p:grpSp>
            <p:nvGrpSpPr>
              <p:cNvPr id="11284" name="Group 23"/>
              <p:cNvGrpSpPr>
                <a:grpSpLocks/>
              </p:cNvGrpSpPr>
              <p:nvPr/>
            </p:nvGrpSpPr>
            <p:grpSpPr bwMode="auto">
              <a:xfrm>
                <a:off x="3617" y="2354"/>
                <a:ext cx="386" cy="1211"/>
                <a:chOff x="3772" y="2354"/>
                <a:chExt cx="212" cy="992"/>
              </a:xfrm>
            </p:grpSpPr>
            <p:sp>
              <p:nvSpPr>
                <p:cNvPr id="1129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72" y="2354"/>
                  <a:ext cx="210" cy="2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8" name="Rectangle 25"/>
                <p:cNvSpPr>
                  <a:spLocks noChangeArrowheads="1"/>
                </p:cNvSpPr>
                <p:nvPr/>
              </p:nvSpPr>
              <p:spPr bwMode="auto">
                <a:xfrm>
                  <a:off x="3772" y="2668"/>
                  <a:ext cx="212" cy="36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9" name="AutoShape 26"/>
                <p:cNvSpPr>
                  <a:spLocks noChangeArrowheads="1"/>
                </p:cNvSpPr>
                <p:nvPr/>
              </p:nvSpPr>
              <p:spPr bwMode="auto">
                <a:xfrm flipV="1">
                  <a:off x="3772" y="3054"/>
                  <a:ext cx="210" cy="2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5" name="Group 27"/>
              <p:cNvGrpSpPr>
                <a:grpSpLocks/>
              </p:cNvGrpSpPr>
              <p:nvPr/>
            </p:nvGrpSpPr>
            <p:grpSpPr bwMode="auto">
              <a:xfrm>
                <a:off x="2748" y="2490"/>
                <a:ext cx="984" cy="0"/>
                <a:chOff x="2748" y="2490"/>
                <a:chExt cx="984" cy="0"/>
              </a:xfrm>
            </p:grpSpPr>
            <p:sp>
              <p:nvSpPr>
                <p:cNvPr id="11295" name="Line 28"/>
                <p:cNvSpPr>
                  <a:spLocks noChangeShapeType="1"/>
                </p:cNvSpPr>
                <p:nvPr/>
              </p:nvSpPr>
              <p:spPr bwMode="auto">
                <a:xfrm>
                  <a:off x="2748" y="2490"/>
                  <a:ext cx="98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" name="Line 29"/>
                <p:cNvSpPr>
                  <a:spLocks noChangeShapeType="1"/>
                </p:cNvSpPr>
                <p:nvPr/>
              </p:nvSpPr>
              <p:spPr bwMode="auto">
                <a:xfrm>
                  <a:off x="2946" y="2490"/>
                  <a:ext cx="42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6" name="Group 30"/>
              <p:cNvGrpSpPr>
                <a:grpSpLocks/>
              </p:cNvGrpSpPr>
              <p:nvPr/>
            </p:nvGrpSpPr>
            <p:grpSpPr bwMode="auto">
              <a:xfrm>
                <a:off x="2740" y="3412"/>
                <a:ext cx="984" cy="0"/>
                <a:chOff x="2748" y="2490"/>
                <a:chExt cx="984" cy="0"/>
              </a:xfrm>
            </p:grpSpPr>
            <p:sp>
              <p:nvSpPr>
                <p:cNvPr id="11293" name="Line 31"/>
                <p:cNvSpPr>
                  <a:spLocks noChangeShapeType="1"/>
                </p:cNvSpPr>
                <p:nvPr/>
              </p:nvSpPr>
              <p:spPr bwMode="auto">
                <a:xfrm>
                  <a:off x="2748" y="2490"/>
                  <a:ext cx="98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" name="Line 32"/>
                <p:cNvSpPr>
                  <a:spLocks noChangeShapeType="1"/>
                </p:cNvSpPr>
                <p:nvPr/>
              </p:nvSpPr>
              <p:spPr bwMode="auto">
                <a:xfrm>
                  <a:off x="2946" y="2490"/>
                  <a:ext cx="42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7" name="Group 33"/>
              <p:cNvGrpSpPr>
                <a:grpSpLocks/>
              </p:cNvGrpSpPr>
              <p:nvPr/>
            </p:nvGrpSpPr>
            <p:grpSpPr bwMode="auto">
              <a:xfrm>
                <a:off x="2624" y="2948"/>
                <a:ext cx="984" cy="0"/>
                <a:chOff x="2748" y="2490"/>
                <a:chExt cx="984" cy="0"/>
              </a:xfrm>
            </p:grpSpPr>
            <p:sp>
              <p:nvSpPr>
                <p:cNvPr id="11291" name="Line 34"/>
                <p:cNvSpPr>
                  <a:spLocks noChangeShapeType="1"/>
                </p:cNvSpPr>
                <p:nvPr/>
              </p:nvSpPr>
              <p:spPr bwMode="auto">
                <a:xfrm>
                  <a:off x="2748" y="2490"/>
                  <a:ext cx="98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" name="Line 35"/>
                <p:cNvSpPr>
                  <a:spLocks noChangeShapeType="1"/>
                </p:cNvSpPr>
                <p:nvPr/>
              </p:nvSpPr>
              <p:spPr bwMode="auto">
                <a:xfrm>
                  <a:off x="2946" y="2490"/>
                  <a:ext cx="42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88" name="Text Box 36"/>
              <p:cNvSpPr txBox="1">
                <a:spLocks noChangeArrowheads="1"/>
              </p:cNvSpPr>
              <p:nvPr/>
            </p:nvSpPr>
            <p:spPr bwMode="auto">
              <a:xfrm>
                <a:off x="2539" y="2373"/>
                <a:ext cx="2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D</a:t>
                </a:r>
              </a:p>
            </p:txBody>
          </p:sp>
          <p:sp>
            <p:nvSpPr>
              <p:cNvPr id="11289" name="Text Box 37"/>
              <p:cNvSpPr txBox="1">
                <a:spLocks noChangeArrowheads="1"/>
              </p:cNvSpPr>
              <p:nvPr/>
            </p:nvSpPr>
            <p:spPr bwMode="auto">
              <a:xfrm>
                <a:off x="2437" y="2821"/>
                <a:ext cx="2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E</a:t>
                </a:r>
              </a:p>
            </p:txBody>
          </p:sp>
          <p:sp>
            <p:nvSpPr>
              <p:cNvPr id="11290" name="Text Box 38"/>
              <p:cNvSpPr txBox="1">
                <a:spLocks noChangeArrowheads="1"/>
              </p:cNvSpPr>
              <p:nvPr/>
            </p:nvSpPr>
            <p:spPr bwMode="auto">
              <a:xfrm>
                <a:off x="2546" y="3295"/>
                <a:ext cx="2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F</a:t>
                </a:r>
              </a:p>
            </p:txBody>
          </p:sp>
        </p:grpSp>
      </p:grpSp>
      <p:sp>
        <p:nvSpPr>
          <p:cNvPr id="354343" name="Line 39"/>
          <p:cNvSpPr>
            <a:spLocks noChangeShapeType="1"/>
          </p:cNvSpPr>
          <p:nvPr/>
        </p:nvSpPr>
        <p:spPr bwMode="auto">
          <a:xfrm>
            <a:off x="2225675" y="2154238"/>
            <a:ext cx="1233488" cy="146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4" name="Line 40"/>
          <p:cNvSpPr>
            <a:spLocks noChangeShapeType="1"/>
          </p:cNvSpPr>
          <p:nvPr/>
        </p:nvSpPr>
        <p:spPr bwMode="auto">
          <a:xfrm>
            <a:off x="3452813" y="2300288"/>
            <a:ext cx="1117600" cy="739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5" name="Line 41"/>
          <p:cNvSpPr>
            <a:spLocks noChangeShapeType="1"/>
          </p:cNvSpPr>
          <p:nvPr/>
        </p:nvSpPr>
        <p:spPr bwMode="auto">
          <a:xfrm flipV="1">
            <a:off x="5926138" y="2295525"/>
            <a:ext cx="1203325" cy="28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6" name="Line 42"/>
          <p:cNvSpPr>
            <a:spLocks noChangeShapeType="1"/>
          </p:cNvSpPr>
          <p:nvPr/>
        </p:nvSpPr>
        <p:spPr bwMode="auto">
          <a:xfrm flipV="1">
            <a:off x="7126288" y="1741488"/>
            <a:ext cx="1190625" cy="55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7" name="Line 43"/>
          <p:cNvSpPr>
            <a:spLocks noChangeShapeType="1"/>
          </p:cNvSpPr>
          <p:nvPr/>
        </p:nvSpPr>
        <p:spPr bwMode="auto">
          <a:xfrm>
            <a:off x="2252663" y="4500563"/>
            <a:ext cx="820737" cy="38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8" name="Line 44"/>
          <p:cNvSpPr>
            <a:spLocks noChangeShapeType="1"/>
          </p:cNvSpPr>
          <p:nvPr/>
        </p:nvSpPr>
        <p:spPr bwMode="auto">
          <a:xfrm>
            <a:off x="3074988" y="4535488"/>
            <a:ext cx="1190625" cy="492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9" name="Line 45"/>
          <p:cNvSpPr>
            <a:spLocks noChangeShapeType="1"/>
          </p:cNvSpPr>
          <p:nvPr/>
        </p:nvSpPr>
        <p:spPr bwMode="auto">
          <a:xfrm>
            <a:off x="6858000" y="4013200"/>
            <a:ext cx="266700" cy="31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0" name="Line 46"/>
          <p:cNvSpPr>
            <a:spLocks noChangeShapeType="1"/>
          </p:cNvSpPr>
          <p:nvPr/>
        </p:nvSpPr>
        <p:spPr bwMode="auto">
          <a:xfrm>
            <a:off x="7137400" y="4051300"/>
            <a:ext cx="1644650" cy="96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1" name="Line 47"/>
          <p:cNvSpPr>
            <a:spLocks noChangeShapeType="1"/>
          </p:cNvSpPr>
          <p:nvPr/>
        </p:nvSpPr>
        <p:spPr bwMode="auto">
          <a:xfrm>
            <a:off x="6680200" y="473710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2" name="Line 48"/>
          <p:cNvSpPr>
            <a:spLocks noChangeShapeType="1"/>
          </p:cNvSpPr>
          <p:nvPr/>
        </p:nvSpPr>
        <p:spPr bwMode="auto">
          <a:xfrm>
            <a:off x="7305675" y="4737100"/>
            <a:ext cx="147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3" name="Line 49"/>
          <p:cNvSpPr>
            <a:spLocks noChangeShapeType="1"/>
          </p:cNvSpPr>
          <p:nvPr/>
        </p:nvSpPr>
        <p:spPr bwMode="auto">
          <a:xfrm flipV="1">
            <a:off x="6864350" y="5448300"/>
            <a:ext cx="266700" cy="19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4" name="Line 50"/>
          <p:cNvSpPr>
            <a:spLocks noChangeShapeType="1"/>
          </p:cNvSpPr>
          <p:nvPr/>
        </p:nvSpPr>
        <p:spPr bwMode="auto">
          <a:xfrm flipV="1">
            <a:off x="7137400" y="4476750"/>
            <a:ext cx="1587500" cy="96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43" grpId="0" animBg="1"/>
      <p:bldP spid="354344" grpId="0" animBg="1"/>
      <p:bldP spid="354345" grpId="0" animBg="1"/>
      <p:bldP spid="354346" grpId="0" animBg="1"/>
      <p:bldP spid="354347" grpId="0" animBg="1"/>
      <p:bldP spid="354348" grpId="0" animBg="1"/>
      <p:bldP spid="354349" grpId="0" animBg="1"/>
      <p:bldP spid="354350" grpId="0" animBg="1"/>
      <p:bldP spid="354351" grpId="0" animBg="1"/>
      <p:bldP spid="354352" grpId="0" animBg="1"/>
      <p:bldP spid="354353" grpId="0" animBg="1"/>
      <p:bldP spid="35435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1426</Words>
  <Application>Microsoft Office PowerPoint</Application>
  <PresentationFormat>On-screen Show (4:3)</PresentationFormat>
  <Paragraphs>247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Wingdings</vt:lpstr>
      <vt:lpstr>Default Design</vt:lpstr>
      <vt:lpstr>Bitmap Image</vt:lpstr>
      <vt:lpstr>REFRACTION OF LIGHT</vt:lpstr>
      <vt:lpstr>Specification</vt:lpstr>
      <vt:lpstr>Light Refraction</vt:lpstr>
      <vt:lpstr>PowerPoint Presentation</vt:lpstr>
      <vt:lpstr>Refraction experiment</vt:lpstr>
      <vt:lpstr>Refraction of light at a plane surface</vt:lpstr>
      <vt:lpstr>PowerPoint Presentation</vt:lpstr>
      <vt:lpstr>Why a pool appears shallow</vt:lpstr>
      <vt:lpstr>Complete the paths of the RED light rays:</vt:lpstr>
      <vt:lpstr>The refraction equation</vt:lpstr>
      <vt:lpstr>An experiment to find the refractive index (n) of glass</vt:lpstr>
      <vt:lpstr>Question 1</vt:lpstr>
      <vt:lpstr>Question 2</vt:lpstr>
      <vt:lpstr>Question 2</vt:lpstr>
      <vt:lpstr>Question 3</vt:lpstr>
      <vt:lpstr>Question 3</vt:lpstr>
      <vt:lpstr>Dispersion </vt:lpstr>
      <vt:lpstr>Total internal reflection</vt:lpstr>
      <vt:lpstr>Critical angle equation</vt:lpstr>
      <vt:lpstr>Question 1</vt:lpstr>
      <vt:lpstr>Question 1</vt:lpstr>
      <vt:lpstr>Question 2</vt:lpstr>
      <vt:lpstr>Question 2</vt:lpstr>
      <vt:lpstr>Question 3</vt:lpstr>
      <vt:lpstr>Question 3</vt:lpstr>
      <vt:lpstr>Uses of total internal reflection</vt:lpstr>
      <vt:lpstr>PowerPoint Presentation</vt:lpstr>
      <vt:lpstr>PowerPoint Presentation</vt:lpstr>
      <vt:lpstr>Optical fibre communication</vt:lpstr>
      <vt:lpstr>The Endoscope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179</cp:revision>
  <dcterms:created xsi:type="dcterms:W3CDTF">2008-08-15T17:24:00Z</dcterms:created>
  <dcterms:modified xsi:type="dcterms:W3CDTF">2019-01-18T17:12:49Z</dcterms:modified>
</cp:coreProperties>
</file>