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4"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69289BF-297B-4CBD-87FC-F1EC5B12326E}" type="datetimeFigureOut">
              <a:rPr lang="en-US"/>
              <a:pPr>
                <a:defRPr/>
              </a:pPr>
              <a:t>1/18/2019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BC4E84B-A9CD-44BA-8BDA-EC987E2BF5AC}" type="slidenum">
              <a:rPr lang="en-US"/>
              <a:pPr>
                <a:defRPr/>
              </a:pPr>
              <a:t>‹#›</a:t>
            </a:fld>
            <a:endParaRPr lang="en-US"/>
          </a:p>
        </p:txBody>
      </p:sp>
    </p:spTree>
    <p:extLst>
      <p:ext uri="{BB962C8B-B14F-4D97-AF65-F5344CB8AC3E}">
        <p14:creationId xmlns:p14="http://schemas.microsoft.com/office/powerpoint/2010/main" val="312907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26AE23-DC4E-44C9-A538-6958F20A69C5}"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9E39F8B-5AF8-4455-B5AD-6C290D35B3FB}" type="slidenum">
              <a:rPr lang="en-US"/>
              <a:pPr>
                <a:defRPr/>
              </a:pPr>
              <a:t>‹#›</a:t>
            </a:fld>
            <a:endParaRPr lang="en-US"/>
          </a:p>
        </p:txBody>
      </p:sp>
    </p:spTree>
    <p:extLst>
      <p:ext uri="{BB962C8B-B14F-4D97-AF65-F5344CB8AC3E}">
        <p14:creationId xmlns:p14="http://schemas.microsoft.com/office/powerpoint/2010/main" val="260101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6BA5574-18BD-4233-8FFE-8595B95D26D1}"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6E2304-DC50-463F-9170-6B6E8290C523}" type="slidenum">
              <a:rPr lang="en-US"/>
              <a:pPr>
                <a:defRPr/>
              </a:pPr>
              <a:t>‹#›</a:t>
            </a:fld>
            <a:endParaRPr lang="en-US"/>
          </a:p>
        </p:txBody>
      </p:sp>
    </p:spTree>
    <p:extLst>
      <p:ext uri="{BB962C8B-B14F-4D97-AF65-F5344CB8AC3E}">
        <p14:creationId xmlns:p14="http://schemas.microsoft.com/office/powerpoint/2010/main" val="298152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41E31A3-D7C6-4DC4-8BAF-769097848076}"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949C39-50B6-4C34-8296-6BAAE6003BAD}" type="slidenum">
              <a:rPr lang="en-US"/>
              <a:pPr>
                <a:defRPr/>
              </a:pPr>
              <a:t>‹#›</a:t>
            </a:fld>
            <a:endParaRPr lang="en-US"/>
          </a:p>
        </p:txBody>
      </p:sp>
    </p:spTree>
    <p:extLst>
      <p:ext uri="{BB962C8B-B14F-4D97-AF65-F5344CB8AC3E}">
        <p14:creationId xmlns:p14="http://schemas.microsoft.com/office/powerpoint/2010/main" val="305863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B36BE83-4F71-4C22-B8B3-F145F5381C2B}" type="datetimeFigureOut">
              <a:rPr lang="en-US"/>
              <a:pPr>
                <a:defRPr/>
              </a:pPr>
              <a:t>1/18/2019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09C97E4-1821-45F1-89E8-31BB7C72776F}" type="slidenum">
              <a:rPr lang="en-US"/>
              <a:pPr>
                <a:defRPr/>
              </a:pPr>
              <a:t>‹#›</a:t>
            </a:fld>
            <a:endParaRPr lang="en-US"/>
          </a:p>
        </p:txBody>
      </p:sp>
    </p:spTree>
    <p:extLst>
      <p:ext uri="{BB962C8B-B14F-4D97-AF65-F5344CB8AC3E}">
        <p14:creationId xmlns:p14="http://schemas.microsoft.com/office/powerpoint/2010/main" val="10908368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50B39F2-63F4-486C-A79A-772196D59195}" type="datetimeFigureOut">
              <a:rPr lang="en-US"/>
              <a:pPr>
                <a:defRPr/>
              </a:pPr>
              <a:t>1/18/2019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516F50B-C7C1-4270-87B7-855D17C1AC43}" type="slidenum">
              <a:rPr lang="en-US"/>
              <a:pPr>
                <a:defRPr/>
              </a:pPr>
              <a:t>‹#›</a:t>
            </a:fld>
            <a:endParaRPr lang="en-US"/>
          </a:p>
        </p:txBody>
      </p:sp>
    </p:spTree>
    <p:extLst>
      <p:ext uri="{BB962C8B-B14F-4D97-AF65-F5344CB8AC3E}">
        <p14:creationId xmlns:p14="http://schemas.microsoft.com/office/powerpoint/2010/main" val="29914520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30E67C2-D795-45FC-8FEF-06235D54CBF1}" type="datetimeFigureOut">
              <a:rPr lang="en-US"/>
              <a:pPr>
                <a:defRPr/>
              </a:pPr>
              <a:t>1/18/2019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226DED2-3EE6-4FA5-BF72-5A8CECCEE0FD}" type="slidenum">
              <a:rPr lang="en-US"/>
              <a:pPr>
                <a:defRPr/>
              </a:pPr>
              <a:t>‹#›</a:t>
            </a:fld>
            <a:endParaRPr lang="en-US"/>
          </a:p>
        </p:txBody>
      </p:sp>
    </p:spTree>
    <p:extLst>
      <p:ext uri="{BB962C8B-B14F-4D97-AF65-F5344CB8AC3E}">
        <p14:creationId xmlns:p14="http://schemas.microsoft.com/office/powerpoint/2010/main" val="22601288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929ED59-B6CA-42DF-A266-FFDEE5CE5DC6}" type="datetimeFigureOut">
              <a:rPr lang="en-US"/>
              <a:pPr>
                <a:defRPr/>
              </a:pPr>
              <a:t>1/18/2019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63443948-E6CA-4306-9ECD-3B624C657F19}" type="slidenum">
              <a:rPr lang="en-US"/>
              <a:pPr>
                <a:defRPr/>
              </a:pPr>
              <a:t>‹#›</a:t>
            </a:fld>
            <a:endParaRPr lang="en-US"/>
          </a:p>
        </p:txBody>
      </p:sp>
    </p:spTree>
    <p:extLst>
      <p:ext uri="{BB962C8B-B14F-4D97-AF65-F5344CB8AC3E}">
        <p14:creationId xmlns:p14="http://schemas.microsoft.com/office/powerpoint/2010/main" val="7307920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E496EB9-2F13-40F6-B63B-B77549BBB9C1}" type="datetimeFigureOut">
              <a:rPr lang="en-US"/>
              <a:pPr>
                <a:defRPr/>
              </a:pPr>
              <a:t>1/18/2019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D8CAA5B-3604-42A0-9250-0621F2C60B81}" type="slidenum">
              <a:rPr lang="en-US"/>
              <a:pPr>
                <a:defRPr/>
              </a:pPr>
              <a:t>‹#›</a:t>
            </a:fld>
            <a:endParaRPr lang="en-US"/>
          </a:p>
        </p:txBody>
      </p:sp>
    </p:spTree>
    <p:extLst>
      <p:ext uri="{BB962C8B-B14F-4D97-AF65-F5344CB8AC3E}">
        <p14:creationId xmlns:p14="http://schemas.microsoft.com/office/powerpoint/2010/main" val="320724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3667A03-EE37-4905-96C0-B3D002E118E3}" type="datetimeFigureOut">
              <a:rPr lang="en-US"/>
              <a:pPr>
                <a:defRPr/>
              </a:pPr>
              <a:t>1/18/2019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B8CAB76-FB86-420A-8939-32161E62BFE5}" type="slidenum">
              <a:rPr lang="en-US"/>
              <a:pPr>
                <a:defRPr/>
              </a:pPr>
              <a:t>‹#›</a:t>
            </a:fld>
            <a:endParaRPr lang="en-US"/>
          </a:p>
        </p:txBody>
      </p:sp>
    </p:spTree>
    <p:extLst>
      <p:ext uri="{BB962C8B-B14F-4D97-AF65-F5344CB8AC3E}">
        <p14:creationId xmlns:p14="http://schemas.microsoft.com/office/powerpoint/2010/main" val="21148533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7D85D33-D31E-4874-9F93-AAAF8D26C3B7}" type="datetimeFigureOut">
              <a:rPr lang="en-US"/>
              <a:pPr>
                <a:defRPr/>
              </a:pPr>
              <a:t>1/18/2019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4F4145A-1B9A-4E95-ABD0-F8B251551D0F}" type="slidenum">
              <a:rPr lang="en-US"/>
              <a:pPr>
                <a:defRPr/>
              </a:pPr>
              <a:t>‹#›</a:t>
            </a:fld>
            <a:endParaRPr lang="en-US"/>
          </a:p>
        </p:txBody>
      </p:sp>
    </p:spTree>
    <p:extLst>
      <p:ext uri="{BB962C8B-B14F-4D97-AF65-F5344CB8AC3E}">
        <p14:creationId xmlns:p14="http://schemas.microsoft.com/office/powerpoint/2010/main" val="11473802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03C37E7F-CF15-498C-A718-6E22BE747046}" type="datetimeFigureOut">
              <a:rPr lang="en-US"/>
              <a:pPr>
                <a:defRPr/>
              </a:pPr>
              <a:t>1/18/2019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F2C2D9C1-CA8B-4CB6-8756-36D71A5B18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mtClean="0"/>
              <a:t>Sometimes when you look out a window, you see what is outside as well as your own reflection</a:t>
            </a:r>
          </a:p>
          <a:p>
            <a:pPr eaLnBrk="1" hangingPunct="1"/>
            <a:r>
              <a:rPr lang="en-US" smtClean="0"/>
              <a:t>This is because some light </a:t>
            </a:r>
            <a:r>
              <a:rPr lang="en-US" i="1" smtClean="0"/>
              <a:t>reflects</a:t>
            </a:r>
            <a:r>
              <a:rPr lang="en-US" smtClean="0"/>
              <a:t> and some light </a:t>
            </a:r>
            <a:r>
              <a:rPr lang="en-US" i="1" smtClean="0"/>
              <a:t>refracts</a:t>
            </a:r>
            <a:r>
              <a:rPr lang="en-US" smtClean="0"/>
              <a:t> at a surface between two media that have different indices of refraction</a:t>
            </a:r>
          </a:p>
          <a:p>
            <a:pPr eaLnBrk="1" hangingPunct="1"/>
            <a:r>
              <a:rPr lang="en-US" smtClean="0"/>
              <a:t>This phenomenon is called </a:t>
            </a:r>
            <a:r>
              <a:rPr lang="en-US" b="1" smtClean="0"/>
              <a:t>partial reflection and refraction</a:t>
            </a: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Refraction</a:t>
            </a:r>
            <a:endParaRPr lang="en-US" dirty="0"/>
          </a:p>
        </p:txBody>
      </p:sp>
      <p:pic>
        <p:nvPicPr>
          <p:cNvPr id="13316" name="Picture 3" descr="WindowReflec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2000"/>
            <a:ext cx="31242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3505200"/>
          </a:xfrm>
        </p:spPr>
        <p:txBody>
          <a:bodyPr/>
          <a:lstStyle/>
          <a:p>
            <a:pPr eaLnBrk="1" hangingPunct="1"/>
            <a:r>
              <a:rPr lang="en-US" smtClean="0"/>
              <a:t>Fibre Optics</a:t>
            </a:r>
          </a:p>
          <a:p>
            <a:pPr lvl="1" eaLnBrk="1" hangingPunct="1"/>
            <a:r>
              <a:rPr lang="en-US" smtClean="0"/>
              <a:t>Fibre optics have revolutionized all forms of communication, including the internet</a:t>
            </a:r>
          </a:p>
          <a:p>
            <a:pPr lvl="1" eaLnBrk="1" hangingPunct="1"/>
            <a:r>
              <a:rPr lang="en-US" smtClean="0"/>
              <a:t>Allows information to be sent as pulses of light instead of pulses of electricity</a:t>
            </a:r>
          </a:p>
          <a:p>
            <a:pPr lvl="1" eaLnBrk="1" hangingPunct="1"/>
            <a:r>
              <a:rPr lang="en-US" smtClean="0"/>
              <a:t>Optical fibres are made of a glass core which is surrounded by an </a:t>
            </a:r>
            <a:r>
              <a:rPr lang="en-US" i="1" smtClean="0"/>
              <a:t>optical cladding</a:t>
            </a:r>
          </a:p>
          <a:p>
            <a:pPr lvl="1" eaLnBrk="1" hangingPunct="1"/>
            <a:r>
              <a:rPr lang="en-US" smtClean="0"/>
              <a:t>The cladding is a covering made of a different kind of glass than the fibre inside</a:t>
            </a:r>
          </a:p>
          <a:p>
            <a:pPr lvl="1" eaLnBrk="1" hangingPunct="1"/>
            <a:endParaRPr lang="en-US" smtClean="0"/>
          </a:p>
        </p:txBody>
      </p:sp>
      <p:sp>
        <p:nvSpPr>
          <p:cNvPr id="3" name="Title 2"/>
          <p:cNvSpPr>
            <a:spLocks noGrp="1"/>
          </p:cNvSpPr>
          <p:nvPr>
            <p:ph type="title"/>
          </p:nvPr>
        </p:nvSpPr>
        <p:spPr>
          <a:xfrm>
            <a:off x="457200" y="274638"/>
            <a:ext cx="8229600" cy="792162"/>
          </a:xfrm>
        </p:spPr>
        <p:txBody>
          <a:bodyPr>
            <a:noAutofit/>
          </a:bodyPr>
          <a:lstStyle/>
          <a:p>
            <a:pPr eaLnBrk="1" fontAlgn="auto" hangingPunct="1">
              <a:spcAft>
                <a:spcPts val="0"/>
              </a:spcAft>
              <a:defRPr/>
            </a:pPr>
            <a:r>
              <a:rPr lang="en-US" sz="3200" dirty="0" smtClean="0"/>
              <a:t>Applications of Total Internal Reflection</a:t>
            </a:r>
            <a:endParaRPr lang="en-US" sz="3200" dirty="0"/>
          </a:p>
        </p:txBody>
      </p:sp>
      <p:pic>
        <p:nvPicPr>
          <p:cNvPr id="22532" name="Picture 3" descr="FiberOpticC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670425"/>
            <a:ext cx="3276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Fiber_optic_bund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30725"/>
            <a:ext cx="275113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2743200"/>
          </a:xfrm>
        </p:spPr>
        <p:txBody>
          <a:bodyPr/>
          <a:lstStyle/>
          <a:p>
            <a:pPr eaLnBrk="1" hangingPunct="1"/>
            <a:r>
              <a:rPr lang="en-US" sz="2400" smtClean="0"/>
              <a:t>When light enters the end of the fibre in a direction that is almost parallel to the fibre, it hits the boundary between the core and the cladding at an angle that is larger than the critical angle</a:t>
            </a:r>
          </a:p>
          <a:p>
            <a:pPr eaLnBrk="1" hangingPunct="1"/>
            <a:r>
              <a:rPr lang="en-US" sz="2400" smtClean="0"/>
              <a:t>Even when the fibre is bent, the light is totally internally reflected along the entire fibre until it reaches the other end</a:t>
            </a:r>
          </a:p>
        </p:txBody>
      </p:sp>
      <p:sp>
        <p:nvSpPr>
          <p:cNvPr id="3" name="Title 2"/>
          <p:cNvSpPr>
            <a:spLocks noGrp="1"/>
          </p:cNvSpPr>
          <p:nvPr>
            <p:ph type="title"/>
          </p:nvPr>
        </p:nvSpPr>
        <p:spPr>
          <a:xfrm>
            <a:off x="457200" y="274638"/>
            <a:ext cx="8229600" cy="792162"/>
          </a:xfrm>
        </p:spPr>
        <p:txBody>
          <a:bodyPr/>
          <a:lstStyle/>
          <a:p>
            <a:pPr eaLnBrk="1" fontAlgn="auto" hangingPunct="1">
              <a:spcAft>
                <a:spcPts val="0"/>
              </a:spcAft>
              <a:defRPr/>
            </a:pPr>
            <a:r>
              <a:rPr lang="en-US" dirty="0" smtClean="0"/>
              <a:t>Fibre Optics</a:t>
            </a:r>
            <a:endParaRPr lang="en-US" dirty="0"/>
          </a:p>
        </p:txBody>
      </p:sp>
      <p:pic>
        <p:nvPicPr>
          <p:cNvPr id="23556" name="Picture 3" descr="refraction11-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7480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lnSpcReduction="10000"/>
          </a:bodyPr>
          <a:lstStyle/>
          <a:p>
            <a:pPr marL="365760" indent="-256032" eaLnBrk="1" fontAlgn="auto" hangingPunct="1">
              <a:spcAft>
                <a:spcPts val="0"/>
              </a:spcAft>
              <a:buFont typeface="Wingdings 3"/>
              <a:buChar char=""/>
              <a:defRPr/>
            </a:pPr>
            <a:r>
              <a:rPr lang="en-US" dirty="0" smtClean="0"/>
              <a:t>Telecommunications:</a:t>
            </a:r>
          </a:p>
          <a:p>
            <a:pPr marL="621792" lvl="1" eaLnBrk="1" fontAlgn="auto" hangingPunct="1">
              <a:spcBef>
                <a:spcPts val="324"/>
              </a:spcBef>
              <a:spcAft>
                <a:spcPts val="0"/>
              </a:spcAft>
              <a:buFont typeface="Verdana"/>
              <a:buChar char="◦"/>
              <a:defRPr/>
            </a:pPr>
            <a:r>
              <a:rPr lang="en-US" sz="2200" dirty="0" smtClean="0"/>
              <a:t>Many copper cables that used to carry information have been replaced by fibre optics </a:t>
            </a:r>
          </a:p>
          <a:p>
            <a:pPr marL="621792" lvl="1" eaLnBrk="1" fontAlgn="auto" hangingPunct="1">
              <a:spcBef>
                <a:spcPts val="324"/>
              </a:spcBef>
              <a:spcAft>
                <a:spcPts val="0"/>
              </a:spcAft>
              <a:buFont typeface="Verdana"/>
              <a:buChar char="◦"/>
              <a:defRPr/>
            </a:pPr>
            <a:r>
              <a:rPr lang="en-US" sz="2200" dirty="0" smtClean="0"/>
              <a:t>Benefits include:</a:t>
            </a:r>
          </a:p>
          <a:p>
            <a:pPr marL="859536" lvl="2" eaLnBrk="1" fontAlgn="auto" hangingPunct="1">
              <a:spcAft>
                <a:spcPts val="0"/>
              </a:spcAft>
              <a:buFont typeface="Wingdings 2"/>
              <a:buChar char=""/>
              <a:defRPr/>
            </a:pPr>
            <a:r>
              <a:rPr lang="en-US" dirty="0" smtClean="0"/>
              <a:t>Signals are not affected by electrical storms</a:t>
            </a:r>
          </a:p>
          <a:p>
            <a:pPr marL="859536" lvl="2" eaLnBrk="1" fontAlgn="auto" hangingPunct="1">
              <a:spcAft>
                <a:spcPts val="0"/>
              </a:spcAft>
              <a:buFont typeface="Wingdings 2"/>
              <a:buChar char=""/>
              <a:defRPr/>
            </a:pPr>
            <a:r>
              <a:rPr lang="en-US" dirty="0" smtClean="0"/>
              <a:t>Can carry many more signals over longer distances</a:t>
            </a:r>
          </a:p>
          <a:p>
            <a:pPr marL="859536" lvl="2" eaLnBrk="1" fontAlgn="auto" hangingPunct="1">
              <a:spcAft>
                <a:spcPts val="0"/>
              </a:spcAft>
              <a:buFont typeface="Wingdings 2"/>
              <a:buChar char=""/>
              <a:defRPr/>
            </a:pPr>
            <a:r>
              <a:rPr lang="en-US" dirty="0" smtClean="0"/>
              <a:t>Are smaller and lighter than copper cables</a:t>
            </a:r>
          </a:p>
          <a:p>
            <a:pPr marL="365760" indent="-256032" eaLnBrk="1" fontAlgn="auto" hangingPunct="1">
              <a:spcAft>
                <a:spcPts val="0"/>
              </a:spcAft>
              <a:buFont typeface="Wingdings 3"/>
              <a:buChar char=""/>
              <a:defRPr/>
            </a:pPr>
            <a:endParaRPr lang="en-US" sz="1200" dirty="0" smtClean="0"/>
          </a:p>
          <a:p>
            <a:pPr marL="365760" indent="-256032" eaLnBrk="1" fontAlgn="auto" hangingPunct="1">
              <a:spcAft>
                <a:spcPts val="0"/>
              </a:spcAft>
              <a:buFont typeface="Wingdings 3"/>
              <a:buChar char=""/>
              <a:defRPr/>
            </a:pPr>
            <a:r>
              <a:rPr lang="en-US" dirty="0" smtClean="0"/>
              <a:t>Medicine:</a:t>
            </a:r>
          </a:p>
          <a:p>
            <a:pPr marL="621792" lvl="1" eaLnBrk="1" fontAlgn="auto" hangingPunct="1">
              <a:spcBef>
                <a:spcPts val="324"/>
              </a:spcBef>
              <a:spcAft>
                <a:spcPts val="0"/>
              </a:spcAft>
              <a:buFont typeface="Verdana"/>
              <a:buChar char="◦"/>
              <a:defRPr/>
            </a:pPr>
            <a:r>
              <a:rPr lang="en-US" sz="2200" dirty="0" smtClean="0"/>
              <a:t>An endoscope uses optical fibre bundles to assist a surgeon with minimally invasive surgery (a.k.a., “keyhole surgery” with small incisions) </a:t>
            </a:r>
          </a:p>
          <a:p>
            <a:pPr marL="621792" lvl="1" eaLnBrk="1" fontAlgn="auto" hangingPunct="1">
              <a:spcBef>
                <a:spcPts val="324"/>
              </a:spcBef>
              <a:spcAft>
                <a:spcPts val="0"/>
              </a:spcAft>
              <a:buFont typeface="Verdana"/>
              <a:buChar char="◦"/>
              <a:defRPr/>
            </a:pPr>
            <a:r>
              <a:rPr lang="en-US" sz="2200" dirty="0" smtClean="0"/>
              <a:t>One bundle of fibres carries light into the surgery area, and another carries a video signal back to a monitor</a:t>
            </a:r>
          </a:p>
          <a:p>
            <a:pPr marL="621792" lvl="1" eaLnBrk="1" fontAlgn="auto" hangingPunct="1">
              <a:spcBef>
                <a:spcPts val="324"/>
              </a:spcBef>
              <a:spcAft>
                <a:spcPts val="0"/>
              </a:spcAft>
              <a:buFont typeface="Verdana"/>
              <a:buChar char="◦"/>
              <a:defRPr/>
            </a:pPr>
            <a:r>
              <a:rPr lang="en-US" sz="2200" dirty="0" smtClean="0"/>
              <a:t>Allows faster recovery times and easier diagnostics</a:t>
            </a:r>
          </a:p>
        </p:txBody>
      </p:sp>
      <p:sp>
        <p:nvSpPr>
          <p:cNvPr id="3" name="Title 2"/>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r>
              <a:rPr lang="en-US" dirty="0" smtClean="0"/>
              <a:t>Applications of Fibre Optics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33400" y="4572000"/>
            <a:ext cx="8229600" cy="1600200"/>
          </a:xfrm>
        </p:spPr>
        <p:txBody>
          <a:bodyPr/>
          <a:lstStyle/>
          <a:p>
            <a:pPr eaLnBrk="1" hangingPunct="1"/>
            <a:r>
              <a:rPr lang="en-US" sz="2200" smtClean="0"/>
              <a:t>Both reflection and refraction occur, but not equally</a:t>
            </a:r>
          </a:p>
          <a:p>
            <a:pPr eaLnBrk="1" hangingPunct="1"/>
            <a:r>
              <a:rPr lang="en-US" sz="2200" smtClean="0"/>
              <a:t>The amount of each depends on the angle</a:t>
            </a:r>
          </a:p>
          <a:p>
            <a:pPr eaLnBrk="1" hangingPunct="1"/>
            <a:r>
              <a:rPr lang="en-US" sz="2200" smtClean="0"/>
              <a:t>In this case, more light is refracted than reflected, as shown by the thickness of the rays</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Partial Reflection and Refraction</a:t>
            </a:r>
            <a:endParaRPr lang="en-US" dirty="0"/>
          </a:p>
        </p:txBody>
      </p:sp>
      <p:pic>
        <p:nvPicPr>
          <p:cNvPr id="14340" name="Picture 3" descr="refraction11-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12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300"/>
          </a:xfrm>
        </p:spPr>
        <p:txBody>
          <a:bodyPr/>
          <a:lstStyle/>
          <a:p>
            <a:pPr eaLnBrk="1" hangingPunct="1"/>
            <a:r>
              <a:rPr lang="en-US" sz="2000" smtClean="0"/>
              <a:t>If you are standing in a clear lake, it is easy to see stones on the bottom that are near you, but impossible to see ones that are farther away</a:t>
            </a:r>
          </a:p>
          <a:p>
            <a:pPr eaLnBrk="1" hangingPunct="1"/>
            <a:r>
              <a:rPr lang="en-US" sz="2000" smtClean="0"/>
              <a:t>For you to see an object underwater, light must hit the object, reflect off it, and travel to your eyes</a:t>
            </a:r>
          </a:p>
          <a:p>
            <a:pPr eaLnBrk="1" hangingPunct="1"/>
            <a:r>
              <a:rPr lang="en-US" sz="2000" smtClean="0"/>
              <a:t>Because the incident rays are going from water to air, the refracted rays bend away from the normal</a:t>
            </a:r>
          </a:p>
          <a:p>
            <a:pPr eaLnBrk="1" hangingPunct="1"/>
            <a:r>
              <a:rPr lang="en-US" sz="2000" smtClean="0"/>
              <a:t>As the angle of incidence </a:t>
            </a:r>
          </a:p>
          <a:p>
            <a:pPr eaLnBrk="1" hangingPunct="1">
              <a:buFont typeface="Wingdings 3" pitchFamily="18" charset="2"/>
              <a:buNone/>
            </a:pPr>
            <a:r>
              <a:rPr lang="en-US" sz="2000" smtClean="0"/>
              <a:t>	increases, the angle of refraction</a:t>
            </a:r>
          </a:p>
          <a:p>
            <a:pPr eaLnBrk="1" hangingPunct="1">
              <a:buFont typeface="Wingdings 3" pitchFamily="18" charset="2"/>
              <a:buNone/>
            </a:pPr>
            <a:r>
              <a:rPr lang="en-US" sz="2000" smtClean="0"/>
              <a:t>	increases more rapidly</a:t>
            </a:r>
          </a:p>
          <a:p>
            <a:pPr eaLnBrk="1" hangingPunct="1"/>
            <a:endParaRPr lang="en-US" sz="2000" smtClean="0"/>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dirty="0" smtClean="0"/>
              <a:t>Refraction from Water to Air: </a:t>
            </a:r>
            <a:br>
              <a:rPr lang="en-US" sz="3200" dirty="0" smtClean="0"/>
            </a:br>
            <a:r>
              <a:rPr lang="en-US" sz="3200" dirty="0" smtClean="0"/>
              <a:t>The Critical Angle</a:t>
            </a:r>
            <a:endParaRPr lang="en-US" sz="3200" dirty="0"/>
          </a:p>
        </p:txBody>
      </p:sp>
      <p:pic>
        <p:nvPicPr>
          <p:cNvPr id="15364" name="Picture 3" descr="refraction11-16-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657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300"/>
          </a:xfrm>
        </p:spPr>
        <p:txBody>
          <a:bodyPr/>
          <a:lstStyle/>
          <a:p>
            <a:pPr eaLnBrk="1" hangingPunct="1"/>
            <a:r>
              <a:rPr lang="en-US" sz="2000" smtClean="0"/>
              <a:t>As the angle of incidence continues to increase, the angle of refraction will eventually reach 90°</a:t>
            </a:r>
          </a:p>
          <a:p>
            <a:pPr eaLnBrk="1" hangingPunct="1"/>
            <a:r>
              <a:rPr lang="en-US" sz="2000" smtClean="0"/>
              <a:t>At this angle of incidence, the refracted ray lies along the boundary between the two media</a:t>
            </a:r>
          </a:p>
          <a:p>
            <a:pPr eaLnBrk="1" hangingPunct="1"/>
            <a:r>
              <a:rPr lang="en-US" sz="2000" smtClean="0"/>
              <a:t>No light passes into the second medium (air in this case)</a:t>
            </a:r>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dirty="0" smtClean="0"/>
              <a:t>Refraction from Water to Air: </a:t>
            </a:r>
            <a:br>
              <a:rPr lang="en-US" sz="3200" dirty="0" smtClean="0"/>
            </a:br>
            <a:r>
              <a:rPr lang="en-US" sz="3200" dirty="0" smtClean="0"/>
              <a:t>The Critical Angle</a:t>
            </a:r>
            <a:endParaRPr lang="en-US" sz="3200" dirty="0"/>
          </a:p>
        </p:txBody>
      </p:sp>
      <p:pic>
        <p:nvPicPr>
          <p:cNvPr id="16388" name="Picture 4" descr="refraction11-16-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5561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57200" y="3429000"/>
            <a:ext cx="3962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a:latin typeface="Lucida Sans Unicode" pitchFamily="34" charset="0"/>
              </a:rPr>
              <a:t>The angle of incidence that produces a refracted ray at an angle of 90° from the normal is called the </a:t>
            </a:r>
            <a:r>
              <a:rPr lang="en-US" sz="2600" b="1">
                <a:latin typeface="Lucida Sans Unicode" pitchFamily="34" charset="0"/>
              </a:rPr>
              <a:t>critical angle</a:t>
            </a:r>
            <a:r>
              <a:rPr lang="en-US" sz="2600">
                <a:latin typeface="Lucida Sans Unicode" pitchFamily="34" charset="0"/>
              </a:rPr>
              <a:t>, ∠</a:t>
            </a:r>
            <a:r>
              <a:rPr lang="en-US" sz="2600" i="1">
                <a:latin typeface="Lucida Sans Unicode" pitchFamily="34" charset="0"/>
              </a:rPr>
              <a:t>c</a:t>
            </a:r>
            <a:endParaRPr lang="en-US" sz="2600">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1981200"/>
          </a:xfrm>
        </p:spPr>
        <p:txBody>
          <a:bodyPr/>
          <a:lstStyle/>
          <a:p>
            <a:pPr eaLnBrk="1" hangingPunct="1"/>
            <a:r>
              <a:rPr lang="en-US" sz="2000" smtClean="0"/>
              <a:t>When the angle of incidence is larger than the critical angle, the angle of refraction cannot get any larger because the refracted ray would no longer be in the second medium</a:t>
            </a:r>
          </a:p>
          <a:p>
            <a:pPr eaLnBrk="1" hangingPunct="1"/>
            <a:r>
              <a:rPr lang="en-US" sz="2000" smtClean="0"/>
              <a:t>So, at angles of incidence greater than the critical angle,      </a:t>
            </a:r>
            <a:r>
              <a:rPr lang="en-US" sz="2000" i="1" smtClean="0"/>
              <a:t>no refraction occurs</a:t>
            </a:r>
            <a:r>
              <a:rPr lang="en-US" sz="2000" smtClean="0"/>
              <a:t> – all the light is </a:t>
            </a:r>
            <a:r>
              <a:rPr lang="en-US" sz="2000" i="1" smtClean="0"/>
              <a:t>reflected</a:t>
            </a:r>
            <a:r>
              <a:rPr lang="en-US" sz="2000" smtClean="0"/>
              <a:t> back into the first medium</a:t>
            </a:r>
          </a:p>
        </p:txBody>
      </p:sp>
      <p:sp>
        <p:nvSpPr>
          <p:cNvPr id="3" name="Title 2"/>
          <p:cNvSpPr>
            <a:spLocks noGrp="1"/>
          </p:cNvSpPr>
          <p:nvPr>
            <p:ph type="title"/>
          </p:nvPr>
        </p:nvSpPr>
        <p:spPr/>
        <p:txBody>
          <a:bodyPr>
            <a:noAutofit/>
          </a:bodyPr>
          <a:lstStyle/>
          <a:p>
            <a:pPr eaLnBrk="1" fontAlgn="auto" hangingPunct="1">
              <a:spcAft>
                <a:spcPts val="0"/>
              </a:spcAft>
              <a:defRPr/>
            </a:pPr>
            <a:r>
              <a:rPr lang="en-US" sz="3200" dirty="0" smtClean="0"/>
              <a:t>Refraction from Water to Air: </a:t>
            </a:r>
            <a:br>
              <a:rPr lang="en-US" sz="3200" dirty="0" smtClean="0"/>
            </a:br>
            <a:r>
              <a:rPr lang="en-US" sz="3200" dirty="0" smtClean="0"/>
              <a:t>Total Internal Reflection</a:t>
            </a:r>
            <a:endParaRPr lang="en-US" sz="3200" dirty="0"/>
          </a:p>
        </p:txBody>
      </p:sp>
      <p:pic>
        <p:nvPicPr>
          <p:cNvPr id="17412" name="Picture 5" descr="refraction11-16-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52800"/>
            <a:ext cx="4230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57200" y="42672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Lucida Sans Unicode" pitchFamily="34" charset="0"/>
              </a:rPr>
              <a:t>This phenomenon is called </a:t>
            </a:r>
            <a:r>
              <a:rPr lang="en-US" sz="2400" b="1">
                <a:latin typeface="Lucida Sans Unicode" pitchFamily="34" charset="0"/>
              </a:rPr>
              <a:t>total internal reflection.</a:t>
            </a:r>
            <a:endParaRPr lang="en-US" sz="2400">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1752600"/>
          </a:xfrm>
        </p:spPr>
        <p:txBody>
          <a:bodyPr/>
          <a:lstStyle/>
          <a:p>
            <a:pPr eaLnBrk="1" hangingPunct="1"/>
            <a:r>
              <a:rPr lang="en-US" sz="2000" smtClean="0"/>
              <a:t>A </a:t>
            </a:r>
            <a:r>
              <a:rPr lang="en-US" sz="2000" b="1" smtClean="0"/>
              <a:t>glass prism</a:t>
            </a:r>
            <a:r>
              <a:rPr lang="en-US" sz="2000" smtClean="0"/>
              <a:t> can change the direction of light by creating the conditions for total internal reflection</a:t>
            </a:r>
          </a:p>
          <a:p>
            <a:pPr eaLnBrk="1" hangingPunct="1"/>
            <a:r>
              <a:rPr lang="en-US" sz="2000" smtClean="0"/>
              <a:t>The critical angle between glass and air is less than 45°, so letting light hit an inner surface at exactly 45° will be totally reflected inside the glass</a:t>
            </a:r>
          </a:p>
        </p:txBody>
      </p:sp>
      <p:sp>
        <p:nvSpPr>
          <p:cNvPr id="3" name="Title 2"/>
          <p:cNvSpPr>
            <a:spLocks noGrp="1"/>
          </p:cNvSpPr>
          <p:nvPr>
            <p:ph type="title"/>
          </p:nvPr>
        </p:nvSpPr>
        <p:spPr>
          <a:xfrm>
            <a:off x="457200" y="274638"/>
            <a:ext cx="8229600" cy="868362"/>
          </a:xfrm>
        </p:spPr>
        <p:txBody>
          <a:bodyPr>
            <a:noAutofit/>
          </a:bodyPr>
          <a:lstStyle/>
          <a:p>
            <a:pPr eaLnBrk="1" fontAlgn="auto" hangingPunct="1">
              <a:spcAft>
                <a:spcPts val="0"/>
              </a:spcAft>
              <a:defRPr/>
            </a:pPr>
            <a:r>
              <a:rPr lang="en-US" sz="3200" dirty="0" smtClean="0"/>
              <a:t>Prisms and Total Internal Reflection</a:t>
            </a:r>
            <a:endParaRPr lang="en-US" sz="3200" dirty="0"/>
          </a:p>
        </p:txBody>
      </p:sp>
      <p:pic>
        <p:nvPicPr>
          <p:cNvPr id="18436" name="Picture 3" descr="refraction11-17-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95600"/>
            <a:ext cx="3986213"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457200" y="3276600"/>
            <a:ext cx="4419600" cy="2895600"/>
          </a:xfrm>
          <a:prstGeom prst="rect">
            <a:avLst/>
          </a:prstGeom>
        </p:spPr>
        <p:txBody>
          <a:bodyPr>
            <a:normAutofit lnSpcReduction="10000"/>
          </a:bodyPr>
          <a:lstStyle/>
          <a:p>
            <a:pPr marL="365760" indent="-256032" fontAlgn="auto">
              <a:spcBef>
                <a:spcPts val="400"/>
              </a:spcBef>
              <a:spcAft>
                <a:spcPts val="0"/>
              </a:spcAft>
              <a:buClr>
                <a:schemeClr val="accent1"/>
              </a:buClr>
              <a:buSzPct val="68000"/>
              <a:buFont typeface="Wingdings 3"/>
              <a:buChar char=""/>
              <a:defRPr/>
            </a:pPr>
            <a:r>
              <a:rPr lang="en-US" sz="2000" dirty="0">
                <a:latin typeface="+mn-lt"/>
              </a:rPr>
              <a:t>When light enters ⊥ to the short side of the prism, the angle of incidence is zero</a:t>
            </a:r>
          </a:p>
          <a:p>
            <a:pPr marL="822960" lvl="1" indent="-256032" fontAlgn="auto">
              <a:spcBef>
                <a:spcPts val="400"/>
              </a:spcBef>
              <a:spcAft>
                <a:spcPts val="0"/>
              </a:spcAft>
              <a:buClr>
                <a:schemeClr val="accent1"/>
              </a:buClr>
              <a:buSzPct val="68000"/>
              <a:buFont typeface="Wingdings 3"/>
              <a:buChar char=""/>
              <a:defRPr/>
            </a:pPr>
            <a:r>
              <a:rPr lang="en-US" sz="2000" dirty="0">
                <a:latin typeface="+mn-lt"/>
              </a:rPr>
              <a:t>∴ no refraction at surface</a:t>
            </a:r>
          </a:p>
          <a:p>
            <a:pPr marL="365760" indent="-256032" fontAlgn="auto">
              <a:spcBef>
                <a:spcPts val="400"/>
              </a:spcBef>
              <a:spcAft>
                <a:spcPts val="0"/>
              </a:spcAft>
              <a:buClr>
                <a:schemeClr val="accent1"/>
              </a:buClr>
              <a:buSzPct val="68000"/>
              <a:buFont typeface="Wingdings 3"/>
              <a:buChar char=""/>
              <a:defRPr/>
            </a:pPr>
            <a:r>
              <a:rPr lang="en-US" sz="2000" dirty="0">
                <a:latin typeface="+mn-lt"/>
              </a:rPr>
              <a:t>At the long side of the prism, the angle of incidence is 45°, so the angle of reflection is 45°</a:t>
            </a:r>
          </a:p>
          <a:p>
            <a:pPr marL="365760" indent="-256032" fontAlgn="auto">
              <a:spcBef>
                <a:spcPts val="400"/>
              </a:spcBef>
              <a:spcAft>
                <a:spcPts val="0"/>
              </a:spcAft>
              <a:buClr>
                <a:schemeClr val="accent1"/>
              </a:buClr>
              <a:buSzPct val="68000"/>
              <a:buFont typeface="Wingdings 3"/>
              <a:buChar char=""/>
              <a:defRPr/>
            </a:pPr>
            <a:r>
              <a:rPr lang="en-US" sz="2000" dirty="0">
                <a:latin typeface="+mn-lt"/>
              </a:rPr>
              <a:t>Total change in direction of the light is 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590800"/>
          </a:xfrm>
        </p:spPr>
        <p:txBody>
          <a:bodyPr/>
          <a:lstStyle/>
          <a:p>
            <a:pPr eaLnBrk="1" hangingPunct="1"/>
            <a:r>
              <a:rPr lang="en-US" sz="2000" smtClean="0"/>
              <a:t>When light enters the long side of the prism at any angle, the reflected light is reflected by 180°, or directly back in the direction that it came from</a:t>
            </a:r>
          </a:p>
          <a:p>
            <a:pPr eaLnBrk="1" hangingPunct="1"/>
            <a:r>
              <a:rPr lang="en-US" sz="2000" smtClean="0"/>
              <a:t>When the angle of incidence into the prism is not 0°, the light will be refracted</a:t>
            </a:r>
          </a:p>
          <a:p>
            <a:pPr eaLnBrk="1" hangingPunct="1"/>
            <a:r>
              <a:rPr lang="en-US" sz="2000" smtClean="0"/>
              <a:t>After the light has reflected off both inner short sides and then leaves the prism, it will refract at the same angle</a:t>
            </a:r>
          </a:p>
          <a:p>
            <a:pPr eaLnBrk="1" hangingPunct="1"/>
            <a:endParaRPr lang="en-US" sz="2000" smtClean="0"/>
          </a:p>
        </p:txBody>
      </p:sp>
      <p:sp>
        <p:nvSpPr>
          <p:cNvPr id="3" name="Title 2"/>
          <p:cNvSpPr>
            <a:spLocks noGrp="1"/>
          </p:cNvSpPr>
          <p:nvPr>
            <p:ph type="title"/>
          </p:nvPr>
        </p:nvSpPr>
        <p:spPr>
          <a:xfrm>
            <a:off x="457200" y="274638"/>
            <a:ext cx="8229600" cy="868362"/>
          </a:xfrm>
        </p:spPr>
        <p:txBody>
          <a:bodyPr>
            <a:noAutofit/>
          </a:bodyPr>
          <a:lstStyle/>
          <a:p>
            <a:pPr eaLnBrk="1" fontAlgn="auto" hangingPunct="1">
              <a:spcAft>
                <a:spcPts val="0"/>
              </a:spcAft>
              <a:defRPr/>
            </a:pPr>
            <a:r>
              <a:rPr lang="en-US" sz="3200" dirty="0" smtClean="0"/>
              <a:t>Prisms and Total Internal Reflection</a:t>
            </a:r>
            <a:endParaRPr lang="en-US" sz="3200" dirty="0"/>
          </a:p>
        </p:txBody>
      </p:sp>
      <p:pic>
        <p:nvPicPr>
          <p:cNvPr id="19460" name="Picture 6" descr="refraction11-17-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54425"/>
            <a:ext cx="2514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refraction11-17-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16338"/>
            <a:ext cx="40386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038600" y="6553200"/>
            <a:ext cx="838200" cy="3048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lstStyle/>
          <a:p>
            <a:pPr eaLnBrk="1" hangingPunct="1"/>
            <a:r>
              <a:rPr lang="en-US" smtClean="0"/>
              <a:t>Binoculars</a:t>
            </a:r>
          </a:p>
          <a:p>
            <a:pPr lvl="1" eaLnBrk="1" hangingPunct="1"/>
            <a:r>
              <a:rPr lang="en-US" smtClean="0"/>
              <a:t>The direction of light is reflected twice in binoculars by prisms to make the path of the light longer</a:t>
            </a:r>
          </a:p>
          <a:p>
            <a:pPr lvl="1" eaLnBrk="1" hangingPunct="1"/>
            <a:r>
              <a:rPr lang="en-US" smtClean="0"/>
              <a:t>Need to extend the path due to the distance to the focal point of the lenses used (more on that later in this unit!)</a:t>
            </a:r>
          </a:p>
        </p:txBody>
      </p:sp>
      <p:sp>
        <p:nvSpPr>
          <p:cNvPr id="3" name="Title 2"/>
          <p:cNvSpPr>
            <a:spLocks noGrp="1"/>
          </p:cNvSpPr>
          <p:nvPr>
            <p:ph type="title"/>
          </p:nvPr>
        </p:nvSpPr>
        <p:spPr>
          <a:xfrm>
            <a:off x="457200" y="274638"/>
            <a:ext cx="8229600" cy="792162"/>
          </a:xfrm>
        </p:spPr>
        <p:txBody>
          <a:bodyPr>
            <a:noAutofit/>
          </a:bodyPr>
          <a:lstStyle/>
          <a:p>
            <a:pPr eaLnBrk="1" fontAlgn="auto" hangingPunct="1">
              <a:spcAft>
                <a:spcPts val="0"/>
              </a:spcAft>
              <a:defRPr/>
            </a:pPr>
            <a:r>
              <a:rPr lang="en-US" sz="3200" dirty="0" smtClean="0"/>
              <a:t>Applications of Total Internal Reflection</a:t>
            </a:r>
            <a:endParaRPr lang="en-US" sz="3200" dirty="0"/>
          </a:p>
        </p:txBody>
      </p:sp>
      <p:pic>
        <p:nvPicPr>
          <p:cNvPr id="20484" name="Picture 3" descr="refraction11-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42687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lstStyle/>
          <a:p>
            <a:pPr eaLnBrk="1" hangingPunct="1"/>
            <a:r>
              <a:rPr lang="en-US" smtClean="0"/>
              <a:t>Retroreflectors</a:t>
            </a:r>
          </a:p>
          <a:p>
            <a:pPr lvl="1" eaLnBrk="1" hangingPunct="1"/>
            <a:r>
              <a:rPr lang="en-US" smtClean="0"/>
              <a:t>Look like small plastic prisms</a:t>
            </a:r>
          </a:p>
          <a:p>
            <a:pPr lvl="2" eaLnBrk="1" hangingPunct="1"/>
            <a:r>
              <a:rPr lang="en-US" smtClean="0"/>
              <a:t>e.g., bicycle reflectors</a:t>
            </a:r>
          </a:p>
          <a:p>
            <a:pPr lvl="1" eaLnBrk="1" hangingPunct="1"/>
            <a:r>
              <a:rPr lang="en-US" smtClean="0"/>
              <a:t>Changes direction of incoming light by 180°</a:t>
            </a:r>
          </a:p>
          <a:p>
            <a:pPr lvl="1" eaLnBrk="1" hangingPunct="1"/>
            <a:r>
              <a:rPr lang="en-US" smtClean="0"/>
              <a:t>Regardless of the direction that light from headlights hits the reflectors, the light is always reflected directly back to the car</a:t>
            </a:r>
          </a:p>
        </p:txBody>
      </p:sp>
      <p:sp>
        <p:nvSpPr>
          <p:cNvPr id="3" name="Title 2"/>
          <p:cNvSpPr>
            <a:spLocks noGrp="1"/>
          </p:cNvSpPr>
          <p:nvPr>
            <p:ph type="title"/>
          </p:nvPr>
        </p:nvSpPr>
        <p:spPr>
          <a:xfrm>
            <a:off x="457200" y="274638"/>
            <a:ext cx="8229600" cy="792162"/>
          </a:xfrm>
        </p:spPr>
        <p:txBody>
          <a:bodyPr>
            <a:noAutofit/>
          </a:bodyPr>
          <a:lstStyle/>
          <a:p>
            <a:pPr eaLnBrk="1" fontAlgn="auto" hangingPunct="1">
              <a:spcAft>
                <a:spcPts val="0"/>
              </a:spcAft>
              <a:defRPr/>
            </a:pPr>
            <a:r>
              <a:rPr lang="en-US" sz="3200" dirty="0" smtClean="0"/>
              <a:t>Applications of Total Internal Reflection</a:t>
            </a:r>
            <a:endParaRPr lang="en-US" sz="3200" dirty="0"/>
          </a:p>
        </p:txBody>
      </p:sp>
      <p:pic>
        <p:nvPicPr>
          <p:cNvPr id="21508" name="Picture 4" descr="refraction11-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600"/>
            <a:ext cx="6699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151</TotalTime>
  <Words>835</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Lucida Sans Unicode</vt:lpstr>
      <vt:lpstr>Wingdings 3</vt:lpstr>
      <vt:lpstr>Verdana</vt:lpstr>
      <vt:lpstr>Wingdings 2</vt:lpstr>
      <vt:lpstr>Calibri</vt:lpstr>
      <vt:lpstr>Concourse</vt:lpstr>
      <vt:lpstr>Refraction</vt:lpstr>
      <vt:lpstr>Partial Reflection and Refraction</vt:lpstr>
      <vt:lpstr>Refraction from Water to Air:  The Critical Angle</vt:lpstr>
      <vt:lpstr>Refraction from Water to Air:  The Critical Angle</vt:lpstr>
      <vt:lpstr>Refraction from Water to Air:  Total Internal Reflection</vt:lpstr>
      <vt:lpstr>Prisms and Total Internal Reflection</vt:lpstr>
      <vt:lpstr>Prisms and Total Internal Reflection</vt:lpstr>
      <vt:lpstr>Applications of Total Internal Reflection</vt:lpstr>
      <vt:lpstr>Applications of Total Internal Reflection</vt:lpstr>
      <vt:lpstr>Applications of Total Internal Reflection</vt:lpstr>
      <vt:lpstr>Fibre Optics</vt:lpstr>
      <vt:lpstr>Applications of Fibre Optics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 Partial Refraction and Total Internal Reflection</dc:title>
  <dc:creator>Matt</dc:creator>
  <cp:lastModifiedBy>Teacher E-Solutions</cp:lastModifiedBy>
  <cp:revision>18</cp:revision>
  <dcterms:created xsi:type="dcterms:W3CDTF">2009-12-07T10:51:56Z</dcterms:created>
  <dcterms:modified xsi:type="dcterms:W3CDTF">2019-01-18T17:12:54Z</dcterms:modified>
</cp:coreProperties>
</file>