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0" r:id="rId2"/>
    <p:sldId id="277" r:id="rId3"/>
    <p:sldId id="283" r:id="rId4"/>
    <p:sldId id="284" r:id="rId5"/>
    <p:sldId id="285" r:id="rId6"/>
    <p:sldId id="286" r:id="rId7"/>
    <p:sldId id="331" r:id="rId8"/>
    <p:sldId id="287" r:id="rId9"/>
    <p:sldId id="332" r:id="rId10"/>
    <p:sldId id="324" r:id="rId11"/>
    <p:sldId id="326" r:id="rId12"/>
    <p:sldId id="325" r:id="rId13"/>
    <p:sldId id="327" r:id="rId14"/>
    <p:sldId id="328" r:id="rId15"/>
    <p:sldId id="333" r:id="rId16"/>
    <p:sldId id="288" r:id="rId17"/>
    <p:sldId id="289" r:id="rId18"/>
    <p:sldId id="290" r:id="rId19"/>
    <p:sldId id="291" r:id="rId20"/>
    <p:sldId id="292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4" r:id="rId32"/>
    <p:sldId id="315" r:id="rId33"/>
    <p:sldId id="316" r:id="rId34"/>
    <p:sldId id="319" r:id="rId35"/>
    <p:sldId id="321" r:id="rId36"/>
    <p:sldId id="320" r:id="rId37"/>
    <p:sldId id="322" r:id="rId38"/>
    <p:sldId id="334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FAD6C2-BFE2-46A0-B909-8A2C50576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85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6ED088-4B63-4D11-B07B-0CBD392E4DFF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226B9E-0329-4B27-9260-732D8CD9FCA4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2B69D4A-F091-40FB-9AFB-10520794FAC2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A7970E-C659-40BE-8DD0-8F0EDF589390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E99EC9D-E0BD-4930-9733-75ED6DE11E96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37734D-DBC4-4A64-A251-D31E8492BE34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B38EEA8-DC62-4554-B1FC-0C62BEF90C51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50CA03-F66A-4FCD-A908-B1E1C8C16057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EEB212-85F6-43DD-8885-DB9C7D6CE614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7D9E33-1328-4442-8B2D-2D56C7DBAFE1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4E7CC91-1CCA-4D95-9270-A514A6312BCA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69639-1F9B-4E44-B588-79795082D38D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71E3BE5-C414-46D9-9917-3ED7D554B3DF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BCE4B7-FC51-4DB4-815C-9EC2A3BA8BD3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2661C16-5CA7-4C36-B8E2-A391946DDBCA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6B101F-2BEF-4E8D-A920-BFA210C8FD81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F20B9E3-8B3F-4143-8A9A-B29217E42FC3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D2EBD1-934E-4162-9D1B-19BCCD4AFFFB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FC417F6-2263-422A-8639-BED42FF4D400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D62711-5ED2-4127-8D46-2DAD873CE34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9A6429-D23C-4D7E-99C6-F067A933BB72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BE5C11-5134-4223-97EC-73A63EEAD14A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25C1DE-FDC3-4323-8E75-14E55F77944E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E5C0E7-C81E-45CD-B389-96C52EE8C1AA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F64A208-1726-4B14-9F5F-7A06B65CF804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04A129-4CAD-448D-AB9F-BC595B3FD7AC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50346EE-09E0-49C3-9F89-CCA0F7AE3410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AC6E94-0C30-4584-A465-480FFC85B4F1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99597D-DA39-4CE0-B4D9-61C50BB489F3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D89034-2FF3-41F1-8360-55845B976B2F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24EA071-24F7-4292-98C0-5BAC88D9A4F3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666B82-C997-4D69-9ACC-684F28E856BC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BC2A29-4281-4C68-9246-FFA614AB6678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7A8D64-DCD0-41E6-8B23-A7D57B9A8C6D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B9BC9B7-312A-4879-80F9-461BD3EB0883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9AFA58-21BC-461C-A981-657B00F1CAAC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1AA889-4B5C-4B6B-8FF3-DA32298246C8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8D7B77-1867-4278-A947-668B31B24371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D3C266F-B523-4897-9894-3158B0BF10F9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C8EDEC-83CA-4BF4-B7C6-4F4DCB23BCF8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6FB4018-5C71-4369-BABD-1570343F7015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959E89-BDE5-49E8-8ACB-1667C0DE361B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D0D160C-8013-4B95-A93C-7C44736F53F9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E834B7-F870-41F5-90A4-E8BE170D49A9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972E0E-7272-4521-9EF5-BDFD8FAFD4C4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F61500-D614-40C3-9FEB-ED6CBBDCC7E7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66DE8A8-F4A0-4811-8C91-3C1B049E99B8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095E26-1639-4BD5-A0C5-FBDA77CD722B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25A8167-26CC-42CF-837C-F7ABC07AB44C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B9F321-3E16-479D-8F6A-0D544B4D8BEC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F2138D7-6B18-4F95-A842-2677A66AB634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B767E3-84A3-48CD-B296-764B2C28B2D0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1C87FF1-951F-4BBD-BBBE-51DA8CB0A7B0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F217A3-4FB4-4B69-A9B8-DF8A73B7C6F6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0F198C5-50D7-4825-958F-22DE63EA08E2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EC6F4-4427-48C9-B612-EAF432854644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BD2B01A-109D-4904-8477-25A14612E2B9}" type="slidenum">
              <a:rPr lang="en-GB" sz="1200"/>
              <a:pPr algn="r" eaLnBrk="1" hangingPunct="1"/>
              <a:t>36</a:t>
            </a:fld>
            <a:endParaRPr lang="en-GB" sz="1200"/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14E155-AE65-49AC-9B2A-42079C9131DD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09FBF15-8C1C-4DAD-A5A3-2234C91A8A51}" type="slidenum">
              <a:rPr lang="en-GB" sz="1200"/>
              <a:pPr algn="r" eaLnBrk="1" hangingPunct="1"/>
              <a:t>37</a:t>
            </a:fld>
            <a:endParaRPr lang="en-GB" sz="1200"/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224163-3C66-4528-9248-B6ABDED15223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8EBA8E5-166E-4C4B-9134-6CBA8CEE4ECB}" type="slidenum">
              <a:rPr lang="en-GB" sz="1200"/>
              <a:pPr algn="r" eaLnBrk="1" hangingPunct="1"/>
              <a:t>38</a:t>
            </a:fld>
            <a:endParaRPr lang="en-GB" sz="1200"/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0B7A72-80E8-4F92-AC16-BEB524E49F39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F9AE71-9DC0-4933-9E07-0708075B2485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AF14BA-9547-4E35-BC52-D32CE5509460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70853F5-9AB0-4026-B08D-95B73549D738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4EEFEC-687B-484A-8B96-526304BA3528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03ADC3-5849-41E7-97FA-19C5BD572A69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EBA946-92F2-4A9E-A4A2-9565B7C558A6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4308783-8438-47D3-9C77-F6D289C4E4AB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914ADA-5565-4DCF-89AB-503D293DE953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2406509-E662-4444-AD36-8D10C9EFB268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43DF87-120C-4E45-A11B-DBF069EF19E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52DB48A-DA62-4EB2-9B4C-9FD46E49F504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011A-F8C8-4206-806D-40D322BE8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1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B19D-9913-4051-A6BB-92D68705B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72CC-536A-4346-AEE4-B03777E6DF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0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C1CD-F86F-46F1-A812-77D9AF2F9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2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E47F-AF3C-45FD-A8C0-4410E999B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B103-3B12-4668-B03C-B0DF9D4FA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1C33-284C-4503-A0A4-D06C634CC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5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E280-BA9D-409E-B1E3-482866FE1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6F92-A5BB-4A58-A740-D7C70BABB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AE77-6595-4FD2-BC8F-25C44DECF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D2FC-B75B-491B-AFB9-20BD19736D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0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F6AF98-1732-49F0-8CCD-6F9FA6700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Force and momentum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3213100"/>
            <a:ext cx="8002587" cy="276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A force will cause the velocity of an object to change and therefore also its momentum.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The greater the force the faster the momentum changes.</a:t>
            </a:r>
          </a:p>
        </p:txBody>
      </p:sp>
      <p:pic>
        <p:nvPicPr>
          <p:cNvPr id="328709" name="Picture 5" descr="154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125538"/>
            <a:ext cx="3960812" cy="171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Momentum, acceleration and force</a:t>
            </a:r>
          </a:p>
        </p:txBody>
      </p:sp>
      <p:sp>
        <p:nvSpPr>
          <p:cNvPr id="332812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8"/>
            <a:ext cx="8675687" cy="42195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Consider a body of mass </a:t>
            </a:r>
            <a:r>
              <a:rPr lang="en-GB" sz="2000" b="1" i="1" smtClean="0">
                <a:solidFill>
                  <a:srgbClr val="FF0000"/>
                </a:solidFill>
              </a:rPr>
              <a:t>m</a:t>
            </a:r>
            <a:r>
              <a:rPr lang="en-GB" sz="2000" smtClean="0"/>
              <a:t> changing velocity from </a:t>
            </a:r>
            <a:r>
              <a:rPr lang="en-GB" sz="2000" b="1" i="1" smtClean="0">
                <a:solidFill>
                  <a:srgbClr val="FF0000"/>
                </a:solidFill>
              </a:rPr>
              <a:t>u</a:t>
            </a:r>
            <a:r>
              <a:rPr lang="en-GB" sz="2000" smtClean="0"/>
              <a:t> to </a:t>
            </a:r>
            <a:r>
              <a:rPr lang="en-GB" sz="2000" b="1" i="1" smtClean="0">
                <a:solidFill>
                  <a:srgbClr val="FF0000"/>
                </a:solidFill>
              </a:rPr>
              <a:t>v</a:t>
            </a:r>
            <a:r>
              <a:rPr lang="en-GB" sz="2000" smtClean="0"/>
              <a:t> in time </a:t>
            </a:r>
            <a:r>
              <a:rPr lang="en-GB" sz="2000" b="1" i="1" smtClean="0">
                <a:solidFill>
                  <a:srgbClr val="FF0000"/>
                </a:solidFill>
              </a:rPr>
              <a:t>t</a:t>
            </a:r>
            <a:r>
              <a:rPr lang="en-GB" sz="200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acceleration = velocity change </a:t>
            </a: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÷ time taken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a </a:t>
            </a:r>
            <a:r>
              <a:rPr lang="en-US" sz="2000" b="1" i="1" smtClean="0">
                <a:cs typeface="Arial" pitchFamily="34" charset="0"/>
              </a:rPr>
              <a:t>=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(v </a:t>
            </a:r>
            <a:r>
              <a:rPr lang="en-US" sz="2000" b="1" i="1" smtClean="0">
                <a:cs typeface="Arial" pitchFamily="34" charset="0"/>
              </a:rPr>
              <a:t>– 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u) </a:t>
            </a:r>
            <a:r>
              <a:rPr lang="en-US" sz="2000" b="1" i="1" smtClean="0">
                <a:cs typeface="Arial" pitchFamily="34" charset="0"/>
              </a:rPr>
              <a:t>/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Multiply both sides of this equation by the mass, </a:t>
            </a:r>
            <a:r>
              <a:rPr lang="en-GB" sz="2000" b="1" i="1" smtClean="0">
                <a:solidFill>
                  <a:srgbClr val="FF0000"/>
                </a:solidFill>
              </a:rPr>
              <a:t>m </a:t>
            </a:r>
            <a:r>
              <a:rPr lang="en-GB" sz="2000" smtClean="0"/>
              <a:t>gives: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ma </a:t>
            </a:r>
            <a:r>
              <a:rPr lang="en-US" sz="2000" b="1" i="1" smtClean="0">
                <a:cs typeface="Arial" pitchFamily="34" charset="0"/>
              </a:rPr>
              <a:t>=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m </a:t>
            </a:r>
            <a:r>
              <a:rPr lang="en-US" sz="2000" b="1" i="1" smtClean="0">
                <a:cs typeface="Arial" pitchFamily="34" charset="0"/>
              </a:rPr>
              <a:t>(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v </a:t>
            </a:r>
            <a:r>
              <a:rPr lang="en-US" sz="2000" b="1" i="1" smtClean="0">
                <a:cs typeface="Arial" pitchFamily="34" charset="0"/>
              </a:rPr>
              <a:t>– 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u</a:t>
            </a:r>
            <a:r>
              <a:rPr lang="en-US" sz="2000" b="1" i="1" smtClean="0">
                <a:cs typeface="Arial" pitchFamily="34" charset="0"/>
              </a:rPr>
              <a:t>)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smtClean="0">
                <a:cs typeface="Arial" pitchFamily="34" charset="0"/>
              </a:rPr>
              <a:t>/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ma </a:t>
            </a:r>
            <a:r>
              <a:rPr lang="en-US" sz="2000" b="1" i="1" smtClean="0">
                <a:cs typeface="Arial" pitchFamily="34" charset="0"/>
              </a:rPr>
              <a:t>=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smtClean="0">
                <a:cs typeface="Arial" pitchFamily="34" charset="0"/>
              </a:rPr>
              <a:t>(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mv </a:t>
            </a:r>
            <a:r>
              <a:rPr lang="en-US" sz="2000" b="1" i="1" smtClean="0">
                <a:cs typeface="Arial" pitchFamily="34" charset="0"/>
              </a:rPr>
              <a:t>– 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mu) </a:t>
            </a:r>
            <a:r>
              <a:rPr lang="en-US" sz="2000" b="1" i="1" smtClean="0">
                <a:cs typeface="Arial" pitchFamily="34" charset="0"/>
              </a:rPr>
              <a:t>/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ma </a:t>
            </a:r>
            <a:r>
              <a:rPr lang="en-US" sz="2000" smtClean="0">
                <a:cs typeface="Arial" pitchFamily="34" charset="0"/>
              </a:rPr>
              <a:t>is equal to the force, 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en-US" sz="2000" smtClean="0">
                <a:cs typeface="Arial" pitchFamily="34" charset="0"/>
              </a:rPr>
              <a:t> causing the acceleration.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cs typeface="Arial" pitchFamily="34" charset="0"/>
              </a:rPr>
              <a:t>and (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mv</a:t>
            </a:r>
            <a:r>
              <a:rPr lang="en-US" sz="2000" smtClean="0">
                <a:cs typeface="Arial" pitchFamily="34" charset="0"/>
              </a:rPr>
              <a:t> – 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mu</a:t>
            </a:r>
            <a:r>
              <a:rPr lang="en-US" sz="2000" smtClean="0">
                <a:cs typeface="Arial" pitchFamily="34" charset="0"/>
              </a:rPr>
              <a:t>) is equal to the momentum change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cs typeface="Arial" pitchFamily="34" charset="0"/>
              </a:rPr>
              <a:t>And so: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			F </a:t>
            </a:r>
            <a:r>
              <a:rPr lang="en-US" sz="2000" b="1" i="1" smtClean="0">
                <a:cs typeface="Arial" pitchFamily="34" charset="0"/>
              </a:rPr>
              <a:t>=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u="sng" smtClean="0">
                <a:cs typeface="Arial" pitchFamily="34" charset="0"/>
              </a:rPr>
              <a:t>(</a:t>
            </a:r>
            <a:r>
              <a:rPr lang="en-US" sz="2000" b="1" i="1" u="sng" smtClean="0">
                <a:solidFill>
                  <a:srgbClr val="FF0000"/>
                </a:solidFill>
                <a:cs typeface="Arial" pitchFamily="34" charset="0"/>
              </a:rPr>
              <a:t>mv </a:t>
            </a:r>
            <a:r>
              <a:rPr lang="en-US" sz="2000" b="1" i="1" u="sng" smtClean="0">
                <a:cs typeface="Arial" pitchFamily="34" charset="0"/>
              </a:rPr>
              <a:t>– </a:t>
            </a:r>
            <a:r>
              <a:rPr lang="en-US" sz="2000" b="1" i="1" u="sng" smtClean="0">
                <a:solidFill>
                  <a:srgbClr val="FF0000"/>
                </a:solidFill>
                <a:cs typeface="Arial" pitchFamily="34" charset="0"/>
              </a:rPr>
              <a:t>mu</a:t>
            </a:r>
            <a:r>
              <a:rPr lang="en-US" sz="2000" b="1" i="1" u="sng" smtClean="0">
                <a:cs typeface="Arial" pitchFamily="34" charset="0"/>
              </a:rPr>
              <a:t>)</a:t>
            </a: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				t</a:t>
            </a: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3033713" y="3875088"/>
            <a:ext cx="2176462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2492375"/>
            <a:ext cx="7488237" cy="2232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force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FF0000"/>
                </a:solidFill>
              </a:rPr>
              <a:t>newtons (N)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change in momentum</a:t>
            </a:r>
            <a:r>
              <a:rPr lang="en-GB" sz="2800" smtClean="0"/>
              <a:t> is measured in: </a:t>
            </a:r>
          </a:p>
          <a:p>
            <a:pPr eaLnBrk="1" hangingPunct="1">
              <a:buFontTx/>
              <a:buNone/>
            </a:pPr>
            <a:r>
              <a:rPr lang="en-GB" sz="2800" smtClean="0"/>
              <a:t>		</a:t>
            </a:r>
            <a:r>
              <a:rPr lang="en-GB" sz="2800" b="1" smtClean="0">
                <a:solidFill>
                  <a:srgbClr val="FF0000"/>
                </a:solidFill>
              </a:rPr>
              <a:t>kilogram metres per second (kg m/s)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time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FF0000"/>
                </a:solidFill>
              </a:rPr>
              <a:t>seconds (s)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187450" y="981075"/>
            <a:ext cx="172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force  = 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2843213" y="1196975"/>
            <a:ext cx="4681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time taken for the change 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3132138" y="692150"/>
            <a:ext cx="396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momentum change</a:t>
            </a:r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2843213" y="1196975"/>
            <a:ext cx="44656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1042988" y="620713"/>
            <a:ext cx="6697662" cy="1223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5" grpId="0"/>
      <p:bldP spid="330766" grpId="0"/>
      <p:bldP spid="330767" grpId="0" animBg="1"/>
      <p:bldP spid="3307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0645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force required to change the momentum of a car by 24000 kgm/s over a 6 second period.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force = momentum change </a:t>
            </a:r>
            <a:r>
              <a:rPr lang="en-US" b="1" smtClean="0">
                <a:solidFill>
                  <a:schemeClr val="accent2"/>
                </a:solidFill>
                <a:cs typeface="Arial" pitchFamily="34" charset="0"/>
              </a:rPr>
              <a:t>÷ time taken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24000 kgm/s </a:t>
            </a:r>
            <a:r>
              <a:rPr lang="en-US" smtClean="0">
                <a:cs typeface="Arial" pitchFamily="34" charset="0"/>
              </a:rPr>
              <a:t>÷ 6 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force = 4000N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064500" cy="4248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time taken for a force of 6000N to cause the momentum of truck to change by 42000 kgm/s.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064500" cy="4248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time taken for a force of 6000N to cause the momentum of truck to change by 42000 kgm/s.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force = momentum change </a:t>
            </a:r>
            <a:r>
              <a:rPr lang="en-US" b="1" smtClean="0">
                <a:solidFill>
                  <a:schemeClr val="accent2"/>
                </a:solidFill>
                <a:cs typeface="Arial" pitchFamily="34" charset="0"/>
              </a:rPr>
              <a:t>÷ time taken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becomes: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time taken  = momentum change </a:t>
            </a:r>
            <a:r>
              <a:rPr lang="en-US" b="1" smtClean="0">
                <a:solidFill>
                  <a:schemeClr val="accent2"/>
                </a:solidFill>
                <a:cs typeface="Arial" pitchFamily="34" charset="0"/>
              </a:rPr>
              <a:t>÷ force</a:t>
            </a:r>
            <a:endParaRPr lang="en-GB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42000 kgm/s </a:t>
            </a:r>
            <a:r>
              <a:rPr lang="en-US" smtClean="0">
                <a:cs typeface="Arial" pitchFamily="34" charset="0"/>
              </a:rPr>
              <a:t>÷ 6000 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force = 7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smtClean="0"/>
              <a:t>Momentum conservation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84313"/>
            <a:ext cx="7704137" cy="1439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Momentum is conserved in any collision or explosion provided no external forces act on the colliding or exploding bodies.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00113" y="3573463"/>
            <a:ext cx="7200900" cy="1757362"/>
            <a:chOff x="567" y="2251"/>
            <a:chExt cx="4536" cy="1107"/>
          </a:xfrm>
        </p:grpSpPr>
        <p:pic>
          <p:nvPicPr>
            <p:cNvPr id="17413" name="Picture 6" descr="15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51"/>
              <a:ext cx="453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10"/>
            <p:cNvSpPr txBox="1">
              <a:spLocks noChangeArrowheads="1"/>
            </p:cNvSpPr>
            <p:nvPr/>
          </p:nvSpPr>
          <p:spPr bwMode="auto">
            <a:xfrm>
              <a:off x="567" y="2840"/>
              <a:ext cx="44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The initial momentum of the yellow car has been conserved and transferred to the red car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6100" y="1341438"/>
            <a:ext cx="4464050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A truck of mass 0.5kg moving at 1.2m/s collides and remains attached to another, initially stationary truck of mass 1.5kg. Calculate the common velocity of the trucks after the collision.</a:t>
            </a:r>
            <a:endParaRPr lang="en-GB" sz="2800" smtClean="0"/>
          </a:p>
        </p:txBody>
      </p:sp>
      <p:pic>
        <p:nvPicPr>
          <p:cNvPr id="18436" name="Picture 4" descr="151b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3527425" cy="139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76250"/>
            <a:ext cx="8208962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u="sng" smtClean="0">
                <a:solidFill>
                  <a:srgbClr val="006600"/>
                </a:solidFill>
              </a:rPr>
              <a:t>total momentum before collision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chemeClr val="accent2"/>
                </a:solidFill>
              </a:rPr>
              <a:t>p </a:t>
            </a:r>
            <a:r>
              <a:rPr lang="en-GB" sz="2800" b="1" i="1" smtClean="0"/>
              <a:t>= </a:t>
            </a:r>
            <a:r>
              <a:rPr lang="en-GB" sz="2800" b="1" i="1" smtClean="0">
                <a:solidFill>
                  <a:schemeClr val="accent2"/>
                </a:solidFill>
              </a:rPr>
              <a:t>m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chemeClr val="accent2"/>
                </a:solidFill>
              </a:rPr>
              <a:t> v</a:t>
            </a:r>
            <a:endParaRPr lang="en-GB" sz="2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0.5 kg truck: = 0.5 kg x 1.2 m/s  =  0.6 kg m/s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1.5 kg truck: = 1.5 kg x 0 m/s  =  0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total initial momentum = 0.6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u="sng" smtClean="0">
                <a:solidFill>
                  <a:srgbClr val="FF0000"/>
                </a:solidFill>
              </a:rPr>
              <a:t>Momentum is conserved in the collision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so total momentum after collision = 0.6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total momentum = total mass x velocity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0.6 kg m/s = 2.0 kg x </a:t>
            </a:r>
            <a:r>
              <a:rPr lang="en-GB" sz="2800" b="1" i="1" smtClean="0">
                <a:solidFill>
                  <a:schemeClr val="accent2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0.6 </a:t>
            </a:r>
            <a:r>
              <a:rPr lang="en-US" sz="2800" smtClean="0">
                <a:cs typeface="Arial" pitchFamily="34" charset="0"/>
              </a:rPr>
              <a:t>÷ 2.0</a:t>
            </a:r>
            <a:r>
              <a:rPr lang="en-GB" sz="2800" smtClean="0"/>
              <a:t> = </a:t>
            </a:r>
            <a:r>
              <a:rPr lang="en-GB" sz="2800" b="1" i="1" smtClean="0">
                <a:solidFill>
                  <a:schemeClr val="accent2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common velocity = 0.3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7993062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A train wagon of mass 800 kg moving at 4 m/s collides and remains attached to another wagon of mass 1200 kg that is moving in the same direction at 2 m/s. Calculate the common velocity of the wagons after the collision.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08950" cy="35226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/>
              <a:t>Forces and motion</a:t>
            </a:r>
            <a:endParaRPr lang="en-GB" sz="2000" b="1" u="sng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u="sng" smtClean="0"/>
              <a:t>Forces, movement, shape and momentum</a:t>
            </a: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know and use the relationship: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momentum = mass × velocity    </a:t>
            </a:r>
            <a:r>
              <a:rPr lang="en-GB" sz="2000" i="1" smtClean="0">
                <a:solidFill>
                  <a:srgbClr val="FF0000"/>
                </a:solidFill>
              </a:rPr>
              <a:t>p = m × v</a:t>
            </a:r>
            <a:endParaRPr lang="en-GB" sz="200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use the ideas of momentum to explain safety features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use the conservation of momentum to calculate the mass, velocity or momentum of objects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use the relationship: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force = change in momentum / time taken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demonstrate an understanding of Newton’s third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76250"/>
            <a:ext cx="8208962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u="sng" smtClean="0">
                <a:solidFill>
                  <a:srgbClr val="006600"/>
                </a:solidFill>
              </a:rPr>
              <a:t>total momentum before collision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chemeClr val="accent2"/>
                </a:solidFill>
              </a:rPr>
              <a:t>p </a:t>
            </a:r>
            <a:r>
              <a:rPr lang="en-GB" sz="2800" b="1" i="1" smtClean="0"/>
              <a:t>= </a:t>
            </a:r>
            <a:r>
              <a:rPr lang="en-GB" sz="2800" b="1" i="1" smtClean="0">
                <a:solidFill>
                  <a:schemeClr val="accent2"/>
                </a:solidFill>
              </a:rPr>
              <a:t>m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chemeClr val="accent2"/>
                </a:solidFill>
              </a:rPr>
              <a:t> v</a:t>
            </a:r>
            <a:endParaRPr lang="en-GB" sz="28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800 kg wagon: = 800 kg x 4 m/s  =  3200 kg m/s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1200 kg truck: = 1200 kg x 2 m/s  =  2400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total initial momentum = 5600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u="sng" smtClean="0">
                <a:solidFill>
                  <a:srgbClr val="FF0000"/>
                </a:solidFill>
              </a:rPr>
              <a:t>Momentum is conserved in the collision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so total momentum after collision = 5600 kg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total momentum = total mass x velocity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5600 kg m/s = 2000 kg x </a:t>
            </a:r>
            <a:r>
              <a:rPr lang="en-GB" sz="2800" b="1" i="1" smtClean="0">
                <a:solidFill>
                  <a:schemeClr val="accent2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5600 </a:t>
            </a:r>
            <a:r>
              <a:rPr lang="en-US" sz="2800" smtClean="0">
                <a:cs typeface="Arial" pitchFamily="34" charset="0"/>
              </a:rPr>
              <a:t>÷ 2000</a:t>
            </a:r>
            <a:r>
              <a:rPr lang="en-GB" sz="2800" smtClean="0"/>
              <a:t> = </a:t>
            </a:r>
            <a:r>
              <a:rPr lang="en-GB" sz="2800" b="1" i="1" smtClean="0">
                <a:solidFill>
                  <a:schemeClr val="accent2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common velocity = 2.8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smtClean="0"/>
              <a:t>Head-on collisions</a:t>
            </a:r>
          </a:p>
        </p:txBody>
      </p:sp>
      <p:sp>
        <p:nvSpPr>
          <p:cNvPr id="30516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196975"/>
            <a:ext cx="8218487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In this case bodies are moving in opposite directions.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006600"/>
                </a:solidFill>
              </a:rPr>
              <a:t>Momentum has direction.</a:t>
            </a:r>
            <a:r>
              <a:rPr lang="en-GB" sz="24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One direction is treated as positive, the other as negative.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In calculations the velocity of one of the colliding bodies must be entered as a </a:t>
            </a:r>
            <a:r>
              <a:rPr lang="en-GB" sz="2400" b="1" smtClean="0"/>
              <a:t>NEGATIVE</a:t>
            </a:r>
            <a:r>
              <a:rPr lang="en-GB" sz="2400" smtClean="0"/>
              <a:t> number.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31913" y="4652963"/>
            <a:ext cx="6191250" cy="1146175"/>
            <a:chOff x="839" y="2886"/>
            <a:chExt cx="3900" cy="722"/>
          </a:xfrm>
        </p:grpSpPr>
        <p:grpSp>
          <p:nvGrpSpPr>
            <p:cNvPr id="22540" name="Group 17"/>
            <p:cNvGrpSpPr>
              <a:grpSpLocks/>
            </p:cNvGrpSpPr>
            <p:nvPr/>
          </p:nvGrpSpPr>
          <p:grpSpPr bwMode="auto">
            <a:xfrm>
              <a:off x="839" y="2886"/>
              <a:ext cx="1088" cy="591"/>
              <a:chOff x="1202" y="2840"/>
              <a:chExt cx="1088" cy="591"/>
            </a:xfrm>
          </p:grpSpPr>
          <p:sp>
            <p:nvSpPr>
              <p:cNvPr id="22549" name="Rectangle 11"/>
              <p:cNvSpPr>
                <a:spLocks noChangeArrowheads="1"/>
              </p:cNvSpPr>
              <p:nvPr/>
            </p:nvSpPr>
            <p:spPr bwMode="auto">
              <a:xfrm>
                <a:off x="1202" y="2840"/>
                <a:ext cx="1088" cy="454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Oval 12"/>
              <p:cNvSpPr>
                <a:spLocks noChangeArrowheads="1"/>
              </p:cNvSpPr>
              <p:nvPr/>
            </p:nvSpPr>
            <p:spPr bwMode="auto">
              <a:xfrm>
                <a:off x="1383" y="3249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Oval 13"/>
              <p:cNvSpPr>
                <a:spLocks noChangeArrowheads="1"/>
              </p:cNvSpPr>
              <p:nvPr/>
            </p:nvSpPr>
            <p:spPr bwMode="auto">
              <a:xfrm>
                <a:off x="1973" y="3249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1" name="Group 18"/>
            <p:cNvGrpSpPr>
              <a:grpSpLocks/>
            </p:cNvGrpSpPr>
            <p:nvPr/>
          </p:nvGrpSpPr>
          <p:grpSpPr bwMode="auto">
            <a:xfrm>
              <a:off x="3651" y="2886"/>
              <a:ext cx="1088" cy="591"/>
              <a:chOff x="3424" y="2795"/>
              <a:chExt cx="1088" cy="591"/>
            </a:xfrm>
          </p:grpSpPr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3424" y="2795"/>
                <a:ext cx="1088" cy="45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Oval 15"/>
              <p:cNvSpPr>
                <a:spLocks noChangeArrowheads="1"/>
              </p:cNvSpPr>
              <p:nvPr/>
            </p:nvSpPr>
            <p:spPr bwMode="auto">
              <a:xfrm>
                <a:off x="3605" y="3204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Oval 16"/>
              <p:cNvSpPr>
                <a:spLocks noChangeArrowheads="1"/>
              </p:cNvSpPr>
              <p:nvPr/>
            </p:nvSpPr>
            <p:spPr bwMode="auto">
              <a:xfrm>
                <a:off x="4195" y="3204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2" name="Line 25"/>
            <p:cNvSpPr>
              <a:spLocks noChangeShapeType="1"/>
            </p:cNvSpPr>
            <p:nvPr/>
          </p:nvSpPr>
          <p:spPr bwMode="auto">
            <a:xfrm>
              <a:off x="1928" y="3113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26"/>
            <p:cNvSpPr>
              <a:spLocks noChangeShapeType="1"/>
            </p:cNvSpPr>
            <p:nvPr/>
          </p:nvSpPr>
          <p:spPr bwMode="auto">
            <a:xfrm flipH="1">
              <a:off x="3016" y="3113"/>
              <a:ext cx="63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Text Box 27"/>
            <p:cNvSpPr txBox="1">
              <a:spLocks noChangeArrowheads="1"/>
            </p:cNvSpPr>
            <p:nvPr/>
          </p:nvSpPr>
          <p:spPr bwMode="auto">
            <a:xfrm>
              <a:off x="1973" y="3204"/>
              <a:ext cx="72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+ ve velocity</a:t>
              </a:r>
            </a:p>
          </p:txBody>
        </p:sp>
        <p:sp>
          <p:nvSpPr>
            <p:cNvPr id="22545" name="Text Box 28"/>
            <p:cNvSpPr txBox="1">
              <a:spLocks noChangeArrowheads="1"/>
            </p:cNvSpPr>
            <p:nvPr/>
          </p:nvSpPr>
          <p:spPr bwMode="auto">
            <a:xfrm>
              <a:off x="2971" y="3204"/>
              <a:ext cx="72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- ve velocity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16013" y="3716338"/>
            <a:ext cx="6911975" cy="584200"/>
            <a:chOff x="703" y="2341"/>
            <a:chExt cx="4354" cy="368"/>
          </a:xfrm>
        </p:grpSpPr>
        <p:grpSp>
          <p:nvGrpSpPr>
            <p:cNvPr id="22534" name="Group 24"/>
            <p:cNvGrpSpPr>
              <a:grpSpLocks/>
            </p:cNvGrpSpPr>
            <p:nvPr/>
          </p:nvGrpSpPr>
          <p:grpSpPr bwMode="auto">
            <a:xfrm>
              <a:off x="703" y="2478"/>
              <a:ext cx="4354" cy="231"/>
              <a:chOff x="657" y="2387"/>
              <a:chExt cx="4354" cy="231"/>
            </a:xfrm>
          </p:grpSpPr>
          <p:sp>
            <p:nvSpPr>
              <p:cNvPr id="22536" name="Text Box 20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chemeClr val="accent2"/>
                    </a:solidFill>
                  </a:rPr>
                  <a:t>NEGATIVE</a:t>
                </a:r>
              </a:p>
            </p:txBody>
          </p:sp>
          <p:sp>
            <p:nvSpPr>
              <p:cNvPr id="22537" name="Text Box 21"/>
              <p:cNvSpPr txBox="1">
                <a:spLocks noChangeArrowheads="1"/>
              </p:cNvSpPr>
              <p:nvPr/>
            </p:nvSpPr>
            <p:spPr bwMode="auto">
              <a:xfrm>
                <a:off x="4014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POSITIVE</a:t>
                </a:r>
              </a:p>
            </p:txBody>
          </p:sp>
          <p:sp>
            <p:nvSpPr>
              <p:cNvPr id="22538" name="Line 22"/>
              <p:cNvSpPr>
                <a:spLocks noChangeShapeType="1"/>
              </p:cNvSpPr>
              <p:nvPr/>
            </p:nvSpPr>
            <p:spPr bwMode="auto">
              <a:xfrm>
                <a:off x="2744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Line 23"/>
              <p:cNvSpPr>
                <a:spLocks noChangeShapeType="1"/>
              </p:cNvSpPr>
              <p:nvPr/>
            </p:nvSpPr>
            <p:spPr bwMode="auto">
              <a:xfrm flipH="1">
                <a:off x="1701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Text Box 30"/>
            <p:cNvSpPr txBox="1">
              <a:spLocks noChangeArrowheads="1"/>
            </p:cNvSpPr>
            <p:nvPr/>
          </p:nvSpPr>
          <p:spPr bwMode="auto">
            <a:xfrm>
              <a:off x="1882" y="2341"/>
              <a:ext cx="18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DIRECTION OF MOTION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196975"/>
            <a:ext cx="7993063" cy="2160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A car of mass 1000 kg moving at 20 m/s makes a head-on collision with a lorry of mass 2000 kg moving at 16 m/s. Calculate their common velocity after the collision if they remain attached to each other. </a:t>
            </a:r>
            <a:endParaRPr lang="en-GB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5157788"/>
            <a:ext cx="6911975" cy="584200"/>
            <a:chOff x="703" y="2341"/>
            <a:chExt cx="4354" cy="368"/>
          </a:xfrm>
        </p:grpSpPr>
        <p:grpSp>
          <p:nvGrpSpPr>
            <p:cNvPr id="23567" name="Group 5"/>
            <p:cNvGrpSpPr>
              <a:grpSpLocks/>
            </p:cNvGrpSpPr>
            <p:nvPr/>
          </p:nvGrpSpPr>
          <p:grpSpPr bwMode="auto">
            <a:xfrm>
              <a:off x="703" y="2478"/>
              <a:ext cx="4354" cy="231"/>
              <a:chOff x="657" y="2387"/>
              <a:chExt cx="4354" cy="231"/>
            </a:xfrm>
          </p:grpSpPr>
          <p:sp>
            <p:nvSpPr>
              <p:cNvPr id="23569" name="Text Box 6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chemeClr val="accent2"/>
                    </a:solidFill>
                  </a:rPr>
                  <a:t>NEGATIVE</a:t>
                </a:r>
              </a:p>
            </p:txBody>
          </p:sp>
          <p:sp>
            <p:nvSpPr>
              <p:cNvPr id="23570" name="Text Box 7"/>
              <p:cNvSpPr txBox="1">
                <a:spLocks noChangeArrowheads="1"/>
              </p:cNvSpPr>
              <p:nvPr/>
            </p:nvSpPr>
            <p:spPr bwMode="auto">
              <a:xfrm>
                <a:off x="4014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POSITIVE</a:t>
                </a:r>
              </a:p>
            </p:txBody>
          </p:sp>
          <p:sp>
            <p:nvSpPr>
              <p:cNvPr id="23571" name="Line 8"/>
              <p:cNvSpPr>
                <a:spLocks noChangeShapeType="1"/>
              </p:cNvSpPr>
              <p:nvPr/>
            </p:nvSpPr>
            <p:spPr bwMode="auto">
              <a:xfrm>
                <a:off x="2744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9"/>
              <p:cNvSpPr>
                <a:spLocks noChangeShapeType="1"/>
              </p:cNvSpPr>
              <p:nvPr/>
            </p:nvSpPr>
            <p:spPr bwMode="auto">
              <a:xfrm flipH="1">
                <a:off x="1701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1882" y="2341"/>
              <a:ext cx="18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DIRECTION OF MOTION</a:t>
              </a:r>
            </a:p>
          </p:txBody>
        </p:sp>
      </p:grpSp>
      <p:grpSp>
        <p:nvGrpSpPr>
          <p:cNvPr id="23557" name="Group 26"/>
          <p:cNvGrpSpPr>
            <a:grpSpLocks/>
          </p:cNvGrpSpPr>
          <p:nvPr/>
        </p:nvGrpSpPr>
        <p:grpSpPr bwMode="auto">
          <a:xfrm>
            <a:off x="971550" y="3141663"/>
            <a:ext cx="7200900" cy="1593850"/>
            <a:chOff x="612" y="1979"/>
            <a:chExt cx="4536" cy="1004"/>
          </a:xfrm>
        </p:grpSpPr>
        <p:pic>
          <p:nvPicPr>
            <p:cNvPr id="23558" name="Picture 12" descr="ANd9GcQ9rLhOryTZCaftS7Pua9HI2nrfysDT5WEG3rI9ULypN4YCaPg&amp;t=1&amp;usg=__E5y146lesuKcVuSqpUYm7xMb8oM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8" y="2432"/>
              <a:ext cx="122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19" descr="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51"/>
              <a:ext cx="1679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Line 13"/>
            <p:cNvSpPr>
              <a:spLocks noChangeShapeType="1"/>
            </p:cNvSpPr>
            <p:nvPr/>
          </p:nvSpPr>
          <p:spPr bwMode="auto">
            <a:xfrm>
              <a:off x="612" y="2976"/>
              <a:ext cx="45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Text Box 20"/>
            <p:cNvSpPr txBox="1">
              <a:spLocks noChangeArrowheads="1"/>
            </p:cNvSpPr>
            <p:nvPr/>
          </p:nvSpPr>
          <p:spPr bwMode="auto">
            <a:xfrm>
              <a:off x="703" y="2160"/>
              <a:ext cx="13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car, mass 1000kg</a:t>
              </a:r>
            </a:p>
          </p:txBody>
        </p:sp>
        <p:sp>
          <p:nvSpPr>
            <p:cNvPr id="23562" name="Text Box 21"/>
            <p:cNvSpPr txBox="1">
              <a:spLocks noChangeArrowheads="1"/>
            </p:cNvSpPr>
            <p:nvPr/>
          </p:nvSpPr>
          <p:spPr bwMode="auto">
            <a:xfrm>
              <a:off x="3606" y="1979"/>
              <a:ext cx="13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lorry, mass 2000kg</a:t>
              </a:r>
            </a:p>
          </p:txBody>
        </p:sp>
        <p:sp>
          <p:nvSpPr>
            <p:cNvPr id="23563" name="Line 22"/>
            <p:cNvSpPr>
              <a:spLocks noChangeShapeType="1"/>
            </p:cNvSpPr>
            <p:nvPr/>
          </p:nvSpPr>
          <p:spPr bwMode="auto">
            <a:xfrm>
              <a:off x="1973" y="2704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 flipH="1">
              <a:off x="3061" y="2704"/>
              <a:ext cx="4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24"/>
            <p:cNvSpPr txBox="1">
              <a:spLocks noChangeArrowheads="1"/>
            </p:cNvSpPr>
            <p:nvPr/>
          </p:nvSpPr>
          <p:spPr bwMode="auto">
            <a:xfrm>
              <a:off x="2835" y="2432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16 m/s</a:t>
              </a:r>
            </a:p>
          </p:txBody>
        </p:sp>
        <p:sp>
          <p:nvSpPr>
            <p:cNvPr id="23566" name="Text Box 25"/>
            <p:cNvSpPr txBox="1">
              <a:spLocks noChangeArrowheads="1"/>
            </p:cNvSpPr>
            <p:nvPr/>
          </p:nvSpPr>
          <p:spPr bwMode="auto">
            <a:xfrm>
              <a:off x="1973" y="2432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20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76250"/>
            <a:ext cx="8208962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u="sng" smtClean="0">
                <a:solidFill>
                  <a:srgbClr val="006600"/>
                </a:solidFill>
              </a:rPr>
              <a:t>total momentum before collision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chemeClr val="accent2"/>
                </a:solidFill>
              </a:rPr>
              <a:t>p </a:t>
            </a:r>
            <a:r>
              <a:rPr lang="en-GB" sz="2400" b="1" i="1" smtClean="0"/>
              <a:t>= </a:t>
            </a:r>
            <a:r>
              <a:rPr lang="en-GB" sz="2400" b="1" i="1" smtClean="0">
                <a:solidFill>
                  <a:schemeClr val="accent2"/>
                </a:solidFill>
              </a:rPr>
              <a:t>m </a:t>
            </a:r>
            <a:r>
              <a:rPr lang="en-GB" sz="2400" b="1" i="1" smtClean="0"/>
              <a:t>x</a:t>
            </a:r>
            <a:r>
              <a:rPr lang="en-GB" sz="2400" b="1" i="1" smtClean="0">
                <a:solidFill>
                  <a:schemeClr val="accent2"/>
                </a:solidFill>
              </a:rPr>
              <a:t> v</a:t>
            </a:r>
            <a:endParaRPr lang="en-GB" sz="240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/>
              <a:t>car: = 1000 kg x </a:t>
            </a:r>
            <a:r>
              <a:rPr lang="en-GB" sz="2400" smtClean="0">
                <a:solidFill>
                  <a:srgbClr val="FF0000"/>
                </a:solidFill>
              </a:rPr>
              <a:t>+20 m/s</a:t>
            </a:r>
            <a:r>
              <a:rPr lang="en-GB" sz="2400" smtClean="0"/>
              <a:t>  =  </a:t>
            </a:r>
            <a:r>
              <a:rPr lang="en-GB" sz="2400" smtClean="0">
                <a:solidFill>
                  <a:srgbClr val="FF0000"/>
                </a:solidFill>
              </a:rPr>
              <a:t>+20000</a:t>
            </a:r>
            <a:r>
              <a:rPr lang="en-GB" sz="2400" smtClean="0"/>
              <a:t> kg m/s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/>
              <a:t>lorry: = 2000 kg x </a:t>
            </a:r>
            <a:r>
              <a:rPr lang="en-GB" sz="2400" smtClean="0">
                <a:solidFill>
                  <a:schemeClr val="accent2"/>
                </a:solidFill>
              </a:rPr>
              <a:t>-16 m/s</a:t>
            </a:r>
            <a:r>
              <a:rPr lang="en-GB" sz="2400" smtClean="0"/>
              <a:t>  =  </a:t>
            </a:r>
            <a:r>
              <a:rPr lang="en-GB" sz="2400" smtClean="0">
                <a:solidFill>
                  <a:schemeClr val="accent2"/>
                </a:solidFill>
              </a:rPr>
              <a:t>-32000</a:t>
            </a:r>
            <a:r>
              <a:rPr lang="en-GB" sz="2400" smtClean="0"/>
              <a:t> kg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rgbClr val="006600"/>
                </a:solidFill>
              </a:rPr>
              <a:t>total initial momentum = </a:t>
            </a:r>
            <a:r>
              <a:rPr lang="en-GB" sz="2400" smtClean="0">
                <a:solidFill>
                  <a:schemeClr val="accent2"/>
                </a:solidFill>
              </a:rPr>
              <a:t>-12000</a:t>
            </a:r>
            <a:r>
              <a:rPr lang="en-GB" sz="2400" smtClean="0"/>
              <a:t> kg m/s</a:t>
            </a:r>
            <a:endParaRPr lang="en-GB" sz="2400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u="sng" smtClean="0">
                <a:solidFill>
                  <a:srgbClr val="FF0000"/>
                </a:solidFill>
              </a:rPr>
              <a:t>Momentum is conserved in the collision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rgbClr val="006600"/>
                </a:solidFill>
              </a:rPr>
              <a:t>so total momentum after collision = </a:t>
            </a:r>
            <a:r>
              <a:rPr lang="en-GB" sz="2400" smtClean="0">
                <a:solidFill>
                  <a:schemeClr val="accent2"/>
                </a:solidFill>
              </a:rPr>
              <a:t>-12000</a:t>
            </a:r>
            <a:r>
              <a:rPr lang="en-GB" sz="2400" smtClean="0">
                <a:solidFill>
                  <a:srgbClr val="006600"/>
                </a:solidFill>
              </a:rPr>
              <a:t> kg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total momentum = total mass x velocity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chemeClr val="accent2"/>
                </a:solidFill>
              </a:rPr>
              <a:t>-12000</a:t>
            </a:r>
            <a:r>
              <a:rPr lang="en-GB" sz="2400" smtClean="0"/>
              <a:t> kg m/s = 3000 kg x </a:t>
            </a:r>
            <a:r>
              <a:rPr lang="en-GB" sz="2400" b="1" i="1" smtClean="0"/>
              <a:t>v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chemeClr val="accent2"/>
                </a:solidFill>
              </a:rPr>
              <a:t>-12000</a:t>
            </a:r>
            <a:r>
              <a:rPr lang="en-GB" sz="2400" smtClean="0"/>
              <a:t> </a:t>
            </a:r>
            <a:r>
              <a:rPr lang="en-US" sz="2400" smtClean="0">
                <a:cs typeface="Arial" pitchFamily="34" charset="0"/>
              </a:rPr>
              <a:t>÷ 3000</a:t>
            </a:r>
            <a:r>
              <a:rPr lang="en-GB" sz="2400" smtClean="0"/>
              <a:t> = </a:t>
            </a:r>
            <a:r>
              <a:rPr lang="en-GB" sz="2400" b="1" i="1" smtClean="0"/>
              <a:t>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common velocity = - 4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The lorry/car combination will move in the original direction of the lorry.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196975"/>
            <a:ext cx="7993063" cy="2160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A car of mass 1000 kg moving at 30 m/s makes a head-on collision with a lorry of mass 2000 kg moving at 15 m/s. Calculate their common velocity after the collision if they remain attached to each other. </a:t>
            </a:r>
            <a:endParaRPr lang="en-GB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5157788"/>
            <a:ext cx="6911975" cy="584200"/>
            <a:chOff x="703" y="2341"/>
            <a:chExt cx="4354" cy="368"/>
          </a:xfrm>
        </p:grpSpPr>
        <p:grpSp>
          <p:nvGrpSpPr>
            <p:cNvPr id="25615" name="Group 5"/>
            <p:cNvGrpSpPr>
              <a:grpSpLocks/>
            </p:cNvGrpSpPr>
            <p:nvPr/>
          </p:nvGrpSpPr>
          <p:grpSpPr bwMode="auto">
            <a:xfrm>
              <a:off x="703" y="2478"/>
              <a:ext cx="4354" cy="231"/>
              <a:chOff x="657" y="2387"/>
              <a:chExt cx="4354" cy="231"/>
            </a:xfrm>
          </p:grpSpPr>
          <p:sp>
            <p:nvSpPr>
              <p:cNvPr id="25617" name="Text Box 6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chemeClr val="accent2"/>
                    </a:solidFill>
                  </a:rPr>
                  <a:t>NEGATIVE</a:t>
                </a:r>
              </a:p>
            </p:txBody>
          </p:sp>
          <p:sp>
            <p:nvSpPr>
              <p:cNvPr id="25618" name="Text Box 7"/>
              <p:cNvSpPr txBox="1">
                <a:spLocks noChangeArrowheads="1"/>
              </p:cNvSpPr>
              <p:nvPr/>
            </p:nvSpPr>
            <p:spPr bwMode="auto">
              <a:xfrm>
                <a:off x="4014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POSITIVE</a:t>
                </a:r>
              </a:p>
            </p:txBody>
          </p:sp>
          <p:sp>
            <p:nvSpPr>
              <p:cNvPr id="25619" name="Line 8"/>
              <p:cNvSpPr>
                <a:spLocks noChangeShapeType="1"/>
              </p:cNvSpPr>
              <p:nvPr/>
            </p:nvSpPr>
            <p:spPr bwMode="auto">
              <a:xfrm>
                <a:off x="2744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Line 9"/>
              <p:cNvSpPr>
                <a:spLocks noChangeShapeType="1"/>
              </p:cNvSpPr>
              <p:nvPr/>
            </p:nvSpPr>
            <p:spPr bwMode="auto">
              <a:xfrm flipH="1">
                <a:off x="1701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1882" y="2341"/>
              <a:ext cx="18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DIRECTION OF MOTION</a:t>
              </a:r>
            </a:p>
          </p:txBody>
        </p:sp>
      </p:grp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971550" y="3141663"/>
            <a:ext cx="7200900" cy="1593850"/>
            <a:chOff x="612" y="1979"/>
            <a:chExt cx="4536" cy="1004"/>
          </a:xfrm>
        </p:grpSpPr>
        <p:pic>
          <p:nvPicPr>
            <p:cNvPr id="25606" name="Picture 12" descr="ANd9GcQ9rLhOryTZCaftS7Pua9HI2nrfysDT5WEG3rI9ULypN4YCaPg&amp;t=1&amp;usg=__E5y146lesuKcVuSqpUYm7xMb8oM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8" y="2432"/>
              <a:ext cx="122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13" descr="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51"/>
              <a:ext cx="1679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Line 14"/>
            <p:cNvSpPr>
              <a:spLocks noChangeShapeType="1"/>
            </p:cNvSpPr>
            <p:nvPr/>
          </p:nvSpPr>
          <p:spPr bwMode="auto">
            <a:xfrm>
              <a:off x="612" y="2976"/>
              <a:ext cx="45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Text Box 15"/>
            <p:cNvSpPr txBox="1">
              <a:spLocks noChangeArrowheads="1"/>
            </p:cNvSpPr>
            <p:nvPr/>
          </p:nvSpPr>
          <p:spPr bwMode="auto">
            <a:xfrm>
              <a:off x="703" y="2160"/>
              <a:ext cx="13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car, mass 1000kg</a:t>
              </a:r>
            </a:p>
          </p:txBody>
        </p:sp>
        <p:sp>
          <p:nvSpPr>
            <p:cNvPr id="25610" name="Text Box 16"/>
            <p:cNvSpPr txBox="1">
              <a:spLocks noChangeArrowheads="1"/>
            </p:cNvSpPr>
            <p:nvPr/>
          </p:nvSpPr>
          <p:spPr bwMode="auto">
            <a:xfrm>
              <a:off x="3606" y="1979"/>
              <a:ext cx="13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lorry, mass 2000kg</a:t>
              </a:r>
            </a:p>
          </p:txBody>
        </p:sp>
        <p:sp>
          <p:nvSpPr>
            <p:cNvPr id="25611" name="Line 17"/>
            <p:cNvSpPr>
              <a:spLocks noChangeShapeType="1"/>
            </p:cNvSpPr>
            <p:nvPr/>
          </p:nvSpPr>
          <p:spPr bwMode="auto">
            <a:xfrm>
              <a:off x="1973" y="2704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8"/>
            <p:cNvSpPr>
              <a:spLocks noChangeShapeType="1"/>
            </p:cNvSpPr>
            <p:nvPr/>
          </p:nvSpPr>
          <p:spPr bwMode="auto">
            <a:xfrm flipH="1">
              <a:off x="3061" y="2704"/>
              <a:ext cx="4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Text Box 19"/>
            <p:cNvSpPr txBox="1">
              <a:spLocks noChangeArrowheads="1"/>
            </p:cNvSpPr>
            <p:nvPr/>
          </p:nvSpPr>
          <p:spPr bwMode="auto">
            <a:xfrm>
              <a:off x="2835" y="2432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15 m/s</a:t>
              </a:r>
            </a:p>
          </p:txBody>
        </p:sp>
        <p:sp>
          <p:nvSpPr>
            <p:cNvPr id="25614" name="Text Box 20"/>
            <p:cNvSpPr txBox="1">
              <a:spLocks noChangeArrowheads="1"/>
            </p:cNvSpPr>
            <p:nvPr/>
          </p:nvSpPr>
          <p:spPr bwMode="auto">
            <a:xfrm>
              <a:off x="1973" y="2432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30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76250"/>
            <a:ext cx="8208962" cy="49688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u="sng" smtClean="0">
                <a:solidFill>
                  <a:srgbClr val="006600"/>
                </a:solidFill>
              </a:rPr>
              <a:t>total momentum before collision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chemeClr val="accent2"/>
                </a:solidFill>
              </a:rPr>
              <a:t>p </a:t>
            </a:r>
            <a:r>
              <a:rPr lang="en-GB" sz="2800" b="1" i="1" smtClean="0"/>
              <a:t>= </a:t>
            </a:r>
            <a:r>
              <a:rPr lang="en-GB" sz="2800" b="1" i="1" smtClean="0">
                <a:solidFill>
                  <a:schemeClr val="accent2"/>
                </a:solidFill>
              </a:rPr>
              <a:t>m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chemeClr val="accent2"/>
                </a:solidFill>
              </a:rPr>
              <a:t> v</a:t>
            </a:r>
            <a:endParaRPr lang="en-GB" sz="28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smtClean="0"/>
              <a:t>car: = 1000 kg x </a:t>
            </a:r>
            <a:r>
              <a:rPr lang="en-GB" sz="2800" smtClean="0">
                <a:solidFill>
                  <a:srgbClr val="FF0000"/>
                </a:solidFill>
              </a:rPr>
              <a:t>+30 m/s</a:t>
            </a:r>
            <a:r>
              <a:rPr lang="en-GB" sz="2800" smtClean="0"/>
              <a:t>  =  </a:t>
            </a:r>
            <a:r>
              <a:rPr lang="en-GB" sz="2800" smtClean="0">
                <a:solidFill>
                  <a:srgbClr val="FF0000"/>
                </a:solidFill>
              </a:rPr>
              <a:t>+30000</a:t>
            </a:r>
            <a:r>
              <a:rPr lang="en-GB" sz="28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smtClean="0"/>
              <a:t>lorry: = 2000 kg x </a:t>
            </a:r>
            <a:r>
              <a:rPr lang="en-GB" sz="2800" smtClean="0">
                <a:solidFill>
                  <a:schemeClr val="accent2"/>
                </a:solidFill>
              </a:rPr>
              <a:t>-15 m/s</a:t>
            </a:r>
            <a:r>
              <a:rPr lang="en-GB" sz="2800" smtClean="0"/>
              <a:t>  =  </a:t>
            </a:r>
            <a:r>
              <a:rPr lang="en-GB" sz="2800" smtClean="0">
                <a:solidFill>
                  <a:schemeClr val="accent2"/>
                </a:solidFill>
              </a:rPr>
              <a:t>-30000</a:t>
            </a:r>
            <a:r>
              <a:rPr lang="en-GB" sz="2800" smtClean="0"/>
              <a:t> kg m/s</a:t>
            </a:r>
          </a:p>
          <a:p>
            <a:pPr marL="0" indent="0" eaLnBrk="1" hangingPunct="1"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total initial momentum = </a:t>
            </a:r>
            <a:r>
              <a:rPr lang="en-GB" sz="2800" smtClean="0"/>
              <a:t>0 kg m/s</a:t>
            </a:r>
            <a:endParaRPr lang="en-GB" sz="2800" smtClean="0">
              <a:solidFill>
                <a:srgbClr val="0066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u="sng" smtClean="0">
                <a:solidFill>
                  <a:srgbClr val="FF0000"/>
                </a:solidFill>
              </a:rPr>
              <a:t>Momentum is conserved in the collision</a:t>
            </a:r>
          </a:p>
          <a:p>
            <a:pPr marL="0" indent="0" eaLnBrk="1" hangingPunct="1">
              <a:buFontTx/>
              <a:buNone/>
            </a:pPr>
            <a:r>
              <a:rPr lang="en-GB" sz="2800" smtClean="0">
                <a:solidFill>
                  <a:srgbClr val="006600"/>
                </a:solidFill>
              </a:rPr>
              <a:t>so total momentum after collision = </a:t>
            </a:r>
            <a:r>
              <a:rPr lang="en-GB" sz="2800" smtClean="0"/>
              <a:t>0 kg m/s</a:t>
            </a:r>
            <a:endParaRPr lang="en-GB" sz="2800" smtClean="0">
              <a:solidFill>
                <a:srgbClr val="0066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The lorry/car combination will not move after the collision.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smtClean="0"/>
              <a:t>Explosions</a:t>
            </a:r>
          </a:p>
        </p:txBody>
      </p:sp>
      <p:pic>
        <p:nvPicPr>
          <p:cNvPr id="27651" name="Picture 6" descr="p016a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052513"/>
            <a:ext cx="3240087" cy="2087562"/>
          </a:xfrm>
          <a:noFill/>
        </p:spPr>
      </p:pic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684213" y="3357563"/>
            <a:ext cx="79914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Before an explosion the total momentum is zero.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As momentum is conserved, the total momentum afterwards must also be zero.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This means that the different parts of the exploding body must move off in different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196975"/>
            <a:ext cx="7993063" cy="2160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An artillery gun of mass 1500kg fires a shell of mass 20kg at a velocity of 150m/s. Calculate the recoil velocity of the gun.</a:t>
            </a:r>
            <a:endParaRPr lang="en-GB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486628">
            <a:off x="1187450" y="5300663"/>
            <a:ext cx="6911975" cy="584200"/>
            <a:chOff x="703" y="2341"/>
            <a:chExt cx="4354" cy="368"/>
          </a:xfrm>
        </p:grpSpPr>
        <p:grpSp>
          <p:nvGrpSpPr>
            <p:cNvPr id="28690" name="Group 5"/>
            <p:cNvGrpSpPr>
              <a:grpSpLocks/>
            </p:cNvGrpSpPr>
            <p:nvPr/>
          </p:nvGrpSpPr>
          <p:grpSpPr bwMode="auto">
            <a:xfrm>
              <a:off x="703" y="2478"/>
              <a:ext cx="4354" cy="231"/>
              <a:chOff x="657" y="2387"/>
              <a:chExt cx="4354" cy="231"/>
            </a:xfrm>
          </p:grpSpPr>
          <p:sp>
            <p:nvSpPr>
              <p:cNvPr id="28692" name="Text Box 6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chemeClr val="accent2"/>
                    </a:solidFill>
                  </a:rPr>
                  <a:t>NEGATIVE</a:t>
                </a:r>
              </a:p>
            </p:txBody>
          </p:sp>
          <p:sp>
            <p:nvSpPr>
              <p:cNvPr id="28693" name="Text Box 7"/>
              <p:cNvSpPr txBox="1">
                <a:spLocks noChangeArrowheads="1"/>
              </p:cNvSpPr>
              <p:nvPr/>
            </p:nvSpPr>
            <p:spPr bwMode="auto">
              <a:xfrm>
                <a:off x="4014" y="2387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POSITIVE</a:t>
                </a:r>
              </a:p>
            </p:txBody>
          </p:sp>
          <p:sp>
            <p:nvSpPr>
              <p:cNvPr id="28694" name="Line 8"/>
              <p:cNvSpPr>
                <a:spLocks noChangeShapeType="1"/>
              </p:cNvSpPr>
              <p:nvPr/>
            </p:nvSpPr>
            <p:spPr bwMode="auto">
              <a:xfrm>
                <a:off x="2744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9"/>
              <p:cNvSpPr>
                <a:spLocks noChangeShapeType="1"/>
              </p:cNvSpPr>
              <p:nvPr/>
            </p:nvSpPr>
            <p:spPr bwMode="auto">
              <a:xfrm flipH="1">
                <a:off x="1701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1" name="Text Box 10"/>
            <p:cNvSpPr txBox="1">
              <a:spLocks noChangeArrowheads="1"/>
            </p:cNvSpPr>
            <p:nvPr/>
          </p:nvSpPr>
          <p:spPr bwMode="auto">
            <a:xfrm>
              <a:off x="1882" y="2341"/>
              <a:ext cx="18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DIRECTION OF MOTION</a:t>
              </a:r>
            </a:p>
          </p:txBody>
        </p:sp>
      </p:grpSp>
      <p:grpSp>
        <p:nvGrpSpPr>
          <p:cNvPr id="28677" name="Group 32"/>
          <p:cNvGrpSpPr>
            <a:grpSpLocks/>
          </p:cNvGrpSpPr>
          <p:nvPr/>
        </p:nvGrpSpPr>
        <p:grpSpPr bwMode="auto">
          <a:xfrm>
            <a:off x="971550" y="2636838"/>
            <a:ext cx="7200900" cy="2087562"/>
            <a:chOff x="839" y="1661"/>
            <a:chExt cx="4536" cy="1315"/>
          </a:xfrm>
        </p:grpSpPr>
        <p:sp>
          <p:nvSpPr>
            <p:cNvPr id="28678" name="Text Box 16"/>
            <p:cNvSpPr txBox="1">
              <a:spLocks noChangeArrowheads="1"/>
            </p:cNvSpPr>
            <p:nvPr/>
          </p:nvSpPr>
          <p:spPr bwMode="auto">
            <a:xfrm>
              <a:off x="3696" y="2069"/>
              <a:ext cx="63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shell, mass 20kg</a:t>
              </a:r>
            </a:p>
          </p:txBody>
        </p:sp>
        <p:sp>
          <p:nvSpPr>
            <p:cNvPr id="28679" name="Text Box 19"/>
            <p:cNvSpPr txBox="1">
              <a:spLocks noChangeArrowheads="1"/>
            </p:cNvSpPr>
            <p:nvPr/>
          </p:nvSpPr>
          <p:spPr bwMode="auto">
            <a:xfrm>
              <a:off x="4376" y="1978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150 m/s</a:t>
              </a:r>
            </a:p>
          </p:txBody>
        </p:sp>
        <p:sp>
          <p:nvSpPr>
            <p:cNvPr id="28680" name="Text Box 20"/>
            <p:cNvSpPr txBox="1">
              <a:spLocks noChangeArrowheads="1"/>
            </p:cNvSpPr>
            <p:nvPr/>
          </p:nvSpPr>
          <p:spPr bwMode="auto">
            <a:xfrm>
              <a:off x="884" y="2296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recoil</a:t>
              </a:r>
            </a:p>
          </p:txBody>
        </p:sp>
        <p:pic>
          <p:nvPicPr>
            <p:cNvPr id="28681" name="Picture 22" descr="ANd9GcRbTbZjMRtbFXq4_cG4H6UWh6UzXtPXCCOEjhpVF6SXeDYWLRw&amp;t=1&amp;usg=__CEYq_MkQIqNZ6MRsMEIifW7mp2o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979"/>
              <a:ext cx="2041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23"/>
            <p:cNvSpPr>
              <a:spLocks noChangeArrowheads="1"/>
            </p:cNvSpPr>
            <p:nvPr/>
          </p:nvSpPr>
          <p:spPr bwMode="auto">
            <a:xfrm>
              <a:off x="839" y="2840"/>
              <a:ext cx="4536" cy="13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3" name="Group 27"/>
            <p:cNvGrpSpPr>
              <a:grpSpLocks/>
            </p:cNvGrpSpPr>
            <p:nvPr/>
          </p:nvGrpSpPr>
          <p:grpSpPr bwMode="auto">
            <a:xfrm rot="-402590">
              <a:off x="3787" y="1933"/>
              <a:ext cx="408" cy="90"/>
              <a:chOff x="3742" y="2115"/>
              <a:chExt cx="771" cy="136"/>
            </a:xfrm>
          </p:grpSpPr>
          <p:sp>
            <p:nvSpPr>
              <p:cNvPr id="28688" name="Rectangle 24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08" cy="13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AutoShape 26"/>
              <p:cNvSpPr>
                <a:spLocks noChangeArrowheads="1"/>
              </p:cNvSpPr>
              <p:nvPr/>
            </p:nvSpPr>
            <p:spPr bwMode="auto">
              <a:xfrm rot="5400000">
                <a:off x="4264" y="2001"/>
                <a:ext cx="136" cy="363"/>
              </a:xfrm>
              <a:prstGeom prst="triangle">
                <a:avLst>
                  <a:gd name="adj" fmla="val 50000"/>
                </a:avLst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4" name="Text Box 15"/>
            <p:cNvSpPr txBox="1">
              <a:spLocks noChangeArrowheads="1"/>
            </p:cNvSpPr>
            <p:nvPr/>
          </p:nvSpPr>
          <p:spPr bwMode="auto">
            <a:xfrm>
              <a:off x="1111" y="1661"/>
              <a:ext cx="13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artillery gun, mass 1500kg</a:t>
              </a:r>
            </a:p>
          </p:txBody>
        </p:sp>
        <p:sp>
          <p:nvSpPr>
            <p:cNvPr id="28685" name="Line 28"/>
            <p:cNvSpPr>
              <a:spLocks noChangeShapeType="1"/>
            </p:cNvSpPr>
            <p:nvPr/>
          </p:nvSpPr>
          <p:spPr bwMode="auto">
            <a:xfrm flipV="1">
              <a:off x="4241" y="1842"/>
              <a:ext cx="590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29"/>
            <p:cNvSpPr>
              <a:spLocks noChangeShapeType="1"/>
            </p:cNvSpPr>
            <p:nvPr/>
          </p:nvSpPr>
          <p:spPr bwMode="auto">
            <a:xfrm flipH="1">
              <a:off x="1383" y="2341"/>
              <a:ext cx="454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87" name="Picture 31" descr="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752"/>
              <a:ext cx="49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76250"/>
            <a:ext cx="7993063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u="sng" smtClean="0">
                <a:solidFill>
                  <a:srgbClr val="006600"/>
                </a:solidFill>
              </a:rPr>
              <a:t>The total momentum before and after the explosion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u="sng" smtClean="0">
                <a:solidFill>
                  <a:srgbClr val="006600"/>
                </a:solidFill>
              </a:rPr>
              <a:t>is ZERO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chemeClr val="accent2"/>
                </a:solidFill>
              </a:rPr>
              <a:t>p </a:t>
            </a:r>
            <a:r>
              <a:rPr lang="en-GB" sz="2400" b="1" i="1" smtClean="0"/>
              <a:t>= </a:t>
            </a:r>
            <a:r>
              <a:rPr lang="en-GB" sz="2400" b="1" i="1" smtClean="0">
                <a:solidFill>
                  <a:schemeClr val="accent2"/>
                </a:solidFill>
              </a:rPr>
              <a:t>m </a:t>
            </a:r>
            <a:r>
              <a:rPr lang="en-GB" sz="2400" b="1" i="1" smtClean="0"/>
              <a:t>x</a:t>
            </a:r>
            <a:r>
              <a:rPr lang="en-GB" sz="2400" b="1" i="1" smtClean="0">
                <a:solidFill>
                  <a:schemeClr val="accent2"/>
                </a:solidFill>
              </a:rPr>
              <a:t> v</a:t>
            </a: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shell: = 20 kg x </a:t>
            </a:r>
            <a:r>
              <a:rPr lang="en-GB" sz="2400" smtClean="0">
                <a:solidFill>
                  <a:srgbClr val="FF0000"/>
                </a:solidFill>
              </a:rPr>
              <a:t>+150 m/s</a:t>
            </a:r>
            <a:r>
              <a:rPr lang="en-GB" sz="2400" smtClean="0"/>
              <a:t>  =  </a:t>
            </a:r>
            <a:r>
              <a:rPr lang="en-GB" sz="2400" smtClean="0">
                <a:solidFill>
                  <a:srgbClr val="FF0000"/>
                </a:solidFill>
              </a:rPr>
              <a:t>+3000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This must cancel the momentum of the gun.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Therefore the gun’s momentum must be </a:t>
            </a:r>
            <a:r>
              <a:rPr lang="en-GB" sz="2400" smtClean="0">
                <a:solidFill>
                  <a:schemeClr val="accent2"/>
                </a:solidFill>
              </a:rPr>
              <a:t>-3000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gun: = 1500 kg x recoil velocity = </a:t>
            </a:r>
            <a:r>
              <a:rPr lang="en-GB" sz="2400" smtClean="0">
                <a:solidFill>
                  <a:schemeClr val="accent2"/>
                </a:solidFill>
              </a:rPr>
              <a:t>-3000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recoil velocity =</a:t>
            </a:r>
            <a:r>
              <a:rPr lang="en-GB" sz="2400" smtClean="0">
                <a:solidFill>
                  <a:schemeClr val="accent2"/>
                </a:solidFill>
              </a:rPr>
              <a:t> - 3000 </a:t>
            </a:r>
            <a:r>
              <a:rPr lang="en-GB" sz="2400" smtClean="0">
                <a:cs typeface="Arial" pitchFamily="34" charset="0"/>
              </a:rPr>
              <a:t>÷ 1500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>
                <a:cs typeface="Arial" pitchFamily="34" charset="0"/>
              </a:rPr>
              <a:t>= - 2m/s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gun will recoil (move to the left) 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with a velocity of 2 m/s.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052513"/>
            <a:ext cx="7993063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A girl of mass 60kg throws a boy, mass 90kg out off a swimming pool at a velocity of 2m/s. What is the girl’s recoil velocity?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8888" y="5229225"/>
            <a:ext cx="6913562" cy="635000"/>
            <a:chOff x="702" y="2340"/>
            <a:chExt cx="4354" cy="324"/>
          </a:xfrm>
        </p:grpSpPr>
        <p:grpSp>
          <p:nvGrpSpPr>
            <p:cNvPr id="30755" name="Group 5"/>
            <p:cNvGrpSpPr>
              <a:grpSpLocks/>
            </p:cNvGrpSpPr>
            <p:nvPr/>
          </p:nvGrpSpPr>
          <p:grpSpPr bwMode="auto">
            <a:xfrm>
              <a:off x="702" y="2477"/>
              <a:ext cx="4354" cy="187"/>
              <a:chOff x="656" y="2386"/>
              <a:chExt cx="4354" cy="187"/>
            </a:xfrm>
          </p:grpSpPr>
          <p:sp>
            <p:nvSpPr>
              <p:cNvPr id="30757" name="Text Box 6"/>
              <p:cNvSpPr txBox="1">
                <a:spLocks noChangeArrowheads="1"/>
              </p:cNvSpPr>
              <p:nvPr/>
            </p:nvSpPr>
            <p:spPr bwMode="auto">
              <a:xfrm>
                <a:off x="656" y="2386"/>
                <a:ext cx="99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chemeClr val="accent2"/>
                    </a:solidFill>
                  </a:rPr>
                  <a:t>NEGATIVE</a:t>
                </a:r>
              </a:p>
            </p:txBody>
          </p:sp>
          <p:sp>
            <p:nvSpPr>
              <p:cNvPr id="30758" name="Text Box 7"/>
              <p:cNvSpPr txBox="1">
                <a:spLocks noChangeArrowheads="1"/>
              </p:cNvSpPr>
              <p:nvPr/>
            </p:nvSpPr>
            <p:spPr bwMode="auto">
              <a:xfrm>
                <a:off x="4013" y="2386"/>
                <a:ext cx="99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POSITIVE</a:t>
                </a:r>
              </a:p>
            </p:txBody>
          </p:sp>
          <p:sp>
            <p:nvSpPr>
              <p:cNvPr id="30759" name="Line 8"/>
              <p:cNvSpPr>
                <a:spLocks noChangeShapeType="1"/>
              </p:cNvSpPr>
              <p:nvPr/>
            </p:nvSpPr>
            <p:spPr bwMode="auto">
              <a:xfrm>
                <a:off x="2744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0" name="Line 9"/>
              <p:cNvSpPr>
                <a:spLocks noChangeShapeType="1"/>
              </p:cNvSpPr>
              <p:nvPr/>
            </p:nvSpPr>
            <p:spPr bwMode="auto">
              <a:xfrm flipH="1">
                <a:off x="1701" y="2503"/>
                <a:ext cx="1043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6" name="Text Box 10"/>
            <p:cNvSpPr txBox="1">
              <a:spLocks noChangeArrowheads="1"/>
            </p:cNvSpPr>
            <p:nvPr/>
          </p:nvSpPr>
          <p:spPr bwMode="auto">
            <a:xfrm>
              <a:off x="1881" y="2340"/>
              <a:ext cx="18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DIRECTION OF MOTION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195513" y="2420938"/>
            <a:ext cx="6624637" cy="2309812"/>
            <a:chOff x="930" y="1525"/>
            <a:chExt cx="4173" cy="1455"/>
          </a:xfrm>
        </p:grpSpPr>
        <p:grpSp>
          <p:nvGrpSpPr>
            <p:cNvPr id="30741" name="Group 46"/>
            <p:cNvGrpSpPr>
              <a:grpSpLocks/>
            </p:cNvGrpSpPr>
            <p:nvPr/>
          </p:nvGrpSpPr>
          <p:grpSpPr bwMode="auto">
            <a:xfrm>
              <a:off x="930" y="1525"/>
              <a:ext cx="4173" cy="1455"/>
              <a:chOff x="1338" y="1525"/>
              <a:chExt cx="4173" cy="1455"/>
            </a:xfrm>
          </p:grpSpPr>
          <p:grpSp>
            <p:nvGrpSpPr>
              <p:cNvPr id="30745" name="Group 36"/>
              <p:cNvGrpSpPr>
                <a:grpSpLocks/>
              </p:cNvGrpSpPr>
              <p:nvPr/>
            </p:nvGrpSpPr>
            <p:grpSpPr bwMode="auto">
              <a:xfrm>
                <a:off x="1338" y="1706"/>
                <a:ext cx="1425" cy="1274"/>
                <a:chOff x="1292" y="1752"/>
                <a:chExt cx="1425" cy="1274"/>
              </a:xfrm>
            </p:grpSpPr>
            <p:pic>
              <p:nvPicPr>
                <p:cNvPr id="30751" name="Picture 3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2" y="1933"/>
                  <a:ext cx="835" cy="1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5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83" y="2795"/>
                  <a:ext cx="5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recoil</a:t>
                  </a:r>
                </a:p>
              </p:txBody>
            </p:sp>
            <p:sp>
              <p:nvSpPr>
                <p:cNvPr id="3075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92" y="1752"/>
                  <a:ext cx="136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girl, mass 60kg</a:t>
                  </a:r>
                </a:p>
              </p:txBody>
            </p:sp>
            <p:sp>
              <p:nvSpPr>
                <p:cNvPr id="3075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519" y="2750"/>
                  <a:ext cx="45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46" name="Group 41"/>
              <p:cNvGrpSpPr>
                <a:grpSpLocks/>
              </p:cNvGrpSpPr>
              <p:nvPr/>
            </p:nvGrpSpPr>
            <p:grpSpPr bwMode="auto">
              <a:xfrm>
                <a:off x="3651" y="1525"/>
                <a:ext cx="1860" cy="953"/>
                <a:chOff x="2653" y="1570"/>
                <a:chExt cx="1860" cy="953"/>
              </a:xfrm>
            </p:grpSpPr>
            <p:pic>
              <p:nvPicPr>
                <p:cNvPr id="30747" name="Picture 42" descr="ANd9GcQEtG-1rkC1bkQrcZbvhetmdrhr38dDUjVAAFTRj8LMVEGSQNA&amp;t=1&amp;usg=__R0L5Iz9UDCG_qh2rWIrn-r_o8hI=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309122" flipH="1">
                  <a:off x="2653" y="1616"/>
                  <a:ext cx="786" cy="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4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424" y="2160"/>
                  <a:ext cx="6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2 m/s</a:t>
                  </a:r>
                </a:p>
              </p:txBody>
            </p:sp>
            <p:sp>
              <p:nvSpPr>
                <p:cNvPr id="3074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243" y="2115"/>
                  <a:ext cx="59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243" y="1570"/>
                  <a:ext cx="127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boy, mass 90kg</a:t>
                  </a:r>
                </a:p>
              </p:txBody>
            </p:sp>
          </p:grpSp>
        </p:grpSp>
        <p:grpSp>
          <p:nvGrpSpPr>
            <p:cNvPr id="30742" name="Group 53"/>
            <p:cNvGrpSpPr>
              <a:grpSpLocks/>
            </p:cNvGrpSpPr>
            <p:nvPr/>
          </p:nvGrpSpPr>
          <p:grpSpPr bwMode="auto">
            <a:xfrm>
              <a:off x="1610" y="2659"/>
              <a:ext cx="363" cy="181"/>
              <a:chOff x="1610" y="2660"/>
              <a:chExt cx="363" cy="181"/>
            </a:xfrm>
          </p:grpSpPr>
          <p:sp>
            <p:nvSpPr>
              <p:cNvPr id="30743" name="Line 50"/>
              <p:cNvSpPr>
                <a:spLocks noChangeShapeType="1"/>
              </p:cNvSpPr>
              <p:nvPr/>
            </p:nvSpPr>
            <p:spPr bwMode="auto">
              <a:xfrm flipV="1">
                <a:off x="1610" y="2750"/>
                <a:ext cx="272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Oval 51"/>
              <p:cNvSpPr>
                <a:spLocks noChangeArrowheads="1"/>
              </p:cNvSpPr>
              <p:nvPr/>
            </p:nvSpPr>
            <p:spPr bwMode="auto">
              <a:xfrm>
                <a:off x="1837" y="2660"/>
                <a:ext cx="13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339975" y="2420938"/>
            <a:ext cx="4968875" cy="2309812"/>
            <a:chOff x="1383" y="1616"/>
            <a:chExt cx="3130" cy="1455"/>
          </a:xfrm>
        </p:grpSpPr>
        <p:grpSp>
          <p:nvGrpSpPr>
            <p:cNvPr id="30727" name="Group 34"/>
            <p:cNvGrpSpPr>
              <a:grpSpLocks/>
            </p:cNvGrpSpPr>
            <p:nvPr/>
          </p:nvGrpSpPr>
          <p:grpSpPr bwMode="auto">
            <a:xfrm>
              <a:off x="1383" y="1616"/>
              <a:ext cx="3130" cy="1455"/>
              <a:chOff x="1247" y="1525"/>
              <a:chExt cx="3130" cy="1455"/>
            </a:xfrm>
          </p:grpSpPr>
          <p:grpSp>
            <p:nvGrpSpPr>
              <p:cNvPr id="30731" name="Group 33"/>
              <p:cNvGrpSpPr>
                <a:grpSpLocks/>
              </p:cNvGrpSpPr>
              <p:nvPr/>
            </p:nvGrpSpPr>
            <p:grpSpPr bwMode="auto">
              <a:xfrm>
                <a:off x="1247" y="1706"/>
                <a:ext cx="1425" cy="1274"/>
                <a:chOff x="1292" y="1752"/>
                <a:chExt cx="1425" cy="1274"/>
              </a:xfrm>
            </p:grpSpPr>
            <p:pic>
              <p:nvPicPr>
                <p:cNvPr id="30737" name="Picture 3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2" y="1933"/>
                  <a:ext cx="835" cy="1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83" y="2795"/>
                  <a:ext cx="5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recoil</a:t>
                  </a:r>
                </a:p>
              </p:txBody>
            </p:sp>
            <p:sp>
              <p:nvSpPr>
                <p:cNvPr id="3073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92" y="1752"/>
                  <a:ext cx="136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girl, mass 60kg</a:t>
                  </a:r>
                </a:p>
              </p:txBody>
            </p:sp>
            <p:sp>
              <p:nvSpPr>
                <p:cNvPr id="3074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19" y="2750"/>
                  <a:ext cx="45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2" name="Group 32"/>
              <p:cNvGrpSpPr>
                <a:grpSpLocks/>
              </p:cNvGrpSpPr>
              <p:nvPr/>
            </p:nvGrpSpPr>
            <p:grpSpPr bwMode="auto">
              <a:xfrm>
                <a:off x="2517" y="1525"/>
                <a:ext cx="1860" cy="953"/>
                <a:chOff x="2653" y="1570"/>
                <a:chExt cx="1860" cy="953"/>
              </a:xfrm>
            </p:grpSpPr>
            <p:pic>
              <p:nvPicPr>
                <p:cNvPr id="30733" name="Picture 25" descr="ANd9GcQEtG-1rkC1bkQrcZbvhetmdrhr38dDUjVAAFTRj8LMVEGSQNA&amp;t=1&amp;usg=__R0L5Iz9UDCG_qh2rWIrn-r_o8hI=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309122" flipH="1">
                  <a:off x="2653" y="1616"/>
                  <a:ext cx="786" cy="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24" y="2160"/>
                  <a:ext cx="6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2 m/s</a:t>
                  </a:r>
                </a:p>
              </p:txBody>
            </p:sp>
            <p:sp>
              <p:nvSpPr>
                <p:cNvPr id="3073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243" y="2115"/>
                  <a:ext cx="59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43" y="1570"/>
                  <a:ext cx="127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boy, mass 90kg</a:t>
                  </a:r>
                </a:p>
              </p:txBody>
            </p:sp>
          </p:grpSp>
        </p:grpSp>
        <p:grpSp>
          <p:nvGrpSpPr>
            <p:cNvPr id="30728" name="Group 54"/>
            <p:cNvGrpSpPr>
              <a:grpSpLocks/>
            </p:cNvGrpSpPr>
            <p:nvPr/>
          </p:nvGrpSpPr>
          <p:grpSpPr bwMode="auto">
            <a:xfrm>
              <a:off x="2064" y="2750"/>
              <a:ext cx="363" cy="181"/>
              <a:chOff x="1610" y="2660"/>
              <a:chExt cx="363" cy="181"/>
            </a:xfrm>
          </p:grpSpPr>
          <p:sp>
            <p:nvSpPr>
              <p:cNvPr id="30729" name="Line 55"/>
              <p:cNvSpPr>
                <a:spLocks noChangeShapeType="1"/>
              </p:cNvSpPr>
              <p:nvPr/>
            </p:nvSpPr>
            <p:spPr bwMode="auto">
              <a:xfrm flipV="1">
                <a:off x="1610" y="2750"/>
                <a:ext cx="272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Oval 56"/>
              <p:cNvSpPr>
                <a:spLocks noChangeArrowheads="1"/>
              </p:cNvSpPr>
              <p:nvPr/>
            </p:nvSpPr>
            <p:spPr bwMode="auto">
              <a:xfrm>
                <a:off x="1837" y="2660"/>
                <a:ext cx="13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Momentum (</a:t>
            </a:r>
            <a:r>
              <a:rPr lang="en-GB" sz="4000" b="1" i="1" smtClean="0">
                <a:solidFill>
                  <a:schemeClr val="accent2"/>
                </a:solidFill>
              </a:rPr>
              <a:t>p</a:t>
            </a:r>
            <a:r>
              <a:rPr lang="en-GB" sz="4000" smtClean="0"/>
              <a:t>)</a:t>
            </a:r>
            <a:endParaRPr lang="en-GB" sz="4000" i="1" smtClean="0">
              <a:solidFill>
                <a:srgbClr val="FF33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126682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momentum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chemeClr val="accent2"/>
                </a:solidFill>
              </a:rPr>
              <a:t> mass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chemeClr val="accent2"/>
                </a:solidFill>
              </a:rPr>
              <a:t> velocity</a:t>
            </a:r>
          </a:p>
          <a:p>
            <a:pPr algn="ctr" eaLnBrk="1" hangingPunct="1"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sz="2800" b="1" i="1" smtClean="0">
                <a:solidFill>
                  <a:schemeClr val="accent2"/>
                </a:solidFill>
              </a:rPr>
              <a:t>p </a:t>
            </a:r>
            <a:r>
              <a:rPr lang="en-GB" sz="2800" b="1" i="1" smtClean="0"/>
              <a:t>= </a:t>
            </a:r>
            <a:r>
              <a:rPr lang="en-GB" sz="2800" b="1" i="1" smtClean="0">
                <a:solidFill>
                  <a:schemeClr val="accent2"/>
                </a:solidFill>
              </a:rPr>
              <a:t>m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chemeClr val="accent2"/>
                </a:solidFill>
              </a:rPr>
              <a:t> v</a:t>
            </a:r>
          </a:p>
          <a:p>
            <a:pPr algn="ctr" eaLnBrk="1" hangingPunct="1">
              <a:buFontTx/>
              <a:buNone/>
            </a:pPr>
            <a:endParaRPr lang="en-GB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mass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FF0000"/>
                </a:solidFill>
              </a:rPr>
              <a:t>kilograms (kg)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velocity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FF0000"/>
                </a:solidFill>
              </a:rPr>
              <a:t>metres per second (m/s)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momentum</a:t>
            </a:r>
            <a:r>
              <a:rPr lang="en-GB" sz="2800" smtClean="0"/>
              <a:t> is measured in: </a:t>
            </a:r>
          </a:p>
          <a:p>
            <a:pPr eaLnBrk="1" hangingPunct="1">
              <a:buFontTx/>
              <a:buNone/>
            </a:pPr>
            <a:r>
              <a:rPr lang="en-GB" sz="2800" smtClean="0"/>
              <a:t>		</a:t>
            </a:r>
            <a:r>
              <a:rPr lang="en-GB" sz="2800" b="1" smtClean="0">
                <a:solidFill>
                  <a:srgbClr val="FF0000"/>
                </a:solidFill>
              </a:rPr>
              <a:t>kilogram metres per second (kg m/s)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874838" y="1250950"/>
            <a:ext cx="5394325" cy="62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35363" y="2324100"/>
            <a:ext cx="2082800" cy="550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76250"/>
            <a:ext cx="7993063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u="sng" smtClean="0">
                <a:solidFill>
                  <a:srgbClr val="006600"/>
                </a:solidFill>
              </a:rPr>
              <a:t>The total momentum before and after throwing the boy is ZERO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chemeClr val="accent2"/>
                </a:solidFill>
              </a:rPr>
              <a:t>p </a:t>
            </a:r>
            <a:r>
              <a:rPr lang="en-GB" sz="2400" b="1" i="1" smtClean="0"/>
              <a:t>= </a:t>
            </a:r>
            <a:r>
              <a:rPr lang="en-GB" sz="2400" b="1" i="1" smtClean="0">
                <a:solidFill>
                  <a:schemeClr val="accent2"/>
                </a:solidFill>
              </a:rPr>
              <a:t>m </a:t>
            </a:r>
            <a:r>
              <a:rPr lang="en-GB" sz="2400" b="1" i="1" smtClean="0"/>
              <a:t>x</a:t>
            </a:r>
            <a:r>
              <a:rPr lang="en-GB" sz="2400" b="1" i="1" smtClean="0">
                <a:solidFill>
                  <a:schemeClr val="accent2"/>
                </a:solidFill>
              </a:rPr>
              <a:t> v</a:t>
            </a: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boy: = 90 kg x </a:t>
            </a:r>
            <a:r>
              <a:rPr lang="en-GB" sz="2400" smtClean="0">
                <a:solidFill>
                  <a:srgbClr val="FF0000"/>
                </a:solidFill>
              </a:rPr>
              <a:t>+2 m/s</a:t>
            </a:r>
            <a:r>
              <a:rPr lang="en-GB" sz="2400" smtClean="0"/>
              <a:t>  =  </a:t>
            </a:r>
            <a:r>
              <a:rPr lang="en-GB" sz="2400" smtClean="0">
                <a:solidFill>
                  <a:srgbClr val="FF0000"/>
                </a:solidFill>
              </a:rPr>
              <a:t>+180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This must cancel the momentum of the girl.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Therefore the girl’s momentum must be </a:t>
            </a:r>
            <a:r>
              <a:rPr lang="en-GB" sz="2400" smtClean="0">
                <a:solidFill>
                  <a:schemeClr val="accent2"/>
                </a:solidFill>
              </a:rPr>
              <a:t>-180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gun: = 60 kg x recoil velocity = </a:t>
            </a:r>
            <a:r>
              <a:rPr lang="en-GB" sz="2400" smtClean="0">
                <a:solidFill>
                  <a:schemeClr val="accent2"/>
                </a:solidFill>
              </a:rPr>
              <a:t>-180</a:t>
            </a:r>
            <a:r>
              <a:rPr lang="en-GB" sz="2400" smtClean="0"/>
              <a:t> kg m/s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recoil velocity =</a:t>
            </a:r>
            <a:r>
              <a:rPr lang="en-GB" sz="2400" smtClean="0">
                <a:solidFill>
                  <a:schemeClr val="accent2"/>
                </a:solidFill>
              </a:rPr>
              <a:t> - 180 </a:t>
            </a:r>
            <a:r>
              <a:rPr lang="en-GB" sz="2400" smtClean="0">
                <a:cs typeface="Arial" pitchFamily="34" charset="0"/>
              </a:rPr>
              <a:t>÷ 60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smtClean="0">
                <a:cs typeface="Arial" pitchFamily="34" charset="0"/>
              </a:rPr>
              <a:t>= - 3m/s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girl will recoil (move to the left) 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with a velocity of 3 m/s.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Car safety features</a:t>
            </a:r>
          </a:p>
        </p:txBody>
      </p:sp>
      <p:pic>
        <p:nvPicPr>
          <p:cNvPr id="32771" name="Picture 8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6327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6084888" y="981075"/>
            <a:ext cx="2447925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4213" y="1341438"/>
            <a:ext cx="7559675" cy="1150937"/>
            <a:chOff x="431" y="845"/>
            <a:chExt cx="4762" cy="725"/>
          </a:xfrm>
        </p:grpSpPr>
        <p:sp>
          <p:nvSpPr>
            <p:cNvPr id="32780" name="Rectangle 13"/>
            <p:cNvSpPr>
              <a:spLocks noChangeArrowheads="1"/>
            </p:cNvSpPr>
            <p:nvPr/>
          </p:nvSpPr>
          <p:spPr bwMode="auto">
            <a:xfrm>
              <a:off x="431" y="845"/>
              <a:ext cx="907" cy="4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4"/>
            <p:cNvSpPr>
              <a:spLocks noChangeArrowheads="1"/>
            </p:cNvSpPr>
            <p:nvPr/>
          </p:nvSpPr>
          <p:spPr bwMode="auto">
            <a:xfrm>
              <a:off x="4286" y="1117"/>
              <a:ext cx="907" cy="4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272" name="Rectangle 16"/>
          <p:cNvSpPr>
            <a:spLocks noChangeArrowheads="1"/>
          </p:cNvSpPr>
          <p:nvPr/>
        </p:nvSpPr>
        <p:spPr bwMode="auto">
          <a:xfrm>
            <a:off x="5508625" y="1341438"/>
            <a:ext cx="935038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27088" y="4005263"/>
            <a:ext cx="2016125" cy="1152525"/>
            <a:chOff x="521" y="2523"/>
            <a:chExt cx="1270" cy="726"/>
          </a:xfrm>
        </p:grpSpPr>
        <p:sp>
          <p:nvSpPr>
            <p:cNvPr id="32778" name="Rectangle 17"/>
            <p:cNvSpPr>
              <a:spLocks noChangeArrowheads="1"/>
            </p:cNvSpPr>
            <p:nvPr/>
          </p:nvSpPr>
          <p:spPr bwMode="auto">
            <a:xfrm>
              <a:off x="521" y="2523"/>
              <a:ext cx="590" cy="36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18"/>
            <p:cNvSpPr>
              <a:spLocks noChangeArrowheads="1"/>
            </p:cNvSpPr>
            <p:nvPr/>
          </p:nvSpPr>
          <p:spPr bwMode="auto">
            <a:xfrm>
              <a:off x="1202" y="2886"/>
              <a:ext cx="589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2987675" y="4941888"/>
            <a:ext cx="1079500" cy="5746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2277" name="Rectangle 21"/>
          <p:cNvSpPr>
            <a:spLocks noChangeArrowheads="1"/>
          </p:cNvSpPr>
          <p:nvPr/>
        </p:nvSpPr>
        <p:spPr bwMode="auto">
          <a:xfrm>
            <a:off x="4284663" y="5229225"/>
            <a:ext cx="1295400" cy="576263"/>
          </a:xfrm>
          <a:prstGeom prst="rect">
            <a:avLst/>
          </a:prstGeom>
          <a:solidFill>
            <a:srgbClr val="E8B6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2" grpId="0" animBg="1"/>
      <p:bldP spid="352276" grpId="0" animBg="1"/>
      <p:bldP spid="3522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7" name="Picture 3" descr="154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213100"/>
            <a:ext cx="3960812" cy="2446338"/>
          </a:xfrm>
          <a:noFill/>
        </p:spPr>
      </p:pic>
      <p:sp>
        <p:nvSpPr>
          <p:cNvPr id="3543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60350"/>
            <a:ext cx="8064500" cy="2881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Crumple zones, air bags and a collapsible steering wheel are designed to </a:t>
            </a:r>
            <a:r>
              <a:rPr lang="en-GB" sz="2400" b="1" smtClean="0">
                <a:solidFill>
                  <a:srgbClr val="FF0000"/>
                </a:solidFill>
              </a:rPr>
              <a:t>increase the time taken</a:t>
            </a:r>
            <a:r>
              <a:rPr lang="en-GB" sz="2400" smtClean="0"/>
              <a:t> for a driver or passenger to change momentum to zero during a crash.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The equation: </a:t>
            </a:r>
            <a:r>
              <a:rPr lang="en-GB" sz="2400" i="1" smtClean="0">
                <a:solidFill>
                  <a:schemeClr val="accent2"/>
                </a:solidFill>
              </a:rPr>
              <a:t>force = momentum change </a:t>
            </a:r>
            <a:r>
              <a:rPr lang="en-US" sz="2400" i="1" smtClean="0">
                <a:solidFill>
                  <a:schemeClr val="accent2"/>
                </a:solidFill>
                <a:cs typeface="Arial" pitchFamily="34" charset="0"/>
              </a:rPr>
              <a:t>÷ time taken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shows that if the time taken is increased for the same momentum change the force exerted is decreased so is the injury to the driver or passenger.</a:t>
            </a:r>
          </a:p>
        </p:txBody>
      </p:sp>
      <p:pic>
        <p:nvPicPr>
          <p:cNvPr id="354311" name="Picture 7" descr="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3024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3600" smtClean="0"/>
              <a:t>Playground flooring question</a:t>
            </a:r>
          </a:p>
        </p:txBody>
      </p:sp>
      <p:sp>
        <p:nvSpPr>
          <p:cNvPr id="34819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550" y="1125538"/>
            <a:ext cx="4176713" cy="143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The picture shows rubber tiles used for playground flooring. Explain how these can reduce injury to children.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125538"/>
            <a:ext cx="4038600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ANSWER: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When a child falls to the floor its momentum changes from a high value to zero.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rubber flooring tiles increase the time taken for this change.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force = change in momentum </a:t>
            </a:r>
            <a:r>
              <a:rPr lang="en-US" sz="2000" b="1" smtClean="0">
                <a:solidFill>
                  <a:schemeClr val="accent2"/>
                </a:solidFill>
                <a:cs typeface="Arial" pitchFamily="34" charset="0"/>
              </a:rPr>
              <a:t>÷</a:t>
            </a:r>
            <a:r>
              <a:rPr lang="en-GB" sz="2000" b="1" smtClean="0">
                <a:solidFill>
                  <a:schemeClr val="accent2"/>
                </a:solidFill>
              </a:rPr>
              <a:t>   time taken for the change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Therefore the force on the child is reduced and so is the potential injury.</a:t>
            </a:r>
          </a:p>
        </p:txBody>
      </p:sp>
      <p:pic>
        <p:nvPicPr>
          <p:cNvPr id="34821" name="Picture 12" descr="Outdoor-Playground-Rubber-Tiles-BE-45E-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36838"/>
            <a:ext cx="3600450" cy="226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Newton’s 3</a:t>
            </a:r>
            <a:r>
              <a:rPr lang="en-GB" sz="4000" baseline="30000" smtClean="0"/>
              <a:t>rd</a:t>
            </a:r>
            <a:r>
              <a:rPr lang="en-GB" sz="4000" smtClean="0"/>
              <a:t> law of motion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7213" y="1385888"/>
            <a:ext cx="4241800" cy="34813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200" b="1" smtClean="0">
                <a:solidFill>
                  <a:srgbClr val="FF0000"/>
                </a:solidFill>
              </a:rPr>
              <a:t>Newton’s 3</a:t>
            </a:r>
            <a:r>
              <a:rPr lang="en-GB" sz="2200" b="1" baseline="30000" smtClean="0">
                <a:solidFill>
                  <a:srgbClr val="FF0000"/>
                </a:solidFill>
              </a:rPr>
              <a:t>rd</a:t>
            </a:r>
            <a:r>
              <a:rPr lang="en-GB" sz="2200" b="1" smtClean="0">
                <a:solidFill>
                  <a:srgbClr val="FF0000"/>
                </a:solidFill>
              </a:rPr>
              <a:t> law of motion states that forces always occur in pairs. Each force has the same size but acts in opposite directions.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2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200" smtClean="0"/>
              <a:t>The law is often expressed as: </a:t>
            </a:r>
            <a:r>
              <a:rPr lang="en-GB" sz="2200" b="1" smtClean="0">
                <a:solidFill>
                  <a:schemeClr val="accent2"/>
                </a:solidFill>
              </a:rPr>
              <a:t>“To every action there is an equal and opposite reaction”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2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20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26050" y="1255713"/>
            <a:ext cx="3346450" cy="3810000"/>
            <a:chOff x="3292" y="791"/>
            <a:chExt cx="2108" cy="2400"/>
          </a:xfrm>
        </p:grpSpPr>
        <p:pic>
          <p:nvPicPr>
            <p:cNvPr id="35845" name="Picture 4" descr="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791"/>
              <a:ext cx="2002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292" y="2441"/>
              <a:ext cx="203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Example1: The boy and girl are exerting equal and opposite forces on each other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200" smtClean="0"/>
              <a:t>Example 2: Rocket in flight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9113" y="1268413"/>
            <a:ext cx="5689600" cy="46085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There are a pair of forces: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A</a:t>
            </a:r>
            <a:r>
              <a:rPr lang="en-GB" sz="2000" smtClean="0"/>
              <a:t> = THRUST of the ROCKET ENGINES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   </a:t>
            </a:r>
            <a:r>
              <a:rPr lang="en-GB" sz="2000" b="1" smtClean="0">
                <a:solidFill>
                  <a:srgbClr val="FF0000"/>
                </a:solidFill>
              </a:rPr>
              <a:t>DOWNWARDS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	on the EJECTED GASES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0033CC"/>
                </a:solidFill>
              </a:rPr>
              <a:t>B</a:t>
            </a:r>
            <a:r>
              <a:rPr lang="en-GB" sz="2000" smtClean="0"/>
              <a:t> = CONTACT push of the EJECTED GASES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   </a:t>
            </a:r>
            <a:r>
              <a:rPr lang="en-GB" sz="2000" b="1" smtClean="0">
                <a:solidFill>
                  <a:srgbClr val="FF0000"/>
                </a:solidFill>
              </a:rPr>
              <a:t>UPWARDS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	on the ROCKET ENGINES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 rot="2125734">
            <a:off x="1331913" y="908050"/>
            <a:ext cx="588962" cy="3960813"/>
            <a:chOff x="4397" y="686"/>
            <a:chExt cx="371" cy="2495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4435" y="1030"/>
              <a:ext cx="314" cy="110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utoShape 5"/>
            <p:cNvSpPr>
              <a:spLocks noChangeArrowheads="1"/>
            </p:cNvSpPr>
            <p:nvPr/>
          </p:nvSpPr>
          <p:spPr bwMode="auto">
            <a:xfrm>
              <a:off x="4428" y="686"/>
              <a:ext cx="327" cy="338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AutoShape 6"/>
            <p:cNvSpPr>
              <a:spLocks noChangeArrowheads="1"/>
            </p:cNvSpPr>
            <p:nvPr/>
          </p:nvSpPr>
          <p:spPr bwMode="auto">
            <a:xfrm rot="10800000">
              <a:off x="4467" y="2144"/>
              <a:ext cx="243" cy="2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3 w 21600"/>
                <a:gd name="T13" fmla="*/ 4488 h 21600"/>
                <a:gd name="T14" fmla="*/ 17067 w 21600"/>
                <a:gd name="T15" fmla="*/ 17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AutoShape 7"/>
            <p:cNvSpPr>
              <a:spLocks noChangeArrowheads="1"/>
            </p:cNvSpPr>
            <p:nvPr/>
          </p:nvSpPr>
          <p:spPr bwMode="auto">
            <a:xfrm rot="10800000">
              <a:off x="4397" y="2374"/>
              <a:ext cx="371" cy="8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97 h 21600"/>
                <a:gd name="T14" fmla="*/ 1711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2111420">
            <a:off x="1547813" y="2781300"/>
            <a:ext cx="446087" cy="690563"/>
            <a:chOff x="4474" y="1536"/>
            <a:chExt cx="281" cy="435"/>
          </a:xfrm>
        </p:grpSpPr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4474" y="1536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4525" y="1607"/>
              <a:ext cx="23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2117601">
            <a:off x="1619250" y="3573463"/>
            <a:ext cx="606425" cy="690562"/>
            <a:chOff x="4482" y="2709"/>
            <a:chExt cx="382" cy="435"/>
          </a:xfrm>
        </p:grpSpPr>
        <p:sp>
          <p:nvSpPr>
            <p:cNvPr id="36871" name="Line 12"/>
            <p:cNvSpPr>
              <a:spLocks noChangeShapeType="1"/>
            </p:cNvSpPr>
            <p:nvPr/>
          </p:nvSpPr>
          <p:spPr bwMode="auto">
            <a:xfrm>
              <a:off x="4482" y="2709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Text Box 13"/>
            <p:cNvSpPr txBox="1">
              <a:spLocks noChangeArrowheads="1"/>
            </p:cNvSpPr>
            <p:nvPr/>
          </p:nvSpPr>
          <p:spPr bwMode="auto">
            <a:xfrm>
              <a:off x="4537" y="280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6" name="Picture 6" descr="13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38163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Example 3: Tyre-road friction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900113" y="3429000"/>
            <a:ext cx="7416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A car is able to move forwards due to friction acting between its tyres and the road.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force of friction of the road on the tyre acts in the forward direction and is </a:t>
            </a:r>
            <a:r>
              <a:rPr lang="en-GB" sz="2000" b="1">
                <a:solidFill>
                  <a:srgbClr val="FF0000"/>
                </a:solidFill>
              </a:rPr>
              <a:t>equal</a:t>
            </a:r>
            <a:r>
              <a:rPr lang="en-GB" sz="2000"/>
              <a:t> but in the </a:t>
            </a:r>
            <a:r>
              <a:rPr lang="en-GB" sz="2000" b="1">
                <a:solidFill>
                  <a:srgbClr val="FF0000"/>
                </a:solidFill>
              </a:rPr>
              <a:t>opposite </a:t>
            </a:r>
            <a:r>
              <a:rPr lang="en-GB" sz="2000"/>
              <a:t>direction to the force of friction of the tyre on the road.</a:t>
            </a:r>
          </a:p>
          <a:p>
            <a:pPr eaLnBrk="1" hangingPunct="1">
              <a:spcBef>
                <a:spcPct val="50000"/>
              </a:spcBef>
            </a:pP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71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_____ is a push or a pull. A force can cause an object to ___________ or change shape.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Force is measured in _______ (N) with a newtonmeter.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There are many types of force. ________ force occurs when two bodies touch each other.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Forces always occur in ______. If a force is exerted on an ________ there will always be another force, ______ in size, acting in the opposite ________.</a:t>
            </a:r>
          </a:p>
          <a:p>
            <a:pPr>
              <a:spcBef>
                <a:spcPct val="50000"/>
              </a:spcBef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716463" y="5013325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075238" y="5372100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object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419475" y="53721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266950" y="5013325"/>
            <a:ext cx="115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newtons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427538" y="53721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pairs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419475" y="50133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accelerate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059113" y="46529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338388" y="53721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  <p:bldP spid="97284" grpId="0" build="allAtOnce"/>
      <p:bldP spid="97285" grpId="0"/>
      <p:bldP spid="97285" grpId="1"/>
      <p:bldP spid="97286" grpId="0" build="allAtOnce"/>
      <p:bldP spid="97287" grpId="0"/>
      <p:bldP spid="97287" grpId="1"/>
      <p:bldP spid="97288" grpId="0" build="allAtOnce"/>
      <p:bldP spid="97289" grpId="0" build="allAtOnce"/>
      <p:bldP spid="97290" grpId="0" build="allAtOnce"/>
      <p:bldP spid="97291" grpId="0"/>
      <p:bldP spid="9729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71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_____ is a push or a pull. A force can cause an object to ___________ or change shape.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Force is measured in _______ (N) with a newtonmeter.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There are many types of force. ________ force occurs when two bodies touch each other.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Forces always occur in ______. If a force is exerted on an ________ there will always be another force, ______ in size, acting in the opposite ________.</a:t>
            </a:r>
          </a:p>
          <a:p>
            <a:pPr>
              <a:spcBef>
                <a:spcPct val="50000"/>
              </a:spcBef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716463" y="5013325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075238" y="5372100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object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419475" y="53721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266950" y="5013325"/>
            <a:ext cx="115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newtons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427538" y="53721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pairs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419475" y="50133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accelerate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059113" y="46529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338388" y="53721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6372225" y="3716338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684213" y="3716338"/>
            <a:ext cx="938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object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4673600" y="242093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3203575" y="1916113"/>
            <a:ext cx="1154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newtons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3563938" y="33575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pairs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684213" y="981075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684213" y="13414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accelerate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3348038" y="40767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  <p:bldP spid="97284" grpId="0" build="allAtOnce"/>
      <p:bldP spid="97285" grpId="0"/>
      <p:bldP spid="97285" grpId="1"/>
      <p:bldP spid="97286" grpId="0" build="allAtOnce"/>
      <p:bldP spid="97287" grpId="0"/>
      <p:bldP spid="97287" grpId="1"/>
      <p:bldP spid="97288" grpId="0" build="allAtOnce"/>
      <p:bldP spid="97289" grpId="0" build="allAtOnce"/>
      <p:bldP spid="97290" grpId="0" build="allAtOnce"/>
      <p:bldP spid="97291" grpId="0"/>
      <p:bldP spid="972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5492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Momentum has both </a:t>
            </a:r>
            <a:r>
              <a:rPr lang="en-GB" sz="2800" b="1" smtClean="0">
                <a:solidFill>
                  <a:srgbClr val="FF0000"/>
                </a:solidFill>
              </a:rPr>
              <a:t>magnitude</a:t>
            </a:r>
            <a:r>
              <a:rPr lang="en-GB" sz="2800" smtClean="0"/>
              <a:t> and </a:t>
            </a:r>
            <a:r>
              <a:rPr lang="en-GB" sz="2800" b="1" smtClean="0">
                <a:solidFill>
                  <a:srgbClr val="FF0000"/>
                </a:solidFill>
              </a:rPr>
              <a:t>direction</a:t>
            </a:r>
            <a:r>
              <a:rPr lang="en-GB" sz="2800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Its direction is the same as the velocity.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48263" y="549275"/>
            <a:ext cx="3744912" cy="4714875"/>
            <a:chOff x="3243" y="346"/>
            <a:chExt cx="2359" cy="2970"/>
          </a:xfrm>
        </p:grpSpPr>
        <p:pic>
          <p:nvPicPr>
            <p:cNvPr id="5124" name="Picture 4" descr="15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346"/>
              <a:ext cx="2087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 Box 7"/>
            <p:cNvSpPr txBox="1">
              <a:spLocks noChangeArrowheads="1"/>
            </p:cNvSpPr>
            <p:nvPr/>
          </p:nvSpPr>
          <p:spPr bwMode="auto">
            <a:xfrm>
              <a:off x="3243" y="2568"/>
              <a:ext cx="2359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The greater the mass of a rugby player the greater is his momentum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momentum of a rugby player, mass 120kg moving at 3m/s.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b="1" smtClean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chemeClr val="accent2"/>
                </a:solidFill>
              </a:rPr>
              <a:t>p </a:t>
            </a:r>
            <a:r>
              <a:rPr lang="en-GB" b="1" i="1" smtClean="0"/>
              <a:t>= </a:t>
            </a:r>
            <a:r>
              <a:rPr lang="en-GB" b="1" i="1" smtClean="0">
                <a:solidFill>
                  <a:schemeClr val="accent2"/>
                </a:solidFill>
              </a:rPr>
              <a:t>m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chemeClr val="accent2"/>
                </a:solidFill>
              </a:rPr>
              <a:t> v</a:t>
            </a:r>
            <a:endParaRPr lang="en-GB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120kg x 3m/s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momentum = 360 kg m/s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mass of a car that when moving at 25m/s has a momentum of         20 000 kg m/s.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Question 2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mass of a car that when moving at 25m/s has a momentum of         20 000 kg m/s.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b="1" smtClean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chemeClr val="accent2"/>
                </a:solidFill>
              </a:rPr>
              <a:t>p </a:t>
            </a:r>
            <a:r>
              <a:rPr lang="en-GB" b="1" i="1" smtClean="0"/>
              <a:t>= </a:t>
            </a:r>
            <a:r>
              <a:rPr lang="en-GB" b="1" i="1" smtClean="0">
                <a:solidFill>
                  <a:schemeClr val="accent2"/>
                </a:solidFill>
              </a:rPr>
              <a:t>m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chemeClr val="accent2"/>
                </a:solidFill>
              </a:rPr>
              <a:t> v</a:t>
            </a:r>
            <a:endParaRPr lang="en-GB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i="1" smtClean="0"/>
              <a:t>becomes:</a:t>
            </a:r>
            <a:r>
              <a:rPr lang="en-GB" smtClean="0"/>
              <a:t> </a:t>
            </a:r>
            <a:r>
              <a:rPr lang="en-GB" b="1" i="1" smtClean="0">
                <a:solidFill>
                  <a:schemeClr val="accent2"/>
                </a:solidFill>
              </a:rPr>
              <a:t>m </a:t>
            </a:r>
            <a:r>
              <a:rPr lang="en-GB" b="1" i="1" smtClean="0"/>
              <a:t>=</a:t>
            </a:r>
            <a:r>
              <a:rPr lang="en-GB" b="1" i="1" smtClean="0">
                <a:solidFill>
                  <a:schemeClr val="accent2"/>
                </a:solidFill>
              </a:rPr>
              <a:t> p </a:t>
            </a:r>
            <a:r>
              <a:rPr lang="en-US" b="1" i="1" smtClean="0">
                <a:cs typeface="Arial" pitchFamily="34" charset="0"/>
              </a:rPr>
              <a:t>÷</a:t>
            </a:r>
            <a:r>
              <a:rPr lang="en-GB" b="1" i="1" smtClean="0">
                <a:solidFill>
                  <a:schemeClr val="accent2"/>
                </a:solidFill>
              </a:rPr>
              <a:t> v</a:t>
            </a:r>
            <a:endParaRPr lang="en-GB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20000 kg m/s </a:t>
            </a:r>
            <a:r>
              <a:rPr lang="en-US" smtClean="0">
                <a:cs typeface="Arial" pitchFamily="34" charset="0"/>
              </a:rPr>
              <a:t>÷</a:t>
            </a:r>
            <a:r>
              <a:rPr lang="en-GB" smtClean="0"/>
              <a:t> 25 m/s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mass = 800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Complete</a:t>
            </a:r>
          </a:p>
        </p:txBody>
      </p:sp>
      <p:graphicFrame>
        <p:nvGraphicFramePr>
          <p:cNvPr id="250883" name="Group 3"/>
          <p:cNvGraphicFramePr>
            <a:graphicFrameLocks noGrp="1"/>
          </p:cNvGraphicFramePr>
          <p:nvPr>
            <p:ph idx="4294967295"/>
          </p:nvPr>
        </p:nvGraphicFramePr>
        <p:xfrm>
          <a:off x="468313" y="1125538"/>
          <a:ext cx="8229600" cy="3883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cm/s</a:t>
                      </a:r>
                      <a:endParaRPr kumimoji="0" lang="en-GB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3348038" y="333375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0000"/>
                </a:solidFill>
              </a:rPr>
              <a:t>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Complete</a:t>
            </a:r>
          </a:p>
        </p:txBody>
      </p:sp>
      <p:graphicFrame>
        <p:nvGraphicFramePr>
          <p:cNvPr id="250883" name="Group 3"/>
          <p:cNvGraphicFramePr>
            <a:graphicFrameLocks noGrp="1"/>
          </p:cNvGraphicFramePr>
          <p:nvPr>
            <p:ph idx="4294967295"/>
          </p:nvPr>
        </p:nvGraphicFramePr>
        <p:xfrm>
          <a:off x="468313" y="1125538"/>
          <a:ext cx="8229600" cy="3883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kg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cm/s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755650" y="177323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150</a:t>
            </a:r>
          </a:p>
        </p:txBody>
      </p:sp>
      <p:sp>
        <p:nvSpPr>
          <p:cNvPr id="250914" name="Text Box 34"/>
          <p:cNvSpPr txBox="1">
            <a:spLocks noChangeArrowheads="1"/>
          </p:cNvSpPr>
          <p:nvPr/>
        </p:nvSpPr>
        <p:spPr bwMode="auto">
          <a:xfrm>
            <a:off x="4211638" y="2420938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250915" name="Text Box 35"/>
          <p:cNvSpPr txBox="1">
            <a:spLocks noChangeArrowheads="1"/>
          </p:cNvSpPr>
          <p:nvPr/>
        </p:nvSpPr>
        <p:spPr bwMode="auto">
          <a:xfrm>
            <a:off x="6732588" y="30686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50916" name="Text Box 36"/>
          <p:cNvSpPr txBox="1">
            <a:spLocks noChangeArrowheads="1"/>
          </p:cNvSpPr>
          <p:nvPr/>
        </p:nvSpPr>
        <p:spPr bwMode="auto">
          <a:xfrm>
            <a:off x="971550" y="3716338"/>
            <a:ext cx="649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50917" name="Text Box 37"/>
          <p:cNvSpPr txBox="1">
            <a:spLocks noChangeArrowheads="1"/>
          </p:cNvSpPr>
          <p:nvPr/>
        </p:nvSpPr>
        <p:spPr bwMode="auto">
          <a:xfrm>
            <a:off x="4140200" y="4365625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3348038" y="333375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0000"/>
                </a:solidFill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2109</Words>
  <Application>Microsoft Office PowerPoint</Application>
  <PresentationFormat>On-screen Show (4:3)</PresentationFormat>
  <Paragraphs>392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Default Design</vt:lpstr>
      <vt:lpstr>MOMENTUM</vt:lpstr>
      <vt:lpstr>Specification</vt:lpstr>
      <vt:lpstr>Momentum (p)</vt:lpstr>
      <vt:lpstr>PowerPoint Presentation</vt:lpstr>
      <vt:lpstr>Question 1</vt:lpstr>
      <vt:lpstr>Question 2</vt:lpstr>
      <vt:lpstr>Question 2</vt:lpstr>
      <vt:lpstr>Complete</vt:lpstr>
      <vt:lpstr>Complete</vt:lpstr>
      <vt:lpstr>Force and momentum</vt:lpstr>
      <vt:lpstr>Momentum, acceleration and force</vt:lpstr>
      <vt:lpstr>PowerPoint Presentation</vt:lpstr>
      <vt:lpstr>Question 1</vt:lpstr>
      <vt:lpstr>Question 2</vt:lpstr>
      <vt:lpstr>Question 2</vt:lpstr>
      <vt:lpstr>Momentum conservation</vt:lpstr>
      <vt:lpstr>Question 1</vt:lpstr>
      <vt:lpstr>PowerPoint Presentation</vt:lpstr>
      <vt:lpstr>Question 2</vt:lpstr>
      <vt:lpstr>PowerPoint Presentation</vt:lpstr>
      <vt:lpstr>Head-on collisions</vt:lpstr>
      <vt:lpstr>Question 1</vt:lpstr>
      <vt:lpstr>PowerPoint Presentation</vt:lpstr>
      <vt:lpstr>Question 2</vt:lpstr>
      <vt:lpstr>PowerPoint Presentation</vt:lpstr>
      <vt:lpstr>Explosions</vt:lpstr>
      <vt:lpstr>Question 1</vt:lpstr>
      <vt:lpstr>PowerPoint Presentation</vt:lpstr>
      <vt:lpstr>Question 2</vt:lpstr>
      <vt:lpstr>PowerPoint Presentation</vt:lpstr>
      <vt:lpstr>Car safety features</vt:lpstr>
      <vt:lpstr>PowerPoint Presentation</vt:lpstr>
      <vt:lpstr>Playground flooring question</vt:lpstr>
      <vt:lpstr>Newton’s 3rd law of motion</vt:lpstr>
      <vt:lpstr>Example 2: Rocket in flight</vt:lpstr>
      <vt:lpstr>Example 3: Tyre-road friction</vt:lpstr>
      <vt:lpstr>PowerPoint Presentation</vt:lpstr>
      <vt:lpstr>PowerPoint Presentation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142</cp:revision>
  <dcterms:created xsi:type="dcterms:W3CDTF">2008-08-15T17:24:00Z</dcterms:created>
  <dcterms:modified xsi:type="dcterms:W3CDTF">2019-01-18T17:12:57Z</dcterms:modified>
</cp:coreProperties>
</file>