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3" r:id="rId2"/>
    <p:sldId id="306" r:id="rId3"/>
    <p:sldId id="332" r:id="rId4"/>
    <p:sldId id="307" r:id="rId5"/>
    <p:sldId id="311" r:id="rId6"/>
    <p:sldId id="312" r:id="rId7"/>
    <p:sldId id="340" r:id="rId8"/>
    <p:sldId id="315" r:id="rId9"/>
    <p:sldId id="341" r:id="rId10"/>
    <p:sldId id="314" r:id="rId11"/>
    <p:sldId id="342" r:id="rId12"/>
    <p:sldId id="320" r:id="rId13"/>
    <p:sldId id="322" r:id="rId14"/>
    <p:sldId id="321" r:id="rId15"/>
    <p:sldId id="328" r:id="rId16"/>
    <p:sldId id="316" r:id="rId17"/>
    <p:sldId id="317" r:id="rId18"/>
    <p:sldId id="318" r:id="rId19"/>
    <p:sldId id="324" r:id="rId20"/>
    <p:sldId id="334" r:id="rId21"/>
    <p:sldId id="333" r:id="rId22"/>
    <p:sldId id="337" r:id="rId23"/>
    <p:sldId id="336" r:id="rId24"/>
    <p:sldId id="338" r:id="rId25"/>
    <p:sldId id="305" r:id="rId26"/>
    <p:sldId id="309" r:id="rId27"/>
    <p:sldId id="310" r:id="rId28"/>
    <p:sldId id="319" r:id="rId29"/>
    <p:sldId id="308" r:id="rId30"/>
    <p:sldId id="326" r:id="rId31"/>
    <p:sldId id="329" r:id="rId32"/>
    <p:sldId id="331" r:id="rId33"/>
    <p:sldId id="330" r:id="rId34"/>
    <p:sldId id="325" r:id="rId35"/>
    <p:sldId id="339" r:id="rId36"/>
    <p:sldId id="302" r:id="rId37"/>
  </p:sldIdLst>
  <p:sldSz cx="9144000" cy="6858000" type="screen4x3"/>
  <p:notesSz cx="6858000" cy="97107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33CC"/>
    <a:srgbClr val="E2A792"/>
    <a:srgbClr val="FF00FF"/>
    <a:srgbClr val="FF0066"/>
    <a:srgbClr val="CE684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71" autoAdjust="0"/>
  </p:normalViewPr>
  <p:slideViewPr>
    <p:cSldViewPr snapToGrid="0">
      <p:cViewPr varScale="1">
        <p:scale>
          <a:sx n="43" d="100"/>
          <a:sy n="43" d="100"/>
        </p:scale>
        <p:origin x="-60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E1667A-D0A8-43C7-8D24-AAE4F7E15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92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1C481C-DADE-41D7-8253-A02999E7967E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A2C74B-32A7-4FA4-81E8-8DE2A1318FE3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44210B-483D-48CA-914E-C68E5D42549F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6F29F4-00D9-492C-9E99-B60B8D83873A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D60D95-B010-47F8-B3F8-81B7B89D1447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B56D41-B09C-41DA-B7BB-209C4F211F10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EF6969-58E7-4E56-8210-012F70086C31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E19778-ADB4-4ADE-8962-C4B1D0002A7D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DE2461-4F82-4F54-9F6F-5F15F677EE5B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D1948C-AC44-4D63-9139-63E4D9954B58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3065F6-E542-4423-B69A-A72D7F9E78DB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5898A-CDA6-4B7C-A35D-0335828125B9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751F05-3208-4A74-A663-EE521F5A041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5C124F-3DCA-4FF4-8085-908919B474A6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0ED400-DC0A-4F38-8E22-6E68C773BC09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9B7505-7362-42D1-A5FC-E8936422F9B5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553386-1181-48D1-A863-BCA001E7A61E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9AB132-AE72-44F7-A3E7-365DDB31C915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4AED52-A14E-4211-A8C0-17EAD236793F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7BE0C0-78E5-4C2D-B2FB-D44DB0149A16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5FCFD3-2877-4BFA-827D-3DA2B3E1B0AD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0F1A52-98B9-4312-9621-D434D907EAEB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A16670-1AF0-4B9E-917F-7443FB9CEEF1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B3B31B-601C-43E0-A952-95B63DE52A19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41782A-D211-407D-B01B-137A06C3C056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8CB228-7D6F-47C3-A86B-792A0889DE1B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9DD018-C777-4C3C-AB49-6DCA7922ACA9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154C2C-69CA-437F-A46C-87B9DA6D909D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A2BE30-80FC-4BC3-9B29-D781A5EBA240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685DD5-53BC-403F-8CD4-9BE88C45AA6F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35C438-F26F-40A6-BCEB-810DD5342B0D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8CB126-DF08-4D73-9D89-5EB3F59D7633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619451-4966-422B-B476-C58DC043931A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96A34D-126D-4CF0-AA2D-A15C370422B0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25A6E7-370E-4A29-87E5-CA4A56A9AAB3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1528D0-DF74-4989-8D30-F76211BE04C4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164DF-51DD-4410-B0D6-FC70C5FC0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2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F87C-9E01-4039-A9CE-522D15D6E6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6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EAD0-F4F9-4616-9142-A5ABB7871F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8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73E11-8234-43B8-AF3B-F50F8479D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2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1509-029D-4F98-9638-85EA18D6E8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4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AB8E-32B6-4801-9A03-F7B6B29F6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4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60E7-AE38-4258-BDD3-DF748DEC2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12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CD9D-7F18-4D53-B7EC-C85AEB3C96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5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592C8-44EB-4FE6-BFC5-98180624C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8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B9C9-7D9F-4D99-88B8-8957E9111A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5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1AED-C4D8-437C-B5B1-70323BDF1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4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3BAC-8732-4D02-B125-311E5DD7F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8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8147-53D9-4227-A288-8A6484B25E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8822E39-4138-49DF-A0D5-D4D64A178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thinkspace.com/blog/wp-content/uploads/2009/01/earth-transparent.png&amp;imgrefurl=http://www.thinkspace.com/blog/page/2/&amp;usg=__9DpWaOdLYY1tK_fT44gWk735EfQ=&amp;h=390&amp;w=474&amp;sz=192&amp;hl=en&amp;start=9&amp;um=1&amp;tbnid=8kfFQsenJm7XzM:&amp;tbnh=106&amp;tbnw=129&amp;prev=/images%3Fq%3DEarth%26hl%3Den%26lr%3D%26rlz%3D1G1GGLQ_ENUK359%26um%3D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.uk/imgres?imgurl=http://starchild.gsfc.nasa.gov/Images/StarChild/solar_system_level1/moon.gif&amp;imgrefurl=http://starchild.gsfc.nasa.gov/docs/StarChild/solar_system_level1/moon.html&amp;usg=__G2UJJH8hlRx4Vw16LHTnVBM59Mg=&amp;h=324&amp;w=323&amp;sz=52&amp;hl=en&amp;start=14&amp;um=1&amp;tbnid=jOovFfmY2Y6C6M:&amp;tbnh=118&amp;tbnw=118&amp;prev=/images%3Fq%3DMoon%26hl%3Den%26lr%3D%26rlz%3D1G1GGLQ_ENUK359%26um%3D1" TargetMode="Externa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Newton’s laws of motion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Newton’s laws of motion describe to a high degree of accuracy how the motion of a body depends on the resultant force acting on the body.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They define what is known as ‘</a:t>
            </a:r>
            <a:r>
              <a:rPr lang="en-GB" sz="2800" smtClean="0">
                <a:solidFill>
                  <a:srgbClr val="FF3300"/>
                </a:solidFill>
              </a:rPr>
              <a:t>classical mechanics</a:t>
            </a:r>
            <a:r>
              <a:rPr lang="en-GB" sz="2800" smtClean="0"/>
              <a:t>’.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They cannot be used when dealing with: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LcParenBoth"/>
            </a:pPr>
            <a:r>
              <a:rPr lang="en-GB" sz="2800" smtClean="0"/>
              <a:t> speeds close to the speed of light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– requires </a:t>
            </a:r>
            <a:r>
              <a:rPr lang="en-GB" sz="2800" smtClean="0">
                <a:solidFill>
                  <a:srgbClr val="FF3300"/>
                </a:solidFill>
              </a:rPr>
              <a:t>relativistic mechanics</a:t>
            </a:r>
            <a:r>
              <a:rPr lang="en-GB" sz="2800" smtClean="0"/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(b) very small bodies (atoms and smaller)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	– requires </a:t>
            </a:r>
            <a:r>
              <a:rPr lang="en-GB" sz="2800" smtClean="0">
                <a:solidFill>
                  <a:srgbClr val="FF3300"/>
                </a:solidFill>
              </a:rPr>
              <a:t>quantum mechanics</a:t>
            </a:r>
            <a:endParaRPr lang="en-GB" sz="2800" smtClean="0"/>
          </a:p>
        </p:txBody>
      </p:sp>
    </p:spTree>
  </p:cSld>
  <p:clrMapOvr>
    <a:masterClrMapping/>
  </p:clrMapOvr>
  <p:transition>
    <p:sndAc>
      <p:stSnd loop="1"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3300"/>
                </a:solidFill>
              </a:rPr>
              <a:t>Answers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1"/>
          </p:nvPr>
        </p:nvGraphicFramePr>
        <p:xfrm>
          <a:off x="457200" y="1319213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 </a:t>
                      </a:r>
                      <a:r>
                        <a:rPr kumimoji="0" lang="en-GB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cms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3249613" y="449263"/>
            <a:ext cx="264953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Complete: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3300"/>
                </a:solidFill>
              </a:rPr>
              <a:t>Answers</a:t>
            </a:r>
          </a:p>
        </p:txBody>
      </p:sp>
      <p:graphicFrame>
        <p:nvGraphicFramePr>
          <p:cNvPr id="162819" name="Group 3"/>
          <p:cNvGraphicFramePr>
            <a:graphicFrameLocks noGrp="1"/>
          </p:cNvGraphicFramePr>
          <p:nvPr>
            <p:ph idx="1"/>
          </p:nvPr>
        </p:nvGraphicFramePr>
        <p:xfrm>
          <a:off x="457200" y="1319213"/>
          <a:ext cx="8229600" cy="4530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Acceleration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24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 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cms </a:t>
                      </a:r>
                      <a:r>
                        <a:rPr kumimoji="0" lang="en-GB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1281113" y="2103438"/>
            <a:ext cx="1001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24 N</a:t>
            </a:r>
          </a:p>
        </p:txBody>
      </p:sp>
      <p:sp>
        <p:nvSpPr>
          <p:cNvPr id="162850" name="Text Box 34"/>
          <p:cNvSpPr txBox="1">
            <a:spLocks noChangeArrowheads="1"/>
          </p:cNvSpPr>
          <p:nvPr/>
        </p:nvSpPr>
        <p:spPr bwMode="auto">
          <a:xfrm>
            <a:off x="4064000" y="2838450"/>
            <a:ext cx="1247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40 kg</a:t>
            </a: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6518275" y="3587750"/>
            <a:ext cx="62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20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1411288" y="4294188"/>
            <a:ext cx="798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2 N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6472238" y="5110163"/>
            <a:ext cx="798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</a:rPr>
              <a:t>50</a:t>
            </a:r>
          </a:p>
        </p:txBody>
      </p:sp>
      <p:sp>
        <p:nvSpPr>
          <p:cNvPr id="162854" name="Text Box 38"/>
          <p:cNvSpPr txBox="1">
            <a:spLocks noChangeArrowheads="1"/>
          </p:cNvSpPr>
          <p:nvPr/>
        </p:nvSpPr>
        <p:spPr bwMode="auto">
          <a:xfrm>
            <a:off x="3249613" y="449263"/>
            <a:ext cx="2649537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Complete: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9" grpId="0"/>
      <p:bldP spid="162850" grpId="0"/>
      <p:bldP spid="162851" grpId="0"/>
      <p:bldP spid="162852" grpId="0"/>
      <p:bldP spid="162853" grpId="0"/>
      <p:bldP spid="1628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0412"/>
          </a:xfrm>
        </p:spPr>
        <p:txBody>
          <a:bodyPr/>
          <a:lstStyle/>
          <a:p>
            <a:pPr eaLnBrk="1" hangingPunct="1"/>
            <a:r>
              <a:rPr lang="en-GB" sz="4000" smtClean="0"/>
              <a:t>Types of force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081088"/>
            <a:ext cx="8064500" cy="5248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3300"/>
                </a:solidFill>
              </a:rPr>
              <a:t>1. Contact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Two bodies touch when their repulsive molecular forces (due to electrons) equal the force that is trying to bring them together. The thrust exerted by a rocket is a form of contact force.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3300"/>
                </a:solidFill>
              </a:rPr>
              <a:t>2. Friction (also air resistance and drag forces)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When two bodies are in contact their attractive molecular forces (due to electrons and protons) try to prevent their common surfaces moving relative to each other.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3300"/>
                </a:solidFill>
              </a:rPr>
              <a:t>3. Tension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force exerted by a body when it is stretched. It is due to attractive molecular forces.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3300"/>
                </a:solidFill>
              </a:rPr>
              <a:t>4. Compression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force exerted by a body when it is compressed. It is due to repulsive molecular forces.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b="1" smtClean="0">
                <a:solidFill>
                  <a:srgbClr val="FF3300"/>
                </a:solidFill>
              </a:rPr>
              <a:t>5. Fluid Upthrust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force exerted by a fluid on a body because of the weight of the fluid that has been displaced by the body. </a:t>
            </a:r>
            <a:r>
              <a:rPr lang="en-GB" sz="1600" smtClean="0">
                <a:solidFill>
                  <a:srgbClr val="0033CC"/>
                </a:solidFill>
              </a:rPr>
              <a:t>Archimedes’ Principle</a:t>
            </a:r>
            <a:r>
              <a:rPr lang="en-GB" sz="1600" smtClean="0"/>
              <a:t> states that the upthrust force is equal to the weight of fluid displaced.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508000"/>
            <a:ext cx="8267700" cy="5778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6. Electrostatic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800" smtClean="0"/>
              <a:t>Attractive and repulsive forces due to bodies being charged.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7. Magnetic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1800" smtClean="0"/>
              <a:t>Attractive and repulsive forces due to moving electric charges.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8. Electromagnetic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Attractive and repulsive forces due to bodies being charged. Contact, friction, tension, compression, fluid upthrust, electrostatic and magnetic forces are all forms of electromagnetic force.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9. Weak Nuclear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This is the force responsible for nuclear decay.</a:t>
            </a:r>
            <a:r>
              <a:rPr lang="en-GB" sz="2000" b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10. Electro-Weak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It is now thought that both the electromagnetic and weak nuclear forces are both forms of this </a:t>
            </a:r>
            <a:r>
              <a:rPr lang="en-GB" sz="1800" b="1" smtClean="0"/>
              <a:t>FUNDAMENTAL</a:t>
            </a:r>
            <a:r>
              <a:rPr lang="en-GB" sz="1800" smtClean="0"/>
              <a:t> force.</a:t>
            </a:r>
            <a:r>
              <a:rPr lang="en-GB" sz="2000" b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3300"/>
                </a:solidFill>
              </a:rPr>
              <a:t>11. Strong Nuclear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This is the force responsible for holding protons and neutrons together within the nucleus. It is one of the </a:t>
            </a:r>
            <a:r>
              <a:rPr lang="en-GB" sz="1800" b="1" smtClean="0"/>
              <a:t>FUNDAMENTAL</a:t>
            </a:r>
            <a:r>
              <a:rPr lang="en-GB" sz="1800" smtClean="0"/>
              <a:t> forces.</a:t>
            </a:r>
            <a:r>
              <a:rPr lang="en-GB" sz="2000" b="1" smtClean="0">
                <a:solidFill>
                  <a:srgbClr val="FF3300"/>
                </a:solidFill>
              </a:rPr>
              <a:t> 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27038"/>
            <a:ext cx="8378825" cy="57515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12. Gravitational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force exerted on a body due to its mass.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It is one of the </a:t>
            </a:r>
            <a:r>
              <a:rPr lang="en-GB" sz="2000" b="1" smtClean="0"/>
              <a:t>FUNDAMENTAL</a:t>
            </a:r>
            <a:r>
              <a:rPr lang="en-GB" sz="2000" smtClean="0"/>
              <a:t> forces.</a:t>
            </a:r>
            <a:r>
              <a:rPr lang="en-GB" sz="2400" b="1" smtClean="0">
                <a:solidFill>
                  <a:srgbClr val="FF3300"/>
                </a:solidFill>
              </a:rPr>
              <a:t> </a:t>
            </a: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The </a:t>
            </a:r>
            <a:r>
              <a:rPr lang="en-GB" sz="2000" smtClean="0">
                <a:solidFill>
                  <a:srgbClr val="FF00FF"/>
                </a:solidFill>
              </a:rPr>
              <a:t>weight</a:t>
            </a:r>
            <a:r>
              <a:rPr lang="en-GB" sz="2000" smtClean="0"/>
              <a:t> of a body is equal to the gravitational force acting on the body.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Near the Earth’s surface a body of mass 1kg in free fall (insignificant air resistance) accelerates downwards with an acceleration equal to </a:t>
            </a:r>
            <a:r>
              <a:rPr lang="en-GB" sz="2000" b="1" i="1" smtClean="0">
                <a:solidFill>
                  <a:srgbClr val="FF3300"/>
                </a:solidFill>
              </a:rPr>
              <a:t>g</a:t>
            </a:r>
            <a:r>
              <a:rPr lang="en-GB" sz="2000" smtClean="0"/>
              <a:t> = </a:t>
            </a:r>
            <a:r>
              <a:rPr lang="en-GB" sz="2000" smtClean="0">
                <a:cs typeface="Arial" pitchFamily="34" charset="0"/>
              </a:rPr>
              <a:t>9.81 ms</a:t>
            </a:r>
            <a:r>
              <a:rPr lang="en-GB" sz="2000" baseline="30000" smtClean="0">
                <a:cs typeface="Arial" pitchFamily="34" charset="0"/>
              </a:rPr>
              <a:t>-2</a:t>
            </a:r>
            <a:r>
              <a:rPr lang="en-GB" sz="20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i="1" smtClean="0"/>
              <a:t>From Newton’s 2</a:t>
            </a:r>
            <a:r>
              <a:rPr lang="en-GB" sz="2000" i="1" baseline="30000" smtClean="0"/>
              <a:t>nd</a:t>
            </a:r>
            <a:r>
              <a:rPr lang="en-GB" sz="2000" i="1" smtClean="0"/>
              <a:t> law: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b="1" i="1" smtClean="0">
                <a:solidFill>
                  <a:srgbClr val="FF3300"/>
                </a:solidFill>
                <a:cs typeface="Arial" pitchFamily="34" charset="0"/>
              </a:rPr>
              <a:t>Σ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F = m 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b="1" i="1" smtClean="0">
                <a:solidFill>
                  <a:srgbClr val="FF3300"/>
                </a:solidFill>
                <a:cs typeface="Arial" pitchFamily="34" charset="0"/>
              </a:rPr>
              <a:t>Σ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F </a:t>
            </a:r>
            <a:r>
              <a:rPr lang="en-GB" sz="2000" i="1" smtClean="0">
                <a:cs typeface="Arial" pitchFamily="34" charset="0"/>
              </a:rPr>
              <a:t>= </a:t>
            </a:r>
            <a:r>
              <a:rPr lang="en-GB" sz="2000" smtClean="0">
                <a:cs typeface="Arial" pitchFamily="34" charset="0"/>
              </a:rPr>
              <a:t>1 kg x 9.81 ms </a:t>
            </a:r>
            <a:r>
              <a:rPr lang="en-GB" sz="2000" baseline="30000" smtClean="0">
                <a:cs typeface="Arial" pitchFamily="34" charset="0"/>
              </a:rPr>
              <a:t>-2</a:t>
            </a:r>
            <a:endParaRPr lang="en-GB" sz="2000" smtClean="0"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weight = 9.81 N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cs typeface="Arial" pitchFamily="34" charset="0"/>
              </a:rPr>
              <a:t>In general: </a:t>
            </a:r>
            <a:r>
              <a:rPr lang="en-GB" sz="2000" b="1" i="1" smtClean="0">
                <a:solidFill>
                  <a:srgbClr val="FF3300"/>
                </a:solidFill>
              </a:rPr>
              <a:t>weight = mg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4341813" y="427038"/>
            <a:ext cx="4135437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Gravitational Field Strength,</a:t>
            </a:r>
            <a:r>
              <a:rPr lang="en-GB" sz="3600" smtClean="0">
                <a:solidFill>
                  <a:schemeClr val="hlink"/>
                </a:solidFill>
              </a:rPr>
              <a:t> </a:t>
            </a:r>
            <a:r>
              <a:rPr lang="en-GB" sz="3600" i="1" smtClean="0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300163"/>
            <a:ext cx="8229600" cy="2901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/>
              <a:t>This is equal to the gravitational force acting on 1kg.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		g = force / mass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</a:rPr>
              <a:t>			   = weight / mass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/>
              <a:t>Near the Earth’s surface: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			g</a:t>
            </a:r>
            <a:r>
              <a:rPr lang="en-GB" sz="2800" smtClean="0">
                <a:cs typeface="Arial" pitchFamily="34" charset="0"/>
              </a:rPr>
              <a:t> = 9.81 Nkg</a:t>
            </a:r>
            <a:r>
              <a:rPr lang="en-GB" sz="2800" baseline="30000" smtClean="0">
                <a:cs typeface="Arial" pitchFamily="34" charset="0"/>
              </a:rPr>
              <a:t>-1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solidFill>
                  <a:schemeClr val="accent2"/>
                </a:solidFill>
                <a:cs typeface="Arial" pitchFamily="34" charset="0"/>
              </a:rPr>
              <a:t>Note: In most cases gravitational field strength is numerically equal to gravitational acceleration.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Rocket question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47813"/>
            <a:ext cx="4979988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i="1" smtClean="0">
                <a:cs typeface="Arial" pitchFamily="34" charset="0"/>
              </a:rPr>
              <a:t>Calculate the engine thrust required to accelerate the space shuttle at 3.0 ms </a:t>
            </a:r>
            <a:r>
              <a:rPr lang="en-GB" sz="2400" i="1" baseline="30000" smtClean="0">
                <a:cs typeface="Arial" pitchFamily="34" charset="0"/>
              </a:rPr>
              <a:t>-2 </a:t>
            </a:r>
            <a:r>
              <a:rPr lang="en-GB" sz="2400" i="1" smtClean="0">
                <a:cs typeface="Arial" pitchFamily="34" charset="0"/>
              </a:rPr>
              <a:t>from its launch pad.</a:t>
            </a:r>
          </a:p>
          <a:p>
            <a:pPr marL="0" indent="0" eaLnBrk="1" hangingPunct="1">
              <a:buFontTx/>
              <a:buNone/>
            </a:pPr>
            <a:endParaRPr lang="en-GB" sz="2400" i="1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i="1" smtClean="0">
                <a:cs typeface="Arial" pitchFamily="34" charset="0"/>
              </a:rPr>
              <a:t>mass of shuttle,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m</a:t>
            </a:r>
            <a:r>
              <a:rPr lang="en-GB" sz="2400" i="1" smtClean="0">
                <a:cs typeface="Arial" pitchFamily="34" charset="0"/>
              </a:rPr>
              <a:t> = 2.0 x 10 </a:t>
            </a:r>
            <a:r>
              <a:rPr lang="en-GB" sz="2400" i="1" baseline="30000" smtClean="0">
                <a:cs typeface="Arial" pitchFamily="34" charset="0"/>
              </a:rPr>
              <a:t>6</a:t>
            </a:r>
            <a:r>
              <a:rPr lang="en-GB" sz="2400" i="1" smtClean="0">
                <a:cs typeface="Arial" pitchFamily="34" charset="0"/>
              </a:rPr>
              <a:t> kg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g</a:t>
            </a:r>
            <a:r>
              <a:rPr lang="en-GB" sz="2400" i="1" smtClean="0">
                <a:cs typeface="Arial" pitchFamily="34" charset="0"/>
              </a:rPr>
              <a:t> = 9.8 ms </a:t>
            </a:r>
            <a:r>
              <a:rPr lang="en-GB" sz="2400" i="1" baseline="30000" smtClean="0">
                <a:cs typeface="Arial" pitchFamily="34" charset="0"/>
              </a:rPr>
              <a:t>-2</a:t>
            </a:r>
            <a:r>
              <a:rPr lang="en-GB" sz="2800" i="1" baseline="30000" smtClean="0">
                <a:cs typeface="Arial" pitchFamily="34" charset="0"/>
              </a:rPr>
              <a:t> </a:t>
            </a:r>
            <a:endParaRPr lang="en-GB" sz="2800" i="1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endParaRPr lang="en-GB" sz="2800" i="1" baseline="30000" smtClean="0">
              <a:cs typeface="Arial" pitchFamily="34" charset="0"/>
            </a:endParaRPr>
          </a:p>
        </p:txBody>
      </p:sp>
      <p:pic>
        <p:nvPicPr>
          <p:cNvPr id="17412" name="Picture 4" descr="p136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389063"/>
            <a:ext cx="3317875" cy="4275137"/>
          </a:xfrm>
          <a:noFill/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5159375" y="2620963"/>
            <a:ext cx="1582738" cy="165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6373813" y="1377950"/>
            <a:ext cx="17335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27788" y="4298950"/>
            <a:ext cx="1706562" cy="1611313"/>
            <a:chOff x="4049" y="2708"/>
            <a:chExt cx="1075" cy="1015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4445" y="2708"/>
              <a:ext cx="86" cy="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049" y="3250"/>
              <a:ext cx="1075" cy="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Rocket question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2775" y="1547813"/>
            <a:ext cx="46894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F = m a</a:t>
            </a:r>
          </a:p>
          <a:p>
            <a:pPr marL="0" indent="0" eaLnBrk="1" hangingPunct="1">
              <a:buFontTx/>
              <a:buNone/>
            </a:pPr>
            <a:r>
              <a:rPr lang="en-GB" sz="2800" i="1" smtClean="0">
                <a:cs typeface="Arial" pitchFamily="34" charset="0"/>
              </a:rPr>
              <a:t>where : 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F = (thrust – weight)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	= T – mg</a:t>
            </a:r>
          </a:p>
          <a:p>
            <a:pPr marL="0" indent="0" eaLnBrk="1" hangingPunct="1">
              <a:buFontTx/>
              <a:buNone/>
            </a:pPr>
            <a:r>
              <a:rPr lang="en-GB" sz="2800" i="1" smtClean="0">
                <a:cs typeface="Arial" pitchFamily="34" charset="0"/>
              </a:rPr>
              <a:t>and so: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T – mg = ma</a:t>
            </a:r>
          </a:p>
          <a:p>
            <a:pPr marL="0" indent="0" eaLnBrk="1" hangingPunct="1"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T = ma + mg</a:t>
            </a:r>
            <a:endParaRPr lang="en-GB" sz="2800" smtClean="0">
              <a:cs typeface="Arial" pitchFamily="34" charset="0"/>
            </a:endParaRPr>
          </a:p>
        </p:txBody>
      </p:sp>
      <p:pic>
        <p:nvPicPr>
          <p:cNvPr id="18436" name="Picture 4" descr="p136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389063"/>
            <a:ext cx="3317875" cy="4275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Rocket question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3250" y="1247775"/>
            <a:ext cx="4689475" cy="47164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ma:</a:t>
            </a: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= 2.0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kg x 3.0 ms </a:t>
            </a:r>
            <a:r>
              <a:rPr lang="en-GB" sz="2400" baseline="30000" smtClean="0">
                <a:cs typeface="Arial" pitchFamily="34" charset="0"/>
              </a:rPr>
              <a:t>-2 </a:t>
            </a: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= 6.0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N</a:t>
            </a: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mg:</a:t>
            </a: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= 2.0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kg x 9.8 ms </a:t>
            </a:r>
            <a:r>
              <a:rPr lang="en-GB" sz="2400" baseline="30000" smtClean="0">
                <a:cs typeface="Arial" pitchFamily="34" charset="0"/>
              </a:rPr>
              <a:t>-2 </a:t>
            </a: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= 19.6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N </a:t>
            </a:r>
          </a:p>
          <a:p>
            <a:pPr marL="0" indent="0" eaLnBrk="1" hangingPunct="1">
              <a:buFontTx/>
              <a:buNone/>
            </a:pP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but: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 = ma + mg</a:t>
            </a:r>
            <a:endParaRPr lang="en-GB" sz="24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>
                <a:cs typeface="Arial" pitchFamily="34" charset="0"/>
              </a:rPr>
              <a:t>= (6.0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N) + (19.6 x 10</a:t>
            </a:r>
            <a:r>
              <a:rPr lang="en-GB" sz="2400" baseline="30000" smtClean="0">
                <a:cs typeface="Arial" pitchFamily="34" charset="0"/>
              </a:rPr>
              <a:t>6</a:t>
            </a:r>
            <a:r>
              <a:rPr lang="en-GB" sz="2400" smtClean="0">
                <a:cs typeface="Arial" pitchFamily="34" charset="0"/>
              </a:rPr>
              <a:t> N) </a:t>
            </a:r>
          </a:p>
          <a:p>
            <a:pPr marL="0" indent="0" eaLnBrk="1" hangingPunct="1">
              <a:buFontTx/>
              <a:buNone/>
            </a:pPr>
            <a:r>
              <a:rPr lang="en-GB" sz="2400" b="1" smtClean="0">
                <a:solidFill>
                  <a:srgbClr val="FF3300"/>
                </a:solidFill>
                <a:cs typeface="Arial" pitchFamily="34" charset="0"/>
              </a:rPr>
              <a:t>Thrust = 25.6 x 10</a:t>
            </a:r>
            <a:r>
              <a:rPr lang="en-GB" sz="2400" b="1" baseline="30000" smtClean="0">
                <a:solidFill>
                  <a:srgbClr val="FF3300"/>
                </a:solidFill>
                <a:cs typeface="Arial" pitchFamily="34" charset="0"/>
              </a:rPr>
              <a:t>6</a:t>
            </a:r>
            <a:r>
              <a:rPr lang="en-GB" sz="2400" b="1" smtClean="0">
                <a:solidFill>
                  <a:srgbClr val="FF3300"/>
                </a:solidFill>
                <a:cs typeface="Arial" pitchFamily="34" charset="0"/>
              </a:rPr>
              <a:t> N </a:t>
            </a:r>
          </a:p>
          <a:p>
            <a:pPr marL="0" indent="0" eaLnBrk="1" hangingPunct="1">
              <a:buFontTx/>
              <a:buNone/>
            </a:pPr>
            <a:endParaRPr lang="en-GB" sz="2400" b="1" smtClean="0">
              <a:solidFill>
                <a:srgbClr val="FF3300"/>
              </a:solidFill>
              <a:cs typeface="Arial" pitchFamily="34" charset="0"/>
            </a:endParaRPr>
          </a:p>
        </p:txBody>
      </p:sp>
      <p:pic>
        <p:nvPicPr>
          <p:cNvPr id="19460" name="Picture 4" descr="p136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389063"/>
            <a:ext cx="3317875" cy="4275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Lift question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304925"/>
            <a:ext cx="6157913" cy="448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A lift of mass 600 kg carries a passenger of mass 100 kg. Calculate the tension in the cable when the lift is: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(a) stationary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(b) accelerating upwards at 1.0 ms</a:t>
            </a:r>
            <a:r>
              <a:rPr lang="en-GB" sz="2000" i="1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(c) moving upwards but slowing down at 2.5 ms</a:t>
            </a:r>
            <a:r>
              <a:rPr lang="en-GB" sz="2000" i="1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(d) accelerating downwards at 2.0 ms</a:t>
            </a:r>
            <a:r>
              <a:rPr lang="en-GB" sz="2000" i="1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(e) moving downwards but slowing down at 3.0 ms</a:t>
            </a:r>
            <a:r>
              <a:rPr lang="en-GB" sz="2000" i="1" baseline="30000" smtClean="0">
                <a:cs typeface="Arial" pitchFamily="34" charset="0"/>
              </a:rPr>
              <a:t>-2</a:t>
            </a:r>
            <a:r>
              <a:rPr lang="en-GB" sz="2000" i="1" smtClean="0">
                <a:cs typeface="Arial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GB" sz="2000" i="1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Take 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g</a:t>
            </a:r>
            <a:r>
              <a:rPr lang="en-GB" sz="2000" i="1" smtClean="0">
                <a:cs typeface="Arial" pitchFamily="34" charset="0"/>
              </a:rPr>
              <a:t> = 9.8 ms</a:t>
            </a:r>
            <a:r>
              <a:rPr lang="en-GB" sz="2000" i="1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buFontTx/>
              <a:buNone/>
            </a:pPr>
            <a:endParaRPr lang="en-GB" sz="2000" i="1" baseline="30000" smtClean="0">
              <a:cs typeface="Arial" pitchFamily="34" charset="0"/>
            </a:endParaRPr>
          </a:p>
        </p:txBody>
      </p:sp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068388"/>
            <a:ext cx="21986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Newton’s first law of motion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9763" y="1363663"/>
            <a:ext cx="7845425" cy="15430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FF3300"/>
                </a:solidFill>
              </a:rPr>
              <a:t>A body will remain at rest or move with a constant velocity unless it is acted on by a net external resultant force.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49288" y="2919413"/>
            <a:ext cx="8213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800" b="1" i="1"/>
              <a:t>Notes:</a:t>
            </a:r>
            <a:r>
              <a:rPr lang="en-GB" sz="280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GB" sz="2800"/>
              <a:t> ‘</a:t>
            </a:r>
            <a:r>
              <a:rPr lang="en-GB" sz="2800">
                <a:solidFill>
                  <a:srgbClr val="FF3300"/>
                </a:solidFill>
              </a:rPr>
              <a:t>constant velocity</a:t>
            </a:r>
            <a:r>
              <a:rPr lang="en-GB" sz="2800"/>
              <a:t>’ means a constant speed along a straight line.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GB" sz="2800"/>
              <a:t> The reluctance of a body to having its velocity changed is known as its </a:t>
            </a:r>
            <a:r>
              <a:rPr lang="en-GB" sz="2800">
                <a:solidFill>
                  <a:srgbClr val="FF3300"/>
                </a:solidFill>
              </a:rPr>
              <a:t>inertia</a:t>
            </a:r>
            <a:r>
              <a:rPr lang="en-GB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471488"/>
            <a:ext cx="5608637" cy="4819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Let the cable tension = 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Mass of the lift = 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M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Mass of the passenger = 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m</a:t>
            </a:r>
          </a:p>
          <a:p>
            <a:pPr marL="0" indent="0" eaLnBrk="1" hangingPunct="1">
              <a:buFontTx/>
              <a:buNone/>
            </a:pPr>
            <a:endParaRPr lang="en-GB" sz="2000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  <a:cs typeface="Arial" pitchFamily="34" charset="0"/>
              </a:rPr>
              <a:t>(a) stationary lift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From Newton’s 1</a:t>
            </a:r>
            <a:r>
              <a:rPr lang="en-GB" sz="2000" baseline="30000" smtClean="0">
                <a:cs typeface="Arial" pitchFamily="34" charset="0"/>
              </a:rPr>
              <a:t>st</a:t>
            </a:r>
            <a:r>
              <a:rPr lang="en-GB" sz="2000" smtClean="0">
                <a:cs typeface="Arial" pitchFamily="34" charset="0"/>
              </a:rPr>
              <a:t> law of motion: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A stationary lift means that resultant force acting on the lift is zero.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cs typeface="Arial" pitchFamily="34" charset="0"/>
              </a:rPr>
              <a:t>Hence:</a:t>
            </a:r>
          </a:p>
          <a:p>
            <a:pPr marL="0" indent="0" eaLnBrk="1" hangingPunct="1">
              <a:buFontTx/>
              <a:buNone/>
            </a:pP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Tension = Weight of lift and the passenger</a:t>
            </a:r>
          </a:p>
          <a:p>
            <a:pPr marL="0" indent="0" eaLnBrk="1" hangingPunct="1">
              <a:buFontTx/>
              <a:buNone/>
            </a:pP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T =</a:t>
            </a:r>
            <a:r>
              <a:rPr lang="en-GB" sz="2000" smtClean="0">
                <a:cs typeface="Arial" pitchFamily="34" charset="0"/>
              </a:rPr>
              <a:t> </a:t>
            </a:r>
            <a:r>
              <a:rPr lang="en-GB" sz="2000" b="1" i="1" smtClean="0">
                <a:solidFill>
                  <a:srgbClr val="FF3300"/>
                </a:solidFill>
                <a:cs typeface="Arial" pitchFamily="34" charset="0"/>
              </a:rPr>
              <a:t>Mg + mg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= (600kg x 9.8ms</a:t>
            </a:r>
            <a:r>
              <a:rPr lang="en-GB" sz="2000" baseline="30000" smtClean="0">
                <a:cs typeface="Arial" pitchFamily="34" charset="0"/>
              </a:rPr>
              <a:t>-2</a:t>
            </a:r>
            <a:r>
              <a:rPr lang="en-GB" sz="2000" smtClean="0">
                <a:cs typeface="Arial" pitchFamily="34" charset="0"/>
              </a:rPr>
              <a:t>) + (100kg x 9.8ms</a:t>
            </a:r>
            <a:r>
              <a:rPr lang="en-GB" sz="2000" baseline="30000" smtClean="0">
                <a:cs typeface="Arial" pitchFamily="34" charset="0"/>
              </a:rPr>
              <a:t>-2</a:t>
            </a:r>
            <a:r>
              <a:rPr lang="en-GB" sz="2000" smtClean="0">
                <a:cs typeface="Arial" pitchFamily="34" charset="0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Arial" pitchFamily="34" charset="0"/>
              </a:rPr>
              <a:t>= 5880 + 980</a:t>
            </a:r>
          </a:p>
          <a:p>
            <a:pPr marL="0" indent="0" eaLnBrk="1" hangingPunct="1">
              <a:buFontTx/>
              <a:buNone/>
            </a:pPr>
            <a:r>
              <a:rPr lang="en-GB" sz="2000" b="1" smtClean="0">
                <a:solidFill>
                  <a:srgbClr val="0033CC"/>
                </a:solidFill>
                <a:cs typeface="Arial" pitchFamily="34" charset="0"/>
              </a:rPr>
              <a:t>Cable tension for case (a) = 6 860 N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82575"/>
            <a:ext cx="213995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136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273050"/>
            <a:ext cx="3259137" cy="5394325"/>
          </a:xfrm>
          <a:noFill/>
        </p:spPr>
      </p:pic>
      <p:sp>
        <p:nvSpPr>
          <p:cNvPr id="211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317500"/>
            <a:ext cx="5449888" cy="490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(b) accelerating upwards at 1.0 ms</a:t>
            </a:r>
            <a:r>
              <a:rPr lang="en-GB" sz="2400" b="1" baseline="30000" smtClean="0">
                <a:solidFill>
                  <a:schemeClr val="accent2"/>
                </a:solidFill>
                <a:cs typeface="Arial" pitchFamily="34" charset="0"/>
              </a:rPr>
              <a:t>-2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Applying Newton’s 2</a:t>
            </a:r>
            <a:r>
              <a:rPr lang="en-GB" sz="2400" baseline="30000" smtClean="0">
                <a:cs typeface="Arial" pitchFamily="34" charset="0"/>
              </a:rPr>
              <a:t>nd</a:t>
            </a:r>
            <a:r>
              <a:rPr lang="en-GB" sz="2400" smtClean="0">
                <a:cs typeface="Arial" pitchFamily="34" charset="0"/>
              </a:rPr>
              <a:t> law: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ƩF = (M + m) 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with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ƩF = Tension – Total weight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Therefore: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(M + m) a = T – (Mg + mg)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(600kg + 100kg) x 1.0 ms</a:t>
            </a:r>
            <a:r>
              <a:rPr lang="en-GB" sz="2400" baseline="30000" smtClean="0">
                <a:cs typeface="Arial" pitchFamily="34" charset="0"/>
              </a:rPr>
              <a:t>-2</a:t>
            </a:r>
            <a:r>
              <a:rPr lang="en-GB" sz="24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	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 </a:t>
            </a:r>
            <a:r>
              <a:rPr lang="en-GB" sz="2400" smtClean="0">
                <a:cs typeface="Arial" pitchFamily="34" charset="0"/>
              </a:rPr>
              <a:t>– (5880N + 980N)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700 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– 6860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= 700 + 6860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0033CC"/>
                </a:solidFill>
                <a:cs typeface="Arial" pitchFamily="34" charset="0"/>
              </a:rPr>
              <a:t>Cable tension for case (b) = 7 560 N</a:t>
            </a:r>
            <a:endParaRPr lang="en-GB" sz="2400" i="1" baseline="30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136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273050"/>
            <a:ext cx="3259137" cy="5394325"/>
          </a:xfr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317500"/>
            <a:ext cx="5359400" cy="546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(c) moving upwards but slowing down at 2.5 ms</a:t>
            </a:r>
            <a:r>
              <a:rPr lang="en-GB" sz="2400" b="1" baseline="30000" smtClean="0">
                <a:solidFill>
                  <a:schemeClr val="accent2"/>
                </a:solidFill>
                <a:cs typeface="Arial" pitchFamily="34" charset="0"/>
              </a:rPr>
              <a:t>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Upward accelerations are positive in this question.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 acceleration,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  <a:r>
              <a:rPr lang="en-GB" sz="2400" smtClean="0">
                <a:cs typeface="Arial" pitchFamily="34" charset="0"/>
              </a:rPr>
              <a:t> is now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FF"/>
                </a:solidFill>
                <a:cs typeface="Arial" pitchFamily="34" charset="0"/>
              </a:rPr>
              <a:t>		MINUS</a:t>
            </a:r>
            <a:r>
              <a:rPr lang="en-GB" sz="2400" smtClean="0">
                <a:cs typeface="Arial" pitchFamily="34" charset="0"/>
              </a:rPr>
              <a:t> 2.5 ms</a:t>
            </a:r>
            <a:r>
              <a:rPr lang="en-GB" sz="2400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Therefore: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(M + m) a = T – (Mg + mg)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becomes: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(600kg + 100kg) x - 2.5 ms</a:t>
            </a:r>
            <a:r>
              <a:rPr lang="en-GB" sz="2400" baseline="30000" smtClean="0">
                <a:cs typeface="Arial" pitchFamily="34" charset="0"/>
              </a:rPr>
              <a:t>-2</a:t>
            </a:r>
            <a:r>
              <a:rPr lang="en-GB" sz="24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	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 </a:t>
            </a:r>
            <a:r>
              <a:rPr lang="en-GB" sz="2400" smtClean="0">
                <a:cs typeface="Arial" pitchFamily="34" charset="0"/>
              </a:rPr>
              <a:t>– (5880N + 980N)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- 1750 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– 6860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= -1750 + 6860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33CC"/>
                </a:solidFill>
                <a:cs typeface="Arial" pitchFamily="34" charset="0"/>
              </a:rPr>
              <a:t>Cable tension for case (c) = 5 110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136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273050"/>
            <a:ext cx="3259137" cy="5394325"/>
          </a:xfrm>
          <a:noFill/>
        </p:spPr>
      </p:pic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317500"/>
            <a:ext cx="5359400" cy="546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(d) accelerating downwards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at 2.0 ms</a:t>
            </a:r>
            <a:r>
              <a:rPr lang="en-GB" sz="2400" b="1" baseline="30000" smtClean="0">
                <a:solidFill>
                  <a:schemeClr val="accent2"/>
                </a:solidFill>
                <a:cs typeface="Arial" pitchFamily="34" charset="0"/>
              </a:rPr>
              <a:t>-2</a:t>
            </a:r>
            <a:r>
              <a:rPr lang="en-GB" sz="24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Upward accelerations are positive in this question.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 acceleration,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  <a:r>
              <a:rPr lang="en-GB" sz="2400" smtClean="0">
                <a:cs typeface="Arial" pitchFamily="34" charset="0"/>
              </a:rPr>
              <a:t> is now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00FF"/>
                </a:solidFill>
                <a:cs typeface="Arial" pitchFamily="34" charset="0"/>
              </a:rPr>
              <a:t>		MINUS</a:t>
            </a:r>
            <a:r>
              <a:rPr lang="en-GB" sz="2400" smtClean="0">
                <a:cs typeface="Arial" pitchFamily="34" charset="0"/>
              </a:rPr>
              <a:t> 2.0 ms</a:t>
            </a:r>
            <a:r>
              <a:rPr lang="en-GB" sz="2400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Therefore: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(M + m) a = T – (Mg + mg)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becomes: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(600kg + 100kg) x - 2.0 ms</a:t>
            </a:r>
            <a:r>
              <a:rPr lang="en-GB" sz="2400" baseline="30000" smtClean="0">
                <a:cs typeface="Arial" pitchFamily="34" charset="0"/>
              </a:rPr>
              <a:t>-2</a:t>
            </a:r>
            <a:r>
              <a:rPr lang="en-GB" sz="24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	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 </a:t>
            </a:r>
            <a:r>
              <a:rPr lang="en-GB" sz="2400" smtClean="0">
                <a:cs typeface="Arial" pitchFamily="34" charset="0"/>
              </a:rPr>
              <a:t>– (5880N + 980N)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- 1400 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– 6860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= -1400 + 6860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0033CC"/>
                </a:solidFill>
                <a:cs typeface="Arial" pitchFamily="34" charset="0"/>
              </a:rPr>
              <a:t>Cable tension for case (d) = 5 460 N</a:t>
            </a:r>
            <a:endParaRPr lang="en-GB" sz="2400" i="1" baseline="30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136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63" y="273050"/>
            <a:ext cx="3259137" cy="5394325"/>
          </a:xfrm>
          <a:noFill/>
        </p:spPr>
      </p:pic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317500"/>
            <a:ext cx="5359400" cy="546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(e) moving downwards but slowing down at 3.0 ms</a:t>
            </a:r>
            <a:r>
              <a:rPr lang="en-GB" sz="2400" b="1" baseline="30000" smtClean="0">
                <a:solidFill>
                  <a:schemeClr val="accent2"/>
                </a:solidFill>
                <a:cs typeface="Arial" pitchFamily="34" charset="0"/>
              </a:rPr>
              <a:t>-2</a:t>
            </a:r>
            <a:endParaRPr lang="en-GB" sz="2400" b="1" smtClean="0">
              <a:solidFill>
                <a:schemeClr val="accent2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This is an </a:t>
            </a:r>
            <a:r>
              <a:rPr lang="en-GB" sz="2400" b="1" smtClean="0">
                <a:cs typeface="Arial" pitchFamily="34" charset="0"/>
              </a:rPr>
              <a:t>UPWARD</a:t>
            </a:r>
            <a:r>
              <a:rPr lang="en-GB" sz="2400" smtClean="0">
                <a:cs typeface="Arial" pitchFamily="34" charset="0"/>
              </a:rPr>
              <a:t> acceleration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 acceleration,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  <a:r>
              <a:rPr lang="en-GB" sz="2400" smtClean="0">
                <a:cs typeface="Arial" pitchFamily="34" charset="0"/>
              </a:rPr>
              <a:t> is now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00FF"/>
                </a:solidFill>
                <a:cs typeface="Arial" pitchFamily="34" charset="0"/>
              </a:rPr>
              <a:t>		PLUS</a:t>
            </a:r>
            <a:r>
              <a:rPr lang="en-GB" sz="2400" smtClean="0">
                <a:cs typeface="Arial" pitchFamily="34" charset="0"/>
              </a:rPr>
              <a:t> 3.0 ms</a:t>
            </a:r>
            <a:r>
              <a:rPr lang="en-GB" sz="2400" baseline="30000" smtClean="0">
                <a:cs typeface="Arial" pitchFamily="34" charset="0"/>
              </a:rPr>
              <a:t>-2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Therefore: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(M + m) a = T – (Mg + mg)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becomes: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(600kg + 100kg) x + 3.0 ms</a:t>
            </a:r>
            <a:r>
              <a:rPr lang="en-GB" sz="2400" baseline="30000" smtClean="0">
                <a:cs typeface="Arial" pitchFamily="34" charset="0"/>
              </a:rPr>
              <a:t>-2</a:t>
            </a:r>
            <a:r>
              <a:rPr lang="en-GB" sz="24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	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 </a:t>
            </a:r>
            <a:r>
              <a:rPr lang="en-GB" sz="2400" smtClean="0">
                <a:cs typeface="Arial" pitchFamily="34" charset="0"/>
              </a:rPr>
              <a:t>– (5880N + 980N)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>
                <a:cs typeface="Arial" pitchFamily="34" charset="0"/>
              </a:rPr>
              <a:t>2100 = </a:t>
            </a: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– 6860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T</a:t>
            </a:r>
            <a:r>
              <a:rPr lang="en-GB" sz="2400" smtClean="0">
                <a:cs typeface="Arial" pitchFamily="34" charset="0"/>
              </a:rPr>
              <a:t> = 2100 + 6860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0033CC"/>
                </a:solidFill>
                <a:cs typeface="Arial" pitchFamily="34" charset="0"/>
              </a:rPr>
              <a:t>Cable tension for case (e) = 8 960 N</a:t>
            </a:r>
            <a:endParaRPr lang="en-GB" sz="2400" b="1" baseline="30000" smtClean="0">
              <a:solidFill>
                <a:schemeClr val="accent2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i="1" baseline="30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Terminal Velocity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354138"/>
            <a:ext cx="685165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Consider a body falling through a fluid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(e.g. air or water)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When the body is initially released the only significant force acting on the body is due to its weight, the downward force of gravity.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 body will fall with an initial acceleration = </a:t>
            </a:r>
            <a:r>
              <a:rPr lang="en-GB" sz="2400" b="1" i="1" smtClean="0">
                <a:solidFill>
                  <a:srgbClr val="FF0066"/>
                </a:solidFill>
              </a:rPr>
              <a:t>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i="1" smtClean="0">
                <a:solidFill>
                  <a:srgbClr val="FF0066"/>
                </a:solidFill>
              </a:rPr>
              <a:t>Note: With dense fluids or with a low density body the upthrust force of the fluid due to it being displaced by the body will also be significant.</a:t>
            </a:r>
            <a:r>
              <a:rPr lang="en-GB" sz="2400" i="1" smtClean="0"/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410450" y="2200275"/>
            <a:ext cx="1295400" cy="2546350"/>
            <a:chOff x="3969" y="1071"/>
            <a:chExt cx="816" cy="1604"/>
          </a:xfrm>
        </p:grpSpPr>
        <p:sp>
          <p:nvSpPr>
            <p:cNvPr id="26629" name="Oval 7"/>
            <p:cNvSpPr>
              <a:spLocks noChangeArrowheads="1"/>
            </p:cNvSpPr>
            <p:nvPr/>
          </p:nvSpPr>
          <p:spPr bwMode="auto">
            <a:xfrm>
              <a:off x="3969" y="1071"/>
              <a:ext cx="589" cy="544"/>
            </a:xfrm>
            <a:prstGeom prst="ellipse">
              <a:avLst/>
            </a:prstGeom>
            <a:solidFill>
              <a:srgbClr val="CE684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Line 8"/>
            <p:cNvSpPr>
              <a:spLocks noChangeShapeType="1"/>
            </p:cNvSpPr>
            <p:nvPr/>
          </p:nvSpPr>
          <p:spPr bwMode="auto">
            <a:xfrm flipH="1">
              <a:off x="4265" y="1611"/>
              <a:ext cx="0" cy="7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Text Box 9"/>
            <p:cNvSpPr txBox="1">
              <a:spLocks noChangeArrowheads="1"/>
            </p:cNvSpPr>
            <p:nvPr/>
          </p:nvSpPr>
          <p:spPr bwMode="auto">
            <a:xfrm>
              <a:off x="3969" y="2387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weight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4325"/>
            <a:ext cx="4545013" cy="5383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As the body accelerates downwards the drag force exerted by the fluid increases.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Therefore the resultant downward force on the body decreases causing the acceleration of the body to decrease.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F = (weight – drag) = ma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Eventually the upward drag force equals the downward gravity force acting on the body.</a:t>
            </a:r>
          </a:p>
        </p:txBody>
      </p:sp>
      <p:pic>
        <p:nvPicPr>
          <p:cNvPr id="150533" name="Picture 5" descr="p138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6513" y="365125"/>
            <a:ext cx="3862387" cy="5343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Therefore there is no longer any resultant force acting on the body.</a:t>
            </a:r>
          </a:p>
          <a:p>
            <a:pPr marL="0" indent="0" eaLnBrk="1" hangingPunct="1">
              <a:buFontTx/>
              <a:buNone/>
            </a:pPr>
            <a:endParaRPr lang="en-GB" sz="2400" b="1" i="1" smtClean="0">
              <a:solidFill>
                <a:srgbClr val="FF33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400" b="1" i="1" smtClean="0">
                <a:solidFill>
                  <a:srgbClr val="FF3300"/>
                </a:solidFill>
                <a:cs typeface="Arial" pitchFamily="34" charset="0"/>
              </a:rPr>
              <a:t>F = 0 = ma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and so: </a:t>
            </a:r>
            <a:r>
              <a:rPr lang="en-GB" sz="2400" b="1" i="1" smtClean="0">
                <a:solidFill>
                  <a:srgbClr val="FF0066"/>
                </a:solidFill>
              </a:rPr>
              <a:t>a = 0</a:t>
            </a:r>
          </a:p>
          <a:p>
            <a:pPr marL="0" indent="0" eaLnBrk="1" hangingPunct="1">
              <a:buFontTx/>
              <a:buNone/>
            </a:pPr>
            <a:endParaRPr lang="en-GB" sz="2400" b="1" i="1" smtClean="0">
              <a:solidFill>
                <a:srgbClr val="FF00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sz="2400" smtClean="0"/>
              <a:t>The body now falls with a constant velocity.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This is also known as ‘terminal speed’</a:t>
            </a:r>
          </a:p>
        </p:txBody>
      </p:sp>
      <p:pic>
        <p:nvPicPr>
          <p:cNvPr id="154629" name="Picture 5" descr="p138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652463"/>
            <a:ext cx="3833812" cy="3030537"/>
          </a:xfrm>
          <a:noFill/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5472113" y="386080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/>
              <a:t>Skydivers falling at their terminal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6"/>
          <p:cNvSpPr>
            <a:spLocks noChangeShapeType="1"/>
          </p:cNvSpPr>
          <p:nvPr/>
        </p:nvSpPr>
        <p:spPr bwMode="auto">
          <a:xfrm flipH="1" flipV="1">
            <a:off x="1011238" y="706438"/>
            <a:ext cx="14287" cy="4959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858838" y="5459413"/>
            <a:ext cx="7329487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Oval 8"/>
          <p:cNvSpPr>
            <a:spLocks noChangeArrowheads="1"/>
          </p:cNvSpPr>
          <p:nvPr/>
        </p:nvSpPr>
        <p:spPr bwMode="auto">
          <a:xfrm>
            <a:off x="912813" y="5362575"/>
            <a:ext cx="207962" cy="1793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1162050" y="7540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speed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5943600" y="5584825"/>
            <a:ext cx="232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time from release</a:t>
            </a:r>
          </a:p>
        </p:txBody>
      </p:sp>
      <p:sp>
        <p:nvSpPr>
          <p:cNvPr id="173068" name="Freeform 12"/>
          <p:cNvSpPr>
            <a:spLocks/>
          </p:cNvSpPr>
          <p:nvPr/>
        </p:nvSpPr>
        <p:spPr bwMode="auto">
          <a:xfrm>
            <a:off x="1011238" y="1943100"/>
            <a:ext cx="6843712" cy="3502025"/>
          </a:xfrm>
          <a:custGeom>
            <a:avLst/>
            <a:gdLst>
              <a:gd name="T0" fmla="*/ 0 w 4311"/>
              <a:gd name="T1" fmla="*/ 2147483647 h 2206"/>
              <a:gd name="T2" fmla="*/ 2147483647 w 4311"/>
              <a:gd name="T3" fmla="*/ 2147483647 h 2206"/>
              <a:gd name="T4" fmla="*/ 2147483647 w 4311"/>
              <a:gd name="T5" fmla="*/ 2147483647 h 2206"/>
              <a:gd name="T6" fmla="*/ 2147483647 w 4311"/>
              <a:gd name="T7" fmla="*/ 2147483647 h 2206"/>
              <a:gd name="T8" fmla="*/ 0 60000 65536"/>
              <a:gd name="T9" fmla="*/ 0 60000 65536"/>
              <a:gd name="T10" fmla="*/ 0 60000 65536"/>
              <a:gd name="T11" fmla="*/ 0 60000 65536"/>
              <a:gd name="T12" fmla="*/ 0 w 4311"/>
              <a:gd name="T13" fmla="*/ 0 h 2206"/>
              <a:gd name="T14" fmla="*/ 4311 w 4311"/>
              <a:gd name="T15" fmla="*/ 2206 h 2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11" h="2206">
                <a:moveTo>
                  <a:pt x="0" y="2206"/>
                </a:moveTo>
                <a:cubicBezTo>
                  <a:pt x="227" y="1697"/>
                  <a:pt x="454" y="1189"/>
                  <a:pt x="759" y="844"/>
                </a:cubicBezTo>
                <a:cubicBezTo>
                  <a:pt x="1064" y="499"/>
                  <a:pt x="1241" y="274"/>
                  <a:pt x="1833" y="137"/>
                </a:cubicBezTo>
                <a:cubicBezTo>
                  <a:pt x="2425" y="0"/>
                  <a:pt x="3368" y="12"/>
                  <a:pt x="4311" y="24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Freeform 16"/>
          <p:cNvSpPr>
            <a:spLocks/>
          </p:cNvSpPr>
          <p:nvPr/>
        </p:nvSpPr>
        <p:spPr bwMode="auto">
          <a:xfrm>
            <a:off x="1011238" y="1581150"/>
            <a:ext cx="1690687" cy="1785938"/>
          </a:xfrm>
          <a:custGeom>
            <a:avLst/>
            <a:gdLst>
              <a:gd name="T0" fmla="*/ 0 w 1065"/>
              <a:gd name="T1" fmla="*/ 2147483647 h 1099"/>
              <a:gd name="T2" fmla="*/ 2147483647 w 1065"/>
              <a:gd name="T3" fmla="*/ 2147483647 h 1099"/>
              <a:gd name="T4" fmla="*/ 2147483647 w 1065"/>
              <a:gd name="T5" fmla="*/ 2147483647 h 1099"/>
              <a:gd name="T6" fmla="*/ 0 60000 65536"/>
              <a:gd name="T7" fmla="*/ 0 60000 65536"/>
              <a:gd name="T8" fmla="*/ 0 60000 65536"/>
              <a:gd name="T9" fmla="*/ 0 w 1065"/>
              <a:gd name="T10" fmla="*/ 0 h 1099"/>
              <a:gd name="T11" fmla="*/ 1065 w 1065"/>
              <a:gd name="T12" fmla="*/ 1099 h 10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5" h="1099">
                <a:moveTo>
                  <a:pt x="0" y="8"/>
                </a:moveTo>
                <a:cubicBezTo>
                  <a:pt x="182" y="4"/>
                  <a:pt x="364" y="0"/>
                  <a:pt x="541" y="182"/>
                </a:cubicBezTo>
                <a:cubicBezTo>
                  <a:pt x="718" y="364"/>
                  <a:pt x="891" y="731"/>
                  <a:pt x="1065" y="109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3" name="Freeform 17"/>
          <p:cNvSpPr>
            <a:spLocks/>
          </p:cNvSpPr>
          <p:nvPr/>
        </p:nvSpPr>
        <p:spPr bwMode="auto">
          <a:xfrm>
            <a:off x="2701925" y="3352800"/>
            <a:ext cx="5251450" cy="2109788"/>
          </a:xfrm>
          <a:custGeom>
            <a:avLst/>
            <a:gdLst>
              <a:gd name="T0" fmla="*/ 0 w 2967"/>
              <a:gd name="T1" fmla="*/ 0 h 1356"/>
              <a:gd name="T2" fmla="*/ 2147483647 w 2967"/>
              <a:gd name="T3" fmla="*/ 2147483647 h 1356"/>
              <a:gd name="T4" fmla="*/ 2147483647 w 2967"/>
              <a:gd name="T5" fmla="*/ 2147483647 h 1356"/>
              <a:gd name="T6" fmla="*/ 2147483647 w 2967"/>
              <a:gd name="T7" fmla="*/ 2147483647 h 1356"/>
              <a:gd name="T8" fmla="*/ 0 60000 65536"/>
              <a:gd name="T9" fmla="*/ 0 60000 65536"/>
              <a:gd name="T10" fmla="*/ 0 60000 65536"/>
              <a:gd name="T11" fmla="*/ 0 60000 65536"/>
              <a:gd name="T12" fmla="*/ 0 w 2967"/>
              <a:gd name="T13" fmla="*/ 0 h 1356"/>
              <a:gd name="T14" fmla="*/ 2967 w 2967"/>
              <a:gd name="T15" fmla="*/ 1356 h 13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7" h="1356">
                <a:moveTo>
                  <a:pt x="0" y="0"/>
                </a:moveTo>
                <a:cubicBezTo>
                  <a:pt x="136" y="372"/>
                  <a:pt x="272" y="745"/>
                  <a:pt x="454" y="960"/>
                </a:cubicBezTo>
                <a:cubicBezTo>
                  <a:pt x="636" y="1175"/>
                  <a:pt x="672" y="1228"/>
                  <a:pt x="1091" y="1292"/>
                </a:cubicBezTo>
                <a:cubicBezTo>
                  <a:pt x="1510" y="1356"/>
                  <a:pt x="2238" y="1350"/>
                  <a:pt x="2967" y="134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H="1">
            <a:off x="984250" y="1954213"/>
            <a:ext cx="6829425" cy="0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3321050" y="1543050"/>
            <a:ext cx="2509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</a:rPr>
              <a:t>terminal speed</a:t>
            </a: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508375" y="1011238"/>
            <a:ext cx="2878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initial acceleration = g</a:t>
            </a:r>
          </a:p>
        </p:txBody>
      </p:sp>
      <p:sp>
        <p:nvSpPr>
          <p:cNvPr id="173079" name="Line 23"/>
          <p:cNvSpPr>
            <a:spLocks noChangeShapeType="1"/>
          </p:cNvSpPr>
          <p:nvPr/>
        </p:nvSpPr>
        <p:spPr bwMode="auto">
          <a:xfrm flipH="1">
            <a:off x="1133475" y="1241425"/>
            <a:ext cx="2292350" cy="246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1162050" y="465138"/>
            <a:ext cx="344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resultant force &amp;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/>
      <p:bldP spid="173068" grpId="0" animBg="1"/>
      <p:bldP spid="173072" grpId="0" animBg="1"/>
      <p:bldP spid="173073" grpId="0" animBg="1"/>
      <p:bldP spid="173075" grpId="0" animBg="1"/>
      <p:bldP spid="173076" grpId="0"/>
      <p:bldP spid="173078" grpId="0"/>
      <p:bldP spid="173079" grpId="0" animBg="1"/>
      <p:bldP spid="1730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Newton’s third law of motion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When a body exerts a force on another body then the second body exerts a force back on the first body that:</a:t>
            </a:r>
          </a:p>
          <a:p>
            <a:pPr marL="0" indent="0" eaLnBrk="1" hangingPunct="1"/>
            <a:r>
              <a:rPr lang="en-GB" b="1" smtClean="0">
                <a:solidFill>
                  <a:schemeClr val="accent2"/>
                </a:solidFill>
              </a:rPr>
              <a:t> has the same magnitude</a:t>
            </a:r>
          </a:p>
          <a:p>
            <a:pPr marL="0" indent="0" eaLnBrk="1" hangingPunct="1"/>
            <a:r>
              <a:rPr lang="en-GB" b="1" smtClean="0">
                <a:solidFill>
                  <a:schemeClr val="accent2"/>
                </a:solidFill>
              </a:rPr>
              <a:t> is of the same type</a:t>
            </a:r>
          </a:p>
          <a:p>
            <a:pPr marL="0" indent="0" eaLnBrk="1" hangingPunct="1"/>
            <a:r>
              <a:rPr lang="en-GB" b="1" smtClean="0">
                <a:solidFill>
                  <a:schemeClr val="accent2"/>
                </a:solidFill>
              </a:rPr>
              <a:t> acts along the same straight line</a:t>
            </a:r>
          </a:p>
          <a:p>
            <a:pPr marL="0" indent="0" eaLnBrk="1" hangingPunct="1"/>
            <a:r>
              <a:rPr lang="en-GB" b="1" smtClean="0">
                <a:solidFill>
                  <a:schemeClr val="accent2"/>
                </a:solidFill>
              </a:rPr>
              <a:t> acts in the opposite direction</a:t>
            </a: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as the force exerted by the first body.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/>
          <a:lstStyle/>
          <a:p>
            <a:pPr eaLnBrk="1" hangingPunct="1"/>
            <a:r>
              <a:rPr lang="en-GB" sz="3200" smtClean="0"/>
              <a:t>Examples of Newton’s first law of motion</a:t>
            </a:r>
          </a:p>
        </p:txBody>
      </p:sp>
      <p:pic>
        <p:nvPicPr>
          <p:cNvPr id="207876" name="Picture 4" descr="p134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1031875"/>
            <a:ext cx="2932112" cy="1884363"/>
          </a:xfrm>
          <a:noFill/>
        </p:spPr>
      </p:pic>
      <p:pic>
        <p:nvPicPr>
          <p:cNvPr id="207879" name="Picture 7" descr="p13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130300"/>
            <a:ext cx="32496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720725" y="3079750"/>
            <a:ext cx="383063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Box stationary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The box will only move if the push force is greater than friction.</a:t>
            </a:r>
          </a:p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Box moving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If the push force equals friction there will be no net force on the box and it will move with a constant velocity.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4806950" y="3079750"/>
            <a:ext cx="38306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Inertia Trick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When the card is flicked, the coin drops into the glass because the force of friction on it due to the moving card is too small to shift it sideways.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200" smtClean="0"/>
              <a:t>Examples of Newton’s third law of motion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1006475"/>
            <a:ext cx="8278812" cy="17430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1. Earth – Moon System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i="1" smtClean="0"/>
              <a:t>There are a pair of gravity forces: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A</a:t>
            </a:r>
            <a:r>
              <a:rPr lang="en-GB" sz="2000" smtClean="0"/>
              <a:t> = GRAVITY pull of the EARTH to the LEFT on the MOON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B</a:t>
            </a:r>
            <a:r>
              <a:rPr lang="en-GB" sz="2000" smtClean="0"/>
              <a:t> = GRAVITY pull of the MOON to the RIGHT on the EARTH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5613" y="2751138"/>
            <a:ext cx="7118350" cy="1506537"/>
            <a:chOff x="287" y="1733"/>
            <a:chExt cx="4484" cy="949"/>
          </a:xfrm>
        </p:grpSpPr>
        <p:pic>
          <p:nvPicPr>
            <p:cNvPr id="31757" name="Picture 31" descr="earth-transparen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733"/>
              <a:ext cx="1155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8" name="Picture 33" descr="mo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" y="2023"/>
              <a:ext cx="36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3574" name="Line 38"/>
          <p:cNvSpPr>
            <a:spLocks noChangeShapeType="1"/>
          </p:cNvSpPr>
          <p:nvPr/>
        </p:nvSpPr>
        <p:spPr bwMode="auto">
          <a:xfrm flipH="1">
            <a:off x="2886075" y="3505200"/>
            <a:ext cx="2824163" cy="11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700713" y="3506788"/>
            <a:ext cx="1565275" cy="487362"/>
            <a:chOff x="3591" y="2215"/>
            <a:chExt cx="986" cy="307"/>
          </a:xfrm>
        </p:grpSpPr>
        <p:sp>
          <p:nvSpPr>
            <p:cNvPr id="31755" name="Line 34"/>
            <p:cNvSpPr>
              <a:spLocks noChangeShapeType="1"/>
            </p:cNvSpPr>
            <p:nvPr/>
          </p:nvSpPr>
          <p:spPr bwMode="auto">
            <a:xfrm flipH="1">
              <a:off x="3591" y="2215"/>
              <a:ext cx="98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Text Box 39"/>
            <p:cNvSpPr txBox="1">
              <a:spLocks noChangeArrowheads="1"/>
            </p:cNvSpPr>
            <p:nvPr/>
          </p:nvSpPr>
          <p:spPr bwMode="auto">
            <a:xfrm>
              <a:off x="3801" y="2234"/>
              <a:ext cx="6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323975" y="3519488"/>
            <a:ext cx="1816100" cy="496887"/>
            <a:chOff x="834" y="2217"/>
            <a:chExt cx="1144" cy="313"/>
          </a:xfrm>
        </p:grpSpPr>
        <p:sp>
          <p:nvSpPr>
            <p:cNvPr id="31753" name="Line 37"/>
            <p:cNvSpPr>
              <a:spLocks noChangeShapeType="1"/>
            </p:cNvSpPr>
            <p:nvPr/>
          </p:nvSpPr>
          <p:spPr bwMode="auto">
            <a:xfrm flipH="1">
              <a:off x="834" y="2217"/>
              <a:ext cx="98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Text Box 40"/>
            <p:cNvSpPr txBox="1">
              <a:spLocks noChangeArrowheads="1"/>
            </p:cNvSpPr>
            <p:nvPr/>
          </p:nvSpPr>
          <p:spPr bwMode="auto">
            <a:xfrm>
              <a:off x="1364" y="2242"/>
              <a:ext cx="6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33CC"/>
                  </a:solidFill>
                </a:rPr>
                <a:t>B</a:t>
              </a:r>
            </a:p>
          </p:txBody>
        </p:sp>
      </p:grp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417513" y="4318000"/>
            <a:ext cx="78517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Notes: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Both forces act along the same straight line.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Force </a:t>
            </a:r>
            <a:r>
              <a:rPr lang="en-GB" b="1">
                <a:solidFill>
                  <a:srgbClr val="0033CC"/>
                </a:solidFill>
              </a:rPr>
              <a:t>A</a:t>
            </a:r>
            <a:r>
              <a:rPr lang="en-GB"/>
              <a:t> is responsible for the Moon’s orbital motion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Force </a:t>
            </a:r>
            <a:r>
              <a:rPr lang="en-GB" b="1">
                <a:solidFill>
                  <a:srgbClr val="0033CC"/>
                </a:solidFill>
              </a:rPr>
              <a:t>B</a:t>
            </a:r>
            <a:r>
              <a:rPr lang="en-GB"/>
              <a:t> causes the ocean tides.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8" y="407988"/>
            <a:ext cx="5810250" cy="57356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2. Rocket in flight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i="1" smtClean="0"/>
              <a:t>There are a pair of contact (thrust) forces: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A</a:t>
            </a:r>
            <a:r>
              <a:rPr lang="en-GB" sz="2000" smtClean="0"/>
              <a:t> = THRUST CONTACT push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of the ROCKET ENGINES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DOWN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on the EJECTED GASES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0033CC"/>
                </a:solidFill>
              </a:rPr>
              <a:t>B</a:t>
            </a:r>
            <a:r>
              <a:rPr lang="en-GB" sz="2000" smtClean="0"/>
              <a:t> = CONTACT push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of the EJECTED GASES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UP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on the ROCKET ENGINES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Note:</a:t>
            </a:r>
            <a:r>
              <a:rPr lang="en-GB" sz="2000" smtClean="0"/>
              <a:t> Near the Earth there will also be a pair of gravity forces. If the rocket is accelerating upwards then the upward contact force </a:t>
            </a:r>
            <a:r>
              <a:rPr lang="en-GB" sz="2000" b="1" smtClean="0">
                <a:solidFill>
                  <a:srgbClr val="0033CC"/>
                </a:solidFill>
              </a:rPr>
              <a:t>B</a:t>
            </a:r>
            <a:r>
              <a:rPr lang="en-GB" sz="2000" smtClean="0"/>
              <a:t> will be greater than the downward pull of gravity on the rocket.</a:t>
            </a:r>
          </a:p>
        </p:txBody>
      </p:sp>
      <p:grpSp>
        <p:nvGrpSpPr>
          <p:cNvPr id="32771" name="Group 32"/>
          <p:cNvGrpSpPr>
            <a:grpSpLocks/>
          </p:cNvGrpSpPr>
          <p:nvPr/>
        </p:nvGrpSpPr>
        <p:grpSpPr bwMode="auto">
          <a:xfrm>
            <a:off x="6899275" y="844550"/>
            <a:ext cx="588963" cy="3960813"/>
            <a:chOff x="4397" y="686"/>
            <a:chExt cx="371" cy="2495"/>
          </a:xfrm>
        </p:grpSpPr>
        <p:sp>
          <p:nvSpPr>
            <p:cNvPr id="32778" name="Rectangle 28"/>
            <p:cNvSpPr>
              <a:spLocks noChangeArrowheads="1"/>
            </p:cNvSpPr>
            <p:nvPr/>
          </p:nvSpPr>
          <p:spPr bwMode="auto">
            <a:xfrm>
              <a:off x="4435" y="1030"/>
              <a:ext cx="314" cy="110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AutoShape 29"/>
            <p:cNvSpPr>
              <a:spLocks noChangeArrowheads="1"/>
            </p:cNvSpPr>
            <p:nvPr/>
          </p:nvSpPr>
          <p:spPr bwMode="auto">
            <a:xfrm>
              <a:off x="4428" y="686"/>
              <a:ext cx="327" cy="338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AutoShape 30"/>
            <p:cNvSpPr>
              <a:spLocks noChangeArrowheads="1"/>
            </p:cNvSpPr>
            <p:nvPr/>
          </p:nvSpPr>
          <p:spPr bwMode="auto">
            <a:xfrm rot="10800000">
              <a:off x="4467" y="2144"/>
              <a:ext cx="243" cy="2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3 w 21600"/>
                <a:gd name="T13" fmla="*/ 4488 h 21600"/>
                <a:gd name="T14" fmla="*/ 17067 w 21600"/>
                <a:gd name="T15" fmla="*/ 171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31"/>
            <p:cNvSpPr>
              <a:spLocks noChangeArrowheads="1"/>
            </p:cNvSpPr>
            <p:nvPr/>
          </p:nvSpPr>
          <p:spPr bwMode="auto">
            <a:xfrm rot="10800000">
              <a:off x="4397" y="2374"/>
              <a:ext cx="371" cy="8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3 w 21600"/>
                <a:gd name="T13" fmla="*/ 4497 h 21600"/>
                <a:gd name="T14" fmla="*/ 1711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204075" y="2763838"/>
            <a:ext cx="446088" cy="690562"/>
            <a:chOff x="4474" y="1536"/>
            <a:chExt cx="281" cy="435"/>
          </a:xfrm>
        </p:grpSpPr>
        <p:sp>
          <p:nvSpPr>
            <p:cNvPr id="32776" name="Line 13"/>
            <p:cNvSpPr>
              <a:spLocks noChangeShapeType="1"/>
            </p:cNvSpPr>
            <p:nvPr/>
          </p:nvSpPr>
          <p:spPr bwMode="auto">
            <a:xfrm>
              <a:off x="4474" y="1536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4525" y="1607"/>
              <a:ext cx="23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207250" y="3478213"/>
            <a:ext cx="606425" cy="690562"/>
            <a:chOff x="4482" y="2709"/>
            <a:chExt cx="382" cy="435"/>
          </a:xfrm>
        </p:grpSpPr>
        <p:sp>
          <p:nvSpPr>
            <p:cNvPr id="32774" name="Line 16"/>
            <p:cNvSpPr>
              <a:spLocks noChangeShapeType="1"/>
            </p:cNvSpPr>
            <p:nvPr/>
          </p:nvSpPr>
          <p:spPr bwMode="auto">
            <a:xfrm>
              <a:off x="4482" y="2709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17"/>
            <p:cNvSpPr txBox="1">
              <a:spLocks noChangeArrowheads="1"/>
            </p:cNvSpPr>
            <p:nvPr/>
          </p:nvSpPr>
          <p:spPr bwMode="auto">
            <a:xfrm>
              <a:off x="4537" y="280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7513" y="406400"/>
            <a:ext cx="5657850" cy="5908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3. Person standing on a floor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b="1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i="1" smtClean="0"/>
              <a:t>There are a pair of gravity forces: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A</a:t>
            </a:r>
            <a:r>
              <a:rPr lang="en-GB" sz="2000" smtClean="0"/>
              <a:t> = GRAVITY pull of the EARTH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DOWN on the PERSON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B</a:t>
            </a:r>
            <a:r>
              <a:rPr lang="en-GB" sz="2000" smtClean="0"/>
              <a:t> = GRAVITY pull of the PERSON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UP on the EARTH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i="1" smtClean="0"/>
              <a:t>And there are a pair of contact forces: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0066"/>
                </a:solidFill>
              </a:rPr>
              <a:t>C</a:t>
            </a:r>
            <a:r>
              <a:rPr lang="en-GB" sz="2000" smtClean="0"/>
              <a:t> = CONTACT push of the FLOOR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UP on the PERSON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>
                <a:solidFill>
                  <a:srgbClr val="FF0066"/>
                </a:solidFill>
              </a:rPr>
              <a:t>D</a:t>
            </a:r>
            <a:r>
              <a:rPr lang="en-GB" sz="2000" smtClean="0"/>
              <a:t> = CONTACT push of the PERSON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DOWN on the FLOOR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Note:</a:t>
            </a:r>
            <a:r>
              <a:rPr lang="en-GB" sz="2000" smtClean="0"/>
              <a:t> Neither forces </a:t>
            </a:r>
            <a:r>
              <a:rPr lang="en-GB" sz="2000" smtClean="0">
                <a:solidFill>
                  <a:srgbClr val="0033CC"/>
                </a:solidFill>
              </a:rPr>
              <a:t>A</a:t>
            </a:r>
            <a:r>
              <a:rPr lang="en-GB" sz="2000" smtClean="0"/>
              <a:t> &amp; </a:t>
            </a:r>
            <a:r>
              <a:rPr lang="en-GB" sz="2000" smtClean="0">
                <a:solidFill>
                  <a:srgbClr val="FF0066"/>
                </a:solidFill>
              </a:rPr>
              <a:t>C</a:t>
            </a:r>
            <a:r>
              <a:rPr lang="en-GB" sz="2000" smtClean="0"/>
              <a:t> nor forces </a:t>
            </a:r>
            <a:r>
              <a:rPr lang="en-GB" sz="2000" smtClean="0">
                <a:solidFill>
                  <a:srgbClr val="FF0066"/>
                </a:solidFill>
              </a:rPr>
              <a:t>D</a:t>
            </a:r>
            <a:r>
              <a:rPr lang="en-GB" sz="2000" smtClean="0"/>
              <a:t> &amp; </a:t>
            </a:r>
            <a:r>
              <a:rPr lang="en-GB" sz="2000" smtClean="0">
                <a:solidFill>
                  <a:srgbClr val="0033CC"/>
                </a:solidFill>
              </a:rPr>
              <a:t>B</a:t>
            </a:r>
            <a:r>
              <a:rPr lang="en-GB" sz="2000" smtClean="0"/>
              <a:t> are Newton 3</a:t>
            </a:r>
            <a:r>
              <a:rPr lang="en-GB" sz="2000" baseline="30000" smtClean="0"/>
              <a:t>rd</a:t>
            </a:r>
            <a:r>
              <a:rPr lang="en-GB" sz="2000" smtClean="0"/>
              <a:t> law force pairs as the are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b="1" smtClean="0"/>
              <a:t>NOT OF THE SAME TYPE</a:t>
            </a:r>
            <a:r>
              <a:rPr lang="en-GB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although all four forces will usually have the same magnitude.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6707188" y="457200"/>
            <a:ext cx="957262" cy="2378075"/>
            <a:chOff x="4174" y="909"/>
            <a:chExt cx="603" cy="1498"/>
          </a:xfrm>
        </p:grpSpPr>
        <p:sp>
          <p:nvSpPr>
            <p:cNvPr id="33812" name="Oval 4"/>
            <p:cNvSpPr>
              <a:spLocks noChangeArrowheads="1"/>
            </p:cNvSpPr>
            <p:nvPr/>
          </p:nvSpPr>
          <p:spPr bwMode="auto">
            <a:xfrm>
              <a:off x="4288" y="1644"/>
              <a:ext cx="148" cy="755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Oval 5"/>
            <p:cNvSpPr>
              <a:spLocks noChangeArrowheads="1"/>
            </p:cNvSpPr>
            <p:nvPr/>
          </p:nvSpPr>
          <p:spPr bwMode="auto">
            <a:xfrm>
              <a:off x="4513" y="1652"/>
              <a:ext cx="148" cy="755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6"/>
            <p:cNvSpPr>
              <a:spLocks noChangeArrowheads="1"/>
            </p:cNvSpPr>
            <p:nvPr/>
          </p:nvSpPr>
          <p:spPr bwMode="auto">
            <a:xfrm>
              <a:off x="4339" y="909"/>
              <a:ext cx="254" cy="306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Oval 7"/>
            <p:cNvSpPr>
              <a:spLocks noChangeArrowheads="1"/>
            </p:cNvSpPr>
            <p:nvPr/>
          </p:nvSpPr>
          <p:spPr bwMode="auto">
            <a:xfrm>
              <a:off x="4243" y="1171"/>
              <a:ext cx="461" cy="659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Oval 8"/>
            <p:cNvSpPr>
              <a:spLocks noChangeArrowheads="1"/>
            </p:cNvSpPr>
            <p:nvPr/>
          </p:nvSpPr>
          <p:spPr bwMode="auto">
            <a:xfrm rot="-3348361">
              <a:off x="3981" y="1383"/>
              <a:ext cx="487" cy="102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Oval 9"/>
            <p:cNvSpPr>
              <a:spLocks noChangeArrowheads="1"/>
            </p:cNvSpPr>
            <p:nvPr/>
          </p:nvSpPr>
          <p:spPr bwMode="auto">
            <a:xfrm rot="3503860">
              <a:off x="4482" y="1379"/>
              <a:ext cx="487" cy="102"/>
            </a:xfrm>
            <a:prstGeom prst="ellipse">
              <a:avLst/>
            </a:prstGeom>
            <a:solidFill>
              <a:srgbClr val="E2A7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257925" y="2865438"/>
            <a:ext cx="1951038" cy="1920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183438" y="1452563"/>
            <a:ext cx="446087" cy="690562"/>
            <a:chOff x="4474" y="1536"/>
            <a:chExt cx="281" cy="435"/>
          </a:xfrm>
        </p:grpSpPr>
        <p:sp>
          <p:nvSpPr>
            <p:cNvPr id="33810" name="Line 12"/>
            <p:cNvSpPr>
              <a:spLocks noChangeShapeType="1"/>
            </p:cNvSpPr>
            <p:nvPr/>
          </p:nvSpPr>
          <p:spPr bwMode="auto">
            <a:xfrm>
              <a:off x="4474" y="1536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3"/>
            <p:cNvSpPr txBox="1">
              <a:spLocks noChangeArrowheads="1"/>
            </p:cNvSpPr>
            <p:nvPr/>
          </p:nvSpPr>
          <p:spPr bwMode="auto">
            <a:xfrm>
              <a:off x="4525" y="1607"/>
              <a:ext cx="23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A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205663" y="3679825"/>
            <a:ext cx="606425" cy="690563"/>
            <a:chOff x="4482" y="2709"/>
            <a:chExt cx="382" cy="435"/>
          </a:xfrm>
        </p:grpSpPr>
        <p:sp>
          <p:nvSpPr>
            <p:cNvPr id="33808" name="Line 15"/>
            <p:cNvSpPr>
              <a:spLocks noChangeShapeType="1"/>
            </p:cNvSpPr>
            <p:nvPr/>
          </p:nvSpPr>
          <p:spPr bwMode="auto">
            <a:xfrm>
              <a:off x="4482" y="2709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Text Box 16"/>
            <p:cNvSpPr txBox="1">
              <a:spLocks noChangeArrowheads="1"/>
            </p:cNvSpPr>
            <p:nvPr/>
          </p:nvSpPr>
          <p:spPr bwMode="auto">
            <a:xfrm>
              <a:off x="4537" y="280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B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197725" y="2857500"/>
            <a:ext cx="606425" cy="690563"/>
            <a:chOff x="4482" y="2709"/>
            <a:chExt cx="382" cy="435"/>
          </a:xfrm>
        </p:grpSpPr>
        <p:sp>
          <p:nvSpPr>
            <p:cNvPr id="33806" name="Line 18"/>
            <p:cNvSpPr>
              <a:spLocks noChangeShapeType="1"/>
            </p:cNvSpPr>
            <p:nvPr/>
          </p:nvSpPr>
          <p:spPr bwMode="auto">
            <a:xfrm>
              <a:off x="4482" y="2709"/>
              <a:ext cx="0" cy="43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Text Box 19"/>
            <p:cNvSpPr txBox="1">
              <a:spLocks noChangeArrowheads="1"/>
            </p:cNvSpPr>
            <p:nvPr/>
          </p:nvSpPr>
          <p:spPr bwMode="auto">
            <a:xfrm>
              <a:off x="4537" y="280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66"/>
                  </a:solidFill>
                </a:rPr>
                <a:t>C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191375" y="2179638"/>
            <a:ext cx="606425" cy="690562"/>
            <a:chOff x="4482" y="2709"/>
            <a:chExt cx="382" cy="435"/>
          </a:xfrm>
        </p:grpSpPr>
        <p:sp>
          <p:nvSpPr>
            <p:cNvPr id="33804" name="Line 21"/>
            <p:cNvSpPr>
              <a:spLocks noChangeShapeType="1"/>
            </p:cNvSpPr>
            <p:nvPr/>
          </p:nvSpPr>
          <p:spPr bwMode="auto">
            <a:xfrm>
              <a:off x="4482" y="2709"/>
              <a:ext cx="0" cy="43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Text Box 22"/>
            <p:cNvSpPr txBox="1">
              <a:spLocks noChangeArrowheads="1"/>
            </p:cNvSpPr>
            <p:nvPr/>
          </p:nvSpPr>
          <p:spPr bwMode="auto">
            <a:xfrm>
              <a:off x="4537" y="2803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66"/>
                  </a:solidFill>
                </a:rPr>
                <a:t>D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156325" y="4362450"/>
            <a:ext cx="2073275" cy="533400"/>
            <a:chOff x="3827" y="3369"/>
            <a:chExt cx="1306" cy="336"/>
          </a:xfrm>
        </p:grpSpPr>
        <p:sp>
          <p:nvSpPr>
            <p:cNvPr id="33802" name="Freeform 24"/>
            <p:cNvSpPr>
              <a:spLocks/>
            </p:cNvSpPr>
            <p:nvPr/>
          </p:nvSpPr>
          <p:spPr bwMode="auto">
            <a:xfrm>
              <a:off x="3827" y="3369"/>
              <a:ext cx="1306" cy="87"/>
            </a:xfrm>
            <a:custGeom>
              <a:avLst/>
              <a:gdLst>
                <a:gd name="T0" fmla="*/ 0 w 1306"/>
                <a:gd name="T1" fmla="*/ 87 h 87"/>
                <a:gd name="T2" fmla="*/ 647 w 1306"/>
                <a:gd name="T3" fmla="*/ 4 h 87"/>
                <a:gd name="T4" fmla="*/ 1306 w 1306"/>
                <a:gd name="T5" fmla="*/ 61 h 87"/>
                <a:gd name="T6" fmla="*/ 0 60000 65536"/>
                <a:gd name="T7" fmla="*/ 0 60000 65536"/>
                <a:gd name="T8" fmla="*/ 0 60000 65536"/>
                <a:gd name="T9" fmla="*/ 0 w 1306"/>
                <a:gd name="T10" fmla="*/ 0 h 87"/>
                <a:gd name="T11" fmla="*/ 1306 w 1306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6" h="87">
                  <a:moveTo>
                    <a:pt x="0" y="87"/>
                  </a:moveTo>
                  <a:cubicBezTo>
                    <a:pt x="214" y="47"/>
                    <a:pt x="429" y="8"/>
                    <a:pt x="647" y="4"/>
                  </a:cubicBezTo>
                  <a:cubicBezTo>
                    <a:pt x="865" y="0"/>
                    <a:pt x="1085" y="30"/>
                    <a:pt x="1306" y="61"/>
                  </a:cubicBezTo>
                </a:path>
              </a:pathLst>
            </a:custGeom>
            <a:noFill/>
            <a:ln w="762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Text Box 25"/>
            <p:cNvSpPr txBox="1">
              <a:spLocks noChangeArrowheads="1"/>
            </p:cNvSpPr>
            <p:nvPr/>
          </p:nvSpPr>
          <p:spPr bwMode="auto">
            <a:xfrm>
              <a:off x="4172" y="3474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EARTH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9"/>
          <p:cNvSpPr>
            <a:spLocks noGrp="1" noChangeArrowheads="1"/>
          </p:cNvSpPr>
          <p:nvPr>
            <p:ph type="title"/>
          </p:nvPr>
        </p:nvSpPr>
        <p:spPr>
          <a:xfrm>
            <a:off x="517525" y="152400"/>
            <a:ext cx="8229600" cy="665163"/>
          </a:xfrm>
        </p:spPr>
        <p:txBody>
          <a:bodyPr/>
          <a:lstStyle/>
          <a:p>
            <a:pPr eaLnBrk="1" hangingPunct="1"/>
            <a:r>
              <a:rPr lang="en-GB" sz="4000" smtClean="0"/>
              <a:t>Tractor and car question</a:t>
            </a:r>
          </a:p>
        </p:txBody>
      </p:sp>
      <p:sp>
        <p:nvSpPr>
          <p:cNvPr id="34819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98488" y="758825"/>
            <a:ext cx="2914650" cy="1731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i="1" smtClean="0"/>
              <a:t>A tractor is pulling a car out of a patch of mud using a tow-rope as shown in the diagram opposite. Identify the Newton third law force pairs in this situation.</a:t>
            </a:r>
          </a:p>
        </p:txBody>
      </p:sp>
      <p:pic>
        <p:nvPicPr>
          <p:cNvPr id="3482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801688"/>
            <a:ext cx="53403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984625" y="1473200"/>
            <a:ext cx="619125" cy="1404938"/>
            <a:chOff x="2669" y="1152"/>
            <a:chExt cx="390" cy="885"/>
          </a:xfrm>
        </p:grpSpPr>
        <p:sp>
          <p:nvSpPr>
            <p:cNvPr id="34837" name="Line 35"/>
            <p:cNvSpPr>
              <a:spLocks noChangeShapeType="1"/>
            </p:cNvSpPr>
            <p:nvPr/>
          </p:nvSpPr>
          <p:spPr bwMode="auto">
            <a:xfrm>
              <a:off x="2669" y="1152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Text Box 36"/>
            <p:cNvSpPr txBox="1">
              <a:spLocks noChangeArrowheads="1"/>
            </p:cNvSpPr>
            <p:nvPr/>
          </p:nvSpPr>
          <p:spPr bwMode="auto">
            <a:xfrm>
              <a:off x="2720" y="1223"/>
              <a:ext cx="33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G</a:t>
              </a:r>
              <a:r>
                <a:rPr lang="en-GB" b="1" baseline="-25000">
                  <a:solidFill>
                    <a:srgbClr val="0033CC"/>
                  </a:solidFill>
                </a:rPr>
                <a:t>1</a:t>
              </a:r>
            </a:p>
          </p:txBody>
        </p:sp>
        <p:sp>
          <p:nvSpPr>
            <p:cNvPr id="34839" name="Line 38"/>
            <p:cNvSpPr>
              <a:spLocks noChangeShapeType="1"/>
            </p:cNvSpPr>
            <p:nvPr/>
          </p:nvSpPr>
          <p:spPr bwMode="auto">
            <a:xfrm>
              <a:off x="2671" y="1602"/>
              <a:ext cx="0" cy="43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Text Box 39"/>
            <p:cNvSpPr txBox="1">
              <a:spLocks noChangeArrowheads="1"/>
            </p:cNvSpPr>
            <p:nvPr/>
          </p:nvSpPr>
          <p:spPr bwMode="auto">
            <a:xfrm>
              <a:off x="2726" y="1696"/>
              <a:ext cx="3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0033CC"/>
                  </a:solidFill>
                </a:rPr>
                <a:t>G</a:t>
              </a:r>
              <a:r>
                <a:rPr lang="en-GB" b="1" baseline="-25000">
                  <a:solidFill>
                    <a:srgbClr val="0033CC"/>
                  </a:solidFill>
                </a:rPr>
                <a:t>2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080125" y="1344613"/>
            <a:ext cx="1395413" cy="400050"/>
            <a:chOff x="3842" y="1084"/>
            <a:chExt cx="879" cy="252"/>
          </a:xfrm>
        </p:grpSpPr>
        <p:sp>
          <p:nvSpPr>
            <p:cNvPr id="34834" name="Line 40"/>
            <p:cNvSpPr>
              <a:spLocks noChangeShapeType="1"/>
            </p:cNvSpPr>
            <p:nvPr/>
          </p:nvSpPr>
          <p:spPr bwMode="auto">
            <a:xfrm flipH="1">
              <a:off x="3842" y="1336"/>
              <a:ext cx="41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41"/>
            <p:cNvSpPr>
              <a:spLocks noChangeShapeType="1"/>
            </p:cNvSpPr>
            <p:nvPr/>
          </p:nvSpPr>
          <p:spPr bwMode="auto">
            <a:xfrm flipH="1">
              <a:off x="4305" y="1335"/>
              <a:ext cx="41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Text Box 42"/>
            <p:cNvSpPr txBox="1">
              <a:spLocks noChangeArrowheads="1"/>
            </p:cNvSpPr>
            <p:nvPr/>
          </p:nvSpPr>
          <p:spPr bwMode="auto">
            <a:xfrm>
              <a:off x="3956" y="1084"/>
              <a:ext cx="65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3300"/>
                  </a:solidFill>
                </a:rPr>
                <a:t>T</a:t>
              </a:r>
              <a:r>
                <a:rPr lang="en-GB" b="1" baseline="-25000">
                  <a:solidFill>
                    <a:srgbClr val="FF3300"/>
                  </a:solidFill>
                </a:rPr>
                <a:t>1</a:t>
              </a:r>
              <a:r>
                <a:rPr lang="en-GB" b="1"/>
                <a:t>      </a:t>
              </a:r>
              <a:r>
                <a:rPr lang="en-GB" b="1">
                  <a:solidFill>
                    <a:srgbClr val="FF3300"/>
                  </a:solidFill>
                </a:rPr>
                <a:t>T</a:t>
              </a:r>
              <a:r>
                <a:rPr lang="en-GB" b="1" baseline="-25000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678363" y="1301750"/>
            <a:ext cx="619125" cy="1404938"/>
            <a:chOff x="2669" y="1152"/>
            <a:chExt cx="390" cy="885"/>
          </a:xfrm>
        </p:grpSpPr>
        <p:sp>
          <p:nvSpPr>
            <p:cNvPr id="34830" name="Line 52"/>
            <p:cNvSpPr>
              <a:spLocks noChangeShapeType="1"/>
            </p:cNvSpPr>
            <p:nvPr/>
          </p:nvSpPr>
          <p:spPr bwMode="auto">
            <a:xfrm>
              <a:off x="2669" y="1152"/>
              <a:ext cx="0" cy="43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Text Box 53"/>
            <p:cNvSpPr txBox="1">
              <a:spLocks noChangeArrowheads="1"/>
            </p:cNvSpPr>
            <p:nvPr/>
          </p:nvSpPr>
          <p:spPr bwMode="auto">
            <a:xfrm>
              <a:off x="2720" y="1223"/>
              <a:ext cx="33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hlink"/>
                  </a:solidFill>
                </a:rPr>
                <a:t>C</a:t>
              </a:r>
              <a:r>
                <a:rPr lang="en-GB" b="1" baseline="-2500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34832" name="Line 54"/>
            <p:cNvSpPr>
              <a:spLocks noChangeShapeType="1"/>
            </p:cNvSpPr>
            <p:nvPr/>
          </p:nvSpPr>
          <p:spPr bwMode="auto">
            <a:xfrm>
              <a:off x="2671" y="1602"/>
              <a:ext cx="0" cy="43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Text Box 55"/>
            <p:cNvSpPr txBox="1">
              <a:spLocks noChangeArrowheads="1"/>
            </p:cNvSpPr>
            <p:nvPr/>
          </p:nvSpPr>
          <p:spPr bwMode="auto">
            <a:xfrm>
              <a:off x="2726" y="1696"/>
              <a:ext cx="327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hlink"/>
                  </a:solidFill>
                </a:rPr>
                <a:t>C</a:t>
              </a:r>
              <a:r>
                <a:rPr lang="en-GB" b="1" baseline="-25000">
                  <a:solidFill>
                    <a:schemeClr val="hlink"/>
                  </a:solidFill>
                </a:rPr>
                <a:t>2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7302500" y="1987550"/>
            <a:ext cx="1395413" cy="406400"/>
            <a:chOff x="4600" y="1367"/>
            <a:chExt cx="879" cy="256"/>
          </a:xfrm>
        </p:grpSpPr>
        <p:sp>
          <p:nvSpPr>
            <p:cNvPr id="34827" name="Line 57"/>
            <p:cNvSpPr>
              <a:spLocks noChangeShapeType="1"/>
            </p:cNvSpPr>
            <p:nvPr/>
          </p:nvSpPr>
          <p:spPr bwMode="auto">
            <a:xfrm flipH="1">
              <a:off x="4600" y="1368"/>
              <a:ext cx="41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58"/>
            <p:cNvSpPr>
              <a:spLocks noChangeShapeType="1"/>
            </p:cNvSpPr>
            <p:nvPr/>
          </p:nvSpPr>
          <p:spPr bwMode="auto">
            <a:xfrm flipH="1">
              <a:off x="5063" y="1367"/>
              <a:ext cx="41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Text Box 59"/>
            <p:cNvSpPr txBox="1">
              <a:spLocks noChangeArrowheads="1"/>
            </p:cNvSpPr>
            <p:nvPr/>
          </p:nvSpPr>
          <p:spPr bwMode="auto">
            <a:xfrm>
              <a:off x="4720" y="1392"/>
              <a:ext cx="72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FF00FF"/>
                  </a:solidFill>
                </a:rPr>
                <a:t>F</a:t>
              </a:r>
              <a:r>
                <a:rPr lang="en-GB" b="1" baseline="-25000">
                  <a:solidFill>
                    <a:srgbClr val="FF00FF"/>
                  </a:solidFill>
                </a:rPr>
                <a:t>1</a:t>
              </a:r>
              <a:r>
                <a:rPr lang="en-GB" b="1"/>
                <a:t>      </a:t>
              </a:r>
              <a:r>
                <a:rPr lang="en-GB" b="1">
                  <a:solidFill>
                    <a:srgbClr val="FF00FF"/>
                  </a:solidFill>
                </a:rPr>
                <a:t>F</a:t>
              </a:r>
              <a:r>
                <a:rPr lang="en-GB" b="1" baseline="-25000">
                  <a:solidFill>
                    <a:srgbClr val="FF00FF"/>
                  </a:solidFill>
                </a:rPr>
                <a:t>2</a:t>
              </a:r>
            </a:p>
          </p:txBody>
        </p:sp>
      </p:grp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550863" y="2765425"/>
            <a:ext cx="8150225" cy="2903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sz="1600"/>
              <a:t>There are three pairs of </a:t>
            </a:r>
            <a:r>
              <a:rPr lang="en-GB" sz="1600" b="1">
                <a:solidFill>
                  <a:srgbClr val="0033CC"/>
                </a:solidFill>
              </a:rPr>
              <a:t>GRAVITY</a:t>
            </a:r>
            <a:r>
              <a:rPr lang="en-GB" sz="1600"/>
              <a:t> forces between the tractor, rope, car and the Earth - for example forces </a:t>
            </a:r>
            <a:r>
              <a:rPr lang="en-GB" sz="1600" b="1">
                <a:solidFill>
                  <a:srgbClr val="0033CC"/>
                </a:solidFill>
              </a:rPr>
              <a:t>G</a:t>
            </a:r>
            <a:r>
              <a:rPr lang="en-GB" sz="1600" b="1" baseline="-25000">
                <a:solidFill>
                  <a:srgbClr val="0033CC"/>
                </a:solidFill>
              </a:rPr>
              <a:t>1</a:t>
            </a:r>
            <a:r>
              <a:rPr lang="en-GB" sz="1600"/>
              <a:t> &amp; </a:t>
            </a:r>
            <a:r>
              <a:rPr lang="en-GB" sz="1600" b="1">
                <a:solidFill>
                  <a:srgbClr val="0033CC"/>
                </a:solidFill>
              </a:rPr>
              <a:t>G</a:t>
            </a:r>
            <a:r>
              <a:rPr lang="en-GB" sz="1600" b="1" baseline="-25000">
                <a:solidFill>
                  <a:srgbClr val="0033CC"/>
                </a:solidFill>
              </a:rPr>
              <a:t>2</a:t>
            </a:r>
            <a:r>
              <a:rPr lang="en-GB" sz="160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sz="1600"/>
              <a:t>There are two pairs of </a:t>
            </a:r>
            <a:r>
              <a:rPr lang="en-GB" sz="1600" b="1">
                <a:solidFill>
                  <a:srgbClr val="FF3300"/>
                </a:solidFill>
              </a:rPr>
              <a:t>TENSION</a:t>
            </a:r>
            <a:r>
              <a:rPr lang="en-GB" sz="1600"/>
              <a:t> forces. The tractor exerts a TENSION force to the LEFT on the rope and the rope exerts an equal magnitude TENSION force to the RIGHT on the tractor. A similar but DIFFERENT magnitude pair exist between the rope and the car, </a:t>
            </a:r>
            <a:r>
              <a:rPr lang="en-GB" sz="1600" b="1">
                <a:solidFill>
                  <a:srgbClr val="FF3300"/>
                </a:solidFill>
              </a:rPr>
              <a:t>T</a:t>
            </a:r>
            <a:r>
              <a:rPr lang="en-GB" sz="1600" b="1" baseline="-25000">
                <a:solidFill>
                  <a:srgbClr val="FF3300"/>
                </a:solidFill>
              </a:rPr>
              <a:t>1</a:t>
            </a:r>
            <a:r>
              <a:rPr lang="en-GB" sz="1600"/>
              <a:t> &amp; </a:t>
            </a:r>
            <a:r>
              <a:rPr lang="en-GB" sz="1600" b="1">
                <a:solidFill>
                  <a:srgbClr val="FF3300"/>
                </a:solidFill>
              </a:rPr>
              <a:t>T</a:t>
            </a:r>
            <a:r>
              <a:rPr lang="en-GB" sz="1600" b="1" baseline="-25000">
                <a:solidFill>
                  <a:srgbClr val="FF3300"/>
                </a:solidFill>
              </a:rPr>
              <a:t>2</a:t>
            </a:r>
            <a:r>
              <a:rPr lang="en-GB" sz="160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sz="1600"/>
              <a:t>There are eight pairs of </a:t>
            </a:r>
            <a:r>
              <a:rPr lang="en-GB" sz="1600" b="1">
                <a:solidFill>
                  <a:schemeClr val="hlink"/>
                </a:solidFill>
              </a:rPr>
              <a:t>CONTACT</a:t>
            </a:r>
            <a:r>
              <a:rPr lang="en-GB" sz="1600"/>
              <a:t> forces between the eight tyres and the ground -  for example forces </a:t>
            </a:r>
            <a:r>
              <a:rPr lang="en-GB" sz="1600" b="1">
                <a:solidFill>
                  <a:schemeClr val="hlink"/>
                </a:solidFill>
              </a:rPr>
              <a:t>C</a:t>
            </a:r>
            <a:r>
              <a:rPr lang="en-GB" sz="1600" b="1" baseline="-25000">
                <a:solidFill>
                  <a:schemeClr val="hlink"/>
                </a:solidFill>
              </a:rPr>
              <a:t>1</a:t>
            </a:r>
            <a:r>
              <a:rPr lang="en-GB" sz="1600"/>
              <a:t> &amp; </a:t>
            </a:r>
            <a:r>
              <a:rPr lang="en-GB" sz="1600" b="1">
                <a:solidFill>
                  <a:schemeClr val="hlink"/>
                </a:solidFill>
              </a:rPr>
              <a:t>C</a:t>
            </a:r>
            <a:r>
              <a:rPr lang="en-GB" sz="1600" b="1" baseline="-25000">
                <a:solidFill>
                  <a:schemeClr val="hlink"/>
                </a:solidFill>
              </a:rPr>
              <a:t>2</a:t>
            </a:r>
            <a:r>
              <a:rPr lang="en-GB" sz="160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sz="1600"/>
              <a:t>There are eight pairs of </a:t>
            </a:r>
            <a:r>
              <a:rPr lang="en-GB" sz="1600" b="1">
                <a:solidFill>
                  <a:srgbClr val="FF00FF"/>
                </a:solidFill>
              </a:rPr>
              <a:t>FRICTIONAL</a:t>
            </a:r>
            <a:r>
              <a:rPr lang="en-GB" sz="1600"/>
              <a:t> forces between the eight tyres of the tractor and car and the ground -  for example forces </a:t>
            </a:r>
            <a:r>
              <a:rPr lang="en-GB" sz="1600" b="1">
                <a:solidFill>
                  <a:srgbClr val="FF00FF"/>
                </a:solidFill>
              </a:rPr>
              <a:t>F1</a:t>
            </a:r>
            <a:r>
              <a:rPr lang="en-GB" sz="1600"/>
              <a:t> &amp; </a:t>
            </a:r>
            <a:r>
              <a:rPr lang="en-GB" sz="1600" b="1">
                <a:solidFill>
                  <a:srgbClr val="FF00FF"/>
                </a:solidFill>
              </a:rPr>
              <a:t>F2</a:t>
            </a:r>
            <a:r>
              <a:rPr lang="en-GB" sz="1600"/>
              <a:t>.</a:t>
            </a:r>
          </a:p>
        </p:txBody>
      </p:sp>
      <p:sp>
        <p:nvSpPr>
          <p:cNvPr id="203838" name="Text Box 62"/>
          <p:cNvSpPr txBox="1">
            <a:spLocks noChangeArrowheads="1"/>
          </p:cNvSpPr>
          <p:nvPr/>
        </p:nvSpPr>
        <p:spPr bwMode="auto">
          <a:xfrm>
            <a:off x="417513" y="5710238"/>
            <a:ext cx="8301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i="1"/>
              <a:t>For the tractor to succeed the tension force </a:t>
            </a:r>
            <a:r>
              <a:rPr lang="en-GB" b="1" i="1">
                <a:solidFill>
                  <a:srgbClr val="FF3300"/>
                </a:solidFill>
              </a:rPr>
              <a:t>T</a:t>
            </a:r>
            <a:r>
              <a:rPr lang="en-GB" b="1" i="1" baseline="-25000">
                <a:solidFill>
                  <a:srgbClr val="FF3300"/>
                </a:solidFill>
              </a:rPr>
              <a:t>1</a:t>
            </a:r>
            <a:r>
              <a:rPr lang="en-GB" i="1"/>
              <a:t> must be greater than the four frictional forces acting from the ground on the car’s four tyres.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Trailer question</a:t>
            </a:r>
          </a:p>
        </p:txBody>
      </p:sp>
      <p:sp>
        <p:nvSpPr>
          <p:cNvPr id="187422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314450"/>
            <a:ext cx="3976688" cy="47482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i="1" smtClean="0"/>
              <a:t>A car of mass 800 kg is towing a trailer of mass 200 kg. If the car is accelerating at 2 ms</a:t>
            </a:r>
            <a:r>
              <a:rPr lang="en-GB" sz="1600" i="1" baseline="30000" smtClean="0"/>
              <a:t>-2</a:t>
            </a:r>
            <a:r>
              <a:rPr lang="en-GB" sz="1600" i="1" smtClean="0"/>
              <a:t> calculate: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i="1" smtClean="0"/>
              <a:t>(a) the tension force in the tow-bar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i="1" smtClean="0"/>
              <a:t>(b) the engine force required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Let the engine force = </a:t>
            </a:r>
            <a:r>
              <a:rPr lang="en-GB" sz="1600" b="1" i="1" smtClean="0">
                <a:solidFill>
                  <a:srgbClr val="FF3300"/>
                </a:solidFill>
              </a:rPr>
              <a:t>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tension force = </a:t>
            </a:r>
            <a:r>
              <a:rPr lang="en-GB" sz="1600" b="1" i="1" smtClean="0">
                <a:solidFill>
                  <a:schemeClr val="hlink"/>
                </a:solidFill>
              </a:rPr>
              <a:t>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Car mass = </a:t>
            </a:r>
            <a:r>
              <a:rPr lang="en-GB" sz="1600" b="1" i="1" smtClean="0">
                <a:solidFill>
                  <a:srgbClr val="FF3300"/>
                </a:solidFill>
              </a:rPr>
              <a:t>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Trailer mass = </a:t>
            </a:r>
            <a:r>
              <a:rPr lang="en-GB" sz="1600" b="1" i="1" smtClean="0">
                <a:solidFill>
                  <a:srgbClr val="FF3300"/>
                </a:solidFill>
              </a:rPr>
              <a:t>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Acceleration = </a:t>
            </a:r>
            <a:r>
              <a:rPr lang="en-GB" sz="1600" b="1" i="1" smtClean="0">
                <a:solidFill>
                  <a:srgbClr val="FF3300"/>
                </a:solidFill>
              </a:rPr>
              <a:t>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forces are as shown in the diagram.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6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force acting on the trailer =</a:t>
            </a:r>
            <a:r>
              <a:rPr lang="en-GB" sz="1600" b="1" smtClean="0">
                <a:solidFill>
                  <a:srgbClr val="FF3300"/>
                </a:solidFill>
              </a:rPr>
              <a:t> </a:t>
            </a:r>
            <a:r>
              <a:rPr lang="en-GB" sz="1600" b="1" i="1" smtClean="0">
                <a:solidFill>
                  <a:schemeClr val="hlink"/>
                </a:solidFill>
              </a:rPr>
              <a:t>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smtClean="0">
                <a:solidFill>
                  <a:srgbClr val="FF3300"/>
                </a:solidFill>
              </a:rPr>
              <a:t>= </a:t>
            </a:r>
            <a:r>
              <a:rPr lang="en-GB" sz="1600" b="1" i="1" smtClean="0">
                <a:solidFill>
                  <a:srgbClr val="FF3300"/>
                </a:solidFill>
              </a:rPr>
              <a:t>ma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= 200kg x 2 ms</a:t>
            </a:r>
            <a:r>
              <a:rPr lang="en-GB" sz="1600" baseline="30000" smtClean="0"/>
              <a:t>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Tension force in the tow-bar = 400 N</a:t>
            </a: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body" sz="half" idx="2"/>
          </p:nvPr>
        </p:nvSpPr>
        <p:spPr>
          <a:xfrm>
            <a:off x="4557713" y="2828925"/>
            <a:ext cx="4283075" cy="3449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The resultant force acting on the car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b="1" smtClean="0">
                <a:solidFill>
                  <a:srgbClr val="FF3300"/>
                </a:solidFill>
              </a:rPr>
              <a:t>Σ</a:t>
            </a:r>
            <a:r>
              <a:rPr lang="en-GB" sz="1600" b="1" smtClean="0">
                <a:solidFill>
                  <a:srgbClr val="FF3300"/>
                </a:solidFill>
              </a:rPr>
              <a:t>F = </a:t>
            </a:r>
            <a:r>
              <a:rPr lang="en-GB" sz="1600" b="1" i="1" smtClean="0">
                <a:solidFill>
                  <a:srgbClr val="FF3300"/>
                </a:solidFill>
              </a:rPr>
              <a:t>E </a:t>
            </a:r>
            <a:r>
              <a:rPr lang="en-GB" sz="1600" b="1" i="1" smtClean="0"/>
              <a:t>–</a:t>
            </a:r>
            <a:r>
              <a:rPr lang="en-GB" sz="1600" b="1" i="1" smtClean="0">
                <a:solidFill>
                  <a:srgbClr val="FF3300"/>
                </a:solidFill>
              </a:rPr>
              <a:t> </a:t>
            </a:r>
            <a:r>
              <a:rPr lang="en-GB" sz="1600" b="1" i="1" smtClean="0">
                <a:solidFill>
                  <a:schemeClr val="hlink"/>
                </a:solidFill>
              </a:rPr>
              <a:t>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i="1" smtClean="0">
                <a:solidFill>
                  <a:srgbClr val="FF3300"/>
                </a:solidFill>
              </a:rPr>
              <a:t>E </a:t>
            </a:r>
            <a:r>
              <a:rPr lang="en-GB" sz="1600" b="1" i="1" smtClean="0"/>
              <a:t>–</a:t>
            </a:r>
            <a:r>
              <a:rPr lang="en-GB" sz="1600" b="1" i="1" smtClean="0">
                <a:solidFill>
                  <a:srgbClr val="FF3300"/>
                </a:solidFill>
              </a:rPr>
              <a:t> </a:t>
            </a:r>
            <a:r>
              <a:rPr lang="en-GB" sz="1600" b="1" i="1" smtClean="0">
                <a:solidFill>
                  <a:schemeClr val="hlink"/>
                </a:solidFill>
              </a:rPr>
              <a:t>T </a:t>
            </a:r>
            <a:r>
              <a:rPr lang="en-GB" sz="1600" b="1" smtClean="0">
                <a:solidFill>
                  <a:srgbClr val="FF3300"/>
                </a:solidFill>
              </a:rPr>
              <a:t>= </a:t>
            </a:r>
            <a:r>
              <a:rPr lang="en-GB" sz="1600" b="1" i="1" smtClean="0">
                <a:solidFill>
                  <a:srgbClr val="FF3300"/>
                </a:solidFill>
              </a:rPr>
              <a:t>Ma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but</a:t>
            </a:r>
            <a:r>
              <a:rPr lang="en-GB" sz="1600" b="1" smtClean="0">
                <a:solidFill>
                  <a:schemeClr val="accent2"/>
                </a:solidFill>
              </a:rPr>
              <a:t>: </a:t>
            </a:r>
            <a:r>
              <a:rPr lang="en-GB" sz="1600" b="1" i="1" smtClean="0">
                <a:solidFill>
                  <a:schemeClr val="hlink"/>
                </a:solidFill>
              </a:rPr>
              <a:t>T </a:t>
            </a:r>
            <a:r>
              <a:rPr lang="en-GB" sz="1600" b="1" smtClean="0">
                <a:solidFill>
                  <a:srgbClr val="FF3300"/>
                </a:solidFill>
              </a:rPr>
              <a:t>= </a:t>
            </a:r>
            <a:r>
              <a:rPr lang="en-GB" sz="1600" b="1" i="1" smtClean="0">
                <a:solidFill>
                  <a:srgbClr val="FF3300"/>
                </a:solidFill>
              </a:rPr>
              <a:t>ma</a:t>
            </a:r>
            <a:endParaRPr lang="en-GB" sz="16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Hence: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i="1" smtClean="0">
                <a:solidFill>
                  <a:srgbClr val="FF3300"/>
                </a:solidFill>
              </a:rPr>
              <a:t>E </a:t>
            </a:r>
            <a:r>
              <a:rPr lang="en-GB" sz="1600" b="1" i="1" smtClean="0"/>
              <a:t>–</a:t>
            </a:r>
            <a:r>
              <a:rPr lang="en-GB" sz="1600" b="1" i="1" smtClean="0">
                <a:solidFill>
                  <a:srgbClr val="FF3300"/>
                </a:solidFill>
              </a:rPr>
              <a:t> </a:t>
            </a:r>
            <a:r>
              <a:rPr lang="en-GB" sz="1600" b="1" i="1" smtClean="0">
                <a:solidFill>
                  <a:srgbClr val="FF0000"/>
                </a:solidFill>
              </a:rPr>
              <a:t>ma </a:t>
            </a:r>
            <a:r>
              <a:rPr lang="en-GB" sz="1600" b="1" smtClean="0">
                <a:solidFill>
                  <a:srgbClr val="FF3300"/>
                </a:solidFill>
              </a:rPr>
              <a:t>= </a:t>
            </a:r>
            <a:r>
              <a:rPr lang="en-GB" sz="1600" b="1" i="1" smtClean="0">
                <a:solidFill>
                  <a:srgbClr val="FF3300"/>
                </a:solidFill>
              </a:rPr>
              <a:t>Ma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i="1" smtClean="0">
                <a:solidFill>
                  <a:srgbClr val="FF3300"/>
                </a:solidFill>
              </a:rPr>
              <a:t>E </a:t>
            </a:r>
            <a:r>
              <a:rPr lang="en-GB" sz="1600" b="1" smtClean="0">
                <a:solidFill>
                  <a:srgbClr val="FF3300"/>
                </a:solidFill>
              </a:rPr>
              <a:t>= </a:t>
            </a:r>
            <a:r>
              <a:rPr lang="en-GB" sz="1600" b="1" i="1" smtClean="0">
                <a:solidFill>
                  <a:srgbClr val="FF3300"/>
                </a:solidFill>
              </a:rPr>
              <a:t>Ma </a:t>
            </a:r>
            <a:r>
              <a:rPr lang="en-GB" sz="1600" b="1" i="1" smtClean="0"/>
              <a:t>+</a:t>
            </a:r>
            <a:r>
              <a:rPr lang="en-GB" sz="1600" b="1" i="1" smtClean="0">
                <a:solidFill>
                  <a:srgbClr val="FF3300"/>
                </a:solidFill>
              </a:rPr>
              <a:t> ma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i="1" smtClean="0">
                <a:solidFill>
                  <a:srgbClr val="FF3300"/>
                </a:solidFill>
              </a:rPr>
              <a:t>= (M </a:t>
            </a:r>
            <a:r>
              <a:rPr lang="en-GB" sz="1600" b="1" i="1" smtClean="0"/>
              <a:t>+</a:t>
            </a:r>
            <a:r>
              <a:rPr lang="en-GB" sz="1600" b="1" i="1" smtClean="0">
                <a:solidFill>
                  <a:srgbClr val="FF3300"/>
                </a:solidFill>
              </a:rPr>
              <a:t> m) 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smtClean="0"/>
              <a:t>= (800kg + 200kg) x 2 ms</a:t>
            </a:r>
            <a:r>
              <a:rPr lang="en-GB" sz="1600" baseline="30000" smtClean="0"/>
              <a:t>-2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smtClean="0">
                <a:solidFill>
                  <a:schemeClr val="accent2"/>
                </a:solidFill>
              </a:rPr>
              <a:t>Engine force = 2000 N</a:t>
            </a:r>
          </a:p>
        </p:txBody>
      </p:sp>
      <p:pic>
        <p:nvPicPr>
          <p:cNvPr id="3584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304925"/>
            <a:ext cx="39719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389438" y="1919288"/>
            <a:ext cx="823912" cy="438150"/>
            <a:chOff x="2765" y="1209"/>
            <a:chExt cx="519" cy="276"/>
          </a:xfrm>
        </p:grpSpPr>
        <p:sp>
          <p:nvSpPr>
            <p:cNvPr id="35851" name="Line 33"/>
            <p:cNvSpPr>
              <a:spLocks noChangeShapeType="1"/>
            </p:cNvSpPr>
            <p:nvPr/>
          </p:nvSpPr>
          <p:spPr bwMode="auto">
            <a:xfrm flipH="1">
              <a:off x="2766" y="1209"/>
              <a:ext cx="51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34"/>
            <p:cNvSpPr txBox="1">
              <a:spLocks noChangeArrowheads="1"/>
            </p:cNvSpPr>
            <p:nvPr/>
          </p:nvSpPr>
          <p:spPr bwMode="auto">
            <a:xfrm>
              <a:off x="2765" y="1254"/>
              <a:ext cx="2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 i="1">
                  <a:solidFill>
                    <a:srgbClr val="FF3300"/>
                  </a:solidFill>
                </a:rPr>
                <a:t>E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104063" y="1687513"/>
            <a:ext cx="614362" cy="508000"/>
            <a:chOff x="4475" y="1063"/>
            <a:chExt cx="387" cy="320"/>
          </a:xfrm>
        </p:grpSpPr>
        <p:sp>
          <p:nvSpPr>
            <p:cNvPr id="35848" name="Line 36"/>
            <p:cNvSpPr>
              <a:spLocks noChangeShapeType="1"/>
            </p:cNvSpPr>
            <p:nvPr/>
          </p:nvSpPr>
          <p:spPr bwMode="auto">
            <a:xfrm>
              <a:off x="4475" y="1334"/>
              <a:ext cx="27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Text Box 37"/>
            <p:cNvSpPr txBox="1">
              <a:spLocks noChangeArrowheads="1"/>
            </p:cNvSpPr>
            <p:nvPr/>
          </p:nvSpPr>
          <p:spPr bwMode="auto">
            <a:xfrm>
              <a:off x="4523" y="1063"/>
              <a:ext cx="3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 i="1">
                  <a:solidFill>
                    <a:schemeClr val="hlink"/>
                  </a:solidFill>
                </a:rPr>
                <a:t>T</a:t>
              </a:r>
            </a:p>
          </p:txBody>
        </p:sp>
        <p:sp>
          <p:nvSpPr>
            <p:cNvPr id="35850" name="Rectangle 38"/>
            <p:cNvSpPr>
              <a:spLocks noChangeArrowheads="1"/>
            </p:cNvSpPr>
            <p:nvPr/>
          </p:nvSpPr>
          <p:spPr bwMode="auto">
            <a:xfrm>
              <a:off x="4587" y="1299"/>
              <a:ext cx="56" cy="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2800" smtClean="0"/>
              <a:t>ACTIVITY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2838"/>
            <a:ext cx="4038600" cy="452596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sz="2400" smtClean="0"/>
              <a:t>State Newton’s first law of motion and give two examples of this law.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sz="2400" smtClean="0"/>
              <a:t>State the equation for Newton’s second law of motion.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sz="2400" smtClean="0"/>
              <a:t>Explain why a heavy object falls at the same rate as a heavy one.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12838"/>
            <a:ext cx="4038600" cy="4525962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GB" sz="2400" smtClean="0"/>
              <a:t>What does the drag force acting on a body depend upon?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GB" sz="2400" smtClean="0"/>
              <a:t>Describe and explain the motion of a body falling because of gravity through a fluid.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GB" sz="2400" smtClean="0"/>
              <a:t>What is meant by terminal speed?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Activity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0238" cy="4292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2800" smtClean="0"/>
              <a:t>What does the drag force acting on a body depend upon?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2800" smtClean="0"/>
              <a:t>Describe and explain the motion of a body falling because of gravity through a fluid.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GB" sz="2800" smtClean="0"/>
              <a:t>What is meant by terminal speed?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Newton’s second law of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</a:rPr>
              <a:t>The acceleration of a body of constant mass is related to the net external resultant force acting on the body by the equation:</a:t>
            </a:r>
          </a:p>
          <a:p>
            <a:pPr marL="0" indent="0" algn="ctr" eaLnBrk="1" hangingPunct="1">
              <a:buFontTx/>
              <a:buNone/>
            </a:pPr>
            <a:endParaRPr lang="en-GB" b="1" smtClean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resultant force = mass x acceleration</a:t>
            </a:r>
            <a:endParaRPr lang="en-GB" b="1" i="1" smtClean="0">
              <a:solidFill>
                <a:schemeClr val="accent2"/>
              </a:solidFill>
              <a:cs typeface="Arial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b="1" i="1" smtClean="0">
                <a:solidFill>
                  <a:schemeClr val="accent2"/>
                </a:solidFill>
                <a:cs typeface="Arial" pitchFamily="34" charset="0"/>
              </a:rPr>
              <a:t>F = m a</a:t>
            </a:r>
            <a:endParaRPr lang="el-GR" b="1" i="1" smtClean="0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>
                <a:cs typeface="Arial" pitchFamily="34" charset="0"/>
              </a:rPr>
              <a:t>Calculate the force required to cause a car of mass 1200 kg to accelerate at 6 ms </a:t>
            </a:r>
            <a:r>
              <a:rPr lang="en-GB" i="1" baseline="30000" smtClean="0">
                <a:cs typeface="Arial" pitchFamily="34" charset="0"/>
              </a:rPr>
              <a:t>-2</a:t>
            </a:r>
            <a:r>
              <a:rPr lang="en-GB" i="1" smtClean="0">
                <a:cs typeface="Arial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F = m a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F </a:t>
            </a:r>
            <a:r>
              <a:rPr lang="en-GB" i="1" smtClean="0">
                <a:cs typeface="Arial" pitchFamily="34" charset="0"/>
              </a:rPr>
              <a:t>= </a:t>
            </a:r>
            <a:r>
              <a:rPr lang="en-GB" smtClean="0">
                <a:cs typeface="Arial" pitchFamily="34" charset="0"/>
              </a:rPr>
              <a:t>1200 kg x 6 ms </a:t>
            </a:r>
            <a:r>
              <a:rPr lang="en-GB" baseline="30000" smtClean="0">
                <a:cs typeface="Arial" pitchFamily="34" charset="0"/>
              </a:rPr>
              <a:t>-2</a:t>
            </a:r>
            <a:endParaRPr lang="en-GB" smtClean="0"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Force = 7200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>
                <a:cs typeface="Arial" pitchFamily="34" charset="0"/>
              </a:rPr>
              <a:t>Calculate the acceleration produced by a force of 20 kN on a mass of 40 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i="1" smtClean="0">
                <a:cs typeface="Arial" pitchFamily="34" charset="0"/>
              </a:rPr>
              <a:t>Calculate the acceleration produced by a force of 20 kN on a mass of 40 g.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F = m a</a:t>
            </a:r>
          </a:p>
          <a:p>
            <a:pPr marL="0" indent="0" eaLnBrk="1" hangingPunct="1">
              <a:buFontTx/>
              <a:buNone/>
            </a:pPr>
            <a:r>
              <a:rPr lang="en-GB" smtClean="0">
                <a:cs typeface="Arial" pitchFamily="34" charset="0"/>
              </a:rPr>
              <a:t>20 000 N = 0.040 kg x </a:t>
            </a: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</a:p>
          <a:p>
            <a:pPr marL="0" indent="0" eaLnBrk="1" hangingPunct="1">
              <a:buFontTx/>
              <a:buNone/>
            </a:pPr>
            <a:r>
              <a:rPr lang="en-GB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  <a:r>
              <a:rPr lang="en-GB" smtClean="0">
                <a:cs typeface="Arial" pitchFamily="34" charset="0"/>
              </a:rPr>
              <a:t> = 20 000 / 0.040</a:t>
            </a:r>
            <a:endParaRPr lang="en-GB" b="1" i="1" smtClean="0">
              <a:solidFill>
                <a:srgbClr val="FF330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acceleration = 5.0 x 10</a:t>
            </a:r>
            <a:r>
              <a:rPr lang="en-GB" b="1" baseline="30000" smtClean="0">
                <a:solidFill>
                  <a:srgbClr val="FF3300"/>
                </a:solidFill>
                <a:cs typeface="Arial" pitchFamily="34" charset="0"/>
              </a:rPr>
              <a:t>5</a:t>
            </a:r>
            <a:r>
              <a:rPr lang="en-GB" b="1" smtClean="0">
                <a:solidFill>
                  <a:srgbClr val="FF3300"/>
                </a:solidFill>
                <a:cs typeface="Arial" pitchFamily="34" charset="0"/>
              </a:rPr>
              <a:t> ms </a:t>
            </a:r>
            <a:r>
              <a:rPr lang="en-GB" b="1" baseline="30000" smtClean="0">
                <a:solidFill>
                  <a:srgbClr val="FF3300"/>
                </a:solidFill>
                <a:cs typeface="Arial" pitchFamily="34" charset="0"/>
              </a:rPr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25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>
                <a:cs typeface="Arial" pitchFamily="34" charset="0"/>
              </a:rPr>
              <a:t>Calculate the mass of a body that accelerates from 2 ms </a:t>
            </a:r>
            <a:r>
              <a:rPr lang="en-GB" sz="2800" i="1" baseline="30000" smtClean="0">
                <a:cs typeface="Arial" pitchFamily="34" charset="0"/>
              </a:rPr>
              <a:t>-1</a:t>
            </a:r>
            <a:r>
              <a:rPr lang="en-GB" sz="2800" i="1" smtClean="0">
                <a:cs typeface="Arial" pitchFamily="34" charset="0"/>
              </a:rPr>
              <a:t> to 8 ms </a:t>
            </a:r>
            <a:r>
              <a:rPr lang="en-GB" sz="2800" i="1" baseline="30000" smtClean="0">
                <a:cs typeface="Arial" pitchFamily="34" charset="0"/>
              </a:rPr>
              <a:t>-1</a:t>
            </a:r>
            <a:r>
              <a:rPr lang="en-GB" sz="2800" i="1" smtClean="0">
                <a:cs typeface="Arial" pitchFamily="34" charset="0"/>
              </a:rPr>
              <a:t> when acted on by a force of 400N for 3 seconds.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3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25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i="1" smtClean="0">
                <a:cs typeface="Arial" pitchFamily="34" charset="0"/>
              </a:rPr>
              <a:t>Calculate the mass of a body that accelerates from 2 ms </a:t>
            </a:r>
            <a:r>
              <a:rPr lang="en-GB" sz="2800" i="1" baseline="30000" smtClean="0">
                <a:cs typeface="Arial" pitchFamily="34" charset="0"/>
              </a:rPr>
              <a:t>-1</a:t>
            </a:r>
            <a:r>
              <a:rPr lang="en-GB" sz="2800" i="1" smtClean="0">
                <a:cs typeface="Arial" pitchFamily="34" charset="0"/>
              </a:rPr>
              <a:t> to 8 ms </a:t>
            </a:r>
            <a:r>
              <a:rPr lang="en-GB" sz="2800" i="1" baseline="30000" smtClean="0">
                <a:cs typeface="Arial" pitchFamily="34" charset="0"/>
              </a:rPr>
              <a:t>-1</a:t>
            </a:r>
            <a:r>
              <a:rPr lang="en-GB" sz="2800" i="1" smtClean="0">
                <a:cs typeface="Arial" pitchFamily="34" charset="0"/>
              </a:rPr>
              <a:t> when acted on by a force of 400N for 3 seconds.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acceleration = change in velocity / time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= (8 – 2) ms </a:t>
            </a:r>
            <a:r>
              <a:rPr lang="en-GB" sz="2800" baseline="30000" smtClean="0">
                <a:cs typeface="Arial" pitchFamily="34" charset="0"/>
              </a:rPr>
              <a:t>-1</a:t>
            </a:r>
            <a:r>
              <a:rPr lang="en-GB" sz="2800" smtClean="0">
                <a:cs typeface="Arial" pitchFamily="34" charset="0"/>
              </a:rPr>
              <a:t> / 3s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a</a:t>
            </a:r>
            <a:r>
              <a:rPr lang="en-GB" sz="2800" smtClean="0">
                <a:cs typeface="Arial" pitchFamily="34" charset="0"/>
              </a:rPr>
              <a:t> = 2 ms </a:t>
            </a:r>
            <a:r>
              <a:rPr lang="en-GB" sz="2800" baseline="30000" smtClean="0">
                <a:cs typeface="Arial" pitchFamily="34" charset="0"/>
              </a:rPr>
              <a:t>-2</a:t>
            </a:r>
            <a:r>
              <a:rPr lang="en-GB" sz="2800" smtClean="0">
                <a:cs typeface="Arial" pitchFamily="34" charset="0"/>
              </a:rPr>
              <a:t> </a:t>
            </a:r>
            <a:endParaRPr lang="en-GB" sz="2800" b="1" smtClean="0">
              <a:solidFill>
                <a:srgbClr val="FF33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F = m a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>
                <a:cs typeface="Arial" pitchFamily="34" charset="0"/>
              </a:rPr>
              <a:t>400 N = </a:t>
            </a: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m</a:t>
            </a:r>
            <a:r>
              <a:rPr lang="en-GB" sz="2800" smtClean="0">
                <a:cs typeface="Arial" pitchFamily="34" charset="0"/>
              </a:rPr>
              <a:t> x 2 ms </a:t>
            </a:r>
            <a:r>
              <a:rPr lang="en-GB" sz="2800" baseline="30000" smtClean="0">
                <a:cs typeface="Arial" pitchFamily="34" charset="0"/>
              </a:rPr>
              <a:t>-2</a:t>
            </a:r>
            <a:r>
              <a:rPr lang="en-GB" sz="2800" smtClean="0">
                <a:cs typeface="Arial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i="1" smtClean="0">
                <a:solidFill>
                  <a:srgbClr val="FF3300"/>
                </a:solidFill>
                <a:cs typeface="Arial" pitchFamily="34" charset="0"/>
              </a:rPr>
              <a:t>m</a:t>
            </a:r>
            <a:r>
              <a:rPr lang="en-GB" sz="2800" smtClean="0">
                <a:cs typeface="Arial" pitchFamily="34" charset="0"/>
              </a:rPr>
              <a:t> = 400 / 2</a:t>
            </a:r>
            <a:endParaRPr lang="en-GB" sz="2800" b="1" i="1" smtClean="0">
              <a:solidFill>
                <a:srgbClr val="FF33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3300"/>
                </a:solidFill>
                <a:cs typeface="Arial" pitchFamily="34" charset="0"/>
              </a:rPr>
              <a:t>mass = 200 kg</a:t>
            </a:r>
            <a:endParaRPr lang="en-GB" sz="2800" b="1" baseline="30000" smtClean="0">
              <a:solidFill>
                <a:srgbClr val="FF33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2390</Words>
  <Application>Microsoft Office PowerPoint</Application>
  <PresentationFormat>On-screen Show (4:3)</PresentationFormat>
  <Paragraphs>418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Newton’s laws of motion</vt:lpstr>
      <vt:lpstr>Newton’s first law of motion</vt:lpstr>
      <vt:lpstr>Examples of Newton’s first law of motion</vt:lpstr>
      <vt:lpstr>Newton’s second law of motion</vt:lpstr>
      <vt:lpstr>Question 1</vt:lpstr>
      <vt:lpstr>Question 2</vt:lpstr>
      <vt:lpstr>Question 2</vt:lpstr>
      <vt:lpstr>Question 3</vt:lpstr>
      <vt:lpstr>Question 3</vt:lpstr>
      <vt:lpstr>Answers</vt:lpstr>
      <vt:lpstr>Answers</vt:lpstr>
      <vt:lpstr>Types of force</vt:lpstr>
      <vt:lpstr>PowerPoint Presentation</vt:lpstr>
      <vt:lpstr>PowerPoint Presentation</vt:lpstr>
      <vt:lpstr>Gravitational Field Strength, g</vt:lpstr>
      <vt:lpstr>Rocket question</vt:lpstr>
      <vt:lpstr>Rocket question</vt:lpstr>
      <vt:lpstr>Rocket question</vt:lpstr>
      <vt:lpstr>Lift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Terminal Velocity</vt:lpstr>
      <vt:lpstr>PowerPoint Presentation</vt:lpstr>
      <vt:lpstr>PowerPoint Presentation</vt:lpstr>
      <vt:lpstr>PowerPoint Presentation</vt:lpstr>
      <vt:lpstr>Newton’s third law of motion</vt:lpstr>
      <vt:lpstr>Examples of Newton’s third law of motion</vt:lpstr>
      <vt:lpstr>PowerPoint Presentation</vt:lpstr>
      <vt:lpstr>PowerPoint Presentation</vt:lpstr>
      <vt:lpstr>Tractor and car question</vt:lpstr>
      <vt:lpstr>Trailer question</vt:lpstr>
      <vt:lpstr>ACTIVITY</vt:lpstr>
      <vt:lpstr>Activity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94</cp:revision>
  <dcterms:created xsi:type="dcterms:W3CDTF">2008-08-15T17:24:00Z</dcterms:created>
  <dcterms:modified xsi:type="dcterms:W3CDTF">2019-01-18T17:13:01Z</dcterms:modified>
</cp:coreProperties>
</file>