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7" r:id="rId3"/>
    <p:sldId id="283" r:id="rId4"/>
    <p:sldId id="284" r:id="rId5"/>
    <p:sldId id="323" r:id="rId6"/>
    <p:sldId id="324" r:id="rId7"/>
    <p:sldId id="322" r:id="rId8"/>
    <p:sldId id="285" r:id="rId9"/>
    <p:sldId id="304" r:id="rId10"/>
    <p:sldId id="330" r:id="rId11"/>
    <p:sldId id="297" r:id="rId12"/>
    <p:sldId id="298" r:id="rId13"/>
    <p:sldId id="288" r:id="rId14"/>
    <p:sldId id="306" r:id="rId15"/>
    <p:sldId id="307" r:id="rId16"/>
    <p:sldId id="326" r:id="rId17"/>
    <p:sldId id="334" r:id="rId18"/>
    <p:sldId id="327" r:id="rId19"/>
    <p:sldId id="335" r:id="rId20"/>
    <p:sldId id="328" r:id="rId21"/>
    <p:sldId id="329" r:id="rId22"/>
    <p:sldId id="331" r:id="rId23"/>
    <p:sldId id="315" r:id="rId24"/>
    <p:sldId id="289" r:id="rId25"/>
    <p:sldId id="290" r:id="rId26"/>
    <p:sldId id="291" r:id="rId27"/>
    <p:sldId id="292" r:id="rId28"/>
    <p:sldId id="293" r:id="rId29"/>
    <p:sldId id="294" r:id="rId30"/>
    <p:sldId id="332" r:id="rId31"/>
    <p:sldId id="313" r:id="rId32"/>
    <p:sldId id="314" r:id="rId33"/>
    <p:sldId id="316" r:id="rId34"/>
    <p:sldId id="333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ECFF"/>
    <a:srgbClr val="CCFFCC"/>
    <a:srgbClr val="FF9999"/>
    <a:srgbClr val="663300"/>
    <a:srgbClr val="333333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F698A1-739A-4067-A3A4-5E3E8256DE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9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1E22EF-2BA0-4C19-ACC6-6D9023347531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AB62D5-158E-4BD2-8F38-360BCC2011CE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7E99A56-887A-4D76-9055-AA14C7FAC5C1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8ED2DF-77FA-4BEB-97B4-3535CE312771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9B98BAB-3AFA-4FFC-A7D0-D117672A0728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D35B0A-0EB4-437C-A6AA-7DDB93E84995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D4FD14A-02AE-4C83-BFFE-EA41FB1F6FDC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C95E72-5D10-4028-9981-B25B48E8F003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305E673-FEF3-4113-9A28-C3B4296CD792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8C13AD-AF71-42F2-AFD5-EFE2713FAD10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527E4FB-93A7-46D4-8E7C-985570E098FE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FDBBF3-5BCC-4179-9FE1-B1BB3C6A7DB5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C89B10E-A3DC-463D-B580-7697B66DD0E1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D97C60-C977-470B-91A2-C64D4F0C04E4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480627C-2EC3-4EF1-A235-95D7F509ED0B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01CB6A-1687-4EAD-A57E-ACC44B5E4476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4E3E392-C75F-4591-9028-19CCA6EA098C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A04C90-1082-4400-98A5-89366AE367C2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EB655C5-8A9A-4119-A1C6-6A10A153242F}" type="slidenum">
              <a:rPr lang="en-GB" sz="1200"/>
              <a:pPr algn="r" eaLnBrk="1" hangingPunct="1"/>
              <a:t>18</a:t>
            </a:fld>
            <a:endParaRPr lang="en-GB" sz="1200"/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ABDE8E-C825-4E0C-B87C-9389FC82D698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1FEFCF9-943D-4DD6-9F6C-B61A413A221D}" type="slidenum">
              <a:rPr lang="en-GB" sz="1200"/>
              <a:pPr algn="r" eaLnBrk="1" hangingPunct="1"/>
              <a:t>19</a:t>
            </a:fld>
            <a:endParaRPr lang="en-GB" sz="1200"/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DF6525-AF33-45B4-ACA3-B0DDCDE9B5AB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152655-2D91-464F-8400-6BCA4E90D7CA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C8B18E7-61A5-40EF-A371-0D0813EB21B5}" type="slidenum">
              <a:rPr lang="en-GB" sz="1200"/>
              <a:pPr algn="r" eaLnBrk="1" hangingPunct="1"/>
              <a:t>20</a:t>
            </a:fld>
            <a:endParaRPr lang="en-GB" sz="1200"/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ACBA49-CB4C-495E-9FC8-3297282562D7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FA91EA3-DA70-469B-BF60-931297174C24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1E94A0-920C-4B5A-B999-E546170959E8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3EEFD47-EC72-4D73-9B8F-5CE167C2A6C8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B553A5-1108-4737-B8A8-490069FAAB4D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112E9F2-35F8-4436-8F15-04B7122D74D4}" type="slidenum">
              <a:rPr lang="en-GB" sz="1200"/>
              <a:pPr algn="r" eaLnBrk="1" hangingPunct="1"/>
              <a:t>23</a:t>
            </a:fld>
            <a:endParaRPr lang="en-GB" sz="1200"/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6706AF-F4E2-4C3E-9776-5285CC9E30BF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3834468-FC2D-4AEF-89D2-7FED7C076D73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7554F8-6CD2-44E7-94F3-5FFD65668EB6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43E813C-D2FA-4D49-A204-7C76A6EDAC26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380735-8C84-4832-8D51-B8F71D623622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C2F4F75-8228-4837-95A7-76E84DC5382A}" type="slidenum">
              <a:rPr lang="en-GB" sz="1200"/>
              <a:pPr algn="r" eaLnBrk="1" hangingPunct="1"/>
              <a:t>26</a:t>
            </a:fld>
            <a:endParaRPr lang="en-GB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0D8B1F-AAAB-4160-A9AF-415B0B5E8FA3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158623-BA97-4C71-9A35-5BAFE898CC67}" type="slidenum">
              <a:rPr lang="en-GB" sz="1200"/>
              <a:pPr algn="r" eaLnBrk="1" hangingPunct="1"/>
              <a:t>27</a:t>
            </a:fld>
            <a:endParaRPr lang="en-GB" sz="120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C05051-DFEB-4222-94C4-9877C49CE502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FBA710C-3BF7-489F-93E7-954D765F69C9}" type="slidenum">
              <a:rPr lang="en-GB" sz="1200"/>
              <a:pPr algn="r" eaLnBrk="1" hangingPunct="1"/>
              <a:t>28</a:t>
            </a:fld>
            <a:endParaRPr lang="en-GB" sz="120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6ED805-7FD0-40D1-8931-0B9B5ED59404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D1712FF-B5D3-4DD0-BB33-A60417FFBB0F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5E98BC-9011-460F-8C3D-7A019D2E27A9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D0BBDFF-1DA3-423D-AEE2-2FF19A19D44B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399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06A076-B461-4B13-8D1A-4AF4881F5A5C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BABA64F-80AC-4D63-BFD8-022B0BD882B9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9C54F1-E913-477A-9A56-A83CCAC4EB1D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B5640CF-C04D-472A-BBF3-6AE6CC5959F1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A8DFFE-8292-49E6-90E2-7EEBAF05A4D8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E80AB6D-7DB7-42B5-A559-2E306DDC5138}" type="slidenum">
              <a:rPr lang="en-GB" sz="1200"/>
              <a:pPr algn="r" eaLnBrk="1" hangingPunct="1"/>
              <a:t>32</a:t>
            </a:fld>
            <a:endParaRPr lang="en-GB" sz="120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565A79-16E8-4D65-A34D-4EE541BEFD7F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F6507FD-ABFD-476D-B2D2-6069C06C824F}" type="slidenum">
              <a:rPr lang="en-GB" sz="1200"/>
              <a:pPr algn="r" eaLnBrk="1" hangingPunct="1"/>
              <a:t>33</a:t>
            </a:fld>
            <a:endParaRPr lang="en-GB" sz="1200"/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2B52F0-9676-47CF-BC1F-EBB252CEAE78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6F92258-1269-4025-8BC9-26733EB31ADE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BB6919-41D8-4960-BB6E-31381E4202FF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800178A-F62D-4F8F-B5CE-4B34F5488257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409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D761FD-24DF-4E08-9804-F21C2A59B912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3666B13-FAF5-4B22-B6AA-80C276C821CD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419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24504C-0FA5-459C-A1F6-556B31994718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8D1520B-B59B-45A2-833E-9655A0B47085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C7631C-C734-4960-99B9-D7C8F97CE8EB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8EBE17A-8A2D-4F26-B1FE-637385032262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24BCF8-95C6-463E-85CA-3CAA1D2AB4A6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33C2074-00B1-4FE6-A17E-84A15EE67373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93DBEA-3CFB-4614-B7AB-EEED40D9A400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3676DC4-DB41-46CF-8959-627A43986122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4FA7-AE95-4D59-A289-BBE922F09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1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5AB2E-4045-4713-BA62-D3C06652D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188C-F736-4156-A1AF-1540745654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1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22DE-4943-469F-8B07-28BFD9DEC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57A2-9979-4165-9DAD-E34A60B254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D26B-E9C7-4A43-B74F-E4E5DB53C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3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EF56-54C8-4B81-8585-179723ABE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3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EC9D-E0B5-4BCE-8436-98BD06D5D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954D-4A98-4B7E-A4B5-465FF5CC9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9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C3F9-5716-4D2C-BB96-EEF6A2B19E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8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7E27-AAB6-49D5-B00B-150FCB057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3C78DCA-C75E-4FF8-85E8-97F190C82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mypumpkindoodle.com/store/images/pa15_250.jpg&amp;imgrefurl=http://mypumpkindoodle.com/store/pureairhomeproductspurelyanion-c-179_104_105.html&amp;usg=__IoxKvCb3Nczma3d-kb7pGenlo98=&amp;h=250&amp;w=250&amp;sz=9&amp;hl=en&amp;start=28&amp;um=1&amp;itbs=1&amp;tbnid=vdJi-6azDiJ2uM:&amp;tbnh=111&amp;tbnw=111&amp;prev=/images%3Fq%3Denergy%2Befficient%2Blight%2Bbulb%26start%3D18%26um%3D1%26hl%3Den%26sa%3DN%26ndsp%3D18%26tbs%3Disch: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.uk/imgres?imgurl=http://www.miss-thrifty.co.uk/wp-content/uploads/2008/08/energy-saving-light-bulb.bmp&amp;imgrefurl=http://www.miss-thrifty.co.uk/2008/08/08/friday-bargain-energy-saving-lightbulbs-for-next-to-nothing/&amp;usg=__WC2XbULS0K6f3LmLtwJBymMFfl4=&amp;h=520&amp;w=567&amp;sz=866&amp;hl=en&amp;start=30&amp;um=1&amp;itbs=1&amp;tbnid=kQodO86Xf6w8CM:&amp;tbnh=123&amp;tbnw=134&amp;prev=/images%3Fq%3Denergy%2Befficient%2Blight%2Bbulb%26start%3D18%26um%3D1%26hl%3Den%26sa%3DN%26ndsp%3D18%26tbs%3Disch:1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hysics.uiowa.edu/adventure/fall_2005/oct_15-05/light_bulb.jpg&amp;imgrefurl=http://www.physics.uiowa.edu/adventure/fall_2005/oct_15-05.html&amp;usg=__UgqSve7q4DLlpI2DotZyLA8HOX0=&amp;h=504&amp;w=292&amp;sz=19&amp;hl=en&amp;start=7&amp;itbs=1&amp;tbnid=ZSMaKMmWo9wUQM:&amp;tbnh=130&amp;tbnw=75&amp;prev=/images%3Fq%3Dlight%2Bbulb%26hl%3Den%26sa%3DG%26gbv%3D2%26tbs%3Disch: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oponlinequotes.co.uk/images/car%2520cartoon%25203%2520logo.jpg&amp;imgrefurl=http://myvintagekitschen.com/2007/09/&amp;usg=__f1BWEKnYdXewP9WYNSt5yVQn0CI=&amp;h=328&amp;w=482&amp;sz=28&amp;hl=en&amp;start=1&amp;itbs=1&amp;tbnid=YNKxzqUybb0YkM:&amp;tbnh=88&amp;tbnw=129&amp;prev=/images%3Fq%3Dfast%2Bcar%2Bcartoon%26hl%3Den%26sa%3DX%26gbv%3D2%26ndsp%3D18%26tbs%3Disch: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ickrutgers.com/uploaded_images/Flowers-Plants-Cactus_-_Cartoon_2-1-742356.jpg&amp;imgrefurl=http://www.dickrutgers.com/2009/05/journal-may-1-8-2009_08.html&amp;usg=__51l1PGVcTc01yH5WVXrE3kFCFsY=&amp;h=378&amp;w=250&amp;sz=21&amp;hl=en&amp;start=44&amp;itbs=1&amp;tbnid=PFrvM7ASHQZ_fM:&amp;tbnh=122&amp;tbnw=81&amp;prev=/images%3Fq%3Dcartoon%2Bplants%26start%3D36%26hl%3Den%26sa%3DN%26gbv%3D2%26ndsp%3D18%26tbs%3Disch: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/imgres?imgurl=http://xprizecars.com/images/Battery_9V.jpg&amp;imgrefurl=http://xprizecars.com/2008/04/batteries-power-energy-and-uni.php&amp;usg=__yb0uGZZ87hS6Vp2aTqCxWWWaYBU=&amp;h=300&amp;w=300&amp;sz=9&amp;hl=en&amp;start=1&amp;itbs=1&amp;tbnid=EtUZ-5HXzfpWAM:&amp;tbnh=116&amp;tbnw=116&amp;prev=/images%3Fq%3Dbattery%26hl%3Den%26gbv%3D2%26tbs%3Disch:1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photorealistic-red-appl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38" y="690563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Energy Transfers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4925" y="2024063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400" smtClean="0"/>
              <a:t>CONSERVATION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eaLnBrk="1" hangingPunct="1"/>
            <a:r>
              <a:rPr lang="en-GB" sz="3600" smtClean="0"/>
              <a:t>Other energy measurement examples</a:t>
            </a:r>
          </a:p>
        </p:txBody>
      </p:sp>
      <p:graphicFrame>
        <p:nvGraphicFramePr>
          <p:cNvPr id="110629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827088" y="1125538"/>
          <a:ext cx="7632700" cy="3621087"/>
        </p:xfrm>
        <a:graphic>
          <a:graphicData uri="http://schemas.openxmlformats.org/drawingml/2006/table">
            <a:tbl>
              <a:tblPr/>
              <a:tblGrid>
                <a:gridCol w="3097212"/>
                <a:gridCol w="4535488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4200 joules   (4.2 kJ)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food Calorie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1 000 000 J   (1 MJ)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Energy of a Mars 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0.000 02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Energy need to produce a syllable of a 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15 000 000 000 000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000 000 000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received by the Earth from the Sun in one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6612" name="Rectangle 20"/>
          <p:cNvSpPr>
            <a:spLocks noChangeArrowheads="1"/>
          </p:cNvSpPr>
          <p:nvPr/>
        </p:nvSpPr>
        <p:spPr bwMode="auto">
          <a:xfrm>
            <a:off x="3989388" y="1177925"/>
            <a:ext cx="21066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6613" name="Rectangle 21"/>
          <p:cNvSpPr>
            <a:spLocks noChangeArrowheads="1"/>
          </p:cNvSpPr>
          <p:nvPr/>
        </p:nvSpPr>
        <p:spPr bwMode="auto">
          <a:xfrm>
            <a:off x="3976688" y="2063750"/>
            <a:ext cx="3144837" cy="44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6614" name="Rectangle 22"/>
          <p:cNvSpPr>
            <a:spLocks noChangeArrowheads="1"/>
          </p:cNvSpPr>
          <p:nvPr/>
        </p:nvSpPr>
        <p:spPr bwMode="auto">
          <a:xfrm>
            <a:off x="3989388" y="3006725"/>
            <a:ext cx="36449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6615" name="Rectangle 23"/>
          <p:cNvSpPr>
            <a:spLocks noChangeArrowheads="1"/>
          </p:cNvSpPr>
          <p:nvPr/>
        </p:nvSpPr>
        <p:spPr bwMode="auto">
          <a:xfrm>
            <a:off x="3976688" y="3935413"/>
            <a:ext cx="4141787" cy="747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2" grpId="0" animBg="1"/>
      <p:bldP spid="366613" grpId="0" animBg="1"/>
      <p:bldP spid="366614" grpId="0" animBg="1"/>
      <p:bldP spid="3666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Conservation of energy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Energy cannot be created or destroyed. It can only be transformed from one form to another form.</a:t>
            </a:r>
          </a:p>
          <a:p>
            <a:pPr marL="0" indent="0" eaLnBrk="1" hangingPunct="1">
              <a:buFontTx/>
              <a:buNone/>
            </a:pPr>
            <a:endParaRPr lang="en-GB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i="1" smtClean="0"/>
              <a:t>Conservation of energy also means that the total energy in the universe stays constant.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Pendulum oscillation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5288" y="1341438"/>
            <a:ext cx="3960812" cy="4103687"/>
            <a:chOff x="793" y="981"/>
            <a:chExt cx="2495" cy="2585"/>
          </a:xfrm>
        </p:grpSpPr>
        <p:sp>
          <p:nvSpPr>
            <p:cNvPr id="13335" name="Freeform 10"/>
            <p:cNvSpPr>
              <a:spLocks/>
            </p:cNvSpPr>
            <p:nvPr/>
          </p:nvSpPr>
          <p:spPr bwMode="auto">
            <a:xfrm>
              <a:off x="930" y="3022"/>
              <a:ext cx="2358" cy="544"/>
            </a:xfrm>
            <a:custGeom>
              <a:avLst/>
              <a:gdLst>
                <a:gd name="T0" fmla="*/ 0 w 2358"/>
                <a:gd name="T1" fmla="*/ 0 h 544"/>
                <a:gd name="T2" fmla="*/ 1179 w 2358"/>
                <a:gd name="T3" fmla="*/ 544 h 544"/>
                <a:gd name="T4" fmla="*/ 2358 w 2358"/>
                <a:gd name="T5" fmla="*/ 0 h 544"/>
                <a:gd name="T6" fmla="*/ 0 60000 65536"/>
                <a:gd name="T7" fmla="*/ 0 60000 65536"/>
                <a:gd name="T8" fmla="*/ 0 60000 65536"/>
                <a:gd name="T9" fmla="*/ 0 w 2358"/>
                <a:gd name="T10" fmla="*/ 0 h 544"/>
                <a:gd name="T11" fmla="*/ 2358 w 235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8" h="544">
                  <a:moveTo>
                    <a:pt x="0" y="0"/>
                  </a:moveTo>
                  <a:cubicBezTo>
                    <a:pt x="393" y="272"/>
                    <a:pt x="786" y="544"/>
                    <a:pt x="1179" y="544"/>
                  </a:cubicBezTo>
                  <a:cubicBezTo>
                    <a:pt x="1572" y="544"/>
                    <a:pt x="1965" y="272"/>
                    <a:pt x="2358" y="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5"/>
            <p:cNvSpPr>
              <a:spLocks noChangeShapeType="1"/>
            </p:cNvSpPr>
            <p:nvPr/>
          </p:nvSpPr>
          <p:spPr bwMode="auto">
            <a:xfrm flipH="1">
              <a:off x="930" y="1162"/>
              <a:ext cx="1270" cy="18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6"/>
            <p:cNvSpPr>
              <a:spLocks noChangeArrowheads="1"/>
            </p:cNvSpPr>
            <p:nvPr/>
          </p:nvSpPr>
          <p:spPr bwMode="auto">
            <a:xfrm>
              <a:off x="1973" y="981"/>
              <a:ext cx="45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Oval 7"/>
            <p:cNvSpPr>
              <a:spLocks noChangeArrowheads="1"/>
            </p:cNvSpPr>
            <p:nvPr/>
          </p:nvSpPr>
          <p:spPr bwMode="auto">
            <a:xfrm>
              <a:off x="793" y="2886"/>
              <a:ext cx="272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1188" y="1341438"/>
            <a:ext cx="3743325" cy="4319587"/>
            <a:chOff x="2745" y="981"/>
            <a:chExt cx="2358" cy="2721"/>
          </a:xfrm>
        </p:grpSpPr>
        <p:sp>
          <p:nvSpPr>
            <p:cNvPr id="13331" name="Freeform 13"/>
            <p:cNvSpPr>
              <a:spLocks/>
            </p:cNvSpPr>
            <p:nvPr/>
          </p:nvSpPr>
          <p:spPr bwMode="auto">
            <a:xfrm>
              <a:off x="2745" y="3022"/>
              <a:ext cx="2358" cy="544"/>
            </a:xfrm>
            <a:custGeom>
              <a:avLst/>
              <a:gdLst>
                <a:gd name="T0" fmla="*/ 0 w 2358"/>
                <a:gd name="T1" fmla="*/ 0 h 544"/>
                <a:gd name="T2" fmla="*/ 1179 w 2358"/>
                <a:gd name="T3" fmla="*/ 544 h 544"/>
                <a:gd name="T4" fmla="*/ 2358 w 2358"/>
                <a:gd name="T5" fmla="*/ 0 h 544"/>
                <a:gd name="T6" fmla="*/ 0 60000 65536"/>
                <a:gd name="T7" fmla="*/ 0 60000 65536"/>
                <a:gd name="T8" fmla="*/ 0 60000 65536"/>
                <a:gd name="T9" fmla="*/ 0 w 2358"/>
                <a:gd name="T10" fmla="*/ 0 h 544"/>
                <a:gd name="T11" fmla="*/ 2358 w 235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8" h="544">
                  <a:moveTo>
                    <a:pt x="0" y="0"/>
                  </a:moveTo>
                  <a:cubicBezTo>
                    <a:pt x="393" y="272"/>
                    <a:pt x="786" y="544"/>
                    <a:pt x="1179" y="544"/>
                  </a:cubicBezTo>
                  <a:cubicBezTo>
                    <a:pt x="1572" y="544"/>
                    <a:pt x="1965" y="272"/>
                    <a:pt x="2358" y="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4"/>
            <p:cNvSpPr>
              <a:spLocks noChangeShapeType="1"/>
            </p:cNvSpPr>
            <p:nvPr/>
          </p:nvSpPr>
          <p:spPr bwMode="auto">
            <a:xfrm flipH="1">
              <a:off x="3969" y="1162"/>
              <a:ext cx="45" cy="24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Rectangle 15"/>
            <p:cNvSpPr>
              <a:spLocks noChangeArrowheads="1"/>
            </p:cNvSpPr>
            <p:nvPr/>
          </p:nvSpPr>
          <p:spPr bwMode="auto">
            <a:xfrm>
              <a:off x="3788" y="981"/>
              <a:ext cx="45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16"/>
            <p:cNvSpPr>
              <a:spLocks noChangeArrowheads="1"/>
            </p:cNvSpPr>
            <p:nvPr/>
          </p:nvSpPr>
          <p:spPr bwMode="auto">
            <a:xfrm>
              <a:off x="3833" y="3430"/>
              <a:ext cx="272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11188" y="1341438"/>
            <a:ext cx="3886200" cy="4103687"/>
            <a:chOff x="2972" y="890"/>
            <a:chExt cx="2448" cy="2585"/>
          </a:xfrm>
        </p:grpSpPr>
        <p:sp>
          <p:nvSpPr>
            <p:cNvPr id="13327" name="Freeform 19"/>
            <p:cNvSpPr>
              <a:spLocks/>
            </p:cNvSpPr>
            <p:nvPr/>
          </p:nvSpPr>
          <p:spPr bwMode="auto">
            <a:xfrm>
              <a:off x="2972" y="2931"/>
              <a:ext cx="2358" cy="544"/>
            </a:xfrm>
            <a:custGeom>
              <a:avLst/>
              <a:gdLst>
                <a:gd name="T0" fmla="*/ 0 w 2358"/>
                <a:gd name="T1" fmla="*/ 0 h 544"/>
                <a:gd name="T2" fmla="*/ 1179 w 2358"/>
                <a:gd name="T3" fmla="*/ 544 h 544"/>
                <a:gd name="T4" fmla="*/ 2358 w 2358"/>
                <a:gd name="T5" fmla="*/ 0 h 544"/>
                <a:gd name="T6" fmla="*/ 0 60000 65536"/>
                <a:gd name="T7" fmla="*/ 0 60000 65536"/>
                <a:gd name="T8" fmla="*/ 0 60000 65536"/>
                <a:gd name="T9" fmla="*/ 0 w 2358"/>
                <a:gd name="T10" fmla="*/ 0 h 544"/>
                <a:gd name="T11" fmla="*/ 2358 w 235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8" h="544">
                  <a:moveTo>
                    <a:pt x="0" y="0"/>
                  </a:moveTo>
                  <a:cubicBezTo>
                    <a:pt x="393" y="272"/>
                    <a:pt x="786" y="544"/>
                    <a:pt x="1179" y="544"/>
                  </a:cubicBezTo>
                  <a:cubicBezTo>
                    <a:pt x="1572" y="544"/>
                    <a:pt x="1965" y="272"/>
                    <a:pt x="2358" y="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20"/>
            <p:cNvSpPr>
              <a:spLocks noChangeShapeType="1"/>
            </p:cNvSpPr>
            <p:nvPr/>
          </p:nvSpPr>
          <p:spPr bwMode="auto">
            <a:xfrm>
              <a:off x="4241" y="1071"/>
              <a:ext cx="1043" cy="18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Rectangle 21"/>
            <p:cNvSpPr>
              <a:spLocks noChangeArrowheads="1"/>
            </p:cNvSpPr>
            <p:nvPr/>
          </p:nvSpPr>
          <p:spPr bwMode="auto">
            <a:xfrm>
              <a:off x="4015" y="890"/>
              <a:ext cx="45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22"/>
            <p:cNvSpPr>
              <a:spLocks noChangeArrowheads="1"/>
            </p:cNvSpPr>
            <p:nvPr/>
          </p:nvSpPr>
          <p:spPr bwMode="auto">
            <a:xfrm>
              <a:off x="5148" y="2750"/>
              <a:ext cx="272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3995738" y="1700213"/>
            <a:ext cx="475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GRAVITATIOINAL POTENTIAL ENERGY</a:t>
            </a:r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4932363" y="29241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KINETIC ENERGY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35600" y="2060575"/>
            <a:ext cx="1441450" cy="1590675"/>
            <a:chOff x="3424" y="1298"/>
            <a:chExt cx="908" cy="1002"/>
          </a:xfrm>
        </p:grpSpPr>
        <p:sp>
          <p:nvSpPr>
            <p:cNvPr id="13325" name="Text Box 28"/>
            <p:cNvSpPr txBox="1">
              <a:spLocks noChangeArrowheads="1"/>
            </p:cNvSpPr>
            <p:nvPr/>
          </p:nvSpPr>
          <p:spPr bwMode="auto">
            <a:xfrm>
              <a:off x="3424" y="2069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MAXIMUM</a:t>
              </a:r>
            </a:p>
          </p:txBody>
        </p:sp>
        <p:sp>
          <p:nvSpPr>
            <p:cNvPr id="13326" name="Text Box 29"/>
            <p:cNvSpPr txBox="1">
              <a:spLocks noChangeArrowheads="1"/>
            </p:cNvSpPr>
            <p:nvPr/>
          </p:nvSpPr>
          <p:spPr bwMode="auto">
            <a:xfrm>
              <a:off x="3424" y="1298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MINIMUM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292725" y="2060575"/>
            <a:ext cx="1441450" cy="1590675"/>
            <a:chOff x="3470" y="1298"/>
            <a:chExt cx="908" cy="1002"/>
          </a:xfrm>
        </p:grpSpPr>
        <p:sp>
          <p:nvSpPr>
            <p:cNvPr id="13323" name="Text Box 27"/>
            <p:cNvSpPr txBox="1">
              <a:spLocks noChangeArrowheads="1"/>
            </p:cNvSpPr>
            <p:nvPr/>
          </p:nvSpPr>
          <p:spPr bwMode="auto">
            <a:xfrm>
              <a:off x="3470" y="1298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MAXIMUM</a:t>
              </a:r>
            </a:p>
          </p:txBody>
        </p:sp>
        <p:sp>
          <p:nvSpPr>
            <p:cNvPr id="13324" name="Text Box 30"/>
            <p:cNvSpPr txBox="1">
              <a:spLocks noChangeArrowheads="1"/>
            </p:cNvSpPr>
            <p:nvPr/>
          </p:nvSpPr>
          <p:spPr bwMode="auto">
            <a:xfrm>
              <a:off x="3651" y="2069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ZERO</a:t>
              </a:r>
            </a:p>
          </p:txBody>
        </p:sp>
      </p:grpSp>
      <p:sp>
        <p:nvSpPr>
          <p:cNvPr id="135201" name="Text Box 33"/>
          <p:cNvSpPr txBox="1">
            <a:spLocks noChangeArrowheads="1"/>
          </p:cNvSpPr>
          <p:nvPr/>
        </p:nvSpPr>
        <p:spPr bwMode="auto">
          <a:xfrm>
            <a:off x="5003800" y="4365625"/>
            <a:ext cx="3673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The total energy, gravitational potential plus kinetic, remains the same if there are no significant resistive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3" grpId="0"/>
      <p:bldP spid="135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55650"/>
          </a:xfrm>
        </p:spPr>
        <p:txBody>
          <a:bodyPr/>
          <a:lstStyle/>
          <a:p>
            <a:pPr eaLnBrk="1" hangingPunct="1"/>
            <a:r>
              <a:rPr lang="en-GB" sz="4000" smtClean="0"/>
              <a:t>Useful and wasted energy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7763"/>
            <a:ext cx="7869238" cy="42592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Useful energy </a:t>
            </a:r>
            <a:r>
              <a:rPr lang="en-GB" sz="2400" b="1" smtClean="0"/>
              <a:t>is energy transferred to where it is required in the form that it is wanted.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/>
              <a:t>Other forms of energy are referred to as ‘</a:t>
            </a:r>
            <a:r>
              <a:rPr lang="en-GB" sz="2400" b="1" smtClean="0">
                <a:solidFill>
                  <a:srgbClr val="FF0000"/>
                </a:solidFill>
              </a:rPr>
              <a:t>wasted</a:t>
            </a:r>
            <a:r>
              <a:rPr lang="en-GB" sz="2400" b="1" smtClean="0"/>
              <a:t>’.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/>
              <a:t>Wasted energy </a:t>
            </a:r>
            <a:r>
              <a:rPr lang="en-GB" sz="2400" b="1" smtClean="0">
                <a:solidFill>
                  <a:srgbClr val="FF0000"/>
                </a:solidFill>
              </a:rPr>
              <a:t>spreads out</a:t>
            </a:r>
            <a:r>
              <a:rPr lang="en-GB" sz="2400" b="1" smtClean="0"/>
              <a:t> into the surroundings.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/>
              <a:t>This is usually in the form of </a:t>
            </a:r>
            <a:r>
              <a:rPr lang="en-GB" sz="2400" b="1" smtClean="0">
                <a:solidFill>
                  <a:srgbClr val="FF0000"/>
                </a:solidFill>
              </a:rPr>
              <a:t>heat energy</a:t>
            </a:r>
            <a:r>
              <a:rPr lang="en-GB" sz="2400" b="1" smtClean="0"/>
              <a:t> causing the energy changing device and its surroundings to become warmer. It is very difficult to ‘concentrate’ this energy again to make use of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Energy efficiency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08963" cy="1223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Energy efficiency is a measure of how usefully energy is converted by a device. </a:t>
            </a:r>
          </a:p>
          <a:p>
            <a:pPr marL="0" indent="0" eaLnBrk="1" hangingPunct="1">
              <a:buFontTx/>
              <a:buNone/>
            </a:pPr>
            <a:endParaRPr lang="en-GB" smtClean="0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187450" y="4292600"/>
            <a:ext cx="59769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As the useful energy output can never be greater than the energy input the efficiency can never be greater than </a:t>
            </a:r>
            <a:r>
              <a:rPr lang="en-GB" sz="2400" b="1">
                <a:solidFill>
                  <a:schemeClr val="accent2"/>
                </a:solidFill>
              </a:rPr>
              <a:t>1.0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95425" y="2603500"/>
            <a:ext cx="5513388" cy="1136650"/>
            <a:chOff x="349" y="1719"/>
            <a:chExt cx="3473" cy="716"/>
          </a:xfrm>
        </p:grpSpPr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385" y="1888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efficiency = </a:t>
              </a:r>
            </a:p>
          </p:txBody>
        </p:sp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655" y="1752"/>
              <a:ext cx="21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useful energy output</a:t>
              </a:r>
            </a:p>
          </p:txBody>
        </p:sp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1777" y="2052"/>
              <a:ext cx="1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total energy input</a:t>
              </a:r>
            </a:p>
          </p:txBody>
        </p:sp>
        <p:sp>
          <p:nvSpPr>
            <p:cNvPr id="15369" name="Line 8"/>
            <p:cNvSpPr>
              <a:spLocks noChangeShapeType="1"/>
            </p:cNvSpPr>
            <p:nvPr/>
          </p:nvSpPr>
          <p:spPr bwMode="auto">
            <a:xfrm>
              <a:off x="1701" y="2024"/>
              <a:ext cx="19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349" y="1719"/>
              <a:ext cx="3439" cy="7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Energy efficient light bulbs</a:t>
            </a:r>
          </a:p>
        </p:txBody>
      </p:sp>
      <p:sp>
        <p:nvSpPr>
          <p:cNvPr id="31539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5410200" cy="4349750"/>
          </a:xfrm>
        </p:spPr>
        <p:txBody>
          <a:bodyPr/>
          <a:lstStyle/>
          <a:p>
            <a:pPr eaLnBrk="1" hangingPunct="1"/>
            <a:r>
              <a:rPr lang="en-GB" sz="2800" smtClean="0"/>
              <a:t>These produce more useful light energy for the same amount of input electrical energy.</a:t>
            </a:r>
          </a:p>
          <a:p>
            <a:pPr eaLnBrk="1" hangingPunct="1"/>
            <a:r>
              <a:rPr lang="en-GB" sz="2800" smtClean="0"/>
              <a:t>They waste less energy to heat.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84888" y="1628775"/>
            <a:ext cx="1655762" cy="3319463"/>
            <a:chOff x="3833" y="1026"/>
            <a:chExt cx="1043" cy="2091"/>
          </a:xfrm>
        </p:grpSpPr>
        <p:pic>
          <p:nvPicPr>
            <p:cNvPr id="16389" name="Picture 15" descr="pa15_25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026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7" descr="energy-saving-light-bulb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160"/>
              <a:ext cx="104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08963" cy="1223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efficiency of an electric motor if it produces 48J of useful kinetic energy when supplied with 80J of electrical energy.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08963" cy="1223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efficiency of an electric motor if it produces 48J of useful kinetic energy when supplied with 80J of electrical energy.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11188" y="2565400"/>
            <a:ext cx="5316537" cy="960438"/>
            <a:chOff x="385" y="1616"/>
            <a:chExt cx="3349" cy="605"/>
          </a:xfrm>
        </p:grpSpPr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385" y="1752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efficiency = </a:t>
              </a:r>
            </a:p>
          </p:txBody>
        </p:sp>
        <p:sp>
          <p:nvSpPr>
            <p:cNvPr id="18439" name="Text Box 5"/>
            <p:cNvSpPr txBox="1">
              <a:spLocks noChangeArrowheads="1"/>
            </p:cNvSpPr>
            <p:nvPr/>
          </p:nvSpPr>
          <p:spPr bwMode="auto">
            <a:xfrm>
              <a:off x="1655" y="1616"/>
              <a:ext cx="20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useful energy output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1821" y="1933"/>
              <a:ext cx="1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total energy input</a:t>
              </a:r>
            </a:p>
          </p:txBody>
        </p:sp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>
              <a:off x="1701" y="1888"/>
              <a:ext cx="19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84213" y="3933825"/>
            <a:ext cx="67675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efficiency </a:t>
            </a:r>
            <a:r>
              <a:rPr lang="en-GB" sz="2400"/>
              <a:t>= 48J </a:t>
            </a:r>
            <a:r>
              <a:rPr lang="en-GB" sz="2400">
                <a:cs typeface="Arial" pitchFamily="34" charset="0"/>
              </a:rPr>
              <a:t>÷ 80J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efficiency of the motor = 0.6</a:t>
            </a:r>
            <a:endParaRPr lang="en-GB" sz="2400" b="1">
              <a:solidFill>
                <a:schemeClr val="accent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08963" cy="1223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useful light output of a light bulb of efficiency 0.20 when it is  of an electric motor if it supplied with 400J of electrical energy.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08963" cy="1223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useful light output of a light bulb of efficiency 0.20 when it is  of an electric motor if it supplied with 400J of electrical energy.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84213" y="3933825"/>
            <a:ext cx="67675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0.20 = </a:t>
            </a:r>
            <a:r>
              <a:rPr lang="en-GB" sz="2400" b="1">
                <a:solidFill>
                  <a:srgbClr val="FF0000"/>
                </a:solidFill>
              </a:rPr>
              <a:t>useful energy</a:t>
            </a:r>
            <a:r>
              <a:rPr lang="en-GB" sz="2400"/>
              <a:t> </a:t>
            </a:r>
            <a:r>
              <a:rPr lang="en-GB" sz="2400">
                <a:cs typeface="Arial" pitchFamily="34" charset="0"/>
              </a:rPr>
              <a:t>÷ 400J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useful energy</a:t>
            </a:r>
            <a:r>
              <a:rPr lang="en-GB" sz="2400"/>
              <a:t> = 0.20 x 400J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light output = 80J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11188" y="2565400"/>
            <a:ext cx="5316537" cy="960438"/>
            <a:chOff x="385" y="1616"/>
            <a:chExt cx="3349" cy="605"/>
          </a:xfrm>
        </p:grpSpPr>
        <p:sp>
          <p:nvSpPr>
            <p:cNvPr id="20486" name="Text Box 4"/>
            <p:cNvSpPr txBox="1">
              <a:spLocks noChangeArrowheads="1"/>
            </p:cNvSpPr>
            <p:nvPr/>
          </p:nvSpPr>
          <p:spPr bwMode="auto">
            <a:xfrm>
              <a:off x="385" y="1752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efficiency = </a:t>
              </a:r>
            </a:p>
          </p:txBody>
        </p:sp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1655" y="1616"/>
              <a:ext cx="20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useful energy output</a:t>
              </a: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1821" y="1933"/>
              <a:ext cx="1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total energy input</a:t>
              </a:r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>
              <a:off x="1701" y="1888"/>
              <a:ext cx="19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ENERGY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2288" cy="35782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Energy resources and energy transfer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u="sng" smtClean="0"/>
              <a:t>b) Energy transfer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describe energy transfers involving the following forms of energy: thermal (heat), light, electrical, sound, kinetic, chemical, nuclear and potential (elastic and gravitational)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understand that energy is conserved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know and use the relationship: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efficiency =  useful energy output / total energy input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describe a variety of everyday and scientific devices and situations, explaining the fate of the input energy in terms of the above relationship, including their representation by Sankey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Percentage efficiency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8291512" cy="3816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percentage efficiency = efficiency x 100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The greater the percentage of the energy that is usefully transformed in a device, the more efficient the device is.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The maximum percentage efficiency is </a:t>
            </a:r>
            <a:r>
              <a:rPr lang="en-GB" b="1" smtClean="0">
                <a:solidFill>
                  <a:schemeClr val="accent2"/>
                </a:solidFill>
              </a:rPr>
              <a:t>100%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08963" cy="1223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percentage efficiency of a light bulb if it produces 30J of light when supplied with 240J of electrical energy.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Question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68413"/>
            <a:ext cx="8208963" cy="12239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Calculate the percentage efficiency of a light bulb if it produces 30J of light when supplied with 240J of electrical energy.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84213" y="3716338"/>
            <a:ext cx="676751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efficiency </a:t>
            </a:r>
            <a:r>
              <a:rPr lang="en-GB" sz="2400"/>
              <a:t>= 30J </a:t>
            </a:r>
            <a:r>
              <a:rPr lang="en-GB" sz="2400">
                <a:cs typeface="Arial" pitchFamily="34" charset="0"/>
              </a:rPr>
              <a:t>÷ 240J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cs typeface="Arial" pitchFamily="34" charset="0"/>
              </a:rPr>
              <a:t>= 0.125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% efficiency = efficiency x 100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</a:rPr>
              <a:t>Percentage efficiency of light bulb = 12.5%</a:t>
            </a:r>
            <a:endParaRPr lang="en-GB" sz="2400" b="1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11188" y="2565400"/>
            <a:ext cx="5316537" cy="960438"/>
            <a:chOff x="385" y="1616"/>
            <a:chExt cx="3349" cy="605"/>
          </a:xfrm>
        </p:grpSpPr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385" y="1752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efficiency = </a:t>
              </a:r>
            </a:p>
          </p:txBody>
        </p:sp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1655" y="1616"/>
              <a:ext cx="20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useful energy output</a:t>
              </a:r>
            </a:p>
          </p:txBody>
        </p:sp>
        <p:sp>
          <p:nvSpPr>
            <p:cNvPr id="23560" name="Text Box 6"/>
            <p:cNvSpPr txBox="1">
              <a:spLocks noChangeArrowheads="1"/>
            </p:cNvSpPr>
            <p:nvPr/>
          </p:nvSpPr>
          <p:spPr bwMode="auto">
            <a:xfrm>
              <a:off x="1821" y="1933"/>
              <a:ext cx="1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total energy input</a:t>
              </a:r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>
              <a:off x="1701" y="1888"/>
              <a:ext cx="19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4000" smtClean="0"/>
              <a:t>Improving efficiency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Decrease loss to </a:t>
            </a:r>
            <a:r>
              <a:rPr lang="en-GB" smtClean="0">
                <a:solidFill>
                  <a:srgbClr val="FF0000"/>
                </a:solidFill>
              </a:rPr>
              <a:t>heat</a:t>
            </a:r>
            <a:r>
              <a:rPr lang="en-GB" smtClean="0"/>
              <a:t> by:</a:t>
            </a:r>
          </a:p>
          <a:p>
            <a:pPr marL="822325" lvl="1" eaLnBrk="1" hangingPunct="1">
              <a:buFontTx/>
              <a:buNone/>
            </a:pPr>
            <a:r>
              <a:rPr lang="en-GB" smtClean="0"/>
              <a:t>Reducing friction by using a lubricant (eg oil).</a:t>
            </a:r>
          </a:p>
          <a:p>
            <a:pPr marL="822325" lvl="1" eaLnBrk="1" hangingPunct="1">
              <a:buFontTx/>
              <a:buNone/>
            </a:pPr>
            <a:r>
              <a:rPr lang="en-GB" smtClean="0"/>
              <a:t>Reducing electrical resistance in electrical circuits.</a:t>
            </a:r>
          </a:p>
          <a:p>
            <a:pPr marL="822325" lvl="1" eaLnBrk="1" hangingPunct="1">
              <a:buFontTx/>
              <a:buNone/>
            </a:pPr>
            <a:r>
              <a:rPr lang="en-GB" smtClean="0"/>
              <a:t>Reducing air resistance by using streamlined shapes.</a:t>
            </a:r>
          </a:p>
          <a:p>
            <a:pPr marL="0" indent="0" eaLnBrk="1" hangingPunct="1">
              <a:buFontTx/>
              <a:buNone/>
            </a:pPr>
            <a:endParaRPr lang="en-GB" smtClean="0"/>
          </a:p>
          <a:p>
            <a:pPr marL="0" indent="0" eaLnBrk="1" hangingPunct="1">
              <a:buFontTx/>
              <a:buNone/>
            </a:pPr>
            <a:r>
              <a:rPr lang="en-GB" smtClean="0"/>
              <a:t>Reduce loss to </a:t>
            </a:r>
            <a:r>
              <a:rPr lang="en-GB" smtClean="0">
                <a:solidFill>
                  <a:srgbClr val="FF0000"/>
                </a:solidFill>
              </a:rPr>
              <a:t>sound</a:t>
            </a:r>
            <a:r>
              <a:rPr lang="en-GB" smtClean="0"/>
              <a:t> by tightening the loose parts of machinery.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Energy flow diagrams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9975" y="1412875"/>
            <a:ext cx="4319588" cy="647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GENERAL DIAGRAM</a:t>
            </a:r>
          </a:p>
          <a:p>
            <a:pPr marL="0" indent="0" eaLnBrk="1" hangingPunct="1">
              <a:buFontTx/>
              <a:buNone/>
            </a:pPr>
            <a:endParaRPr lang="en-GB" b="1" smtClean="0">
              <a:solidFill>
                <a:srgbClr val="FF00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348038" y="2565400"/>
            <a:ext cx="2305050" cy="1311275"/>
            <a:chOff x="2109" y="1616"/>
            <a:chExt cx="1452" cy="826"/>
          </a:xfrm>
        </p:grpSpPr>
        <p:sp>
          <p:nvSpPr>
            <p:cNvPr id="25620" name="Rectangle 4"/>
            <p:cNvSpPr>
              <a:spLocks noChangeArrowheads="1"/>
            </p:cNvSpPr>
            <p:nvPr/>
          </p:nvSpPr>
          <p:spPr bwMode="auto">
            <a:xfrm>
              <a:off x="2109" y="1616"/>
              <a:ext cx="1452" cy="81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Text Box 5"/>
            <p:cNvSpPr txBox="1">
              <a:spLocks noChangeArrowheads="1"/>
            </p:cNvSpPr>
            <p:nvPr/>
          </p:nvSpPr>
          <p:spPr bwMode="auto">
            <a:xfrm>
              <a:off x="2381" y="1616"/>
              <a:ext cx="108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DEVICE CAUSING ENERGY CHANGE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03350" y="2492375"/>
            <a:ext cx="1944688" cy="720725"/>
            <a:chOff x="884" y="1570"/>
            <a:chExt cx="1225" cy="454"/>
          </a:xfrm>
        </p:grpSpPr>
        <p:grpSp>
          <p:nvGrpSpPr>
            <p:cNvPr id="25616" name="Group 8"/>
            <p:cNvGrpSpPr>
              <a:grpSpLocks/>
            </p:cNvGrpSpPr>
            <p:nvPr/>
          </p:nvGrpSpPr>
          <p:grpSpPr bwMode="auto">
            <a:xfrm>
              <a:off x="884" y="2024"/>
              <a:ext cx="1225" cy="0"/>
              <a:chOff x="884" y="2024"/>
              <a:chExt cx="1225" cy="0"/>
            </a:xfrm>
          </p:grpSpPr>
          <p:sp>
            <p:nvSpPr>
              <p:cNvPr id="25618" name="Line 6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Line 7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7" name="Text Box 19"/>
            <p:cNvSpPr txBox="1">
              <a:spLocks noChangeArrowheads="1"/>
            </p:cNvSpPr>
            <p:nvPr/>
          </p:nvSpPr>
          <p:spPr bwMode="auto">
            <a:xfrm>
              <a:off x="1020" y="1570"/>
              <a:ext cx="8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INPUT ENERGY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500563" y="3860800"/>
            <a:ext cx="1439862" cy="936625"/>
            <a:chOff x="2835" y="2432"/>
            <a:chExt cx="907" cy="590"/>
          </a:xfrm>
        </p:grpSpPr>
        <p:grpSp>
          <p:nvGrpSpPr>
            <p:cNvPr id="25612" name="Group 18"/>
            <p:cNvGrpSpPr>
              <a:grpSpLocks/>
            </p:cNvGrpSpPr>
            <p:nvPr/>
          </p:nvGrpSpPr>
          <p:grpSpPr bwMode="auto">
            <a:xfrm>
              <a:off x="2835" y="2432"/>
              <a:ext cx="0" cy="590"/>
              <a:chOff x="2835" y="2432"/>
              <a:chExt cx="0" cy="590"/>
            </a:xfrm>
          </p:grpSpPr>
          <p:sp>
            <p:nvSpPr>
              <p:cNvPr id="25614" name="Line 15"/>
              <p:cNvSpPr>
                <a:spLocks noChangeShapeType="1"/>
              </p:cNvSpPr>
              <p:nvPr/>
            </p:nvSpPr>
            <p:spPr bwMode="auto">
              <a:xfrm>
                <a:off x="2835" y="2432"/>
                <a:ext cx="0" cy="5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Line 16"/>
              <p:cNvSpPr>
                <a:spLocks noChangeShapeType="1"/>
              </p:cNvSpPr>
              <p:nvPr/>
            </p:nvSpPr>
            <p:spPr bwMode="auto">
              <a:xfrm>
                <a:off x="2835" y="2523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3" name="Text Box 20"/>
            <p:cNvSpPr txBox="1">
              <a:spLocks noChangeArrowheads="1"/>
            </p:cNvSpPr>
            <p:nvPr/>
          </p:nvSpPr>
          <p:spPr bwMode="auto">
            <a:xfrm>
              <a:off x="2925" y="2523"/>
              <a:ext cx="8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WASTED ENERGY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651500" y="2205038"/>
            <a:ext cx="1944688" cy="1008062"/>
            <a:chOff x="3560" y="1389"/>
            <a:chExt cx="1225" cy="635"/>
          </a:xfrm>
        </p:grpSpPr>
        <p:grpSp>
          <p:nvGrpSpPr>
            <p:cNvPr id="25608" name="Group 12"/>
            <p:cNvGrpSpPr>
              <a:grpSpLocks/>
            </p:cNvGrpSpPr>
            <p:nvPr/>
          </p:nvGrpSpPr>
          <p:grpSpPr bwMode="auto">
            <a:xfrm>
              <a:off x="3560" y="2024"/>
              <a:ext cx="1225" cy="0"/>
              <a:chOff x="884" y="2024"/>
              <a:chExt cx="1225" cy="0"/>
            </a:xfrm>
          </p:grpSpPr>
          <p:sp>
            <p:nvSpPr>
              <p:cNvPr id="25610" name="Line 13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Line 14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Text Box 21"/>
            <p:cNvSpPr txBox="1">
              <a:spLocks noChangeArrowheads="1"/>
            </p:cNvSpPr>
            <p:nvPr/>
          </p:nvSpPr>
          <p:spPr bwMode="auto">
            <a:xfrm>
              <a:off x="3833" y="1389"/>
              <a:ext cx="77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6600"/>
                  </a:solidFill>
                </a:rPr>
                <a:t>USEFUL OUTPUT 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39975" y="692150"/>
            <a:ext cx="4330700" cy="86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An electric light bulb</a:t>
            </a:r>
          </a:p>
          <a:p>
            <a:pPr marL="0" indent="0" eaLnBrk="1" hangingPunct="1">
              <a:buFontTx/>
              <a:buNone/>
            </a:pPr>
            <a:endParaRPr lang="en-GB" b="1" smtClean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00563" y="2205038"/>
            <a:ext cx="2305050" cy="1296987"/>
            <a:chOff x="2154" y="1162"/>
            <a:chExt cx="1452" cy="817"/>
          </a:xfrm>
        </p:grpSpPr>
        <p:sp>
          <p:nvSpPr>
            <p:cNvPr id="26642" name="Rectangle 4"/>
            <p:cNvSpPr>
              <a:spLocks noChangeArrowheads="1"/>
            </p:cNvSpPr>
            <p:nvPr/>
          </p:nvSpPr>
          <p:spPr bwMode="auto">
            <a:xfrm>
              <a:off x="2154" y="1162"/>
              <a:ext cx="1452" cy="81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Text Box 5"/>
            <p:cNvSpPr txBox="1">
              <a:spLocks noChangeArrowheads="1"/>
            </p:cNvSpPr>
            <p:nvPr/>
          </p:nvSpPr>
          <p:spPr bwMode="auto">
            <a:xfrm>
              <a:off x="2607" y="1298"/>
              <a:ext cx="59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lightbulb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54288" y="2852738"/>
            <a:ext cx="6192837" cy="1584325"/>
            <a:chOff x="1609" y="1797"/>
            <a:chExt cx="3901" cy="998"/>
          </a:xfrm>
        </p:grpSpPr>
        <p:grpSp>
          <p:nvGrpSpPr>
            <p:cNvPr id="26633" name="Group 6"/>
            <p:cNvGrpSpPr>
              <a:grpSpLocks/>
            </p:cNvGrpSpPr>
            <p:nvPr/>
          </p:nvGrpSpPr>
          <p:grpSpPr bwMode="auto">
            <a:xfrm>
              <a:off x="1609" y="1797"/>
              <a:ext cx="1225" cy="0"/>
              <a:chOff x="884" y="2024"/>
              <a:chExt cx="1225" cy="0"/>
            </a:xfrm>
          </p:grpSpPr>
          <p:sp>
            <p:nvSpPr>
              <p:cNvPr id="26640" name="Line 7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Line 8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4" name="Group 9"/>
            <p:cNvGrpSpPr>
              <a:grpSpLocks/>
            </p:cNvGrpSpPr>
            <p:nvPr/>
          </p:nvGrpSpPr>
          <p:grpSpPr bwMode="auto">
            <a:xfrm>
              <a:off x="4285" y="1797"/>
              <a:ext cx="1225" cy="0"/>
              <a:chOff x="884" y="2024"/>
              <a:chExt cx="1225" cy="0"/>
            </a:xfrm>
          </p:grpSpPr>
          <p:sp>
            <p:nvSpPr>
              <p:cNvPr id="26638" name="Line 10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Line 11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5" name="Group 12"/>
            <p:cNvGrpSpPr>
              <a:grpSpLocks/>
            </p:cNvGrpSpPr>
            <p:nvPr/>
          </p:nvGrpSpPr>
          <p:grpSpPr bwMode="auto">
            <a:xfrm>
              <a:off x="3560" y="2205"/>
              <a:ext cx="0" cy="590"/>
              <a:chOff x="2835" y="2432"/>
              <a:chExt cx="0" cy="590"/>
            </a:xfrm>
          </p:grpSpPr>
          <p:sp>
            <p:nvSpPr>
              <p:cNvPr id="26636" name="Line 13"/>
              <p:cNvSpPr>
                <a:spLocks noChangeShapeType="1"/>
              </p:cNvSpPr>
              <p:nvPr/>
            </p:nvSpPr>
            <p:spPr bwMode="auto">
              <a:xfrm>
                <a:off x="2835" y="2432"/>
                <a:ext cx="0" cy="5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Line 14"/>
              <p:cNvSpPr>
                <a:spLocks noChangeShapeType="1"/>
              </p:cNvSpPr>
              <p:nvPr/>
            </p:nvSpPr>
            <p:spPr bwMode="auto">
              <a:xfrm>
                <a:off x="2835" y="2523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771775" y="2132013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electrical energy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5795963" y="3644900"/>
            <a:ext cx="129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heat energy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7237413" y="2132013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light energy</a:t>
            </a:r>
          </a:p>
        </p:txBody>
      </p:sp>
      <p:pic>
        <p:nvPicPr>
          <p:cNvPr id="26632" name="Picture 21" descr="light_bul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1330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48038" y="692150"/>
            <a:ext cx="2663825" cy="86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Microphone</a:t>
            </a:r>
          </a:p>
          <a:p>
            <a:pPr marL="0" indent="0" eaLnBrk="1" hangingPunct="1">
              <a:buFontTx/>
              <a:buNone/>
            </a:pPr>
            <a:endParaRPr lang="en-GB" b="1" smtClean="0">
              <a:solidFill>
                <a:srgbClr val="FF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86025" y="2133600"/>
            <a:ext cx="6191250" cy="2232025"/>
            <a:chOff x="1566" y="1344"/>
            <a:chExt cx="3900" cy="1406"/>
          </a:xfrm>
        </p:grpSpPr>
        <p:grpSp>
          <p:nvGrpSpPr>
            <p:cNvPr id="27656" name="Group 17"/>
            <p:cNvGrpSpPr>
              <a:grpSpLocks/>
            </p:cNvGrpSpPr>
            <p:nvPr/>
          </p:nvGrpSpPr>
          <p:grpSpPr bwMode="auto">
            <a:xfrm>
              <a:off x="2790" y="1344"/>
              <a:ext cx="1453" cy="817"/>
              <a:chOff x="2154" y="1162"/>
              <a:chExt cx="1453" cy="817"/>
            </a:xfrm>
          </p:grpSpPr>
          <p:sp>
            <p:nvSpPr>
              <p:cNvPr id="27666" name="Rectangle 3"/>
              <p:cNvSpPr>
                <a:spLocks noChangeArrowheads="1"/>
              </p:cNvSpPr>
              <p:nvPr/>
            </p:nvSpPr>
            <p:spPr bwMode="auto">
              <a:xfrm>
                <a:off x="2154" y="1162"/>
                <a:ext cx="1452" cy="817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7" name="Text Box 4"/>
              <p:cNvSpPr txBox="1">
                <a:spLocks noChangeArrowheads="1"/>
              </p:cNvSpPr>
              <p:nvPr/>
            </p:nvSpPr>
            <p:spPr bwMode="auto">
              <a:xfrm>
                <a:off x="2245" y="1389"/>
                <a:ext cx="1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400" b="1"/>
                  <a:t>microphone</a:t>
                </a:r>
              </a:p>
            </p:txBody>
          </p:sp>
        </p:grpSp>
        <p:grpSp>
          <p:nvGrpSpPr>
            <p:cNvPr id="27657" name="Group 5"/>
            <p:cNvGrpSpPr>
              <a:grpSpLocks/>
            </p:cNvGrpSpPr>
            <p:nvPr/>
          </p:nvGrpSpPr>
          <p:grpSpPr bwMode="auto">
            <a:xfrm>
              <a:off x="1566" y="1752"/>
              <a:ext cx="1225" cy="0"/>
              <a:chOff x="884" y="2024"/>
              <a:chExt cx="1225" cy="0"/>
            </a:xfrm>
          </p:grpSpPr>
          <p:sp>
            <p:nvSpPr>
              <p:cNvPr id="27664" name="Line 6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Line 7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8" name="Group 8"/>
            <p:cNvGrpSpPr>
              <a:grpSpLocks/>
            </p:cNvGrpSpPr>
            <p:nvPr/>
          </p:nvGrpSpPr>
          <p:grpSpPr bwMode="auto">
            <a:xfrm>
              <a:off x="4241" y="1752"/>
              <a:ext cx="1225" cy="0"/>
              <a:chOff x="884" y="2024"/>
              <a:chExt cx="1225" cy="0"/>
            </a:xfrm>
          </p:grpSpPr>
          <p:sp>
            <p:nvSpPr>
              <p:cNvPr id="27662" name="Line 9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10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9" name="Group 11"/>
            <p:cNvGrpSpPr>
              <a:grpSpLocks/>
            </p:cNvGrpSpPr>
            <p:nvPr/>
          </p:nvGrpSpPr>
          <p:grpSpPr bwMode="auto">
            <a:xfrm>
              <a:off x="3515" y="2160"/>
              <a:ext cx="0" cy="590"/>
              <a:chOff x="2835" y="2432"/>
              <a:chExt cx="0" cy="590"/>
            </a:xfrm>
          </p:grpSpPr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2835" y="2432"/>
                <a:ext cx="0" cy="5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2835" y="2523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698750" y="2060575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sound energy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5722938" y="3573463"/>
            <a:ext cx="129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heat energy</a:t>
            </a: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7164388" y="2060575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electrical energy</a:t>
            </a:r>
          </a:p>
        </p:txBody>
      </p:sp>
      <p:pic>
        <p:nvPicPr>
          <p:cNvPr id="2765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15779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48038" y="692150"/>
            <a:ext cx="2663825" cy="86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Car engine</a:t>
            </a:r>
          </a:p>
          <a:p>
            <a:pPr marL="0" indent="0" eaLnBrk="1" hangingPunct="1">
              <a:buFontTx/>
              <a:buNone/>
            </a:pPr>
            <a:endParaRPr lang="en-GB" b="1" smtClean="0">
              <a:solidFill>
                <a:srgbClr val="FF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554288" y="2060575"/>
            <a:ext cx="6192837" cy="2233613"/>
            <a:chOff x="1609" y="1298"/>
            <a:chExt cx="3901" cy="1407"/>
          </a:xfrm>
        </p:grpSpPr>
        <p:grpSp>
          <p:nvGrpSpPr>
            <p:cNvPr id="28680" name="Group 17"/>
            <p:cNvGrpSpPr>
              <a:grpSpLocks/>
            </p:cNvGrpSpPr>
            <p:nvPr/>
          </p:nvGrpSpPr>
          <p:grpSpPr bwMode="auto">
            <a:xfrm>
              <a:off x="2834" y="1298"/>
              <a:ext cx="1452" cy="817"/>
              <a:chOff x="2064" y="1162"/>
              <a:chExt cx="1452" cy="817"/>
            </a:xfrm>
          </p:grpSpPr>
          <p:sp>
            <p:nvSpPr>
              <p:cNvPr id="28690" name="Rectangle 3"/>
              <p:cNvSpPr>
                <a:spLocks noChangeArrowheads="1"/>
              </p:cNvSpPr>
              <p:nvPr/>
            </p:nvSpPr>
            <p:spPr bwMode="auto">
              <a:xfrm>
                <a:off x="2064" y="1162"/>
                <a:ext cx="1452" cy="817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Text Box 4"/>
              <p:cNvSpPr txBox="1">
                <a:spLocks noChangeArrowheads="1"/>
              </p:cNvSpPr>
              <p:nvPr/>
            </p:nvSpPr>
            <p:spPr bwMode="auto">
              <a:xfrm>
                <a:off x="2382" y="1298"/>
                <a:ext cx="77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400" b="1"/>
                  <a:t>car engine</a:t>
                </a:r>
              </a:p>
            </p:txBody>
          </p:sp>
        </p:grpSp>
        <p:grpSp>
          <p:nvGrpSpPr>
            <p:cNvPr id="28681" name="Group 5"/>
            <p:cNvGrpSpPr>
              <a:grpSpLocks/>
            </p:cNvGrpSpPr>
            <p:nvPr/>
          </p:nvGrpSpPr>
          <p:grpSpPr bwMode="auto">
            <a:xfrm>
              <a:off x="1609" y="1706"/>
              <a:ext cx="1225" cy="0"/>
              <a:chOff x="884" y="2024"/>
              <a:chExt cx="1225" cy="0"/>
            </a:xfrm>
          </p:grpSpPr>
          <p:sp>
            <p:nvSpPr>
              <p:cNvPr id="28688" name="Line 6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7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2" name="Group 8"/>
            <p:cNvGrpSpPr>
              <a:grpSpLocks/>
            </p:cNvGrpSpPr>
            <p:nvPr/>
          </p:nvGrpSpPr>
          <p:grpSpPr bwMode="auto">
            <a:xfrm>
              <a:off x="4285" y="1706"/>
              <a:ext cx="1225" cy="0"/>
              <a:chOff x="884" y="2024"/>
              <a:chExt cx="1225" cy="0"/>
            </a:xfrm>
          </p:grpSpPr>
          <p:sp>
            <p:nvSpPr>
              <p:cNvPr id="28686" name="Line 9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Line 10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3" name="Group 11"/>
            <p:cNvGrpSpPr>
              <a:grpSpLocks/>
            </p:cNvGrpSpPr>
            <p:nvPr/>
          </p:nvGrpSpPr>
          <p:grpSpPr bwMode="auto">
            <a:xfrm>
              <a:off x="3560" y="2115"/>
              <a:ext cx="0" cy="590"/>
              <a:chOff x="2835" y="2432"/>
              <a:chExt cx="0" cy="590"/>
            </a:xfrm>
          </p:grpSpPr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>
                <a:off x="2835" y="2432"/>
                <a:ext cx="0" cy="5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2835" y="2523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771775" y="198755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chemical energy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5868988" y="3429000"/>
            <a:ext cx="1296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heat &amp; sound energy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7237413" y="1987550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kinetic energy</a:t>
            </a:r>
          </a:p>
        </p:txBody>
      </p:sp>
      <p:pic>
        <p:nvPicPr>
          <p:cNvPr id="28679" name="Picture 19" descr="car%2520cartoon%25203%2520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19446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32138" y="692150"/>
            <a:ext cx="2952750" cy="86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Photosynthesis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86025" y="1919288"/>
            <a:ext cx="6191250" cy="2230437"/>
            <a:chOff x="1566" y="1209"/>
            <a:chExt cx="3900" cy="1405"/>
          </a:xfrm>
        </p:grpSpPr>
        <p:grpSp>
          <p:nvGrpSpPr>
            <p:cNvPr id="29704" name="Group 17"/>
            <p:cNvGrpSpPr>
              <a:grpSpLocks/>
            </p:cNvGrpSpPr>
            <p:nvPr/>
          </p:nvGrpSpPr>
          <p:grpSpPr bwMode="auto">
            <a:xfrm>
              <a:off x="2790" y="1209"/>
              <a:ext cx="1452" cy="817"/>
              <a:chOff x="2064" y="1162"/>
              <a:chExt cx="1452" cy="817"/>
            </a:xfrm>
          </p:grpSpPr>
          <p:sp>
            <p:nvSpPr>
              <p:cNvPr id="29714" name="Rectangle 3"/>
              <p:cNvSpPr>
                <a:spLocks noChangeArrowheads="1"/>
              </p:cNvSpPr>
              <p:nvPr/>
            </p:nvSpPr>
            <p:spPr bwMode="auto">
              <a:xfrm>
                <a:off x="2064" y="1162"/>
                <a:ext cx="1452" cy="817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5" name="Text Box 4"/>
              <p:cNvSpPr txBox="1">
                <a:spLocks noChangeArrowheads="1"/>
              </p:cNvSpPr>
              <p:nvPr/>
            </p:nvSpPr>
            <p:spPr bwMode="auto">
              <a:xfrm>
                <a:off x="2381" y="1298"/>
                <a:ext cx="7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2400" b="1"/>
                  <a:t>plants</a:t>
                </a:r>
              </a:p>
            </p:txBody>
          </p:sp>
        </p:grpSp>
        <p:grpSp>
          <p:nvGrpSpPr>
            <p:cNvPr id="29705" name="Group 5"/>
            <p:cNvGrpSpPr>
              <a:grpSpLocks/>
            </p:cNvGrpSpPr>
            <p:nvPr/>
          </p:nvGrpSpPr>
          <p:grpSpPr bwMode="auto">
            <a:xfrm>
              <a:off x="1566" y="1618"/>
              <a:ext cx="1225" cy="0"/>
              <a:chOff x="884" y="2024"/>
              <a:chExt cx="1225" cy="0"/>
            </a:xfrm>
          </p:grpSpPr>
          <p:sp>
            <p:nvSpPr>
              <p:cNvPr id="29712" name="Line 6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Line 7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6" name="Group 8"/>
            <p:cNvGrpSpPr>
              <a:grpSpLocks/>
            </p:cNvGrpSpPr>
            <p:nvPr/>
          </p:nvGrpSpPr>
          <p:grpSpPr bwMode="auto">
            <a:xfrm>
              <a:off x="4241" y="1617"/>
              <a:ext cx="1225" cy="0"/>
              <a:chOff x="884" y="2024"/>
              <a:chExt cx="1225" cy="0"/>
            </a:xfrm>
          </p:grpSpPr>
          <p:sp>
            <p:nvSpPr>
              <p:cNvPr id="29710" name="Line 9"/>
              <p:cNvSpPr>
                <a:spLocks noChangeShapeType="1"/>
              </p:cNvSpPr>
              <p:nvPr/>
            </p:nvSpPr>
            <p:spPr bwMode="auto">
              <a:xfrm>
                <a:off x="884" y="2024"/>
                <a:ext cx="1225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Line 10"/>
              <p:cNvSpPr>
                <a:spLocks noChangeShapeType="1"/>
              </p:cNvSpPr>
              <p:nvPr/>
            </p:nvSpPr>
            <p:spPr bwMode="auto">
              <a:xfrm>
                <a:off x="930" y="202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7" name="Group 11"/>
            <p:cNvGrpSpPr>
              <a:grpSpLocks/>
            </p:cNvGrpSpPr>
            <p:nvPr/>
          </p:nvGrpSpPr>
          <p:grpSpPr bwMode="auto">
            <a:xfrm>
              <a:off x="3515" y="2024"/>
              <a:ext cx="0" cy="590"/>
              <a:chOff x="2835" y="2432"/>
              <a:chExt cx="0" cy="590"/>
            </a:xfrm>
          </p:grpSpPr>
          <p:sp>
            <p:nvSpPr>
              <p:cNvPr id="29708" name="Line 12"/>
              <p:cNvSpPr>
                <a:spLocks noChangeShapeType="1"/>
              </p:cNvSpPr>
              <p:nvPr/>
            </p:nvSpPr>
            <p:spPr bwMode="auto">
              <a:xfrm>
                <a:off x="2835" y="2432"/>
                <a:ext cx="0" cy="5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2835" y="2523"/>
                <a:ext cx="0" cy="4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2700338" y="184467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light energy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5722938" y="3355975"/>
            <a:ext cx="129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heat energy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7164388" y="1844675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chemical energy</a:t>
            </a:r>
          </a:p>
        </p:txBody>
      </p:sp>
      <p:pic>
        <p:nvPicPr>
          <p:cNvPr id="29703" name="Picture 19" descr="Flowers-Plants-Cactus_-_Cartoon_2-1-74235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1673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 the table below:</a:t>
            </a:r>
          </a:p>
        </p:txBody>
      </p:sp>
      <p:graphicFrame>
        <p:nvGraphicFramePr>
          <p:cNvPr id="121895" name="Group 39"/>
          <p:cNvGraphicFramePr>
            <a:graphicFrameLocks noGrp="1"/>
          </p:cNvGraphicFramePr>
          <p:nvPr>
            <p:ph idx="4294967295"/>
          </p:nvPr>
        </p:nvGraphicFramePr>
        <p:xfrm>
          <a:off x="468313" y="1125538"/>
          <a:ext cx="8207375" cy="4651375"/>
        </p:xfrm>
        <a:graphic>
          <a:graphicData uri="http://schemas.openxmlformats.org/drawingml/2006/table">
            <a:tbl>
              <a:tblPr/>
              <a:tblGrid>
                <a:gridCol w="2735262"/>
                <a:gridCol w="2736850"/>
                <a:gridCol w="2735263"/>
              </a:tblGrid>
              <a:tr h="94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Input energy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Main output energy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 motor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 brakes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gravitational potential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kinetic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Candle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Generator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1" name="Text Box 45"/>
          <p:cNvSpPr txBox="1">
            <a:spLocks noChangeArrowheads="1"/>
          </p:cNvSpPr>
          <p:nvPr/>
        </p:nvSpPr>
        <p:spPr bwMode="auto">
          <a:xfrm>
            <a:off x="611188" y="3573463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/>
              <a:t>Falling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Energy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5111750" cy="43926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Energy is required to do work.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/>
              <a:t>Fuels are burnt to release energy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/>
              <a:t>The Sun is the ultimate source of most of our energy on Earth.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9781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Complete the table below:</a:t>
            </a:r>
          </a:p>
        </p:txBody>
      </p:sp>
      <p:graphicFrame>
        <p:nvGraphicFramePr>
          <p:cNvPr id="121895" name="Group 39"/>
          <p:cNvGraphicFramePr>
            <a:graphicFrameLocks noGrp="1"/>
          </p:cNvGraphicFramePr>
          <p:nvPr>
            <p:ph idx="4294967295"/>
          </p:nvPr>
        </p:nvGraphicFramePr>
        <p:xfrm>
          <a:off x="468313" y="1125538"/>
          <a:ext cx="8207375" cy="4651375"/>
        </p:xfrm>
        <a:graphic>
          <a:graphicData uri="http://schemas.openxmlformats.org/drawingml/2006/table">
            <a:tbl>
              <a:tblPr/>
              <a:tblGrid>
                <a:gridCol w="2735262"/>
                <a:gridCol w="2736850"/>
                <a:gridCol w="2735263"/>
              </a:tblGrid>
              <a:tr h="94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Input energy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Main output energy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 motor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 brakes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gravitational potential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kinetic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Candle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Generator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6659563" y="2133600"/>
            <a:ext cx="143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006600"/>
                </a:solidFill>
              </a:rPr>
              <a:t>kinetic</a:t>
            </a:r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3851275" y="5157788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kinetic</a:t>
            </a:r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3708400" y="4437063"/>
            <a:ext cx="172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chemical</a:t>
            </a:r>
          </a:p>
        </p:txBody>
      </p:sp>
      <p:sp>
        <p:nvSpPr>
          <p:cNvPr id="121900" name="Text Box 44"/>
          <p:cNvSpPr txBox="1">
            <a:spLocks noChangeArrowheads="1"/>
          </p:cNvSpPr>
          <p:nvPr/>
        </p:nvSpPr>
        <p:spPr bwMode="auto">
          <a:xfrm>
            <a:off x="3924300" y="2852738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</a:rPr>
              <a:t>kinetic</a:t>
            </a:r>
          </a:p>
        </p:txBody>
      </p:sp>
      <p:sp>
        <p:nvSpPr>
          <p:cNvPr id="121901" name="Text Box 45"/>
          <p:cNvSpPr txBox="1">
            <a:spLocks noChangeArrowheads="1"/>
          </p:cNvSpPr>
          <p:nvPr/>
        </p:nvSpPr>
        <p:spPr bwMode="auto">
          <a:xfrm>
            <a:off x="611188" y="3573463"/>
            <a:ext cx="2663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/>
              <a:t>Falling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4000" smtClean="0"/>
              <a:t>Sankey Diagrams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3598862" cy="4784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These are energy flow diagrams that show how well a device uses energy.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 width of the flow arrows is proportional to the amount of energy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Wasted energy is shown flowing downwards.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867400" y="1916113"/>
            <a:ext cx="1441450" cy="1368425"/>
            <a:chOff x="3696" y="1207"/>
            <a:chExt cx="908" cy="862"/>
          </a:xfrm>
        </p:grpSpPr>
        <p:sp>
          <p:nvSpPr>
            <p:cNvPr id="32782" name="Rectangle 4"/>
            <p:cNvSpPr>
              <a:spLocks noChangeArrowheads="1"/>
            </p:cNvSpPr>
            <p:nvPr/>
          </p:nvSpPr>
          <p:spPr bwMode="auto">
            <a:xfrm>
              <a:off x="3696" y="1207"/>
              <a:ext cx="908" cy="8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Text Box 5"/>
            <p:cNvSpPr txBox="1">
              <a:spLocks noChangeArrowheads="1"/>
            </p:cNvSpPr>
            <p:nvPr/>
          </p:nvSpPr>
          <p:spPr bwMode="auto">
            <a:xfrm>
              <a:off x="3787" y="148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Device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00563" y="1700213"/>
            <a:ext cx="1366837" cy="1655762"/>
            <a:chOff x="2835" y="1071"/>
            <a:chExt cx="861" cy="1043"/>
          </a:xfrm>
        </p:grpSpPr>
        <p:sp>
          <p:nvSpPr>
            <p:cNvPr id="32780" name="AutoShape 7"/>
            <p:cNvSpPr>
              <a:spLocks noChangeArrowheads="1"/>
            </p:cNvSpPr>
            <p:nvPr/>
          </p:nvSpPr>
          <p:spPr bwMode="auto">
            <a:xfrm>
              <a:off x="2835" y="1071"/>
              <a:ext cx="861" cy="104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Text Box 10"/>
            <p:cNvSpPr txBox="1">
              <a:spLocks noChangeArrowheads="1"/>
            </p:cNvSpPr>
            <p:nvPr/>
          </p:nvSpPr>
          <p:spPr bwMode="auto">
            <a:xfrm>
              <a:off x="2925" y="1480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INPUT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308850" y="1916113"/>
            <a:ext cx="1366838" cy="1150937"/>
            <a:chOff x="4604" y="1207"/>
            <a:chExt cx="861" cy="725"/>
          </a:xfrm>
        </p:grpSpPr>
        <p:sp>
          <p:nvSpPr>
            <p:cNvPr id="32778" name="AutoShape 9"/>
            <p:cNvSpPr>
              <a:spLocks noChangeArrowheads="1"/>
            </p:cNvSpPr>
            <p:nvPr/>
          </p:nvSpPr>
          <p:spPr bwMode="auto">
            <a:xfrm>
              <a:off x="4604" y="1207"/>
              <a:ext cx="861" cy="725"/>
            </a:xfrm>
            <a:prstGeom prst="rightArrow">
              <a:avLst>
                <a:gd name="adj1" fmla="val 50000"/>
                <a:gd name="adj2" fmla="val 2969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4604" y="1389"/>
              <a:ext cx="8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USEFUL OUTPUT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011863" y="3284538"/>
            <a:ext cx="1368425" cy="1793875"/>
            <a:chOff x="3787" y="2069"/>
            <a:chExt cx="862" cy="1130"/>
          </a:xfrm>
        </p:grpSpPr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>
              <a:off x="3969" y="2069"/>
              <a:ext cx="454" cy="68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Text Box 13"/>
            <p:cNvSpPr txBox="1">
              <a:spLocks noChangeArrowheads="1"/>
            </p:cNvSpPr>
            <p:nvPr/>
          </p:nvSpPr>
          <p:spPr bwMode="auto">
            <a:xfrm>
              <a:off x="3787" y="2795"/>
              <a:ext cx="8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WASTED 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4000" smtClean="0"/>
              <a:t>Question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80400" cy="72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i="1" smtClean="0"/>
              <a:t>Draw a Sankey diagram for car of efficiency 20%</a:t>
            </a:r>
            <a:endParaRPr lang="en-GB" sz="280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79838" y="1700213"/>
            <a:ext cx="1441450" cy="1368425"/>
            <a:chOff x="2381" y="1071"/>
            <a:chExt cx="908" cy="862"/>
          </a:xfrm>
        </p:grpSpPr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2381" y="1071"/>
              <a:ext cx="908" cy="8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11"/>
            <p:cNvSpPr txBox="1">
              <a:spLocks noChangeArrowheads="1"/>
            </p:cNvSpPr>
            <p:nvPr/>
          </p:nvSpPr>
          <p:spPr bwMode="auto">
            <a:xfrm>
              <a:off x="2609" y="1343"/>
              <a:ext cx="5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CAR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73138" y="1484313"/>
            <a:ext cx="2806700" cy="1655762"/>
            <a:chOff x="613" y="935"/>
            <a:chExt cx="1768" cy="1043"/>
          </a:xfrm>
        </p:grpSpPr>
        <p:sp>
          <p:nvSpPr>
            <p:cNvPr id="33805" name="AutoShape 12"/>
            <p:cNvSpPr>
              <a:spLocks noChangeArrowheads="1"/>
            </p:cNvSpPr>
            <p:nvPr/>
          </p:nvSpPr>
          <p:spPr bwMode="auto">
            <a:xfrm>
              <a:off x="1520" y="935"/>
              <a:ext cx="861" cy="104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15"/>
            <p:cNvSpPr txBox="1">
              <a:spLocks noChangeArrowheads="1"/>
            </p:cNvSpPr>
            <p:nvPr/>
          </p:nvSpPr>
          <p:spPr bwMode="auto">
            <a:xfrm>
              <a:off x="613" y="1298"/>
              <a:ext cx="10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CHEMICAL ENERGY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21288" y="1700213"/>
            <a:ext cx="2736850" cy="641350"/>
            <a:chOff x="3289" y="1071"/>
            <a:chExt cx="1724" cy="404"/>
          </a:xfrm>
        </p:grpSpPr>
        <p:sp>
          <p:nvSpPr>
            <p:cNvPr id="33803" name="AutoShape 14"/>
            <p:cNvSpPr>
              <a:spLocks noChangeArrowheads="1"/>
            </p:cNvSpPr>
            <p:nvPr/>
          </p:nvSpPr>
          <p:spPr bwMode="auto">
            <a:xfrm>
              <a:off x="3289" y="1071"/>
              <a:ext cx="861" cy="272"/>
            </a:xfrm>
            <a:prstGeom prst="rightArrow">
              <a:avLst>
                <a:gd name="adj1" fmla="val 50000"/>
                <a:gd name="adj2" fmla="val 7913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Text Box 16"/>
            <p:cNvSpPr txBox="1">
              <a:spLocks noChangeArrowheads="1"/>
            </p:cNvSpPr>
            <p:nvPr/>
          </p:nvSpPr>
          <p:spPr bwMode="auto">
            <a:xfrm>
              <a:off x="4196" y="1071"/>
              <a:ext cx="8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KINETIC ENERGY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781425" y="3068638"/>
            <a:ext cx="1585913" cy="2068512"/>
            <a:chOff x="2382" y="1933"/>
            <a:chExt cx="999" cy="1303"/>
          </a:xfrm>
        </p:grpSpPr>
        <p:sp>
          <p:nvSpPr>
            <p:cNvPr id="33801" name="AutoShape 13"/>
            <p:cNvSpPr>
              <a:spLocks noChangeArrowheads="1"/>
            </p:cNvSpPr>
            <p:nvPr/>
          </p:nvSpPr>
          <p:spPr bwMode="auto">
            <a:xfrm>
              <a:off x="2473" y="1933"/>
              <a:ext cx="771" cy="6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Text Box 17"/>
            <p:cNvSpPr txBox="1">
              <a:spLocks noChangeArrowheads="1"/>
            </p:cNvSpPr>
            <p:nvPr/>
          </p:nvSpPr>
          <p:spPr bwMode="auto">
            <a:xfrm>
              <a:off x="2382" y="2659"/>
              <a:ext cx="99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HEAT &amp; SOUND ENERGY</a:t>
              </a:r>
            </a:p>
          </p:txBody>
        </p:sp>
      </p:grp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323850" y="5300663"/>
            <a:ext cx="84963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The kinetic energy arrow should be 1/5</a:t>
            </a:r>
            <a:r>
              <a:rPr lang="en-GB" baseline="30000"/>
              <a:t>th</a:t>
            </a:r>
            <a:r>
              <a:rPr lang="en-GB"/>
              <a:t> the width of the chemical energy arrow. 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The heat &amp; sound arrow should be 4/5</a:t>
            </a:r>
            <a:r>
              <a:rPr lang="en-GB" baseline="30000"/>
              <a:t>th</a:t>
            </a:r>
            <a:r>
              <a:rPr lang="en-GB"/>
              <a:t> the width of the chemical energy arrow.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135937" cy="4900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Energy is required to do ________.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Energy is measured in ________ (J)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Energy cannot be created or ___________ but can only change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Kinetic energy is the energy possessed by __________ bodies.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an object is lifted up it gains gravitational _____________ energy.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Heat or __________ energy is often produced as a _________ energy form.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292725" y="587692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work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068763" y="587692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form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844800" y="55165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moving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995738" y="55165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joules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476375" y="5516563"/>
            <a:ext cx="136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potential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932363" y="5516563"/>
            <a:ext cx="1077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thermal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084888" y="5516563"/>
            <a:ext cx="1509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destroyed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203575" y="52292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628900" y="5876925"/>
            <a:ext cx="1077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6" grpId="1"/>
      <p:bldP spid="95237" grpId="0" build="allAtOnce"/>
      <p:bldP spid="95238" grpId="0" build="allAtOnce"/>
      <p:bldP spid="95239" grpId="0" build="allAtOnce"/>
      <p:bldP spid="95240" grpId="0"/>
      <p:bldP spid="95240" grpId="1"/>
      <p:bldP spid="95241" grpId="0" build="allAtOnce"/>
      <p:bldP spid="95242" grpId="0" build="allAtOnce"/>
      <p:bldP spid="95243" grpId="0" build="allAtOnce"/>
      <p:bldP spid="95252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135937" cy="4900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Energy is required to do ________.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Energy is measured in ________ (J)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Energy cannot be created or ___________ but can only change ________.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Kinetic energy is the energy possessed by __________ bodies.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an object is lifted up it gains gravitational _____________ energy.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Heat or __________ energy is often produced as a _________ energy form.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292725" y="587692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work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068763" y="587692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form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844800" y="55165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moving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995738" y="55165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joules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476375" y="5516563"/>
            <a:ext cx="136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potential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932363" y="5516563"/>
            <a:ext cx="1077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thermal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6084888" y="5516563"/>
            <a:ext cx="1509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destroyed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203575" y="52292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628900" y="5876925"/>
            <a:ext cx="1077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wasted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3924300" y="90805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work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1692275" y="2349500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form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6227763" y="29241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moving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3779838" y="14128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joules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971550" y="3789363"/>
            <a:ext cx="136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potential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1908175" y="4365625"/>
            <a:ext cx="1077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thermal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4427538" y="1989138"/>
            <a:ext cx="1509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destroyed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7235825" y="4365625"/>
            <a:ext cx="1077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wasted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6" grpId="1"/>
      <p:bldP spid="95237" grpId="0" build="allAtOnce"/>
      <p:bldP spid="95238" grpId="0" build="allAtOnce"/>
      <p:bldP spid="95239" grpId="0" build="allAtOnce"/>
      <p:bldP spid="95240" grpId="0"/>
      <p:bldP spid="95240" grpId="1"/>
      <p:bldP spid="95241" grpId="0" build="allAtOnce"/>
      <p:bldP spid="95242" grpId="0" build="allAtOnce"/>
      <p:bldP spid="95243" grpId="0" build="allAtOnce"/>
      <p:bldP spid="9525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66750"/>
          </a:xfrm>
        </p:spPr>
        <p:txBody>
          <a:bodyPr/>
          <a:lstStyle/>
          <a:p>
            <a:pPr eaLnBrk="1" hangingPunct="1"/>
            <a:r>
              <a:rPr lang="en-GB" sz="4000" smtClean="0"/>
              <a:t>Forms of energy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8475" y="1763713"/>
            <a:ext cx="4567238" cy="4213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1. THERMAL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or HEAT  ENERGY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This is the energy of an object due to its temperature.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2. LIGHT ENERGY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This is energy in the form of visible electromagnetic radiation.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835150" y="1071563"/>
            <a:ext cx="5256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800"/>
              <a:t>Energy can exist in many forms.</a:t>
            </a: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709738"/>
            <a:ext cx="3179762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7" name="Picture 9" descr="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90963"/>
            <a:ext cx="24447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04813"/>
            <a:ext cx="4560887" cy="5051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3. ELECTRICAL ENERGY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This is the energy transferred by an electric current.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4. SOUND ENERGY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This is energy in the form of a sound wave.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716463" y="404813"/>
            <a:ext cx="3889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/>
          </a:p>
        </p:txBody>
      </p:sp>
      <p:pic>
        <p:nvPicPr>
          <p:cNvPr id="117769" name="Picture 9" descr="L_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257175"/>
            <a:ext cx="23209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755900"/>
            <a:ext cx="29845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04813"/>
            <a:ext cx="4560887" cy="50514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5. KINETIC ENERGY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This is the energy possessed by a moving object.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Kinetic energy increases is the object’s speed is increased.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Also often called ‘Movement energy’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4716463" y="404813"/>
            <a:ext cx="3889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/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5546725" y="625475"/>
          <a:ext cx="3317875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2505425" imgH="1838095" progId="Paint.Picture">
                  <p:embed/>
                </p:oleObj>
              </mc:Choice>
              <mc:Fallback>
                <p:oleObj name="Bitmap Image" r:id="rId4" imgW="2505425" imgH="183809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625475"/>
                        <a:ext cx="3317875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8475" y="488950"/>
            <a:ext cx="4249738" cy="5267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6. CHEMICAL ENERGY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This is energy that is released when chemical reactions take place.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Sources of chemical energy include: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fuel, food and batteries.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7. NUCLEAR ENERGY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This is energy that is released when nuclear reactions take place.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This is the source of the Sun’s energy.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30775" y="577850"/>
            <a:ext cx="3744913" cy="2374900"/>
            <a:chOff x="3182" y="1370"/>
            <a:chExt cx="2359" cy="1496"/>
          </a:xfrm>
        </p:grpSpPr>
        <p:pic>
          <p:nvPicPr>
            <p:cNvPr id="205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" y="1370"/>
              <a:ext cx="1273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13" descr="Battery_9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1506"/>
              <a:ext cx="1089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48170" name="Object 10"/>
          <p:cNvGraphicFramePr>
            <a:graphicFrameLocks noChangeAspect="1"/>
          </p:cNvGraphicFramePr>
          <p:nvPr/>
        </p:nvGraphicFramePr>
        <p:xfrm>
          <a:off x="4932363" y="2992438"/>
          <a:ext cx="33147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7" imgW="3315163" imgH="2876190" progId="Paint.Picture">
                  <p:embed/>
                </p:oleObj>
              </mc:Choice>
              <mc:Fallback>
                <p:oleObj name="Bitmap Image" r:id="rId7" imgW="3315163" imgH="287619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992438"/>
                        <a:ext cx="33147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04813"/>
            <a:ext cx="5343525" cy="3471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8. POTENTIAL ENERGY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This is the energy possessed an object due to its position.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Gravitational Potential Energy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gravitational potential energy of an object increases if it is raised upwards.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Elastic Potential Energy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4716463" y="404813"/>
            <a:ext cx="3889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11863" y="260350"/>
            <a:ext cx="2881312" cy="5380038"/>
            <a:chOff x="3787" y="164"/>
            <a:chExt cx="1815" cy="3389"/>
          </a:xfrm>
        </p:grpSpPr>
        <p:pic>
          <p:nvPicPr>
            <p:cNvPr id="922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64"/>
              <a:ext cx="1794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2"/>
            <p:cNvSpPr txBox="1">
              <a:spLocks noChangeArrowheads="1"/>
            </p:cNvSpPr>
            <p:nvPr/>
          </p:nvSpPr>
          <p:spPr bwMode="auto">
            <a:xfrm>
              <a:off x="3833" y="2976"/>
              <a:ext cx="176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Gravitational potential energy being converted into kinetic energy.</a:t>
              </a:r>
            </a:p>
          </p:txBody>
        </p:sp>
      </p:grpSp>
      <p:pic>
        <p:nvPicPr>
          <p:cNvPr id="117767" name="Picture 7" descr="energy_elas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89255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468313" y="3795713"/>
            <a:ext cx="328453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/>
              <a:t>This is the energy stored in a stretched or squashed object </a:t>
            </a:r>
          </a:p>
          <a:p>
            <a:pPr eaLnBrk="1" hangingPunct="1"/>
            <a:r>
              <a:rPr lang="en-GB" sz="2400" i="1"/>
              <a:t>- also known as strain energy</a:t>
            </a:r>
          </a:p>
          <a:p>
            <a:pPr eaLnBrk="1" hangingPunct="1">
              <a:spcBef>
                <a:spcPct val="50000"/>
              </a:spcBef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pPr eaLnBrk="1" hangingPunct="1"/>
            <a:r>
              <a:rPr lang="en-GB" sz="4000" smtClean="0"/>
              <a:t>Energy measurement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5472113" cy="38877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Energy is measured in </a:t>
            </a:r>
            <a:r>
              <a:rPr lang="en-GB" sz="2800" b="1" smtClean="0">
                <a:solidFill>
                  <a:schemeClr val="accent2"/>
                </a:solidFill>
              </a:rPr>
              <a:t>joules (J)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To lift an apple upwards by one metre requires about one joule of energy.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1 kilojoule (kJ) = 1 000 J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1 megajoule (MJ) = 1 000 000 J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</p:txBody>
      </p:sp>
      <p:pic>
        <p:nvPicPr>
          <p:cNvPr id="97286" name="Picture 6" descr="Photorealistic Red Appl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2714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1415</Words>
  <Application>Microsoft Office PowerPoint</Application>
  <PresentationFormat>On-screen Show (4:3)</PresentationFormat>
  <Paragraphs>327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Default Design</vt:lpstr>
      <vt:lpstr>Bitmap Image</vt:lpstr>
      <vt:lpstr>Energy Transfers</vt:lpstr>
      <vt:lpstr>ENERGY</vt:lpstr>
      <vt:lpstr>Energy</vt:lpstr>
      <vt:lpstr>Forms of energy</vt:lpstr>
      <vt:lpstr>PowerPoint Presentation</vt:lpstr>
      <vt:lpstr>PowerPoint Presentation</vt:lpstr>
      <vt:lpstr>PowerPoint Presentation</vt:lpstr>
      <vt:lpstr>PowerPoint Presentation</vt:lpstr>
      <vt:lpstr>Energy measurement</vt:lpstr>
      <vt:lpstr>Other energy measurement examples</vt:lpstr>
      <vt:lpstr>Conservation of energy</vt:lpstr>
      <vt:lpstr>Pendulum oscillation</vt:lpstr>
      <vt:lpstr>Useful and wasted energy</vt:lpstr>
      <vt:lpstr>Energy efficiency</vt:lpstr>
      <vt:lpstr>Energy efficient light bulbs</vt:lpstr>
      <vt:lpstr>Question 1</vt:lpstr>
      <vt:lpstr>Question 1</vt:lpstr>
      <vt:lpstr>Question 2</vt:lpstr>
      <vt:lpstr>Question 2</vt:lpstr>
      <vt:lpstr>Percentage efficiency</vt:lpstr>
      <vt:lpstr>Question</vt:lpstr>
      <vt:lpstr>Question</vt:lpstr>
      <vt:lpstr>Improving efficiency</vt:lpstr>
      <vt:lpstr>Energy flow diagrams</vt:lpstr>
      <vt:lpstr>PowerPoint Presentation</vt:lpstr>
      <vt:lpstr>PowerPoint Presentation</vt:lpstr>
      <vt:lpstr>PowerPoint Presentation</vt:lpstr>
      <vt:lpstr>PowerPoint Presentation</vt:lpstr>
      <vt:lpstr>Complete the table below:</vt:lpstr>
      <vt:lpstr>Complete the table below:</vt:lpstr>
      <vt:lpstr>Sankey Diagrams</vt:lpstr>
      <vt:lpstr>Question</vt:lpstr>
      <vt:lpstr>PowerPoint Presentation</vt:lpstr>
      <vt:lpstr>PowerPoint Presentation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149</cp:revision>
  <dcterms:created xsi:type="dcterms:W3CDTF">2008-08-15T17:24:00Z</dcterms:created>
  <dcterms:modified xsi:type="dcterms:W3CDTF">2019-01-18T17:13:06Z</dcterms:modified>
</cp:coreProperties>
</file>