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2"/>
  </p:notesMasterIdLst>
  <p:sldIdLst>
    <p:sldId id="369" r:id="rId2"/>
    <p:sldId id="305" r:id="rId3"/>
    <p:sldId id="340" r:id="rId4"/>
    <p:sldId id="317" r:id="rId5"/>
    <p:sldId id="370" r:id="rId6"/>
    <p:sldId id="321" r:id="rId7"/>
    <p:sldId id="343" r:id="rId8"/>
    <p:sldId id="344" r:id="rId9"/>
    <p:sldId id="371" r:id="rId10"/>
    <p:sldId id="306" r:id="rId11"/>
    <p:sldId id="345" r:id="rId12"/>
    <p:sldId id="346" r:id="rId13"/>
    <p:sldId id="307" r:id="rId14"/>
    <p:sldId id="326" r:id="rId15"/>
    <p:sldId id="347" r:id="rId16"/>
    <p:sldId id="372" r:id="rId17"/>
    <p:sldId id="349" r:id="rId18"/>
    <p:sldId id="373" r:id="rId19"/>
    <p:sldId id="348" r:id="rId20"/>
    <p:sldId id="374" r:id="rId21"/>
    <p:sldId id="310" r:id="rId22"/>
    <p:sldId id="350" r:id="rId23"/>
    <p:sldId id="351" r:id="rId24"/>
    <p:sldId id="375" r:id="rId25"/>
    <p:sldId id="352" r:id="rId26"/>
    <p:sldId id="353" r:id="rId27"/>
    <p:sldId id="309" r:id="rId28"/>
    <p:sldId id="354" r:id="rId29"/>
    <p:sldId id="355" r:id="rId30"/>
    <p:sldId id="356" r:id="rId31"/>
    <p:sldId id="376" r:id="rId32"/>
    <p:sldId id="357" r:id="rId33"/>
    <p:sldId id="377" r:id="rId34"/>
    <p:sldId id="358" r:id="rId35"/>
    <p:sldId id="359" r:id="rId36"/>
    <p:sldId id="378" r:id="rId37"/>
    <p:sldId id="361" r:id="rId38"/>
    <p:sldId id="368" r:id="rId39"/>
    <p:sldId id="367" r:id="rId40"/>
    <p:sldId id="379" r:id="rId41"/>
  </p:sldIdLst>
  <p:sldSz cx="9144000" cy="6858000" type="screen4x3"/>
  <p:notesSz cx="6858000" cy="97107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8" autoAdjust="0"/>
  </p:normalViewPr>
  <p:slideViewPr>
    <p:cSldViewPr snapToGrid="0">
      <p:cViewPr varScale="1">
        <p:scale>
          <a:sx n="42" d="100"/>
          <a:sy n="42" d="100"/>
        </p:scale>
        <p:origin x="-64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3275"/>
            <a:ext cx="5486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75699C8-3F18-4474-B851-E685C02119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61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B30636C-888C-499C-A03A-D9C1AE732B97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A265C2F-A757-41BB-BEFC-7E6B3AB25361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3A61051-0EEE-49C6-934C-C8C8A2A3DA5A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E0A425F-D0C2-4015-83FA-594E8289B472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0189372-1B53-42C5-A2DF-C7D1B2A2056D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F63DA60-C711-46CE-B303-A69E2DB7B572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FBE2085-B0C6-434E-B76C-376DEF40E210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12267E7-9E74-4398-B586-0CFEF4CCDC71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35359C5-BC68-4CDD-AC06-3C345D4AAF94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49FA31-EE8B-4A23-A1D2-DDB73925DC74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B78325F-2922-432A-9F40-ECF181D1F951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BCB654A-BEB4-40B0-B8C7-F7850347C38C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39354B6-C8FE-411B-A9C0-ED1D0B96B711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7AEF05E-1260-4148-AB67-FC0298D69CD9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6622557-953B-4F9A-AE19-8364940FF03E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2322C7-1DB1-4498-BC92-92117B94269F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727667-F450-4898-ADA1-9AF3FC0A6AFD}" type="slidenum">
              <a:rPr lang="en-GB" smtClean="0"/>
              <a:pPr eaLnBrk="1" hangingPunct="1"/>
              <a:t>25</a:t>
            </a:fld>
            <a:endParaRPr lang="en-GB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87D8D00-62A5-4100-B6C0-7A00EA08B344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720919-9BAE-46E8-A75F-F11A3DF64F9F}" type="slidenum">
              <a:rPr lang="en-GB" smtClean="0"/>
              <a:pPr eaLnBrk="1" hangingPunct="1"/>
              <a:t>27</a:t>
            </a:fld>
            <a:endParaRPr lang="en-GB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F1336A-D46E-48D7-9348-70937F1B019E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89F3584-21A1-4563-9393-5A8C1A2D3346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B51B11F-2F86-46C1-84E3-2A32D431C872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8C1CCE-A415-4B2B-859D-ED3C8F6F73C8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0B94C2D-030C-40F1-8E98-0F8BCC2C31E2}" type="slidenum">
              <a:rPr lang="en-GB" smtClean="0"/>
              <a:pPr eaLnBrk="1" hangingPunct="1"/>
              <a:t>31</a:t>
            </a:fld>
            <a:endParaRPr lang="en-GB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BCA2B8A-79B0-4174-B5D3-821C2AC27563}" type="slidenum">
              <a:rPr lang="en-GB" smtClean="0"/>
              <a:pPr eaLnBrk="1" hangingPunct="1"/>
              <a:t>32</a:t>
            </a:fld>
            <a:endParaRPr lang="en-GB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315E100-3A42-4E50-B8EE-59CA0579794C}" type="slidenum">
              <a:rPr lang="en-GB" smtClean="0"/>
              <a:pPr eaLnBrk="1" hangingPunct="1"/>
              <a:t>33</a:t>
            </a:fld>
            <a:endParaRPr lang="en-GB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3626AB9-06B4-438D-8BA3-B18934757717}" type="slidenum">
              <a:rPr lang="en-GB" smtClean="0"/>
              <a:pPr eaLnBrk="1" hangingPunct="1"/>
              <a:t>34</a:t>
            </a:fld>
            <a:endParaRPr lang="en-GB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2BCFB46-5E81-4381-A286-A79D9A8B7DEE}" type="slidenum">
              <a:rPr lang="en-GB" smtClean="0"/>
              <a:pPr eaLnBrk="1" hangingPunct="1"/>
              <a:t>35</a:t>
            </a:fld>
            <a:endParaRPr lang="en-GB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D3C6B75-9C2B-48FE-B128-D42B7A46F420}" type="slidenum">
              <a:rPr lang="en-GB" smtClean="0"/>
              <a:pPr eaLnBrk="1" hangingPunct="1"/>
              <a:t>36</a:t>
            </a:fld>
            <a:endParaRPr lang="en-GB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C433017-8320-4C49-A765-9DEC8D56FFD3}" type="slidenum">
              <a:rPr lang="en-GB" smtClean="0"/>
              <a:pPr eaLnBrk="1" hangingPunct="1"/>
              <a:t>37</a:t>
            </a:fld>
            <a:endParaRPr lang="en-GB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F296359-2017-4943-BAF3-4C9EAD68A882}" type="slidenum">
              <a:rPr lang="en-GB" smtClean="0"/>
              <a:pPr eaLnBrk="1" hangingPunct="1"/>
              <a:t>38</a:t>
            </a:fld>
            <a:endParaRPr lang="en-GB" smtClean="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35BB855-0372-44DC-B5AE-C5B9BA88E914}" type="slidenum">
              <a:rPr lang="en-GB" smtClean="0"/>
              <a:pPr eaLnBrk="1" hangingPunct="1"/>
              <a:t>39</a:t>
            </a:fld>
            <a:endParaRPr lang="en-GB" smtClean="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96C6E1E-C1EE-4D86-B413-ECFEA0082BA6}" type="slidenum">
              <a:rPr lang="en-GB" smtClean="0"/>
              <a:pPr eaLnBrk="1" hangingPunct="1"/>
              <a:t>40</a:t>
            </a:fld>
            <a:endParaRPr lang="en-GB" smtClean="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6B1685C-9C6C-45C4-9D87-D9A4AC785664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C46D035-3211-4695-8732-C98C89E32335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6F48AE4-9330-4F66-9AAA-63A916DFFF26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7063DE7-DADD-4D5D-9CD0-EE8C126B9A7E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14D26B-8352-430A-9ABC-EFA757D28CFA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D24940-CA86-457F-8573-9E40148F4514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2918A-B623-41DF-AE58-A477330E50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792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7F45B-0569-4E35-AC0C-5F7EBDC541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1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D34B6-794E-478B-A74E-814C30F08A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92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08318-D277-4B31-BADD-F0627E42E2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5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3F06-EB03-427F-A441-A414A10B83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7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52B2B-75FE-4EE6-A66D-63116E09FF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02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A4FE5-5FC5-4BD9-B63B-C49EB34EEA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B97A4-F5B7-4ECB-AE1D-C2C952E474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6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D4C08-79EF-40DB-9667-342EB49AA0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2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E06DA-73B8-46BB-A454-EE5150135F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9072E-ABDF-4EF5-BC73-730822AFF1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7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D0469-5035-49EA-ADAA-420C29FAAD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74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19C8879-5FA6-4184-BBE6-B2BE158C04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3" r:id="rId2"/>
    <p:sldLayoutId id="214748370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704" r:id="rId9"/>
    <p:sldLayoutId id="2147483699" r:id="rId10"/>
    <p:sldLayoutId id="2147483700" r:id="rId11"/>
    <p:sldLayoutId id="21474837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mtClean="0"/>
              <a:t>Work, energy and power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pPr eaLnBrk="1" hangingPunct="1"/>
            <a:r>
              <a:rPr lang="en-GB" sz="4000" smtClean="0"/>
              <a:t>Energy (</a:t>
            </a:r>
            <a:r>
              <a:rPr lang="en-GB" sz="4000" b="1" i="1" smtClean="0">
                <a:solidFill>
                  <a:srgbClr val="FF3300"/>
                </a:solidFill>
              </a:rPr>
              <a:t>E</a:t>
            </a:r>
            <a:r>
              <a:rPr lang="en-GB" sz="4000" smtClean="0"/>
              <a:t>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27138"/>
            <a:ext cx="8229600" cy="43561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smtClean="0">
                <a:solidFill>
                  <a:schemeClr val="accent2"/>
                </a:solidFill>
              </a:rPr>
              <a:t>Energy is needed to move objects, to change their shape or to warm them up.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Work is a measurement of the energy required to do a particular task.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b="1" i="1" smtClean="0">
              <a:solidFill>
                <a:srgbClr val="FF33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work done = energy change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unit: joule (J)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pPr eaLnBrk="1" hangingPunct="1"/>
            <a:r>
              <a:rPr lang="en-GB" sz="4000" smtClean="0"/>
              <a:t>Conservation of Energy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27138"/>
            <a:ext cx="8229600" cy="43561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The principle of the conservation of energy states that energy cannot be created or destroyed.</a:t>
            </a:r>
          </a:p>
          <a:p>
            <a:pPr marL="0" indent="0" eaLnBrk="1" hangingPunct="1">
              <a:buFontTx/>
              <a:buNone/>
            </a:pPr>
            <a:endParaRPr lang="en-GB" smtClean="0"/>
          </a:p>
          <a:p>
            <a:pPr marL="0" indent="0" eaLnBrk="1" hangingPunct="1">
              <a:buFontTx/>
              <a:buNone/>
            </a:pPr>
            <a:r>
              <a:rPr lang="en-GB" smtClean="0"/>
              <a:t>Energy can change from one form to another.</a:t>
            </a:r>
          </a:p>
          <a:p>
            <a:pPr marL="0" indent="0" eaLnBrk="1" hangingPunct="1">
              <a:buFontTx/>
              <a:buNone/>
            </a:pPr>
            <a:r>
              <a:rPr lang="en-GB" smtClean="0"/>
              <a:t>All forms of energy are scalar quantities</a:t>
            </a:r>
            <a:endParaRPr lang="en-GB" b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683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smtClean="0"/>
              <a:t>Some examples of forms of energy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4500" y="911225"/>
            <a:ext cx="3971925" cy="39957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Kinetic energy (KE)</a:t>
            </a:r>
          </a:p>
          <a:p>
            <a:pPr marL="0" indent="0" eaLnBrk="1" hangingPunct="1">
              <a:buFontTx/>
              <a:buNone/>
            </a:pPr>
            <a:r>
              <a:rPr lang="en-GB" sz="2000" smtClean="0"/>
              <a:t>Energy due to a body’s motion.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Potential energy (PE)</a:t>
            </a:r>
          </a:p>
          <a:p>
            <a:pPr marL="0" indent="0" eaLnBrk="1" hangingPunct="1">
              <a:buFontTx/>
              <a:buNone/>
            </a:pPr>
            <a:r>
              <a:rPr lang="en-GB" sz="2000" smtClean="0"/>
              <a:t>Energy due to a body’s position 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Thermal energy </a:t>
            </a:r>
          </a:p>
          <a:p>
            <a:pPr marL="0" indent="0" eaLnBrk="1" hangingPunct="1">
              <a:buFontTx/>
              <a:buNone/>
            </a:pPr>
            <a:r>
              <a:rPr lang="en-GB" sz="2000" smtClean="0"/>
              <a:t>Energy due to a body’s temperature.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Chemical energy</a:t>
            </a:r>
          </a:p>
          <a:p>
            <a:pPr marL="0" indent="0" eaLnBrk="1" hangingPunct="1">
              <a:buFontTx/>
              <a:buNone/>
            </a:pPr>
            <a:r>
              <a:rPr lang="en-GB" sz="2000" smtClean="0"/>
              <a:t>Energy associated with chemical reactions.</a:t>
            </a:r>
          </a:p>
          <a:p>
            <a:pPr marL="0" indent="0" eaLnBrk="1" hangingPunct="1">
              <a:buFontTx/>
              <a:buNone/>
            </a:pPr>
            <a:endParaRPr lang="en-GB" sz="2000" smtClean="0"/>
          </a:p>
          <a:p>
            <a:pPr marL="0" indent="0" eaLnBrk="1" hangingPunct="1">
              <a:buFontTx/>
              <a:buNone/>
            </a:pPr>
            <a:endParaRPr lang="en-GB" sz="2000" smtClean="0"/>
          </a:p>
        </p:txBody>
      </p:sp>
      <p:sp>
        <p:nvSpPr>
          <p:cNvPr id="2283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35500" y="911225"/>
            <a:ext cx="4038600" cy="36242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Nuclear energy</a:t>
            </a:r>
          </a:p>
          <a:p>
            <a:pPr marL="0" indent="0" eaLnBrk="1" hangingPunct="1">
              <a:buFontTx/>
              <a:buNone/>
            </a:pPr>
            <a:r>
              <a:rPr lang="en-GB" sz="2000" smtClean="0"/>
              <a:t>Energy associated with nuclear reactions.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Electrical energy</a:t>
            </a:r>
          </a:p>
          <a:p>
            <a:pPr marL="0" indent="0" eaLnBrk="1" hangingPunct="1">
              <a:buFontTx/>
              <a:buNone/>
            </a:pPr>
            <a:r>
              <a:rPr lang="en-GB" sz="2000" smtClean="0"/>
              <a:t>Energy associated with electric charges.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Elastic energy</a:t>
            </a:r>
          </a:p>
          <a:p>
            <a:pPr marL="0" indent="0" eaLnBrk="1" hangingPunct="1">
              <a:buFontTx/>
              <a:buNone/>
            </a:pPr>
            <a:r>
              <a:rPr lang="en-GB" sz="2000" smtClean="0"/>
              <a:t>Energy stored in an object when it is stretched or compressed.</a:t>
            </a:r>
          </a:p>
          <a:p>
            <a:pPr marL="0" indent="0" eaLnBrk="1" hangingPunct="1"/>
            <a:endParaRPr lang="en-GB" sz="2400" smtClean="0"/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320675" y="4887913"/>
            <a:ext cx="8428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3300"/>
                </a:solidFill>
              </a:rPr>
              <a:t>All of the above forms of energy (and others) can ultimately be considered to be variations of kinetic or potential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Kinetic Energy (</a:t>
            </a:r>
            <a:r>
              <a:rPr lang="en-GB" sz="4000" b="1" i="1" smtClean="0">
                <a:solidFill>
                  <a:srgbClr val="FF3300"/>
                </a:solidFill>
              </a:rPr>
              <a:t>E</a:t>
            </a:r>
            <a:r>
              <a:rPr lang="en-GB" sz="4000" b="1" i="1" baseline="-25000" smtClean="0">
                <a:solidFill>
                  <a:srgbClr val="FF3300"/>
                </a:solidFill>
              </a:rPr>
              <a:t>K</a:t>
            </a:r>
            <a:r>
              <a:rPr lang="en-GB" sz="4000" smtClean="0"/>
              <a:t>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417513" y="1176338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chemeClr val="accent2"/>
                </a:solidFill>
              </a:rPr>
              <a:t>Kinetic energy is the energy an object has because of its motion and mass.</a:t>
            </a:r>
          </a:p>
          <a:p>
            <a:pPr marL="0" indent="0" eaLnBrk="1" hangingPunct="1">
              <a:buFontTx/>
              <a:buNone/>
            </a:pPr>
            <a:endParaRPr lang="en-GB" sz="2800" b="1" smtClean="0">
              <a:solidFill>
                <a:schemeClr val="accent2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kinetic energy  =  ½ x  mass  x  (speed)</a:t>
            </a:r>
            <a:r>
              <a:rPr lang="en-GB" sz="2800" b="1" i="1" baseline="30000" smtClean="0">
                <a:solidFill>
                  <a:srgbClr val="FF3300"/>
                </a:solidFill>
              </a:rPr>
              <a:t>2</a:t>
            </a:r>
            <a:endParaRPr lang="en-GB" sz="2800" b="1" i="1" smtClean="0">
              <a:solidFill>
                <a:srgbClr val="FF33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E</a:t>
            </a:r>
            <a:r>
              <a:rPr lang="en-GB" sz="2800" b="1" i="1" baseline="-25000" smtClean="0">
                <a:solidFill>
                  <a:srgbClr val="FF3300"/>
                </a:solidFill>
              </a:rPr>
              <a:t>K</a:t>
            </a:r>
            <a:r>
              <a:rPr lang="en-GB" sz="2800" b="1" i="1" smtClean="0">
                <a:solidFill>
                  <a:srgbClr val="FF3300"/>
                </a:solidFill>
              </a:rPr>
              <a:t> = ½ m v</a:t>
            </a:r>
            <a:r>
              <a:rPr lang="en-GB" sz="2800" b="1" i="1" baseline="30000" smtClean="0">
                <a:solidFill>
                  <a:srgbClr val="FF3300"/>
                </a:solidFill>
              </a:rPr>
              <a:t>2</a:t>
            </a:r>
            <a:endParaRPr lang="en-US" sz="2800" b="1" i="1" baseline="30000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endParaRPr lang="en-GB" sz="2800" b="1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smtClean="0"/>
              <a:t>Note: </a:t>
            </a:r>
            <a:r>
              <a:rPr lang="en-GB" sz="2800" b="1" i="1" smtClean="0">
                <a:solidFill>
                  <a:srgbClr val="FF3300"/>
                </a:solidFill>
              </a:rPr>
              <a:t>v</a:t>
            </a:r>
            <a:r>
              <a:rPr lang="en-GB" sz="2800" smtClean="0"/>
              <a:t> = speed </a:t>
            </a:r>
            <a:r>
              <a:rPr lang="en-GB" sz="2800" b="1" smtClean="0"/>
              <a:t>NOT</a:t>
            </a:r>
            <a:r>
              <a:rPr lang="en-GB" sz="2800" smtClean="0"/>
              <a:t> velocity. 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The direction of motion has no relevance to kinetic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60375"/>
            <a:ext cx="8229600" cy="4143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1417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kinetic energy of a car of mass 800 kg moving at 6 ms</a:t>
            </a:r>
            <a:r>
              <a:rPr lang="en-GB" i="1" baseline="30000" smtClean="0"/>
              <a:t>-1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E</a:t>
            </a:r>
            <a:r>
              <a:rPr lang="en-GB" b="1" i="1" baseline="-25000" smtClean="0">
                <a:solidFill>
                  <a:srgbClr val="FF3300"/>
                </a:solidFill>
              </a:rPr>
              <a:t>K</a:t>
            </a:r>
            <a:r>
              <a:rPr lang="en-GB" b="1" i="1" smtClean="0">
                <a:solidFill>
                  <a:srgbClr val="FF3300"/>
                </a:solidFill>
              </a:rPr>
              <a:t> = ½ m v</a:t>
            </a:r>
            <a:r>
              <a:rPr lang="en-GB" b="1" i="1" baseline="30000" smtClean="0">
                <a:solidFill>
                  <a:srgbClr val="FF3300"/>
                </a:solidFill>
              </a:rPr>
              <a:t>2</a:t>
            </a:r>
            <a:endParaRPr lang="en-US" b="1" i="1" baseline="30000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mtClean="0"/>
              <a:t>= ½  x 800kg x (6ms</a:t>
            </a:r>
            <a:r>
              <a:rPr lang="en-GB" baseline="30000" smtClean="0"/>
              <a:t>-1</a:t>
            </a:r>
            <a:r>
              <a:rPr lang="en-GB" smtClean="0"/>
              <a:t>)</a:t>
            </a:r>
            <a:r>
              <a:rPr lang="en-GB" baseline="30000" smtClean="0"/>
              <a:t>2</a:t>
            </a:r>
          </a:p>
          <a:p>
            <a:pPr marL="0" indent="0" eaLnBrk="1" hangingPunct="1">
              <a:buFontTx/>
              <a:buNone/>
            </a:pPr>
            <a:r>
              <a:rPr lang="en-GB" smtClean="0"/>
              <a:t>= ½  x 800 x 36</a:t>
            </a:r>
          </a:p>
          <a:p>
            <a:pPr marL="0" indent="0" eaLnBrk="1" hangingPunct="1">
              <a:buFontTx/>
              <a:buNone/>
            </a:pPr>
            <a:r>
              <a:rPr lang="en-GB" smtClean="0"/>
              <a:t>= 400 x 36</a:t>
            </a:r>
            <a:endParaRPr lang="en-GB" baseline="30000" smtClean="0"/>
          </a:p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kinetic energy = 14 400 J </a:t>
            </a:r>
          </a:p>
          <a:p>
            <a:pPr marL="0" indent="0" eaLnBrk="1" hangingPunct="1">
              <a:buFontTx/>
              <a:buNone/>
            </a:pPr>
            <a:endParaRPr lang="en-GB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60375"/>
            <a:ext cx="8229600" cy="4143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chemeClr val="tx1"/>
                </a:solidFill>
              </a:rPr>
              <a:t>Question 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1417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Calculate the speed of a car of mass 1200kg if its kinetic energy is 15 000J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60375"/>
            <a:ext cx="8229600" cy="4143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chemeClr val="tx1"/>
                </a:solidFill>
              </a:rPr>
              <a:t>Question 1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1417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Calculate the speed of a car of mass 1200kg if its kinetic energy is 15 000J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E</a:t>
            </a:r>
            <a:r>
              <a:rPr lang="en-GB" sz="2800" b="1" i="1" baseline="-25000" smtClean="0">
                <a:solidFill>
                  <a:srgbClr val="FF3300"/>
                </a:solidFill>
              </a:rPr>
              <a:t>K</a:t>
            </a:r>
            <a:r>
              <a:rPr lang="en-GB" sz="2800" b="1" i="1" smtClean="0">
                <a:solidFill>
                  <a:srgbClr val="FF3300"/>
                </a:solidFill>
              </a:rPr>
              <a:t> = ½ m v</a:t>
            </a:r>
            <a:r>
              <a:rPr lang="en-GB" sz="2800" b="1" i="1" baseline="30000" smtClean="0">
                <a:solidFill>
                  <a:srgbClr val="FF3300"/>
                </a:solidFill>
              </a:rPr>
              <a:t>2</a:t>
            </a:r>
            <a:endParaRPr lang="en-US" sz="2800" b="1" i="1" baseline="3000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15 000J  = ½  x 1200kg  x  </a:t>
            </a:r>
            <a:r>
              <a:rPr lang="en-GB" sz="2800" b="1" i="1" smtClean="0">
                <a:solidFill>
                  <a:srgbClr val="FF3300"/>
                </a:solidFill>
              </a:rPr>
              <a:t>v</a:t>
            </a:r>
            <a:r>
              <a:rPr lang="en-GB" sz="2800" b="1" i="1" baseline="30000" smtClean="0">
                <a:solidFill>
                  <a:srgbClr val="FF3300"/>
                </a:solidFill>
              </a:rPr>
              <a:t>2</a:t>
            </a:r>
            <a:endParaRPr lang="en-GB" sz="2800" baseline="300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15 000  =  600  x  </a:t>
            </a:r>
            <a:r>
              <a:rPr lang="en-GB" sz="2800" b="1" i="1" smtClean="0">
                <a:solidFill>
                  <a:srgbClr val="FF3300"/>
                </a:solidFill>
              </a:rPr>
              <a:t>v</a:t>
            </a:r>
            <a:r>
              <a:rPr lang="en-GB" sz="2800" b="1" i="1" baseline="30000" smtClean="0">
                <a:solidFill>
                  <a:srgbClr val="FF3300"/>
                </a:solidFill>
              </a:rPr>
              <a:t>2</a:t>
            </a:r>
            <a:endParaRPr lang="en-GB" sz="28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15 000 ÷ 600  =  </a:t>
            </a:r>
            <a:r>
              <a:rPr lang="en-GB" sz="2800" b="1" i="1" smtClean="0">
                <a:solidFill>
                  <a:srgbClr val="FF3300"/>
                </a:solidFill>
              </a:rPr>
              <a:t>v</a:t>
            </a:r>
            <a:r>
              <a:rPr lang="en-GB" sz="2800" b="1" i="1" baseline="30000" smtClean="0">
                <a:solidFill>
                  <a:srgbClr val="FF3300"/>
                </a:solidFill>
              </a:rPr>
              <a:t>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25  =  </a:t>
            </a:r>
            <a:r>
              <a:rPr lang="en-GB" sz="2800" b="1" i="1" smtClean="0">
                <a:solidFill>
                  <a:srgbClr val="FF3300"/>
                </a:solidFill>
              </a:rPr>
              <a:t>v</a:t>
            </a:r>
            <a:r>
              <a:rPr lang="en-GB" sz="2800" b="1" i="1" baseline="30000" smtClean="0">
                <a:solidFill>
                  <a:srgbClr val="FF3300"/>
                </a:solidFill>
              </a:rPr>
              <a:t>2</a:t>
            </a:r>
            <a:endParaRPr lang="en-GB" sz="28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v</a:t>
            </a:r>
            <a:r>
              <a:rPr lang="en-GB" sz="2800" smtClean="0"/>
              <a:t> = </a:t>
            </a:r>
            <a:r>
              <a:rPr lang="en-GB" sz="2800" smtClean="0">
                <a:sym typeface="Symbol" pitchFamily="18" charset="2"/>
              </a:rPr>
              <a:t>25</a:t>
            </a:r>
            <a:endParaRPr lang="en-GB" sz="2800" u="sng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smtClean="0">
                <a:solidFill>
                  <a:schemeClr val="accent2"/>
                </a:solidFill>
              </a:rPr>
              <a:t>speed = 5.0 ms</a:t>
            </a:r>
            <a:r>
              <a:rPr lang="en-GB" sz="2800" b="1" baseline="30000" smtClean="0">
                <a:solidFill>
                  <a:schemeClr val="accent2"/>
                </a:solidFill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7945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 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6088" y="1017588"/>
            <a:ext cx="3800475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Calculate the braking distance a car of mass 900 kg travelling at an initial speed of 20 ms</a:t>
            </a:r>
            <a:r>
              <a:rPr lang="en-GB" sz="2400" i="1" baseline="30000" smtClean="0"/>
              <a:t>-1</a:t>
            </a:r>
            <a:r>
              <a:rPr lang="en-GB" sz="2400" i="1" smtClean="0"/>
              <a:t> if its brakes exert a constant force of 3 kN.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7945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 2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6088" y="1017588"/>
            <a:ext cx="3800475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Calculate the braking distance a car of mass 900 kg travelling at an initial speed of 20 ms</a:t>
            </a:r>
            <a:r>
              <a:rPr lang="en-GB" sz="2400" i="1" baseline="30000" smtClean="0"/>
              <a:t>-1</a:t>
            </a:r>
            <a:r>
              <a:rPr lang="en-GB" sz="2400" i="1" smtClean="0"/>
              <a:t> if its brakes exert a constant force of 3 kN.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k.e. of car = ½ m v</a:t>
            </a:r>
            <a:r>
              <a:rPr lang="en-GB" sz="2400" b="1" i="1" baseline="30000" smtClean="0">
                <a:solidFill>
                  <a:srgbClr val="FF3300"/>
                </a:solidFill>
              </a:rPr>
              <a:t>2</a:t>
            </a:r>
            <a:endParaRPr lang="en-US" sz="2400" b="1" i="1" baseline="3000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= ½ x 900kg x (20ms</a:t>
            </a:r>
            <a:r>
              <a:rPr lang="en-GB" sz="2400" baseline="30000" smtClean="0"/>
              <a:t>-1</a:t>
            </a:r>
            <a:r>
              <a:rPr lang="en-GB" sz="2400" smtClean="0"/>
              <a:t>)</a:t>
            </a:r>
            <a:r>
              <a:rPr lang="en-GB" sz="2400" baseline="30000" smtClean="0"/>
              <a:t>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= ½  x 900 x 400</a:t>
            </a:r>
            <a:endParaRPr lang="en-GB" sz="2400" baseline="300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= 450 x 400</a:t>
            </a:r>
            <a:endParaRPr lang="en-GB" sz="2400" baseline="300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k.e. = 180 000 J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i="1" smtClean="0"/>
          </a:p>
        </p:txBody>
      </p:sp>
      <p:sp>
        <p:nvSpPr>
          <p:cNvPr id="2355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94250" y="1017588"/>
            <a:ext cx="4038600" cy="40481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The work done by the brakes will be equal to this kinetic energy.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W = F 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180 000 J = 3 kN x </a:t>
            </a:r>
            <a:r>
              <a:rPr lang="en-GB" sz="2400" b="1" i="1" smtClean="0">
                <a:solidFill>
                  <a:srgbClr val="FF3300"/>
                </a:solidFill>
              </a:rPr>
              <a:t>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180 000 = 3000 x </a:t>
            </a:r>
            <a:r>
              <a:rPr lang="en-GB" sz="2400" b="1" i="1" smtClean="0">
                <a:solidFill>
                  <a:srgbClr val="FF3300"/>
                </a:solidFill>
              </a:rPr>
              <a:t>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s</a:t>
            </a:r>
            <a:r>
              <a:rPr lang="en-GB" sz="2400" smtClean="0"/>
              <a:t> = 180 000 / 3000</a:t>
            </a:r>
            <a:endParaRPr lang="en-GB" sz="24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braking distance = 60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233515" name="Group 43"/>
          <p:cNvGraphicFramePr>
            <a:graphicFrameLocks noGrp="1"/>
          </p:cNvGraphicFramePr>
          <p:nvPr>
            <p:ph type="tbl" idx="1"/>
          </p:nvPr>
        </p:nvGraphicFramePr>
        <p:xfrm>
          <a:off x="1133475" y="1225550"/>
          <a:ext cx="6980238" cy="3619500"/>
        </p:xfrm>
        <a:graphic>
          <a:graphicData uri="http://schemas.openxmlformats.org/drawingml/2006/table">
            <a:tbl>
              <a:tblPr/>
              <a:tblGrid>
                <a:gridCol w="2052638"/>
                <a:gridCol w="2051050"/>
                <a:gridCol w="28765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Kinetic 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 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kms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cms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mJ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07" name="Text Box 35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Work (</a:t>
            </a:r>
            <a:r>
              <a:rPr lang="en-GB" sz="4000" b="1" i="1" smtClean="0">
                <a:solidFill>
                  <a:srgbClr val="FF3300"/>
                </a:solidFill>
              </a:rPr>
              <a:t>W</a:t>
            </a:r>
            <a:r>
              <a:rPr lang="en-GB" sz="4000" smtClean="0"/>
              <a:t>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Work is done when a force moves its point of application.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b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smtClean="0">
                <a:solidFill>
                  <a:srgbClr val="FF3300"/>
                </a:solidFill>
              </a:rPr>
              <a:t>work</a:t>
            </a:r>
            <a:r>
              <a:rPr lang="en-GB" sz="2800" smtClean="0">
                <a:solidFill>
                  <a:srgbClr val="FF3300"/>
                </a:solidFill>
              </a:rPr>
              <a:t>  =  </a:t>
            </a:r>
            <a:r>
              <a:rPr lang="en-GB" sz="2800" b="1" smtClean="0">
                <a:solidFill>
                  <a:srgbClr val="FF3300"/>
                </a:solidFill>
              </a:rPr>
              <a:t>force</a:t>
            </a:r>
            <a:r>
              <a:rPr lang="en-GB" sz="2800" smtClean="0">
                <a:solidFill>
                  <a:srgbClr val="FF3300"/>
                </a:solidFill>
              </a:rPr>
              <a:t>  x  </a:t>
            </a:r>
            <a:r>
              <a:rPr lang="en-GB" sz="2800" b="1" smtClean="0">
                <a:solidFill>
                  <a:srgbClr val="FF3300"/>
                </a:solidFill>
              </a:rPr>
              <a:t>distance moved in the 			       direction of the force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	W =  F s</a:t>
            </a:r>
            <a:endParaRPr lang="en-US" sz="28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unit: joule (J)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work is a </a:t>
            </a:r>
            <a:r>
              <a:rPr lang="en-GB" sz="2800" b="1" smtClean="0">
                <a:solidFill>
                  <a:schemeClr val="accent2"/>
                </a:solidFill>
              </a:rPr>
              <a:t>scalar</a:t>
            </a:r>
            <a:r>
              <a:rPr lang="en-GB" sz="2800" smtClean="0"/>
              <a:t> quantity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233515" name="Group 43"/>
          <p:cNvGraphicFramePr>
            <a:graphicFrameLocks noGrp="1"/>
          </p:cNvGraphicFramePr>
          <p:nvPr>
            <p:ph type="tbl" idx="1"/>
          </p:nvPr>
        </p:nvGraphicFramePr>
        <p:xfrm>
          <a:off x="1133475" y="1225550"/>
          <a:ext cx="6980238" cy="3619500"/>
        </p:xfrm>
        <a:graphic>
          <a:graphicData uri="http://schemas.openxmlformats.org/drawingml/2006/table">
            <a:tbl>
              <a:tblPr/>
              <a:tblGrid>
                <a:gridCol w="2052638"/>
                <a:gridCol w="2051050"/>
                <a:gridCol w="28765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Kinetic 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 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3.2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kms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cms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 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07" name="Text Box 35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Answers</a:t>
            </a:r>
          </a:p>
        </p:txBody>
      </p: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1709738" y="3360738"/>
            <a:ext cx="1296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8 kg</a:t>
            </a:r>
          </a:p>
        </p:txBody>
      </p:sp>
      <p:sp>
        <p:nvSpPr>
          <p:cNvPr id="233509" name="Text Box 37"/>
          <p:cNvSpPr txBox="1">
            <a:spLocks noChangeArrowheads="1"/>
          </p:cNvSpPr>
          <p:nvPr/>
        </p:nvSpPr>
        <p:spPr bwMode="auto">
          <a:xfrm>
            <a:off x="3551238" y="4162425"/>
            <a:ext cx="1704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</a:rPr>
              <a:t>12 ms</a:t>
            </a:r>
            <a:r>
              <a:rPr lang="en-GB" sz="2800" b="1" baseline="30000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233510" name="Text Box 38"/>
          <p:cNvSpPr txBox="1">
            <a:spLocks noChangeArrowheads="1"/>
          </p:cNvSpPr>
          <p:nvPr/>
        </p:nvSpPr>
        <p:spPr bwMode="auto">
          <a:xfrm>
            <a:off x="5578475" y="2681288"/>
            <a:ext cx="2463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1.5 x 10</a:t>
            </a:r>
            <a:r>
              <a:rPr lang="en-GB" sz="3200" b="1" baseline="30000">
                <a:solidFill>
                  <a:srgbClr val="FF3300"/>
                </a:solidFill>
              </a:rPr>
              <a:t>11</a:t>
            </a:r>
            <a:r>
              <a:rPr lang="en-GB" sz="3200" b="1">
                <a:solidFill>
                  <a:srgbClr val="FF3300"/>
                </a:solidFill>
              </a:rPr>
              <a:t> J</a:t>
            </a:r>
            <a:endParaRPr lang="en-GB" sz="3200" b="1">
              <a:solidFill>
                <a:srgbClr val="FF3300"/>
              </a:solidFill>
              <a:cs typeface="Arial" pitchFamily="34" charset="0"/>
            </a:endParaRPr>
          </a:p>
        </p:txBody>
      </p:sp>
      <p:sp>
        <p:nvSpPr>
          <p:cNvPr id="233511" name="Text Box 39"/>
          <p:cNvSpPr txBox="1">
            <a:spLocks noChangeArrowheads="1"/>
          </p:cNvSpPr>
          <p:nvPr/>
        </p:nvSpPr>
        <p:spPr bwMode="auto">
          <a:xfrm>
            <a:off x="6183313" y="1954213"/>
            <a:ext cx="1296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3.2 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0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Gravitational Potential Energy (</a:t>
            </a:r>
            <a:r>
              <a:rPr lang="en-GB" sz="3600" b="1" i="1" smtClean="0">
                <a:solidFill>
                  <a:srgbClr val="FF3300"/>
                </a:solidFill>
              </a:rPr>
              <a:t>gpe</a:t>
            </a:r>
            <a:r>
              <a:rPr lang="en-GB" sz="3600" smtClean="0"/>
              <a:t>)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42913" y="1763713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Gravitational potential energy is the energy an object has because of its position in a gravitational field.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change in g.p.e.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	=  mass x gravitational field strength 			x change in height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b="1" i="1" smtClean="0">
              <a:solidFill>
                <a:srgbClr val="FF3300"/>
              </a:solidFill>
              <a:cs typeface="Arial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</a:rPr>
              <a:t>E</a:t>
            </a:r>
            <a:r>
              <a:rPr lang="en-GB" b="1" i="1" baseline="-25000" smtClean="0">
                <a:solidFill>
                  <a:srgbClr val="FF3300"/>
                </a:solidFill>
              </a:rPr>
              <a:t>P</a:t>
            </a:r>
            <a:r>
              <a:rPr lang="en-GB" b="1" i="1" smtClean="0">
                <a:solidFill>
                  <a:srgbClr val="FF3300"/>
                </a:solidFill>
              </a:rPr>
              <a:t> =  m g </a:t>
            </a: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60375"/>
            <a:ext cx="8229600" cy="4143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1417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i="1" smtClean="0"/>
              <a:t>Calculate the change in g.p.e. when a mass of 200 g is lifted upwards by 30 cm.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i="1" smtClean="0"/>
              <a:t>(g = 9.8 Nkg</a:t>
            </a:r>
            <a:r>
              <a:rPr lang="en-GB" i="1" baseline="30000" smtClean="0"/>
              <a:t>-1</a:t>
            </a:r>
            <a:r>
              <a:rPr lang="en-GB" i="1" smtClean="0"/>
              <a:t>)</a:t>
            </a:r>
            <a:r>
              <a:rPr lang="en-GB" b="1" i="1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</a:rPr>
              <a:t>E</a:t>
            </a:r>
            <a:r>
              <a:rPr lang="en-GB" b="1" i="1" baseline="-25000" smtClean="0">
                <a:solidFill>
                  <a:srgbClr val="FF3300"/>
                </a:solidFill>
              </a:rPr>
              <a:t>P</a:t>
            </a:r>
            <a:r>
              <a:rPr lang="en-GB" b="1" i="1" smtClean="0">
                <a:solidFill>
                  <a:srgbClr val="FF3300"/>
                </a:solidFill>
              </a:rPr>
              <a:t> =  m g </a:t>
            </a: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</a:rPr>
              <a:t>h</a:t>
            </a:r>
          </a:p>
          <a:p>
            <a:pPr marL="0" indent="0" eaLnBrk="1" hangingPunct="1">
              <a:buFontTx/>
              <a:buNone/>
            </a:pPr>
            <a:r>
              <a:rPr lang="en-GB" smtClean="0"/>
              <a:t>= 200 g x 9.8 Nkg</a:t>
            </a:r>
            <a:r>
              <a:rPr lang="en-GB" baseline="30000" smtClean="0"/>
              <a:t>-1</a:t>
            </a:r>
            <a:r>
              <a:rPr lang="en-GB" smtClean="0"/>
              <a:t> x 30 cm</a:t>
            </a:r>
            <a:endParaRPr lang="en-GB" baseline="30000" smtClean="0"/>
          </a:p>
          <a:p>
            <a:pPr marL="0" indent="0" eaLnBrk="1" hangingPunct="1">
              <a:buFontTx/>
              <a:buNone/>
            </a:pPr>
            <a:r>
              <a:rPr lang="en-GB" smtClean="0"/>
              <a:t>= 0.200 kg x 9.8 Nkg</a:t>
            </a:r>
            <a:r>
              <a:rPr lang="en-GB" baseline="30000" smtClean="0"/>
              <a:t>-1</a:t>
            </a:r>
            <a:r>
              <a:rPr lang="en-GB" smtClean="0"/>
              <a:t> x 0.30 m</a:t>
            </a:r>
            <a:endParaRPr lang="en-GB" baseline="30000" smtClean="0"/>
          </a:p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change in g.p.e. = 0.59 J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240643" name="Group 3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07375" cy="3619500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  <a:gridCol w="2052638"/>
                <a:gridCol w="20510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cm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 kJ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 mm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0675" name="Text Box 35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240643" name="Group 3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07375" cy="3619500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  <a:gridCol w="2052638"/>
                <a:gridCol w="205105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cm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1.6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4000 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 kJ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 mm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144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0675" name="Text Box 35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Answers</a:t>
            </a:r>
          </a:p>
        </p:txBody>
      </p:sp>
      <p:sp>
        <p:nvSpPr>
          <p:cNvPr id="240676" name="Text Box 36"/>
          <p:cNvSpPr txBox="1">
            <a:spLocks noChangeArrowheads="1"/>
          </p:cNvSpPr>
          <p:nvPr/>
        </p:nvSpPr>
        <p:spPr bwMode="auto">
          <a:xfrm>
            <a:off x="939800" y="1903413"/>
            <a:ext cx="1296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3 kg</a:t>
            </a:r>
          </a:p>
        </p:txBody>
      </p:sp>
      <p:sp>
        <p:nvSpPr>
          <p:cNvPr id="240677" name="Text Box 37"/>
          <p:cNvSpPr txBox="1">
            <a:spLocks noChangeArrowheads="1"/>
          </p:cNvSpPr>
          <p:nvPr/>
        </p:nvSpPr>
        <p:spPr bwMode="auto">
          <a:xfrm>
            <a:off x="2654300" y="2678113"/>
            <a:ext cx="2009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1.6 Nkg</a:t>
            </a:r>
            <a:r>
              <a:rPr lang="en-GB" sz="3200" b="1" baseline="30000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240678" name="Text Box 38"/>
          <p:cNvSpPr txBox="1">
            <a:spLocks noChangeArrowheads="1"/>
          </p:cNvSpPr>
          <p:nvPr/>
        </p:nvSpPr>
        <p:spPr bwMode="auto">
          <a:xfrm>
            <a:off x="4902200" y="3381375"/>
            <a:ext cx="1787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4000 m</a:t>
            </a:r>
            <a:endParaRPr lang="en-GB" sz="3200" b="1">
              <a:solidFill>
                <a:srgbClr val="FF3300"/>
              </a:solidFill>
              <a:cs typeface="Arial" pitchFamily="34" charset="0"/>
            </a:endParaRPr>
          </a:p>
        </p:txBody>
      </p:sp>
      <p:sp>
        <p:nvSpPr>
          <p:cNvPr id="240679" name="Text Box 39"/>
          <p:cNvSpPr txBox="1">
            <a:spLocks noChangeArrowheads="1"/>
          </p:cNvSpPr>
          <p:nvPr/>
        </p:nvSpPr>
        <p:spPr bwMode="auto">
          <a:xfrm>
            <a:off x="7045325" y="4051300"/>
            <a:ext cx="1296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144 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7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58825"/>
          </a:xfrm>
        </p:spPr>
        <p:txBody>
          <a:bodyPr/>
          <a:lstStyle/>
          <a:p>
            <a:pPr eaLnBrk="1" hangingPunct="1"/>
            <a:r>
              <a:rPr lang="en-GB" sz="4000" smtClean="0"/>
              <a:t>Falling objects</a:t>
            </a:r>
          </a:p>
        </p:txBody>
      </p:sp>
      <p:sp>
        <p:nvSpPr>
          <p:cNvPr id="24269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123950"/>
            <a:ext cx="4038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mtClean="0"/>
              <a:t>If there is no significant air resistance then the initial GPE of an object is transferred into kinetic energy.</a:t>
            </a:r>
          </a:p>
          <a:p>
            <a:pPr marL="0" indent="0" eaLnBrk="1" hangingPunct="1">
              <a:buFontTx/>
              <a:buNone/>
            </a:pPr>
            <a:endParaRPr lang="en-GB" b="1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</a:rPr>
              <a:t>E</a:t>
            </a:r>
            <a:r>
              <a:rPr lang="en-GB" b="1" i="1" baseline="-25000" smtClean="0">
                <a:solidFill>
                  <a:srgbClr val="FF3300"/>
                </a:solidFill>
              </a:rPr>
              <a:t>K</a:t>
            </a:r>
            <a:r>
              <a:rPr lang="en-GB" b="1" i="1" smtClean="0">
                <a:solidFill>
                  <a:srgbClr val="FF3300"/>
                </a:solidFill>
              </a:rPr>
              <a:t> =  </a:t>
            </a: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</a:rPr>
              <a:t>E</a:t>
            </a:r>
            <a:r>
              <a:rPr lang="en-GB" b="1" i="1" baseline="-25000" smtClean="0">
                <a:solidFill>
                  <a:srgbClr val="FF3300"/>
                </a:solidFill>
              </a:rPr>
              <a:t>P</a:t>
            </a:r>
            <a:endParaRPr lang="en-GB" b="1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½ m v</a:t>
            </a:r>
            <a:r>
              <a:rPr lang="en-GB" b="1" i="1" baseline="30000" smtClean="0">
                <a:solidFill>
                  <a:srgbClr val="FF3300"/>
                </a:solidFill>
              </a:rPr>
              <a:t>2</a:t>
            </a:r>
            <a:r>
              <a:rPr lang="en-US" b="1" i="1" baseline="30000" smtClean="0">
                <a:solidFill>
                  <a:srgbClr val="FF3300"/>
                </a:solidFill>
              </a:rPr>
              <a:t>  </a:t>
            </a:r>
            <a:r>
              <a:rPr lang="en-GB" b="1" i="1" smtClean="0">
                <a:solidFill>
                  <a:srgbClr val="FF3300"/>
                </a:solidFill>
              </a:rPr>
              <a:t>=  m g </a:t>
            </a: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</a:rPr>
              <a:t>h</a:t>
            </a:r>
            <a:endParaRPr lang="en-GB" smtClean="0"/>
          </a:p>
        </p:txBody>
      </p:sp>
      <p:sp>
        <p:nvSpPr>
          <p:cNvPr id="242704" name="Text Box 16"/>
          <p:cNvSpPr txBox="1">
            <a:spLocks noChangeArrowheads="1"/>
          </p:cNvSpPr>
          <p:nvPr/>
        </p:nvSpPr>
        <p:spPr bwMode="auto">
          <a:xfrm>
            <a:off x="5040313" y="2165350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 b="1" i="1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>
                <a:solidFill>
                  <a:srgbClr val="FF3300"/>
                </a:solidFill>
                <a:cs typeface="Arial" pitchFamily="34" charset="0"/>
              </a:rPr>
              <a:t>h</a:t>
            </a:r>
            <a:endParaRPr lang="el-GR" sz="2400" b="1" i="1">
              <a:solidFill>
                <a:srgbClr val="FF3300"/>
              </a:solidFill>
              <a:cs typeface="Arial" pitchFamily="34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080000" y="1122363"/>
            <a:ext cx="1258888" cy="3449637"/>
            <a:chOff x="3200" y="707"/>
            <a:chExt cx="793" cy="2173"/>
          </a:xfrm>
        </p:grpSpPr>
        <p:sp>
          <p:nvSpPr>
            <p:cNvPr id="29721" name="Oval 7"/>
            <p:cNvSpPr>
              <a:spLocks noChangeArrowheads="1"/>
            </p:cNvSpPr>
            <p:nvPr/>
          </p:nvSpPr>
          <p:spPr bwMode="auto">
            <a:xfrm>
              <a:off x="3569" y="969"/>
              <a:ext cx="167" cy="16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29722" name="Line 10"/>
            <p:cNvSpPr>
              <a:spLocks noChangeShapeType="1"/>
            </p:cNvSpPr>
            <p:nvPr/>
          </p:nvSpPr>
          <p:spPr bwMode="auto">
            <a:xfrm>
              <a:off x="3200" y="2880"/>
              <a:ext cx="7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Line 11"/>
            <p:cNvSpPr>
              <a:spLocks noChangeShapeType="1"/>
            </p:cNvSpPr>
            <p:nvPr/>
          </p:nvSpPr>
          <p:spPr bwMode="auto">
            <a:xfrm flipV="1">
              <a:off x="3523" y="1119"/>
              <a:ext cx="8" cy="17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Line 12"/>
            <p:cNvSpPr>
              <a:spLocks noChangeShapeType="1"/>
            </p:cNvSpPr>
            <p:nvPr/>
          </p:nvSpPr>
          <p:spPr bwMode="auto">
            <a:xfrm>
              <a:off x="3200" y="1127"/>
              <a:ext cx="7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Text Box 17"/>
            <p:cNvSpPr txBox="1">
              <a:spLocks noChangeArrowheads="1"/>
            </p:cNvSpPr>
            <p:nvPr/>
          </p:nvSpPr>
          <p:spPr bwMode="auto">
            <a:xfrm>
              <a:off x="3512" y="707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 i="1">
                  <a:solidFill>
                    <a:srgbClr val="FF3300"/>
                  </a:solidFill>
                  <a:cs typeface="Arial" pitchFamily="34" charset="0"/>
                </a:rPr>
                <a:t>m</a:t>
              </a:r>
              <a:endParaRPr lang="el-GR" sz="2400" b="1" i="1">
                <a:solidFill>
                  <a:srgbClr val="FF3300"/>
                </a:solidFill>
                <a:cs typeface="Arial" pitchFamily="34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425950" y="2905125"/>
            <a:ext cx="1912938" cy="1627188"/>
            <a:chOff x="2788" y="1830"/>
            <a:chExt cx="1205" cy="1025"/>
          </a:xfrm>
        </p:grpSpPr>
        <p:sp>
          <p:nvSpPr>
            <p:cNvPr id="29715" name="Oval 9"/>
            <p:cNvSpPr>
              <a:spLocks noChangeArrowheads="1"/>
            </p:cNvSpPr>
            <p:nvPr/>
          </p:nvSpPr>
          <p:spPr bwMode="auto">
            <a:xfrm>
              <a:off x="3569" y="1830"/>
              <a:ext cx="167" cy="16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16" name="Line 13"/>
            <p:cNvSpPr>
              <a:spLocks noChangeShapeType="1"/>
            </p:cNvSpPr>
            <p:nvPr/>
          </p:nvSpPr>
          <p:spPr bwMode="auto">
            <a:xfrm>
              <a:off x="3200" y="1990"/>
              <a:ext cx="7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Line 14"/>
            <p:cNvSpPr>
              <a:spLocks noChangeShapeType="1"/>
            </p:cNvSpPr>
            <p:nvPr/>
          </p:nvSpPr>
          <p:spPr bwMode="auto">
            <a:xfrm flipV="1">
              <a:off x="3356" y="1995"/>
              <a:ext cx="0" cy="8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Text Box 15"/>
            <p:cNvSpPr txBox="1">
              <a:spLocks noChangeArrowheads="1"/>
            </p:cNvSpPr>
            <p:nvPr/>
          </p:nvSpPr>
          <p:spPr bwMode="auto">
            <a:xfrm>
              <a:off x="2788" y="2322"/>
              <a:ext cx="7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 i="1">
                  <a:solidFill>
                    <a:schemeClr val="accent2"/>
                  </a:solidFill>
                  <a:cs typeface="Arial" pitchFamily="34" charset="0"/>
                </a:rPr>
                <a:t>½ </a:t>
              </a:r>
              <a:r>
                <a:rPr lang="el-GR" sz="2400" b="1" i="1">
                  <a:solidFill>
                    <a:schemeClr val="accent2"/>
                  </a:solidFill>
                  <a:cs typeface="Arial" pitchFamily="34" charset="0"/>
                </a:rPr>
                <a:t>Δ</a:t>
              </a:r>
              <a:r>
                <a:rPr lang="en-GB" sz="2400" b="1" i="1">
                  <a:solidFill>
                    <a:schemeClr val="accent2"/>
                  </a:solidFill>
                  <a:cs typeface="Arial" pitchFamily="34" charset="0"/>
                </a:rPr>
                <a:t>h</a:t>
              </a:r>
              <a:endParaRPr lang="el-GR" sz="2400" b="1" i="1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3648" y="1912"/>
              <a:ext cx="0" cy="2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Text Box 20"/>
            <p:cNvSpPr txBox="1">
              <a:spLocks noChangeArrowheads="1"/>
            </p:cNvSpPr>
            <p:nvPr/>
          </p:nvSpPr>
          <p:spPr bwMode="auto">
            <a:xfrm>
              <a:off x="3657" y="1996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 i="1">
                  <a:solidFill>
                    <a:schemeClr val="accent2"/>
                  </a:solidFill>
                  <a:cs typeface="Arial" pitchFamily="34" charset="0"/>
                </a:rPr>
                <a:t>v</a:t>
              </a:r>
              <a:r>
                <a:rPr lang="en-GB" sz="2400" b="1" i="1" baseline="-25000">
                  <a:solidFill>
                    <a:schemeClr val="accent2"/>
                  </a:solidFill>
                  <a:cs typeface="Arial" pitchFamily="34" charset="0"/>
                </a:rPr>
                <a:t>1</a:t>
              </a:r>
              <a:endParaRPr lang="el-GR" sz="2400" b="1" i="1" baseline="-2500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665788" y="4271963"/>
            <a:ext cx="660400" cy="868362"/>
            <a:chOff x="3569" y="2691"/>
            <a:chExt cx="416" cy="547"/>
          </a:xfrm>
        </p:grpSpPr>
        <p:sp>
          <p:nvSpPr>
            <p:cNvPr id="29712" name="Oval 8"/>
            <p:cNvSpPr>
              <a:spLocks noChangeArrowheads="1"/>
            </p:cNvSpPr>
            <p:nvPr/>
          </p:nvSpPr>
          <p:spPr bwMode="auto">
            <a:xfrm>
              <a:off x="3569" y="2691"/>
              <a:ext cx="167" cy="16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29713" name="Line 19"/>
            <p:cNvSpPr>
              <a:spLocks noChangeShapeType="1"/>
            </p:cNvSpPr>
            <p:nvPr/>
          </p:nvSpPr>
          <p:spPr bwMode="auto">
            <a:xfrm>
              <a:off x="3648" y="2784"/>
              <a:ext cx="0" cy="38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Text Box 21"/>
            <p:cNvSpPr txBox="1">
              <a:spLocks noChangeArrowheads="1"/>
            </p:cNvSpPr>
            <p:nvPr/>
          </p:nvSpPr>
          <p:spPr bwMode="auto">
            <a:xfrm>
              <a:off x="3676" y="2950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 i="1">
                  <a:solidFill>
                    <a:srgbClr val="008000"/>
                  </a:solidFill>
                  <a:cs typeface="Arial" pitchFamily="34" charset="0"/>
                </a:rPr>
                <a:t>v</a:t>
              </a:r>
              <a:r>
                <a:rPr lang="en-GB" sz="2400" b="1" i="1" baseline="-25000">
                  <a:solidFill>
                    <a:srgbClr val="008000"/>
                  </a:solidFill>
                  <a:cs typeface="Arial" pitchFamily="34" charset="0"/>
                </a:rPr>
                <a:t>2</a:t>
              </a:r>
              <a:endParaRPr lang="el-GR" sz="2400" b="1" i="1" baseline="-25000">
                <a:solidFill>
                  <a:srgbClr val="008000"/>
                </a:solidFill>
                <a:cs typeface="Arial" pitchFamily="34" charset="0"/>
              </a:endParaRPr>
            </a:p>
          </p:txBody>
        </p:sp>
      </p:grpSp>
      <p:sp>
        <p:nvSpPr>
          <p:cNvPr id="242710" name="Text Box 22"/>
          <p:cNvSpPr txBox="1">
            <a:spLocks noChangeArrowheads="1"/>
          </p:cNvSpPr>
          <p:nvPr/>
        </p:nvSpPr>
        <p:spPr bwMode="auto">
          <a:xfrm>
            <a:off x="6427788" y="1165225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3300"/>
                </a:solidFill>
              </a:rPr>
              <a:t>gpe = mg</a:t>
            </a:r>
            <a:r>
              <a:rPr lang="el-GR" sz="2400" b="1" i="1">
                <a:solidFill>
                  <a:srgbClr val="FF3300"/>
                </a:solidFill>
              </a:rPr>
              <a:t>Δ</a:t>
            </a:r>
            <a:r>
              <a:rPr lang="en-GB" sz="2400" b="1" i="1">
                <a:solidFill>
                  <a:srgbClr val="FF3300"/>
                </a:solidFill>
              </a:rPr>
              <a:t>h</a:t>
            </a:r>
          </a:p>
        </p:txBody>
      </p:sp>
      <p:sp>
        <p:nvSpPr>
          <p:cNvPr id="242711" name="Text Box 23"/>
          <p:cNvSpPr txBox="1">
            <a:spLocks noChangeArrowheads="1"/>
          </p:cNvSpPr>
          <p:nvPr/>
        </p:nvSpPr>
        <p:spPr bwMode="auto">
          <a:xfrm>
            <a:off x="6427788" y="4471988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008000"/>
                </a:solidFill>
              </a:rPr>
              <a:t>ke = ½ mv</a:t>
            </a:r>
            <a:r>
              <a:rPr lang="en-GB" sz="2400" b="1" i="1" baseline="-25000">
                <a:solidFill>
                  <a:srgbClr val="008000"/>
                </a:solidFill>
              </a:rPr>
              <a:t>2</a:t>
            </a:r>
            <a:r>
              <a:rPr lang="en-GB" sz="2400" b="1" i="1" baseline="30000">
                <a:solidFill>
                  <a:srgbClr val="008000"/>
                </a:solidFill>
              </a:rPr>
              <a:t>2</a:t>
            </a:r>
            <a:r>
              <a:rPr lang="en-US" sz="2400">
                <a:solidFill>
                  <a:srgbClr val="008000"/>
                </a:solidFill>
              </a:rPr>
              <a:t> </a:t>
            </a:r>
            <a:endParaRPr lang="en-GB" sz="2400">
              <a:solidFill>
                <a:srgbClr val="008000"/>
              </a:solidFill>
            </a:endParaRPr>
          </a:p>
        </p:txBody>
      </p:sp>
      <p:sp>
        <p:nvSpPr>
          <p:cNvPr id="242712" name="Text Box 24"/>
          <p:cNvSpPr txBox="1">
            <a:spLocks noChangeArrowheads="1"/>
          </p:cNvSpPr>
          <p:nvPr/>
        </p:nvSpPr>
        <p:spPr bwMode="auto">
          <a:xfrm>
            <a:off x="6427788" y="1609725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3300"/>
                </a:solidFill>
              </a:rPr>
              <a:t>ke = 0</a:t>
            </a:r>
            <a:r>
              <a:rPr lang="en-US" sz="2400"/>
              <a:t> </a:t>
            </a:r>
            <a:endParaRPr lang="en-GB" sz="2400"/>
          </a:p>
        </p:txBody>
      </p:sp>
      <p:sp>
        <p:nvSpPr>
          <p:cNvPr id="242713" name="Text Box 25"/>
          <p:cNvSpPr txBox="1">
            <a:spLocks noChangeArrowheads="1"/>
          </p:cNvSpPr>
          <p:nvPr/>
        </p:nvSpPr>
        <p:spPr bwMode="auto">
          <a:xfrm>
            <a:off x="6427788" y="4071938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008000"/>
                </a:solidFill>
              </a:rPr>
              <a:t>gpe = 0</a:t>
            </a:r>
          </a:p>
        </p:txBody>
      </p:sp>
      <p:sp>
        <p:nvSpPr>
          <p:cNvPr id="242714" name="Text Box 26"/>
          <p:cNvSpPr txBox="1">
            <a:spLocks noChangeArrowheads="1"/>
          </p:cNvSpPr>
          <p:nvPr/>
        </p:nvSpPr>
        <p:spPr bwMode="auto">
          <a:xfrm>
            <a:off x="6427788" y="2506663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chemeClr val="accent2"/>
                </a:solidFill>
              </a:rPr>
              <a:t>gpe = ke</a:t>
            </a:r>
          </a:p>
        </p:txBody>
      </p:sp>
      <p:sp>
        <p:nvSpPr>
          <p:cNvPr id="242715" name="Text Box 27"/>
          <p:cNvSpPr txBox="1">
            <a:spLocks noChangeArrowheads="1"/>
          </p:cNvSpPr>
          <p:nvPr/>
        </p:nvSpPr>
        <p:spPr bwMode="auto">
          <a:xfrm>
            <a:off x="6427788" y="2886075"/>
            <a:ext cx="2449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chemeClr val="accent2"/>
                </a:solidFill>
              </a:rPr>
              <a:t>gpe = ½ mg</a:t>
            </a:r>
            <a:r>
              <a:rPr lang="el-GR" sz="2400" b="1" i="1">
                <a:solidFill>
                  <a:schemeClr val="accent2"/>
                </a:solidFill>
              </a:rPr>
              <a:t>Δ</a:t>
            </a:r>
            <a:r>
              <a:rPr lang="en-GB" sz="2400" b="1" i="1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242716" name="Text Box 28"/>
          <p:cNvSpPr txBox="1">
            <a:spLocks noChangeArrowheads="1"/>
          </p:cNvSpPr>
          <p:nvPr/>
        </p:nvSpPr>
        <p:spPr bwMode="auto">
          <a:xfrm>
            <a:off x="6427788" y="3263900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chemeClr val="accent2"/>
                </a:solidFill>
              </a:rPr>
              <a:t>ke = ½ mv</a:t>
            </a:r>
            <a:r>
              <a:rPr lang="en-GB" sz="2400" b="1" i="1" baseline="-25000">
                <a:solidFill>
                  <a:schemeClr val="accent2"/>
                </a:solidFill>
              </a:rPr>
              <a:t>1</a:t>
            </a:r>
            <a:r>
              <a:rPr lang="en-GB" sz="2400" b="1" i="1" baseline="30000">
                <a:solidFill>
                  <a:schemeClr val="accent2"/>
                </a:solidFill>
              </a:rPr>
              <a:t>2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242717" name="Text Box 29"/>
          <p:cNvSpPr txBox="1">
            <a:spLocks noChangeArrowheads="1"/>
          </p:cNvSpPr>
          <p:nvPr/>
        </p:nvSpPr>
        <p:spPr bwMode="auto">
          <a:xfrm>
            <a:off x="6427788" y="4870450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008000"/>
                </a:solidFill>
              </a:rPr>
              <a:t>ke = mg</a:t>
            </a:r>
            <a:r>
              <a:rPr lang="el-GR" sz="2400" b="1" i="1">
                <a:solidFill>
                  <a:srgbClr val="008000"/>
                </a:solidFill>
              </a:rPr>
              <a:t>Δ</a:t>
            </a:r>
            <a:r>
              <a:rPr lang="en-GB" sz="2400" b="1" i="1">
                <a:solidFill>
                  <a:srgbClr val="008000"/>
                </a:solidFill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04" grpId="0"/>
      <p:bldP spid="242710" grpId="0"/>
      <p:bldP spid="242711" grpId="0"/>
      <p:bldP spid="242712" grpId="0"/>
      <p:bldP spid="242713" grpId="0"/>
      <p:bldP spid="242714" grpId="0"/>
      <p:bldP spid="242715" grpId="0"/>
      <p:bldP spid="242716" grpId="0"/>
      <p:bldP spid="2427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7945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6088" y="1017588"/>
            <a:ext cx="3800475" cy="41560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A child of mass 40 kg climbs up a wall of height 2.0 m and then steps off. Assuming no significant air resistance calculate the maximum: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(a) gpe of the child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(b) speed of the child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g</a:t>
            </a:r>
            <a:r>
              <a:rPr lang="en-GB" sz="2400" i="1" smtClean="0"/>
              <a:t> = 9.8 Nkg</a:t>
            </a:r>
            <a:r>
              <a:rPr lang="en-GB" sz="2400" i="1" baseline="30000" smtClean="0"/>
              <a:t>-1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94250" y="1017588"/>
            <a:ext cx="4092575" cy="5054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(a) max gpe occurs when the child is on the wall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gpe = mg</a:t>
            </a:r>
            <a:r>
              <a:rPr lang="el-GR" sz="2400" b="1" i="1" smtClean="0">
                <a:solidFill>
                  <a:srgbClr val="FF3300"/>
                </a:solidFill>
              </a:rPr>
              <a:t>Δ</a:t>
            </a:r>
            <a:r>
              <a:rPr lang="en-GB" sz="2400" b="1" i="1" smtClean="0">
                <a:solidFill>
                  <a:srgbClr val="FF3300"/>
                </a:solidFill>
              </a:rPr>
              <a:t>h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= 40 x 9.8 x 2.0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max gpe = 784 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(b) max speed occurs when the child reaches the ground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½ m v</a:t>
            </a:r>
            <a:r>
              <a:rPr lang="en-GB" sz="2400" b="1" i="1" baseline="30000" smtClean="0">
                <a:solidFill>
                  <a:srgbClr val="FF3300"/>
                </a:solidFill>
              </a:rPr>
              <a:t>2</a:t>
            </a:r>
            <a:r>
              <a:rPr lang="en-US" sz="2400" b="1" i="1" baseline="30000" smtClean="0">
                <a:solidFill>
                  <a:srgbClr val="FF3300"/>
                </a:solidFill>
              </a:rPr>
              <a:t>  </a:t>
            </a:r>
            <a:r>
              <a:rPr lang="en-GB" sz="2400" b="1" i="1" smtClean="0">
                <a:solidFill>
                  <a:srgbClr val="FF3300"/>
                </a:solidFill>
              </a:rPr>
              <a:t>=  m g </a:t>
            </a: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 smtClean="0">
                <a:solidFill>
                  <a:srgbClr val="FF3300"/>
                </a:solidFill>
              </a:rPr>
              <a:t>h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½ m v</a:t>
            </a:r>
            <a:r>
              <a:rPr lang="en-GB" sz="2400" b="1" i="1" baseline="30000" smtClean="0">
                <a:solidFill>
                  <a:srgbClr val="FF3300"/>
                </a:solidFill>
              </a:rPr>
              <a:t>2</a:t>
            </a:r>
            <a:r>
              <a:rPr lang="en-US" sz="2400" b="1" i="1" baseline="30000" smtClean="0">
                <a:solidFill>
                  <a:srgbClr val="FF3300"/>
                </a:solidFill>
              </a:rPr>
              <a:t>  </a:t>
            </a:r>
            <a:r>
              <a:rPr lang="en-GB" sz="2400" b="1" i="1" smtClean="0"/>
              <a:t>= </a:t>
            </a:r>
            <a:r>
              <a:rPr lang="en-GB" sz="2400" smtClean="0"/>
              <a:t>784 J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v</a:t>
            </a:r>
            <a:r>
              <a:rPr lang="en-GB" sz="2400" b="1" i="1" baseline="30000" smtClean="0">
                <a:solidFill>
                  <a:srgbClr val="FF3300"/>
                </a:solidFill>
              </a:rPr>
              <a:t>2</a:t>
            </a:r>
            <a:r>
              <a:rPr lang="en-US" sz="2400" b="1" i="1" baseline="30000" smtClean="0">
                <a:solidFill>
                  <a:srgbClr val="FF3300"/>
                </a:solidFill>
              </a:rPr>
              <a:t>  </a:t>
            </a:r>
            <a:r>
              <a:rPr lang="en-GB" sz="2400" smtClean="0"/>
              <a:t>= (2 x 784) / 40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v</a:t>
            </a:r>
            <a:r>
              <a:rPr lang="en-GB" sz="2400" b="1" i="1" baseline="30000" smtClean="0">
                <a:solidFill>
                  <a:srgbClr val="FF3300"/>
                </a:solidFill>
              </a:rPr>
              <a:t>2</a:t>
            </a:r>
            <a:r>
              <a:rPr lang="en-US" sz="2400" b="1" i="1" baseline="30000" smtClean="0">
                <a:solidFill>
                  <a:srgbClr val="FF3300"/>
                </a:solidFill>
              </a:rPr>
              <a:t>  </a:t>
            </a:r>
            <a:r>
              <a:rPr lang="en-GB" sz="2400" smtClean="0"/>
              <a:t>= 39.2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v</a:t>
            </a:r>
            <a:r>
              <a:rPr lang="en-GB" sz="2400" smtClean="0"/>
              <a:t> = </a:t>
            </a:r>
            <a:r>
              <a:rPr lang="en-GB" sz="2400" smtClean="0">
                <a:sym typeface="Symbol" pitchFamily="18" charset="2"/>
              </a:rPr>
              <a:t></a:t>
            </a:r>
            <a:r>
              <a:rPr lang="en-GB" sz="2400" smtClean="0"/>
              <a:t>39.2</a:t>
            </a:r>
            <a:endParaRPr lang="en-GB" sz="2400" u="sng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max speed = 6.3 ms</a:t>
            </a:r>
            <a:r>
              <a:rPr lang="en-GB" sz="2400" b="1" baseline="30000" smtClean="0">
                <a:solidFill>
                  <a:schemeClr val="accent2"/>
                </a:solidFill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6750"/>
          </a:xfrm>
        </p:spPr>
        <p:txBody>
          <a:bodyPr/>
          <a:lstStyle/>
          <a:p>
            <a:pPr eaLnBrk="1" hangingPunct="1"/>
            <a:r>
              <a:rPr lang="en-GB" sz="4000" smtClean="0"/>
              <a:t>Power (</a:t>
            </a:r>
            <a:r>
              <a:rPr lang="en-GB" sz="4000" b="1" i="1" smtClean="0">
                <a:solidFill>
                  <a:srgbClr val="FF3300"/>
                </a:solidFill>
              </a:rPr>
              <a:t>P</a:t>
            </a:r>
            <a:r>
              <a:rPr lang="en-GB" sz="4000" smtClean="0"/>
              <a:t>)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6025"/>
            <a:ext cx="8229600" cy="49101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Power is the rate of transfer of energy.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	power = </a:t>
            </a:r>
            <a:r>
              <a:rPr lang="en-GB" b="1" i="1" u="sng" smtClean="0">
                <a:solidFill>
                  <a:srgbClr val="FF3300"/>
                </a:solidFill>
              </a:rPr>
              <a:t>energy transfer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				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			P = </a:t>
            </a:r>
            <a:r>
              <a:rPr lang="el-GR" b="1" i="1" u="sng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u="sng" smtClean="0">
                <a:solidFill>
                  <a:srgbClr val="FF3300"/>
                </a:solidFill>
                <a:cs typeface="Arial" pitchFamily="34" charset="0"/>
              </a:rPr>
              <a:t>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b="1" i="1" smtClean="0">
                <a:solidFill>
                  <a:srgbClr val="FF3300"/>
                </a:solidFill>
                <a:cs typeface="Arial" pitchFamily="34" charset="0"/>
              </a:rPr>
              <a:t>			       </a:t>
            </a: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  <a:cs typeface="Arial" pitchFamily="34" charset="0"/>
              </a:rPr>
              <a:t>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cs typeface="Arial" pitchFamily="34" charset="0"/>
              </a:rPr>
              <a:t>unit: watt (W)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cs typeface="Arial" pitchFamily="34" charset="0"/>
              </a:rPr>
              <a:t>power is a scalar quantity</a:t>
            </a:r>
            <a:endParaRPr lang="el-GR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>
          <a:xfrm>
            <a:off x="444500" y="581025"/>
            <a:ext cx="8229600" cy="49101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Power is also the rate of doing work.</a:t>
            </a:r>
          </a:p>
          <a:p>
            <a:pPr marL="0" indent="0" eaLnBrk="1" hangingPunct="1">
              <a:buFontTx/>
              <a:buNone/>
            </a:pPr>
            <a:endParaRPr lang="en-GB" b="1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	power = </a:t>
            </a:r>
            <a:r>
              <a:rPr lang="en-GB" b="1" i="1" u="sng" smtClean="0">
                <a:solidFill>
                  <a:srgbClr val="FF3300"/>
                </a:solidFill>
              </a:rPr>
              <a:t>work done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			   time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		P = </a:t>
            </a:r>
            <a:r>
              <a:rPr lang="el-GR" b="1" i="1" u="sng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u="sng" smtClean="0">
                <a:solidFill>
                  <a:srgbClr val="FF3300"/>
                </a:solidFill>
                <a:cs typeface="Arial" pitchFamily="34" charset="0"/>
              </a:rPr>
              <a:t>W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  <a:cs typeface="Arial" pitchFamily="34" charset="0"/>
              </a:rPr>
              <a:t>		       </a:t>
            </a: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b="1" i="1" smtClean="0">
                <a:solidFill>
                  <a:srgbClr val="FF3300"/>
                </a:solidFill>
                <a:cs typeface="Arial" pitchFamily="34" charset="0"/>
              </a:rPr>
              <a:t>t</a:t>
            </a:r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4500" y="1150938"/>
            <a:ext cx="4038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i="1" smtClean="0"/>
              <a:t>Calculate the power of an electric motor that lifts a mass of 50 kg upwards by 3.0 m in 20 seconds.</a:t>
            </a:r>
          </a:p>
          <a:p>
            <a:pPr marL="0" indent="0" eaLnBrk="1" hangingPunct="1">
              <a:buFontTx/>
              <a:buNone/>
            </a:pPr>
            <a:endParaRPr lang="en-GB" sz="2400" i="1" smtClean="0"/>
          </a:p>
          <a:p>
            <a:pPr marL="0" indent="0" eaLnBrk="1" hangingPunct="1"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g</a:t>
            </a:r>
            <a:r>
              <a:rPr lang="en-GB" sz="2400" i="1" smtClean="0"/>
              <a:t> = 9.8 Nkg</a:t>
            </a:r>
            <a:r>
              <a:rPr lang="en-GB" sz="2400" i="1" baseline="30000" smtClean="0"/>
              <a:t>-1</a:t>
            </a:r>
            <a:endParaRPr lang="en-GB" sz="2400" b="1" smtClean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</p:txBody>
      </p:sp>
      <p:sp>
        <p:nvSpPr>
          <p:cNvPr id="2488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35500" y="1150938"/>
            <a:ext cx="4025900" cy="3306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 smtClean="0">
                <a:solidFill>
                  <a:srgbClr val="FF3300"/>
                </a:solidFill>
              </a:rPr>
              <a:t>E</a:t>
            </a:r>
            <a:r>
              <a:rPr lang="en-GB" sz="2400" b="1" i="1" baseline="-25000" smtClean="0">
                <a:solidFill>
                  <a:srgbClr val="FF3300"/>
                </a:solidFill>
              </a:rPr>
              <a:t>P</a:t>
            </a:r>
            <a:r>
              <a:rPr lang="en-GB" sz="2400" b="1" i="1" smtClean="0">
                <a:solidFill>
                  <a:srgbClr val="FF3300"/>
                </a:solidFill>
              </a:rPr>
              <a:t> =  m g </a:t>
            </a: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 smtClean="0">
                <a:solidFill>
                  <a:srgbClr val="FF3300"/>
                </a:solidFill>
              </a:rPr>
              <a:t>h</a:t>
            </a:r>
          </a:p>
          <a:p>
            <a:pPr eaLnBrk="1" hangingPunct="1">
              <a:buFontTx/>
              <a:buNone/>
            </a:pPr>
            <a:r>
              <a:rPr lang="en-GB" sz="2400" smtClean="0"/>
              <a:t>= 50 kg x 9.8 Nkg</a:t>
            </a:r>
            <a:r>
              <a:rPr lang="en-GB" sz="2400" baseline="30000" smtClean="0"/>
              <a:t>-1</a:t>
            </a:r>
            <a:r>
              <a:rPr lang="en-GB" sz="2400" smtClean="0"/>
              <a:t> x 3 m</a:t>
            </a:r>
          </a:p>
          <a:p>
            <a:pPr eaLnBrk="1" hangingPunct="1">
              <a:buFontTx/>
              <a:buNone/>
            </a:pPr>
            <a:r>
              <a:rPr lang="en-GB" sz="2400" smtClean="0"/>
              <a:t>= 1470 J</a:t>
            </a:r>
          </a:p>
          <a:p>
            <a:pPr eaLnBrk="1" hangingPunct="1">
              <a:buFontTx/>
              <a:buNone/>
            </a:pPr>
            <a:endParaRPr lang="en-US" sz="2400" b="1" i="1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P = </a:t>
            </a: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 smtClean="0">
                <a:solidFill>
                  <a:srgbClr val="FF3300"/>
                </a:solidFill>
                <a:cs typeface="Arial" pitchFamily="34" charset="0"/>
              </a:rPr>
              <a:t>E / </a:t>
            </a: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 smtClean="0">
                <a:solidFill>
                  <a:srgbClr val="FF3300"/>
                </a:solidFill>
                <a:cs typeface="Arial" pitchFamily="34" charset="0"/>
              </a:rPr>
              <a:t>t</a:t>
            </a:r>
            <a:endParaRPr lang="en-GB" sz="2400" smtClean="0"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GB" sz="2400" smtClean="0"/>
              <a:t>= 1470 J / 20 s</a:t>
            </a:r>
          </a:p>
          <a:p>
            <a:pPr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power = 74 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207375" cy="11525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mtClean="0"/>
              <a:t>If the direction of the force and the distance moved are not in the same direction:</a:t>
            </a:r>
          </a:p>
        </p:txBody>
      </p:sp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2843213" y="4005263"/>
            <a:ext cx="31686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sz="3200" b="1" i="1">
                <a:solidFill>
                  <a:srgbClr val="FF3300"/>
                </a:solidFill>
              </a:rPr>
              <a:t>W =  F s</a:t>
            </a:r>
            <a:r>
              <a:rPr lang="en-US" sz="3200" b="1" i="1">
                <a:solidFill>
                  <a:srgbClr val="FF3300"/>
                </a:solidFill>
              </a:rPr>
              <a:t> cos </a:t>
            </a:r>
            <a:r>
              <a:rPr lang="el-GR" sz="3200" b="1" i="1">
                <a:solidFill>
                  <a:srgbClr val="FF3300"/>
                </a:solidFill>
                <a:cs typeface="Arial" pitchFamily="34" charset="0"/>
              </a:rPr>
              <a:t>θ</a:t>
            </a:r>
            <a:endParaRPr lang="el-GR" sz="3200">
              <a:cs typeface="Arial" pitchFamily="34" charset="0"/>
            </a:endParaRPr>
          </a:p>
        </p:txBody>
      </p: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1331913" y="4797425"/>
            <a:ext cx="66976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The point of application of force,</a:t>
            </a:r>
            <a:r>
              <a:rPr lang="en-GB" sz="2400" b="1" i="1">
                <a:solidFill>
                  <a:srgbClr val="FF3300"/>
                </a:solidFill>
              </a:rPr>
              <a:t> F</a:t>
            </a:r>
            <a:r>
              <a:rPr lang="en-GB" sz="2400"/>
              <a:t> moves distance </a:t>
            </a:r>
            <a:r>
              <a:rPr lang="en-GB" sz="2400" b="1" i="1">
                <a:solidFill>
                  <a:srgbClr val="FF3300"/>
                </a:solidFill>
              </a:rPr>
              <a:t>s cos </a:t>
            </a:r>
            <a:r>
              <a:rPr lang="el-GR" sz="2400" b="1" i="1">
                <a:solidFill>
                  <a:srgbClr val="FF3300"/>
                </a:solidFill>
                <a:cs typeface="Arial" pitchFamily="34" charset="0"/>
              </a:rPr>
              <a:t>θ</a:t>
            </a:r>
            <a:r>
              <a:rPr lang="en-GB" sz="2400">
                <a:cs typeface="Arial" pitchFamily="34" charset="0"/>
              </a:rPr>
              <a:t> when the object moves through the distance </a:t>
            </a:r>
            <a:r>
              <a:rPr lang="en-GB" sz="2400" b="1" i="1">
                <a:solidFill>
                  <a:srgbClr val="FF3300"/>
                </a:solidFill>
                <a:cs typeface="Arial" pitchFamily="34" charset="0"/>
              </a:rPr>
              <a:t>s</a:t>
            </a:r>
            <a:r>
              <a:rPr lang="en-GB" sz="2400">
                <a:cs typeface="Arial" pitchFamily="34" charset="0"/>
              </a:rPr>
              <a:t>.</a:t>
            </a:r>
            <a:endParaRPr lang="el-GR" sz="2400">
              <a:cs typeface="Arial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08175" y="1844675"/>
            <a:ext cx="3384550" cy="1816100"/>
            <a:chOff x="1202" y="1162"/>
            <a:chExt cx="2132" cy="1144"/>
          </a:xfrm>
        </p:grpSpPr>
        <p:sp>
          <p:nvSpPr>
            <p:cNvPr id="7174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36" cy="13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7175" name="Line 6"/>
            <p:cNvSpPr>
              <a:spLocks noChangeShapeType="1"/>
            </p:cNvSpPr>
            <p:nvPr/>
          </p:nvSpPr>
          <p:spPr bwMode="auto">
            <a:xfrm flipV="1">
              <a:off x="1973" y="1162"/>
              <a:ext cx="1361" cy="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Text Box 7"/>
            <p:cNvSpPr txBox="1">
              <a:spLocks noChangeArrowheads="1"/>
            </p:cNvSpPr>
            <p:nvPr/>
          </p:nvSpPr>
          <p:spPr bwMode="auto">
            <a:xfrm>
              <a:off x="2427" y="1208"/>
              <a:ext cx="4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 i="1">
                  <a:solidFill>
                    <a:srgbClr val="FF3300"/>
                  </a:solidFill>
                </a:rPr>
                <a:t>F</a:t>
              </a:r>
            </a:p>
          </p:txBody>
        </p:sp>
        <p:sp>
          <p:nvSpPr>
            <p:cNvPr id="7177" name="Line 8"/>
            <p:cNvSpPr>
              <a:spLocks noChangeShapeType="1"/>
            </p:cNvSpPr>
            <p:nvPr/>
          </p:nvSpPr>
          <p:spPr bwMode="auto">
            <a:xfrm>
              <a:off x="1973" y="1888"/>
              <a:ext cx="1089" cy="2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Text Box 9"/>
            <p:cNvSpPr txBox="1">
              <a:spLocks noChangeArrowheads="1"/>
            </p:cNvSpPr>
            <p:nvPr/>
          </p:nvSpPr>
          <p:spPr bwMode="auto">
            <a:xfrm>
              <a:off x="2336" y="1979"/>
              <a:ext cx="4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 i="1">
                  <a:solidFill>
                    <a:srgbClr val="FF3300"/>
                  </a:solidFill>
                </a:rPr>
                <a:t>s</a:t>
              </a:r>
            </a:p>
          </p:txBody>
        </p:sp>
        <p:sp>
          <p:nvSpPr>
            <p:cNvPr id="7179" name="Line 10"/>
            <p:cNvSpPr>
              <a:spLocks noChangeShapeType="1"/>
            </p:cNvSpPr>
            <p:nvPr/>
          </p:nvSpPr>
          <p:spPr bwMode="auto">
            <a:xfrm flipH="1" flipV="1">
              <a:off x="2744" y="1435"/>
              <a:ext cx="318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1"/>
            <p:cNvSpPr>
              <a:spLocks/>
            </p:cNvSpPr>
            <p:nvPr/>
          </p:nvSpPr>
          <p:spPr bwMode="auto">
            <a:xfrm>
              <a:off x="2381" y="1616"/>
              <a:ext cx="106" cy="408"/>
            </a:xfrm>
            <a:custGeom>
              <a:avLst/>
              <a:gdLst>
                <a:gd name="T0" fmla="*/ 0 w 106"/>
                <a:gd name="T1" fmla="*/ 0 h 408"/>
                <a:gd name="T2" fmla="*/ 91 w 106"/>
                <a:gd name="T3" fmla="*/ 181 h 408"/>
                <a:gd name="T4" fmla="*/ 91 w 106"/>
                <a:gd name="T5" fmla="*/ 408 h 408"/>
                <a:gd name="T6" fmla="*/ 0 60000 65536"/>
                <a:gd name="T7" fmla="*/ 0 60000 65536"/>
                <a:gd name="T8" fmla="*/ 0 60000 65536"/>
                <a:gd name="T9" fmla="*/ 0 w 106"/>
                <a:gd name="T10" fmla="*/ 0 h 408"/>
                <a:gd name="T11" fmla="*/ 106 w 106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" h="408">
                  <a:moveTo>
                    <a:pt x="0" y="0"/>
                  </a:moveTo>
                  <a:cubicBezTo>
                    <a:pt x="38" y="56"/>
                    <a:pt x="76" y="113"/>
                    <a:pt x="91" y="181"/>
                  </a:cubicBezTo>
                  <a:cubicBezTo>
                    <a:pt x="106" y="249"/>
                    <a:pt x="98" y="328"/>
                    <a:pt x="91" y="408"/>
                  </a:cubicBez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Text Box 12"/>
            <p:cNvSpPr txBox="1">
              <a:spLocks noChangeArrowheads="1"/>
            </p:cNvSpPr>
            <p:nvPr/>
          </p:nvSpPr>
          <p:spPr bwMode="auto">
            <a:xfrm>
              <a:off x="2427" y="1616"/>
              <a:ext cx="2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800" b="1" i="1">
                  <a:solidFill>
                    <a:srgbClr val="FF3300"/>
                  </a:solidFill>
                  <a:cs typeface="Arial" pitchFamily="34" charset="0"/>
                </a:rPr>
                <a:t>θ</a:t>
              </a:r>
            </a:p>
          </p:txBody>
        </p:sp>
        <p:sp>
          <p:nvSpPr>
            <p:cNvPr id="7182" name="Text Box 15"/>
            <p:cNvSpPr txBox="1">
              <a:spLocks noChangeArrowheads="1"/>
            </p:cNvSpPr>
            <p:nvPr/>
          </p:nvSpPr>
          <p:spPr bwMode="auto">
            <a:xfrm>
              <a:off x="1202" y="1706"/>
              <a:ext cx="6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object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215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 1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30213" y="1030288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Calculate the power of a car engine that exerts a force of 40 kN over a distance of 20 m for 10 seconds.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215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 1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>
          <a:xfrm>
            <a:off x="430213" y="1030288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Calculate the power of a car engine that exerts a force of 40 kN over a distance of 20 m for 10 seconds.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W = F 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= 40 kN x 20 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= 40 000 x 20 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= 800 000 J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4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P = </a:t>
            </a: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 smtClean="0">
                <a:solidFill>
                  <a:srgbClr val="FF3300"/>
                </a:solidFill>
                <a:cs typeface="Arial" pitchFamily="34" charset="0"/>
              </a:rPr>
              <a:t>W / </a:t>
            </a: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Δ</a:t>
            </a:r>
            <a:r>
              <a:rPr lang="en-GB" sz="2400" b="1" i="1" smtClean="0">
                <a:solidFill>
                  <a:srgbClr val="FF3300"/>
                </a:solidFill>
                <a:cs typeface="Arial" pitchFamily="34" charset="0"/>
              </a:rPr>
              <a:t>t</a:t>
            </a:r>
            <a:endParaRPr lang="en-GB" sz="2400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= 800 000 J / 10 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power = 80 000 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255016" name="Group 40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07375" cy="3844925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  <a:gridCol w="2052638"/>
                <a:gridCol w="2051050"/>
              </a:tblGrid>
              <a:tr h="9448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transfer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 done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power</a:t>
                      </a:r>
                      <a:endParaRPr kumimoji="0" lang="en-GB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mins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hours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5011" name="Text Box 35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Complete:</a:t>
            </a:r>
          </a:p>
        </p:txBody>
      </p:sp>
      <p:graphicFrame>
        <p:nvGraphicFramePr>
          <p:cNvPr id="255016" name="Group 40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07375" cy="3844925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  <a:gridCol w="2052638"/>
                <a:gridCol w="2051050"/>
              </a:tblGrid>
              <a:tr h="9448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transfer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 done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power</a:t>
                      </a:r>
                      <a:endParaRPr kumimoji="0" lang="en-GB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 J</a:t>
                      </a:r>
                      <a:endParaRPr kumimoji="0" lang="en-GB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mins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440 J</a:t>
                      </a:r>
                      <a:endParaRPr kumimoji="0" lang="en-GB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 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28 800 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28 800 J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hours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 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5011" name="Text Box 35"/>
          <p:cNvSpPr txBox="1">
            <a:spLocks noChangeArrowheads="1"/>
          </p:cNvSpPr>
          <p:nvPr/>
        </p:nvSpPr>
        <p:spPr bwMode="auto">
          <a:xfrm>
            <a:off x="3348038" y="26035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solidFill>
                  <a:srgbClr val="FF3300"/>
                </a:solidFill>
              </a:rPr>
              <a:t>Answers</a:t>
            </a:r>
          </a:p>
        </p:txBody>
      </p:sp>
      <p:sp>
        <p:nvSpPr>
          <p:cNvPr id="255012" name="Text Box 36"/>
          <p:cNvSpPr txBox="1">
            <a:spLocks noChangeArrowheads="1"/>
          </p:cNvSpPr>
          <p:nvPr/>
        </p:nvSpPr>
        <p:spPr bwMode="auto">
          <a:xfrm>
            <a:off x="2952750" y="2120900"/>
            <a:ext cx="1296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600 J</a:t>
            </a:r>
          </a:p>
        </p:txBody>
      </p:sp>
      <p:sp>
        <p:nvSpPr>
          <p:cNvPr id="255013" name="Text Box 37"/>
          <p:cNvSpPr txBox="1">
            <a:spLocks noChangeArrowheads="1"/>
          </p:cNvSpPr>
          <p:nvPr/>
        </p:nvSpPr>
        <p:spPr bwMode="auto">
          <a:xfrm>
            <a:off x="7173913" y="2120900"/>
            <a:ext cx="11223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5 W</a:t>
            </a:r>
            <a:endParaRPr lang="en-GB" sz="3200" b="1" baseline="30000">
              <a:solidFill>
                <a:srgbClr val="FF3300"/>
              </a:solidFill>
            </a:endParaRPr>
          </a:p>
        </p:txBody>
      </p:sp>
      <p:sp>
        <p:nvSpPr>
          <p:cNvPr id="255014" name="Text Box 38"/>
          <p:cNvSpPr txBox="1">
            <a:spLocks noChangeArrowheads="1"/>
          </p:cNvSpPr>
          <p:nvPr/>
        </p:nvSpPr>
        <p:spPr bwMode="auto">
          <a:xfrm>
            <a:off x="2967038" y="2832100"/>
            <a:ext cx="1323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440 J</a:t>
            </a:r>
            <a:endParaRPr lang="en-GB" sz="3200" b="1">
              <a:solidFill>
                <a:srgbClr val="FF3300"/>
              </a:solidFill>
              <a:cs typeface="Arial" pitchFamily="34" charset="0"/>
            </a:endParaRPr>
          </a:p>
        </p:txBody>
      </p:sp>
      <p:sp>
        <p:nvSpPr>
          <p:cNvPr id="255015" name="Text Box 39"/>
          <p:cNvSpPr txBox="1">
            <a:spLocks noChangeArrowheads="1"/>
          </p:cNvSpPr>
          <p:nvPr/>
        </p:nvSpPr>
        <p:spPr bwMode="auto">
          <a:xfrm>
            <a:off x="5137150" y="2832100"/>
            <a:ext cx="1296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20 s</a:t>
            </a:r>
          </a:p>
        </p:txBody>
      </p:sp>
      <p:sp>
        <p:nvSpPr>
          <p:cNvPr id="255017" name="Text Box 41"/>
          <p:cNvSpPr txBox="1">
            <a:spLocks noChangeArrowheads="1"/>
          </p:cNvSpPr>
          <p:nvPr/>
        </p:nvSpPr>
        <p:spPr bwMode="auto">
          <a:xfrm>
            <a:off x="677863" y="3556000"/>
            <a:ext cx="1866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28 800 J</a:t>
            </a:r>
          </a:p>
        </p:txBody>
      </p:sp>
      <p:sp>
        <p:nvSpPr>
          <p:cNvPr id="255018" name="Text Box 42"/>
          <p:cNvSpPr txBox="1">
            <a:spLocks noChangeArrowheads="1"/>
          </p:cNvSpPr>
          <p:nvPr/>
        </p:nvSpPr>
        <p:spPr bwMode="auto">
          <a:xfrm>
            <a:off x="2682875" y="3556000"/>
            <a:ext cx="2009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28 800 J</a:t>
            </a:r>
            <a:endParaRPr lang="en-GB" sz="3200" b="1" baseline="30000">
              <a:solidFill>
                <a:srgbClr val="FF3300"/>
              </a:solidFill>
            </a:endParaRPr>
          </a:p>
        </p:txBody>
      </p:sp>
      <p:sp>
        <p:nvSpPr>
          <p:cNvPr id="255019" name="Text Box 43"/>
          <p:cNvSpPr txBox="1">
            <a:spLocks noChangeArrowheads="1"/>
          </p:cNvSpPr>
          <p:nvPr/>
        </p:nvSpPr>
        <p:spPr bwMode="auto">
          <a:xfrm>
            <a:off x="823913" y="4313238"/>
            <a:ext cx="17875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2.5 mJ</a:t>
            </a:r>
            <a:endParaRPr lang="en-GB" sz="3200" b="1">
              <a:solidFill>
                <a:srgbClr val="FF3300"/>
              </a:solidFill>
              <a:cs typeface="Arial" pitchFamily="34" charset="0"/>
            </a:endParaRPr>
          </a:p>
        </p:txBody>
      </p:sp>
      <p:sp>
        <p:nvSpPr>
          <p:cNvPr id="255020" name="Text Box 44"/>
          <p:cNvSpPr txBox="1">
            <a:spLocks noChangeArrowheads="1"/>
          </p:cNvSpPr>
          <p:nvPr/>
        </p:nvSpPr>
        <p:spPr bwMode="auto">
          <a:xfrm>
            <a:off x="7062788" y="4306888"/>
            <a:ext cx="1296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FF3300"/>
                </a:solidFill>
              </a:rPr>
              <a:t>50 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6750"/>
          </a:xfrm>
        </p:spPr>
        <p:txBody>
          <a:bodyPr/>
          <a:lstStyle/>
          <a:p>
            <a:pPr eaLnBrk="1" hangingPunct="1"/>
            <a:r>
              <a:rPr lang="en-GB" sz="4000" smtClean="0"/>
              <a:t>Power and velocity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6025"/>
            <a:ext cx="8229600" cy="44465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power = work done /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i="1" smtClean="0">
                <a:cs typeface="Arial" pitchFamily="34" charset="0"/>
              </a:rPr>
              <a:t>but:  </a:t>
            </a:r>
            <a:r>
              <a:rPr lang="en-GB" sz="2800" b="1" i="1" smtClean="0">
                <a:solidFill>
                  <a:srgbClr val="FF3300"/>
                </a:solidFill>
              </a:rPr>
              <a:t>work = force x displacement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i="1" smtClean="0"/>
              <a:t>therefore:  </a:t>
            </a:r>
            <a:r>
              <a:rPr lang="en-GB" sz="2800" b="1" i="1" smtClean="0">
                <a:solidFill>
                  <a:srgbClr val="FF3300"/>
                </a:solidFill>
              </a:rPr>
              <a:t>power = </a:t>
            </a:r>
            <a:r>
              <a:rPr lang="en-GB" sz="2800" b="1" i="1" u="sng" smtClean="0">
                <a:solidFill>
                  <a:srgbClr val="FF3300"/>
                </a:solidFill>
              </a:rPr>
              <a:t>force x displacement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	      		     time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but:</a:t>
            </a:r>
            <a:r>
              <a:rPr lang="en-GB" sz="2800" b="1" i="1" smtClean="0">
                <a:solidFill>
                  <a:srgbClr val="FF3300"/>
                </a:solidFill>
              </a:rPr>
              <a:t>  displacement / time = velocity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i="1" smtClean="0"/>
              <a:t>therefore: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chemeClr val="accent2"/>
                </a:solidFill>
              </a:rPr>
              <a:t>		power = force x velocity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chemeClr val="accent2"/>
                </a:solidFill>
              </a:rPr>
              <a:t>			P = F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Question1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44500" y="1150938"/>
            <a:ext cx="4038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i="1" smtClean="0"/>
              <a:t>Calculate the power of a car that maintains a constant speed of 30 ms</a:t>
            </a:r>
            <a:r>
              <a:rPr lang="en-GB" sz="2400" i="1" baseline="30000" smtClean="0"/>
              <a:t>-1</a:t>
            </a:r>
            <a:r>
              <a:rPr lang="en-GB" sz="2400" i="1" smtClean="0"/>
              <a:t> against air resistance forces of 2 kN</a:t>
            </a:r>
          </a:p>
          <a:p>
            <a:pPr marL="0" indent="0" eaLnBrk="1" hangingPunct="1"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 1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4500" y="1150938"/>
            <a:ext cx="4038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i="1" smtClean="0"/>
              <a:t>Calculate the power of a car that maintains a constant speed of 30 ms</a:t>
            </a:r>
            <a:r>
              <a:rPr lang="en-GB" sz="2400" i="1" baseline="30000" smtClean="0"/>
              <a:t>-1</a:t>
            </a:r>
            <a:r>
              <a:rPr lang="en-GB" sz="2400" i="1" smtClean="0"/>
              <a:t> against air resistance forces of 2 kN</a:t>
            </a:r>
          </a:p>
          <a:p>
            <a:pPr marL="0" indent="0" eaLnBrk="1" hangingPunct="1"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</p:txBody>
      </p:sp>
      <p:sp>
        <p:nvSpPr>
          <p:cNvPr id="2590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35500" y="1150938"/>
            <a:ext cx="4144963" cy="45910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smtClean="0"/>
              <a:t>As the car is travelling at a constant speed the car’s engine must be exerting a force equal to the opposing air resistance forces.</a:t>
            </a:r>
          </a:p>
          <a:p>
            <a:pPr marL="0" indent="0" eaLnBrk="1" hangingPunct="1">
              <a:buFontTx/>
              <a:buNone/>
            </a:pPr>
            <a:endParaRPr lang="en-GB" sz="2400" b="1" i="1" smtClean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400" b="1" i="1" smtClean="0">
                <a:solidFill>
                  <a:schemeClr val="accent2"/>
                </a:solidFill>
              </a:rPr>
              <a:t>P = F v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= 2 kN x 30 ms</a:t>
            </a:r>
            <a:r>
              <a:rPr lang="en-GB" sz="2400" baseline="30000" smtClean="0"/>
              <a:t>-1</a:t>
            </a:r>
            <a:r>
              <a:rPr lang="en-GB" sz="240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= 2 000 N x 30 ms</a:t>
            </a:r>
            <a:r>
              <a:rPr lang="en-GB" sz="2400" baseline="30000" smtClean="0"/>
              <a:t>-1</a:t>
            </a:r>
            <a:endParaRPr lang="en-GB" sz="2400" b="1" smtClean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power = 60 kW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Energy efficiency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08963" cy="1223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mtClean="0"/>
              <a:t>Energy efficiency is a measure of how usefully energy is used by a device. </a:t>
            </a:r>
          </a:p>
          <a:p>
            <a:pPr marL="0" indent="0" eaLnBrk="1" hangingPunct="1">
              <a:buFontTx/>
              <a:buNone/>
            </a:pPr>
            <a:endParaRPr lang="en-GB" smtClean="0"/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611188" y="29972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efficiency = </a:t>
            </a: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2627313" y="2781300"/>
            <a:ext cx="590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useful energy transferred by the device</a:t>
            </a:r>
          </a:p>
        </p:txBody>
      </p:sp>
      <p:sp>
        <p:nvSpPr>
          <p:cNvPr id="265222" name="Text Box 6"/>
          <p:cNvSpPr txBox="1">
            <a:spLocks noChangeArrowheads="1"/>
          </p:cNvSpPr>
          <p:nvPr/>
        </p:nvSpPr>
        <p:spPr bwMode="auto">
          <a:xfrm>
            <a:off x="2987675" y="3284538"/>
            <a:ext cx="5329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total energy supplied to the device</a:t>
            </a:r>
          </a:p>
        </p:txBody>
      </p:sp>
      <p:sp>
        <p:nvSpPr>
          <p:cNvPr id="265223" name="Line 7"/>
          <p:cNvSpPr>
            <a:spLocks noChangeShapeType="1"/>
          </p:cNvSpPr>
          <p:nvPr/>
        </p:nvSpPr>
        <p:spPr bwMode="auto">
          <a:xfrm>
            <a:off x="2700338" y="3213100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1187450" y="4292600"/>
            <a:ext cx="59769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/>
              <a:t>As the useful energy can never be greater than the energy supplied the maximum efficiency possible is </a:t>
            </a:r>
            <a:r>
              <a:rPr lang="en-GB" sz="2400" b="1">
                <a:solidFill>
                  <a:schemeClr val="accent2"/>
                </a:solidFill>
              </a:rPr>
              <a:t>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/>
      <p:bldP spid="265221" grpId="0"/>
      <p:bldP spid="265222" grpId="0"/>
      <p:bldP spid="2652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550863" y="428625"/>
            <a:ext cx="1711325" cy="6651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mtClean="0"/>
              <a:t>Also: </a:t>
            </a:r>
          </a:p>
          <a:p>
            <a:pPr marL="0" indent="0" eaLnBrk="1" hangingPunct="1">
              <a:buFontTx/>
              <a:buNone/>
            </a:pPr>
            <a:endParaRPr lang="en-GB" smtClean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81063" y="920750"/>
            <a:ext cx="5060950" cy="960438"/>
            <a:chOff x="399" y="661"/>
            <a:chExt cx="3188" cy="605"/>
          </a:xfrm>
        </p:grpSpPr>
        <p:sp>
          <p:nvSpPr>
            <p:cNvPr id="43020" name="Text Box 4"/>
            <p:cNvSpPr txBox="1">
              <a:spLocks noChangeArrowheads="1"/>
            </p:cNvSpPr>
            <p:nvPr/>
          </p:nvSpPr>
          <p:spPr bwMode="auto">
            <a:xfrm>
              <a:off x="399" y="797"/>
              <a:ext cx="12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efficiency = </a:t>
              </a:r>
            </a:p>
          </p:txBody>
        </p:sp>
        <p:sp>
          <p:nvSpPr>
            <p:cNvPr id="43021" name="Text Box 5"/>
            <p:cNvSpPr txBox="1">
              <a:spLocks noChangeArrowheads="1"/>
            </p:cNvSpPr>
            <p:nvPr/>
          </p:nvSpPr>
          <p:spPr bwMode="auto">
            <a:xfrm>
              <a:off x="1669" y="661"/>
              <a:ext cx="19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useful work output</a:t>
              </a:r>
            </a:p>
          </p:txBody>
        </p:sp>
        <p:sp>
          <p:nvSpPr>
            <p:cNvPr id="43022" name="Text Box 6"/>
            <p:cNvSpPr txBox="1">
              <a:spLocks noChangeArrowheads="1"/>
            </p:cNvSpPr>
            <p:nvPr/>
          </p:nvSpPr>
          <p:spPr bwMode="auto">
            <a:xfrm>
              <a:off x="1788" y="978"/>
              <a:ext cx="16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energy supplied</a:t>
              </a:r>
            </a:p>
          </p:txBody>
        </p:sp>
        <p:sp>
          <p:nvSpPr>
            <p:cNvPr id="43023" name="Line 7"/>
            <p:cNvSpPr>
              <a:spLocks noChangeShapeType="1"/>
            </p:cNvSpPr>
            <p:nvPr/>
          </p:nvSpPr>
          <p:spPr bwMode="auto">
            <a:xfrm>
              <a:off x="1715" y="933"/>
              <a:ext cx="1736" cy="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881063" y="2330450"/>
            <a:ext cx="5608637" cy="927100"/>
            <a:chOff x="461" y="1800"/>
            <a:chExt cx="3533" cy="584"/>
          </a:xfrm>
        </p:grpSpPr>
        <p:sp>
          <p:nvSpPr>
            <p:cNvPr id="43015" name="Text Box 12"/>
            <p:cNvSpPr txBox="1">
              <a:spLocks noChangeArrowheads="1"/>
            </p:cNvSpPr>
            <p:nvPr/>
          </p:nvSpPr>
          <p:spPr bwMode="auto">
            <a:xfrm>
              <a:off x="1731" y="1800"/>
              <a:ext cx="2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useful power output</a:t>
              </a:r>
            </a:p>
          </p:txBody>
        </p:sp>
        <p:grpSp>
          <p:nvGrpSpPr>
            <p:cNvPr id="43016" name="Group 17"/>
            <p:cNvGrpSpPr>
              <a:grpSpLocks/>
            </p:cNvGrpSpPr>
            <p:nvPr/>
          </p:nvGrpSpPr>
          <p:grpSpPr bwMode="auto">
            <a:xfrm>
              <a:off x="461" y="1936"/>
              <a:ext cx="3052" cy="448"/>
              <a:chOff x="461" y="1936"/>
              <a:chExt cx="3052" cy="448"/>
            </a:xfrm>
          </p:grpSpPr>
          <p:sp>
            <p:nvSpPr>
              <p:cNvPr id="43017" name="Text Box 11"/>
              <p:cNvSpPr txBox="1">
                <a:spLocks noChangeArrowheads="1"/>
              </p:cNvSpPr>
              <p:nvPr/>
            </p:nvSpPr>
            <p:spPr bwMode="auto">
              <a:xfrm>
                <a:off x="461" y="1936"/>
                <a:ext cx="122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>
                    <a:solidFill>
                      <a:srgbClr val="FF0000"/>
                    </a:solidFill>
                  </a:rPr>
                  <a:t>efficiency = </a:t>
                </a:r>
              </a:p>
            </p:txBody>
          </p:sp>
          <p:sp>
            <p:nvSpPr>
              <p:cNvPr id="43018" name="Text Box 13"/>
              <p:cNvSpPr txBox="1">
                <a:spLocks noChangeArrowheads="1"/>
              </p:cNvSpPr>
              <p:nvPr/>
            </p:nvSpPr>
            <p:spPr bwMode="auto">
              <a:xfrm>
                <a:off x="2006" y="2096"/>
                <a:ext cx="133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>
                    <a:solidFill>
                      <a:srgbClr val="FF0000"/>
                    </a:solidFill>
                  </a:rPr>
                  <a:t>power input</a:t>
                </a:r>
              </a:p>
            </p:txBody>
          </p:sp>
          <p:sp>
            <p:nvSpPr>
              <p:cNvPr id="43019" name="Line 14"/>
              <p:cNvSpPr>
                <a:spLocks noChangeShapeType="1"/>
              </p:cNvSpPr>
              <p:nvPr/>
            </p:nvSpPr>
            <p:spPr bwMode="auto">
              <a:xfrm>
                <a:off x="1777" y="2072"/>
                <a:ext cx="1736" cy="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9571" name="Rectangle 19"/>
          <p:cNvSpPr>
            <a:spLocks noChangeArrowheads="1"/>
          </p:cNvSpPr>
          <p:nvPr/>
        </p:nvSpPr>
        <p:spPr bwMode="auto">
          <a:xfrm>
            <a:off x="550863" y="3582988"/>
            <a:ext cx="2409825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3200"/>
              <a:t>In all cases: </a:t>
            </a:r>
          </a:p>
          <a:p>
            <a:pPr>
              <a:spcBef>
                <a:spcPct val="20000"/>
              </a:spcBef>
            </a:pPr>
            <a:endParaRPr lang="en-GB" sz="3200"/>
          </a:p>
        </p:txBody>
      </p:sp>
      <p:sp>
        <p:nvSpPr>
          <p:cNvPr id="279572" name="Rectangle 20"/>
          <p:cNvSpPr>
            <a:spLocks noChangeArrowheads="1"/>
          </p:cNvSpPr>
          <p:nvPr/>
        </p:nvSpPr>
        <p:spPr bwMode="auto">
          <a:xfrm>
            <a:off x="881063" y="4475163"/>
            <a:ext cx="7097712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800" b="1">
                <a:solidFill>
                  <a:srgbClr val="FF0000"/>
                </a:solidFill>
              </a:rPr>
              <a:t>percentage efficiency = efficiency x 100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</a:t>
            </a:r>
          </a:p>
        </p:txBody>
      </p:sp>
      <p:graphicFrame>
        <p:nvGraphicFramePr>
          <p:cNvPr id="277507" name="Group 3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07375" cy="3997325"/>
        </p:xfrm>
        <a:graphic>
          <a:graphicData uri="http://schemas.openxmlformats.org/drawingml/2006/table">
            <a:tbl>
              <a:tblPr/>
              <a:tblGrid>
                <a:gridCol w="1641475"/>
                <a:gridCol w="1641475"/>
                <a:gridCol w="1641475"/>
                <a:gridCol w="1641475"/>
                <a:gridCol w="164147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 energy (J)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Useful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Wasted 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Percentage 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566" name="Text Box 62"/>
          <p:cNvSpPr txBox="1">
            <a:spLocks noChangeArrowheads="1"/>
          </p:cNvSpPr>
          <p:nvPr/>
        </p:nvSpPr>
        <p:spPr bwMode="auto">
          <a:xfrm>
            <a:off x="3419475" y="333375"/>
            <a:ext cx="2808288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solidFill>
                  <a:srgbClr val="FF0000"/>
                </a:solidFill>
              </a:rPr>
              <a:t>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 1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work done when a force of         5 kN moves through a distance of 30 cm</a:t>
            </a:r>
          </a:p>
          <a:p>
            <a:pPr marL="0" indent="0" eaLnBrk="1" hangingPunct="1">
              <a:buFontTx/>
              <a:buNone/>
            </a:pPr>
            <a:endParaRPr lang="en-GB" b="1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work = force x distance</a:t>
            </a:r>
          </a:p>
          <a:p>
            <a:pPr marL="0" indent="0" eaLnBrk="1" hangingPunct="1">
              <a:buFontTx/>
              <a:buNone/>
            </a:pPr>
            <a:r>
              <a:rPr lang="en-GB" smtClean="0"/>
              <a:t>= 5 kN x 30 cm</a:t>
            </a:r>
          </a:p>
          <a:p>
            <a:pPr marL="0" indent="0" eaLnBrk="1" hangingPunct="1">
              <a:buFontTx/>
              <a:buNone/>
            </a:pPr>
            <a:r>
              <a:rPr lang="en-GB" smtClean="0"/>
              <a:t>= 5000 N x 0.30 m</a:t>
            </a:r>
          </a:p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work = 1500 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Complete</a:t>
            </a:r>
          </a:p>
        </p:txBody>
      </p:sp>
      <p:graphicFrame>
        <p:nvGraphicFramePr>
          <p:cNvPr id="277507" name="Group 3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07375" cy="3997325"/>
        </p:xfrm>
        <a:graphic>
          <a:graphicData uri="http://schemas.openxmlformats.org/drawingml/2006/table">
            <a:tbl>
              <a:tblPr/>
              <a:tblGrid>
                <a:gridCol w="1641475"/>
                <a:gridCol w="1641475"/>
                <a:gridCol w="1641475"/>
                <a:gridCol w="1641475"/>
                <a:gridCol w="164147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 energy (J)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Useful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Wasted 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Percentage 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4284663" y="1987550"/>
            <a:ext cx="1008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277552" name="Text Box 48"/>
          <p:cNvSpPr txBox="1">
            <a:spLocks noChangeArrowheads="1"/>
          </p:cNvSpPr>
          <p:nvPr/>
        </p:nvSpPr>
        <p:spPr bwMode="auto">
          <a:xfrm>
            <a:off x="2411413" y="2636838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2411413" y="3284538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77554" name="Text Box 50"/>
          <p:cNvSpPr txBox="1">
            <a:spLocks noChangeArrowheads="1"/>
          </p:cNvSpPr>
          <p:nvPr/>
        </p:nvSpPr>
        <p:spPr bwMode="auto">
          <a:xfrm>
            <a:off x="4284663" y="3284538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277555" name="Text Box 51"/>
          <p:cNvSpPr txBox="1">
            <a:spLocks noChangeArrowheads="1"/>
          </p:cNvSpPr>
          <p:nvPr/>
        </p:nvSpPr>
        <p:spPr bwMode="auto">
          <a:xfrm>
            <a:off x="2409825" y="3933825"/>
            <a:ext cx="1008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277556" name="Text Box 52"/>
          <p:cNvSpPr txBox="1">
            <a:spLocks noChangeArrowheads="1"/>
          </p:cNvSpPr>
          <p:nvPr/>
        </p:nvSpPr>
        <p:spPr bwMode="auto">
          <a:xfrm>
            <a:off x="4284663" y="3933825"/>
            <a:ext cx="1008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277557" name="Text Box 53"/>
          <p:cNvSpPr txBox="1">
            <a:spLocks noChangeArrowheads="1"/>
          </p:cNvSpPr>
          <p:nvPr/>
        </p:nvSpPr>
        <p:spPr bwMode="auto">
          <a:xfrm>
            <a:off x="900113" y="4545013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277558" name="Text Box 54"/>
          <p:cNvSpPr txBox="1">
            <a:spLocks noChangeArrowheads="1"/>
          </p:cNvSpPr>
          <p:nvPr/>
        </p:nvSpPr>
        <p:spPr bwMode="auto">
          <a:xfrm>
            <a:off x="5724525" y="2636838"/>
            <a:ext cx="1008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0.80</a:t>
            </a:r>
          </a:p>
        </p:txBody>
      </p:sp>
      <p:sp>
        <p:nvSpPr>
          <p:cNvPr id="277559" name="Text Box 55"/>
          <p:cNvSpPr txBox="1">
            <a:spLocks noChangeArrowheads="1"/>
          </p:cNvSpPr>
          <p:nvPr/>
        </p:nvSpPr>
        <p:spPr bwMode="auto">
          <a:xfrm>
            <a:off x="5726113" y="4545013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0.50</a:t>
            </a:r>
          </a:p>
        </p:txBody>
      </p:sp>
      <p:sp>
        <p:nvSpPr>
          <p:cNvPr id="277560" name="Text Box 56"/>
          <p:cNvSpPr txBox="1">
            <a:spLocks noChangeArrowheads="1"/>
          </p:cNvSpPr>
          <p:nvPr/>
        </p:nvSpPr>
        <p:spPr bwMode="auto">
          <a:xfrm>
            <a:off x="5724525" y="3933825"/>
            <a:ext cx="1008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0.30</a:t>
            </a:r>
          </a:p>
        </p:txBody>
      </p:sp>
      <p:sp>
        <p:nvSpPr>
          <p:cNvPr id="277561" name="Text Box 57"/>
          <p:cNvSpPr txBox="1">
            <a:spLocks noChangeArrowheads="1"/>
          </p:cNvSpPr>
          <p:nvPr/>
        </p:nvSpPr>
        <p:spPr bwMode="auto">
          <a:xfrm>
            <a:off x="7380288" y="3284538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20%</a:t>
            </a:r>
          </a:p>
        </p:txBody>
      </p:sp>
      <p:sp>
        <p:nvSpPr>
          <p:cNvPr id="277562" name="Text Box 58"/>
          <p:cNvSpPr txBox="1">
            <a:spLocks noChangeArrowheads="1"/>
          </p:cNvSpPr>
          <p:nvPr/>
        </p:nvSpPr>
        <p:spPr bwMode="auto">
          <a:xfrm>
            <a:off x="5724525" y="1989138"/>
            <a:ext cx="1008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0.40</a:t>
            </a:r>
          </a:p>
        </p:txBody>
      </p:sp>
      <p:sp>
        <p:nvSpPr>
          <p:cNvPr id="277563" name="Text Box 59"/>
          <p:cNvSpPr txBox="1">
            <a:spLocks noChangeArrowheads="1"/>
          </p:cNvSpPr>
          <p:nvPr/>
        </p:nvSpPr>
        <p:spPr bwMode="auto">
          <a:xfrm>
            <a:off x="7380288" y="2636838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277564" name="Text Box 60"/>
          <p:cNvSpPr txBox="1">
            <a:spLocks noChangeArrowheads="1"/>
          </p:cNvSpPr>
          <p:nvPr/>
        </p:nvSpPr>
        <p:spPr bwMode="auto">
          <a:xfrm>
            <a:off x="7380288" y="4545013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50%</a:t>
            </a:r>
          </a:p>
        </p:txBody>
      </p:sp>
      <p:sp>
        <p:nvSpPr>
          <p:cNvPr id="277565" name="Text Box 61"/>
          <p:cNvSpPr txBox="1">
            <a:spLocks noChangeArrowheads="1"/>
          </p:cNvSpPr>
          <p:nvPr/>
        </p:nvSpPr>
        <p:spPr bwMode="auto">
          <a:xfrm>
            <a:off x="7380288" y="1989138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40%</a:t>
            </a:r>
          </a:p>
        </p:txBody>
      </p:sp>
      <p:sp>
        <p:nvSpPr>
          <p:cNvPr id="277566" name="Text Box 62"/>
          <p:cNvSpPr txBox="1">
            <a:spLocks noChangeArrowheads="1"/>
          </p:cNvSpPr>
          <p:nvPr/>
        </p:nvSpPr>
        <p:spPr bwMode="auto">
          <a:xfrm>
            <a:off x="3419475" y="333375"/>
            <a:ext cx="2808288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solidFill>
                  <a:srgbClr val="FF0000"/>
                </a:solidFill>
              </a:rPr>
              <a:t>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51" grpId="0"/>
      <p:bldP spid="277552" grpId="0"/>
      <p:bldP spid="277553" grpId="0"/>
      <p:bldP spid="277554" grpId="0"/>
      <p:bldP spid="277555" grpId="0"/>
      <p:bldP spid="277556" grpId="0"/>
      <p:bldP spid="277557" grpId="0"/>
      <p:bldP spid="277558" grpId="0"/>
      <p:bldP spid="277559" grpId="0"/>
      <p:bldP spid="277560" grpId="0"/>
      <p:bldP spid="277561" grpId="0"/>
      <p:bldP spid="277562" grpId="0"/>
      <p:bldP spid="277563" grpId="0"/>
      <p:bldP spid="277564" grpId="0"/>
      <p:bldP spid="2775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smtClean="0">
                <a:solidFill>
                  <a:schemeClr val="tx1"/>
                </a:solidFill>
              </a:rPr>
              <a:t>Question 2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i="1" smtClean="0"/>
              <a:t>Calculate the work done by a child of weight 300N who climbs up a set of stairs consisting of 12 steps each of height 20cm.</a:t>
            </a:r>
            <a:endParaRPr lang="en-GB" i="1" smtClean="0"/>
          </a:p>
          <a:p>
            <a:pPr marL="0" indent="0" eaLnBrk="1" hangingPunct="1">
              <a:buFontTx/>
              <a:buNone/>
            </a:pPr>
            <a:endParaRPr lang="en-GB" sz="2400" b="1" i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smtClean="0">
                <a:solidFill>
                  <a:schemeClr val="tx1"/>
                </a:solidFill>
              </a:rPr>
              <a:t>Question 2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i="1" smtClean="0"/>
              <a:t>Calculate the work done by a child of weight 300N who climbs up a set of stairs consisting of 12 steps each of height 20cm.</a:t>
            </a:r>
            <a:endParaRPr lang="en-GB" i="1" smtClean="0"/>
          </a:p>
          <a:p>
            <a:pPr marL="0" indent="0" eaLnBrk="1" hangingPunct="1">
              <a:buFontTx/>
              <a:buNone/>
            </a:pPr>
            <a:endParaRPr lang="en-GB" sz="2400" b="1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work = force x distance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the child must exert an upward force equal to its weight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the distance moved upwards equals (12 x 20cm) = 2.4m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work = 300 N x 2.4 m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work = 720 J</a:t>
            </a:r>
            <a:endParaRPr lang="en-GB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Force-distance graphs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196975"/>
            <a:ext cx="3427413" cy="14398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rgbClr val="FF3300"/>
                </a:solidFill>
              </a:rPr>
              <a:t>The area under the curve is equal to the work done.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684213" y="2852738"/>
            <a:ext cx="2592387" cy="2455862"/>
            <a:chOff x="431" y="1797"/>
            <a:chExt cx="1633" cy="1547"/>
          </a:xfrm>
        </p:grpSpPr>
        <p:sp>
          <p:nvSpPr>
            <p:cNvPr id="11293" name="Line 5"/>
            <p:cNvSpPr>
              <a:spLocks noChangeShapeType="1"/>
            </p:cNvSpPr>
            <p:nvPr/>
          </p:nvSpPr>
          <p:spPr bwMode="auto">
            <a:xfrm flipV="1">
              <a:off x="657" y="1979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Text Box 6"/>
            <p:cNvSpPr txBox="1">
              <a:spLocks noChangeArrowheads="1"/>
            </p:cNvSpPr>
            <p:nvPr/>
          </p:nvSpPr>
          <p:spPr bwMode="auto">
            <a:xfrm>
              <a:off x="431" y="2115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 i="1">
                  <a:solidFill>
                    <a:srgbClr val="FF3300"/>
                  </a:solidFill>
                </a:rPr>
                <a:t>F</a:t>
              </a:r>
            </a:p>
          </p:txBody>
        </p:sp>
        <p:sp>
          <p:nvSpPr>
            <p:cNvPr id="11295" name="Line 7"/>
            <p:cNvSpPr>
              <a:spLocks noChangeShapeType="1"/>
            </p:cNvSpPr>
            <p:nvPr/>
          </p:nvSpPr>
          <p:spPr bwMode="auto">
            <a:xfrm>
              <a:off x="567" y="3113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Text Box 8"/>
            <p:cNvSpPr txBox="1">
              <a:spLocks noChangeArrowheads="1"/>
            </p:cNvSpPr>
            <p:nvPr/>
          </p:nvSpPr>
          <p:spPr bwMode="auto">
            <a:xfrm>
              <a:off x="1745" y="306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 i="1">
                  <a:solidFill>
                    <a:srgbClr val="FF3300"/>
                  </a:solidFill>
                </a:rPr>
                <a:t>s</a:t>
              </a:r>
            </a:p>
          </p:txBody>
        </p:sp>
        <p:sp>
          <p:nvSpPr>
            <p:cNvPr id="11297" name="Oval 9"/>
            <p:cNvSpPr>
              <a:spLocks noChangeArrowheads="1"/>
            </p:cNvSpPr>
            <p:nvPr/>
          </p:nvSpPr>
          <p:spPr bwMode="auto">
            <a:xfrm>
              <a:off x="612" y="3067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Line 23"/>
            <p:cNvSpPr>
              <a:spLocks noChangeShapeType="1"/>
            </p:cNvSpPr>
            <p:nvPr/>
          </p:nvSpPr>
          <p:spPr bwMode="auto">
            <a:xfrm>
              <a:off x="657" y="2205"/>
              <a:ext cx="13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25"/>
            <p:cNvSpPr>
              <a:spLocks noChangeShapeType="1"/>
            </p:cNvSpPr>
            <p:nvPr/>
          </p:nvSpPr>
          <p:spPr bwMode="auto">
            <a:xfrm>
              <a:off x="1872" y="2205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Text Box 26"/>
            <p:cNvSpPr txBox="1">
              <a:spLocks noChangeArrowheads="1"/>
            </p:cNvSpPr>
            <p:nvPr/>
          </p:nvSpPr>
          <p:spPr bwMode="auto">
            <a:xfrm>
              <a:off x="431" y="1797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force</a:t>
              </a:r>
            </a:p>
          </p:txBody>
        </p:sp>
        <p:sp>
          <p:nvSpPr>
            <p:cNvPr id="11301" name="Text Box 27"/>
            <p:cNvSpPr txBox="1">
              <a:spLocks noChangeArrowheads="1"/>
            </p:cNvSpPr>
            <p:nvPr/>
          </p:nvSpPr>
          <p:spPr bwMode="auto">
            <a:xfrm>
              <a:off x="975" y="3113"/>
              <a:ext cx="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distance</a:t>
              </a:r>
            </a:p>
          </p:txBody>
        </p:sp>
        <p:sp>
          <p:nvSpPr>
            <p:cNvPr id="11302" name="Rectangle 28"/>
            <p:cNvSpPr>
              <a:spLocks noChangeArrowheads="1"/>
            </p:cNvSpPr>
            <p:nvPr/>
          </p:nvSpPr>
          <p:spPr bwMode="auto">
            <a:xfrm>
              <a:off x="669" y="2221"/>
              <a:ext cx="1198" cy="8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Text Box 29"/>
            <p:cNvSpPr txBox="1">
              <a:spLocks noChangeArrowheads="1"/>
            </p:cNvSpPr>
            <p:nvPr/>
          </p:nvSpPr>
          <p:spPr bwMode="auto">
            <a:xfrm>
              <a:off x="692" y="2548"/>
              <a:ext cx="11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area = work done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298950" y="1119188"/>
            <a:ext cx="2592388" cy="2455862"/>
            <a:chOff x="3088" y="689"/>
            <a:chExt cx="1633" cy="1547"/>
          </a:xfrm>
        </p:grpSpPr>
        <p:sp>
          <p:nvSpPr>
            <p:cNvPr id="11283" name="Line 32"/>
            <p:cNvSpPr>
              <a:spLocks noChangeShapeType="1"/>
            </p:cNvSpPr>
            <p:nvPr/>
          </p:nvSpPr>
          <p:spPr bwMode="auto">
            <a:xfrm flipV="1">
              <a:off x="3314" y="871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Text Box 33"/>
            <p:cNvSpPr txBox="1">
              <a:spLocks noChangeArrowheads="1"/>
            </p:cNvSpPr>
            <p:nvPr/>
          </p:nvSpPr>
          <p:spPr bwMode="auto">
            <a:xfrm>
              <a:off x="3088" y="100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 i="1">
                  <a:solidFill>
                    <a:srgbClr val="FF3300"/>
                  </a:solidFill>
                </a:rPr>
                <a:t>F</a:t>
              </a:r>
            </a:p>
          </p:txBody>
        </p:sp>
        <p:sp>
          <p:nvSpPr>
            <p:cNvPr id="11285" name="Line 34"/>
            <p:cNvSpPr>
              <a:spLocks noChangeShapeType="1"/>
            </p:cNvSpPr>
            <p:nvPr/>
          </p:nvSpPr>
          <p:spPr bwMode="auto">
            <a:xfrm>
              <a:off x="3224" y="2005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Text Box 35"/>
            <p:cNvSpPr txBox="1">
              <a:spLocks noChangeArrowheads="1"/>
            </p:cNvSpPr>
            <p:nvPr/>
          </p:nvSpPr>
          <p:spPr bwMode="auto">
            <a:xfrm>
              <a:off x="4358" y="1959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 i="1">
                  <a:solidFill>
                    <a:srgbClr val="FF3300"/>
                  </a:solidFill>
                </a:rPr>
                <a:t>s</a:t>
              </a:r>
            </a:p>
          </p:txBody>
        </p:sp>
        <p:sp>
          <p:nvSpPr>
            <p:cNvPr id="11287" name="Oval 36"/>
            <p:cNvSpPr>
              <a:spLocks noChangeArrowheads="1"/>
            </p:cNvSpPr>
            <p:nvPr/>
          </p:nvSpPr>
          <p:spPr bwMode="auto">
            <a:xfrm>
              <a:off x="3269" y="1959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Line 37"/>
            <p:cNvSpPr>
              <a:spLocks noChangeShapeType="1"/>
            </p:cNvSpPr>
            <p:nvPr/>
          </p:nvSpPr>
          <p:spPr bwMode="auto">
            <a:xfrm flipV="1">
              <a:off x="3313" y="1001"/>
              <a:ext cx="1245" cy="9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38"/>
            <p:cNvSpPr>
              <a:spLocks noChangeShapeType="1"/>
            </p:cNvSpPr>
            <p:nvPr/>
          </p:nvSpPr>
          <p:spPr bwMode="auto">
            <a:xfrm>
              <a:off x="4448" y="1097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Text Box 39"/>
            <p:cNvSpPr txBox="1">
              <a:spLocks noChangeArrowheads="1"/>
            </p:cNvSpPr>
            <p:nvPr/>
          </p:nvSpPr>
          <p:spPr bwMode="auto">
            <a:xfrm>
              <a:off x="3088" y="689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force</a:t>
              </a:r>
            </a:p>
          </p:txBody>
        </p:sp>
        <p:sp>
          <p:nvSpPr>
            <p:cNvPr id="11291" name="Text Box 40"/>
            <p:cNvSpPr txBox="1">
              <a:spLocks noChangeArrowheads="1"/>
            </p:cNvSpPr>
            <p:nvPr/>
          </p:nvSpPr>
          <p:spPr bwMode="auto">
            <a:xfrm>
              <a:off x="3632" y="2005"/>
              <a:ext cx="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distance</a:t>
              </a:r>
            </a:p>
          </p:txBody>
        </p:sp>
        <p:sp>
          <p:nvSpPr>
            <p:cNvPr id="11292" name="AutoShape 43"/>
            <p:cNvSpPr>
              <a:spLocks noChangeArrowheads="1"/>
            </p:cNvSpPr>
            <p:nvPr/>
          </p:nvSpPr>
          <p:spPr bwMode="auto">
            <a:xfrm flipH="1">
              <a:off x="3360" y="1136"/>
              <a:ext cx="1068" cy="844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1229" name="Text Box 45"/>
          <p:cNvSpPr txBox="1">
            <a:spLocks noChangeArrowheads="1"/>
          </p:cNvSpPr>
          <p:nvPr/>
        </p:nvSpPr>
        <p:spPr bwMode="auto">
          <a:xfrm>
            <a:off x="7205663" y="1905000"/>
            <a:ext cx="14160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area = work </a:t>
            </a:r>
          </a:p>
          <a:p>
            <a:pPr eaLnBrk="1" hangingPunct="1">
              <a:spcBef>
                <a:spcPct val="50000"/>
              </a:spcBef>
            </a:pPr>
            <a:r>
              <a:rPr lang="en-GB"/>
              <a:t>= </a:t>
            </a:r>
            <a:r>
              <a:rPr lang="en-GB" b="1" i="1">
                <a:solidFill>
                  <a:srgbClr val="FF3300"/>
                </a:solidFill>
              </a:rPr>
              <a:t>½ F s</a:t>
            </a:r>
          </a:p>
        </p:txBody>
      </p:sp>
      <p:sp>
        <p:nvSpPr>
          <p:cNvPr id="221241" name="Text Box 57"/>
          <p:cNvSpPr txBox="1">
            <a:spLocks noChangeArrowheads="1"/>
          </p:cNvSpPr>
          <p:nvPr/>
        </p:nvSpPr>
        <p:spPr bwMode="auto">
          <a:xfrm>
            <a:off x="7205663" y="3948113"/>
            <a:ext cx="1627187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area = work</a:t>
            </a:r>
          </a:p>
          <a:p>
            <a:pPr eaLnBrk="1" hangingPunct="1">
              <a:spcBef>
                <a:spcPct val="50000"/>
              </a:spcBef>
            </a:pPr>
            <a:r>
              <a:rPr lang="en-GB"/>
              <a:t>found by counting squares on the graph</a:t>
            </a:r>
            <a:endParaRPr lang="en-GB" b="1" i="1">
              <a:solidFill>
                <a:srgbClr val="FF3300"/>
              </a:solidFill>
            </a:endParaRP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4298950" y="3589338"/>
            <a:ext cx="2673350" cy="2455862"/>
            <a:chOff x="2516" y="2261"/>
            <a:chExt cx="1684" cy="1547"/>
          </a:xfrm>
        </p:grpSpPr>
        <p:sp>
          <p:nvSpPr>
            <p:cNvPr id="11273" name="Line 47"/>
            <p:cNvSpPr>
              <a:spLocks noChangeShapeType="1"/>
            </p:cNvSpPr>
            <p:nvPr/>
          </p:nvSpPr>
          <p:spPr bwMode="auto">
            <a:xfrm flipV="1">
              <a:off x="2742" y="2443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Text Box 48"/>
            <p:cNvSpPr txBox="1">
              <a:spLocks noChangeArrowheads="1"/>
            </p:cNvSpPr>
            <p:nvPr/>
          </p:nvSpPr>
          <p:spPr bwMode="auto">
            <a:xfrm>
              <a:off x="2516" y="2579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 i="1">
                  <a:solidFill>
                    <a:srgbClr val="FF3300"/>
                  </a:solidFill>
                </a:rPr>
                <a:t>F</a:t>
              </a:r>
            </a:p>
          </p:txBody>
        </p:sp>
        <p:sp>
          <p:nvSpPr>
            <p:cNvPr id="11275" name="Line 49"/>
            <p:cNvSpPr>
              <a:spLocks noChangeShapeType="1"/>
            </p:cNvSpPr>
            <p:nvPr/>
          </p:nvSpPr>
          <p:spPr bwMode="auto">
            <a:xfrm>
              <a:off x="2652" y="3577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Text Box 50"/>
            <p:cNvSpPr txBox="1">
              <a:spLocks noChangeArrowheads="1"/>
            </p:cNvSpPr>
            <p:nvPr/>
          </p:nvSpPr>
          <p:spPr bwMode="auto">
            <a:xfrm>
              <a:off x="3786" y="3531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 i="1">
                  <a:solidFill>
                    <a:srgbClr val="FF3300"/>
                  </a:solidFill>
                </a:rPr>
                <a:t>s</a:t>
              </a:r>
            </a:p>
          </p:txBody>
        </p:sp>
        <p:sp>
          <p:nvSpPr>
            <p:cNvPr id="11277" name="Oval 51"/>
            <p:cNvSpPr>
              <a:spLocks noChangeArrowheads="1"/>
            </p:cNvSpPr>
            <p:nvPr/>
          </p:nvSpPr>
          <p:spPr bwMode="auto">
            <a:xfrm>
              <a:off x="2697" y="3531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Line 53"/>
            <p:cNvSpPr>
              <a:spLocks noChangeShapeType="1"/>
            </p:cNvSpPr>
            <p:nvPr/>
          </p:nvSpPr>
          <p:spPr bwMode="auto">
            <a:xfrm>
              <a:off x="3876" y="2669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Text Box 54"/>
            <p:cNvSpPr txBox="1">
              <a:spLocks noChangeArrowheads="1"/>
            </p:cNvSpPr>
            <p:nvPr/>
          </p:nvSpPr>
          <p:spPr bwMode="auto">
            <a:xfrm>
              <a:off x="2516" y="2261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force</a:t>
              </a:r>
            </a:p>
          </p:txBody>
        </p:sp>
        <p:sp>
          <p:nvSpPr>
            <p:cNvPr id="11280" name="Text Box 55"/>
            <p:cNvSpPr txBox="1">
              <a:spLocks noChangeArrowheads="1"/>
            </p:cNvSpPr>
            <p:nvPr/>
          </p:nvSpPr>
          <p:spPr bwMode="auto">
            <a:xfrm>
              <a:off x="3060" y="3577"/>
              <a:ext cx="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distance</a:t>
              </a:r>
            </a:p>
          </p:txBody>
        </p:sp>
        <p:sp>
          <p:nvSpPr>
            <p:cNvPr id="11281" name="Freeform 58"/>
            <p:cNvSpPr>
              <a:spLocks/>
            </p:cNvSpPr>
            <p:nvPr/>
          </p:nvSpPr>
          <p:spPr bwMode="auto">
            <a:xfrm>
              <a:off x="2736" y="2599"/>
              <a:ext cx="1464" cy="313"/>
            </a:xfrm>
            <a:custGeom>
              <a:avLst/>
              <a:gdLst>
                <a:gd name="T0" fmla="*/ 0 w 1464"/>
                <a:gd name="T1" fmla="*/ 313 h 313"/>
                <a:gd name="T2" fmla="*/ 272 w 1464"/>
                <a:gd name="T3" fmla="*/ 241 h 313"/>
                <a:gd name="T4" fmla="*/ 420 w 1464"/>
                <a:gd name="T5" fmla="*/ 29 h 313"/>
                <a:gd name="T6" fmla="*/ 632 w 1464"/>
                <a:gd name="T7" fmla="*/ 65 h 313"/>
                <a:gd name="T8" fmla="*/ 820 w 1464"/>
                <a:gd name="T9" fmla="*/ 173 h 313"/>
                <a:gd name="T10" fmla="*/ 1060 w 1464"/>
                <a:gd name="T11" fmla="*/ 89 h 313"/>
                <a:gd name="T12" fmla="*/ 1284 w 1464"/>
                <a:gd name="T13" fmla="*/ 53 h 313"/>
                <a:gd name="T14" fmla="*/ 1464 w 1464"/>
                <a:gd name="T15" fmla="*/ 37 h 3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4"/>
                <a:gd name="T25" fmla="*/ 0 h 313"/>
                <a:gd name="T26" fmla="*/ 1464 w 1464"/>
                <a:gd name="T27" fmla="*/ 313 h 3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4" h="313">
                  <a:moveTo>
                    <a:pt x="0" y="313"/>
                  </a:moveTo>
                  <a:cubicBezTo>
                    <a:pt x="101" y="300"/>
                    <a:pt x="202" y="288"/>
                    <a:pt x="272" y="241"/>
                  </a:cubicBezTo>
                  <a:cubicBezTo>
                    <a:pt x="342" y="194"/>
                    <a:pt x="360" y="58"/>
                    <a:pt x="420" y="29"/>
                  </a:cubicBezTo>
                  <a:cubicBezTo>
                    <a:pt x="480" y="0"/>
                    <a:pt x="565" y="41"/>
                    <a:pt x="632" y="65"/>
                  </a:cubicBezTo>
                  <a:cubicBezTo>
                    <a:pt x="699" y="89"/>
                    <a:pt x="749" y="169"/>
                    <a:pt x="820" y="173"/>
                  </a:cubicBezTo>
                  <a:cubicBezTo>
                    <a:pt x="891" y="177"/>
                    <a:pt x="983" y="109"/>
                    <a:pt x="1060" y="89"/>
                  </a:cubicBezTo>
                  <a:cubicBezTo>
                    <a:pt x="1137" y="69"/>
                    <a:pt x="1217" y="62"/>
                    <a:pt x="1284" y="53"/>
                  </a:cubicBezTo>
                  <a:cubicBezTo>
                    <a:pt x="1351" y="44"/>
                    <a:pt x="1407" y="40"/>
                    <a:pt x="1464" y="37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59"/>
            <p:cNvSpPr>
              <a:spLocks/>
            </p:cNvSpPr>
            <p:nvPr/>
          </p:nvSpPr>
          <p:spPr bwMode="auto">
            <a:xfrm>
              <a:off x="2756" y="2632"/>
              <a:ext cx="1100" cy="928"/>
            </a:xfrm>
            <a:custGeom>
              <a:avLst/>
              <a:gdLst>
                <a:gd name="T0" fmla="*/ 8 w 1100"/>
                <a:gd name="T1" fmla="*/ 928 h 928"/>
                <a:gd name="T2" fmla="*/ 0 w 1100"/>
                <a:gd name="T3" fmla="*/ 296 h 928"/>
                <a:gd name="T4" fmla="*/ 168 w 1100"/>
                <a:gd name="T5" fmla="*/ 268 h 928"/>
                <a:gd name="T6" fmla="*/ 312 w 1100"/>
                <a:gd name="T7" fmla="*/ 200 h 928"/>
                <a:gd name="T8" fmla="*/ 364 w 1100"/>
                <a:gd name="T9" fmla="*/ 68 h 928"/>
                <a:gd name="T10" fmla="*/ 428 w 1100"/>
                <a:gd name="T11" fmla="*/ 0 h 928"/>
                <a:gd name="T12" fmla="*/ 548 w 1100"/>
                <a:gd name="T13" fmla="*/ 28 h 928"/>
                <a:gd name="T14" fmla="*/ 684 w 1100"/>
                <a:gd name="T15" fmla="*/ 104 h 928"/>
                <a:gd name="T16" fmla="*/ 748 w 1100"/>
                <a:gd name="T17" fmla="*/ 156 h 928"/>
                <a:gd name="T18" fmla="*/ 832 w 1100"/>
                <a:gd name="T19" fmla="*/ 168 h 928"/>
                <a:gd name="T20" fmla="*/ 948 w 1100"/>
                <a:gd name="T21" fmla="*/ 120 h 928"/>
                <a:gd name="T22" fmla="*/ 1036 w 1100"/>
                <a:gd name="T23" fmla="*/ 76 h 928"/>
                <a:gd name="T24" fmla="*/ 1100 w 1100"/>
                <a:gd name="T25" fmla="*/ 68 h 928"/>
                <a:gd name="T26" fmla="*/ 1100 w 1100"/>
                <a:gd name="T27" fmla="*/ 928 h 928"/>
                <a:gd name="T28" fmla="*/ 8 w 1100"/>
                <a:gd name="T29" fmla="*/ 928 h 9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00"/>
                <a:gd name="T46" fmla="*/ 0 h 928"/>
                <a:gd name="T47" fmla="*/ 1100 w 1100"/>
                <a:gd name="T48" fmla="*/ 928 h 92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00" h="928">
                  <a:moveTo>
                    <a:pt x="8" y="928"/>
                  </a:moveTo>
                  <a:lnTo>
                    <a:pt x="0" y="296"/>
                  </a:lnTo>
                  <a:lnTo>
                    <a:pt x="168" y="268"/>
                  </a:lnTo>
                  <a:lnTo>
                    <a:pt x="312" y="200"/>
                  </a:lnTo>
                  <a:lnTo>
                    <a:pt x="364" y="68"/>
                  </a:lnTo>
                  <a:lnTo>
                    <a:pt x="428" y="0"/>
                  </a:lnTo>
                  <a:lnTo>
                    <a:pt x="548" y="28"/>
                  </a:lnTo>
                  <a:lnTo>
                    <a:pt x="684" y="104"/>
                  </a:lnTo>
                  <a:lnTo>
                    <a:pt x="748" y="156"/>
                  </a:lnTo>
                  <a:lnTo>
                    <a:pt x="832" y="168"/>
                  </a:lnTo>
                  <a:lnTo>
                    <a:pt x="948" y="120"/>
                  </a:lnTo>
                  <a:lnTo>
                    <a:pt x="1036" y="76"/>
                  </a:lnTo>
                  <a:lnTo>
                    <a:pt x="1100" y="68"/>
                  </a:lnTo>
                  <a:lnTo>
                    <a:pt x="1100" y="928"/>
                  </a:lnTo>
                  <a:lnTo>
                    <a:pt x="8" y="92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Question 4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4025" y="1196975"/>
            <a:ext cx="4089400" cy="2035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Calculate the work done by the brakes of a car if the force exerted by the brakes varies over the car’s braking distance of 100 m as shown in the graph below.</a:t>
            </a:r>
            <a:endParaRPr lang="en-GB" sz="2400" b="1" i="1" smtClean="0">
              <a:solidFill>
                <a:srgbClr val="FF3300"/>
              </a:solidFill>
            </a:endParaRPr>
          </a:p>
        </p:txBody>
      </p:sp>
      <p:sp>
        <p:nvSpPr>
          <p:cNvPr id="2242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59338" y="1196975"/>
            <a:ext cx="3816350" cy="45259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GB" sz="2400" smtClean="0"/>
          </a:p>
        </p:txBody>
      </p:sp>
      <p:grpSp>
        <p:nvGrpSpPr>
          <p:cNvPr id="12293" name="Group 32"/>
          <p:cNvGrpSpPr>
            <a:grpSpLocks/>
          </p:cNvGrpSpPr>
          <p:nvPr/>
        </p:nvGrpSpPr>
        <p:grpSpPr bwMode="auto">
          <a:xfrm>
            <a:off x="696913" y="3373438"/>
            <a:ext cx="3092450" cy="2811462"/>
            <a:chOff x="439" y="2125"/>
            <a:chExt cx="1948" cy="1771"/>
          </a:xfrm>
        </p:grpSpPr>
        <p:sp>
          <p:nvSpPr>
            <p:cNvPr id="12301" name="Line 16"/>
            <p:cNvSpPr>
              <a:spLocks noChangeShapeType="1"/>
            </p:cNvSpPr>
            <p:nvPr/>
          </p:nvSpPr>
          <p:spPr bwMode="auto">
            <a:xfrm flipV="1">
              <a:off x="805" y="2331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Text Box 17"/>
            <p:cNvSpPr txBox="1">
              <a:spLocks noChangeArrowheads="1"/>
            </p:cNvSpPr>
            <p:nvPr/>
          </p:nvSpPr>
          <p:spPr bwMode="auto">
            <a:xfrm>
              <a:off x="567" y="2367"/>
              <a:ext cx="1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2</a:t>
              </a:r>
              <a:r>
                <a:rPr lang="en-GB" b="1" i="1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2303" name="Line 18"/>
            <p:cNvSpPr>
              <a:spLocks noChangeShapeType="1"/>
            </p:cNvSpPr>
            <p:nvPr/>
          </p:nvSpPr>
          <p:spPr bwMode="auto">
            <a:xfrm>
              <a:off x="715" y="3465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Oval 20"/>
            <p:cNvSpPr>
              <a:spLocks noChangeArrowheads="1"/>
            </p:cNvSpPr>
            <p:nvPr/>
          </p:nvSpPr>
          <p:spPr bwMode="auto">
            <a:xfrm>
              <a:off x="760" y="3419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Line 21"/>
            <p:cNvSpPr>
              <a:spLocks noChangeShapeType="1"/>
            </p:cNvSpPr>
            <p:nvPr/>
          </p:nvSpPr>
          <p:spPr bwMode="auto">
            <a:xfrm>
              <a:off x="812" y="2473"/>
              <a:ext cx="585" cy="4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22"/>
            <p:cNvSpPr>
              <a:spLocks noChangeShapeType="1"/>
            </p:cNvSpPr>
            <p:nvPr/>
          </p:nvSpPr>
          <p:spPr bwMode="auto">
            <a:xfrm flipH="1">
              <a:off x="1951" y="2969"/>
              <a:ext cx="8" cy="4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Text Box 23"/>
            <p:cNvSpPr txBox="1">
              <a:spLocks noChangeArrowheads="1"/>
            </p:cNvSpPr>
            <p:nvPr/>
          </p:nvSpPr>
          <p:spPr bwMode="auto">
            <a:xfrm>
              <a:off x="439" y="2125"/>
              <a:ext cx="7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force / kN</a:t>
              </a:r>
            </a:p>
          </p:txBody>
        </p:sp>
        <p:sp>
          <p:nvSpPr>
            <p:cNvPr id="12308" name="Text Box 24"/>
            <p:cNvSpPr txBox="1">
              <a:spLocks noChangeArrowheads="1"/>
            </p:cNvSpPr>
            <p:nvPr/>
          </p:nvSpPr>
          <p:spPr bwMode="auto">
            <a:xfrm>
              <a:off x="1443" y="3665"/>
              <a:ext cx="9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distance / m</a:t>
              </a:r>
            </a:p>
          </p:txBody>
        </p:sp>
        <p:sp>
          <p:nvSpPr>
            <p:cNvPr id="12309" name="Text Box 26"/>
            <p:cNvSpPr txBox="1">
              <a:spLocks noChangeArrowheads="1"/>
            </p:cNvSpPr>
            <p:nvPr/>
          </p:nvSpPr>
          <p:spPr bwMode="auto">
            <a:xfrm>
              <a:off x="563" y="2839"/>
              <a:ext cx="1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</a:t>
              </a:r>
              <a:r>
                <a:rPr lang="en-GB" b="1" i="1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2310" name="Text Box 27"/>
            <p:cNvSpPr txBox="1">
              <a:spLocks noChangeArrowheads="1"/>
            </p:cNvSpPr>
            <p:nvPr/>
          </p:nvSpPr>
          <p:spPr bwMode="auto">
            <a:xfrm>
              <a:off x="1243" y="3463"/>
              <a:ext cx="9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50         100</a:t>
              </a:r>
            </a:p>
          </p:txBody>
        </p:sp>
        <p:sp>
          <p:nvSpPr>
            <p:cNvPr id="12311" name="Line 29"/>
            <p:cNvSpPr>
              <a:spLocks noChangeShapeType="1"/>
            </p:cNvSpPr>
            <p:nvPr/>
          </p:nvSpPr>
          <p:spPr bwMode="auto">
            <a:xfrm>
              <a:off x="1392" y="2965"/>
              <a:ext cx="577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30"/>
            <p:cNvSpPr>
              <a:spLocks noChangeShapeType="1"/>
            </p:cNvSpPr>
            <p:nvPr/>
          </p:nvSpPr>
          <p:spPr bwMode="auto">
            <a:xfrm>
              <a:off x="764" y="2964"/>
              <a:ext cx="6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31"/>
            <p:cNvSpPr>
              <a:spLocks noChangeShapeType="1"/>
            </p:cNvSpPr>
            <p:nvPr/>
          </p:nvSpPr>
          <p:spPr bwMode="auto">
            <a:xfrm flipV="1">
              <a:off x="1384" y="2968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311275" y="4757738"/>
            <a:ext cx="1763713" cy="701675"/>
            <a:chOff x="826" y="2997"/>
            <a:chExt cx="1111" cy="442"/>
          </a:xfrm>
        </p:grpSpPr>
        <p:sp>
          <p:nvSpPr>
            <p:cNvPr id="12299" name="Rectangle 33"/>
            <p:cNvSpPr>
              <a:spLocks noChangeArrowheads="1"/>
            </p:cNvSpPr>
            <p:nvPr/>
          </p:nvSpPr>
          <p:spPr bwMode="auto">
            <a:xfrm>
              <a:off x="826" y="2997"/>
              <a:ext cx="1111" cy="44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Text Box 35"/>
            <p:cNvSpPr txBox="1">
              <a:spLocks noChangeArrowheads="1"/>
            </p:cNvSpPr>
            <p:nvPr/>
          </p:nvSpPr>
          <p:spPr bwMode="auto">
            <a:xfrm>
              <a:off x="1138" y="3108"/>
              <a:ext cx="593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area B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17625" y="3843338"/>
            <a:ext cx="1454150" cy="830262"/>
            <a:chOff x="830" y="2421"/>
            <a:chExt cx="916" cy="523"/>
          </a:xfrm>
        </p:grpSpPr>
        <p:sp>
          <p:nvSpPr>
            <p:cNvPr id="12296" name="AutoShape 25"/>
            <p:cNvSpPr>
              <a:spLocks noChangeArrowheads="1"/>
            </p:cNvSpPr>
            <p:nvPr/>
          </p:nvSpPr>
          <p:spPr bwMode="auto">
            <a:xfrm>
              <a:off x="830" y="2517"/>
              <a:ext cx="476" cy="42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Text Box 34"/>
            <p:cNvSpPr txBox="1">
              <a:spLocks noChangeArrowheads="1"/>
            </p:cNvSpPr>
            <p:nvPr/>
          </p:nvSpPr>
          <p:spPr bwMode="auto">
            <a:xfrm>
              <a:off x="1186" y="2421"/>
              <a:ext cx="5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area A</a:t>
              </a:r>
            </a:p>
          </p:txBody>
        </p:sp>
        <p:sp>
          <p:nvSpPr>
            <p:cNvPr id="12298" name="Line 36"/>
            <p:cNvSpPr>
              <a:spLocks noChangeShapeType="1"/>
            </p:cNvSpPr>
            <p:nvPr/>
          </p:nvSpPr>
          <p:spPr bwMode="auto">
            <a:xfrm flipH="1">
              <a:off x="952" y="2621"/>
              <a:ext cx="309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tx1"/>
                </a:solidFill>
              </a:rPr>
              <a:t>Answer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4025" y="1196975"/>
            <a:ext cx="4089400" cy="2035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Calculate the work done by the brakes of a car if the force exerted by the brakes varies over the car’s braking distance of 100 m as shown in the graph below.</a:t>
            </a:r>
            <a:endParaRPr lang="en-GB" sz="2400" b="1" i="1" smtClean="0">
              <a:solidFill>
                <a:srgbClr val="FF3300"/>
              </a:solidFill>
            </a:endParaRPr>
          </a:p>
        </p:txBody>
      </p:sp>
      <p:sp>
        <p:nvSpPr>
          <p:cNvPr id="2242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59338" y="1196975"/>
            <a:ext cx="3816350" cy="45259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Work = area under graph</a:t>
            </a:r>
            <a:r>
              <a:rPr lang="en-GB" sz="2400" smtClean="0"/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= area A + area B</a:t>
            </a:r>
            <a:endParaRPr lang="en-GB" sz="2400" smtClean="0"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= (½ x 1k x 50)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	+ (1k x 100)</a:t>
            </a:r>
            <a:endParaRPr lang="en-GB" sz="2400" smtClean="0"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= (25k) + (100k)</a:t>
            </a:r>
            <a:endParaRPr lang="en-GB" sz="2400" smtClean="0"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work = 125 kJ</a:t>
            </a:r>
          </a:p>
          <a:p>
            <a:pPr marL="0" indent="0" eaLnBrk="1" hangingPunct="1"/>
            <a:endParaRPr lang="en-GB" sz="2400" smtClean="0"/>
          </a:p>
        </p:txBody>
      </p:sp>
      <p:grpSp>
        <p:nvGrpSpPr>
          <p:cNvPr id="13317" name="Group 32"/>
          <p:cNvGrpSpPr>
            <a:grpSpLocks/>
          </p:cNvGrpSpPr>
          <p:nvPr/>
        </p:nvGrpSpPr>
        <p:grpSpPr bwMode="auto">
          <a:xfrm>
            <a:off x="696913" y="3373438"/>
            <a:ext cx="3092450" cy="2811462"/>
            <a:chOff x="439" y="2125"/>
            <a:chExt cx="1948" cy="1771"/>
          </a:xfrm>
        </p:grpSpPr>
        <p:sp>
          <p:nvSpPr>
            <p:cNvPr id="13325" name="Line 16"/>
            <p:cNvSpPr>
              <a:spLocks noChangeShapeType="1"/>
            </p:cNvSpPr>
            <p:nvPr/>
          </p:nvSpPr>
          <p:spPr bwMode="auto">
            <a:xfrm flipV="1">
              <a:off x="805" y="2331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Text Box 17"/>
            <p:cNvSpPr txBox="1">
              <a:spLocks noChangeArrowheads="1"/>
            </p:cNvSpPr>
            <p:nvPr/>
          </p:nvSpPr>
          <p:spPr bwMode="auto">
            <a:xfrm>
              <a:off x="567" y="2367"/>
              <a:ext cx="1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2</a:t>
              </a:r>
              <a:r>
                <a:rPr lang="en-GB" b="1" i="1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327" name="Line 18"/>
            <p:cNvSpPr>
              <a:spLocks noChangeShapeType="1"/>
            </p:cNvSpPr>
            <p:nvPr/>
          </p:nvSpPr>
          <p:spPr bwMode="auto">
            <a:xfrm>
              <a:off x="715" y="3465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Oval 20"/>
            <p:cNvSpPr>
              <a:spLocks noChangeArrowheads="1"/>
            </p:cNvSpPr>
            <p:nvPr/>
          </p:nvSpPr>
          <p:spPr bwMode="auto">
            <a:xfrm>
              <a:off x="760" y="3419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Line 21"/>
            <p:cNvSpPr>
              <a:spLocks noChangeShapeType="1"/>
            </p:cNvSpPr>
            <p:nvPr/>
          </p:nvSpPr>
          <p:spPr bwMode="auto">
            <a:xfrm>
              <a:off x="812" y="2473"/>
              <a:ext cx="585" cy="4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Line 22"/>
            <p:cNvSpPr>
              <a:spLocks noChangeShapeType="1"/>
            </p:cNvSpPr>
            <p:nvPr/>
          </p:nvSpPr>
          <p:spPr bwMode="auto">
            <a:xfrm flipH="1">
              <a:off x="1951" y="2969"/>
              <a:ext cx="8" cy="4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Text Box 23"/>
            <p:cNvSpPr txBox="1">
              <a:spLocks noChangeArrowheads="1"/>
            </p:cNvSpPr>
            <p:nvPr/>
          </p:nvSpPr>
          <p:spPr bwMode="auto">
            <a:xfrm>
              <a:off x="439" y="2125"/>
              <a:ext cx="7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force / kN</a:t>
              </a:r>
            </a:p>
          </p:txBody>
        </p:sp>
        <p:sp>
          <p:nvSpPr>
            <p:cNvPr id="13332" name="Text Box 24"/>
            <p:cNvSpPr txBox="1">
              <a:spLocks noChangeArrowheads="1"/>
            </p:cNvSpPr>
            <p:nvPr/>
          </p:nvSpPr>
          <p:spPr bwMode="auto">
            <a:xfrm>
              <a:off x="1443" y="3665"/>
              <a:ext cx="9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distance / m</a:t>
              </a:r>
            </a:p>
          </p:txBody>
        </p:sp>
        <p:sp>
          <p:nvSpPr>
            <p:cNvPr id="13333" name="Text Box 26"/>
            <p:cNvSpPr txBox="1">
              <a:spLocks noChangeArrowheads="1"/>
            </p:cNvSpPr>
            <p:nvPr/>
          </p:nvSpPr>
          <p:spPr bwMode="auto">
            <a:xfrm>
              <a:off x="563" y="2839"/>
              <a:ext cx="1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</a:t>
              </a:r>
              <a:r>
                <a:rPr lang="en-GB" b="1" i="1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334" name="Text Box 27"/>
            <p:cNvSpPr txBox="1">
              <a:spLocks noChangeArrowheads="1"/>
            </p:cNvSpPr>
            <p:nvPr/>
          </p:nvSpPr>
          <p:spPr bwMode="auto">
            <a:xfrm>
              <a:off x="1243" y="3463"/>
              <a:ext cx="9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50         100</a:t>
              </a:r>
            </a:p>
          </p:txBody>
        </p:sp>
        <p:sp>
          <p:nvSpPr>
            <p:cNvPr id="13335" name="Line 29"/>
            <p:cNvSpPr>
              <a:spLocks noChangeShapeType="1"/>
            </p:cNvSpPr>
            <p:nvPr/>
          </p:nvSpPr>
          <p:spPr bwMode="auto">
            <a:xfrm>
              <a:off x="1392" y="2965"/>
              <a:ext cx="577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Line 30"/>
            <p:cNvSpPr>
              <a:spLocks noChangeShapeType="1"/>
            </p:cNvSpPr>
            <p:nvPr/>
          </p:nvSpPr>
          <p:spPr bwMode="auto">
            <a:xfrm>
              <a:off x="764" y="2964"/>
              <a:ext cx="6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Line 31"/>
            <p:cNvSpPr>
              <a:spLocks noChangeShapeType="1"/>
            </p:cNvSpPr>
            <p:nvPr/>
          </p:nvSpPr>
          <p:spPr bwMode="auto">
            <a:xfrm flipV="1">
              <a:off x="1384" y="2968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311275" y="4757738"/>
            <a:ext cx="1763713" cy="701675"/>
            <a:chOff x="826" y="2997"/>
            <a:chExt cx="1111" cy="442"/>
          </a:xfrm>
        </p:grpSpPr>
        <p:sp>
          <p:nvSpPr>
            <p:cNvPr id="13323" name="Rectangle 33"/>
            <p:cNvSpPr>
              <a:spLocks noChangeArrowheads="1"/>
            </p:cNvSpPr>
            <p:nvPr/>
          </p:nvSpPr>
          <p:spPr bwMode="auto">
            <a:xfrm>
              <a:off x="826" y="2997"/>
              <a:ext cx="1111" cy="44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Text Box 35"/>
            <p:cNvSpPr txBox="1">
              <a:spLocks noChangeArrowheads="1"/>
            </p:cNvSpPr>
            <p:nvPr/>
          </p:nvSpPr>
          <p:spPr bwMode="auto">
            <a:xfrm>
              <a:off x="1138" y="3108"/>
              <a:ext cx="593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area B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17625" y="3843338"/>
            <a:ext cx="1454150" cy="830262"/>
            <a:chOff x="830" y="2421"/>
            <a:chExt cx="916" cy="523"/>
          </a:xfrm>
        </p:grpSpPr>
        <p:sp>
          <p:nvSpPr>
            <p:cNvPr id="13320" name="AutoShape 25"/>
            <p:cNvSpPr>
              <a:spLocks noChangeArrowheads="1"/>
            </p:cNvSpPr>
            <p:nvPr/>
          </p:nvSpPr>
          <p:spPr bwMode="auto">
            <a:xfrm>
              <a:off x="830" y="2517"/>
              <a:ext cx="476" cy="42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Text Box 34"/>
            <p:cNvSpPr txBox="1">
              <a:spLocks noChangeArrowheads="1"/>
            </p:cNvSpPr>
            <p:nvPr/>
          </p:nvSpPr>
          <p:spPr bwMode="auto">
            <a:xfrm>
              <a:off x="1186" y="2421"/>
              <a:ext cx="5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area A</a:t>
              </a:r>
            </a:p>
          </p:txBody>
        </p:sp>
        <p:sp>
          <p:nvSpPr>
            <p:cNvPr id="13322" name="Line 36"/>
            <p:cNvSpPr>
              <a:spLocks noChangeShapeType="1"/>
            </p:cNvSpPr>
            <p:nvPr/>
          </p:nvSpPr>
          <p:spPr bwMode="auto">
            <a:xfrm flipH="1">
              <a:off x="952" y="2621"/>
              <a:ext cx="309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1077</TotalTime>
  <Words>1865</Words>
  <Application>Microsoft Office PowerPoint</Application>
  <PresentationFormat>On-screen Show (4:3)</PresentationFormat>
  <Paragraphs>490</Paragraphs>
  <Slides>40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Constantia</vt:lpstr>
      <vt:lpstr>Wingdings 2</vt:lpstr>
      <vt:lpstr>Symbol</vt:lpstr>
      <vt:lpstr>Flow</vt:lpstr>
      <vt:lpstr>Work, energy and power</vt:lpstr>
      <vt:lpstr>Work (W)</vt:lpstr>
      <vt:lpstr>PowerPoint Presentation</vt:lpstr>
      <vt:lpstr>Question 1</vt:lpstr>
      <vt:lpstr>Question 2</vt:lpstr>
      <vt:lpstr>Question 2</vt:lpstr>
      <vt:lpstr>Force-distance graphs</vt:lpstr>
      <vt:lpstr>Question 4</vt:lpstr>
      <vt:lpstr>Answer</vt:lpstr>
      <vt:lpstr>Energy (E)</vt:lpstr>
      <vt:lpstr>Conservation of Energy</vt:lpstr>
      <vt:lpstr>Some examples of forms of energy</vt:lpstr>
      <vt:lpstr>Kinetic Energy (EK)</vt:lpstr>
      <vt:lpstr>Example</vt:lpstr>
      <vt:lpstr>Question 1</vt:lpstr>
      <vt:lpstr>Question 1</vt:lpstr>
      <vt:lpstr>Question 2</vt:lpstr>
      <vt:lpstr>Question 2</vt:lpstr>
      <vt:lpstr>Complete:</vt:lpstr>
      <vt:lpstr>Complete:</vt:lpstr>
      <vt:lpstr>Gravitational Potential Energy (gpe)</vt:lpstr>
      <vt:lpstr>Example</vt:lpstr>
      <vt:lpstr>Complete:</vt:lpstr>
      <vt:lpstr>Complete:</vt:lpstr>
      <vt:lpstr>Falling objects</vt:lpstr>
      <vt:lpstr>Example</vt:lpstr>
      <vt:lpstr>Power (P)</vt:lpstr>
      <vt:lpstr>PowerPoint Presentation</vt:lpstr>
      <vt:lpstr>Example</vt:lpstr>
      <vt:lpstr>Question 1</vt:lpstr>
      <vt:lpstr>Question 1</vt:lpstr>
      <vt:lpstr>Complete:</vt:lpstr>
      <vt:lpstr>Complete:</vt:lpstr>
      <vt:lpstr>Power and velocity</vt:lpstr>
      <vt:lpstr>Question1</vt:lpstr>
      <vt:lpstr>Question 1</vt:lpstr>
      <vt:lpstr>Energy efficiency</vt:lpstr>
      <vt:lpstr>PowerPoint Presentation</vt:lpstr>
      <vt:lpstr>Complete</vt:lpstr>
      <vt:lpstr>Complete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99</cp:revision>
  <dcterms:created xsi:type="dcterms:W3CDTF">2008-08-15T17:24:00Z</dcterms:created>
  <dcterms:modified xsi:type="dcterms:W3CDTF">2019-01-18T17:13:13Z</dcterms:modified>
</cp:coreProperties>
</file>