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290" r:id="rId3"/>
    <p:sldId id="364" r:id="rId4"/>
    <p:sldId id="365" r:id="rId5"/>
    <p:sldId id="366" r:id="rId6"/>
    <p:sldId id="368" r:id="rId7"/>
    <p:sldId id="339" r:id="rId8"/>
    <p:sldId id="435" r:id="rId9"/>
    <p:sldId id="374" r:id="rId10"/>
    <p:sldId id="340" r:id="rId11"/>
    <p:sldId id="376" r:id="rId12"/>
    <p:sldId id="379" r:id="rId13"/>
    <p:sldId id="342" r:id="rId14"/>
    <p:sldId id="436" r:id="rId15"/>
    <p:sldId id="384" r:id="rId16"/>
    <p:sldId id="386" r:id="rId17"/>
    <p:sldId id="345" r:id="rId18"/>
    <p:sldId id="437" r:id="rId19"/>
    <p:sldId id="391" r:id="rId20"/>
    <p:sldId id="361" r:id="rId21"/>
    <p:sldId id="347" r:id="rId22"/>
    <p:sldId id="438" r:id="rId23"/>
    <p:sldId id="324" r:id="rId24"/>
    <p:sldId id="398" r:id="rId25"/>
    <p:sldId id="325" r:id="rId26"/>
    <p:sldId id="400" r:id="rId27"/>
    <p:sldId id="403" r:id="rId28"/>
    <p:sldId id="405" r:id="rId29"/>
    <p:sldId id="407" r:id="rId30"/>
    <p:sldId id="359" r:id="rId31"/>
    <p:sldId id="349" r:id="rId32"/>
    <p:sldId id="439" r:id="rId33"/>
    <p:sldId id="440" r:id="rId34"/>
    <p:sldId id="410" r:id="rId35"/>
    <p:sldId id="441" r:id="rId36"/>
    <p:sldId id="332" r:id="rId37"/>
    <p:sldId id="411" r:id="rId38"/>
    <p:sldId id="414" r:id="rId39"/>
    <p:sldId id="416" r:id="rId40"/>
    <p:sldId id="418" r:id="rId41"/>
    <p:sldId id="420" r:id="rId42"/>
    <p:sldId id="422" r:id="rId43"/>
    <p:sldId id="423" r:id="rId44"/>
    <p:sldId id="424" r:id="rId45"/>
    <p:sldId id="434" r:id="rId46"/>
    <p:sldId id="427" r:id="rId47"/>
    <p:sldId id="430" r:id="rId48"/>
    <p:sldId id="284" r:id="rId4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CC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28" autoAdjust="0"/>
  </p:normalViewPr>
  <p:slideViewPr>
    <p:cSldViewPr snapToGrid="0">
      <p:cViewPr varScale="1">
        <p:scale>
          <a:sx n="42" d="100"/>
          <a:sy n="42" d="100"/>
        </p:scale>
        <p:origin x="-64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C603790-8C13-49E2-956C-006166C94A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6221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E9687F0-41B5-4BFB-A348-F6D9E2274A2B}" type="slidenum">
              <a:rPr lang="en-GB" smtClean="0"/>
              <a:pPr eaLnBrk="1" hangingPunct="1"/>
              <a:t>1</a:t>
            </a:fld>
            <a:endParaRPr lang="en-GB" smtClean="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1CEC389-E5AD-4555-8B46-D439D2F38387}" type="slidenum">
              <a:rPr lang="en-GB" smtClean="0"/>
              <a:pPr eaLnBrk="1" hangingPunct="1"/>
              <a:t>10</a:t>
            </a:fld>
            <a:endParaRPr lang="en-GB" smtClean="0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5E2FF9D-F69C-423C-9139-D28477D9EC8D}" type="slidenum">
              <a:rPr lang="en-GB" smtClean="0"/>
              <a:pPr eaLnBrk="1" hangingPunct="1"/>
              <a:t>11</a:t>
            </a:fld>
            <a:endParaRPr lang="en-GB" smtClean="0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E21636F-8A2D-454B-B4FF-D439286EF378}" type="slidenum">
              <a:rPr lang="en-GB" smtClean="0"/>
              <a:pPr eaLnBrk="1" hangingPunct="1"/>
              <a:t>12</a:t>
            </a:fld>
            <a:endParaRPr lang="en-GB" smtClean="0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F34DE84-B914-4C19-A076-789F07C41E0B}" type="slidenum">
              <a:rPr lang="en-GB" smtClean="0"/>
              <a:pPr eaLnBrk="1" hangingPunct="1"/>
              <a:t>13</a:t>
            </a:fld>
            <a:endParaRPr lang="en-GB" smtClean="0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52ACCC4-9ED5-4154-8A44-9BB3522D7165}" type="slidenum">
              <a:rPr lang="en-GB" smtClean="0"/>
              <a:pPr eaLnBrk="1" hangingPunct="1"/>
              <a:t>14</a:t>
            </a:fld>
            <a:endParaRPr lang="en-GB" smtClean="0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5EED77F-A320-4FCE-9264-205C49EBCCC3}" type="slidenum">
              <a:rPr lang="en-GB" smtClean="0"/>
              <a:pPr eaLnBrk="1" hangingPunct="1"/>
              <a:t>15</a:t>
            </a:fld>
            <a:endParaRPr lang="en-GB" smtClean="0"/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044F838-5320-47A4-BE6A-597C825469A5}" type="slidenum">
              <a:rPr lang="en-GB" smtClean="0"/>
              <a:pPr eaLnBrk="1" hangingPunct="1"/>
              <a:t>16</a:t>
            </a:fld>
            <a:endParaRPr lang="en-GB" smtClean="0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3CA0A10-075A-4DDA-A62C-C8F1D0084C36}" type="slidenum">
              <a:rPr lang="en-GB" smtClean="0"/>
              <a:pPr eaLnBrk="1" hangingPunct="1"/>
              <a:t>17</a:t>
            </a:fld>
            <a:endParaRPr lang="en-GB" smtClean="0"/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8ECAB02-B05B-43FD-84E8-56A2B0B1B366}" type="slidenum">
              <a:rPr lang="en-GB" smtClean="0"/>
              <a:pPr eaLnBrk="1" hangingPunct="1"/>
              <a:t>18</a:t>
            </a:fld>
            <a:endParaRPr lang="en-GB" smtClean="0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94C167F-6DB1-4C86-A63E-B5092AE15CD6}" type="slidenum">
              <a:rPr lang="en-GB" smtClean="0"/>
              <a:pPr eaLnBrk="1" hangingPunct="1"/>
              <a:t>19</a:t>
            </a:fld>
            <a:endParaRPr lang="en-GB" smtClean="0"/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0B62A12-90A5-4838-AFDE-52DC81C770D4}" type="slidenum">
              <a:rPr lang="en-GB" smtClean="0"/>
              <a:pPr eaLnBrk="1" hangingPunct="1"/>
              <a:t>2</a:t>
            </a:fld>
            <a:endParaRPr lang="en-GB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8B431C1-E36E-4F18-8A7A-1F323E77147C}" type="slidenum">
              <a:rPr lang="en-GB" smtClean="0"/>
              <a:pPr eaLnBrk="1" hangingPunct="1"/>
              <a:t>20</a:t>
            </a:fld>
            <a:endParaRPr lang="en-GB" smtClean="0"/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0FDD45-C7AB-4B8F-878E-D245F863C122}" type="slidenum">
              <a:rPr lang="en-GB" smtClean="0"/>
              <a:pPr eaLnBrk="1" hangingPunct="1"/>
              <a:t>21</a:t>
            </a:fld>
            <a:endParaRPr lang="en-GB" smtClean="0"/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2D6ED4D-FEEB-4D86-B0DA-58484172CED4}" type="slidenum">
              <a:rPr lang="en-GB" smtClean="0"/>
              <a:pPr eaLnBrk="1" hangingPunct="1"/>
              <a:t>22</a:t>
            </a:fld>
            <a:endParaRPr lang="en-GB" smtClean="0"/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599751F-D083-4ACF-8604-A3DE681A49C6}" type="slidenum">
              <a:rPr lang="en-GB" smtClean="0"/>
              <a:pPr eaLnBrk="1" hangingPunct="1"/>
              <a:t>23</a:t>
            </a:fld>
            <a:endParaRPr lang="en-GB" smtClean="0"/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E9608FD-C50E-4CA7-89FF-FB0733047331}" type="slidenum">
              <a:rPr lang="en-GB" smtClean="0"/>
              <a:pPr eaLnBrk="1" hangingPunct="1"/>
              <a:t>24</a:t>
            </a:fld>
            <a:endParaRPr lang="en-GB" smtClean="0"/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E90ED49-78DC-4259-A4EC-218F74DE2D9D}" type="slidenum">
              <a:rPr lang="en-GB" smtClean="0"/>
              <a:pPr eaLnBrk="1" hangingPunct="1"/>
              <a:t>25</a:t>
            </a:fld>
            <a:endParaRPr lang="en-GB" smtClean="0"/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C6A8B75-528C-4378-ADCD-B52C91C4A22B}" type="slidenum">
              <a:rPr lang="en-GB" smtClean="0"/>
              <a:pPr eaLnBrk="1" hangingPunct="1"/>
              <a:t>26</a:t>
            </a:fld>
            <a:endParaRPr lang="en-GB" smtClean="0"/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9A4809B-591A-4717-9639-2CBC4FA9EF9F}" type="slidenum">
              <a:rPr lang="en-GB" smtClean="0"/>
              <a:pPr eaLnBrk="1" hangingPunct="1"/>
              <a:t>27</a:t>
            </a:fld>
            <a:endParaRPr lang="en-GB" smtClean="0"/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BBDC3F0-C023-4819-AAA9-B859992CC069}" type="slidenum">
              <a:rPr lang="en-GB" smtClean="0"/>
              <a:pPr eaLnBrk="1" hangingPunct="1"/>
              <a:t>28</a:t>
            </a:fld>
            <a:endParaRPr lang="en-GB" smtClean="0"/>
          </a:p>
        </p:txBody>
      </p:sp>
      <p:sp>
        <p:nvSpPr>
          <p:cNvPr id="798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B289A7A-9D7C-4AFB-83CE-8D4E7FA783A8}" type="slidenum">
              <a:rPr lang="en-GB" smtClean="0"/>
              <a:pPr eaLnBrk="1" hangingPunct="1"/>
              <a:t>29</a:t>
            </a:fld>
            <a:endParaRPr lang="en-GB" smtClean="0"/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16B708E-6326-4FE8-B986-16351DBB2C19}" type="slidenum">
              <a:rPr lang="en-GB" smtClean="0"/>
              <a:pPr eaLnBrk="1" hangingPunct="1"/>
              <a:t>3</a:t>
            </a:fld>
            <a:endParaRPr lang="en-GB" smtClean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FA006F2-48BE-4E22-B37F-3A0AF196B078}" type="slidenum">
              <a:rPr lang="en-GB" smtClean="0"/>
              <a:pPr eaLnBrk="1" hangingPunct="1"/>
              <a:t>30</a:t>
            </a:fld>
            <a:endParaRPr lang="en-GB" smtClean="0"/>
          </a:p>
        </p:txBody>
      </p:sp>
      <p:sp>
        <p:nvSpPr>
          <p:cNvPr id="81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6C88E15-3E88-4D4D-8AC1-5553DC1923DF}" type="slidenum">
              <a:rPr lang="en-GB" smtClean="0"/>
              <a:pPr eaLnBrk="1" hangingPunct="1"/>
              <a:t>31</a:t>
            </a:fld>
            <a:endParaRPr lang="en-GB" smtClean="0"/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7AFDF1E-A2DD-4E52-A0E6-41D90129EE6C}" type="slidenum">
              <a:rPr lang="en-GB" smtClean="0"/>
              <a:pPr eaLnBrk="1" hangingPunct="1"/>
              <a:t>32</a:t>
            </a:fld>
            <a:endParaRPr lang="en-GB" smtClean="0"/>
          </a:p>
        </p:txBody>
      </p:sp>
      <p:sp>
        <p:nvSpPr>
          <p:cNvPr id="83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DE97826-ACB6-494B-86C3-8561F8E5E7D8}" type="slidenum">
              <a:rPr lang="en-GB" smtClean="0"/>
              <a:pPr eaLnBrk="1" hangingPunct="1"/>
              <a:t>33</a:t>
            </a:fld>
            <a:endParaRPr lang="en-GB" smtClean="0"/>
          </a:p>
        </p:txBody>
      </p:sp>
      <p:sp>
        <p:nvSpPr>
          <p:cNvPr id="849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AC02680-4C58-4B52-A58A-D96317DFD5AB}" type="slidenum">
              <a:rPr lang="en-GB" smtClean="0"/>
              <a:pPr eaLnBrk="1" hangingPunct="1"/>
              <a:t>34</a:t>
            </a:fld>
            <a:endParaRPr lang="en-GB" smtClean="0"/>
          </a:p>
        </p:txBody>
      </p:sp>
      <p:sp>
        <p:nvSpPr>
          <p:cNvPr id="86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36D57CC-B621-4541-91A9-AD6AEEC7F9C6}" type="slidenum">
              <a:rPr lang="en-GB" smtClean="0"/>
              <a:pPr eaLnBrk="1" hangingPunct="1"/>
              <a:t>35</a:t>
            </a:fld>
            <a:endParaRPr lang="en-GB" smtClean="0"/>
          </a:p>
        </p:txBody>
      </p:sp>
      <p:sp>
        <p:nvSpPr>
          <p:cNvPr id="870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3DA22C5-B917-47DA-97EC-EBB7694E61E0}" type="slidenum">
              <a:rPr lang="en-GB" smtClean="0"/>
              <a:pPr eaLnBrk="1" hangingPunct="1"/>
              <a:t>36</a:t>
            </a:fld>
            <a:endParaRPr lang="en-GB" smtClean="0"/>
          </a:p>
        </p:txBody>
      </p:sp>
      <p:sp>
        <p:nvSpPr>
          <p:cNvPr id="88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FA20BC9-51AC-4910-9E7F-FAD48508D192}" type="slidenum">
              <a:rPr lang="en-GB" smtClean="0"/>
              <a:pPr eaLnBrk="1" hangingPunct="1"/>
              <a:t>37</a:t>
            </a:fld>
            <a:endParaRPr lang="en-GB" smtClean="0"/>
          </a:p>
        </p:txBody>
      </p:sp>
      <p:sp>
        <p:nvSpPr>
          <p:cNvPr id="890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E069494-27E5-4B40-B881-B918A04507D8}" type="slidenum">
              <a:rPr lang="en-GB" smtClean="0"/>
              <a:pPr eaLnBrk="1" hangingPunct="1"/>
              <a:t>38</a:t>
            </a:fld>
            <a:endParaRPr lang="en-GB" smtClean="0"/>
          </a:p>
        </p:txBody>
      </p:sp>
      <p:sp>
        <p:nvSpPr>
          <p:cNvPr id="901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B97184F-7530-43D3-B25B-649CFB9988A0}" type="slidenum">
              <a:rPr lang="en-GB" smtClean="0"/>
              <a:pPr eaLnBrk="1" hangingPunct="1"/>
              <a:t>39</a:t>
            </a:fld>
            <a:endParaRPr lang="en-GB" smtClean="0"/>
          </a:p>
        </p:txBody>
      </p:sp>
      <p:sp>
        <p:nvSpPr>
          <p:cNvPr id="911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69B5AC2-BD4E-4B48-8CFF-C9B2AB86DD0A}" type="slidenum">
              <a:rPr lang="en-GB" smtClean="0"/>
              <a:pPr eaLnBrk="1" hangingPunct="1"/>
              <a:t>4</a:t>
            </a:fld>
            <a:endParaRPr lang="en-GB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C2804EB-F1CF-4BD2-A8D6-8337708DC515}" type="slidenum">
              <a:rPr lang="en-GB" smtClean="0"/>
              <a:pPr eaLnBrk="1" hangingPunct="1"/>
              <a:t>40</a:t>
            </a:fld>
            <a:endParaRPr lang="en-GB" smtClean="0"/>
          </a:p>
        </p:txBody>
      </p:sp>
      <p:sp>
        <p:nvSpPr>
          <p:cNvPr id="921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6DAC41C-C41D-41C4-B538-7E5EAA74BD01}" type="slidenum">
              <a:rPr lang="en-GB" smtClean="0"/>
              <a:pPr eaLnBrk="1" hangingPunct="1"/>
              <a:t>41</a:t>
            </a:fld>
            <a:endParaRPr lang="en-GB" smtClean="0"/>
          </a:p>
        </p:txBody>
      </p:sp>
      <p:sp>
        <p:nvSpPr>
          <p:cNvPr id="931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C2A0750-16E3-4784-8F15-0D561ECAD8BF}" type="slidenum">
              <a:rPr lang="en-GB" smtClean="0"/>
              <a:pPr eaLnBrk="1" hangingPunct="1"/>
              <a:t>42</a:t>
            </a:fld>
            <a:endParaRPr lang="en-GB" smtClean="0"/>
          </a:p>
        </p:txBody>
      </p:sp>
      <p:sp>
        <p:nvSpPr>
          <p:cNvPr id="942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75CB343-592D-4DAF-B56E-7CA29F7EECFF}" type="slidenum">
              <a:rPr lang="en-GB" smtClean="0"/>
              <a:pPr eaLnBrk="1" hangingPunct="1"/>
              <a:t>43</a:t>
            </a:fld>
            <a:endParaRPr lang="en-GB" smtClean="0"/>
          </a:p>
        </p:txBody>
      </p:sp>
      <p:sp>
        <p:nvSpPr>
          <p:cNvPr id="952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BA16469-F63D-404A-BAE3-4BBC604CF753}" type="slidenum">
              <a:rPr lang="en-GB" smtClean="0"/>
              <a:pPr eaLnBrk="1" hangingPunct="1"/>
              <a:t>44</a:t>
            </a:fld>
            <a:endParaRPr lang="en-GB" smtClean="0"/>
          </a:p>
        </p:txBody>
      </p:sp>
      <p:sp>
        <p:nvSpPr>
          <p:cNvPr id="962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73F5CB5-5629-4965-B9F4-FE5F85FD7746}" type="slidenum">
              <a:rPr lang="en-GB" smtClean="0"/>
              <a:pPr eaLnBrk="1" hangingPunct="1"/>
              <a:t>45</a:t>
            </a:fld>
            <a:endParaRPr lang="en-GB" smtClean="0"/>
          </a:p>
        </p:txBody>
      </p:sp>
      <p:sp>
        <p:nvSpPr>
          <p:cNvPr id="972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93854D8-4266-41BD-AF89-556A8FEDBAD1}" type="slidenum">
              <a:rPr lang="en-GB" smtClean="0"/>
              <a:pPr eaLnBrk="1" hangingPunct="1"/>
              <a:t>46</a:t>
            </a:fld>
            <a:endParaRPr lang="en-GB" smtClean="0"/>
          </a:p>
        </p:txBody>
      </p:sp>
      <p:sp>
        <p:nvSpPr>
          <p:cNvPr id="983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48E68CF-780A-4065-97BA-01B502AD7BC7}" type="slidenum">
              <a:rPr lang="en-GB" smtClean="0"/>
              <a:pPr eaLnBrk="1" hangingPunct="1"/>
              <a:t>47</a:t>
            </a:fld>
            <a:endParaRPr lang="en-GB" smtClean="0"/>
          </a:p>
        </p:txBody>
      </p:sp>
      <p:sp>
        <p:nvSpPr>
          <p:cNvPr id="993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1CB4139-98BB-402D-BACD-6D726CA7DEA4}" type="slidenum">
              <a:rPr lang="en-GB" smtClean="0"/>
              <a:pPr eaLnBrk="1" hangingPunct="1"/>
              <a:t>48</a:t>
            </a:fld>
            <a:endParaRPr lang="en-GB" smtClean="0"/>
          </a:p>
        </p:txBody>
      </p:sp>
      <p:sp>
        <p:nvSpPr>
          <p:cNvPr id="1003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9A8AFE8-91B0-4824-8859-7922FCD7319E}" type="slidenum">
              <a:rPr lang="en-GB" smtClean="0"/>
              <a:pPr eaLnBrk="1" hangingPunct="1"/>
              <a:t>5</a:t>
            </a:fld>
            <a:endParaRPr lang="en-GB" smtClean="0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FB21984-95D9-45AF-B862-EDD0CFAB1964}" type="slidenum">
              <a:rPr lang="en-GB" smtClean="0"/>
              <a:pPr eaLnBrk="1" hangingPunct="1"/>
              <a:t>6</a:t>
            </a:fld>
            <a:endParaRPr lang="en-GB" smtClean="0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38037A-BB3A-43F9-828E-CD85E6FA1499}" type="slidenum">
              <a:rPr lang="en-GB" smtClean="0"/>
              <a:pPr eaLnBrk="1" hangingPunct="1"/>
              <a:t>7</a:t>
            </a:fld>
            <a:endParaRPr lang="en-GB" smtClean="0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8DFCFF6-C04A-476D-8182-37E8B45DB172}" type="slidenum">
              <a:rPr lang="en-GB" smtClean="0"/>
              <a:pPr eaLnBrk="1" hangingPunct="1"/>
              <a:t>8</a:t>
            </a:fld>
            <a:endParaRPr lang="en-GB" smtClean="0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23DFA45-EC38-4CEF-987B-98BA9456D0B5}" type="slidenum">
              <a:rPr lang="en-GB" smtClean="0"/>
              <a:pPr eaLnBrk="1" hangingPunct="1"/>
              <a:t>9</a:t>
            </a:fld>
            <a:endParaRPr lang="en-GB" smtClean="0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7CBB8-23E3-4113-BFC8-FB8B6664AD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447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443F8-A2BB-4A22-851B-8F9DB088CA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086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411BB-BE3E-49C6-9675-7689E21CD5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758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29BDB-9C86-4FB4-A36C-6D79F55A04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074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C1C15-7B2E-4576-BE91-F4B91DE8B2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14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52E1F-A85D-469B-8BE3-D7CD989483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279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F7C03-6BEB-496E-900F-A3A2B4DEB9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817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99815-3EBE-4505-825C-8FFDD623CF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42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AB985-60B3-48BD-AFD0-2BB35E1CED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267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EE6EE-F7D0-42CE-BB8E-B8D21D712B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902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57A24-9EBE-4D3A-8F7F-FA2C603C99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43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2474D-6684-4371-B95D-363CB96C66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150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61832-D9C7-4FF2-89E8-5D45E42895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059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C2582-DEB7-48C4-BC6A-5E52F0B22E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80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5A681-7A1A-4723-9D51-940A3ED62E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955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6B7C9-5D02-49DA-A986-6140B1567D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722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F863A-79C3-4265-9923-960D5485CD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693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B6470-FD8C-4AC2-B629-0214E1F228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742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2C34210C-2B8B-411C-B26F-D8CBB5724A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eorg_Ohm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esistivity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ktaggart.com/physics/Games/PairsCircuitSymbols.doc" TargetMode="External"/><Relationship Id="rId4" Type="http://schemas.openxmlformats.org/officeDocument/2006/relationships/image" Target="../media/image9.jpe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0.png"/><Relationship Id="rId4" Type="http://schemas.openxmlformats.org/officeDocument/2006/relationships/oleObject" Target="../embeddings/oleObject1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8025" y="2119313"/>
            <a:ext cx="7772400" cy="1470025"/>
          </a:xfrm>
        </p:spPr>
        <p:txBody>
          <a:bodyPr/>
          <a:lstStyle/>
          <a:p>
            <a:pPr eaLnBrk="1" hangingPunct="1"/>
            <a:r>
              <a:rPr lang="en-GB" b="1" smtClean="0"/>
              <a:t/>
            </a:r>
            <a:br>
              <a:rPr lang="en-GB" b="1" smtClean="0"/>
            </a:br>
            <a:r>
              <a:rPr lang="en-GB" b="1" smtClean="0"/>
              <a:t>Circuit Components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5288" y="549275"/>
            <a:ext cx="8208962" cy="2747963"/>
          </a:xfrm>
        </p:spPr>
        <p:txBody>
          <a:bodyPr/>
          <a:lstStyle/>
          <a:p>
            <a:pPr eaLnBrk="1" hangingPunct="1"/>
            <a:r>
              <a:rPr lang="en-GB" sz="2400" smtClean="0"/>
              <a:t>Either side of the bulb there exists a difference in the electron’s electric potential energy. </a:t>
            </a:r>
          </a:p>
          <a:p>
            <a:pPr eaLnBrk="1" hangingPunct="1"/>
            <a:r>
              <a:rPr lang="en-GB" sz="2400" smtClean="0"/>
              <a:t>This difference when divided by the electron’s charge is called </a:t>
            </a:r>
            <a:r>
              <a:rPr lang="en-GB" sz="2400" b="1" u="sng" smtClean="0"/>
              <a:t>potential difference</a:t>
            </a:r>
            <a:r>
              <a:rPr lang="en-GB" sz="2400" smtClean="0"/>
              <a:t> or </a:t>
            </a:r>
            <a:r>
              <a:rPr lang="en-GB" sz="2400" b="1" u="sng" smtClean="0"/>
              <a:t>voltage</a:t>
            </a:r>
            <a:r>
              <a:rPr lang="en-GB" sz="2400" smtClean="0"/>
              <a:t>.</a:t>
            </a:r>
          </a:p>
          <a:p>
            <a:pPr eaLnBrk="1" hangingPunct="1"/>
            <a:r>
              <a:rPr lang="en-GB" sz="2400" smtClean="0"/>
              <a:t>The electrons return to the battery to receive further electrical potential energy.</a:t>
            </a:r>
          </a:p>
        </p:txBody>
      </p:sp>
      <p:pic>
        <p:nvPicPr>
          <p:cNvPr id="12291" name="Picture 4" descr="B048F1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74750" y="3379788"/>
            <a:ext cx="6767513" cy="22050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Potential difference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45475" cy="51371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b="1" smtClean="0">
                <a:solidFill>
                  <a:schemeClr val="accent2"/>
                </a:solidFill>
              </a:rPr>
              <a:t>The potential difference across a device is equal to the work done (or energy transferred) per unit charge passing through the device.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400" b="1" i="1" smtClean="0">
              <a:solidFill>
                <a:srgbClr val="FF3300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</a:rPr>
              <a:t>V = W / Q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i="1" smtClean="0"/>
              <a:t>where: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b="1" i="1" smtClean="0">
                <a:solidFill>
                  <a:srgbClr val="FF3300"/>
                </a:solidFill>
              </a:rPr>
              <a:t>V</a:t>
            </a:r>
            <a:r>
              <a:rPr lang="en-GB" sz="2400" smtClean="0"/>
              <a:t> = potential difference in </a:t>
            </a:r>
            <a:r>
              <a:rPr lang="en-GB" sz="2400" b="1" smtClean="0"/>
              <a:t>volts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b="1" i="1" smtClean="0">
                <a:solidFill>
                  <a:srgbClr val="FF3300"/>
                </a:solidFill>
              </a:rPr>
              <a:t>W</a:t>
            </a:r>
            <a:r>
              <a:rPr lang="en-GB" sz="2400" smtClean="0"/>
              <a:t> = the work done (or energy transferred) in </a:t>
            </a:r>
            <a:r>
              <a:rPr lang="en-GB" sz="2400" b="1" smtClean="0"/>
              <a:t>joules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b="1" i="1" smtClean="0">
                <a:solidFill>
                  <a:srgbClr val="FF3300"/>
                </a:solidFill>
              </a:rPr>
              <a:t>Q</a:t>
            </a:r>
            <a:r>
              <a:rPr lang="en-GB" sz="2400" smtClean="0"/>
              <a:t> = the charge moved in </a:t>
            </a:r>
            <a:r>
              <a:rPr lang="en-GB" sz="2400" b="1" smtClean="0"/>
              <a:t>coulombs</a:t>
            </a:r>
            <a:endParaRPr lang="en-GB" sz="24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		also:  </a:t>
            </a:r>
            <a:r>
              <a:rPr lang="en-GB" sz="2400" b="1" i="1" smtClean="0">
                <a:solidFill>
                  <a:srgbClr val="FF3300"/>
                </a:solidFill>
              </a:rPr>
              <a:t>W = V x Q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		and:   </a:t>
            </a:r>
            <a:r>
              <a:rPr lang="en-GB" sz="2400" b="1" i="1" smtClean="0">
                <a:solidFill>
                  <a:srgbClr val="FF3300"/>
                </a:solidFill>
              </a:rPr>
              <a:t>Q = W / V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400" i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b="1" i="1" smtClean="0">
                <a:solidFill>
                  <a:srgbClr val="FF0066"/>
                </a:solidFill>
              </a:rPr>
              <a:t>1 volt </a:t>
            </a:r>
            <a:r>
              <a:rPr lang="en-GB" sz="2400" b="1" i="1" smtClean="0"/>
              <a:t>is equivalent to</a:t>
            </a:r>
            <a:r>
              <a:rPr lang="en-GB" sz="2400" b="1" i="1" smtClean="0">
                <a:solidFill>
                  <a:srgbClr val="FF0066"/>
                </a:solidFill>
              </a:rPr>
              <a:t> 1 joule per coulomb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Electromotive force (emf)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80400" cy="50403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b="1" smtClean="0">
                <a:solidFill>
                  <a:schemeClr val="accent2"/>
                </a:solidFill>
              </a:rPr>
              <a:t>The electromotive force (emf) of a power supply is equal to the energy supplied per unit charge by the power supply</a:t>
            </a:r>
            <a:endParaRPr lang="en-GB" sz="4000" b="1" i="1" smtClean="0">
              <a:cs typeface="Arial" pitchFamily="34" charset="0"/>
            </a:endParaRPr>
          </a:p>
          <a:p>
            <a:pPr marL="0" indent="0" algn="ctr" eaLnBrk="1" hangingPunct="1">
              <a:buFontTx/>
              <a:buNone/>
            </a:pPr>
            <a:r>
              <a:rPr lang="el-GR" b="1" i="1" smtClean="0">
                <a:solidFill>
                  <a:srgbClr val="FF3300"/>
                </a:solidFill>
                <a:cs typeface="Arial" pitchFamily="34" charset="0"/>
              </a:rPr>
              <a:t>ε</a:t>
            </a:r>
            <a:r>
              <a:rPr lang="en-GB" b="1" i="1" smtClean="0">
                <a:solidFill>
                  <a:srgbClr val="FF3300"/>
                </a:solidFill>
              </a:rPr>
              <a:t> = W / Q</a:t>
            </a:r>
          </a:p>
          <a:p>
            <a:pPr marL="0" indent="0" eaLnBrk="1" hangingPunct="1">
              <a:buFontTx/>
              <a:buNone/>
            </a:pPr>
            <a:r>
              <a:rPr lang="en-GB" sz="2800" i="1" smtClean="0"/>
              <a:t>where:</a:t>
            </a:r>
          </a:p>
          <a:p>
            <a:pPr marL="0" indent="0" eaLnBrk="1" hangingPunct="1">
              <a:buFontTx/>
              <a:buNone/>
            </a:pPr>
            <a:r>
              <a:rPr lang="el-GR" sz="2800" b="1" i="1" smtClean="0">
                <a:solidFill>
                  <a:srgbClr val="FF3300"/>
                </a:solidFill>
                <a:cs typeface="Arial" pitchFamily="34" charset="0"/>
              </a:rPr>
              <a:t>ε</a:t>
            </a:r>
            <a:r>
              <a:rPr lang="en-GB" sz="2800" smtClean="0"/>
              <a:t> = emf in </a:t>
            </a:r>
            <a:r>
              <a:rPr lang="en-GB" sz="2800" b="1" smtClean="0"/>
              <a:t>volts</a:t>
            </a:r>
          </a:p>
          <a:p>
            <a:pPr marL="0" indent="0" eaLnBrk="1" hangingPunct="1"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</a:rPr>
              <a:t>W</a:t>
            </a:r>
            <a:r>
              <a:rPr lang="en-GB" sz="2800" b="1" smtClean="0">
                <a:solidFill>
                  <a:srgbClr val="FF3300"/>
                </a:solidFill>
              </a:rPr>
              <a:t> </a:t>
            </a:r>
            <a:r>
              <a:rPr lang="en-GB" sz="2800" smtClean="0"/>
              <a:t>= the energy supplied in </a:t>
            </a:r>
            <a:r>
              <a:rPr lang="en-GB" sz="2800" b="1" smtClean="0"/>
              <a:t>joules</a:t>
            </a:r>
          </a:p>
          <a:p>
            <a:pPr marL="0" indent="0" eaLnBrk="1" hangingPunct="1"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</a:rPr>
              <a:t>Q</a:t>
            </a:r>
            <a:r>
              <a:rPr lang="en-GB" sz="2800" smtClean="0"/>
              <a:t> = the charge supplied in </a:t>
            </a:r>
            <a:r>
              <a:rPr lang="en-GB" sz="2800" b="1" smtClean="0"/>
              <a:t>coulombs</a:t>
            </a:r>
          </a:p>
          <a:p>
            <a:pPr marL="0" indent="0" eaLnBrk="1" hangingPunct="1">
              <a:buFontTx/>
              <a:buNone/>
            </a:pPr>
            <a:r>
              <a:rPr lang="en-GB" sz="2800" smtClean="0"/>
              <a:t>	also:  </a:t>
            </a:r>
            <a:r>
              <a:rPr lang="en-GB" sz="2800" b="1" i="1" smtClean="0">
                <a:solidFill>
                  <a:srgbClr val="FF3300"/>
                </a:solidFill>
              </a:rPr>
              <a:t>W = </a:t>
            </a:r>
            <a:r>
              <a:rPr lang="el-GR" sz="2800" b="1" i="1" smtClean="0">
                <a:solidFill>
                  <a:srgbClr val="FF3300"/>
                </a:solidFill>
                <a:cs typeface="Arial" pitchFamily="34" charset="0"/>
              </a:rPr>
              <a:t>ε</a:t>
            </a:r>
            <a:r>
              <a:rPr lang="en-GB" sz="2800" b="1" i="1" smtClean="0">
                <a:solidFill>
                  <a:srgbClr val="FF3300"/>
                </a:solidFill>
              </a:rPr>
              <a:t> x Q</a:t>
            </a:r>
            <a:r>
              <a:rPr lang="en-GB" sz="2800" smtClean="0"/>
              <a:t>  </a:t>
            </a:r>
          </a:p>
          <a:p>
            <a:pPr marL="0" indent="0" eaLnBrk="1" hangingPunct="1">
              <a:buFontTx/>
              <a:buNone/>
            </a:pPr>
            <a:r>
              <a:rPr lang="en-GB" sz="2800" smtClean="0"/>
              <a:t>	and:   </a:t>
            </a:r>
            <a:r>
              <a:rPr lang="en-GB" sz="2800" b="1" i="1" smtClean="0">
                <a:solidFill>
                  <a:srgbClr val="FF3300"/>
                </a:solidFill>
              </a:rPr>
              <a:t>Q = W / </a:t>
            </a:r>
            <a:r>
              <a:rPr lang="el-GR" sz="2800" b="1" i="1" smtClean="0">
                <a:solidFill>
                  <a:srgbClr val="FF3300"/>
                </a:solidFill>
                <a:cs typeface="Arial" pitchFamily="34" charset="0"/>
              </a:rPr>
              <a:t>ε</a:t>
            </a:r>
            <a:r>
              <a:rPr lang="en-GB" sz="2800" i="1" smtClean="0"/>
              <a:t> </a:t>
            </a:r>
            <a:endParaRPr lang="en-GB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Questions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i="1" smtClean="0"/>
              <a:t>1. Calculate the potential difference across the bulb if 2kJ of work is required to push a charge of 250C through the bulb.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i="1" smtClean="0"/>
              <a:t>2. Calculate the energy supplied by a power supply of emf 12V when it produces a charge of 300 mC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				 </a:t>
            </a:r>
            <a:endParaRPr lang="en-GB" sz="2400" b="1" i="1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Questions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i="1" smtClean="0"/>
              <a:t>1. Calculate the potential difference across the bulb if 2kJ of work is required to push a charge of 250C through the bulb.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				 </a:t>
            </a:r>
            <a:r>
              <a:rPr lang="en-GB" sz="2400" b="1" i="1" smtClean="0">
                <a:solidFill>
                  <a:srgbClr val="FF3300"/>
                </a:solidFill>
              </a:rPr>
              <a:t>V = W / Q</a:t>
            </a:r>
            <a:r>
              <a:rPr lang="en-GB" sz="2400" smtClean="0"/>
              <a:t> 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				= 2000 J / 250 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b="1" smtClean="0"/>
              <a:t>				</a:t>
            </a:r>
            <a:r>
              <a:rPr lang="en-GB" sz="2400" b="1" smtClean="0">
                <a:solidFill>
                  <a:srgbClr val="FF3300"/>
                </a:solidFill>
              </a:rPr>
              <a:t>= 8.0 V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i="1" smtClean="0"/>
              <a:t>2. Calculate the energy supplied by a power supply of emf 12V when it produces a charge of 300 mC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				 </a:t>
            </a:r>
            <a:r>
              <a:rPr lang="en-GB" sz="2400" b="1" i="1" smtClean="0">
                <a:solidFill>
                  <a:srgbClr val="FF3300"/>
                </a:solidFill>
              </a:rPr>
              <a:t>W = </a:t>
            </a:r>
            <a:r>
              <a:rPr lang="el-GR" sz="2400" b="1" i="1" smtClean="0">
                <a:solidFill>
                  <a:srgbClr val="FF3300"/>
                </a:solidFill>
                <a:cs typeface="Arial" pitchFamily="34" charset="0"/>
              </a:rPr>
              <a:t>ε</a:t>
            </a:r>
            <a:r>
              <a:rPr lang="en-GB" sz="2400" b="1" i="1" smtClean="0">
                <a:solidFill>
                  <a:srgbClr val="FF3300"/>
                </a:solidFill>
              </a:rPr>
              <a:t> x Q</a:t>
            </a:r>
            <a:r>
              <a:rPr lang="en-GB" sz="2400" smtClean="0"/>
              <a:t>	 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				= 12 V x 0.300 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				</a:t>
            </a:r>
            <a:r>
              <a:rPr lang="en-US" sz="2400" smtClean="0">
                <a:solidFill>
                  <a:srgbClr val="FF3300"/>
                </a:solidFill>
                <a:cs typeface="Arial" pitchFamily="34" charset="0"/>
              </a:rPr>
              <a:t>= </a:t>
            </a:r>
            <a:r>
              <a:rPr lang="en-US" sz="2400" b="1" smtClean="0">
                <a:solidFill>
                  <a:srgbClr val="FF3300"/>
                </a:solidFill>
                <a:cs typeface="Arial" pitchFamily="34" charset="0"/>
              </a:rPr>
              <a:t>3.6 J</a:t>
            </a:r>
            <a:endParaRPr lang="en-GB" sz="2400" b="1" smtClean="0">
              <a:solidFill>
                <a:srgbClr val="FF3300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Electrical power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80400" cy="460851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</a:rPr>
              <a:t>V = W / Q</a:t>
            </a:r>
            <a:r>
              <a:rPr lang="en-GB" sz="2800" smtClean="0"/>
              <a:t>  rearranged becomes: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   		</a:t>
            </a:r>
            <a:r>
              <a:rPr lang="en-GB" sz="2800" b="1" i="1" smtClean="0">
                <a:solidFill>
                  <a:srgbClr val="FF3300"/>
                </a:solidFill>
              </a:rPr>
              <a:t>W = VQ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800" b="1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  <a:r>
              <a:rPr lang="en-GB" sz="2800" b="1" i="1" smtClean="0">
                <a:solidFill>
                  <a:srgbClr val="FF3300"/>
                </a:solidFill>
              </a:rPr>
              <a:t> = ΔQ / Δt</a:t>
            </a:r>
            <a:r>
              <a:rPr lang="en-GB" sz="2800" smtClean="0"/>
              <a:t> rearranged becomes: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  		</a:t>
            </a:r>
            <a:r>
              <a:rPr lang="en-GB" sz="2800" b="1" i="1" smtClean="0">
                <a:solidFill>
                  <a:srgbClr val="FF3300"/>
                </a:solidFill>
              </a:rPr>
              <a:t>ΔQ = </a:t>
            </a:r>
            <a:r>
              <a:rPr lang="en-GB" sz="2800" b="1" i="1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  <a:r>
              <a:rPr lang="en-GB" sz="2800" b="1" i="1" smtClean="0">
                <a:solidFill>
                  <a:srgbClr val="FF3300"/>
                </a:solidFill>
              </a:rPr>
              <a:t> Δt</a:t>
            </a:r>
            <a:r>
              <a:rPr lang="en-GB" sz="2800" i="1" smtClean="0"/>
              <a:t>  or </a:t>
            </a:r>
            <a:r>
              <a:rPr lang="en-GB" sz="2800" b="1" i="1" smtClean="0">
                <a:solidFill>
                  <a:srgbClr val="FF3300"/>
                </a:solidFill>
              </a:rPr>
              <a:t>Q = </a:t>
            </a:r>
            <a:r>
              <a:rPr lang="en-GB" sz="2800" b="1" i="1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  <a:r>
              <a:rPr lang="en-GB" sz="2800" b="1" i="1" smtClean="0">
                <a:solidFill>
                  <a:srgbClr val="FF3300"/>
                </a:solidFill>
              </a:rPr>
              <a:t> Δt</a:t>
            </a:r>
            <a:r>
              <a:rPr lang="en-GB" sz="2800" b="1" smtClean="0"/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800" b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Therefore when a charge </a:t>
            </a:r>
            <a:r>
              <a:rPr lang="en-GB" sz="2800" b="1" i="1" smtClean="0">
                <a:solidFill>
                  <a:srgbClr val="FF3300"/>
                </a:solidFill>
              </a:rPr>
              <a:t>Q</a:t>
            </a:r>
            <a:r>
              <a:rPr lang="en-GB" sz="2800" smtClean="0"/>
              <a:t> passes through a device the work done is given by: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i="1" smtClean="0"/>
              <a:t>		</a:t>
            </a:r>
            <a:r>
              <a:rPr lang="en-GB" sz="2800" b="1" i="1" smtClean="0">
                <a:solidFill>
                  <a:srgbClr val="FF3300"/>
                </a:solidFill>
              </a:rPr>
              <a:t>W = V x </a:t>
            </a:r>
            <a:r>
              <a:rPr lang="en-GB" sz="2800" b="1" i="1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  <a:r>
              <a:rPr lang="en-GB" sz="2800" b="1" i="1" smtClean="0">
                <a:solidFill>
                  <a:srgbClr val="FF3300"/>
                </a:solidFill>
              </a:rPr>
              <a:t> x Δt</a:t>
            </a:r>
            <a:r>
              <a:rPr lang="en-GB" sz="2800" i="1" smtClean="0"/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i="1" smtClean="0"/>
              <a:t> 		</a:t>
            </a:r>
            <a:r>
              <a:rPr lang="en-GB" sz="2800" b="1" i="1" smtClean="0">
                <a:solidFill>
                  <a:srgbClr val="FF3300"/>
                </a:solidFill>
              </a:rPr>
              <a:t>= </a:t>
            </a:r>
            <a:r>
              <a:rPr lang="en-GB" sz="2800" b="1" i="1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  <a:r>
              <a:rPr lang="en-GB" sz="2800" b="1" i="1" smtClean="0">
                <a:solidFill>
                  <a:srgbClr val="FF3300"/>
                </a:solidFill>
              </a:rPr>
              <a:t> x V x Δt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404813"/>
            <a:ext cx="8424863" cy="56880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smtClean="0"/>
              <a:t>But: </a:t>
            </a:r>
            <a:r>
              <a:rPr lang="en-GB" sz="2800" b="1" smtClean="0">
                <a:solidFill>
                  <a:srgbClr val="FF3300"/>
                </a:solidFill>
              </a:rPr>
              <a:t>power = work done / time</a:t>
            </a:r>
          </a:p>
          <a:p>
            <a:pPr marL="0" indent="0" eaLnBrk="1" hangingPunct="1">
              <a:buFontTx/>
              <a:buNone/>
            </a:pPr>
            <a:r>
              <a:rPr lang="en-GB" sz="2800" smtClean="0"/>
              <a:t>Therefore electrical power, </a:t>
            </a:r>
            <a:r>
              <a:rPr lang="en-GB" sz="2800" b="1" i="1" smtClean="0">
                <a:solidFill>
                  <a:srgbClr val="FF3300"/>
                </a:solidFill>
              </a:rPr>
              <a:t>P = W / Δt</a:t>
            </a:r>
            <a:r>
              <a:rPr lang="en-GB" sz="2800" i="1" smtClean="0"/>
              <a:t> </a:t>
            </a:r>
          </a:p>
          <a:p>
            <a:pPr marL="0" indent="0" eaLnBrk="1" hangingPunct="1">
              <a:buFontTx/>
              <a:buNone/>
            </a:pPr>
            <a:r>
              <a:rPr lang="en-GB" sz="2800" b="1" smtClean="0">
                <a:solidFill>
                  <a:srgbClr val="FF3300"/>
                </a:solidFill>
              </a:rPr>
              <a:t>= </a:t>
            </a:r>
            <a:r>
              <a:rPr lang="en-GB" sz="2800" b="1" i="1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  <a:r>
              <a:rPr lang="en-GB" sz="2800" b="1" i="1" smtClean="0">
                <a:solidFill>
                  <a:srgbClr val="FF3300"/>
                </a:solidFill>
              </a:rPr>
              <a:t> x V x Δt / Δt</a:t>
            </a:r>
          </a:p>
          <a:p>
            <a:pPr marL="0" indent="0" eaLnBrk="1" hangingPunct="1">
              <a:buFontTx/>
              <a:buNone/>
            </a:pPr>
            <a:endParaRPr lang="en-GB" sz="2800" b="1" i="1" smtClean="0">
              <a:solidFill>
                <a:srgbClr val="FF3300"/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en-GB" b="1" smtClean="0">
                <a:solidFill>
                  <a:srgbClr val="FF3300"/>
                </a:solidFill>
              </a:rPr>
              <a:t>Electrical power, </a:t>
            </a:r>
            <a:r>
              <a:rPr lang="en-GB" b="1" i="1" smtClean="0">
                <a:solidFill>
                  <a:schemeClr val="accent2"/>
                </a:solidFill>
              </a:rPr>
              <a:t>P = </a:t>
            </a:r>
            <a:r>
              <a:rPr lang="en-GB" b="1" i="1" smtClean="0">
                <a:solidFill>
                  <a:schemeClr val="accent2"/>
                </a:solidFill>
                <a:latin typeface="Times New Roman" pitchFamily="18" charset="0"/>
              </a:rPr>
              <a:t>I</a:t>
            </a:r>
            <a:r>
              <a:rPr lang="en-GB" b="1" i="1" smtClean="0">
                <a:solidFill>
                  <a:schemeClr val="accent2"/>
                </a:solidFill>
              </a:rPr>
              <a:t> x V</a:t>
            </a:r>
          </a:p>
          <a:p>
            <a:pPr marL="0" indent="0" algn="ctr" eaLnBrk="1" hangingPunct="1">
              <a:buFontTx/>
              <a:buNone/>
            </a:pPr>
            <a:endParaRPr lang="en-GB" smtClean="0">
              <a:solidFill>
                <a:schemeClr val="accent2"/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en-GB" smtClean="0"/>
              <a:t>also: </a:t>
            </a:r>
            <a:r>
              <a:rPr lang="en-GB" b="1" i="1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  <a:r>
              <a:rPr lang="en-GB" b="1" i="1" smtClean="0">
                <a:solidFill>
                  <a:srgbClr val="FF3300"/>
                </a:solidFill>
              </a:rPr>
              <a:t> = P / V</a:t>
            </a:r>
            <a:r>
              <a:rPr lang="en-GB" smtClean="0"/>
              <a:t> </a:t>
            </a:r>
          </a:p>
          <a:p>
            <a:pPr marL="0" indent="0" algn="ctr" eaLnBrk="1" hangingPunct="1">
              <a:buFontTx/>
              <a:buNone/>
            </a:pPr>
            <a:r>
              <a:rPr lang="en-GB" smtClean="0"/>
              <a:t>and </a:t>
            </a:r>
            <a:r>
              <a:rPr lang="en-GB" b="1" i="1" smtClean="0">
                <a:solidFill>
                  <a:srgbClr val="FF3300"/>
                </a:solidFill>
              </a:rPr>
              <a:t>V = P / </a:t>
            </a:r>
            <a:r>
              <a:rPr lang="en-GB" b="1" i="1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  <a:r>
              <a:rPr lang="en-GB" smtClean="0"/>
              <a:t> </a:t>
            </a:r>
          </a:p>
          <a:p>
            <a:pPr marL="0" indent="0" algn="ctr" eaLnBrk="1" hangingPunct="1">
              <a:buFontTx/>
              <a:buNone/>
            </a:pPr>
            <a:endParaRPr lang="en-GB" smtClean="0"/>
          </a:p>
          <a:p>
            <a:pPr marL="0" indent="0" algn="ctr" eaLnBrk="1" hangingPunct="1">
              <a:buFontTx/>
              <a:buNone/>
            </a:pPr>
            <a:r>
              <a:rPr lang="en-GB" smtClean="0"/>
              <a:t>with power in </a:t>
            </a:r>
            <a:r>
              <a:rPr lang="en-GB" b="1" smtClean="0"/>
              <a:t>watts</a:t>
            </a:r>
            <a:r>
              <a:rPr lang="en-GB" smtClean="0"/>
              <a:t>; current in </a:t>
            </a:r>
            <a:r>
              <a:rPr lang="en-GB" b="1" smtClean="0"/>
              <a:t>A</a:t>
            </a:r>
            <a:r>
              <a:rPr lang="en-GB" smtClean="0"/>
              <a:t>; p.d. in </a:t>
            </a:r>
            <a:r>
              <a:rPr lang="en-GB" b="1" smtClean="0"/>
              <a:t>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63575"/>
          </a:xfrm>
        </p:spPr>
        <p:txBody>
          <a:bodyPr/>
          <a:lstStyle/>
          <a:p>
            <a:pPr eaLnBrk="1" hangingPunct="1"/>
            <a:r>
              <a:rPr lang="en-GB" sz="4000" smtClean="0"/>
              <a:t>Questions on </a:t>
            </a:r>
            <a:r>
              <a:rPr lang="en-GB" sz="4000" i="1" smtClean="0"/>
              <a:t>P = </a:t>
            </a:r>
            <a:r>
              <a:rPr lang="en-GB" sz="4000" i="1" smtClean="0">
                <a:latin typeface="Times New Roman" pitchFamily="18" charset="0"/>
              </a:rPr>
              <a:t>I </a:t>
            </a:r>
            <a:r>
              <a:rPr lang="en-GB" sz="4000" i="1" smtClean="0"/>
              <a:t>V</a:t>
            </a:r>
            <a:r>
              <a:rPr lang="en-GB" sz="4000" smtClean="0"/>
              <a:t> 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1092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i="1" smtClean="0"/>
              <a:t>1. Calculate the power produced by a bulb connected to a 230V power supply if a current of 50mA flows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			</a:t>
            </a:r>
            <a:r>
              <a:rPr lang="en-GB" sz="2400" b="1" smtClean="0">
                <a:solidFill>
                  <a:srgbClr val="FF3300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4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i="1" smtClean="0"/>
              <a:t>2. Calculate the current drawn from a 12V battery by a 60W device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				 </a:t>
            </a:r>
            <a:endParaRPr lang="en-GB" sz="2400" b="1" i="1" smtClean="0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63575"/>
          </a:xfrm>
        </p:spPr>
        <p:txBody>
          <a:bodyPr/>
          <a:lstStyle/>
          <a:p>
            <a:pPr eaLnBrk="1" hangingPunct="1"/>
            <a:r>
              <a:rPr lang="en-GB" sz="4000" smtClean="0"/>
              <a:t>Questions on </a:t>
            </a:r>
            <a:r>
              <a:rPr lang="en-GB" sz="4000" i="1" smtClean="0"/>
              <a:t>P = </a:t>
            </a:r>
            <a:r>
              <a:rPr lang="en-GB" sz="4000" i="1" smtClean="0">
                <a:latin typeface="Times New Roman" pitchFamily="18" charset="0"/>
              </a:rPr>
              <a:t>I </a:t>
            </a:r>
            <a:r>
              <a:rPr lang="en-GB" sz="4000" i="1" smtClean="0"/>
              <a:t>V</a:t>
            </a:r>
            <a:r>
              <a:rPr lang="en-GB" sz="4000" smtClean="0"/>
              <a:t> 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1092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i="1" smtClean="0"/>
              <a:t>1. Calculate the power produced by a bulb connected to a 230V power supply if a current of 50mA flows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			</a:t>
            </a:r>
            <a:r>
              <a:rPr lang="en-GB" sz="2400" b="1" smtClean="0">
                <a:solidFill>
                  <a:srgbClr val="FF3300"/>
                </a:solidFill>
              </a:rPr>
              <a:t>	 </a:t>
            </a:r>
            <a:r>
              <a:rPr lang="en-GB" sz="2400" b="1" i="1" smtClean="0">
                <a:solidFill>
                  <a:srgbClr val="FF3300"/>
                </a:solidFill>
              </a:rPr>
              <a:t>P = </a:t>
            </a:r>
            <a:r>
              <a:rPr lang="en-GB" sz="2400" b="1" i="1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  <a:r>
              <a:rPr lang="en-GB" sz="2400" b="1" i="1" smtClean="0">
                <a:solidFill>
                  <a:srgbClr val="FF3300"/>
                </a:solidFill>
              </a:rPr>
              <a:t> x V</a:t>
            </a:r>
            <a:r>
              <a:rPr lang="en-GB" sz="2400" smtClean="0"/>
              <a:t>		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				= 0.050 A x 230V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b="1" smtClean="0"/>
              <a:t>				</a:t>
            </a:r>
            <a:r>
              <a:rPr lang="en-GB" sz="2400" b="1" smtClean="0">
                <a:solidFill>
                  <a:schemeClr val="accent2"/>
                </a:solidFill>
              </a:rPr>
              <a:t>= 11.5 W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4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i="1" smtClean="0"/>
              <a:t>2. Calculate the current drawn from a 12V battery by a 60W device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				 </a:t>
            </a:r>
            <a:r>
              <a:rPr lang="en-GB" sz="2400" b="1" i="1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  <a:r>
              <a:rPr lang="en-GB" sz="2400" b="1" i="1" smtClean="0">
                <a:solidFill>
                  <a:srgbClr val="FF3300"/>
                </a:solidFill>
              </a:rPr>
              <a:t> = P / V</a:t>
            </a:r>
            <a:r>
              <a:rPr lang="en-GB" sz="2400" smtClean="0"/>
              <a:t> 		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				= 60 W / 12 V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				</a:t>
            </a:r>
            <a:r>
              <a:rPr lang="en-US" sz="2400" smtClean="0">
                <a:solidFill>
                  <a:schemeClr val="accent2"/>
                </a:solidFill>
                <a:cs typeface="Arial" pitchFamily="34" charset="0"/>
              </a:rPr>
              <a:t>= </a:t>
            </a:r>
            <a:r>
              <a:rPr lang="en-US" sz="2400" b="1" smtClean="0">
                <a:solidFill>
                  <a:schemeClr val="accent2"/>
                </a:solidFill>
                <a:cs typeface="Arial" pitchFamily="34" charset="0"/>
              </a:rPr>
              <a:t>5.0 A</a:t>
            </a:r>
            <a:endParaRPr lang="en-GB" sz="2400" b="1" smtClean="0">
              <a:solidFill>
                <a:schemeClr val="accent2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135937" cy="936625"/>
          </a:xfrm>
        </p:spPr>
        <p:txBody>
          <a:bodyPr/>
          <a:lstStyle/>
          <a:p>
            <a:pPr eaLnBrk="1" hangingPunct="1"/>
            <a:r>
              <a:rPr lang="en-GB" smtClean="0"/>
              <a:t>Resistance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91512" cy="48529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b="1" smtClean="0">
                <a:solidFill>
                  <a:srgbClr val="FF3300"/>
                </a:solidFill>
              </a:rPr>
              <a:t>resistance   =         </a:t>
            </a:r>
            <a:r>
              <a:rPr lang="en-GB" sz="2800" b="1" u="sng" smtClean="0">
                <a:solidFill>
                  <a:srgbClr val="FF3300"/>
                </a:solidFill>
              </a:rPr>
              <a:t>p.d. across a component</a:t>
            </a:r>
            <a:r>
              <a:rPr lang="en-GB" sz="2800" b="1" smtClean="0">
                <a:solidFill>
                  <a:srgbClr val="FF3300"/>
                </a:solidFill>
              </a:rPr>
              <a:t>      			   </a:t>
            </a:r>
            <a:r>
              <a:rPr lang="en-GB" sz="2400" b="1" smtClean="0">
                <a:solidFill>
                  <a:srgbClr val="FF3300"/>
                </a:solidFill>
              </a:rPr>
              <a:t>current through the component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800" b="1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b="1" smtClean="0"/>
              <a:t>			</a:t>
            </a:r>
            <a:r>
              <a:rPr lang="en-GB" sz="2800" b="1" i="1" smtClean="0">
                <a:solidFill>
                  <a:srgbClr val="FF3300"/>
                </a:solidFill>
              </a:rPr>
              <a:t>R = V / </a:t>
            </a:r>
            <a:r>
              <a:rPr lang="en-GB" sz="2800" b="1" i="1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		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resistance in measured in </a:t>
            </a:r>
            <a:r>
              <a:rPr lang="en-GB" sz="2800" b="1" smtClean="0"/>
              <a:t>ohms (</a:t>
            </a:r>
            <a:r>
              <a:rPr lang="el-GR" sz="2800" b="1" smtClean="0">
                <a:cs typeface="Arial" pitchFamily="34" charset="0"/>
              </a:rPr>
              <a:t>Ω</a:t>
            </a:r>
            <a:r>
              <a:rPr lang="en-GB" sz="2800" b="1" smtClean="0">
                <a:cs typeface="Arial" pitchFamily="34" charset="0"/>
              </a:rPr>
              <a:t>)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GB" sz="2800" smtClean="0">
                <a:cs typeface="Arial" pitchFamily="34" charset="0"/>
              </a:rPr>
              <a:t>potential difference in </a:t>
            </a:r>
            <a:r>
              <a:rPr lang="en-GB" sz="2800" b="1" smtClean="0">
                <a:cs typeface="Arial" pitchFamily="34" charset="0"/>
              </a:rPr>
              <a:t>volts (V)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GB" sz="2800" smtClean="0">
                <a:cs typeface="Arial" pitchFamily="34" charset="0"/>
              </a:rPr>
              <a:t>electric current in </a:t>
            </a:r>
            <a:r>
              <a:rPr lang="en-GB" sz="2800" b="1" smtClean="0">
                <a:cs typeface="Arial" pitchFamily="34" charset="0"/>
              </a:rPr>
              <a:t>amperes (A)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GB" sz="2800" smtClean="0"/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also: </a:t>
            </a:r>
            <a:r>
              <a:rPr lang="en-GB" sz="2800" b="1" i="1" smtClean="0">
                <a:solidFill>
                  <a:srgbClr val="FF3300"/>
                </a:solidFill>
              </a:rPr>
              <a:t>V = </a:t>
            </a:r>
            <a:r>
              <a:rPr lang="en-GB" sz="2800" b="1" i="1" smtClean="0">
                <a:solidFill>
                  <a:srgbClr val="FF3300"/>
                </a:solidFill>
                <a:latin typeface="Times New Roman" pitchFamily="18" charset="0"/>
              </a:rPr>
              <a:t>I </a:t>
            </a:r>
            <a:r>
              <a:rPr lang="en-GB" sz="2800" b="1" i="1" smtClean="0">
                <a:solidFill>
                  <a:srgbClr val="FF3300"/>
                </a:solidFill>
              </a:rPr>
              <a:t>R</a:t>
            </a:r>
            <a:r>
              <a:rPr lang="en-GB" sz="2800" smtClean="0"/>
              <a:t> 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and </a:t>
            </a:r>
            <a:r>
              <a:rPr lang="en-GB" sz="2800" b="1" i="1" smtClean="0">
                <a:solidFill>
                  <a:srgbClr val="FF3300"/>
                </a:solidFill>
                <a:latin typeface="Times New Roman" pitchFamily="18" charset="0"/>
              </a:rPr>
              <a:t>I = </a:t>
            </a:r>
            <a:r>
              <a:rPr lang="en-GB" sz="2800" b="1" i="1" smtClean="0">
                <a:solidFill>
                  <a:srgbClr val="FF3300"/>
                </a:solidFill>
              </a:rPr>
              <a:t>V / 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/>
              <a:t>Specification</a:t>
            </a: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0" y="915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469900" algn="l"/>
                <a:tab pos="825500" algn="l"/>
                <a:tab pos="1130300" algn="l"/>
              </a:tabLst>
            </a:pPr>
            <a:endParaRPr lang="en-US"/>
          </a:p>
        </p:txBody>
      </p:sp>
      <p:sp>
        <p:nvSpPr>
          <p:cNvPr id="4100" name="Rectangle 68"/>
          <p:cNvSpPr>
            <a:spLocks noChangeArrowheads="1"/>
          </p:cNvSpPr>
          <p:nvPr/>
        </p:nvSpPr>
        <p:spPr bwMode="auto">
          <a:xfrm>
            <a:off x="0" y="59404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5782" name="Group 310"/>
          <p:cNvGraphicFramePr>
            <a:graphicFrameLocks noGrp="1"/>
          </p:cNvGraphicFramePr>
          <p:nvPr>
            <p:ph idx="1"/>
          </p:nvPr>
        </p:nvGraphicFramePr>
        <p:xfrm>
          <a:off x="468313" y="1268413"/>
          <a:ext cx="6802437" cy="4833937"/>
        </p:xfrm>
        <a:graphic>
          <a:graphicData uri="http://schemas.openxmlformats.org/drawingml/2006/table">
            <a:tbl>
              <a:tblPr/>
              <a:tblGrid>
                <a:gridCol w="6802437"/>
              </a:tblGrid>
              <a:tr h="3984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69900" algn="l"/>
                          <a:tab pos="825500" algn="l"/>
                          <a:tab pos="1130300" algn="l"/>
                        </a:tabLst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0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Charge, current and potential difference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 current as the rate of flow of charge; potential difference as work done per unit charge.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= ΔQ / Δt 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and  </a:t>
                      </a:r>
                      <a:r>
                        <a:rPr kumimoji="0" lang="en-GB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 = W / Q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Resistance is defined by </a:t>
                      </a:r>
                      <a:r>
                        <a:rPr kumimoji="0" lang="en-GB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 = V / I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6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Current / voltage characteristics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 an ohmic conductor, a semiconductor diode and a filament lamp; candidates should have experience of the use of a current sensor and a voltage sensor with a data logger to capture data from which to determine V-I curves.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Ohm’s law as a special case where </a:t>
                      </a:r>
                      <a:r>
                        <a:rPr kumimoji="0" lang="en-GB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α V.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8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Resistivity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ρ = RA / L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Description of the qualitative effect of temperature on the resistance of metal conductors and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thermistors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Applications (e.g. temperature sensors).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Superconductivity as a property of certain materials which have zero resistivity at and below a critical temperature which depends on the material. Applications (e.g. very strong electromagnets, power cables).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424862" cy="20891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>
                <a:cs typeface="Arial" pitchFamily="34" charset="0"/>
              </a:rPr>
              <a:t>Resistance is a measure of the difficulty of making a current pass through a substance.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>
                <a:cs typeface="Arial" pitchFamily="34" charset="0"/>
              </a:rPr>
              <a:t>It is caused by the repeated collisions between the charge carriers and the positive ions of the substance. 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800" smtClean="0">
              <a:cs typeface="Arial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800" smtClean="0">
              <a:cs typeface="Arial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800" smtClean="0">
              <a:cs typeface="Arial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800" smtClean="0">
              <a:cs typeface="Arial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80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8025"/>
          </a:xfrm>
        </p:spPr>
        <p:txBody>
          <a:bodyPr/>
          <a:lstStyle/>
          <a:p>
            <a:pPr eaLnBrk="1" hangingPunct="1"/>
            <a:r>
              <a:rPr lang="en-GB" sz="4000" smtClean="0"/>
              <a:t>Questions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1150938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i="1" smtClean="0"/>
              <a:t>1. Calculate the resistance of a device if a current of 250mA flows when a potential difference of 6V is applied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			</a:t>
            </a:r>
            <a:r>
              <a:rPr lang="en-GB" sz="2400" smtClean="0">
                <a:solidFill>
                  <a:srgbClr val="FF3300"/>
                </a:solidFill>
              </a:rPr>
              <a:t>	</a:t>
            </a:r>
            <a:endParaRPr lang="el-GR" sz="2400" b="1" smtClean="0">
              <a:solidFill>
                <a:schemeClr val="accent2"/>
              </a:solidFill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4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4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4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i="1" smtClean="0"/>
              <a:t>2. Calculate the current that flows through a resistance of 4M</a:t>
            </a:r>
            <a:r>
              <a:rPr lang="el-GR" sz="2400" i="1" smtClean="0">
                <a:cs typeface="Arial" pitchFamily="34" charset="0"/>
              </a:rPr>
              <a:t>Ω</a:t>
            </a:r>
            <a:r>
              <a:rPr lang="en-GB" sz="2400" i="1" smtClean="0">
                <a:cs typeface="Arial" pitchFamily="34" charset="0"/>
              </a:rPr>
              <a:t> when 60V is applied across it</a:t>
            </a:r>
            <a:endParaRPr lang="el-GR" sz="2400" i="1" smtClean="0"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				</a:t>
            </a:r>
            <a:endParaRPr lang="en-GB" sz="2400" b="1" smtClean="0">
              <a:solidFill>
                <a:schemeClr val="accent2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8025"/>
          </a:xfrm>
        </p:spPr>
        <p:txBody>
          <a:bodyPr/>
          <a:lstStyle/>
          <a:p>
            <a:pPr eaLnBrk="1" hangingPunct="1"/>
            <a:r>
              <a:rPr lang="en-GB" sz="4000" smtClean="0"/>
              <a:t>Questions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1150938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i="1" smtClean="0"/>
              <a:t>1. Calculate the resistance of a device if a current of 250mA flows when a potential difference of 6V is applied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			</a:t>
            </a:r>
            <a:r>
              <a:rPr lang="en-GB" sz="2400" smtClean="0">
                <a:solidFill>
                  <a:srgbClr val="FF3300"/>
                </a:solidFill>
              </a:rPr>
              <a:t>	 </a:t>
            </a:r>
            <a:r>
              <a:rPr lang="en-GB" sz="2400" b="1" i="1" smtClean="0">
                <a:solidFill>
                  <a:srgbClr val="FF3300"/>
                </a:solidFill>
              </a:rPr>
              <a:t>R = V / </a:t>
            </a:r>
            <a:r>
              <a:rPr lang="en-GB" sz="2400" b="1" i="1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  <a:r>
              <a:rPr lang="en-GB" sz="2400" smtClean="0"/>
              <a:t> 		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				= 6V / 0.250A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b="1" smtClean="0"/>
              <a:t>				</a:t>
            </a:r>
            <a:r>
              <a:rPr lang="en-GB" sz="2400" b="1" smtClean="0">
                <a:solidFill>
                  <a:schemeClr val="accent2"/>
                </a:solidFill>
              </a:rPr>
              <a:t>= 24 </a:t>
            </a:r>
            <a:r>
              <a:rPr lang="el-GR" sz="2400" b="1" smtClean="0">
                <a:solidFill>
                  <a:schemeClr val="accent2"/>
                </a:solidFill>
                <a:cs typeface="Arial" pitchFamily="34" charset="0"/>
              </a:rPr>
              <a:t>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4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i="1" smtClean="0"/>
              <a:t>2. Calculate the current that flows through a resistance of 4M</a:t>
            </a:r>
            <a:r>
              <a:rPr lang="el-GR" sz="2400" i="1" smtClean="0">
                <a:cs typeface="Arial" pitchFamily="34" charset="0"/>
              </a:rPr>
              <a:t>Ω</a:t>
            </a:r>
            <a:r>
              <a:rPr lang="en-GB" sz="2400" i="1" smtClean="0">
                <a:cs typeface="Arial" pitchFamily="34" charset="0"/>
              </a:rPr>
              <a:t> when 60V is applied across it</a:t>
            </a:r>
            <a:endParaRPr lang="el-GR" sz="2400" i="1" smtClean="0"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				 </a:t>
            </a:r>
            <a:r>
              <a:rPr lang="en-GB" sz="2400" b="1" i="1" smtClean="0">
                <a:solidFill>
                  <a:srgbClr val="FF3300"/>
                </a:solidFill>
                <a:latin typeface="Times New Roman" pitchFamily="18" charset="0"/>
              </a:rPr>
              <a:t>I = </a:t>
            </a:r>
            <a:r>
              <a:rPr lang="en-GB" sz="2400" b="1" i="1" smtClean="0">
                <a:solidFill>
                  <a:srgbClr val="FF3300"/>
                </a:solidFill>
              </a:rPr>
              <a:t>V / R</a:t>
            </a:r>
            <a:r>
              <a:rPr lang="en-GB" sz="2400" smtClean="0"/>
              <a:t> 		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				= 60 V / 4 000 000 </a:t>
            </a:r>
            <a:r>
              <a:rPr lang="el-GR" sz="2400" smtClean="0">
                <a:cs typeface="Arial" pitchFamily="34" charset="0"/>
              </a:rPr>
              <a:t>Ω</a:t>
            </a:r>
            <a:r>
              <a:rPr lang="en-GB" sz="2400" smtClean="0">
                <a:cs typeface="Arial" pitchFamily="34" charset="0"/>
              </a:rPr>
              <a:t> </a:t>
            </a:r>
            <a:endParaRPr lang="en-GB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				</a:t>
            </a:r>
            <a:r>
              <a:rPr lang="en-US" sz="2400" b="1" smtClean="0">
                <a:solidFill>
                  <a:schemeClr val="accent2"/>
                </a:solidFill>
                <a:cs typeface="Arial" pitchFamily="34" charset="0"/>
              </a:rPr>
              <a:t>= 0.000 015 A = 15 </a:t>
            </a:r>
            <a:r>
              <a:rPr lang="el-GR" sz="2400" b="1" smtClean="0">
                <a:solidFill>
                  <a:schemeClr val="accent2"/>
                </a:solidFill>
                <a:cs typeface="Arial" pitchFamily="34" charset="0"/>
              </a:rPr>
              <a:t>μ</a:t>
            </a:r>
            <a:r>
              <a:rPr lang="en-GB" sz="2400" b="1" smtClean="0">
                <a:solidFill>
                  <a:schemeClr val="accent2"/>
                </a:solidFill>
                <a:cs typeface="Arial" pitchFamily="34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50887"/>
          </a:xfrm>
        </p:spPr>
        <p:txBody>
          <a:bodyPr/>
          <a:lstStyle/>
          <a:p>
            <a:pPr eaLnBrk="1" hangingPunct="1"/>
            <a:r>
              <a:rPr lang="en-GB" sz="4000" smtClean="0"/>
              <a:t>Measuring resistance</a:t>
            </a:r>
          </a:p>
        </p:txBody>
      </p:sp>
      <p:pic>
        <p:nvPicPr>
          <p:cNvPr id="25603" name="Picture 4" descr="B051F1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4188" y="1023938"/>
            <a:ext cx="5256212" cy="46561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620713"/>
            <a:ext cx="8064500" cy="5256212"/>
          </a:xfrm>
        </p:spPr>
        <p:txBody>
          <a:bodyPr/>
          <a:lstStyle/>
          <a:p>
            <a:pPr eaLnBrk="1" hangingPunct="1"/>
            <a:r>
              <a:rPr lang="en-GB" sz="2400" smtClean="0"/>
              <a:t>Measure the current through the resistor with the ammeter.</a:t>
            </a:r>
          </a:p>
          <a:p>
            <a:pPr eaLnBrk="1" hangingPunct="1"/>
            <a:r>
              <a:rPr lang="en-GB" sz="2400" smtClean="0"/>
              <a:t>Measure the potential difference across the resistor with the voltmeter.</a:t>
            </a:r>
          </a:p>
          <a:p>
            <a:pPr eaLnBrk="1" hangingPunct="1"/>
            <a:r>
              <a:rPr lang="en-GB" sz="2400" smtClean="0"/>
              <a:t>Calculate resistance using </a:t>
            </a:r>
            <a:r>
              <a:rPr lang="en-GB" sz="2400" i="1" smtClean="0"/>
              <a:t>R = V / </a:t>
            </a:r>
            <a:r>
              <a:rPr lang="en-GB" sz="2400" i="1" smtClean="0">
                <a:latin typeface="Times New Roman" pitchFamily="18" charset="0"/>
              </a:rPr>
              <a:t>I</a:t>
            </a:r>
            <a:r>
              <a:rPr lang="en-GB" sz="2400" smtClean="0"/>
              <a:t> .</a:t>
            </a:r>
          </a:p>
          <a:p>
            <a:pPr eaLnBrk="1" hangingPunct="1"/>
            <a:r>
              <a:rPr lang="en-GB" sz="2400" smtClean="0"/>
              <a:t>Further sets of values of </a:t>
            </a:r>
            <a:r>
              <a:rPr lang="en-GB" sz="2400" i="1" smtClean="0">
                <a:latin typeface="Times New Roman" pitchFamily="18" charset="0"/>
              </a:rPr>
              <a:t>I </a:t>
            </a:r>
            <a:r>
              <a:rPr lang="en-GB" sz="2400" smtClean="0"/>
              <a:t>and </a:t>
            </a:r>
            <a:r>
              <a:rPr lang="en-GB" sz="2400" i="1" smtClean="0"/>
              <a:t>V</a:t>
            </a:r>
            <a:r>
              <a:rPr lang="en-GB" sz="2400" smtClean="0"/>
              <a:t> can be obtained by changing the setting of the variable resistor. From these an average value for resistance can be obtained.</a:t>
            </a:r>
          </a:p>
          <a:p>
            <a:pPr eaLnBrk="1" hangingPunct="1"/>
            <a:r>
              <a:rPr lang="en-GB" sz="2400" smtClean="0"/>
              <a:t>Note: The resistance of the voltmeter should be as high as possible so that the ammeter only measures the current through the resistor.</a:t>
            </a:r>
          </a:p>
          <a:p>
            <a:pPr eaLnBrk="1" hangingPunct="1"/>
            <a:endParaRPr lang="en-GB" sz="2400" smtClean="0"/>
          </a:p>
          <a:p>
            <a:pPr eaLnBrk="1" hangingPunct="1">
              <a:buFontTx/>
              <a:buNone/>
            </a:pPr>
            <a:endParaRPr lang="en-GB" sz="1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hlinkClick r:id="rId3"/>
              </a:rPr>
              <a:t>Ohm’s</a:t>
            </a:r>
            <a:r>
              <a:rPr lang="en-GB" smtClean="0"/>
              <a:t> law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524000"/>
            <a:ext cx="8208963" cy="4321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3100" b="1" smtClean="0">
                <a:solidFill>
                  <a:srgbClr val="FF3300"/>
                </a:solidFill>
              </a:rPr>
              <a:t>Ohm’s law states that the potential difference across an ohmic conductor is proportional to the current through it, provided the physical conditions do not change.</a:t>
            </a:r>
            <a:endParaRPr lang="en-GB" sz="3100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250825" y="333375"/>
            <a:ext cx="5472113" cy="46370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700" smtClean="0"/>
              <a:t>A graph of p.d. against current for a conductor obeying ohm’s law will be a straight line through the origin.</a:t>
            </a:r>
          </a:p>
          <a:p>
            <a:pPr eaLnBrk="1" hangingPunct="1">
              <a:lnSpc>
                <a:spcPct val="90000"/>
              </a:lnSpc>
            </a:pPr>
            <a:r>
              <a:rPr lang="en-GB" sz="2700" smtClean="0"/>
              <a:t>The gradient of such a graph is equal to the resistance of the conductor.</a:t>
            </a:r>
          </a:p>
          <a:p>
            <a:pPr eaLnBrk="1" hangingPunct="1">
              <a:lnSpc>
                <a:spcPct val="90000"/>
              </a:lnSpc>
            </a:pPr>
            <a:r>
              <a:rPr lang="en-GB" sz="2700" smtClean="0"/>
              <a:t>Physical conditions remaining constant include temperature and the dimensions of the conductor.</a:t>
            </a:r>
          </a:p>
        </p:txBody>
      </p:sp>
      <p:pic>
        <p:nvPicPr>
          <p:cNvPr id="302083" name="Picture 3" descr="B051F2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51500" y="692150"/>
            <a:ext cx="3221038" cy="37449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20725"/>
          </a:xfrm>
        </p:spPr>
        <p:txBody>
          <a:bodyPr/>
          <a:lstStyle/>
          <a:p>
            <a:pPr eaLnBrk="1" hangingPunct="1"/>
            <a:r>
              <a:rPr lang="en-GB" sz="4000" smtClean="0"/>
              <a:t>Resistivity (</a:t>
            </a:r>
            <a:r>
              <a:rPr lang="el-GR" sz="4000" smtClean="0">
                <a:cs typeface="Arial" pitchFamily="34" charset="0"/>
              </a:rPr>
              <a:t>ρ</a:t>
            </a:r>
            <a:r>
              <a:rPr lang="en-GB" sz="4000" smtClean="0">
                <a:cs typeface="Arial" pitchFamily="34" charset="0"/>
              </a:rPr>
              <a:t>)</a:t>
            </a:r>
          </a:p>
        </p:txBody>
      </p:sp>
      <p:pic>
        <p:nvPicPr>
          <p:cNvPr id="308227" name="Picture 3" descr="B051F3"/>
          <p:cNvPicPr>
            <a:picLocks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76475" y="3975100"/>
            <a:ext cx="4319588" cy="2447925"/>
          </a:xfrm>
          <a:noFill/>
        </p:spPr>
      </p:pic>
      <p:sp>
        <p:nvSpPr>
          <p:cNvPr id="308228" name="Rectangle 4"/>
          <p:cNvSpPr>
            <a:spLocks noGrp="1" noChangeArrowheads="1"/>
          </p:cNvSpPr>
          <p:nvPr>
            <p:ph type="body" sz="half" idx="3"/>
          </p:nvPr>
        </p:nvSpPr>
        <p:spPr>
          <a:xfrm>
            <a:off x="900113" y="1093788"/>
            <a:ext cx="7848600" cy="28797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Experiments show that the resistance of a conductor is: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   1. proportional to its length, </a:t>
            </a:r>
            <a:r>
              <a:rPr lang="en-GB" sz="2800" i="1" smtClean="0"/>
              <a:t>L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   2. inversely proportional to its cross-section 	area, </a:t>
            </a:r>
            <a:r>
              <a:rPr lang="en-GB" sz="2800" i="1" smtClean="0"/>
              <a:t>A</a:t>
            </a:r>
            <a:endParaRPr lang="en-GB" sz="28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		</a:t>
            </a:r>
            <a:r>
              <a:rPr lang="en-GB" sz="2800" b="1" smtClean="0">
                <a:solidFill>
                  <a:srgbClr val="FF3300"/>
                </a:solidFill>
              </a:rPr>
              <a:t>and so:  </a:t>
            </a:r>
            <a:r>
              <a:rPr lang="en-GB" sz="2800" b="1" i="1" smtClean="0">
                <a:solidFill>
                  <a:srgbClr val="FF3300"/>
                </a:solidFill>
              </a:rPr>
              <a:t>R </a:t>
            </a:r>
            <a:r>
              <a:rPr lang="el-GR" sz="2800" b="1" i="1" smtClean="0">
                <a:solidFill>
                  <a:srgbClr val="FF3300"/>
                </a:solidFill>
                <a:cs typeface="Arial" pitchFamily="34" charset="0"/>
              </a:rPr>
              <a:t>α</a:t>
            </a:r>
            <a:r>
              <a:rPr lang="en-GB" sz="2800" b="1" i="1" smtClean="0">
                <a:solidFill>
                  <a:srgbClr val="FF3300"/>
                </a:solidFill>
                <a:cs typeface="Arial" pitchFamily="34" charset="0"/>
              </a:rPr>
              <a:t> L / A</a:t>
            </a:r>
            <a:endParaRPr lang="en-GB" sz="2800" b="1" i="1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800" b="1" smtClean="0"/>
          </a:p>
          <a:p>
            <a:pPr marL="0" indent="0" eaLnBrk="1" hangingPunct="1">
              <a:lnSpc>
                <a:spcPct val="90000"/>
              </a:lnSpc>
            </a:pPr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body" sz="half" idx="3"/>
          </p:nvPr>
        </p:nvSpPr>
        <p:spPr>
          <a:xfrm>
            <a:off x="611188" y="404813"/>
            <a:ext cx="8353425" cy="604837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smtClean="0">
                <a:cs typeface="Arial" pitchFamily="34" charset="0"/>
              </a:rPr>
              <a:t>The constant of proportionality is the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smtClean="0">
                <a:cs typeface="Arial" pitchFamily="34" charset="0"/>
              </a:rPr>
              <a:t>resistivity, </a:t>
            </a:r>
            <a:r>
              <a:rPr lang="el-GR" sz="2800" b="1" i="1" smtClean="0">
                <a:solidFill>
                  <a:srgbClr val="FF3300"/>
                </a:solidFill>
                <a:cs typeface="Arial" pitchFamily="34" charset="0"/>
              </a:rPr>
              <a:t>ρ</a:t>
            </a:r>
            <a:r>
              <a:rPr lang="en-GB" sz="2800" smtClean="0">
                <a:cs typeface="Arial" pitchFamily="34" charset="0"/>
              </a:rPr>
              <a:t>  of the conductor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800" smtClean="0"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smtClean="0">
                <a:cs typeface="Arial" pitchFamily="34" charset="0"/>
              </a:rPr>
              <a:t>Therefore:    </a:t>
            </a:r>
            <a:r>
              <a:rPr lang="en-GB" sz="2800" b="1" i="1" smtClean="0">
                <a:solidFill>
                  <a:srgbClr val="FF3300"/>
                </a:solidFill>
                <a:cs typeface="Arial" pitchFamily="34" charset="0"/>
              </a:rPr>
              <a:t>R = </a:t>
            </a:r>
            <a:r>
              <a:rPr lang="el-GR" sz="2800" b="1" i="1" u="sng" smtClean="0">
                <a:solidFill>
                  <a:srgbClr val="FF3300"/>
                </a:solidFill>
                <a:cs typeface="Arial" pitchFamily="34" charset="0"/>
              </a:rPr>
              <a:t>ρ</a:t>
            </a:r>
            <a:r>
              <a:rPr lang="en-GB" sz="2800" b="1" i="1" u="sng" smtClean="0">
                <a:solidFill>
                  <a:srgbClr val="FF3300"/>
                </a:solidFill>
                <a:cs typeface="Arial" pitchFamily="34" charset="0"/>
              </a:rPr>
              <a:t> L</a:t>
            </a:r>
            <a:r>
              <a:rPr lang="en-GB" sz="2800" b="1" i="1" smtClean="0">
                <a:solidFill>
                  <a:srgbClr val="FF3300"/>
                </a:solidFill>
                <a:cs typeface="Arial" pitchFamily="34" charset="0"/>
              </a:rPr>
              <a:t> 		 		        	 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  <a:cs typeface="Arial" pitchFamily="34" charset="0"/>
              </a:rPr>
              <a:t>			A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800" b="1" i="1" smtClean="0">
              <a:solidFill>
                <a:srgbClr val="FF3300"/>
              </a:solidFill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400" b="1" smtClean="0"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400" b="1" smtClean="0"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400" b="1" smtClean="0"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400" b="1" smtClean="0"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Resistivity is measured in </a:t>
            </a:r>
            <a:r>
              <a:rPr lang="en-GB" sz="2800" b="1" smtClean="0">
                <a:solidFill>
                  <a:schemeClr val="accent2"/>
                </a:solidFill>
              </a:rPr>
              <a:t>ohm-metre, </a:t>
            </a:r>
            <a:r>
              <a:rPr lang="el-GR" sz="2800" b="1" smtClean="0">
                <a:solidFill>
                  <a:schemeClr val="accent2"/>
                </a:solidFill>
                <a:cs typeface="Arial" pitchFamily="34" charset="0"/>
              </a:rPr>
              <a:t>Ω</a:t>
            </a:r>
            <a:r>
              <a:rPr lang="en-GB" sz="2800" b="1" smtClean="0">
                <a:solidFill>
                  <a:schemeClr val="accent2"/>
                </a:solidFill>
                <a:cs typeface="Arial" pitchFamily="34" charset="0"/>
              </a:rPr>
              <a:t>m</a:t>
            </a:r>
            <a:r>
              <a:rPr lang="en-GB" sz="2800" smtClean="0">
                <a:solidFill>
                  <a:schemeClr val="accent2"/>
                </a:solidFill>
                <a:cs typeface="Arial" pitchFamily="34" charset="0"/>
              </a:rPr>
              <a:t>.</a:t>
            </a:r>
            <a:endParaRPr lang="en-GB" sz="2000" b="1" smtClean="0">
              <a:solidFill>
                <a:schemeClr val="accent2"/>
              </a:solidFill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000" b="1" smtClean="0"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</a:pPr>
            <a:endParaRPr lang="en-GB" sz="2000" smtClean="0"/>
          </a:p>
        </p:txBody>
      </p:sp>
      <p:pic>
        <p:nvPicPr>
          <p:cNvPr id="312323" name="Picture 3" descr="B051ResE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708275"/>
            <a:ext cx="4895850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2324" name="Rectangle 4"/>
          <p:cNvSpPr>
            <a:spLocks noChangeArrowheads="1"/>
          </p:cNvSpPr>
          <p:nvPr/>
        </p:nvSpPr>
        <p:spPr bwMode="auto">
          <a:xfrm>
            <a:off x="1979613" y="2781300"/>
            <a:ext cx="4897437" cy="15113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36600"/>
          </a:xfrm>
        </p:spPr>
        <p:txBody>
          <a:bodyPr/>
          <a:lstStyle/>
          <a:p>
            <a:pPr eaLnBrk="1" hangingPunct="1"/>
            <a:r>
              <a:rPr lang="en-GB" sz="4000" smtClean="0"/>
              <a:t>Variation in resistivity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65125" y="1008063"/>
            <a:ext cx="8424863" cy="4967287"/>
          </a:xfrm>
        </p:spPr>
        <p:txBody>
          <a:bodyPr/>
          <a:lstStyle/>
          <a:p>
            <a:pPr eaLnBrk="1" hangingPunct="1"/>
            <a:r>
              <a:rPr lang="en-GB" sz="2400" smtClean="0">
                <a:cs typeface="Arial" pitchFamily="34" charset="0"/>
              </a:rPr>
              <a:t>Metals and other good conductors have very low resistivities. </a:t>
            </a:r>
          </a:p>
          <a:p>
            <a:pPr eaLnBrk="1" hangingPunct="1">
              <a:buFontTx/>
              <a:buNone/>
            </a:pPr>
            <a:r>
              <a:rPr lang="en-GB" sz="2400" smtClean="0">
                <a:cs typeface="Arial" pitchFamily="34" charset="0"/>
              </a:rPr>
              <a:t>	(e.g. copper = 1.7 x 10 </a:t>
            </a:r>
            <a:r>
              <a:rPr lang="en-GB" sz="2400" baseline="30000" smtClean="0">
                <a:cs typeface="Arial" pitchFamily="34" charset="0"/>
              </a:rPr>
              <a:t>– 8</a:t>
            </a:r>
            <a:r>
              <a:rPr lang="en-GB" sz="2400" smtClean="0">
                <a:cs typeface="Arial" pitchFamily="34" charset="0"/>
              </a:rPr>
              <a:t> </a:t>
            </a:r>
            <a:r>
              <a:rPr lang="el-GR" sz="2400" smtClean="0">
                <a:cs typeface="Arial" pitchFamily="34" charset="0"/>
              </a:rPr>
              <a:t>Ω</a:t>
            </a:r>
            <a:r>
              <a:rPr lang="en-GB" sz="2400" smtClean="0">
                <a:cs typeface="Arial" pitchFamily="34" charset="0"/>
              </a:rPr>
              <a:t>m)</a:t>
            </a:r>
          </a:p>
          <a:p>
            <a:pPr eaLnBrk="1" hangingPunct="1">
              <a:buFontTx/>
              <a:buNone/>
            </a:pPr>
            <a:endParaRPr lang="en-GB" sz="2400" smtClean="0">
              <a:cs typeface="Arial" pitchFamily="34" charset="0"/>
            </a:endParaRPr>
          </a:p>
          <a:p>
            <a:pPr eaLnBrk="1" hangingPunct="1"/>
            <a:r>
              <a:rPr lang="en-GB" sz="2400" smtClean="0">
                <a:cs typeface="Arial" pitchFamily="34" charset="0"/>
              </a:rPr>
              <a:t>Good insulators have very high resistivities. </a:t>
            </a:r>
          </a:p>
          <a:p>
            <a:pPr eaLnBrk="1" hangingPunct="1">
              <a:buFontTx/>
              <a:buNone/>
            </a:pPr>
            <a:r>
              <a:rPr lang="en-GB" sz="2400" smtClean="0">
                <a:cs typeface="Arial" pitchFamily="34" charset="0"/>
              </a:rPr>
              <a:t>	(e.g. PVC = 1.0 x 10 </a:t>
            </a:r>
            <a:r>
              <a:rPr lang="en-GB" sz="2400" baseline="30000" smtClean="0">
                <a:cs typeface="Arial" pitchFamily="34" charset="0"/>
              </a:rPr>
              <a:t>+ 14</a:t>
            </a:r>
            <a:r>
              <a:rPr lang="en-GB" sz="2400" smtClean="0">
                <a:cs typeface="Arial" pitchFamily="34" charset="0"/>
              </a:rPr>
              <a:t> </a:t>
            </a:r>
            <a:r>
              <a:rPr lang="el-GR" sz="2400" smtClean="0">
                <a:cs typeface="Arial" pitchFamily="34" charset="0"/>
              </a:rPr>
              <a:t>Ω</a:t>
            </a:r>
            <a:r>
              <a:rPr lang="en-GB" sz="2400" smtClean="0">
                <a:cs typeface="Arial" pitchFamily="34" charset="0"/>
              </a:rPr>
              <a:t>m)</a:t>
            </a:r>
          </a:p>
          <a:p>
            <a:pPr eaLnBrk="1" hangingPunct="1"/>
            <a:endParaRPr lang="en-GB" sz="2400" smtClean="0">
              <a:cs typeface="Arial" pitchFamily="34" charset="0"/>
            </a:endParaRPr>
          </a:p>
          <a:p>
            <a:pPr eaLnBrk="1" hangingPunct="1"/>
            <a:r>
              <a:rPr lang="en-GB" sz="2400" smtClean="0">
                <a:cs typeface="Arial" pitchFamily="34" charset="0"/>
              </a:rPr>
              <a:t>Semiconductors have intermediate resistivities.</a:t>
            </a:r>
          </a:p>
          <a:p>
            <a:pPr eaLnBrk="1" hangingPunct="1">
              <a:buFontTx/>
              <a:buNone/>
            </a:pPr>
            <a:r>
              <a:rPr lang="en-GB" sz="2400" smtClean="0">
                <a:cs typeface="Arial" pitchFamily="34" charset="0"/>
              </a:rPr>
              <a:t>	(e.g. silicon = 2.3 x 10 </a:t>
            </a:r>
            <a:r>
              <a:rPr lang="en-GB" sz="2400" baseline="30000" smtClean="0">
                <a:cs typeface="Arial" pitchFamily="34" charset="0"/>
              </a:rPr>
              <a:t>+ 3</a:t>
            </a:r>
            <a:r>
              <a:rPr lang="en-GB" sz="2400" smtClean="0">
                <a:cs typeface="Arial" pitchFamily="34" charset="0"/>
              </a:rPr>
              <a:t> </a:t>
            </a:r>
            <a:r>
              <a:rPr lang="el-GR" sz="2400" smtClean="0">
                <a:cs typeface="Arial" pitchFamily="34" charset="0"/>
              </a:rPr>
              <a:t>Ω</a:t>
            </a:r>
            <a:r>
              <a:rPr lang="en-GB" sz="2400" smtClean="0">
                <a:cs typeface="Arial" pitchFamily="34" charset="0"/>
              </a:rPr>
              <a:t>m)</a:t>
            </a:r>
          </a:p>
          <a:p>
            <a:pPr eaLnBrk="1" hangingPunct="1">
              <a:buFontTx/>
              <a:buNone/>
            </a:pPr>
            <a:endParaRPr lang="en-GB" sz="240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Charge carriers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496300" cy="36004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smtClean="0"/>
              <a:t>Electric current is the flow of electric charge. This charge is carried by particles such as electrons and ions.</a:t>
            </a:r>
          </a:p>
          <a:p>
            <a:pPr eaLnBrk="1" hangingPunct="1">
              <a:lnSpc>
                <a:spcPct val="80000"/>
              </a:lnSpc>
            </a:pPr>
            <a:endParaRPr lang="en-GB" sz="2800" smtClean="0"/>
          </a:p>
          <a:p>
            <a:pPr eaLnBrk="1" hangingPunct="1">
              <a:lnSpc>
                <a:spcPct val="80000"/>
              </a:lnSpc>
            </a:pPr>
            <a:r>
              <a:rPr lang="en-GB" sz="2800" smtClean="0">
                <a:solidFill>
                  <a:schemeClr val="accent2"/>
                </a:solidFill>
              </a:rPr>
              <a:t>In metals the charge carriers are negatively charged </a:t>
            </a:r>
            <a:r>
              <a:rPr lang="en-GB" sz="2800" b="1" smtClean="0">
                <a:solidFill>
                  <a:srgbClr val="FF3300"/>
                </a:solidFill>
              </a:rPr>
              <a:t>conduction electrons</a:t>
            </a:r>
            <a:r>
              <a:rPr lang="en-GB" sz="2800" smtClean="0">
                <a:solidFill>
                  <a:schemeClr val="accent2"/>
                </a:solidFill>
              </a:rPr>
              <a:t>. They move about inside the metal, repeatedly colliding with each other and the fixed positive ions of the metal.</a:t>
            </a:r>
          </a:p>
          <a:p>
            <a:pPr eaLnBrk="1" hangingPunct="1">
              <a:lnSpc>
                <a:spcPct val="80000"/>
              </a:lnSpc>
            </a:pPr>
            <a:endParaRPr lang="en-GB" sz="28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In other conducting substances such as acids, low pressure gases and molten salt the charge carriers consist of both positive and negative 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195513" y="5300663"/>
            <a:ext cx="4608512" cy="604837"/>
          </a:xfrm>
        </p:spPr>
        <p:txBody>
          <a:bodyPr/>
          <a:lstStyle/>
          <a:p>
            <a:pPr eaLnBrk="1" hangingPunct="1"/>
            <a:r>
              <a:rPr lang="en-GB" sz="2400" smtClean="0">
                <a:cs typeface="Arial" pitchFamily="34" charset="0"/>
                <a:hlinkClick r:id="rId3"/>
              </a:rPr>
              <a:t>Resistivity table on Wikipedia</a:t>
            </a:r>
            <a:endParaRPr lang="en-GB" sz="2400" smtClean="0">
              <a:cs typeface="Arial" pitchFamily="34" charset="0"/>
            </a:endParaRPr>
          </a:p>
        </p:txBody>
      </p:sp>
      <p:pic>
        <p:nvPicPr>
          <p:cNvPr id="32771" name="Picture 4" descr="B052T2"/>
          <p:cNvPicPr>
            <a:picLocks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1050" y="476250"/>
            <a:ext cx="5183188" cy="45069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81050"/>
          </a:xfrm>
        </p:spPr>
        <p:txBody>
          <a:bodyPr/>
          <a:lstStyle/>
          <a:p>
            <a:pPr eaLnBrk="1" hangingPunct="1"/>
            <a:r>
              <a:rPr lang="en-GB" smtClean="0"/>
              <a:t>Questions on resistivity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338" y="1266825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i="1" smtClean="0"/>
              <a:t>1. Calculate the resistance of a 0.30m length of copper wire of cross-section area 5 x 10</a:t>
            </a:r>
            <a:r>
              <a:rPr lang="en-GB" sz="2400" i="1" baseline="30000" smtClean="0"/>
              <a:t>-6</a:t>
            </a:r>
            <a:r>
              <a:rPr lang="en-GB" sz="2400" i="1" smtClean="0"/>
              <a:t> m</a:t>
            </a:r>
            <a:r>
              <a:rPr lang="en-GB" sz="2400" i="1" baseline="30000" smtClean="0"/>
              <a:t>2</a:t>
            </a:r>
            <a:r>
              <a:rPr lang="en-GB" sz="2400" i="1" smtClean="0"/>
              <a:t> [resistivity of copper = 1.7 x 10</a:t>
            </a:r>
            <a:r>
              <a:rPr lang="en-GB" sz="2400" i="1" baseline="30000" smtClean="0"/>
              <a:t>-8</a:t>
            </a:r>
            <a:r>
              <a:rPr lang="en-GB" sz="2400" i="1" smtClean="0"/>
              <a:t> </a:t>
            </a:r>
            <a:r>
              <a:rPr lang="el-GR" sz="2400" i="1" smtClean="0">
                <a:cs typeface="Arial" pitchFamily="34" charset="0"/>
              </a:rPr>
              <a:t>Ω</a:t>
            </a:r>
            <a:r>
              <a:rPr lang="en-GB" sz="2400" i="1" smtClean="0">
                <a:cs typeface="Arial" pitchFamily="34" charset="0"/>
              </a:rPr>
              <a:t>m]</a:t>
            </a:r>
            <a:r>
              <a:rPr lang="en-GB" sz="24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			</a:t>
            </a:r>
            <a:r>
              <a:rPr lang="en-GB" sz="2400" b="1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4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2. </a:t>
            </a:r>
            <a:r>
              <a:rPr lang="en-GB" sz="2400" i="1" smtClean="0"/>
              <a:t>Repeat the above question, this time with silicon [resistivity of silicon = 2300 </a:t>
            </a:r>
            <a:r>
              <a:rPr lang="el-GR" sz="2400" i="1" smtClean="0">
                <a:cs typeface="Arial" pitchFamily="34" charset="0"/>
              </a:rPr>
              <a:t>Ω</a:t>
            </a:r>
            <a:r>
              <a:rPr lang="en-GB" sz="2400" i="1" smtClean="0">
                <a:cs typeface="Arial" pitchFamily="34" charset="0"/>
              </a:rPr>
              <a:t>m]</a:t>
            </a:r>
            <a:r>
              <a:rPr lang="en-GB" sz="2400" smtClean="0"/>
              <a:t>  </a:t>
            </a:r>
            <a:endParaRPr lang="el-GR" sz="2400" smtClean="0"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		</a:t>
            </a:r>
            <a:endParaRPr lang="el-GR" sz="2400" b="1" smtClean="0">
              <a:solidFill>
                <a:schemeClr val="accent2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81050"/>
          </a:xfrm>
        </p:spPr>
        <p:txBody>
          <a:bodyPr/>
          <a:lstStyle/>
          <a:p>
            <a:pPr eaLnBrk="1" hangingPunct="1"/>
            <a:r>
              <a:rPr lang="en-GB" smtClean="0"/>
              <a:t>Questions on resistivity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338" y="1266825"/>
            <a:ext cx="8229600" cy="4525963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n-GB" sz="2400" i="1" dirty="0" smtClean="0"/>
              <a:t>Calculate the resistance of a 0.30m length of copper wire of cross-section area 5 x 10</a:t>
            </a:r>
            <a:r>
              <a:rPr lang="en-GB" sz="2400" i="1" baseline="30000" dirty="0" smtClean="0"/>
              <a:t>-6</a:t>
            </a:r>
            <a:r>
              <a:rPr lang="en-GB" sz="2400" i="1" dirty="0" smtClean="0"/>
              <a:t> m</a:t>
            </a:r>
            <a:r>
              <a:rPr lang="en-GB" sz="2400" i="1" baseline="30000" dirty="0" smtClean="0"/>
              <a:t>2</a:t>
            </a:r>
            <a:r>
              <a:rPr lang="en-GB" sz="2400" i="1" dirty="0" smtClean="0"/>
              <a:t> [resistivity of copper = 1.7 x 10</a:t>
            </a:r>
            <a:r>
              <a:rPr lang="en-GB" sz="2400" i="1" baseline="30000" dirty="0" smtClean="0"/>
              <a:t>-8</a:t>
            </a:r>
            <a:r>
              <a:rPr lang="en-GB" sz="2400" i="1" dirty="0" smtClean="0"/>
              <a:t> </a:t>
            </a:r>
            <a:r>
              <a:rPr lang="el-GR" sz="2400" i="1" dirty="0" smtClean="0">
                <a:cs typeface="Arial" charset="0"/>
              </a:rPr>
              <a:t>Ω</a:t>
            </a:r>
            <a:r>
              <a:rPr lang="en-GB" sz="2400" i="1" dirty="0" smtClean="0">
                <a:cs typeface="Arial" charset="0"/>
              </a:rPr>
              <a:t>m]</a:t>
            </a:r>
            <a:r>
              <a:rPr lang="en-GB" sz="2400" dirty="0" smtClean="0"/>
              <a:t> </a:t>
            </a:r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  <a:defRPr/>
            </a:pPr>
            <a:endParaRPr lang="en-GB" sz="2400" dirty="0" smtClean="0"/>
          </a:p>
          <a:p>
            <a:pPr marL="457200" indent="-457200" eaLnBrk="1" hangingPunct="1">
              <a:lnSpc>
                <a:spcPct val="80000"/>
              </a:lnSpc>
              <a:buFontTx/>
              <a:buNone/>
              <a:defRPr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sz="2400" dirty="0" smtClean="0"/>
              <a:t>			</a:t>
            </a:r>
            <a:r>
              <a:rPr lang="en-GB" sz="2400" b="1" dirty="0" smtClean="0"/>
              <a:t>	</a:t>
            </a:r>
            <a:endParaRPr lang="en-GB" sz="2400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sz="2400" dirty="0" smtClean="0"/>
              <a:t>2. </a:t>
            </a:r>
            <a:r>
              <a:rPr lang="en-GB" sz="2400" i="1" dirty="0" smtClean="0"/>
              <a:t>Repeat the above question, this time with silicon [resistivity of silicon = 2300 </a:t>
            </a:r>
            <a:r>
              <a:rPr lang="el-GR" sz="2400" i="1" dirty="0" smtClean="0">
                <a:cs typeface="Arial" charset="0"/>
              </a:rPr>
              <a:t>Ω</a:t>
            </a:r>
            <a:r>
              <a:rPr lang="en-GB" sz="2400" i="1" dirty="0" smtClean="0">
                <a:cs typeface="Arial" charset="0"/>
              </a:rPr>
              <a:t>m]</a:t>
            </a:r>
            <a:r>
              <a:rPr lang="en-GB" sz="2400" dirty="0" smtClean="0"/>
              <a:t>  </a:t>
            </a:r>
            <a:endParaRPr lang="el-GR" sz="2400" dirty="0" smtClean="0"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sz="2400" dirty="0" smtClean="0"/>
              <a:t>		</a:t>
            </a:r>
            <a:endParaRPr lang="el-GR" sz="2400" b="1" dirty="0" smtClean="0">
              <a:solidFill>
                <a:schemeClr val="accent2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81050"/>
          </a:xfrm>
        </p:spPr>
        <p:txBody>
          <a:bodyPr/>
          <a:lstStyle/>
          <a:p>
            <a:pPr eaLnBrk="1" hangingPunct="1"/>
            <a:r>
              <a:rPr lang="en-GB" smtClean="0"/>
              <a:t>Questions on resistivity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338" y="1266825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i="1" smtClean="0"/>
              <a:t>1. Calculate the resistance of a 0.30m length of copper wire of cross-section area 5 x 10</a:t>
            </a:r>
            <a:r>
              <a:rPr lang="en-GB" sz="2400" i="1" baseline="30000" smtClean="0"/>
              <a:t>-6</a:t>
            </a:r>
            <a:r>
              <a:rPr lang="en-GB" sz="2400" i="1" smtClean="0"/>
              <a:t> m</a:t>
            </a:r>
            <a:r>
              <a:rPr lang="en-GB" sz="2400" i="1" baseline="30000" smtClean="0"/>
              <a:t>2</a:t>
            </a:r>
            <a:r>
              <a:rPr lang="en-GB" sz="2400" i="1" smtClean="0"/>
              <a:t> [resistivity of copper = 1.7 x 10</a:t>
            </a:r>
            <a:r>
              <a:rPr lang="en-GB" sz="2400" i="1" baseline="30000" smtClean="0"/>
              <a:t>-8</a:t>
            </a:r>
            <a:r>
              <a:rPr lang="en-GB" sz="2400" i="1" smtClean="0"/>
              <a:t> </a:t>
            </a:r>
            <a:r>
              <a:rPr lang="el-GR" sz="2400" i="1" smtClean="0">
                <a:cs typeface="Arial" pitchFamily="34" charset="0"/>
              </a:rPr>
              <a:t>Ω</a:t>
            </a:r>
            <a:r>
              <a:rPr lang="en-GB" sz="2400" i="1" smtClean="0">
                <a:cs typeface="Arial" pitchFamily="34" charset="0"/>
              </a:rPr>
              <a:t>m]</a:t>
            </a:r>
            <a:r>
              <a:rPr lang="en-GB" sz="24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			</a:t>
            </a:r>
            <a:r>
              <a:rPr lang="en-GB" sz="2400" b="1" smtClean="0"/>
              <a:t>	 </a:t>
            </a:r>
            <a:r>
              <a:rPr lang="en-GB" sz="2400" b="1" i="1" smtClean="0">
                <a:solidFill>
                  <a:srgbClr val="FF3300"/>
                </a:solidFill>
                <a:cs typeface="Arial" pitchFamily="34" charset="0"/>
              </a:rPr>
              <a:t>R = </a:t>
            </a:r>
            <a:r>
              <a:rPr lang="el-GR" sz="2400" b="1" i="1" u="sng" smtClean="0">
                <a:solidFill>
                  <a:srgbClr val="FF3300"/>
                </a:solidFill>
                <a:cs typeface="Arial" pitchFamily="34" charset="0"/>
              </a:rPr>
              <a:t>ρ</a:t>
            </a:r>
            <a:r>
              <a:rPr lang="en-GB" sz="2400" b="1" i="1" u="sng" smtClean="0">
                <a:solidFill>
                  <a:srgbClr val="FF3300"/>
                </a:solidFill>
                <a:cs typeface="Arial" pitchFamily="34" charset="0"/>
              </a:rPr>
              <a:t> L</a:t>
            </a:r>
            <a:r>
              <a:rPr lang="en-GB" sz="2400" b="1" i="1" smtClean="0">
                <a:solidFill>
                  <a:srgbClr val="FF3300"/>
                </a:solidFill>
                <a:cs typeface="Arial" pitchFamily="34" charset="0"/>
              </a:rPr>
              <a:t> 		 		          			         A</a:t>
            </a:r>
            <a:r>
              <a:rPr lang="en-GB" sz="2400" smtClean="0"/>
              <a:t> 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		= (1.7 x 10</a:t>
            </a:r>
            <a:r>
              <a:rPr lang="en-GB" sz="2400" baseline="30000" smtClean="0"/>
              <a:t>-8</a:t>
            </a:r>
            <a:r>
              <a:rPr lang="en-GB" sz="2400" smtClean="0"/>
              <a:t> </a:t>
            </a:r>
            <a:r>
              <a:rPr lang="el-GR" sz="2400" smtClean="0">
                <a:cs typeface="Arial" pitchFamily="34" charset="0"/>
              </a:rPr>
              <a:t>Ω</a:t>
            </a:r>
            <a:r>
              <a:rPr lang="en-GB" sz="2400" smtClean="0">
                <a:cs typeface="Arial" pitchFamily="34" charset="0"/>
              </a:rPr>
              <a:t>m) x (0.30m)</a:t>
            </a:r>
            <a:r>
              <a:rPr lang="en-GB" sz="2400" smtClean="0"/>
              <a:t> / (5 x 10</a:t>
            </a:r>
            <a:r>
              <a:rPr lang="en-GB" sz="2400" baseline="30000" smtClean="0"/>
              <a:t>-6</a:t>
            </a:r>
            <a:r>
              <a:rPr lang="en-GB" sz="2400" smtClean="0"/>
              <a:t> m</a:t>
            </a:r>
            <a:r>
              <a:rPr lang="en-GB" sz="2400" baseline="30000" smtClean="0"/>
              <a:t>2</a:t>
            </a:r>
            <a:r>
              <a:rPr lang="en-GB" sz="2400" smtClean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b="1" smtClean="0"/>
              <a:t>				</a:t>
            </a:r>
            <a:r>
              <a:rPr lang="en-GB" sz="2400" b="1" smtClean="0">
                <a:solidFill>
                  <a:schemeClr val="accent2"/>
                </a:solidFill>
              </a:rPr>
              <a:t>= 0.00102 </a:t>
            </a:r>
            <a:r>
              <a:rPr lang="el-GR" sz="2400" b="1" smtClean="0">
                <a:solidFill>
                  <a:schemeClr val="accent2"/>
                </a:solidFill>
                <a:cs typeface="Arial" pitchFamily="34" charset="0"/>
              </a:rPr>
              <a:t>Ω</a:t>
            </a:r>
            <a:r>
              <a:rPr lang="en-GB" sz="2400" b="1" smtClean="0">
                <a:solidFill>
                  <a:schemeClr val="accent2"/>
                </a:solidFill>
                <a:cs typeface="Arial" pitchFamily="34" charset="0"/>
              </a:rPr>
              <a:t>  = 1.02 m</a:t>
            </a:r>
            <a:r>
              <a:rPr lang="el-GR" sz="2400" b="1" smtClean="0">
                <a:solidFill>
                  <a:schemeClr val="accent2"/>
                </a:solidFill>
                <a:cs typeface="Arial" pitchFamily="34" charset="0"/>
              </a:rPr>
              <a:t>Ω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4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2. </a:t>
            </a:r>
            <a:r>
              <a:rPr lang="en-GB" sz="2400" i="1" smtClean="0"/>
              <a:t>Repeat the above question, this time with silicon [resistivity of silicon = 2300 </a:t>
            </a:r>
            <a:r>
              <a:rPr lang="el-GR" sz="2400" i="1" smtClean="0">
                <a:cs typeface="Arial" pitchFamily="34" charset="0"/>
              </a:rPr>
              <a:t>Ω</a:t>
            </a:r>
            <a:r>
              <a:rPr lang="en-GB" sz="2400" i="1" smtClean="0">
                <a:cs typeface="Arial" pitchFamily="34" charset="0"/>
              </a:rPr>
              <a:t>m]</a:t>
            </a:r>
            <a:r>
              <a:rPr lang="en-GB" sz="2400" smtClean="0"/>
              <a:t>  </a:t>
            </a:r>
            <a:endParaRPr lang="el-GR" sz="2400" smtClean="0"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		= (2300 </a:t>
            </a:r>
            <a:r>
              <a:rPr lang="el-GR" sz="2400" smtClean="0">
                <a:cs typeface="Arial" pitchFamily="34" charset="0"/>
              </a:rPr>
              <a:t>Ω</a:t>
            </a:r>
            <a:r>
              <a:rPr lang="en-GB" sz="2400" smtClean="0">
                <a:cs typeface="Arial" pitchFamily="34" charset="0"/>
              </a:rPr>
              <a:t>m) x (0.30m)</a:t>
            </a:r>
            <a:r>
              <a:rPr lang="en-GB" sz="2400" smtClean="0"/>
              <a:t> / (5 x 10</a:t>
            </a:r>
            <a:r>
              <a:rPr lang="en-GB" sz="2400" baseline="30000" smtClean="0"/>
              <a:t>-6</a:t>
            </a:r>
            <a:r>
              <a:rPr lang="en-GB" sz="2400" smtClean="0"/>
              <a:t> mm</a:t>
            </a:r>
            <a:r>
              <a:rPr lang="en-GB" sz="2400" baseline="30000" smtClean="0"/>
              <a:t>2</a:t>
            </a:r>
            <a:r>
              <a:rPr lang="en-GB" sz="2400" smtClean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b="1" smtClean="0"/>
              <a:t>				</a:t>
            </a:r>
            <a:r>
              <a:rPr lang="en-GB" sz="2400" b="1" smtClean="0">
                <a:solidFill>
                  <a:schemeClr val="accent2"/>
                </a:solidFill>
              </a:rPr>
              <a:t>= 1.38 x 10</a:t>
            </a:r>
            <a:r>
              <a:rPr lang="en-GB" sz="2400" b="1" baseline="30000" smtClean="0">
                <a:solidFill>
                  <a:schemeClr val="accent2"/>
                </a:solidFill>
              </a:rPr>
              <a:t>8</a:t>
            </a:r>
            <a:r>
              <a:rPr lang="en-GB" sz="2400" b="1" smtClean="0">
                <a:solidFill>
                  <a:schemeClr val="accent2"/>
                </a:solidFill>
              </a:rPr>
              <a:t> </a:t>
            </a:r>
            <a:r>
              <a:rPr lang="el-GR" sz="2400" b="1" smtClean="0">
                <a:solidFill>
                  <a:schemeClr val="accent2"/>
                </a:solidFill>
                <a:cs typeface="Arial" pitchFamily="34" charset="0"/>
              </a:rPr>
              <a:t>Ω</a:t>
            </a:r>
            <a:r>
              <a:rPr lang="en-GB" sz="2400" b="1" smtClean="0">
                <a:solidFill>
                  <a:schemeClr val="accent2"/>
                </a:solidFill>
              </a:rPr>
              <a:t>  = 138 M</a:t>
            </a:r>
            <a:r>
              <a:rPr lang="el-GR" sz="2400" b="1" smtClean="0">
                <a:solidFill>
                  <a:schemeClr val="accent2"/>
                </a:solidFill>
                <a:cs typeface="Arial" pitchFamily="34" charset="0"/>
              </a:rPr>
              <a:t>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sz="2800" i="1" smtClean="0"/>
              <a:t>3. Calculate the resistivity of a metal wire of cross-section diameter 0.4mm if a 25cm length of this wire has a resistance of 6</a:t>
            </a:r>
            <a:r>
              <a:rPr lang="el-GR" sz="2800" i="1" smtClean="0">
                <a:cs typeface="Arial" pitchFamily="34" charset="0"/>
              </a:rPr>
              <a:t>Ω</a:t>
            </a:r>
            <a:r>
              <a:rPr lang="en-GB" sz="2800" i="1" smtClean="0"/>
              <a:t>.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i="1" smtClean="0"/>
              <a:t>			</a:t>
            </a:r>
            <a:endParaRPr lang="en-GB" sz="2800" b="1" smtClean="0">
              <a:solidFill>
                <a:schemeClr val="accent2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sz="2800" i="1" smtClean="0"/>
              <a:t>3. Calculate the resistivity of a metal wire of cross-section diameter 0.4mm if a 25cm length of this wire has a resistance of 6</a:t>
            </a:r>
            <a:r>
              <a:rPr lang="el-GR" sz="2800" i="1" smtClean="0">
                <a:cs typeface="Arial" pitchFamily="34" charset="0"/>
              </a:rPr>
              <a:t>Ω</a:t>
            </a:r>
            <a:r>
              <a:rPr lang="en-GB" sz="2800" i="1" smtClean="0"/>
              <a:t>.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i="1" smtClean="0"/>
              <a:t>			</a:t>
            </a:r>
            <a:r>
              <a:rPr lang="en-GB" sz="2800" b="1" i="1" smtClean="0">
                <a:solidFill>
                  <a:srgbClr val="FF3300"/>
                </a:solidFill>
              </a:rPr>
              <a:t>A = </a:t>
            </a:r>
            <a:r>
              <a:rPr lang="el-GR" sz="2800" b="1" i="1" u="sng" smtClean="0">
                <a:solidFill>
                  <a:srgbClr val="FF3300"/>
                </a:solidFill>
                <a:cs typeface="Arial" pitchFamily="34" charset="0"/>
              </a:rPr>
              <a:t>π</a:t>
            </a:r>
            <a:r>
              <a:rPr lang="en-GB" sz="2800" b="1" i="1" u="sng" smtClean="0">
                <a:solidFill>
                  <a:srgbClr val="FF3300"/>
                </a:solidFill>
                <a:cs typeface="Arial" pitchFamily="34" charset="0"/>
              </a:rPr>
              <a:t>d</a:t>
            </a:r>
            <a:r>
              <a:rPr lang="en-GB" sz="2800" b="1" i="1" u="sng" baseline="30000" smtClean="0">
                <a:solidFill>
                  <a:srgbClr val="FF3300"/>
                </a:solidFill>
                <a:cs typeface="Arial" pitchFamily="34" charset="0"/>
              </a:rPr>
              <a:t>2</a:t>
            </a:r>
            <a:endParaRPr lang="en-GB" sz="2800" b="1" i="1" u="sng" smtClean="0">
              <a:solidFill>
                <a:srgbClr val="FF3300"/>
              </a:solidFill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  <a:cs typeface="Arial" pitchFamily="34" charset="0"/>
              </a:rPr>
              <a:t>			       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>
                <a:cs typeface="Arial" pitchFamily="34" charset="0"/>
              </a:rPr>
              <a:t>			= </a:t>
            </a:r>
            <a:r>
              <a:rPr lang="el-GR" sz="2800" smtClean="0">
                <a:cs typeface="Arial" pitchFamily="34" charset="0"/>
              </a:rPr>
              <a:t>π</a:t>
            </a:r>
            <a:r>
              <a:rPr lang="en-GB" sz="2800" smtClean="0">
                <a:cs typeface="Arial" pitchFamily="34" charset="0"/>
              </a:rPr>
              <a:t> x (4 x 10 </a:t>
            </a:r>
            <a:r>
              <a:rPr lang="en-GB" sz="2800" baseline="30000" smtClean="0">
                <a:cs typeface="Arial" pitchFamily="34" charset="0"/>
              </a:rPr>
              <a:t>- 4 </a:t>
            </a:r>
            <a:r>
              <a:rPr lang="en-GB" sz="2800" smtClean="0">
                <a:cs typeface="Arial" pitchFamily="34" charset="0"/>
              </a:rPr>
              <a:t>m)</a:t>
            </a:r>
            <a:r>
              <a:rPr lang="en-GB" sz="2800" baseline="30000" smtClean="0">
                <a:cs typeface="Arial" pitchFamily="34" charset="0"/>
              </a:rPr>
              <a:t>2</a:t>
            </a:r>
            <a:r>
              <a:rPr lang="en-GB" sz="2800" smtClean="0">
                <a:cs typeface="Arial" pitchFamily="34" charset="0"/>
              </a:rPr>
              <a:t> / 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>
                <a:cs typeface="Arial" pitchFamily="34" charset="0"/>
              </a:rPr>
              <a:t>			= </a:t>
            </a:r>
            <a:r>
              <a:rPr lang="el-GR" sz="2800" smtClean="0">
                <a:cs typeface="Arial" pitchFamily="34" charset="0"/>
              </a:rPr>
              <a:t>π</a:t>
            </a:r>
            <a:r>
              <a:rPr lang="en-GB" sz="2800" smtClean="0">
                <a:cs typeface="Arial" pitchFamily="34" charset="0"/>
              </a:rPr>
              <a:t> x (1.6 x 10 </a:t>
            </a:r>
            <a:r>
              <a:rPr lang="en-GB" sz="2800" baseline="30000" smtClean="0">
                <a:cs typeface="Arial" pitchFamily="34" charset="0"/>
              </a:rPr>
              <a:t>- 7 </a:t>
            </a:r>
            <a:r>
              <a:rPr lang="en-GB" sz="2800" smtClean="0">
                <a:cs typeface="Arial" pitchFamily="34" charset="0"/>
              </a:rPr>
              <a:t>m</a:t>
            </a:r>
            <a:r>
              <a:rPr lang="en-GB" sz="2800" baseline="30000" smtClean="0">
                <a:cs typeface="Arial" pitchFamily="34" charset="0"/>
              </a:rPr>
              <a:t>2</a:t>
            </a:r>
            <a:r>
              <a:rPr lang="en-GB" sz="2800" smtClean="0">
                <a:cs typeface="Arial" pitchFamily="34" charset="0"/>
              </a:rPr>
              <a:t>) / 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>
                <a:cs typeface="Arial" pitchFamily="34" charset="0"/>
              </a:rPr>
              <a:t>	</a:t>
            </a:r>
            <a:r>
              <a:rPr lang="en-GB" sz="2800" b="1" smtClean="0">
                <a:cs typeface="Arial" pitchFamily="34" charset="0"/>
              </a:rPr>
              <a:t>cross-section area = 1.2566 x 10 </a:t>
            </a:r>
            <a:r>
              <a:rPr lang="en-GB" sz="2800" b="1" baseline="30000" smtClean="0">
                <a:cs typeface="Arial" pitchFamily="34" charset="0"/>
              </a:rPr>
              <a:t>- 7 </a:t>
            </a:r>
            <a:r>
              <a:rPr lang="en-GB" sz="2800" b="1" smtClean="0">
                <a:cs typeface="Arial" pitchFamily="34" charset="0"/>
              </a:rPr>
              <a:t>m</a:t>
            </a:r>
            <a:r>
              <a:rPr lang="en-GB" sz="2800" b="1" baseline="30000" smtClean="0">
                <a:cs typeface="Arial" pitchFamily="34" charset="0"/>
              </a:rPr>
              <a:t>2</a:t>
            </a:r>
            <a:r>
              <a:rPr lang="en-GB" sz="2800" b="1" smtClean="0">
                <a:cs typeface="Arial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i="1" smtClean="0">
                <a:cs typeface="Arial" pitchFamily="34" charset="0"/>
              </a:rPr>
              <a:t>		</a:t>
            </a:r>
            <a:r>
              <a:rPr lang="el-GR" sz="2800" b="1" i="1" smtClean="0">
                <a:solidFill>
                  <a:srgbClr val="FF3300"/>
                </a:solidFill>
                <a:cs typeface="Arial" pitchFamily="34" charset="0"/>
              </a:rPr>
              <a:t>ρ</a:t>
            </a:r>
            <a:r>
              <a:rPr lang="en-GB" sz="2800" b="1" i="1" smtClean="0">
                <a:solidFill>
                  <a:srgbClr val="FF3300"/>
                </a:solidFill>
                <a:cs typeface="Arial" pitchFamily="34" charset="0"/>
              </a:rPr>
              <a:t>  = </a:t>
            </a:r>
            <a:r>
              <a:rPr lang="en-GB" sz="2800" b="1" i="1" u="sng" smtClean="0">
                <a:solidFill>
                  <a:srgbClr val="FF3300"/>
                </a:solidFill>
                <a:cs typeface="Arial" pitchFamily="34" charset="0"/>
              </a:rPr>
              <a:t>RA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  <a:cs typeface="Arial" pitchFamily="34" charset="0"/>
              </a:rPr>
              <a:t>			L</a:t>
            </a:r>
            <a:r>
              <a:rPr lang="en-GB" sz="2800" i="1" smtClean="0">
                <a:cs typeface="Arial" pitchFamily="34" charset="0"/>
              </a:rPr>
              <a:t> </a:t>
            </a:r>
            <a:r>
              <a:rPr lang="en-GB" sz="2800" i="1" smtClean="0"/>
              <a:t>		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i="1" smtClean="0"/>
              <a:t>		</a:t>
            </a:r>
            <a:r>
              <a:rPr lang="en-GB" sz="2800" smtClean="0"/>
              <a:t>= (6 </a:t>
            </a:r>
            <a:r>
              <a:rPr lang="el-GR" sz="2800" smtClean="0">
                <a:cs typeface="Arial" pitchFamily="34" charset="0"/>
              </a:rPr>
              <a:t>Ω</a:t>
            </a:r>
            <a:r>
              <a:rPr lang="en-GB" sz="2800" smtClean="0">
                <a:cs typeface="Arial" pitchFamily="34" charset="0"/>
              </a:rPr>
              <a:t>) x (1.2566 x 10 </a:t>
            </a:r>
            <a:r>
              <a:rPr lang="en-GB" sz="2800" baseline="30000" smtClean="0">
                <a:cs typeface="Arial" pitchFamily="34" charset="0"/>
              </a:rPr>
              <a:t>- 7 </a:t>
            </a:r>
            <a:r>
              <a:rPr lang="en-GB" sz="2800" smtClean="0">
                <a:cs typeface="Arial" pitchFamily="34" charset="0"/>
              </a:rPr>
              <a:t>m</a:t>
            </a:r>
            <a:r>
              <a:rPr lang="en-GB" sz="2800" baseline="30000" smtClean="0">
                <a:cs typeface="Arial" pitchFamily="34" charset="0"/>
              </a:rPr>
              <a:t>2</a:t>
            </a:r>
            <a:r>
              <a:rPr lang="en-GB" sz="2800" smtClean="0">
                <a:cs typeface="Arial" pitchFamily="34" charset="0"/>
              </a:rPr>
              <a:t> )</a:t>
            </a:r>
            <a:r>
              <a:rPr lang="en-GB" sz="2800" smtClean="0"/>
              <a:t> / (0.25 m)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b="1" smtClean="0"/>
              <a:t>	</a:t>
            </a:r>
            <a:r>
              <a:rPr lang="en-GB" sz="2800" b="1" smtClean="0">
                <a:solidFill>
                  <a:schemeClr val="accent2"/>
                </a:solidFill>
              </a:rPr>
              <a:t>resistivity = 3.02 x </a:t>
            </a:r>
            <a:r>
              <a:rPr lang="en-GB" sz="2800" b="1" smtClean="0">
                <a:solidFill>
                  <a:schemeClr val="accent2"/>
                </a:solidFill>
                <a:cs typeface="Arial" pitchFamily="34" charset="0"/>
              </a:rPr>
              <a:t>10 </a:t>
            </a:r>
            <a:r>
              <a:rPr lang="en-GB" sz="2800" b="1" baseline="30000" smtClean="0">
                <a:solidFill>
                  <a:schemeClr val="accent2"/>
                </a:solidFill>
                <a:cs typeface="Arial" pitchFamily="34" charset="0"/>
              </a:rPr>
              <a:t>- 6 </a:t>
            </a:r>
            <a:r>
              <a:rPr lang="el-GR" sz="2800" b="1" smtClean="0">
                <a:solidFill>
                  <a:schemeClr val="accent2"/>
                </a:solidFill>
                <a:cs typeface="Arial" pitchFamily="34" charset="0"/>
              </a:rPr>
              <a:t>Ω</a:t>
            </a:r>
            <a:r>
              <a:rPr lang="en-GB" sz="2800" b="1" smtClean="0">
                <a:solidFill>
                  <a:schemeClr val="accent2"/>
                </a:solidFill>
                <a:cs typeface="Arial" pitchFamily="34" charset="0"/>
              </a:rPr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6775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FF3300"/>
                </a:solidFill>
              </a:rPr>
              <a:t>Answers</a:t>
            </a:r>
            <a:r>
              <a:rPr lang="en-GB" sz="3600" smtClean="0">
                <a:solidFill>
                  <a:srgbClr val="FF3300"/>
                </a:solidFill>
              </a:rPr>
              <a:t>:</a:t>
            </a:r>
          </a:p>
        </p:txBody>
      </p:sp>
      <p:grpSp>
        <p:nvGrpSpPr>
          <p:cNvPr id="38915" name="Group 3"/>
          <p:cNvGrpSpPr>
            <a:grpSpLocks/>
          </p:cNvGrpSpPr>
          <p:nvPr/>
        </p:nvGrpSpPr>
        <p:grpSpPr bwMode="auto">
          <a:xfrm>
            <a:off x="755650" y="1341438"/>
            <a:ext cx="7561263" cy="5327650"/>
            <a:chOff x="476" y="845"/>
            <a:chExt cx="4763" cy="3356"/>
          </a:xfrm>
        </p:grpSpPr>
        <p:pic>
          <p:nvPicPr>
            <p:cNvPr id="38930" name="Picture 4" descr="B05F1A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" y="845"/>
              <a:ext cx="2065" cy="3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931" name="Picture 5" descr="B053F1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7" y="890"/>
              <a:ext cx="2132" cy="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932" name="Rectangle 6"/>
            <p:cNvSpPr>
              <a:spLocks noChangeArrowheads="1"/>
            </p:cNvSpPr>
            <p:nvPr/>
          </p:nvSpPr>
          <p:spPr bwMode="auto">
            <a:xfrm>
              <a:off x="476" y="935"/>
              <a:ext cx="363" cy="32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3" name="Rectangle 7"/>
            <p:cNvSpPr>
              <a:spLocks noChangeArrowheads="1"/>
            </p:cNvSpPr>
            <p:nvPr/>
          </p:nvSpPr>
          <p:spPr bwMode="auto">
            <a:xfrm>
              <a:off x="2880" y="845"/>
              <a:ext cx="363" cy="33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16" name="Text Box 8"/>
          <p:cNvSpPr txBox="1">
            <a:spLocks noChangeArrowheads="1"/>
          </p:cNvSpPr>
          <p:nvPr/>
        </p:nvSpPr>
        <p:spPr bwMode="auto">
          <a:xfrm>
            <a:off x="6300788" y="549275"/>
            <a:ext cx="15843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hlinkClick r:id="rId5"/>
              </a:rPr>
              <a:t>Circuit symbols quiz</a:t>
            </a:r>
            <a:endParaRPr lang="en-GB"/>
          </a:p>
        </p:txBody>
      </p:sp>
      <p:sp>
        <p:nvSpPr>
          <p:cNvPr id="184329" name="Text Box 9"/>
          <p:cNvSpPr txBox="1">
            <a:spLocks noChangeArrowheads="1"/>
          </p:cNvSpPr>
          <p:nvPr/>
        </p:nvSpPr>
        <p:spPr bwMode="auto">
          <a:xfrm>
            <a:off x="1477963" y="260350"/>
            <a:ext cx="6648450" cy="1006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600">
                <a:solidFill>
                  <a:schemeClr val="tx2"/>
                </a:solidFill>
              </a:rPr>
              <a:t>Circuit component quiz</a:t>
            </a:r>
            <a:br>
              <a:rPr lang="en-GB" sz="3600">
                <a:solidFill>
                  <a:schemeClr val="tx2"/>
                </a:solidFill>
              </a:rPr>
            </a:br>
            <a:r>
              <a:rPr lang="en-GB" sz="2400">
                <a:solidFill>
                  <a:schemeClr val="tx2"/>
                </a:solidFill>
              </a:rPr>
              <a:t>Identify the symbols below:</a:t>
            </a:r>
          </a:p>
        </p:txBody>
      </p:sp>
      <p:sp>
        <p:nvSpPr>
          <p:cNvPr id="184330" name="Rectangle 10"/>
          <p:cNvSpPr>
            <a:spLocks noChangeArrowheads="1"/>
          </p:cNvSpPr>
          <p:nvPr/>
        </p:nvSpPr>
        <p:spPr bwMode="auto">
          <a:xfrm>
            <a:off x="2830513" y="1538288"/>
            <a:ext cx="1073150" cy="4206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31" name="Rectangle 11"/>
          <p:cNvSpPr>
            <a:spLocks noChangeArrowheads="1"/>
          </p:cNvSpPr>
          <p:nvPr/>
        </p:nvSpPr>
        <p:spPr bwMode="auto">
          <a:xfrm>
            <a:off x="2844800" y="2379663"/>
            <a:ext cx="1089025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32" name="Rectangle 12"/>
          <p:cNvSpPr>
            <a:spLocks noChangeArrowheads="1"/>
          </p:cNvSpPr>
          <p:nvPr/>
        </p:nvSpPr>
        <p:spPr bwMode="auto">
          <a:xfrm>
            <a:off x="2844800" y="3135313"/>
            <a:ext cx="609600" cy="4937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33" name="Rectangle 13"/>
          <p:cNvSpPr>
            <a:spLocks noChangeArrowheads="1"/>
          </p:cNvSpPr>
          <p:nvPr/>
        </p:nvSpPr>
        <p:spPr bwMode="auto">
          <a:xfrm>
            <a:off x="2873375" y="3933825"/>
            <a:ext cx="1335088" cy="6969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34" name="Rectangle 14"/>
          <p:cNvSpPr>
            <a:spLocks noChangeArrowheads="1"/>
          </p:cNvSpPr>
          <p:nvPr/>
        </p:nvSpPr>
        <p:spPr bwMode="auto">
          <a:xfrm>
            <a:off x="2887663" y="4876800"/>
            <a:ext cx="769937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35" name="Rectangle 15"/>
          <p:cNvSpPr>
            <a:spLocks noChangeArrowheads="1"/>
          </p:cNvSpPr>
          <p:nvPr/>
        </p:nvSpPr>
        <p:spPr bwMode="auto">
          <a:xfrm>
            <a:off x="2859088" y="5732463"/>
            <a:ext cx="1538287" cy="7413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36" name="Rectangle 16"/>
          <p:cNvSpPr>
            <a:spLocks noChangeArrowheads="1"/>
          </p:cNvSpPr>
          <p:nvPr/>
        </p:nvSpPr>
        <p:spPr bwMode="auto">
          <a:xfrm>
            <a:off x="6748463" y="1582738"/>
            <a:ext cx="958850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37" name="Rectangle 17"/>
          <p:cNvSpPr>
            <a:spLocks noChangeArrowheads="1"/>
          </p:cNvSpPr>
          <p:nvPr/>
        </p:nvSpPr>
        <p:spPr bwMode="auto">
          <a:xfrm>
            <a:off x="6821488" y="2351088"/>
            <a:ext cx="987425" cy="581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38" name="Rectangle 18"/>
          <p:cNvSpPr>
            <a:spLocks noChangeArrowheads="1"/>
          </p:cNvSpPr>
          <p:nvPr/>
        </p:nvSpPr>
        <p:spPr bwMode="auto">
          <a:xfrm>
            <a:off x="6807200" y="3251200"/>
            <a:ext cx="1233488" cy="4651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39" name="Rectangle 19"/>
          <p:cNvSpPr>
            <a:spLocks noChangeArrowheads="1"/>
          </p:cNvSpPr>
          <p:nvPr/>
        </p:nvSpPr>
        <p:spPr bwMode="auto">
          <a:xfrm>
            <a:off x="6807200" y="4106863"/>
            <a:ext cx="1625600" cy="6826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40" name="Rectangle 20"/>
          <p:cNvSpPr>
            <a:spLocks noChangeArrowheads="1"/>
          </p:cNvSpPr>
          <p:nvPr/>
        </p:nvSpPr>
        <p:spPr bwMode="auto">
          <a:xfrm>
            <a:off x="6850063" y="5051425"/>
            <a:ext cx="784225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41" name="Rectangle 21"/>
          <p:cNvSpPr>
            <a:spLocks noChangeArrowheads="1"/>
          </p:cNvSpPr>
          <p:nvPr/>
        </p:nvSpPr>
        <p:spPr bwMode="auto">
          <a:xfrm>
            <a:off x="6850063" y="5864225"/>
            <a:ext cx="1438275" cy="5222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9" grpId="0" animBg="1"/>
      <p:bldP spid="184330" grpId="0" animBg="1"/>
      <p:bldP spid="184331" grpId="0" animBg="1"/>
      <p:bldP spid="184332" grpId="0" animBg="1"/>
      <p:bldP spid="184333" grpId="0" animBg="1"/>
      <p:bldP spid="184334" grpId="0" animBg="1"/>
      <p:bldP spid="184335" grpId="0" animBg="1"/>
      <p:bldP spid="184336" grpId="0" animBg="1"/>
      <p:bldP spid="184337" grpId="0" animBg="1"/>
      <p:bldP spid="184338" grpId="0" animBg="1"/>
      <p:bldP spid="184339" grpId="0" animBg="1"/>
      <p:bldP spid="184340" grpId="0" animBg="1"/>
      <p:bldP spid="18434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81050"/>
          </a:xfrm>
        </p:spPr>
        <p:txBody>
          <a:bodyPr/>
          <a:lstStyle/>
          <a:p>
            <a:pPr eaLnBrk="1" hangingPunct="1"/>
            <a:r>
              <a:rPr lang="en-GB" smtClean="0"/>
              <a:t>Component notes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123950"/>
            <a:ext cx="8351837" cy="46085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b="1" smtClean="0"/>
              <a:t>cell - </a:t>
            </a:r>
            <a:r>
              <a:rPr lang="en-GB" smtClean="0"/>
              <a:t>a source of chemical energy</a:t>
            </a:r>
          </a:p>
          <a:p>
            <a:pPr marL="0" indent="0" eaLnBrk="1" hangingPunct="1">
              <a:buFontTx/>
              <a:buNone/>
            </a:pPr>
            <a:r>
              <a:rPr lang="en-GB" b="1" smtClean="0"/>
              <a:t>battery - </a:t>
            </a:r>
            <a:r>
              <a:rPr lang="en-GB" smtClean="0"/>
              <a:t>a combination of cells</a:t>
            </a:r>
          </a:p>
          <a:p>
            <a:pPr marL="0" indent="0" eaLnBrk="1" hangingPunct="1">
              <a:buFontTx/>
              <a:buNone/>
            </a:pPr>
            <a:r>
              <a:rPr lang="en-GB" b="1" smtClean="0"/>
              <a:t>indicator - </a:t>
            </a:r>
            <a:r>
              <a:rPr lang="en-GB" smtClean="0"/>
              <a:t>to show the state of a circuit (on or off) 	also used for a filament bulb but not an LED</a:t>
            </a:r>
          </a:p>
          <a:p>
            <a:pPr marL="0" indent="0" eaLnBrk="1" hangingPunct="1">
              <a:buFontTx/>
              <a:buNone/>
            </a:pPr>
            <a:r>
              <a:rPr lang="en-GB" b="1" smtClean="0"/>
              <a:t>resistor - </a:t>
            </a:r>
            <a:r>
              <a:rPr lang="en-GB" smtClean="0"/>
              <a:t>a component designed to have 	resistance</a:t>
            </a:r>
          </a:p>
          <a:p>
            <a:pPr marL="0" indent="0" eaLnBrk="1" hangingPunct="1">
              <a:buFontTx/>
              <a:buNone/>
            </a:pPr>
            <a:r>
              <a:rPr lang="en-GB" b="1" smtClean="0"/>
              <a:t>thermistor - </a:t>
            </a:r>
            <a:r>
              <a:rPr lang="en-GB" smtClean="0"/>
              <a:t>resistance decreases with increasing 	temperature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395288" y="692150"/>
            <a:ext cx="8064500" cy="38163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b="1" smtClean="0"/>
              <a:t>light-dependent resistor (LDR) - </a:t>
            </a:r>
            <a:r>
              <a:rPr lang="en-GB" smtClean="0"/>
              <a:t>resistance 	decreases with increasing illumination</a:t>
            </a:r>
          </a:p>
          <a:p>
            <a:pPr marL="0" indent="0" eaLnBrk="1" hangingPunct="1">
              <a:buFontTx/>
              <a:buNone/>
            </a:pPr>
            <a:r>
              <a:rPr lang="en-GB" b="1" smtClean="0"/>
              <a:t>diode - </a:t>
            </a:r>
            <a:r>
              <a:rPr lang="en-GB" smtClean="0"/>
              <a:t>allows current to flow in one direction 	only. The allowed, ‘forward’, direction is 	indicated by the arrow on the symbol</a:t>
            </a:r>
          </a:p>
          <a:p>
            <a:pPr marL="0" indent="0" eaLnBrk="1" hangingPunct="1">
              <a:buFontTx/>
              <a:buNone/>
            </a:pPr>
            <a:r>
              <a:rPr lang="en-GB" b="1" smtClean="0"/>
              <a:t>light-emitting diode (LED) - </a:t>
            </a:r>
            <a:r>
              <a:rPr lang="en-GB" smtClean="0"/>
              <a:t>emits light when 	diode conducts</a:t>
            </a:r>
          </a:p>
          <a:p>
            <a:pPr marL="0" indent="0" eaLnBrk="1" hangingPunct="1"/>
            <a:endParaRPr lang="en-GB" smtClean="0"/>
          </a:p>
          <a:p>
            <a:pPr marL="0" indent="0"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075613" cy="850900"/>
          </a:xfrm>
        </p:spPr>
        <p:txBody>
          <a:bodyPr/>
          <a:lstStyle/>
          <a:p>
            <a:pPr eaLnBrk="1" hangingPunct="1"/>
            <a:r>
              <a:rPr lang="en-GB" sz="4000" smtClean="0"/>
              <a:t>Characteristic curves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196975"/>
            <a:ext cx="8280400" cy="39608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smtClean="0"/>
              <a:t>These are graphs of current against potential difference that are used to show how a component behaves in an electric circuit.</a:t>
            </a:r>
          </a:p>
          <a:p>
            <a:pPr eaLnBrk="1" hangingPunct="1">
              <a:lnSpc>
                <a:spcPct val="90000"/>
              </a:lnSpc>
            </a:pPr>
            <a:endParaRPr lang="en-GB" sz="2800" smtClean="0"/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Negative and positive values are plotted to show any differences in device behaviour that depend on the current direction (e.g. diode)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496300" cy="36004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mtClean="0">
                <a:solidFill>
                  <a:schemeClr val="accent2"/>
                </a:solidFill>
              </a:rPr>
              <a:t>Good conductors have many free to move charge carriers. Insulators have few.</a:t>
            </a:r>
            <a:r>
              <a:rPr lang="en-GB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en-GB" smtClean="0"/>
          </a:p>
          <a:p>
            <a:pPr eaLnBrk="1" hangingPunct="1">
              <a:lnSpc>
                <a:spcPct val="80000"/>
              </a:lnSpc>
            </a:pPr>
            <a:r>
              <a:rPr lang="en-GB" smtClean="0"/>
              <a:t>When the temperature of a semiconductor (e.g. silicon) is increased more charge carriers are produced and the semiconductor turns from an insulator into a conductor.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41313" y="279400"/>
            <a:ext cx="8378825" cy="16240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smtClean="0"/>
              <a:t>Either of the circuits shown below can be used.</a:t>
            </a:r>
          </a:p>
        </p:txBody>
      </p:sp>
      <p:graphicFrame>
        <p:nvGraphicFramePr>
          <p:cNvPr id="331780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558800" y="1514475"/>
          <a:ext cx="2508250" cy="282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Bitmap Image" r:id="rId4" imgW="2666667" imgH="3000000" progId="Paint.Picture">
                  <p:embed/>
                </p:oleObj>
              </mc:Choice>
              <mc:Fallback>
                <p:oleObj name="Bitmap Image" r:id="rId4" imgW="2666667" imgH="3000000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1514475"/>
                        <a:ext cx="2508250" cy="282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1784" name="Object 8"/>
          <p:cNvGraphicFramePr>
            <a:graphicFrameLocks noChangeAspect="1"/>
          </p:cNvGraphicFramePr>
          <p:nvPr>
            <p:ph sz="quarter" idx="2"/>
          </p:nvPr>
        </p:nvGraphicFramePr>
        <p:xfrm>
          <a:off x="4940300" y="1493838"/>
          <a:ext cx="2082800" cy="322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Bitmap Image" r:id="rId6" imgW="2219635" imgH="3438095" progId="Paint.Picture">
                  <p:embed/>
                </p:oleObj>
              </mc:Choice>
              <mc:Fallback>
                <p:oleObj name="Bitmap Image" r:id="rId6" imgW="2219635" imgH="3438095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0300" y="1493838"/>
                        <a:ext cx="2082800" cy="322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1786" name="Text Box 10"/>
          <p:cNvSpPr txBox="1">
            <a:spLocks noChangeArrowheads="1"/>
          </p:cNvSpPr>
          <p:nvPr/>
        </p:nvSpPr>
        <p:spPr bwMode="auto">
          <a:xfrm flipH="1">
            <a:off x="407988" y="928688"/>
            <a:ext cx="3787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1" eaLnBrk="1" hangingPunct="1"/>
            <a:r>
              <a:rPr lang="en-GB" sz="2400" b="1"/>
              <a:t>Variable resistor control</a:t>
            </a:r>
            <a:endParaRPr lang="en-GB" sz="2400"/>
          </a:p>
        </p:txBody>
      </p:sp>
      <p:sp>
        <p:nvSpPr>
          <p:cNvPr id="331787" name="Text Box 11"/>
          <p:cNvSpPr txBox="1">
            <a:spLocks noChangeArrowheads="1"/>
          </p:cNvSpPr>
          <p:nvPr/>
        </p:nvSpPr>
        <p:spPr bwMode="auto">
          <a:xfrm flipH="1">
            <a:off x="4962525" y="928688"/>
            <a:ext cx="3787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1" eaLnBrk="1" hangingPunct="1"/>
            <a:r>
              <a:rPr lang="en-GB" sz="2400" b="1"/>
              <a:t>Potential divider control</a:t>
            </a:r>
            <a:r>
              <a:rPr lang="en-GB" sz="2000"/>
              <a:t> </a:t>
            </a:r>
          </a:p>
        </p:txBody>
      </p:sp>
      <p:sp>
        <p:nvSpPr>
          <p:cNvPr id="331788" name="Text Box 12"/>
          <p:cNvSpPr txBox="1">
            <a:spLocks noChangeArrowheads="1"/>
          </p:cNvSpPr>
          <p:nvPr/>
        </p:nvSpPr>
        <p:spPr bwMode="auto">
          <a:xfrm flipH="1">
            <a:off x="382588" y="4587875"/>
            <a:ext cx="3960812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1" eaLnBrk="1" hangingPunct="1"/>
            <a:r>
              <a:rPr lang="en-GB" sz="2400"/>
              <a:t>This is less complicated but lower range of values obtained than with potential divider control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</a:pPr>
            <a:endParaRPr lang="en-GB" sz="2400"/>
          </a:p>
        </p:txBody>
      </p:sp>
      <p:sp>
        <p:nvSpPr>
          <p:cNvPr id="331789" name="Text Box 13"/>
          <p:cNvSpPr txBox="1">
            <a:spLocks noChangeArrowheads="1"/>
          </p:cNvSpPr>
          <p:nvPr/>
        </p:nvSpPr>
        <p:spPr bwMode="auto">
          <a:xfrm flipH="1">
            <a:off x="4903788" y="4802188"/>
            <a:ext cx="3787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1" eaLnBrk="1" hangingPunct="1"/>
            <a:r>
              <a:rPr lang="en-GB" sz="2400"/>
              <a:t>This is the best option but more complicated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86" grpId="0"/>
      <p:bldP spid="331787" grpId="0"/>
      <p:bldP spid="331788" grpId="0"/>
      <p:bldP spid="33178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22312"/>
          </a:xfrm>
        </p:spPr>
        <p:txBody>
          <a:bodyPr/>
          <a:lstStyle/>
          <a:p>
            <a:pPr eaLnBrk="1" hangingPunct="1"/>
            <a:r>
              <a:rPr lang="en-GB" sz="4000" b="1" smtClean="0"/>
              <a:t>Wire (and fixed resistors)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268413"/>
            <a:ext cx="4038600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smtClean="0"/>
              <a:t>Straight line through the origin. </a:t>
            </a:r>
          </a:p>
          <a:p>
            <a:pPr marL="0" indent="0" eaLnBrk="1" hangingPunct="1">
              <a:buFontTx/>
              <a:buNone/>
            </a:pPr>
            <a:r>
              <a:rPr lang="en-GB" sz="2800" smtClean="0">
                <a:solidFill>
                  <a:srgbClr val="FF3300"/>
                </a:solidFill>
              </a:rPr>
              <a:t>Obeys Ohm’s law.</a:t>
            </a:r>
          </a:p>
          <a:p>
            <a:pPr marL="0" indent="0" eaLnBrk="1" hangingPunct="1">
              <a:buFontTx/>
              <a:buNone/>
            </a:pPr>
            <a:endParaRPr lang="en-GB" sz="2800" i="1" smtClean="0">
              <a:solidFill>
                <a:srgbClr val="FF33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sz="2800" i="1" smtClean="0"/>
              <a:t>Note: With I-V graphs, a greater gradient means a lower resistance</a:t>
            </a:r>
          </a:p>
        </p:txBody>
      </p:sp>
      <p:pic>
        <p:nvPicPr>
          <p:cNvPr id="333828" name="Picture 4" descr="p054a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59338" y="1268413"/>
            <a:ext cx="3530600" cy="38163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09625"/>
          </a:xfrm>
        </p:spPr>
        <p:txBody>
          <a:bodyPr/>
          <a:lstStyle/>
          <a:p>
            <a:pPr eaLnBrk="1" hangingPunct="1"/>
            <a:r>
              <a:rPr lang="en-GB" sz="4000" b="1" smtClean="0"/>
              <a:t>Filament Lamp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402138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smtClean="0"/>
              <a:t>Resistance increases at higher currents (due to increasing temperature).  </a:t>
            </a:r>
          </a:p>
          <a:p>
            <a:pPr marL="0" indent="0" eaLnBrk="1" hangingPunct="1">
              <a:buFontTx/>
              <a:buNone/>
            </a:pPr>
            <a:endParaRPr lang="en-GB" sz="2800" smtClean="0"/>
          </a:p>
          <a:p>
            <a:pPr marL="0" indent="0" eaLnBrk="1" hangingPunct="1">
              <a:buFontTx/>
              <a:buNone/>
            </a:pPr>
            <a:r>
              <a:rPr lang="en-GB" sz="2800" smtClean="0">
                <a:solidFill>
                  <a:srgbClr val="FF3300"/>
                </a:solidFill>
              </a:rPr>
              <a:t>Does not obey Ohm’s law</a:t>
            </a:r>
            <a:r>
              <a:rPr lang="en-GB" sz="2800" smtClean="0"/>
              <a:t>.</a:t>
            </a:r>
          </a:p>
        </p:txBody>
      </p:sp>
      <p:pic>
        <p:nvPicPr>
          <p:cNvPr id="335876" name="Picture 4" descr="p054b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56200" y="1277938"/>
            <a:ext cx="3662363" cy="38893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6900" name="Picture 4" descr="p054c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46563" y="1550988"/>
            <a:ext cx="4897437" cy="3521075"/>
          </a:xfrm>
          <a:noFill/>
        </p:spPr>
      </p:pic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65175"/>
          </a:xfrm>
        </p:spPr>
        <p:txBody>
          <a:bodyPr/>
          <a:lstStyle/>
          <a:p>
            <a:pPr eaLnBrk="1" hangingPunct="1"/>
            <a:r>
              <a:rPr lang="en-GB" sz="4000" b="1" smtClean="0"/>
              <a:t>Thermistor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5625" y="1108075"/>
            <a:ext cx="3890963" cy="46799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smtClean="0"/>
              <a:t>Resistance decreases with increasing temperature. </a:t>
            </a:r>
          </a:p>
          <a:p>
            <a:pPr marL="0" indent="0" eaLnBrk="1" hangingPunct="1">
              <a:buFontTx/>
              <a:buNone/>
            </a:pPr>
            <a:endParaRPr lang="en-GB" sz="2800" smtClean="0"/>
          </a:p>
          <a:p>
            <a:pPr marL="0" indent="0" eaLnBrk="1" hangingPunct="1">
              <a:buFontTx/>
              <a:buNone/>
            </a:pPr>
            <a:r>
              <a:rPr lang="en-GB" sz="2800" smtClean="0"/>
              <a:t>Obeys Ohm’s law if the temperature remains constant.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5000"/>
          </a:xfrm>
        </p:spPr>
        <p:txBody>
          <a:bodyPr/>
          <a:lstStyle/>
          <a:p>
            <a:pPr eaLnBrk="1" hangingPunct="1"/>
            <a:r>
              <a:rPr lang="en-GB" sz="4000" b="1" smtClean="0"/>
              <a:t>Silicon diode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22713" y="1136650"/>
            <a:ext cx="4691062" cy="45259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000" b="1" smtClean="0">
                <a:solidFill>
                  <a:srgbClr val="FF3300"/>
                </a:solidFill>
              </a:rPr>
              <a:t>Reverse direction (reverse-biased)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000" smtClean="0"/>
              <a:t>Very high resistance, the current is typically below 1</a:t>
            </a:r>
            <a:r>
              <a:rPr lang="el-GR" sz="2000" smtClean="0">
                <a:cs typeface="Arial" pitchFamily="34" charset="0"/>
              </a:rPr>
              <a:t>μ</a:t>
            </a:r>
            <a:r>
              <a:rPr lang="en-GB" sz="2000" smtClean="0">
                <a:cs typeface="Arial" pitchFamily="34" charset="0"/>
              </a:rPr>
              <a:t>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000" b="1" smtClean="0">
              <a:cs typeface="Arial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000" b="1" smtClean="0">
                <a:solidFill>
                  <a:srgbClr val="FF3300"/>
                </a:solidFill>
                <a:cs typeface="Arial" pitchFamily="34" charset="0"/>
              </a:rPr>
              <a:t>Forward direction (forward-biased)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000" smtClean="0">
                <a:cs typeface="Arial" pitchFamily="34" charset="0"/>
              </a:rPr>
              <a:t>With p.d.s below about 0.6V resistance is high. With p.d.s above 0.6V the resistance falls rapidly to a few ohms and the current increases rapidly.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000" smtClean="0">
              <a:cs typeface="Arial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000" b="1" smtClean="0">
                <a:solidFill>
                  <a:srgbClr val="FF3300"/>
                </a:solidFill>
                <a:cs typeface="Arial" pitchFamily="34" charset="0"/>
              </a:rPr>
              <a:t>Turn-on voltage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000" smtClean="0">
                <a:cs typeface="Arial" pitchFamily="34" charset="0"/>
              </a:rPr>
              <a:t>0.6V is known as the turn-on voltage. Different types of diode have different turn-on voltages, LEDs are typically about 1.5V.</a:t>
            </a:r>
            <a:endParaRPr lang="el-GR" sz="2000" smtClean="0">
              <a:cs typeface="Arial" pitchFamily="34" charset="0"/>
            </a:endParaRPr>
          </a:p>
          <a:p>
            <a:pPr marL="0" indent="0" eaLnBrk="1" hangingPunct="1">
              <a:lnSpc>
                <a:spcPct val="80000"/>
              </a:lnSpc>
            </a:pPr>
            <a:endParaRPr lang="en-GB" sz="2000" smtClean="0"/>
          </a:p>
        </p:txBody>
      </p:sp>
      <p:pic>
        <p:nvPicPr>
          <p:cNvPr id="337924" name="Picture 4" descr="B054F4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7525" y="1147763"/>
            <a:ext cx="3455988" cy="33194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60400"/>
          </a:xfrm>
        </p:spPr>
        <p:txBody>
          <a:bodyPr/>
          <a:lstStyle/>
          <a:p>
            <a:pPr eaLnBrk="1" hangingPunct="1"/>
            <a:r>
              <a:rPr lang="en-GB" sz="4000" i="1" smtClean="0"/>
              <a:t>Diode – resistor IV combinations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27063" y="1036638"/>
            <a:ext cx="8064500" cy="86518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i="1" smtClean="0"/>
              <a:t>Sketch the IV characteristics of the diode-resistor combinations shown below.</a:t>
            </a:r>
            <a:endParaRPr lang="el-GR" sz="2800" i="1" smtClean="0"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</a:pPr>
            <a:endParaRPr lang="en-GB" sz="2800" i="1" smtClean="0"/>
          </a:p>
        </p:txBody>
      </p:sp>
      <p:grpSp>
        <p:nvGrpSpPr>
          <p:cNvPr id="47108" name="Group 18"/>
          <p:cNvGrpSpPr>
            <a:grpSpLocks/>
          </p:cNvGrpSpPr>
          <p:nvPr/>
        </p:nvGrpSpPr>
        <p:grpSpPr bwMode="auto">
          <a:xfrm>
            <a:off x="1403350" y="2074863"/>
            <a:ext cx="2808288" cy="792162"/>
            <a:chOff x="612" y="1434"/>
            <a:chExt cx="2041" cy="545"/>
          </a:xfrm>
        </p:grpSpPr>
        <p:sp>
          <p:nvSpPr>
            <p:cNvPr id="47177" name="Line 7"/>
            <p:cNvSpPr>
              <a:spLocks noChangeShapeType="1"/>
            </p:cNvSpPr>
            <p:nvPr/>
          </p:nvSpPr>
          <p:spPr bwMode="auto">
            <a:xfrm>
              <a:off x="612" y="1706"/>
              <a:ext cx="204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78" name="Rectangle 9"/>
            <p:cNvSpPr>
              <a:spLocks noChangeArrowheads="1"/>
            </p:cNvSpPr>
            <p:nvPr/>
          </p:nvSpPr>
          <p:spPr bwMode="auto">
            <a:xfrm>
              <a:off x="884" y="1616"/>
              <a:ext cx="590" cy="18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9" name="AutoShape 14"/>
            <p:cNvSpPr>
              <a:spLocks noChangeArrowheads="1"/>
            </p:cNvSpPr>
            <p:nvPr/>
          </p:nvSpPr>
          <p:spPr bwMode="auto">
            <a:xfrm rot="-8066298">
              <a:off x="1572" y="1518"/>
              <a:ext cx="394" cy="408"/>
            </a:xfrm>
            <a:prstGeom prst="rtTriangl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80" name="Line 15"/>
            <p:cNvSpPr>
              <a:spLocks noChangeShapeType="1"/>
            </p:cNvSpPr>
            <p:nvPr/>
          </p:nvSpPr>
          <p:spPr bwMode="auto">
            <a:xfrm>
              <a:off x="2064" y="1434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109" name="Group 19"/>
          <p:cNvGrpSpPr>
            <a:grpSpLocks/>
          </p:cNvGrpSpPr>
          <p:nvPr/>
        </p:nvGrpSpPr>
        <p:grpSpPr bwMode="auto">
          <a:xfrm>
            <a:off x="5435600" y="2146300"/>
            <a:ext cx="2376488" cy="1008063"/>
            <a:chOff x="3016" y="1616"/>
            <a:chExt cx="1860" cy="817"/>
          </a:xfrm>
        </p:grpSpPr>
        <p:sp>
          <p:nvSpPr>
            <p:cNvPr id="47170" name="Line 8"/>
            <p:cNvSpPr>
              <a:spLocks noChangeShapeType="1"/>
            </p:cNvSpPr>
            <p:nvPr/>
          </p:nvSpPr>
          <p:spPr bwMode="auto">
            <a:xfrm>
              <a:off x="3016" y="1706"/>
              <a:ext cx="18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71" name="Rectangle 10"/>
            <p:cNvSpPr>
              <a:spLocks noChangeArrowheads="1"/>
            </p:cNvSpPr>
            <p:nvPr/>
          </p:nvSpPr>
          <p:spPr bwMode="auto">
            <a:xfrm>
              <a:off x="3696" y="1616"/>
              <a:ext cx="590" cy="18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2" name="Line 11"/>
            <p:cNvSpPr>
              <a:spLocks noChangeShapeType="1"/>
            </p:cNvSpPr>
            <p:nvPr/>
          </p:nvSpPr>
          <p:spPr bwMode="auto">
            <a:xfrm>
              <a:off x="3288" y="1706"/>
              <a:ext cx="0" cy="4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73" name="Line 12"/>
            <p:cNvSpPr>
              <a:spLocks noChangeShapeType="1"/>
            </p:cNvSpPr>
            <p:nvPr/>
          </p:nvSpPr>
          <p:spPr bwMode="auto">
            <a:xfrm>
              <a:off x="4649" y="1706"/>
              <a:ext cx="0" cy="4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74" name="Line 13"/>
            <p:cNvSpPr>
              <a:spLocks noChangeShapeType="1"/>
            </p:cNvSpPr>
            <p:nvPr/>
          </p:nvSpPr>
          <p:spPr bwMode="auto">
            <a:xfrm>
              <a:off x="3288" y="2160"/>
              <a:ext cx="136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75" name="AutoShape 16"/>
            <p:cNvSpPr>
              <a:spLocks noChangeArrowheads="1"/>
            </p:cNvSpPr>
            <p:nvPr/>
          </p:nvSpPr>
          <p:spPr bwMode="auto">
            <a:xfrm rot="-8066298">
              <a:off x="3658" y="1972"/>
              <a:ext cx="394" cy="408"/>
            </a:xfrm>
            <a:prstGeom prst="rtTriangl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6" name="Line 17"/>
            <p:cNvSpPr>
              <a:spLocks noChangeShapeType="1"/>
            </p:cNvSpPr>
            <p:nvPr/>
          </p:nvSpPr>
          <p:spPr bwMode="auto">
            <a:xfrm>
              <a:off x="4150" y="1888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110" name="Text Box 65"/>
          <p:cNvSpPr txBox="1">
            <a:spLocks noChangeArrowheads="1"/>
          </p:cNvSpPr>
          <p:nvPr/>
        </p:nvSpPr>
        <p:spPr bwMode="auto">
          <a:xfrm>
            <a:off x="1933575" y="2316163"/>
            <a:ext cx="5524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5</a:t>
            </a:r>
            <a:r>
              <a:rPr lang="el-GR" sz="1400">
                <a:cs typeface="Arial" pitchFamily="34" charset="0"/>
              </a:rPr>
              <a:t>Ω</a:t>
            </a:r>
          </a:p>
        </p:txBody>
      </p:sp>
      <p:sp>
        <p:nvSpPr>
          <p:cNvPr id="47111" name="Text Box 66"/>
          <p:cNvSpPr txBox="1">
            <a:spLocks noChangeArrowheads="1"/>
          </p:cNvSpPr>
          <p:nvPr/>
        </p:nvSpPr>
        <p:spPr bwMode="auto">
          <a:xfrm>
            <a:off x="6426200" y="2103438"/>
            <a:ext cx="5524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5</a:t>
            </a:r>
            <a:r>
              <a:rPr lang="el-GR" sz="1400">
                <a:cs typeface="Arial" pitchFamily="34" charset="0"/>
              </a:rPr>
              <a:t>Ω</a:t>
            </a:r>
          </a:p>
        </p:txBody>
      </p:sp>
      <p:grpSp>
        <p:nvGrpSpPr>
          <p:cNvPr id="4" name="Group 98"/>
          <p:cNvGrpSpPr>
            <a:grpSpLocks/>
          </p:cNvGrpSpPr>
          <p:nvPr/>
        </p:nvGrpSpPr>
        <p:grpSpPr bwMode="auto">
          <a:xfrm>
            <a:off x="1192213" y="3630613"/>
            <a:ext cx="3168650" cy="2663825"/>
            <a:chOff x="751" y="2287"/>
            <a:chExt cx="1996" cy="1678"/>
          </a:xfrm>
        </p:grpSpPr>
        <p:sp>
          <p:nvSpPr>
            <p:cNvPr id="47164" name="Line 20"/>
            <p:cNvSpPr>
              <a:spLocks noChangeShapeType="1"/>
            </p:cNvSpPr>
            <p:nvPr/>
          </p:nvSpPr>
          <p:spPr bwMode="auto">
            <a:xfrm>
              <a:off x="1749" y="2287"/>
              <a:ext cx="0" cy="167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65" name="Line 21"/>
            <p:cNvSpPr>
              <a:spLocks noChangeShapeType="1"/>
            </p:cNvSpPr>
            <p:nvPr/>
          </p:nvSpPr>
          <p:spPr bwMode="auto">
            <a:xfrm>
              <a:off x="751" y="3149"/>
              <a:ext cx="19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66" name="Line 23"/>
            <p:cNvSpPr>
              <a:spLocks noChangeShapeType="1"/>
            </p:cNvSpPr>
            <p:nvPr/>
          </p:nvSpPr>
          <p:spPr bwMode="auto">
            <a:xfrm>
              <a:off x="2112" y="3103"/>
              <a:ext cx="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67" name="Text Box 24"/>
            <p:cNvSpPr txBox="1">
              <a:spLocks noChangeArrowheads="1"/>
            </p:cNvSpPr>
            <p:nvPr/>
          </p:nvSpPr>
          <p:spPr bwMode="auto">
            <a:xfrm>
              <a:off x="1885" y="3194"/>
              <a:ext cx="40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/>
                <a:t>+ 0.6</a:t>
              </a:r>
            </a:p>
          </p:txBody>
        </p:sp>
        <p:sp>
          <p:nvSpPr>
            <p:cNvPr id="47168" name="Text Box 25"/>
            <p:cNvSpPr txBox="1">
              <a:spLocks noChangeArrowheads="1"/>
            </p:cNvSpPr>
            <p:nvPr/>
          </p:nvSpPr>
          <p:spPr bwMode="auto">
            <a:xfrm>
              <a:off x="1567" y="2287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i="1"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47169" name="Text Box 26"/>
            <p:cNvSpPr txBox="1">
              <a:spLocks noChangeArrowheads="1"/>
            </p:cNvSpPr>
            <p:nvPr/>
          </p:nvSpPr>
          <p:spPr bwMode="auto">
            <a:xfrm>
              <a:off x="2474" y="3149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i="1">
                  <a:latin typeface="Times New Roman" pitchFamily="18" charset="0"/>
                </a:rPr>
                <a:t>V</a:t>
              </a:r>
            </a:p>
          </p:txBody>
        </p:sp>
      </p:grp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1552575" y="3929063"/>
            <a:ext cx="2232025" cy="2376487"/>
            <a:chOff x="3078" y="2461"/>
            <a:chExt cx="1406" cy="1497"/>
          </a:xfrm>
        </p:grpSpPr>
        <p:sp>
          <p:nvSpPr>
            <p:cNvPr id="47162" name="Line 27"/>
            <p:cNvSpPr>
              <a:spLocks noChangeShapeType="1"/>
            </p:cNvSpPr>
            <p:nvPr/>
          </p:nvSpPr>
          <p:spPr bwMode="auto">
            <a:xfrm flipH="1">
              <a:off x="3078" y="2461"/>
              <a:ext cx="1406" cy="1497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63" name="Text Box 42"/>
            <p:cNvSpPr txBox="1">
              <a:spLocks noChangeArrowheads="1"/>
            </p:cNvSpPr>
            <p:nvPr/>
          </p:nvSpPr>
          <p:spPr bwMode="auto">
            <a:xfrm>
              <a:off x="3144" y="3780"/>
              <a:ext cx="46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200">
                  <a:solidFill>
                    <a:srgbClr val="FF3300"/>
                  </a:solidFill>
                </a:rPr>
                <a:t>resistor</a:t>
              </a:r>
            </a:p>
          </p:txBody>
        </p:sp>
      </p:grpSp>
      <p:grpSp>
        <p:nvGrpSpPr>
          <p:cNvPr id="6" name="Group 69"/>
          <p:cNvGrpSpPr>
            <a:grpSpLocks/>
          </p:cNvGrpSpPr>
          <p:nvPr/>
        </p:nvGrpSpPr>
        <p:grpSpPr bwMode="auto">
          <a:xfrm>
            <a:off x="5103813" y="3608388"/>
            <a:ext cx="3168650" cy="2663825"/>
            <a:chOff x="3215" y="2273"/>
            <a:chExt cx="1996" cy="1678"/>
          </a:xfrm>
        </p:grpSpPr>
        <p:sp>
          <p:nvSpPr>
            <p:cNvPr id="47141" name="Line 44"/>
            <p:cNvSpPr>
              <a:spLocks noChangeShapeType="1"/>
            </p:cNvSpPr>
            <p:nvPr/>
          </p:nvSpPr>
          <p:spPr bwMode="auto">
            <a:xfrm>
              <a:off x="4213" y="2273"/>
              <a:ext cx="0" cy="167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42" name="Line 45"/>
            <p:cNvSpPr>
              <a:spLocks noChangeShapeType="1"/>
            </p:cNvSpPr>
            <p:nvPr/>
          </p:nvSpPr>
          <p:spPr bwMode="auto">
            <a:xfrm>
              <a:off x="3215" y="3135"/>
              <a:ext cx="19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43" name="Line 46"/>
            <p:cNvSpPr>
              <a:spLocks noChangeShapeType="1"/>
            </p:cNvSpPr>
            <p:nvPr/>
          </p:nvSpPr>
          <p:spPr bwMode="auto">
            <a:xfrm>
              <a:off x="4576" y="3089"/>
              <a:ext cx="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44" name="Text Box 47"/>
            <p:cNvSpPr txBox="1">
              <a:spLocks noChangeArrowheads="1"/>
            </p:cNvSpPr>
            <p:nvPr/>
          </p:nvSpPr>
          <p:spPr bwMode="auto">
            <a:xfrm>
              <a:off x="4349" y="3180"/>
              <a:ext cx="40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/>
                <a:t>+ 0.6</a:t>
              </a:r>
            </a:p>
          </p:txBody>
        </p:sp>
        <p:sp>
          <p:nvSpPr>
            <p:cNvPr id="47145" name="Text Box 48"/>
            <p:cNvSpPr txBox="1">
              <a:spLocks noChangeArrowheads="1"/>
            </p:cNvSpPr>
            <p:nvPr/>
          </p:nvSpPr>
          <p:spPr bwMode="auto">
            <a:xfrm>
              <a:off x="4031" y="227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i="1"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47146" name="Text Box 49"/>
            <p:cNvSpPr txBox="1">
              <a:spLocks noChangeArrowheads="1"/>
            </p:cNvSpPr>
            <p:nvPr/>
          </p:nvSpPr>
          <p:spPr bwMode="auto">
            <a:xfrm>
              <a:off x="4938" y="3135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i="1">
                  <a:latin typeface="Times New Roman" pitchFamily="18" charset="0"/>
                </a:rPr>
                <a:t>V</a:t>
              </a:r>
            </a:p>
          </p:txBody>
        </p:sp>
        <p:grpSp>
          <p:nvGrpSpPr>
            <p:cNvPr id="47147" name="Group 50"/>
            <p:cNvGrpSpPr>
              <a:grpSpLocks/>
            </p:cNvGrpSpPr>
            <p:nvPr/>
          </p:nvGrpSpPr>
          <p:grpSpPr bwMode="auto">
            <a:xfrm>
              <a:off x="3220" y="2318"/>
              <a:ext cx="1434" cy="971"/>
              <a:chOff x="2768" y="2772"/>
              <a:chExt cx="1434" cy="971"/>
            </a:xfrm>
          </p:grpSpPr>
          <p:grpSp>
            <p:nvGrpSpPr>
              <p:cNvPr id="47151" name="Group 51"/>
              <p:cNvGrpSpPr>
                <a:grpSpLocks/>
              </p:cNvGrpSpPr>
              <p:nvPr/>
            </p:nvGrpSpPr>
            <p:grpSpPr bwMode="auto">
              <a:xfrm>
                <a:off x="2768" y="2772"/>
                <a:ext cx="1434" cy="858"/>
                <a:chOff x="3392" y="2408"/>
                <a:chExt cx="1434" cy="858"/>
              </a:xfrm>
            </p:grpSpPr>
            <p:grpSp>
              <p:nvGrpSpPr>
                <p:cNvPr id="47153" name="Group 52"/>
                <p:cNvGrpSpPr>
                  <a:grpSpLocks/>
                </p:cNvGrpSpPr>
                <p:nvPr/>
              </p:nvGrpSpPr>
              <p:grpSpPr bwMode="auto">
                <a:xfrm>
                  <a:off x="3392" y="3156"/>
                  <a:ext cx="1326" cy="110"/>
                  <a:chOff x="710" y="3048"/>
                  <a:chExt cx="1326" cy="110"/>
                </a:xfrm>
              </p:grpSpPr>
              <p:grpSp>
                <p:nvGrpSpPr>
                  <p:cNvPr id="47155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710" y="3067"/>
                    <a:ext cx="1270" cy="91"/>
                    <a:chOff x="710" y="3067"/>
                    <a:chExt cx="1270" cy="91"/>
                  </a:xfrm>
                </p:grpSpPr>
                <p:grpSp>
                  <p:nvGrpSpPr>
                    <p:cNvPr id="47157" name="Group 5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10" y="3067"/>
                      <a:ext cx="1035" cy="91"/>
                      <a:chOff x="710" y="3067"/>
                      <a:chExt cx="1035" cy="91"/>
                    </a:xfrm>
                  </p:grpSpPr>
                  <p:sp>
                    <p:nvSpPr>
                      <p:cNvPr id="47159" name="Oval 5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655" y="3067"/>
                        <a:ext cx="90" cy="91"/>
                      </a:xfrm>
                      <a:prstGeom prst="ellips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7160" name="Line 56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710" y="3132"/>
                        <a:ext cx="972" cy="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prstDash val="dash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7161" name="Line 57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680" y="3088"/>
                        <a:ext cx="50" cy="4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prstDash val="dash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47158" name="Line 5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20" y="3094"/>
                      <a:ext cx="2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accent2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7156" name="Freeform 59"/>
                  <p:cNvSpPr>
                    <a:spLocks/>
                  </p:cNvSpPr>
                  <p:nvPr/>
                </p:nvSpPr>
                <p:spPr bwMode="auto">
                  <a:xfrm>
                    <a:off x="1980" y="3048"/>
                    <a:ext cx="56" cy="46"/>
                  </a:xfrm>
                  <a:custGeom>
                    <a:avLst/>
                    <a:gdLst>
                      <a:gd name="T0" fmla="*/ 0 w 56"/>
                      <a:gd name="T1" fmla="*/ 46 h 46"/>
                      <a:gd name="T2" fmla="*/ 40 w 56"/>
                      <a:gd name="T3" fmla="*/ 30 h 46"/>
                      <a:gd name="T4" fmla="*/ 56 w 56"/>
                      <a:gd name="T5" fmla="*/ 0 h 46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46"/>
                      <a:gd name="T11" fmla="*/ 56 w 56"/>
                      <a:gd name="T12" fmla="*/ 46 h 4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46">
                        <a:moveTo>
                          <a:pt x="0" y="46"/>
                        </a:moveTo>
                        <a:cubicBezTo>
                          <a:pt x="15" y="42"/>
                          <a:pt x="31" y="38"/>
                          <a:pt x="40" y="30"/>
                        </a:cubicBezTo>
                        <a:cubicBezTo>
                          <a:pt x="49" y="22"/>
                          <a:pt x="52" y="11"/>
                          <a:pt x="56" y="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7154" name="Line 60"/>
                <p:cNvSpPr>
                  <a:spLocks noChangeShapeType="1"/>
                </p:cNvSpPr>
                <p:nvPr/>
              </p:nvSpPr>
              <p:spPr bwMode="auto">
                <a:xfrm flipH="1">
                  <a:off x="4712" y="2408"/>
                  <a:ext cx="114" cy="752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7152" name="Text Box 61"/>
              <p:cNvSpPr txBox="1">
                <a:spLocks noChangeArrowheads="1"/>
              </p:cNvSpPr>
              <p:nvPr/>
            </p:nvSpPr>
            <p:spPr bwMode="auto">
              <a:xfrm>
                <a:off x="2826" y="3570"/>
                <a:ext cx="42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200">
                    <a:solidFill>
                      <a:schemeClr val="accent2"/>
                    </a:solidFill>
                  </a:rPr>
                  <a:t>diode</a:t>
                </a:r>
              </a:p>
            </p:txBody>
          </p:sp>
        </p:grpSp>
        <p:grpSp>
          <p:nvGrpSpPr>
            <p:cNvPr id="47148" name="Group 62"/>
            <p:cNvGrpSpPr>
              <a:grpSpLocks/>
            </p:cNvGrpSpPr>
            <p:nvPr/>
          </p:nvGrpSpPr>
          <p:grpSpPr bwMode="auto">
            <a:xfrm>
              <a:off x="3506" y="2387"/>
              <a:ext cx="1406" cy="1497"/>
              <a:chOff x="3078" y="2461"/>
              <a:chExt cx="1406" cy="1497"/>
            </a:xfrm>
          </p:grpSpPr>
          <p:sp>
            <p:nvSpPr>
              <p:cNvPr id="47149" name="Line 63"/>
              <p:cNvSpPr>
                <a:spLocks noChangeShapeType="1"/>
              </p:cNvSpPr>
              <p:nvPr/>
            </p:nvSpPr>
            <p:spPr bwMode="auto">
              <a:xfrm flipH="1">
                <a:off x="3078" y="2461"/>
                <a:ext cx="1406" cy="1497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50" name="Text Box 64"/>
              <p:cNvSpPr txBox="1">
                <a:spLocks noChangeArrowheads="1"/>
              </p:cNvSpPr>
              <p:nvPr/>
            </p:nvSpPr>
            <p:spPr bwMode="auto">
              <a:xfrm>
                <a:off x="3144" y="3780"/>
                <a:ext cx="462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200">
                    <a:solidFill>
                      <a:srgbClr val="FF3300"/>
                    </a:solidFill>
                  </a:rPr>
                  <a:t>resistor</a:t>
                </a:r>
              </a:p>
            </p:txBody>
          </p:sp>
        </p:grpSp>
      </p:grpSp>
      <p:grpSp>
        <p:nvGrpSpPr>
          <p:cNvPr id="13" name="Group 97"/>
          <p:cNvGrpSpPr>
            <a:grpSpLocks/>
          </p:cNvGrpSpPr>
          <p:nvPr/>
        </p:nvGrpSpPr>
        <p:grpSpPr bwMode="auto">
          <a:xfrm>
            <a:off x="4878388" y="3600450"/>
            <a:ext cx="2492375" cy="2643188"/>
            <a:chOff x="3073" y="2268"/>
            <a:chExt cx="1570" cy="1665"/>
          </a:xfrm>
        </p:grpSpPr>
        <p:grpSp>
          <p:nvGrpSpPr>
            <p:cNvPr id="47137" name="Group 72"/>
            <p:cNvGrpSpPr>
              <a:grpSpLocks/>
            </p:cNvGrpSpPr>
            <p:nvPr/>
          </p:nvGrpSpPr>
          <p:grpSpPr bwMode="auto">
            <a:xfrm>
              <a:off x="3458" y="2268"/>
              <a:ext cx="1185" cy="1665"/>
              <a:chOff x="1008" y="2268"/>
              <a:chExt cx="1185" cy="1665"/>
            </a:xfrm>
          </p:grpSpPr>
          <p:sp>
            <p:nvSpPr>
              <p:cNvPr id="47139" name="Line 70"/>
              <p:cNvSpPr>
                <a:spLocks noChangeShapeType="1"/>
              </p:cNvSpPr>
              <p:nvPr/>
            </p:nvSpPr>
            <p:spPr bwMode="auto">
              <a:xfrm flipV="1">
                <a:off x="1008" y="2859"/>
                <a:ext cx="1008" cy="1074"/>
              </a:xfrm>
              <a:prstGeom prst="line">
                <a:avLst/>
              </a:prstGeom>
              <a:noFill/>
              <a:ln w="381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40" name="Freeform 71"/>
              <p:cNvSpPr>
                <a:spLocks/>
              </p:cNvSpPr>
              <p:nvPr/>
            </p:nvSpPr>
            <p:spPr bwMode="auto">
              <a:xfrm>
                <a:off x="2016" y="2268"/>
                <a:ext cx="177" cy="591"/>
              </a:xfrm>
              <a:custGeom>
                <a:avLst/>
                <a:gdLst>
                  <a:gd name="T0" fmla="*/ 0 w 177"/>
                  <a:gd name="T1" fmla="*/ 591 h 591"/>
                  <a:gd name="T2" fmla="*/ 69 w 177"/>
                  <a:gd name="T3" fmla="*/ 462 h 591"/>
                  <a:gd name="T4" fmla="*/ 177 w 177"/>
                  <a:gd name="T5" fmla="*/ 0 h 591"/>
                  <a:gd name="T6" fmla="*/ 0 60000 65536"/>
                  <a:gd name="T7" fmla="*/ 0 60000 65536"/>
                  <a:gd name="T8" fmla="*/ 0 60000 65536"/>
                  <a:gd name="T9" fmla="*/ 0 w 177"/>
                  <a:gd name="T10" fmla="*/ 0 h 591"/>
                  <a:gd name="T11" fmla="*/ 177 w 177"/>
                  <a:gd name="T12" fmla="*/ 591 h 59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77" h="591">
                    <a:moveTo>
                      <a:pt x="0" y="591"/>
                    </a:moveTo>
                    <a:cubicBezTo>
                      <a:pt x="20" y="575"/>
                      <a:pt x="40" y="560"/>
                      <a:pt x="69" y="462"/>
                    </a:cubicBezTo>
                    <a:cubicBezTo>
                      <a:pt x="98" y="364"/>
                      <a:pt x="159" y="77"/>
                      <a:pt x="177" y="0"/>
                    </a:cubicBezTo>
                  </a:path>
                </a:pathLst>
              </a:custGeom>
              <a:noFill/>
              <a:ln w="381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7138" name="Text Box 73"/>
            <p:cNvSpPr txBox="1">
              <a:spLocks noChangeArrowheads="1"/>
            </p:cNvSpPr>
            <p:nvPr/>
          </p:nvSpPr>
          <p:spPr bwMode="auto">
            <a:xfrm>
              <a:off x="3073" y="3415"/>
              <a:ext cx="94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00CC00"/>
                  </a:solidFill>
                </a:rPr>
                <a:t>combination</a:t>
              </a:r>
            </a:p>
          </p:txBody>
        </p:sp>
      </p:grpSp>
      <p:grpSp>
        <p:nvGrpSpPr>
          <p:cNvPr id="15" name="Group 76"/>
          <p:cNvGrpSpPr>
            <a:grpSpLocks/>
          </p:cNvGrpSpPr>
          <p:nvPr/>
        </p:nvGrpSpPr>
        <p:grpSpPr bwMode="auto">
          <a:xfrm>
            <a:off x="1206500" y="3706813"/>
            <a:ext cx="2276475" cy="1541462"/>
            <a:chOff x="2768" y="2772"/>
            <a:chExt cx="1434" cy="971"/>
          </a:xfrm>
        </p:grpSpPr>
        <p:grpSp>
          <p:nvGrpSpPr>
            <p:cNvPr id="47126" name="Group 77"/>
            <p:cNvGrpSpPr>
              <a:grpSpLocks/>
            </p:cNvGrpSpPr>
            <p:nvPr/>
          </p:nvGrpSpPr>
          <p:grpSpPr bwMode="auto">
            <a:xfrm>
              <a:off x="2768" y="2772"/>
              <a:ext cx="1434" cy="858"/>
              <a:chOff x="3392" y="2408"/>
              <a:chExt cx="1434" cy="858"/>
            </a:xfrm>
          </p:grpSpPr>
          <p:grpSp>
            <p:nvGrpSpPr>
              <p:cNvPr id="47128" name="Group 78"/>
              <p:cNvGrpSpPr>
                <a:grpSpLocks/>
              </p:cNvGrpSpPr>
              <p:nvPr/>
            </p:nvGrpSpPr>
            <p:grpSpPr bwMode="auto">
              <a:xfrm>
                <a:off x="3392" y="3156"/>
                <a:ext cx="1326" cy="110"/>
                <a:chOff x="710" y="3048"/>
                <a:chExt cx="1326" cy="110"/>
              </a:xfrm>
            </p:grpSpPr>
            <p:grpSp>
              <p:nvGrpSpPr>
                <p:cNvPr id="47130" name="Group 79"/>
                <p:cNvGrpSpPr>
                  <a:grpSpLocks/>
                </p:cNvGrpSpPr>
                <p:nvPr/>
              </p:nvGrpSpPr>
              <p:grpSpPr bwMode="auto">
                <a:xfrm>
                  <a:off x="710" y="3067"/>
                  <a:ext cx="1270" cy="91"/>
                  <a:chOff x="710" y="3067"/>
                  <a:chExt cx="1270" cy="91"/>
                </a:xfrm>
              </p:grpSpPr>
              <p:grpSp>
                <p:nvGrpSpPr>
                  <p:cNvPr id="47132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710" y="3067"/>
                    <a:ext cx="1035" cy="91"/>
                    <a:chOff x="710" y="3067"/>
                    <a:chExt cx="1035" cy="91"/>
                  </a:xfrm>
                </p:grpSpPr>
                <p:sp>
                  <p:nvSpPr>
                    <p:cNvPr id="47134" name="Oval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55" y="3067"/>
                      <a:ext cx="90" cy="9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7135" name="Line 8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710" y="3132"/>
                      <a:ext cx="972" cy="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accent2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7136" name="Line 8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680" y="3088"/>
                      <a:ext cx="50" cy="4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accent2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7133" name="Line 84"/>
                  <p:cNvSpPr>
                    <a:spLocks noChangeShapeType="1"/>
                  </p:cNvSpPr>
                  <p:nvPr/>
                </p:nvSpPr>
                <p:spPr bwMode="auto">
                  <a:xfrm>
                    <a:off x="1720" y="3094"/>
                    <a:ext cx="26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2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7131" name="Freeform 85"/>
                <p:cNvSpPr>
                  <a:spLocks/>
                </p:cNvSpPr>
                <p:nvPr/>
              </p:nvSpPr>
              <p:spPr bwMode="auto">
                <a:xfrm>
                  <a:off x="1980" y="3048"/>
                  <a:ext cx="56" cy="46"/>
                </a:xfrm>
                <a:custGeom>
                  <a:avLst/>
                  <a:gdLst>
                    <a:gd name="T0" fmla="*/ 0 w 56"/>
                    <a:gd name="T1" fmla="*/ 46 h 46"/>
                    <a:gd name="T2" fmla="*/ 40 w 56"/>
                    <a:gd name="T3" fmla="*/ 30 h 46"/>
                    <a:gd name="T4" fmla="*/ 56 w 56"/>
                    <a:gd name="T5" fmla="*/ 0 h 46"/>
                    <a:gd name="T6" fmla="*/ 0 60000 65536"/>
                    <a:gd name="T7" fmla="*/ 0 60000 65536"/>
                    <a:gd name="T8" fmla="*/ 0 60000 65536"/>
                    <a:gd name="T9" fmla="*/ 0 w 56"/>
                    <a:gd name="T10" fmla="*/ 0 h 46"/>
                    <a:gd name="T11" fmla="*/ 56 w 56"/>
                    <a:gd name="T12" fmla="*/ 46 h 4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6" h="46">
                      <a:moveTo>
                        <a:pt x="0" y="46"/>
                      </a:moveTo>
                      <a:cubicBezTo>
                        <a:pt x="15" y="42"/>
                        <a:pt x="31" y="38"/>
                        <a:pt x="40" y="30"/>
                      </a:cubicBezTo>
                      <a:cubicBezTo>
                        <a:pt x="49" y="22"/>
                        <a:pt x="52" y="11"/>
                        <a:pt x="56" y="0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7129" name="Line 86"/>
              <p:cNvSpPr>
                <a:spLocks noChangeShapeType="1"/>
              </p:cNvSpPr>
              <p:nvPr/>
            </p:nvSpPr>
            <p:spPr bwMode="auto">
              <a:xfrm flipH="1">
                <a:off x="4712" y="2408"/>
                <a:ext cx="114" cy="752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7127" name="Text Box 87"/>
            <p:cNvSpPr txBox="1">
              <a:spLocks noChangeArrowheads="1"/>
            </p:cNvSpPr>
            <p:nvPr/>
          </p:nvSpPr>
          <p:spPr bwMode="auto">
            <a:xfrm>
              <a:off x="2826" y="3570"/>
              <a:ext cx="42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200">
                  <a:solidFill>
                    <a:schemeClr val="accent2"/>
                  </a:solidFill>
                </a:rPr>
                <a:t>diode</a:t>
              </a:r>
            </a:p>
          </p:txBody>
        </p:sp>
      </p:grpSp>
      <p:grpSp>
        <p:nvGrpSpPr>
          <p:cNvPr id="20" name="Group 96"/>
          <p:cNvGrpSpPr>
            <a:grpSpLocks/>
          </p:cNvGrpSpPr>
          <p:nvPr/>
        </p:nvGrpSpPr>
        <p:grpSpPr bwMode="auto">
          <a:xfrm>
            <a:off x="1235075" y="3679825"/>
            <a:ext cx="3825875" cy="1344613"/>
            <a:chOff x="-514" y="2008"/>
            <a:chExt cx="2410" cy="847"/>
          </a:xfrm>
        </p:grpSpPr>
        <p:grpSp>
          <p:nvGrpSpPr>
            <p:cNvPr id="47118" name="Group 95"/>
            <p:cNvGrpSpPr>
              <a:grpSpLocks/>
            </p:cNvGrpSpPr>
            <p:nvPr/>
          </p:nvGrpSpPr>
          <p:grpSpPr bwMode="auto">
            <a:xfrm>
              <a:off x="-514" y="2008"/>
              <a:ext cx="1810" cy="847"/>
              <a:chOff x="-514" y="2008"/>
              <a:chExt cx="1810" cy="847"/>
            </a:xfrm>
          </p:grpSpPr>
          <p:sp>
            <p:nvSpPr>
              <p:cNvPr id="47122" name="Line 29"/>
              <p:cNvSpPr>
                <a:spLocks noChangeShapeType="1"/>
              </p:cNvSpPr>
              <p:nvPr/>
            </p:nvSpPr>
            <p:spPr bwMode="auto">
              <a:xfrm flipV="1">
                <a:off x="-514" y="2853"/>
                <a:ext cx="972" cy="2"/>
              </a:xfrm>
              <a:prstGeom prst="line">
                <a:avLst/>
              </a:prstGeom>
              <a:noFill/>
              <a:ln w="381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23" name="Line 30"/>
              <p:cNvSpPr>
                <a:spLocks noChangeShapeType="1"/>
              </p:cNvSpPr>
              <p:nvPr/>
            </p:nvSpPr>
            <p:spPr bwMode="auto">
              <a:xfrm flipV="1">
                <a:off x="456" y="2809"/>
                <a:ext cx="50" cy="46"/>
              </a:xfrm>
              <a:prstGeom prst="line">
                <a:avLst/>
              </a:prstGeom>
              <a:noFill/>
              <a:ln w="381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24" name="Freeform 34"/>
              <p:cNvSpPr>
                <a:spLocks/>
              </p:cNvSpPr>
              <p:nvPr/>
            </p:nvSpPr>
            <p:spPr bwMode="auto">
              <a:xfrm>
                <a:off x="756" y="2769"/>
                <a:ext cx="56" cy="46"/>
              </a:xfrm>
              <a:custGeom>
                <a:avLst/>
                <a:gdLst>
                  <a:gd name="T0" fmla="*/ 0 w 56"/>
                  <a:gd name="T1" fmla="*/ 46 h 46"/>
                  <a:gd name="T2" fmla="*/ 40 w 56"/>
                  <a:gd name="T3" fmla="*/ 30 h 46"/>
                  <a:gd name="T4" fmla="*/ 56 w 56"/>
                  <a:gd name="T5" fmla="*/ 0 h 46"/>
                  <a:gd name="T6" fmla="*/ 0 60000 65536"/>
                  <a:gd name="T7" fmla="*/ 0 60000 65536"/>
                  <a:gd name="T8" fmla="*/ 0 60000 65536"/>
                  <a:gd name="T9" fmla="*/ 0 w 56"/>
                  <a:gd name="T10" fmla="*/ 0 h 46"/>
                  <a:gd name="T11" fmla="*/ 56 w 56"/>
                  <a:gd name="T12" fmla="*/ 46 h 4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6" h="46">
                    <a:moveTo>
                      <a:pt x="0" y="46"/>
                    </a:moveTo>
                    <a:cubicBezTo>
                      <a:pt x="15" y="42"/>
                      <a:pt x="31" y="38"/>
                      <a:pt x="40" y="30"/>
                    </a:cubicBezTo>
                    <a:cubicBezTo>
                      <a:pt x="49" y="22"/>
                      <a:pt x="52" y="11"/>
                      <a:pt x="56" y="0"/>
                    </a:cubicBezTo>
                  </a:path>
                </a:pathLst>
              </a:custGeom>
              <a:noFill/>
              <a:ln w="381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25" name="Freeform 91"/>
              <p:cNvSpPr>
                <a:spLocks/>
              </p:cNvSpPr>
              <p:nvPr/>
            </p:nvSpPr>
            <p:spPr bwMode="auto">
              <a:xfrm>
                <a:off x="816" y="2008"/>
                <a:ext cx="480" cy="768"/>
              </a:xfrm>
              <a:custGeom>
                <a:avLst/>
                <a:gdLst>
                  <a:gd name="T0" fmla="*/ 0 w 488"/>
                  <a:gd name="T1" fmla="*/ 784 h 760"/>
                  <a:gd name="T2" fmla="*/ 464 w 488"/>
                  <a:gd name="T3" fmla="*/ 0 h 760"/>
                  <a:gd name="T4" fmla="*/ 0 60000 65536"/>
                  <a:gd name="T5" fmla="*/ 0 60000 65536"/>
                  <a:gd name="T6" fmla="*/ 0 w 488"/>
                  <a:gd name="T7" fmla="*/ 0 h 760"/>
                  <a:gd name="T8" fmla="*/ 488 w 488"/>
                  <a:gd name="T9" fmla="*/ 760 h 76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88" h="760">
                    <a:moveTo>
                      <a:pt x="0" y="760"/>
                    </a:moveTo>
                    <a:cubicBezTo>
                      <a:pt x="0" y="760"/>
                      <a:pt x="244" y="380"/>
                      <a:pt x="488" y="0"/>
                    </a:cubicBezTo>
                  </a:path>
                </a:pathLst>
              </a:custGeom>
              <a:noFill/>
              <a:ln w="381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7119" name="Group 94"/>
            <p:cNvGrpSpPr>
              <a:grpSpLocks/>
            </p:cNvGrpSpPr>
            <p:nvPr/>
          </p:nvGrpSpPr>
          <p:grpSpPr bwMode="auto">
            <a:xfrm>
              <a:off x="496" y="2485"/>
              <a:ext cx="1400" cy="330"/>
              <a:chOff x="496" y="2485"/>
              <a:chExt cx="1400" cy="330"/>
            </a:xfrm>
          </p:grpSpPr>
          <p:sp>
            <p:nvSpPr>
              <p:cNvPr id="47120" name="Line 32"/>
              <p:cNvSpPr>
                <a:spLocks noChangeShapeType="1"/>
              </p:cNvSpPr>
              <p:nvPr/>
            </p:nvSpPr>
            <p:spPr bwMode="auto">
              <a:xfrm>
                <a:off x="496" y="2815"/>
                <a:ext cx="260" cy="0"/>
              </a:xfrm>
              <a:prstGeom prst="line">
                <a:avLst/>
              </a:prstGeom>
              <a:noFill/>
              <a:ln w="381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21" name="Text Box 92"/>
              <p:cNvSpPr txBox="1">
                <a:spLocks noChangeArrowheads="1"/>
              </p:cNvSpPr>
              <p:nvPr/>
            </p:nvSpPr>
            <p:spPr bwMode="auto">
              <a:xfrm>
                <a:off x="951" y="2485"/>
                <a:ext cx="945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rgbClr val="00CC00"/>
                    </a:solidFill>
                  </a:rPr>
                  <a:t>combination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81050"/>
          </a:xfrm>
        </p:spPr>
        <p:txBody>
          <a:bodyPr/>
          <a:lstStyle/>
          <a:p>
            <a:pPr eaLnBrk="1" hangingPunct="1"/>
            <a:r>
              <a:rPr lang="en-GB" smtClean="0"/>
              <a:t>Resistance and temperature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092200"/>
            <a:ext cx="8218487" cy="47085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b="1" smtClean="0">
                <a:solidFill>
                  <a:schemeClr val="accent2"/>
                </a:solidFill>
              </a:rPr>
              <a:t>1. Metallic conductors</a:t>
            </a:r>
          </a:p>
          <a:p>
            <a:pPr eaLnBrk="1" hangingPunct="1"/>
            <a:r>
              <a:rPr lang="en-GB" smtClean="0"/>
              <a:t>Resistance increases relatively slowly with temperature</a:t>
            </a:r>
          </a:p>
          <a:p>
            <a:pPr eaLnBrk="1" hangingPunct="1"/>
            <a:r>
              <a:rPr lang="en-GB" smtClean="0"/>
              <a:t>They are said to have a </a:t>
            </a:r>
            <a:r>
              <a:rPr lang="en-GB" b="1" smtClean="0">
                <a:solidFill>
                  <a:srgbClr val="FF3300"/>
                </a:solidFill>
              </a:rPr>
              <a:t>‘positive temperature coefficient’</a:t>
            </a:r>
            <a:endParaRPr lang="en-GB" smtClean="0">
              <a:solidFill>
                <a:srgbClr val="FF3300"/>
              </a:solidFill>
            </a:endParaRPr>
          </a:p>
          <a:p>
            <a:pPr eaLnBrk="1" hangingPunct="1"/>
            <a:r>
              <a:rPr lang="en-GB" smtClean="0"/>
              <a:t>Positive ions within the conductor vibrate more with increasing temperature</a:t>
            </a:r>
          </a:p>
          <a:p>
            <a:pPr eaLnBrk="1" hangingPunct="1"/>
            <a:r>
              <a:rPr lang="en-GB" smtClean="0"/>
              <a:t>Charge carriers (conduction electrons) cannot pass through the conductor as easily when a p.d. is applied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476250"/>
            <a:ext cx="8075612" cy="56499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b="1" smtClean="0">
                <a:solidFill>
                  <a:schemeClr val="accent2"/>
                </a:solidFill>
              </a:rPr>
              <a:t>2. Semiconductors</a:t>
            </a:r>
          </a:p>
          <a:p>
            <a:pPr eaLnBrk="1" hangingPunct="1"/>
            <a:r>
              <a:rPr lang="en-GB" smtClean="0"/>
              <a:t>Resistance decreases relatively quickly with temperature</a:t>
            </a:r>
          </a:p>
          <a:p>
            <a:pPr eaLnBrk="1" hangingPunct="1"/>
            <a:r>
              <a:rPr lang="en-GB" smtClean="0"/>
              <a:t>Said to have a </a:t>
            </a:r>
            <a:r>
              <a:rPr lang="en-GB" b="1" smtClean="0">
                <a:solidFill>
                  <a:srgbClr val="FF3300"/>
                </a:solidFill>
              </a:rPr>
              <a:t>‘negative temperature coefficient’</a:t>
            </a:r>
            <a:endParaRPr lang="en-GB" smtClean="0">
              <a:solidFill>
                <a:srgbClr val="FF3300"/>
              </a:solidFill>
            </a:endParaRPr>
          </a:p>
          <a:p>
            <a:pPr eaLnBrk="1" hangingPunct="1"/>
            <a:r>
              <a:rPr lang="en-GB" smtClean="0"/>
              <a:t>The number of charge carriers increase far more rapidly with temperature than the impedance caused by the more quickly vibrating positive ions </a:t>
            </a:r>
          </a:p>
          <a:p>
            <a:pPr eaLnBrk="1" hangingPunct="1"/>
            <a:r>
              <a:rPr lang="en-GB" smtClean="0"/>
              <a:t>Application - the thermistor - used to sense temperature changes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07375" cy="863600"/>
          </a:xfrm>
        </p:spPr>
        <p:txBody>
          <a:bodyPr/>
          <a:lstStyle/>
          <a:p>
            <a:pPr eaLnBrk="1" hangingPunct="1"/>
            <a:r>
              <a:rPr lang="en-GB" sz="3200" smtClean="0"/>
              <a:t>ACTIVITY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424862" cy="525621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GB" sz="2000" smtClean="0">
                <a:latin typeface="Times New Roman" pitchFamily="18" charset="0"/>
              </a:rPr>
              <a:t>What is an electric current?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GB" sz="2000" smtClean="0">
                <a:latin typeface="Times New Roman" pitchFamily="18" charset="0"/>
              </a:rPr>
              <a:t>State the relationship between charge and current and give a sample calculation.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GB" sz="2000" smtClean="0">
                <a:latin typeface="Times New Roman" pitchFamily="18" charset="0"/>
              </a:rPr>
              <a:t>Define potential difference and give the equation for potential difference in terms of charge and work done.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GB" sz="2000" smtClean="0">
                <a:latin typeface="Times New Roman" pitchFamily="18" charset="0"/>
              </a:rPr>
              <a:t>What is electromotive force?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GB" sz="2000" smtClean="0">
                <a:latin typeface="Times New Roman" pitchFamily="18" charset="0"/>
              </a:rPr>
              <a:t>Show how the equation P = IV can be derived from the equations defining current and voltage.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GB" sz="2000" smtClean="0">
                <a:latin typeface="Times New Roman" pitchFamily="18" charset="0"/>
              </a:rPr>
              <a:t>What is resistance? Give the equation defining resistance and a sample resistance calculation.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GB" sz="2000" smtClean="0">
                <a:latin typeface="Times New Roman" pitchFamily="18" charset="0"/>
              </a:rPr>
              <a:t>What is Ohm’s law? How can Ohm’s law be verified graphically?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GB" sz="2000" smtClean="0">
                <a:latin typeface="Times New Roman" pitchFamily="18" charset="0"/>
              </a:rPr>
              <a:t>Give the equation for resistivity.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GB" sz="2000" smtClean="0">
                <a:latin typeface="Times New Roman" pitchFamily="18" charset="0"/>
              </a:rPr>
              <a:t>What is superconductivity? When does it occur? Give two applications.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GB" sz="2000" smtClean="0">
                <a:latin typeface="Times New Roman" pitchFamily="18" charset="0"/>
              </a:rPr>
              <a:t>Sketch and explain the shapes of the characteristic curves of (a) a metal wire; (b) a lamp; (c) a thermistor &amp; (d) a diode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GB" sz="2000" smtClean="0">
                <a:latin typeface="Times New Roman" pitchFamily="18" charset="0"/>
              </a:rPr>
              <a:t>Describe and explain the resistance variation with temperature of (a) metallic conductors &amp; (b) semiconductors</a:t>
            </a:r>
            <a:endParaRPr lang="en-GB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444500" y="1905000"/>
            <a:ext cx="2971800" cy="2836863"/>
            <a:chOff x="404" y="2148"/>
            <a:chExt cx="1872" cy="1787"/>
          </a:xfrm>
        </p:grpSpPr>
        <p:grpSp>
          <p:nvGrpSpPr>
            <p:cNvPr id="7189" name="Group 27"/>
            <p:cNvGrpSpPr>
              <a:grpSpLocks/>
            </p:cNvGrpSpPr>
            <p:nvPr/>
          </p:nvGrpSpPr>
          <p:grpSpPr bwMode="auto">
            <a:xfrm>
              <a:off x="428" y="2148"/>
              <a:ext cx="1748" cy="1592"/>
              <a:chOff x="356" y="2676"/>
              <a:chExt cx="1708" cy="1156"/>
            </a:xfrm>
          </p:grpSpPr>
          <p:sp>
            <p:nvSpPr>
              <p:cNvPr id="7191" name="Oval 24"/>
              <p:cNvSpPr>
                <a:spLocks noChangeArrowheads="1"/>
              </p:cNvSpPr>
              <p:nvPr/>
            </p:nvSpPr>
            <p:spPr bwMode="auto">
              <a:xfrm>
                <a:off x="356" y="2752"/>
                <a:ext cx="1708" cy="1008"/>
              </a:xfrm>
              <a:prstGeom prst="ellipse">
                <a:avLst/>
              </a:prstGeom>
              <a:noFill/>
              <a:ln w="5715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2" name="Rectangle 25"/>
              <p:cNvSpPr>
                <a:spLocks noChangeArrowheads="1"/>
              </p:cNvSpPr>
              <p:nvPr/>
            </p:nvSpPr>
            <p:spPr bwMode="auto">
              <a:xfrm>
                <a:off x="968" y="2676"/>
                <a:ext cx="512" cy="1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3" name="AutoShape 26"/>
              <p:cNvSpPr>
                <a:spLocks noChangeArrowheads="1"/>
              </p:cNvSpPr>
              <p:nvPr/>
            </p:nvSpPr>
            <p:spPr bwMode="auto">
              <a:xfrm rot="5400000">
                <a:off x="1160" y="3684"/>
                <a:ext cx="152" cy="144"/>
              </a:xfrm>
              <a:prstGeom prst="triangle">
                <a:avLst>
                  <a:gd name="adj" fmla="val 50000"/>
                </a:avLst>
              </a:prstGeom>
              <a:solidFill>
                <a:srgbClr val="00CC00"/>
              </a:solidFill>
              <a:ln w="9525">
                <a:solidFill>
                  <a:srgbClr val="00CC00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algn="ctr"/>
                <a:endParaRPr lang="en-US">
                  <a:solidFill>
                    <a:srgbClr val="00CC00"/>
                  </a:solidFill>
                </a:endParaRPr>
              </a:p>
            </p:txBody>
          </p:sp>
        </p:grpSp>
        <p:sp>
          <p:nvSpPr>
            <p:cNvPr id="7190" name="Text Box 28"/>
            <p:cNvSpPr txBox="1">
              <a:spLocks noChangeArrowheads="1"/>
            </p:cNvSpPr>
            <p:nvPr/>
          </p:nvSpPr>
          <p:spPr bwMode="auto">
            <a:xfrm>
              <a:off x="404" y="3704"/>
              <a:ext cx="18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00CC00"/>
                  </a:solidFill>
                </a:rPr>
                <a:t>conventional current flow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806450" y="2139950"/>
            <a:ext cx="2152650" cy="1228725"/>
            <a:chOff x="520" y="1532"/>
            <a:chExt cx="1356" cy="774"/>
          </a:xfrm>
        </p:grpSpPr>
        <p:sp>
          <p:nvSpPr>
            <p:cNvPr id="7181" name="Oval 13"/>
            <p:cNvSpPr>
              <a:spLocks noChangeArrowheads="1"/>
            </p:cNvSpPr>
            <p:nvPr/>
          </p:nvSpPr>
          <p:spPr bwMode="auto">
            <a:xfrm>
              <a:off x="520" y="1564"/>
              <a:ext cx="1356" cy="696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2" name="Rectangle 14"/>
            <p:cNvSpPr>
              <a:spLocks noChangeArrowheads="1"/>
            </p:cNvSpPr>
            <p:nvPr/>
          </p:nvSpPr>
          <p:spPr bwMode="auto">
            <a:xfrm>
              <a:off x="1048" y="1532"/>
              <a:ext cx="316" cy="1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3" name="AutoShape 15"/>
            <p:cNvSpPr>
              <a:spLocks noChangeArrowheads="1"/>
            </p:cNvSpPr>
            <p:nvPr/>
          </p:nvSpPr>
          <p:spPr bwMode="auto">
            <a:xfrm rot="-5400000">
              <a:off x="1144" y="2200"/>
              <a:ext cx="108" cy="104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7184" name="Oval 16"/>
            <p:cNvSpPr>
              <a:spLocks noChangeArrowheads="1"/>
            </p:cNvSpPr>
            <p:nvPr/>
          </p:nvSpPr>
          <p:spPr bwMode="auto">
            <a:xfrm>
              <a:off x="1712" y="1680"/>
              <a:ext cx="68" cy="6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5" name="Oval 17"/>
            <p:cNvSpPr>
              <a:spLocks noChangeArrowheads="1"/>
            </p:cNvSpPr>
            <p:nvPr/>
          </p:nvSpPr>
          <p:spPr bwMode="auto">
            <a:xfrm>
              <a:off x="1764" y="2036"/>
              <a:ext cx="68" cy="6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6" name="Oval 18"/>
            <p:cNvSpPr>
              <a:spLocks noChangeArrowheads="1"/>
            </p:cNvSpPr>
            <p:nvPr/>
          </p:nvSpPr>
          <p:spPr bwMode="auto">
            <a:xfrm>
              <a:off x="596" y="2068"/>
              <a:ext cx="68" cy="6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7" name="Oval 19"/>
            <p:cNvSpPr>
              <a:spLocks noChangeArrowheads="1"/>
            </p:cNvSpPr>
            <p:nvPr/>
          </p:nvSpPr>
          <p:spPr bwMode="auto">
            <a:xfrm>
              <a:off x="620" y="1664"/>
              <a:ext cx="68" cy="6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8" name="Text Box 21"/>
            <p:cNvSpPr txBox="1">
              <a:spLocks noChangeArrowheads="1"/>
            </p:cNvSpPr>
            <p:nvPr/>
          </p:nvSpPr>
          <p:spPr bwMode="auto">
            <a:xfrm>
              <a:off x="664" y="1776"/>
              <a:ext cx="10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chemeClr val="accent2"/>
                  </a:solidFill>
                </a:rPr>
                <a:t>electron flow</a:t>
              </a:r>
            </a:p>
          </p:txBody>
        </p:sp>
      </p:grp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Conventional current flow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95738" y="1600200"/>
            <a:ext cx="4824412" cy="48529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200" smtClean="0"/>
              <a:t>In electric circuits electric current is considered to flow out of the positive terminal of a power supply around a circuit and back to the negative terminal.</a:t>
            </a:r>
          </a:p>
          <a:p>
            <a:pPr eaLnBrk="1" hangingPunct="1">
              <a:lnSpc>
                <a:spcPct val="80000"/>
              </a:lnSpc>
            </a:pPr>
            <a:endParaRPr lang="en-GB" sz="2200" smtClean="0"/>
          </a:p>
          <a:p>
            <a:pPr eaLnBrk="1" hangingPunct="1">
              <a:lnSpc>
                <a:spcPct val="80000"/>
              </a:lnSpc>
            </a:pPr>
            <a:r>
              <a:rPr lang="en-GB" sz="2200" smtClean="0"/>
              <a:t>This convention holds even when there are no charge carriers flowing in this direction (e.g. conduction electrons in metals flow in the opposite direction).</a:t>
            </a:r>
          </a:p>
          <a:p>
            <a:pPr eaLnBrk="1" hangingPunct="1">
              <a:lnSpc>
                <a:spcPct val="80000"/>
              </a:lnSpc>
            </a:pPr>
            <a:endParaRPr lang="en-GB" sz="2200" smtClean="0"/>
          </a:p>
          <a:p>
            <a:pPr eaLnBrk="1" hangingPunct="1">
              <a:lnSpc>
                <a:spcPct val="80000"/>
              </a:lnSpc>
            </a:pPr>
            <a:r>
              <a:rPr lang="en-GB" sz="2200" smtClean="0"/>
              <a:t>In many conductors (e.g. cells) charge carriers, both +ve and –ve, are flowing in both directions at once.</a:t>
            </a:r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382588" y="1630363"/>
            <a:ext cx="3019425" cy="2459037"/>
            <a:chOff x="265" y="1027"/>
            <a:chExt cx="1902" cy="1549"/>
          </a:xfrm>
        </p:grpSpPr>
        <p:sp>
          <p:nvSpPr>
            <p:cNvPr id="7176" name="Line 6"/>
            <p:cNvSpPr>
              <a:spLocks noChangeShapeType="1"/>
            </p:cNvSpPr>
            <p:nvPr/>
          </p:nvSpPr>
          <p:spPr bwMode="auto">
            <a:xfrm flipH="1">
              <a:off x="1130" y="1027"/>
              <a:ext cx="3" cy="4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Rectangle 7"/>
            <p:cNvSpPr>
              <a:spLocks noChangeArrowheads="1"/>
            </p:cNvSpPr>
            <p:nvPr/>
          </p:nvSpPr>
          <p:spPr bwMode="auto">
            <a:xfrm>
              <a:off x="265" y="1274"/>
              <a:ext cx="1902" cy="119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" name="Rectangle 8"/>
            <p:cNvSpPr>
              <a:spLocks noChangeArrowheads="1"/>
            </p:cNvSpPr>
            <p:nvPr/>
          </p:nvSpPr>
          <p:spPr bwMode="auto">
            <a:xfrm>
              <a:off x="1140" y="1200"/>
              <a:ext cx="56" cy="1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9" name="Rectangle 9"/>
            <p:cNvSpPr>
              <a:spLocks noChangeArrowheads="1"/>
            </p:cNvSpPr>
            <p:nvPr/>
          </p:nvSpPr>
          <p:spPr bwMode="auto">
            <a:xfrm>
              <a:off x="1196" y="1224"/>
              <a:ext cx="56" cy="11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0" name="Rectangle 10"/>
            <p:cNvSpPr>
              <a:spLocks noChangeArrowheads="1"/>
            </p:cNvSpPr>
            <p:nvPr/>
          </p:nvSpPr>
          <p:spPr bwMode="auto">
            <a:xfrm>
              <a:off x="772" y="2368"/>
              <a:ext cx="944" cy="20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9628" name="Text Box 12"/>
          <p:cNvSpPr txBox="1">
            <a:spLocks noChangeArrowheads="1"/>
          </p:cNvSpPr>
          <p:nvPr/>
        </p:nvSpPr>
        <p:spPr bwMode="auto">
          <a:xfrm>
            <a:off x="1524000" y="1619250"/>
            <a:ext cx="679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3300"/>
                </a:solidFill>
              </a:rPr>
              <a:t>+</a:t>
            </a:r>
            <a:r>
              <a:rPr lang="en-GB"/>
              <a:t>   </a:t>
            </a:r>
            <a:r>
              <a:rPr lang="en-GB">
                <a:solidFill>
                  <a:schemeClr val="accent2"/>
                </a:solidFill>
              </a:rPr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Current, charge and time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sz="4400" b="1" i="1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  <a:r>
              <a:rPr lang="en-GB" sz="4400" b="1" i="1" smtClean="0">
                <a:solidFill>
                  <a:srgbClr val="FF3300"/>
                </a:solidFill>
              </a:rPr>
              <a:t> = ΔQ / Δt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000" b="1" smtClean="0">
              <a:solidFill>
                <a:srgbClr val="FF3300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smtClean="0"/>
              <a:t>		</a:t>
            </a:r>
            <a:r>
              <a:rPr lang="en-GB" sz="2400" smtClean="0"/>
              <a:t>where: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sz="2400" i="1" smtClean="0">
                <a:latin typeface="Times New Roman" pitchFamily="18" charset="0"/>
              </a:rPr>
              <a:t>		</a:t>
            </a:r>
            <a:r>
              <a:rPr lang="en-GB" sz="2400" b="1" i="1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  <a:r>
              <a:rPr lang="en-GB" sz="2400" smtClean="0"/>
              <a:t> = electric current in </a:t>
            </a:r>
            <a:r>
              <a:rPr lang="en-GB" sz="2400" b="1" smtClean="0"/>
              <a:t>amperes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		</a:t>
            </a:r>
            <a:r>
              <a:rPr lang="en-GB" sz="2400" b="1" i="1" smtClean="0">
                <a:solidFill>
                  <a:srgbClr val="FF3300"/>
                </a:solidFill>
              </a:rPr>
              <a:t>ΔQ</a:t>
            </a:r>
            <a:r>
              <a:rPr lang="en-GB" sz="2400" smtClean="0"/>
              <a:t> = quantity of charge moving in </a:t>
            </a:r>
            <a:r>
              <a:rPr lang="en-GB" sz="2400" b="1" smtClean="0"/>
              <a:t>coulombs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		</a:t>
            </a:r>
            <a:r>
              <a:rPr lang="en-GB" sz="2400" b="1" i="1" smtClean="0">
                <a:solidFill>
                  <a:srgbClr val="FF3300"/>
                </a:solidFill>
              </a:rPr>
              <a:t>Δt</a:t>
            </a:r>
            <a:r>
              <a:rPr lang="en-GB" sz="2400" b="1" smtClean="0">
                <a:solidFill>
                  <a:srgbClr val="FF3300"/>
                </a:solidFill>
              </a:rPr>
              <a:t> </a:t>
            </a:r>
            <a:r>
              <a:rPr lang="en-GB" sz="2400" smtClean="0"/>
              <a:t>= time in </a:t>
            </a:r>
            <a:r>
              <a:rPr lang="en-GB" sz="2400" b="1" smtClean="0"/>
              <a:t>seconds</a:t>
            </a:r>
            <a:r>
              <a:rPr lang="en-GB" sz="2400" smtClean="0"/>
              <a:t> for charge </a:t>
            </a:r>
            <a:r>
              <a:rPr lang="en-GB" sz="2400" b="1" i="1" smtClean="0">
                <a:solidFill>
                  <a:srgbClr val="FF3300"/>
                </a:solidFill>
              </a:rPr>
              <a:t>ΔQ</a:t>
            </a:r>
            <a:r>
              <a:rPr lang="en-GB" sz="2400" smtClean="0"/>
              <a:t> to flow</a:t>
            </a:r>
          </a:p>
          <a:p>
            <a:pPr lvl="1" algn="ctr" eaLnBrk="1" hangingPunct="1">
              <a:lnSpc>
                <a:spcPct val="90000"/>
              </a:lnSpc>
              <a:buFontTx/>
              <a:buNone/>
            </a:pPr>
            <a:endParaRPr lang="en-GB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/>
              <a:t>		also:  </a:t>
            </a:r>
            <a:r>
              <a:rPr lang="en-GB" b="1" i="1" smtClean="0">
                <a:solidFill>
                  <a:srgbClr val="FF3300"/>
                </a:solidFill>
              </a:rPr>
              <a:t>ΔQ = </a:t>
            </a:r>
            <a:r>
              <a:rPr lang="en-GB" b="1" i="1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  <a:r>
              <a:rPr lang="en-GB" b="1" i="1" smtClean="0">
                <a:solidFill>
                  <a:srgbClr val="FF3300"/>
                </a:solidFill>
              </a:rPr>
              <a:t> x Δt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/>
              <a:t>		and:   </a:t>
            </a:r>
            <a:r>
              <a:rPr lang="en-GB" b="1" i="1" smtClean="0">
                <a:solidFill>
                  <a:srgbClr val="FF3300"/>
                </a:solidFill>
              </a:rPr>
              <a:t>Δt = ΔQ / </a:t>
            </a:r>
            <a:r>
              <a:rPr lang="en-GB" b="1" i="1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  <a:endParaRPr lang="en-GB" b="1" i="1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Questions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i="1" smtClean="0"/>
              <a:t>1. Calculate the current flowing when a charge of 60C flows past a point over a period of 2 minutes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400" i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i="1" smtClean="0"/>
              <a:t>2. In metals charge is carried by electrons each having       -1.6 x 10</a:t>
            </a:r>
            <a:r>
              <a:rPr lang="en-GB" sz="2400" i="1" baseline="30000" smtClean="0"/>
              <a:t>-19</a:t>
            </a:r>
            <a:r>
              <a:rPr lang="en-GB" sz="2400" i="1" smtClean="0"/>
              <a:t> coulomb of charge. Calculate how many electrons pass a point in an electric circuit when a current of 3A flows for 10 seconds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				</a:t>
            </a:r>
            <a:endParaRPr lang="en-GB" sz="2400" b="1" i="1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Questions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i="1" smtClean="0"/>
              <a:t>1. Calculate the current flowing when a charge of 60C flows past a point over a period of 2 minutes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				</a:t>
            </a:r>
            <a:r>
              <a:rPr lang="en-GB" sz="2400" b="1" i="1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  <a:r>
              <a:rPr lang="en-GB" sz="2400" b="1" i="1" smtClean="0">
                <a:solidFill>
                  <a:srgbClr val="FF3300"/>
                </a:solidFill>
              </a:rPr>
              <a:t> = ΔQ / Δt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				= 60C / 120s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b="1" smtClean="0"/>
              <a:t>				</a:t>
            </a:r>
            <a:r>
              <a:rPr lang="en-GB" sz="2400" b="1" smtClean="0">
                <a:solidFill>
                  <a:srgbClr val="FF3300"/>
                </a:solidFill>
              </a:rPr>
              <a:t>= 0.5 A  (500mA)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i="1" smtClean="0"/>
              <a:t>2. In metals charge is carried by electrons each having       -1.6 x 10</a:t>
            </a:r>
            <a:r>
              <a:rPr lang="en-GB" sz="2400" i="1" baseline="30000" smtClean="0"/>
              <a:t>-19</a:t>
            </a:r>
            <a:r>
              <a:rPr lang="en-GB" sz="2400" i="1" smtClean="0"/>
              <a:t> coulomb of charge. Calculate how many electrons pass a point in an electric circuit when a current of 3A flows for 10 seconds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				</a:t>
            </a:r>
            <a:r>
              <a:rPr lang="en-GB" sz="2400" b="1" i="1" smtClean="0">
                <a:solidFill>
                  <a:srgbClr val="FF3300"/>
                </a:solidFill>
              </a:rPr>
              <a:t>ΔQ = </a:t>
            </a:r>
            <a:r>
              <a:rPr lang="en-GB" sz="2400" b="1" i="1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  <a:r>
              <a:rPr lang="en-GB" sz="2400" b="1" i="1" smtClean="0">
                <a:solidFill>
                  <a:srgbClr val="FF3300"/>
                </a:solidFill>
              </a:rPr>
              <a:t> x Δt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				= 3A x 10s  = 30 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		number of electrons = 30C /</a:t>
            </a:r>
            <a:r>
              <a:rPr lang="en-US" sz="2400" smtClean="0">
                <a:cs typeface="Arial" pitchFamily="34" charset="0"/>
              </a:rPr>
              <a:t> </a:t>
            </a:r>
            <a:r>
              <a:rPr lang="en-GB" sz="2400" smtClean="0"/>
              <a:t>1.6 x 10</a:t>
            </a:r>
            <a:r>
              <a:rPr lang="en-GB" sz="2400" baseline="30000" smtClean="0"/>
              <a:t>-19</a:t>
            </a:r>
            <a:r>
              <a:rPr lang="en-GB" sz="2400" smtClean="0"/>
              <a:t> 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cs typeface="Arial" pitchFamily="34" charset="0"/>
              </a:rPr>
              <a:t>				</a:t>
            </a:r>
            <a:r>
              <a:rPr lang="en-US" sz="2400" smtClean="0">
                <a:solidFill>
                  <a:srgbClr val="FF3300"/>
                </a:solidFill>
                <a:cs typeface="Arial" pitchFamily="34" charset="0"/>
              </a:rPr>
              <a:t>= </a:t>
            </a:r>
            <a:r>
              <a:rPr lang="en-US" sz="2400" b="1" smtClean="0">
                <a:solidFill>
                  <a:srgbClr val="FF3300"/>
                </a:solidFill>
                <a:cs typeface="Arial" pitchFamily="34" charset="0"/>
              </a:rPr>
              <a:t>1.88 x 10</a:t>
            </a:r>
            <a:r>
              <a:rPr lang="en-US" sz="2400" b="1" baseline="30000" smtClean="0">
                <a:solidFill>
                  <a:srgbClr val="FF3300"/>
                </a:solidFill>
                <a:cs typeface="Arial" pitchFamily="34" charset="0"/>
              </a:rPr>
              <a:t>20</a:t>
            </a:r>
            <a:endParaRPr lang="en-GB" sz="2400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002588" cy="850900"/>
          </a:xfrm>
        </p:spPr>
        <p:txBody>
          <a:bodyPr/>
          <a:lstStyle/>
          <a:p>
            <a:pPr eaLnBrk="1" hangingPunct="1"/>
            <a:r>
              <a:rPr lang="en-GB" sz="3600" smtClean="0"/>
              <a:t>Energy transfer in an electric circuit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5288" y="1484313"/>
            <a:ext cx="8280400" cy="4105275"/>
          </a:xfrm>
        </p:spPr>
        <p:txBody>
          <a:bodyPr/>
          <a:lstStyle/>
          <a:p>
            <a:pPr eaLnBrk="1" hangingPunct="1"/>
            <a:r>
              <a:rPr lang="en-GB" sz="2400" smtClean="0"/>
              <a:t>The battery gives each electron a fixed amount of energy. </a:t>
            </a:r>
          </a:p>
          <a:p>
            <a:pPr eaLnBrk="1" hangingPunct="1"/>
            <a:r>
              <a:rPr lang="en-GB" sz="2400" smtClean="0"/>
              <a:t>Chemical energy is transformed into electrical potential energy.</a:t>
            </a:r>
          </a:p>
          <a:p>
            <a:pPr eaLnBrk="1" hangingPunct="1"/>
            <a:r>
              <a:rPr lang="en-GB" sz="2400" smtClean="0"/>
              <a:t>Work has to be done to passes electrons through devices like the bulb. </a:t>
            </a:r>
          </a:p>
          <a:p>
            <a:pPr eaLnBrk="1" hangingPunct="1"/>
            <a:r>
              <a:rPr lang="en-GB" sz="2400" smtClean="0"/>
              <a:t>This causes the electrons to lose their electrical potential energy. </a:t>
            </a:r>
          </a:p>
          <a:p>
            <a:pPr eaLnBrk="1" hangingPunct="1"/>
            <a:r>
              <a:rPr lang="en-GB" sz="2400" smtClean="0"/>
              <a:t>This energy is converted into thermal and light energy by the bulb.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</TotalTime>
  <Words>1921</Words>
  <Application>Microsoft Office PowerPoint</Application>
  <PresentationFormat>On-screen Show (4:3)</PresentationFormat>
  <Paragraphs>374</Paragraphs>
  <Slides>48</Slides>
  <Notes>48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Arial</vt:lpstr>
      <vt:lpstr>Times New Roman</vt:lpstr>
      <vt:lpstr>Default Design</vt:lpstr>
      <vt:lpstr>Bitmap Image</vt:lpstr>
      <vt:lpstr> Circuit Components</vt:lpstr>
      <vt:lpstr>Specification</vt:lpstr>
      <vt:lpstr>Charge carriers</vt:lpstr>
      <vt:lpstr>PowerPoint Presentation</vt:lpstr>
      <vt:lpstr>Conventional current flow</vt:lpstr>
      <vt:lpstr>Current, charge and time</vt:lpstr>
      <vt:lpstr>Questions</vt:lpstr>
      <vt:lpstr>Questions</vt:lpstr>
      <vt:lpstr>Energy transfer in an electric circuit</vt:lpstr>
      <vt:lpstr>PowerPoint Presentation</vt:lpstr>
      <vt:lpstr>Potential difference</vt:lpstr>
      <vt:lpstr>Electromotive force (emf)</vt:lpstr>
      <vt:lpstr>Questions</vt:lpstr>
      <vt:lpstr>Questions</vt:lpstr>
      <vt:lpstr>Electrical power</vt:lpstr>
      <vt:lpstr>PowerPoint Presentation</vt:lpstr>
      <vt:lpstr>Questions on P = I V </vt:lpstr>
      <vt:lpstr>Questions on P = I V </vt:lpstr>
      <vt:lpstr>Resistance</vt:lpstr>
      <vt:lpstr>PowerPoint Presentation</vt:lpstr>
      <vt:lpstr>Questions</vt:lpstr>
      <vt:lpstr>Questions</vt:lpstr>
      <vt:lpstr>Measuring resistance</vt:lpstr>
      <vt:lpstr>PowerPoint Presentation</vt:lpstr>
      <vt:lpstr>Ohm’s law</vt:lpstr>
      <vt:lpstr>PowerPoint Presentation</vt:lpstr>
      <vt:lpstr>Resistivity (ρ)</vt:lpstr>
      <vt:lpstr>PowerPoint Presentation</vt:lpstr>
      <vt:lpstr>Variation in resistivity</vt:lpstr>
      <vt:lpstr>PowerPoint Presentation</vt:lpstr>
      <vt:lpstr>Questions on resistivity</vt:lpstr>
      <vt:lpstr>Questions on resistivity</vt:lpstr>
      <vt:lpstr>Questions on resistivity</vt:lpstr>
      <vt:lpstr>3. Calculate the resistivity of a metal wire of cross-section diameter 0.4mm if a 25cm length of this wire has a resistance of 6Ω.</vt:lpstr>
      <vt:lpstr>3. Calculate the resistivity of a metal wire of cross-section diameter 0.4mm if a 25cm length of this wire has a resistance of 6Ω.</vt:lpstr>
      <vt:lpstr>Answers:</vt:lpstr>
      <vt:lpstr>Component notes</vt:lpstr>
      <vt:lpstr>PowerPoint Presentation</vt:lpstr>
      <vt:lpstr>Characteristic curves</vt:lpstr>
      <vt:lpstr>PowerPoint Presentation</vt:lpstr>
      <vt:lpstr>Wire (and fixed resistors)</vt:lpstr>
      <vt:lpstr>Filament Lamp</vt:lpstr>
      <vt:lpstr>Thermistor</vt:lpstr>
      <vt:lpstr>Silicon diode</vt:lpstr>
      <vt:lpstr>Diode – resistor IV combinations</vt:lpstr>
      <vt:lpstr>Resistance and temperature</vt:lpstr>
      <vt:lpstr>PowerPoint Presentation</vt:lpstr>
      <vt:lpstr>ACTIVITY</vt:lpstr>
    </vt:vector>
  </TitlesOfParts>
  <Company>St Georges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Georges College</dc:creator>
  <cp:lastModifiedBy>Teacher E-Solutions</cp:lastModifiedBy>
  <cp:revision>78</cp:revision>
  <dcterms:created xsi:type="dcterms:W3CDTF">2008-08-15T17:24:00Z</dcterms:created>
  <dcterms:modified xsi:type="dcterms:W3CDTF">2019-01-18T17:13:16Z</dcterms:modified>
</cp:coreProperties>
</file>