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74" r:id="rId2"/>
    <p:sldId id="277" r:id="rId3"/>
    <p:sldId id="364" r:id="rId4"/>
    <p:sldId id="365" r:id="rId5"/>
    <p:sldId id="283" r:id="rId6"/>
    <p:sldId id="360" r:id="rId7"/>
    <p:sldId id="362" r:id="rId8"/>
    <p:sldId id="381" r:id="rId9"/>
    <p:sldId id="361" r:id="rId10"/>
    <p:sldId id="382" r:id="rId11"/>
    <p:sldId id="363" r:id="rId12"/>
    <p:sldId id="380" r:id="rId13"/>
    <p:sldId id="366" r:id="rId14"/>
    <p:sldId id="367" r:id="rId15"/>
    <p:sldId id="383" r:id="rId16"/>
    <p:sldId id="369" r:id="rId17"/>
    <p:sldId id="379" r:id="rId18"/>
    <p:sldId id="370" r:id="rId19"/>
    <p:sldId id="378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77" r:id="rId28"/>
    <p:sldId id="303" r:id="rId29"/>
    <p:sldId id="327" r:id="rId30"/>
    <p:sldId id="372" r:id="rId31"/>
    <p:sldId id="337" r:id="rId32"/>
    <p:sldId id="373" r:id="rId33"/>
    <p:sldId id="338" r:id="rId34"/>
    <p:sldId id="339" r:id="rId35"/>
    <p:sldId id="340" r:id="rId36"/>
    <p:sldId id="376" r:id="rId37"/>
    <p:sldId id="334" r:id="rId38"/>
    <p:sldId id="375" r:id="rId3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ECFF"/>
    <a:srgbClr val="CCFFCC"/>
    <a:srgbClr val="FF9999"/>
    <a:srgbClr val="663300"/>
    <a:srgbClr val="333333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21FDB95-4996-46E3-9037-9751C48EFF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430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8EB495F-6EA5-48E0-A883-C0920F4BBBA7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A63D2F6-ACB5-4F11-8123-3A428A437141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CB9E1E4-4FC0-45BA-BA87-9A22ACFCCE0D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1CDABD4-E573-4165-AA30-6EEDE90B9189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9E5BF36-C53E-447C-906B-9E69484F0516}" type="slidenum">
              <a:rPr lang="en-GB" smtClean="0"/>
              <a:pPr eaLnBrk="1" hangingPunct="1"/>
              <a:t>14</a:t>
            </a:fld>
            <a:endParaRPr lang="en-GB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1FBF94A-A426-43E9-A1AE-1DDE06DE1269}" type="slidenum">
              <a:rPr lang="en-GB" smtClean="0"/>
              <a:pPr eaLnBrk="1" hangingPunct="1"/>
              <a:t>15</a:t>
            </a:fld>
            <a:endParaRPr lang="en-GB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AA87079-9572-4EE2-858C-842B6E4F97AF}" type="slidenum">
              <a:rPr lang="en-GB" smtClean="0"/>
              <a:pPr eaLnBrk="1" hangingPunct="1"/>
              <a:t>16</a:t>
            </a:fld>
            <a:endParaRPr lang="en-GB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4B28DE-787E-42DF-BB74-A2D24E51CCBA}" type="slidenum">
              <a:rPr lang="en-GB" smtClean="0"/>
              <a:pPr eaLnBrk="1" hangingPunct="1"/>
              <a:t>17</a:t>
            </a:fld>
            <a:endParaRPr lang="en-GB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40DEF54-55D2-47B8-A49C-B3E4DB89F552}" type="slidenum">
              <a:rPr lang="en-GB" smtClean="0"/>
              <a:pPr eaLnBrk="1" hangingPunct="1"/>
              <a:t>18</a:t>
            </a:fld>
            <a:endParaRPr lang="en-GB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24D63DC-AF04-494F-ADD0-5AF19EC8DABB}" type="slidenum">
              <a:rPr lang="en-GB" smtClean="0"/>
              <a:pPr eaLnBrk="1" hangingPunct="1"/>
              <a:t>19</a:t>
            </a:fld>
            <a:endParaRPr lang="en-GB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30E8FCA-A53C-4AE2-AA43-DFF542F09E37}" type="slidenum">
              <a:rPr lang="en-GB" smtClean="0"/>
              <a:pPr eaLnBrk="1" hangingPunct="1"/>
              <a:t>20</a:t>
            </a:fld>
            <a:endParaRPr lang="en-GB" smtClean="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9FA4E76-6A21-4C18-8763-92B556FA2DA9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1CB4915-C6AE-4371-881C-9C83C93306C9}" type="slidenum">
              <a:rPr lang="en-GB" smtClean="0"/>
              <a:pPr eaLnBrk="1" hangingPunct="1"/>
              <a:t>21</a:t>
            </a:fld>
            <a:endParaRPr lang="en-GB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CF17D3D-7165-4699-AE7B-EE54056D847F}" type="slidenum">
              <a:rPr lang="en-GB" smtClean="0"/>
              <a:pPr eaLnBrk="1" hangingPunct="1"/>
              <a:t>22</a:t>
            </a:fld>
            <a:endParaRPr lang="en-GB" smtClean="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82B6E2E-FEEA-4299-A765-2CFA8C84EAAF}" type="slidenum">
              <a:rPr lang="en-GB" smtClean="0"/>
              <a:pPr eaLnBrk="1" hangingPunct="1"/>
              <a:t>23</a:t>
            </a:fld>
            <a:endParaRPr lang="en-GB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FABEA90-718F-4783-B49A-10B694AFD41C}" type="slidenum">
              <a:rPr lang="en-GB" smtClean="0"/>
              <a:pPr eaLnBrk="1" hangingPunct="1"/>
              <a:t>24</a:t>
            </a:fld>
            <a:endParaRPr lang="en-GB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73BEC47-F6B2-49BF-AE5D-D12FE7C1DDD4}" type="slidenum">
              <a:rPr lang="en-GB" smtClean="0"/>
              <a:pPr eaLnBrk="1" hangingPunct="1"/>
              <a:t>25</a:t>
            </a:fld>
            <a:endParaRPr lang="en-GB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EB49B25-B9C7-48BA-9DAA-746685A0DEE5}" type="slidenum">
              <a:rPr lang="en-GB" smtClean="0"/>
              <a:pPr eaLnBrk="1" hangingPunct="1"/>
              <a:t>26</a:t>
            </a:fld>
            <a:endParaRPr lang="en-GB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6ABDC3B-5700-4AC4-9BE0-318E13D399F3}" type="slidenum">
              <a:rPr lang="en-GB" smtClean="0"/>
              <a:pPr eaLnBrk="1" hangingPunct="1"/>
              <a:t>27</a:t>
            </a:fld>
            <a:endParaRPr lang="en-GB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AB27988-CE32-4EBA-919F-0B3191812AF8}" type="slidenum">
              <a:rPr lang="en-GB" smtClean="0"/>
              <a:pPr eaLnBrk="1" hangingPunct="1"/>
              <a:t>28</a:t>
            </a:fld>
            <a:endParaRPr lang="en-GB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4C344BF-D41E-45AF-9D0E-B487EB542D06}" type="slidenum">
              <a:rPr lang="en-GB" smtClean="0"/>
              <a:pPr eaLnBrk="1" hangingPunct="1"/>
              <a:t>29</a:t>
            </a:fld>
            <a:endParaRPr lang="en-GB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925E53C-ED38-44A5-9955-09853ED90EE0}" type="slidenum">
              <a:rPr lang="en-GB" smtClean="0"/>
              <a:pPr eaLnBrk="1" hangingPunct="1"/>
              <a:t>30</a:t>
            </a:fld>
            <a:endParaRPr lang="en-GB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311C557-0F7E-4B93-950B-9C9EB534EC06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03E09C4-4AE4-4D0B-8915-C870075479A4}" type="slidenum">
              <a:rPr lang="en-GB" smtClean="0"/>
              <a:pPr eaLnBrk="1" hangingPunct="1"/>
              <a:t>31</a:t>
            </a:fld>
            <a:endParaRPr lang="en-GB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0E4B732-26B9-4512-9AE9-EB7ADF49C9FE}" type="slidenum">
              <a:rPr lang="en-GB" smtClean="0"/>
              <a:pPr eaLnBrk="1" hangingPunct="1"/>
              <a:t>32</a:t>
            </a:fld>
            <a:endParaRPr lang="en-GB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B0DF83C-D350-4A73-BC5C-4D89C2CA756E}" type="slidenum">
              <a:rPr lang="en-GB" smtClean="0"/>
              <a:pPr eaLnBrk="1" hangingPunct="1"/>
              <a:t>33</a:t>
            </a:fld>
            <a:endParaRPr lang="en-GB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087C33D-71B7-4C98-B004-F31FF51C8458}" type="slidenum">
              <a:rPr lang="en-GB" smtClean="0"/>
              <a:pPr eaLnBrk="1" hangingPunct="1"/>
              <a:t>34</a:t>
            </a:fld>
            <a:endParaRPr lang="en-GB" smtClean="0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3F30DF7-D31F-4F62-BC1D-3E65CC0D0CCA}" type="slidenum">
              <a:rPr lang="en-GB" smtClean="0"/>
              <a:pPr eaLnBrk="1" hangingPunct="1"/>
              <a:t>35</a:t>
            </a:fld>
            <a:endParaRPr lang="en-GB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E639E5F-7BE9-4110-8026-BB61E38E7E91}" type="slidenum">
              <a:rPr lang="en-GB" smtClean="0"/>
              <a:pPr eaLnBrk="1" hangingPunct="1"/>
              <a:t>36</a:t>
            </a:fld>
            <a:endParaRPr lang="en-GB" smtClean="0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113A745-53D5-46DB-A43D-BE35154429CE}" type="slidenum">
              <a:rPr lang="en-GB" smtClean="0"/>
              <a:pPr eaLnBrk="1" hangingPunct="1"/>
              <a:t>37</a:t>
            </a:fld>
            <a:endParaRPr lang="en-GB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768CB1C-134C-406F-97A1-02622DDDBACF}" type="slidenum">
              <a:rPr lang="en-GB" smtClean="0"/>
              <a:pPr eaLnBrk="1" hangingPunct="1"/>
              <a:t>38</a:t>
            </a:fld>
            <a:endParaRPr lang="en-GB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335F9DD-0E9C-4D20-83E0-FF92135A74CC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D2674D-A963-445D-917E-4BE680379A42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2951459-E30A-4CD0-8513-61F397189A44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A7532A9-6EEA-42FE-9AA6-6AE3C0B17445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1F8420D-C576-4E6B-ACC6-1EAAE70C7867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911A45E-6CAA-459D-AA60-BEFEA0BAB0D4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47DBD-3D10-4333-964D-58B4622A7F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96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7F06F-C1F6-40CF-AF37-EC539D5F15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14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9DFEE-2D59-46B6-942C-F093A01C5A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620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1670-DC4D-47F5-8C3C-36C0028909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777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74819-0C09-43F5-988F-2B68947996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49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70282-176D-4C87-9FA5-B92A34D96F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49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37539-5D46-4A02-B331-DFF213F0BC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92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88A35-4ECC-45A1-A76E-9A9F9D57FA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1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53A05-2BC8-4FFB-965E-038123ABB3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91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80F15-58BC-436F-99DB-22EBF363D0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43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D6C04-7CAA-491D-AA55-748DD3AE28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50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AC044-C4E3-4FCE-A9D1-4498664351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90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4C9EB-CF93-46F9-AFA3-C4C957E6E2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51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9FCE6B1-09FD-475C-9B4C-21C0BADCD9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ELECTRIC CURRENT AND VOLTAGE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3600" smtClean="0"/>
              <a:t>Question 2</a:t>
            </a:r>
            <a:r>
              <a:rPr lang="en-GB" sz="4000" smtClean="0"/>
              <a:t> 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7847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Calculate the current flowing when a charge of 240C flows through a device in 80s.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i="1" smtClean="0"/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I </a:t>
            </a:r>
            <a:r>
              <a:rPr lang="en-GB" sz="2800" b="1" smtClean="0"/>
              <a:t>=</a:t>
            </a:r>
            <a:r>
              <a:rPr lang="en-GB" sz="2800" b="1" smtClean="0">
                <a:solidFill>
                  <a:srgbClr val="FF0000"/>
                </a:solidFill>
              </a:rPr>
              <a:t> Q </a:t>
            </a:r>
            <a:r>
              <a:rPr lang="en-GB" sz="2800" b="1" smtClean="0">
                <a:cs typeface="Arial" pitchFamily="34" charset="0"/>
              </a:rPr>
              <a:t>÷</a:t>
            </a:r>
            <a:r>
              <a:rPr lang="en-GB" sz="2800" b="1" smtClean="0">
                <a:solidFill>
                  <a:srgbClr val="FF0000"/>
                </a:solidFill>
              </a:rPr>
              <a:t> 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current = </a:t>
            </a:r>
            <a:r>
              <a:rPr lang="en-GB" sz="2800" u="sng" smtClean="0"/>
              <a:t>240 C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        80s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smtClean="0">
                <a:solidFill>
                  <a:srgbClr val="3333FF"/>
                </a:solidFill>
              </a:rPr>
              <a:t>current =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434179" name="Group 3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7991475" cy="3619500"/>
        </p:xfrm>
        <a:graphic>
          <a:graphicData uri="http://schemas.openxmlformats.org/drawingml/2006/table">
            <a:tbl>
              <a:tblPr/>
              <a:tblGrid>
                <a:gridCol w="2679700"/>
                <a:gridCol w="2681287"/>
                <a:gridCol w="2630488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endParaRPr kumimoji="0" lang="en-GB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A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A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960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minutes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mA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4205" name="Text Box 29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2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434179" name="Group 3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7991475" cy="3619500"/>
        </p:xfrm>
        <a:graphic>
          <a:graphicData uri="http://schemas.openxmlformats.org/drawingml/2006/table">
            <a:tbl>
              <a:tblPr/>
              <a:tblGrid>
                <a:gridCol w="2679700"/>
                <a:gridCol w="2681287"/>
                <a:gridCol w="2630488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  <a:endParaRPr kumimoji="0" lang="en-GB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A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A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960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minutes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mA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4205" name="Text Box 29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Answers</a:t>
            </a:r>
          </a:p>
        </p:txBody>
      </p:sp>
      <p:sp>
        <p:nvSpPr>
          <p:cNvPr id="434206" name="Text Box 30"/>
          <p:cNvSpPr txBox="1">
            <a:spLocks noChangeArrowheads="1"/>
          </p:cNvSpPr>
          <p:nvPr/>
        </p:nvSpPr>
        <p:spPr bwMode="auto">
          <a:xfrm>
            <a:off x="6662738" y="4075113"/>
            <a:ext cx="14398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60 s</a:t>
            </a:r>
            <a:endParaRPr lang="en-GB" sz="3200" b="1" baseline="30000">
              <a:solidFill>
                <a:srgbClr val="FF3300"/>
              </a:solidFill>
            </a:endParaRPr>
          </a:p>
        </p:txBody>
      </p:sp>
      <p:sp>
        <p:nvSpPr>
          <p:cNvPr id="434207" name="Text Box 31"/>
          <p:cNvSpPr txBox="1">
            <a:spLocks noChangeArrowheads="1"/>
          </p:cNvSpPr>
          <p:nvPr/>
        </p:nvSpPr>
        <p:spPr bwMode="auto">
          <a:xfrm>
            <a:off x="4040188" y="3355975"/>
            <a:ext cx="12969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3 A</a:t>
            </a:r>
          </a:p>
        </p:txBody>
      </p:sp>
      <p:sp>
        <p:nvSpPr>
          <p:cNvPr id="434208" name="Text Box 32"/>
          <p:cNvSpPr txBox="1">
            <a:spLocks noChangeArrowheads="1"/>
          </p:cNvSpPr>
          <p:nvPr/>
        </p:nvSpPr>
        <p:spPr bwMode="auto">
          <a:xfrm>
            <a:off x="1276350" y="2662238"/>
            <a:ext cx="10953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65 C</a:t>
            </a:r>
            <a:endParaRPr lang="en-GB" sz="3200" b="1" baseline="30000">
              <a:solidFill>
                <a:srgbClr val="FF3300"/>
              </a:solidFill>
            </a:endParaRPr>
          </a:p>
        </p:txBody>
      </p:sp>
      <p:sp>
        <p:nvSpPr>
          <p:cNvPr id="434209" name="Text Box 33"/>
          <p:cNvSpPr txBox="1">
            <a:spLocks noChangeArrowheads="1"/>
          </p:cNvSpPr>
          <p:nvPr/>
        </p:nvSpPr>
        <p:spPr bwMode="auto">
          <a:xfrm>
            <a:off x="6602413" y="1898650"/>
            <a:ext cx="10937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30 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205" grpId="0" animBg="1"/>
      <p:bldP spid="434206" grpId="0"/>
      <p:bldP spid="434207" grpId="0"/>
      <p:bldP spid="434208" grpId="0"/>
      <p:bldP spid="4342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66762"/>
          </a:xfrm>
        </p:spPr>
        <p:txBody>
          <a:bodyPr/>
          <a:lstStyle/>
          <a:p>
            <a:pPr eaLnBrk="1" hangingPunct="1"/>
            <a:r>
              <a:rPr lang="en-GB" sz="4000" smtClean="0"/>
              <a:t>Voltage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82600" y="1179513"/>
            <a:ext cx="8132763" cy="4684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mtClean="0"/>
              <a:t>A battery gives electrical charge energy. </a:t>
            </a:r>
          </a:p>
          <a:p>
            <a:pPr marL="0" indent="0" eaLnBrk="1" hangingPunct="1">
              <a:buFontTx/>
              <a:buNone/>
            </a:pPr>
            <a:endParaRPr lang="en-GB" smtClean="0"/>
          </a:p>
          <a:p>
            <a:pPr marL="0" indent="0" eaLnBrk="1" hangingPunct="1">
              <a:buFontTx/>
              <a:buNone/>
            </a:pPr>
            <a:r>
              <a:rPr lang="en-GB" smtClean="0"/>
              <a:t>The </a:t>
            </a:r>
            <a:r>
              <a:rPr lang="en-GB" b="1" smtClean="0">
                <a:solidFill>
                  <a:srgbClr val="FF0000"/>
                </a:solidFill>
              </a:rPr>
              <a:t>voltage</a:t>
            </a:r>
            <a:r>
              <a:rPr lang="en-GB" smtClean="0"/>
              <a:t> of a battery is equal to the </a:t>
            </a:r>
            <a:r>
              <a:rPr lang="en-GB" b="1" smtClean="0">
                <a:solidFill>
                  <a:srgbClr val="FF0000"/>
                </a:solidFill>
              </a:rPr>
              <a:t>energy</a:t>
            </a:r>
            <a:r>
              <a:rPr lang="en-GB" smtClean="0"/>
              <a:t> in </a:t>
            </a:r>
            <a:r>
              <a:rPr lang="en-GB" b="1" smtClean="0">
                <a:solidFill>
                  <a:schemeClr val="accent2"/>
                </a:solidFill>
              </a:rPr>
              <a:t>joules</a:t>
            </a:r>
            <a:r>
              <a:rPr lang="en-GB" smtClean="0"/>
              <a:t> provided when a </a:t>
            </a:r>
            <a:r>
              <a:rPr lang="en-GB" b="1" smtClean="0">
                <a:solidFill>
                  <a:srgbClr val="FF0000"/>
                </a:solidFill>
              </a:rPr>
              <a:t>charge</a:t>
            </a:r>
            <a:r>
              <a:rPr lang="en-GB" smtClean="0"/>
              <a:t> of </a:t>
            </a:r>
            <a:r>
              <a:rPr lang="en-GB" b="1" smtClean="0">
                <a:solidFill>
                  <a:schemeClr val="accent2"/>
                </a:solidFill>
              </a:rPr>
              <a:t>one coulomb</a:t>
            </a:r>
            <a:r>
              <a:rPr lang="en-GB" smtClean="0"/>
              <a:t> passes through the battery.</a:t>
            </a:r>
          </a:p>
          <a:p>
            <a:pPr marL="0" indent="0" eaLnBrk="1" hangingPunct="1">
              <a:buFontTx/>
              <a:buNone/>
            </a:pPr>
            <a:endParaRPr lang="en-GB" smtClean="0"/>
          </a:p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rgbClr val="FF0000"/>
                </a:solidFill>
              </a:rPr>
              <a:t>	voltage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energy </a:t>
            </a:r>
            <a:r>
              <a:rPr lang="en-GB" b="1" smtClean="0">
                <a:cs typeface="Arial" pitchFamily="34" charset="0"/>
              </a:rPr>
              <a:t>÷</a:t>
            </a:r>
            <a:r>
              <a:rPr lang="en-GB" b="1" smtClean="0">
                <a:solidFill>
                  <a:srgbClr val="FF0000"/>
                </a:solidFill>
              </a:rPr>
              <a:t> charge</a:t>
            </a:r>
            <a:endParaRPr lang="en-GB" smtClean="0"/>
          </a:p>
          <a:p>
            <a:pPr marL="0" indent="0" eaLnBrk="1" hangingPunct="1">
              <a:buFontTx/>
              <a:buNone/>
            </a:pPr>
            <a:endParaRPr lang="en-GB" smtClean="0"/>
          </a:p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rgbClr val="006600"/>
                </a:solidFill>
              </a:rPr>
              <a:t>1 volt is the same as 1 joule per coulomb</a:t>
            </a:r>
          </a:p>
        </p:txBody>
      </p:sp>
      <p:sp>
        <p:nvSpPr>
          <p:cNvPr id="440324" name="Rectangle 4"/>
          <p:cNvSpPr>
            <a:spLocks noChangeArrowheads="1"/>
          </p:cNvSpPr>
          <p:nvPr/>
        </p:nvSpPr>
        <p:spPr bwMode="auto">
          <a:xfrm>
            <a:off x="1320800" y="3976688"/>
            <a:ext cx="4735513" cy="736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  <a:endParaRPr lang="en-GB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52525"/>
            <a:ext cx="8243887" cy="43783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i="1" smtClean="0"/>
              <a:t>Calculate the voltage of a battery if it supplies 300 joules of energy to 50C of charge.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i="1" smtClean="0"/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sz="2800" b="1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  <a:endParaRPr lang="en-GB" smtClean="0"/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52525"/>
            <a:ext cx="8243887" cy="43783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i="1" smtClean="0"/>
              <a:t>Calculate the voltage of a battery if it supplies 300 joules of energy to 50C of charge.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i="1" smtClean="0"/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voltage </a:t>
            </a:r>
            <a:r>
              <a:rPr lang="en-GB" sz="2800" b="1" smtClean="0"/>
              <a:t>=</a:t>
            </a:r>
            <a:r>
              <a:rPr lang="en-GB" sz="2800" b="1" smtClean="0">
                <a:solidFill>
                  <a:srgbClr val="FF0000"/>
                </a:solidFill>
              </a:rPr>
              <a:t> energy </a:t>
            </a:r>
            <a:r>
              <a:rPr lang="en-GB" sz="2800" b="1" smtClean="0">
                <a:cs typeface="Arial" pitchFamily="34" charset="0"/>
              </a:rPr>
              <a:t>÷</a:t>
            </a:r>
            <a:r>
              <a:rPr lang="en-GB" sz="2800" b="1" smtClean="0">
                <a:solidFill>
                  <a:srgbClr val="FF0000"/>
                </a:solidFill>
              </a:rPr>
              <a:t> charge</a:t>
            </a: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= </a:t>
            </a:r>
            <a:r>
              <a:rPr lang="en-GB" sz="2800" u="sng" smtClean="0"/>
              <a:t>300 J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    	    50 C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smtClean="0">
                <a:solidFill>
                  <a:srgbClr val="3333FF"/>
                </a:solidFill>
              </a:rPr>
              <a:t>battery voltage = 6V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446499" name="Group 35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7991475" cy="3619500"/>
        </p:xfrm>
        <a:graphic>
          <a:graphicData uri="http://schemas.openxmlformats.org/drawingml/2006/table">
            <a:tbl>
              <a:tblPr/>
              <a:tblGrid>
                <a:gridCol w="2679700"/>
                <a:gridCol w="2681287"/>
                <a:gridCol w="2630488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Voltage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Energy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Charge</a:t>
                      </a:r>
                      <a:endParaRPr kumimoji="0" lang="en-GB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480J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500J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230V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69kJ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6493" name="Text Box 29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9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446499" name="Group 35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7991475" cy="3619500"/>
        </p:xfrm>
        <a:graphic>
          <a:graphicData uri="http://schemas.openxmlformats.org/drawingml/2006/table">
            <a:tbl>
              <a:tblPr/>
              <a:tblGrid>
                <a:gridCol w="2679700"/>
                <a:gridCol w="2681287"/>
                <a:gridCol w="2630488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Voltage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Energy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Charge</a:t>
                      </a:r>
                      <a:endParaRPr kumimoji="0" lang="en-GB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480J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500J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230V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69kJ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6493" name="Text Box 29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Answers</a:t>
            </a:r>
          </a:p>
        </p:txBody>
      </p:sp>
      <p:sp>
        <p:nvSpPr>
          <p:cNvPr id="446494" name="Text Box 30"/>
          <p:cNvSpPr txBox="1">
            <a:spLocks noChangeArrowheads="1"/>
          </p:cNvSpPr>
          <p:nvPr/>
        </p:nvSpPr>
        <p:spPr bwMode="auto">
          <a:xfrm>
            <a:off x="6503988" y="4133850"/>
            <a:ext cx="14398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300C</a:t>
            </a:r>
            <a:endParaRPr lang="en-GB" sz="3200" b="1" baseline="30000">
              <a:solidFill>
                <a:srgbClr val="FF3300"/>
              </a:solidFill>
            </a:endParaRPr>
          </a:p>
        </p:txBody>
      </p:sp>
      <p:sp>
        <p:nvSpPr>
          <p:cNvPr id="446495" name="Text Box 31"/>
          <p:cNvSpPr txBox="1">
            <a:spLocks noChangeArrowheads="1"/>
          </p:cNvSpPr>
          <p:nvPr/>
        </p:nvSpPr>
        <p:spPr bwMode="auto">
          <a:xfrm>
            <a:off x="3938588" y="3413125"/>
            <a:ext cx="12969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120J</a:t>
            </a:r>
          </a:p>
        </p:txBody>
      </p:sp>
      <p:sp>
        <p:nvSpPr>
          <p:cNvPr id="446496" name="Text Box 32"/>
          <p:cNvSpPr txBox="1">
            <a:spLocks noChangeArrowheads="1"/>
          </p:cNvSpPr>
          <p:nvPr/>
        </p:nvSpPr>
        <p:spPr bwMode="auto">
          <a:xfrm>
            <a:off x="1331913" y="2690813"/>
            <a:ext cx="10953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20V</a:t>
            </a:r>
            <a:endParaRPr lang="en-GB" sz="3200" b="1" baseline="30000">
              <a:solidFill>
                <a:srgbClr val="FF3300"/>
              </a:solidFill>
            </a:endParaRPr>
          </a:p>
        </p:txBody>
      </p:sp>
      <p:sp>
        <p:nvSpPr>
          <p:cNvPr id="446497" name="Text Box 33"/>
          <p:cNvSpPr txBox="1">
            <a:spLocks noChangeArrowheads="1"/>
          </p:cNvSpPr>
          <p:nvPr/>
        </p:nvSpPr>
        <p:spPr bwMode="auto">
          <a:xfrm>
            <a:off x="6704013" y="1943100"/>
            <a:ext cx="10937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40C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93" grpId="0" animBg="1"/>
      <p:bldP spid="446494" grpId="0"/>
      <p:bldP spid="446495" grpId="0"/>
      <p:bldP spid="446496" grpId="0"/>
      <p:bldP spid="44649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11163" y="579438"/>
            <a:ext cx="8280400" cy="3805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Electric current is the rate of flow of electric 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Electric charge is measured in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battery provides electrical _______ . The amount of energy provided per _________ of electric charge passing is equal to the ________ of the battery. 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_______ supply gives 230 ________ to every coulomb of charge.</a:t>
            </a:r>
          </a:p>
        </p:txBody>
      </p:sp>
      <p:sp>
        <p:nvSpPr>
          <p:cNvPr id="448515" name="Text Box 3"/>
          <p:cNvSpPr txBox="1">
            <a:spLocks noChangeArrowheads="1"/>
          </p:cNvSpPr>
          <p:nvPr/>
        </p:nvSpPr>
        <p:spPr bwMode="auto">
          <a:xfrm>
            <a:off x="5094288" y="5256213"/>
            <a:ext cx="1047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5529263" y="4835525"/>
            <a:ext cx="947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joules</a:t>
            </a:r>
          </a:p>
        </p:txBody>
      </p:sp>
      <p:sp>
        <p:nvSpPr>
          <p:cNvPr id="448517" name="Text Box 5"/>
          <p:cNvSpPr txBox="1">
            <a:spLocks noChangeArrowheads="1"/>
          </p:cNvSpPr>
          <p:nvPr/>
        </p:nvSpPr>
        <p:spPr bwMode="auto">
          <a:xfrm>
            <a:off x="3968750" y="5256213"/>
            <a:ext cx="1252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voltage</a:t>
            </a:r>
          </a:p>
        </p:txBody>
      </p:sp>
      <p:sp>
        <p:nvSpPr>
          <p:cNvPr id="448518" name="Text Box 6"/>
          <p:cNvSpPr txBox="1">
            <a:spLocks noChangeArrowheads="1"/>
          </p:cNvSpPr>
          <p:nvPr/>
        </p:nvSpPr>
        <p:spPr bwMode="auto">
          <a:xfrm>
            <a:off x="4651375" y="4835525"/>
            <a:ext cx="992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mains</a:t>
            </a:r>
          </a:p>
        </p:txBody>
      </p:sp>
      <p:sp>
        <p:nvSpPr>
          <p:cNvPr id="448519" name="Text Box 7"/>
          <p:cNvSpPr txBox="1">
            <a:spLocks noChangeArrowheads="1"/>
          </p:cNvSpPr>
          <p:nvPr/>
        </p:nvSpPr>
        <p:spPr bwMode="auto">
          <a:xfrm>
            <a:off x="3709988" y="4835525"/>
            <a:ext cx="969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charge</a:t>
            </a:r>
          </a:p>
        </p:txBody>
      </p:sp>
      <p:sp>
        <p:nvSpPr>
          <p:cNvPr id="448520" name="Text Box 8"/>
          <p:cNvSpPr txBox="1">
            <a:spLocks noChangeArrowheads="1"/>
          </p:cNvSpPr>
          <p:nvPr/>
        </p:nvSpPr>
        <p:spPr bwMode="auto">
          <a:xfrm>
            <a:off x="2452688" y="4835525"/>
            <a:ext cx="1376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coulombs</a:t>
            </a:r>
          </a:p>
        </p:txBody>
      </p:sp>
      <p:sp>
        <p:nvSpPr>
          <p:cNvPr id="448521" name="Text Box 9"/>
          <p:cNvSpPr txBox="1">
            <a:spLocks noChangeArrowheads="1"/>
          </p:cNvSpPr>
          <p:nvPr/>
        </p:nvSpPr>
        <p:spPr bwMode="auto">
          <a:xfrm>
            <a:off x="2814638" y="5256213"/>
            <a:ext cx="1225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coulomb</a:t>
            </a:r>
          </a:p>
        </p:txBody>
      </p:sp>
      <p:sp>
        <p:nvSpPr>
          <p:cNvPr id="448522" name="Text Box 10"/>
          <p:cNvSpPr txBox="1">
            <a:spLocks noChangeArrowheads="1"/>
          </p:cNvSpPr>
          <p:nvPr/>
        </p:nvSpPr>
        <p:spPr bwMode="auto">
          <a:xfrm>
            <a:off x="3335338" y="443547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5" grpId="0"/>
      <p:bldP spid="448515" grpId="1"/>
      <p:bldP spid="448516" grpId="0"/>
      <p:bldP spid="448516" grpId="1"/>
      <p:bldP spid="448517" grpId="0"/>
      <p:bldP spid="448517" grpId="1"/>
      <p:bldP spid="448518" grpId="0"/>
      <p:bldP spid="448518" grpId="1"/>
      <p:bldP spid="448519" grpId="0"/>
      <p:bldP spid="448519" grpId="1"/>
      <p:bldP spid="448520" grpId="0"/>
      <p:bldP spid="448520" grpId="1"/>
      <p:bldP spid="448521" grpId="0"/>
      <p:bldP spid="448521" grpId="1"/>
      <p:bldP spid="448522" grpId="0"/>
      <p:bldP spid="44852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11163" y="579438"/>
            <a:ext cx="8280400" cy="3805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Electric current is the rate of flow of electric 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Electric charge is measured in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battery provides electrical _______ . The amount of energy provided per _________ of electric charge passing is equal to the ________ of the battery. 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_______ supply gives 230 ________ to every coulomb of charge.</a:t>
            </a:r>
          </a:p>
        </p:txBody>
      </p:sp>
      <p:sp>
        <p:nvSpPr>
          <p:cNvPr id="448515" name="Text Box 3"/>
          <p:cNvSpPr txBox="1">
            <a:spLocks noChangeArrowheads="1"/>
          </p:cNvSpPr>
          <p:nvPr/>
        </p:nvSpPr>
        <p:spPr bwMode="auto">
          <a:xfrm>
            <a:off x="5094288" y="5256213"/>
            <a:ext cx="1047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5529263" y="4835525"/>
            <a:ext cx="947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joules</a:t>
            </a:r>
          </a:p>
        </p:txBody>
      </p:sp>
      <p:sp>
        <p:nvSpPr>
          <p:cNvPr id="448517" name="Text Box 5"/>
          <p:cNvSpPr txBox="1">
            <a:spLocks noChangeArrowheads="1"/>
          </p:cNvSpPr>
          <p:nvPr/>
        </p:nvSpPr>
        <p:spPr bwMode="auto">
          <a:xfrm>
            <a:off x="3968750" y="5256213"/>
            <a:ext cx="1252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voltage</a:t>
            </a:r>
          </a:p>
        </p:txBody>
      </p:sp>
      <p:sp>
        <p:nvSpPr>
          <p:cNvPr id="448518" name="Text Box 6"/>
          <p:cNvSpPr txBox="1">
            <a:spLocks noChangeArrowheads="1"/>
          </p:cNvSpPr>
          <p:nvPr/>
        </p:nvSpPr>
        <p:spPr bwMode="auto">
          <a:xfrm>
            <a:off x="4651375" y="4835525"/>
            <a:ext cx="992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mains</a:t>
            </a:r>
          </a:p>
        </p:txBody>
      </p:sp>
      <p:sp>
        <p:nvSpPr>
          <p:cNvPr id="448519" name="Text Box 7"/>
          <p:cNvSpPr txBox="1">
            <a:spLocks noChangeArrowheads="1"/>
          </p:cNvSpPr>
          <p:nvPr/>
        </p:nvSpPr>
        <p:spPr bwMode="auto">
          <a:xfrm>
            <a:off x="3709988" y="4835525"/>
            <a:ext cx="969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charge</a:t>
            </a:r>
          </a:p>
        </p:txBody>
      </p:sp>
      <p:sp>
        <p:nvSpPr>
          <p:cNvPr id="448520" name="Text Box 8"/>
          <p:cNvSpPr txBox="1">
            <a:spLocks noChangeArrowheads="1"/>
          </p:cNvSpPr>
          <p:nvPr/>
        </p:nvSpPr>
        <p:spPr bwMode="auto">
          <a:xfrm>
            <a:off x="2452688" y="4835525"/>
            <a:ext cx="1376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coulombs</a:t>
            </a:r>
          </a:p>
        </p:txBody>
      </p:sp>
      <p:sp>
        <p:nvSpPr>
          <p:cNvPr id="448521" name="Text Box 9"/>
          <p:cNvSpPr txBox="1">
            <a:spLocks noChangeArrowheads="1"/>
          </p:cNvSpPr>
          <p:nvPr/>
        </p:nvSpPr>
        <p:spPr bwMode="auto">
          <a:xfrm>
            <a:off x="2814638" y="5256213"/>
            <a:ext cx="1225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coulomb</a:t>
            </a:r>
          </a:p>
        </p:txBody>
      </p:sp>
      <p:sp>
        <p:nvSpPr>
          <p:cNvPr id="448522" name="Text Box 10"/>
          <p:cNvSpPr txBox="1">
            <a:spLocks noChangeArrowheads="1"/>
          </p:cNvSpPr>
          <p:nvPr/>
        </p:nvSpPr>
        <p:spPr bwMode="auto">
          <a:xfrm>
            <a:off x="3335338" y="443547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448524" name="Text Box 12"/>
          <p:cNvSpPr txBox="1">
            <a:spLocks noChangeArrowheads="1"/>
          </p:cNvSpPr>
          <p:nvPr/>
        </p:nvSpPr>
        <p:spPr bwMode="auto">
          <a:xfrm>
            <a:off x="4352925" y="2339975"/>
            <a:ext cx="104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448525" name="Text Box 13"/>
          <p:cNvSpPr txBox="1">
            <a:spLocks noChangeArrowheads="1"/>
          </p:cNvSpPr>
          <p:nvPr/>
        </p:nvSpPr>
        <p:spPr bwMode="auto">
          <a:xfrm>
            <a:off x="4614863" y="3602038"/>
            <a:ext cx="947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joules</a:t>
            </a:r>
          </a:p>
        </p:txBody>
      </p:sp>
      <p:sp>
        <p:nvSpPr>
          <p:cNvPr id="448526" name="Text Box 14"/>
          <p:cNvSpPr txBox="1">
            <a:spLocks noChangeArrowheads="1"/>
          </p:cNvSpPr>
          <p:nvPr/>
        </p:nvSpPr>
        <p:spPr bwMode="auto">
          <a:xfrm>
            <a:off x="1020763" y="3049588"/>
            <a:ext cx="12525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voltage</a:t>
            </a:r>
          </a:p>
        </p:txBody>
      </p:sp>
      <p:sp>
        <p:nvSpPr>
          <p:cNvPr id="448527" name="Text Box 15"/>
          <p:cNvSpPr txBox="1">
            <a:spLocks noChangeArrowheads="1"/>
          </p:cNvSpPr>
          <p:nvPr/>
        </p:nvSpPr>
        <p:spPr bwMode="auto">
          <a:xfrm>
            <a:off x="1095375" y="3617913"/>
            <a:ext cx="1081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mains</a:t>
            </a:r>
          </a:p>
        </p:txBody>
      </p:sp>
      <p:sp>
        <p:nvSpPr>
          <p:cNvPr id="448528" name="Text Box 16"/>
          <p:cNvSpPr txBox="1">
            <a:spLocks noChangeArrowheads="1"/>
          </p:cNvSpPr>
          <p:nvPr/>
        </p:nvSpPr>
        <p:spPr bwMode="auto">
          <a:xfrm>
            <a:off x="6397625" y="1235075"/>
            <a:ext cx="969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charge</a:t>
            </a:r>
          </a:p>
        </p:txBody>
      </p:sp>
      <p:sp>
        <p:nvSpPr>
          <p:cNvPr id="448529" name="Text Box 17"/>
          <p:cNvSpPr txBox="1">
            <a:spLocks noChangeArrowheads="1"/>
          </p:cNvSpPr>
          <p:nvPr/>
        </p:nvSpPr>
        <p:spPr bwMode="auto">
          <a:xfrm>
            <a:off x="4514850" y="1787525"/>
            <a:ext cx="1376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coulombs</a:t>
            </a:r>
          </a:p>
        </p:txBody>
      </p:sp>
      <p:sp>
        <p:nvSpPr>
          <p:cNvPr id="448530" name="Text Box 18"/>
          <p:cNvSpPr txBox="1">
            <a:spLocks noChangeArrowheads="1"/>
          </p:cNvSpPr>
          <p:nvPr/>
        </p:nvSpPr>
        <p:spPr bwMode="auto">
          <a:xfrm>
            <a:off x="2363788" y="2690813"/>
            <a:ext cx="1225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coulomb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5" grpId="0"/>
      <p:bldP spid="448515" grpId="1"/>
      <p:bldP spid="448516" grpId="0"/>
      <p:bldP spid="448516" grpId="1"/>
      <p:bldP spid="448517" grpId="0"/>
      <p:bldP spid="448517" grpId="1"/>
      <p:bldP spid="448518" grpId="0"/>
      <p:bldP spid="448518" grpId="1"/>
      <p:bldP spid="448519" grpId="0"/>
      <p:bldP spid="448519" grpId="1"/>
      <p:bldP spid="448520" grpId="0"/>
      <p:bldP spid="448520" grpId="1"/>
      <p:bldP spid="448521" grpId="0"/>
      <p:bldP spid="448521" grpId="1"/>
      <p:bldP spid="448522" grpId="0"/>
      <p:bldP spid="448522" grpId="1"/>
      <p:bldP spid="448524" grpId="0"/>
      <p:bldP spid="448525" grpId="0"/>
      <p:bldP spid="448526" grpId="0"/>
      <p:bldP spid="448527" grpId="0"/>
      <p:bldP spid="448528" grpId="0"/>
      <p:bldP spid="448529" grpId="0"/>
      <p:bldP spid="4485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Specification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4975" y="1385888"/>
            <a:ext cx="8142288" cy="39909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800" b="1" smtClean="0"/>
              <a:t>Electricity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800" u="sng" smtClean="0"/>
              <a:t>Energy and potential difference in circuits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/>
              <a:t>explain why a series or parallel circuit is more appropriate for particular applications, including domestic lighting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/>
              <a:t>understand that the current in a series circuit depends on the applied voltage and the number and nature of other components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/>
              <a:t>understand that current is the rate of flow of charge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/>
              <a:t>know and use the relationship: 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/>
              <a:t>charge = current </a:t>
            </a:r>
            <a:r>
              <a:rPr lang="en-GB" sz="1800" b="1" smtClean="0"/>
              <a:t>× </a:t>
            </a:r>
            <a:r>
              <a:rPr lang="en-GB" sz="1800" smtClean="0"/>
              <a:t>time    </a:t>
            </a:r>
            <a:r>
              <a:rPr lang="en-GB" sz="1800" i="1" smtClean="0"/>
              <a:t>Q = I </a:t>
            </a:r>
            <a:r>
              <a:rPr lang="en-GB" sz="1800" b="1" smtClean="0"/>
              <a:t>× </a:t>
            </a:r>
            <a:r>
              <a:rPr lang="en-GB" sz="1800" i="1" smtClean="0"/>
              <a:t>t</a:t>
            </a:r>
            <a:endParaRPr lang="en-GB" sz="1800" smtClean="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/>
              <a:t>know that electric current in solid metallic conductors is a flow of negatively charged electrons</a:t>
            </a:r>
            <a:endParaRPr lang="en-GB" sz="1800" b="1" smtClean="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>
                <a:solidFill>
                  <a:srgbClr val="FF0000"/>
                </a:solidFill>
              </a:rPr>
              <a:t>know that: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>
                <a:solidFill>
                  <a:srgbClr val="FF0000"/>
                </a:solidFill>
              </a:rPr>
              <a:t>• voltage is the energy transferred per unit charge passed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800" smtClean="0">
                <a:solidFill>
                  <a:srgbClr val="FF0000"/>
                </a:solidFill>
              </a:rPr>
              <a:t>• the volt is a joule per coulomb.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Electric circuits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33416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An electric current will only flow if there is a complete, unbroken electric circuit, that contains a power supply.</a:t>
            </a:r>
          </a:p>
          <a:p>
            <a:pPr marL="0" indent="0" eaLnBrk="1" hangingPunct="1">
              <a:buFontTx/>
              <a:buNone/>
            </a:pPr>
            <a:endParaRPr lang="en-GB" sz="2800" b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smtClean="0"/>
              <a:t>A circuit diagram uses a standard set of symbols to show how electrical components are connected together.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Circuit symbols</a:t>
            </a:r>
          </a:p>
        </p:txBody>
      </p:sp>
      <p:sp>
        <p:nvSpPr>
          <p:cNvPr id="296963" name="Text Box 3"/>
          <p:cNvSpPr txBox="1">
            <a:spLocks noChangeArrowheads="1"/>
          </p:cNvSpPr>
          <p:nvPr/>
        </p:nvSpPr>
        <p:spPr bwMode="auto">
          <a:xfrm>
            <a:off x="2628900" y="1228725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cell</a:t>
            </a:r>
          </a:p>
        </p:txBody>
      </p:sp>
      <p:sp>
        <p:nvSpPr>
          <p:cNvPr id="296964" name="Text Box 4"/>
          <p:cNvSpPr txBox="1">
            <a:spLocks noChangeArrowheads="1"/>
          </p:cNvSpPr>
          <p:nvPr/>
        </p:nvSpPr>
        <p:spPr bwMode="auto">
          <a:xfrm>
            <a:off x="2628900" y="4008438"/>
            <a:ext cx="233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wire junction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15975" y="4165600"/>
            <a:ext cx="1439863" cy="419100"/>
            <a:chOff x="476" y="1216"/>
            <a:chExt cx="907" cy="264"/>
          </a:xfrm>
        </p:grpSpPr>
        <p:sp>
          <p:nvSpPr>
            <p:cNvPr id="22563" name="Line 6"/>
            <p:cNvSpPr>
              <a:spLocks noChangeShapeType="1"/>
            </p:cNvSpPr>
            <p:nvPr/>
          </p:nvSpPr>
          <p:spPr bwMode="auto">
            <a:xfrm>
              <a:off x="476" y="1253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Line 7"/>
            <p:cNvSpPr>
              <a:spLocks noChangeShapeType="1"/>
            </p:cNvSpPr>
            <p:nvPr/>
          </p:nvSpPr>
          <p:spPr bwMode="auto">
            <a:xfrm>
              <a:off x="930" y="1253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5" name="Oval 8"/>
            <p:cNvSpPr>
              <a:spLocks noChangeArrowheads="1"/>
            </p:cNvSpPr>
            <p:nvPr/>
          </p:nvSpPr>
          <p:spPr bwMode="auto">
            <a:xfrm>
              <a:off x="888" y="1216"/>
              <a:ext cx="88" cy="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6969" name="Text Box 9"/>
          <p:cNvSpPr txBox="1">
            <a:spLocks noChangeArrowheads="1"/>
          </p:cNvSpPr>
          <p:nvPr/>
        </p:nvSpPr>
        <p:spPr bwMode="auto">
          <a:xfrm>
            <a:off x="2628900" y="4770438"/>
            <a:ext cx="1243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switch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815975" y="4840288"/>
            <a:ext cx="1439863" cy="373062"/>
            <a:chOff x="468" y="1641"/>
            <a:chExt cx="907" cy="235"/>
          </a:xfrm>
        </p:grpSpPr>
        <p:sp>
          <p:nvSpPr>
            <p:cNvPr id="22558" name="Line 11"/>
            <p:cNvSpPr>
              <a:spLocks noChangeShapeType="1"/>
            </p:cNvSpPr>
            <p:nvPr/>
          </p:nvSpPr>
          <p:spPr bwMode="auto">
            <a:xfrm>
              <a:off x="468" y="1769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Rectangle 12"/>
            <p:cNvSpPr>
              <a:spLocks noChangeArrowheads="1"/>
            </p:cNvSpPr>
            <p:nvPr/>
          </p:nvSpPr>
          <p:spPr bwMode="auto">
            <a:xfrm>
              <a:off x="768" y="1660"/>
              <a:ext cx="316" cy="2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0" name="Oval 13"/>
            <p:cNvSpPr>
              <a:spLocks noChangeArrowheads="1"/>
            </p:cNvSpPr>
            <p:nvPr/>
          </p:nvSpPr>
          <p:spPr bwMode="auto">
            <a:xfrm>
              <a:off x="728" y="1736"/>
              <a:ext cx="76" cy="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1" name="Oval 14"/>
            <p:cNvSpPr>
              <a:spLocks noChangeArrowheads="1"/>
            </p:cNvSpPr>
            <p:nvPr/>
          </p:nvSpPr>
          <p:spPr bwMode="auto">
            <a:xfrm>
              <a:off x="1052" y="1736"/>
              <a:ext cx="76" cy="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Line 15"/>
            <p:cNvSpPr>
              <a:spLocks noChangeShapeType="1"/>
            </p:cNvSpPr>
            <p:nvPr/>
          </p:nvSpPr>
          <p:spPr bwMode="auto">
            <a:xfrm flipH="1">
              <a:off x="778" y="1641"/>
              <a:ext cx="264" cy="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6976" name="Text Box 16"/>
          <p:cNvSpPr txBox="1">
            <a:spLocks noChangeArrowheads="1"/>
          </p:cNvSpPr>
          <p:nvPr/>
        </p:nvSpPr>
        <p:spPr bwMode="auto">
          <a:xfrm>
            <a:off x="3455988" y="1228725"/>
            <a:ext cx="3822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cell is required to push electrons around a circuit</a:t>
            </a:r>
          </a:p>
        </p:txBody>
      </p:sp>
      <p:sp>
        <p:nvSpPr>
          <p:cNvPr id="296977" name="Text Box 17"/>
          <p:cNvSpPr txBox="1">
            <a:spLocks noChangeArrowheads="1"/>
          </p:cNvSpPr>
          <p:nvPr/>
        </p:nvSpPr>
        <p:spPr bwMode="auto">
          <a:xfrm>
            <a:off x="3873500" y="4784725"/>
            <a:ext cx="45481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switch enables the current in a circuit to be turned on or off</a:t>
            </a:r>
          </a:p>
        </p:txBody>
      </p:sp>
      <p:sp>
        <p:nvSpPr>
          <p:cNvPr id="296978" name="Line 18"/>
          <p:cNvSpPr>
            <a:spLocks noChangeShapeType="1"/>
          </p:cNvSpPr>
          <p:nvPr/>
        </p:nvSpPr>
        <p:spPr bwMode="auto">
          <a:xfrm>
            <a:off x="815975" y="3446463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79" name="Text Box 19"/>
          <p:cNvSpPr txBox="1">
            <a:spLocks noChangeArrowheads="1"/>
          </p:cNvSpPr>
          <p:nvPr/>
        </p:nvSpPr>
        <p:spPr bwMode="auto">
          <a:xfrm>
            <a:off x="2628900" y="3230563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wire</a:t>
            </a:r>
          </a:p>
        </p:txBody>
      </p:sp>
      <p:sp>
        <p:nvSpPr>
          <p:cNvPr id="296980" name="Text Box 20"/>
          <p:cNvSpPr txBox="1">
            <a:spLocks noChangeArrowheads="1"/>
          </p:cNvSpPr>
          <p:nvPr/>
        </p:nvSpPr>
        <p:spPr bwMode="auto">
          <a:xfrm>
            <a:off x="3616325" y="3230563"/>
            <a:ext cx="4737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wires should always been drawn as straight lines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815975" y="1238250"/>
            <a:ext cx="1439863" cy="438150"/>
            <a:chOff x="504" y="853"/>
            <a:chExt cx="907" cy="276"/>
          </a:xfrm>
        </p:grpSpPr>
        <p:sp>
          <p:nvSpPr>
            <p:cNvPr id="22554" name="Line 22"/>
            <p:cNvSpPr>
              <a:spLocks noChangeShapeType="1"/>
            </p:cNvSpPr>
            <p:nvPr/>
          </p:nvSpPr>
          <p:spPr bwMode="auto">
            <a:xfrm>
              <a:off x="504" y="983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Rectangle 23"/>
            <p:cNvSpPr>
              <a:spLocks noChangeArrowheads="1"/>
            </p:cNvSpPr>
            <p:nvPr/>
          </p:nvSpPr>
          <p:spPr bwMode="auto">
            <a:xfrm>
              <a:off x="863" y="857"/>
              <a:ext cx="144" cy="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Line 24"/>
            <p:cNvSpPr>
              <a:spLocks noChangeShapeType="1"/>
            </p:cNvSpPr>
            <p:nvPr/>
          </p:nvSpPr>
          <p:spPr bwMode="auto">
            <a:xfrm>
              <a:off x="871" y="853"/>
              <a:ext cx="4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Rectangle 25"/>
            <p:cNvSpPr>
              <a:spLocks noChangeArrowheads="1"/>
            </p:cNvSpPr>
            <p:nvPr/>
          </p:nvSpPr>
          <p:spPr bwMode="auto">
            <a:xfrm>
              <a:off x="951" y="937"/>
              <a:ext cx="68" cy="10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6986" name="Text Box 26"/>
          <p:cNvSpPr txBox="1">
            <a:spLocks noChangeArrowheads="1"/>
          </p:cNvSpPr>
          <p:nvPr/>
        </p:nvSpPr>
        <p:spPr bwMode="auto">
          <a:xfrm>
            <a:off x="2628900" y="2284413"/>
            <a:ext cx="1341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battery</a:t>
            </a:r>
          </a:p>
        </p:txBody>
      </p:sp>
      <p:sp>
        <p:nvSpPr>
          <p:cNvPr id="296987" name="Text Box 27"/>
          <p:cNvSpPr txBox="1">
            <a:spLocks noChangeArrowheads="1"/>
          </p:cNvSpPr>
          <p:nvPr/>
        </p:nvSpPr>
        <p:spPr bwMode="auto">
          <a:xfrm>
            <a:off x="3933825" y="2284413"/>
            <a:ext cx="42433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battery consists of two or more cells</a:t>
            </a: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815975" y="2292350"/>
            <a:ext cx="1439863" cy="438150"/>
            <a:chOff x="558" y="1609"/>
            <a:chExt cx="907" cy="276"/>
          </a:xfrm>
        </p:grpSpPr>
        <p:sp>
          <p:nvSpPr>
            <p:cNvPr id="22545" name="Line 29"/>
            <p:cNvSpPr>
              <a:spLocks noChangeShapeType="1"/>
            </p:cNvSpPr>
            <p:nvPr/>
          </p:nvSpPr>
          <p:spPr bwMode="auto">
            <a:xfrm>
              <a:off x="558" y="1741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46" name="Group 30"/>
            <p:cNvGrpSpPr>
              <a:grpSpLocks/>
            </p:cNvGrpSpPr>
            <p:nvPr/>
          </p:nvGrpSpPr>
          <p:grpSpPr bwMode="auto">
            <a:xfrm>
              <a:off x="837" y="1609"/>
              <a:ext cx="156" cy="276"/>
              <a:chOff x="917" y="1611"/>
              <a:chExt cx="156" cy="276"/>
            </a:xfrm>
          </p:grpSpPr>
          <p:sp>
            <p:nvSpPr>
              <p:cNvPr id="22551" name="Rectangle 31"/>
              <p:cNvSpPr>
                <a:spLocks noChangeArrowheads="1"/>
              </p:cNvSpPr>
              <p:nvPr/>
            </p:nvSpPr>
            <p:spPr bwMode="auto">
              <a:xfrm>
                <a:off x="917" y="1615"/>
                <a:ext cx="144" cy="2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2" name="Line 32"/>
              <p:cNvSpPr>
                <a:spLocks noChangeShapeType="1"/>
              </p:cNvSpPr>
              <p:nvPr/>
            </p:nvSpPr>
            <p:spPr bwMode="auto">
              <a:xfrm>
                <a:off x="925" y="1611"/>
                <a:ext cx="4" cy="27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3" name="Rectangle 33"/>
              <p:cNvSpPr>
                <a:spLocks noChangeArrowheads="1"/>
              </p:cNvSpPr>
              <p:nvPr/>
            </p:nvSpPr>
            <p:spPr bwMode="auto">
              <a:xfrm>
                <a:off x="1005" y="1695"/>
                <a:ext cx="68" cy="10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547" name="Group 34"/>
            <p:cNvGrpSpPr>
              <a:grpSpLocks/>
            </p:cNvGrpSpPr>
            <p:nvPr/>
          </p:nvGrpSpPr>
          <p:grpSpPr bwMode="auto">
            <a:xfrm>
              <a:off x="1077" y="1609"/>
              <a:ext cx="156" cy="276"/>
              <a:chOff x="917" y="1611"/>
              <a:chExt cx="156" cy="276"/>
            </a:xfrm>
          </p:grpSpPr>
          <p:sp>
            <p:nvSpPr>
              <p:cNvPr id="22548" name="Rectangle 35"/>
              <p:cNvSpPr>
                <a:spLocks noChangeArrowheads="1"/>
              </p:cNvSpPr>
              <p:nvPr/>
            </p:nvSpPr>
            <p:spPr bwMode="auto">
              <a:xfrm>
                <a:off x="917" y="1615"/>
                <a:ext cx="144" cy="2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Line 36"/>
              <p:cNvSpPr>
                <a:spLocks noChangeShapeType="1"/>
              </p:cNvSpPr>
              <p:nvPr/>
            </p:nvSpPr>
            <p:spPr bwMode="auto">
              <a:xfrm>
                <a:off x="925" y="1611"/>
                <a:ext cx="4" cy="27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0" name="Rectangle 37"/>
              <p:cNvSpPr>
                <a:spLocks noChangeArrowheads="1"/>
              </p:cNvSpPr>
              <p:nvPr/>
            </p:nvSpPr>
            <p:spPr bwMode="auto">
              <a:xfrm>
                <a:off x="1005" y="1695"/>
                <a:ext cx="68" cy="10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/>
      <p:bldP spid="296964" grpId="0"/>
      <p:bldP spid="296969" grpId="0"/>
      <p:bldP spid="296976" grpId="0"/>
      <p:bldP spid="296977" grpId="0"/>
      <p:bldP spid="296978" grpId="0" animBg="1"/>
      <p:bldP spid="296979" grpId="0"/>
      <p:bldP spid="296980" grpId="0"/>
      <p:bldP spid="296986" grpId="0"/>
      <p:bldP spid="29698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Text Box 2"/>
          <p:cNvSpPr txBox="1">
            <a:spLocks noChangeArrowheads="1"/>
          </p:cNvSpPr>
          <p:nvPr/>
        </p:nvSpPr>
        <p:spPr bwMode="auto">
          <a:xfrm>
            <a:off x="2217738" y="2844800"/>
            <a:ext cx="1493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ammeter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03238" y="2841625"/>
            <a:ext cx="1439862" cy="508000"/>
            <a:chOff x="484" y="2436"/>
            <a:chExt cx="907" cy="320"/>
          </a:xfrm>
        </p:grpSpPr>
        <p:sp>
          <p:nvSpPr>
            <p:cNvPr id="23577" name="Line 4"/>
            <p:cNvSpPr>
              <a:spLocks noChangeShapeType="1"/>
            </p:cNvSpPr>
            <p:nvPr/>
          </p:nvSpPr>
          <p:spPr bwMode="auto">
            <a:xfrm>
              <a:off x="484" y="2596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Oval 5"/>
            <p:cNvSpPr>
              <a:spLocks noChangeArrowheads="1"/>
            </p:cNvSpPr>
            <p:nvPr/>
          </p:nvSpPr>
          <p:spPr bwMode="auto">
            <a:xfrm>
              <a:off x="788" y="2436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9" name="Text Box 6"/>
            <p:cNvSpPr txBox="1">
              <a:spLocks noChangeArrowheads="1"/>
            </p:cNvSpPr>
            <p:nvPr/>
          </p:nvSpPr>
          <p:spPr bwMode="auto">
            <a:xfrm>
              <a:off x="840" y="2475"/>
              <a:ext cx="2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03238" y="3690938"/>
            <a:ext cx="1439862" cy="508000"/>
            <a:chOff x="485" y="2800"/>
            <a:chExt cx="907" cy="320"/>
          </a:xfrm>
        </p:grpSpPr>
        <p:sp>
          <p:nvSpPr>
            <p:cNvPr id="23574" name="Line 8"/>
            <p:cNvSpPr>
              <a:spLocks noChangeShapeType="1"/>
            </p:cNvSpPr>
            <p:nvPr/>
          </p:nvSpPr>
          <p:spPr bwMode="auto">
            <a:xfrm>
              <a:off x="485" y="2960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Oval 9"/>
            <p:cNvSpPr>
              <a:spLocks noChangeArrowheads="1"/>
            </p:cNvSpPr>
            <p:nvPr/>
          </p:nvSpPr>
          <p:spPr bwMode="auto">
            <a:xfrm>
              <a:off x="789" y="2800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Text Box 10"/>
            <p:cNvSpPr txBox="1">
              <a:spLocks noChangeArrowheads="1"/>
            </p:cNvSpPr>
            <p:nvPr/>
          </p:nvSpPr>
          <p:spPr bwMode="auto">
            <a:xfrm>
              <a:off x="841" y="2839"/>
              <a:ext cx="2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V</a:t>
              </a:r>
            </a:p>
          </p:txBody>
        </p:sp>
      </p:grpSp>
      <p:sp>
        <p:nvSpPr>
          <p:cNvPr id="299019" name="Text Box 11"/>
          <p:cNvSpPr txBox="1">
            <a:spLocks noChangeArrowheads="1"/>
          </p:cNvSpPr>
          <p:nvPr/>
        </p:nvSpPr>
        <p:spPr bwMode="auto">
          <a:xfrm>
            <a:off x="2217738" y="3703638"/>
            <a:ext cx="166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voltmeter</a:t>
            </a:r>
          </a:p>
        </p:txBody>
      </p:sp>
      <p:sp>
        <p:nvSpPr>
          <p:cNvPr id="299020" name="Text Box 12"/>
          <p:cNvSpPr txBox="1">
            <a:spLocks noChangeArrowheads="1"/>
          </p:cNvSpPr>
          <p:nvPr/>
        </p:nvSpPr>
        <p:spPr bwMode="auto">
          <a:xfrm>
            <a:off x="3970338" y="2844800"/>
            <a:ext cx="42433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measures electric current in amperes (A)</a:t>
            </a:r>
          </a:p>
        </p:txBody>
      </p:sp>
      <p:sp>
        <p:nvSpPr>
          <p:cNvPr id="299021" name="Text Box 13"/>
          <p:cNvSpPr txBox="1">
            <a:spLocks noChangeArrowheads="1"/>
          </p:cNvSpPr>
          <p:nvPr/>
        </p:nvSpPr>
        <p:spPr bwMode="auto">
          <a:xfrm>
            <a:off x="3970338" y="3703638"/>
            <a:ext cx="424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measures voltage in volts (V)</a:t>
            </a:r>
          </a:p>
        </p:txBody>
      </p:sp>
      <p:sp>
        <p:nvSpPr>
          <p:cNvPr id="299022" name="Text Box 14"/>
          <p:cNvSpPr txBox="1">
            <a:spLocks noChangeArrowheads="1"/>
          </p:cNvSpPr>
          <p:nvPr/>
        </p:nvSpPr>
        <p:spPr bwMode="auto">
          <a:xfrm>
            <a:off x="2217738" y="466725"/>
            <a:ext cx="167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indicator</a:t>
            </a:r>
          </a:p>
        </p:txBody>
      </p:sp>
      <p:grpSp>
        <p:nvGrpSpPr>
          <p:cNvPr id="23561" name="Group 15"/>
          <p:cNvGrpSpPr>
            <a:grpSpLocks/>
          </p:cNvGrpSpPr>
          <p:nvPr/>
        </p:nvGrpSpPr>
        <p:grpSpPr bwMode="auto">
          <a:xfrm>
            <a:off x="503238" y="442913"/>
            <a:ext cx="1439862" cy="508000"/>
            <a:chOff x="468" y="1952"/>
            <a:chExt cx="907" cy="320"/>
          </a:xfrm>
        </p:grpSpPr>
        <p:sp>
          <p:nvSpPr>
            <p:cNvPr id="23570" name="Line 16"/>
            <p:cNvSpPr>
              <a:spLocks noChangeShapeType="1"/>
            </p:cNvSpPr>
            <p:nvPr/>
          </p:nvSpPr>
          <p:spPr bwMode="auto">
            <a:xfrm>
              <a:off x="468" y="2112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Oval 17"/>
            <p:cNvSpPr>
              <a:spLocks noChangeArrowheads="1"/>
            </p:cNvSpPr>
            <p:nvPr/>
          </p:nvSpPr>
          <p:spPr bwMode="auto">
            <a:xfrm>
              <a:off x="772" y="1952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2" name="Line 18"/>
            <p:cNvSpPr>
              <a:spLocks noChangeShapeType="1"/>
            </p:cNvSpPr>
            <p:nvPr/>
          </p:nvSpPr>
          <p:spPr bwMode="auto">
            <a:xfrm flipV="1">
              <a:off x="820" y="2000"/>
              <a:ext cx="224" cy="2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Line 19"/>
            <p:cNvSpPr>
              <a:spLocks noChangeShapeType="1"/>
            </p:cNvSpPr>
            <p:nvPr/>
          </p:nvSpPr>
          <p:spPr bwMode="auto">
            <a:xfrm flipH="1" flipV="1">
              <a:off x="811" y="1997"/>
              <a:ext cx="241" cy="2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9028" name="Text Box 20"/>
          <p:cNvSpPr txBox="1">
            <a:spLocks noChangeArrowheads="1"/>
          </p:cNvSpPr>
          <p:nvPr/>
        </p:nvSpPr>
        <p:spPr bwMode="auto">
          <a:xfrm>
            <a:off x="3930650" y="466725"/>
            <a:ext cx="47942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often a light bulb – this is used to show whether or not a circuit is on</a:t>
            </a:r>
          </a:p>
        </p:txBody>
      </p:sp>
      <p:sp>
        <p:nvSpPr>
          <p:cNvPr id="299029" name="Text Box 21"/>
          <p:cNvSpPr txBox="1">
            <a:spLocks noChangeArrowheads="1"/>
          </p:cNvSpPr>
          <p:nvPr/>
        </p:nvSpPr>
        <p:spPr bwMode="auto">
          <a:xfrm>
            <a:off x="2217738" y="1684338"/>
            <a:ext cx="167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light bulb</a:t>
            </a:r>
          </a:p>
        </p:txBody>
      </p:sp>
      <p:sp>
        <p:nvSpPr>
          <p:cNvPr id="299030" name="Text Box 22"/>
          <p:cNvSpPr txBox="1">
            <a:spLocks noChangeArrowheads="1"/>
          </p:cNvSpPr>
          <p:nvPr/>
        </p:nvSpPr>
        <p:spPr bwMode="auto">
          <a:xfrm>
            <a:off x="3957638" y="1670050"/>
            <a:ext cx="47942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old symbol – the indicator symbol is now used</a:t>
            </a: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503238" y="1660525"/>
            <a:ext cx="1439862" cy="508000"/>
            <a:chOff x="398" y="1046"/>
            <a:chExt cx="907" cy="320"/>
          </a:xfrm>
        </p:grpSpPr>
        <p:sp>
          <p:nvSpPr>
            <p:cNvPr id="23566" name="Oval 24"/>
            <p:cNvSpPr>
              <a:spLocks noChangeArrowheads="1"/>
            </p:cNvSpPr>
            <p:nvPr/>
          </p:nvSpPr>
          <p:spPr bwMode="auto">
            <a:xfrm>
              <a:off x="702" y="1046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Line 25"/>
            <p:cNvSpPr>
              <a:spLocks noChangeShapeType="1"/>
            </p:cNvSpPr>
            <p:nvPr/>
          </p:nvSpPr>
          <p:spPr bwMode="auto">
            <a:xfrm>
              <a:off x="398" y="1206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Oval 26"/>
            <p:cNvSpPr>
              <a:spLocks noChangeArrowheads="1"/>
            </p:cNvSpPr>
            <p:nvPr/>
          </p:nvSpPr>
          <p:spPr bwMode="auto">
            <a:xfrm>
              <a:off x="771" y="1122"/>
              <a:ext cx="180" cy="18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Rectangle 27"/>
            <p:cNvSpPr>
              <a:spLocks noChangeArrowheads="1"/>
            </p:cNvSpPr>
            <p:nvPr/>
          </p:nvSpPr>
          <p:spPr bwMode="auto">
            <a:xfrm>
              <a:off x="762" y="1215"/>
              <a:ext cx="201" cy="1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0" grpId="0"/>
      <p:bldP spid="299019" grpId="0"/>
      <p:bldP spid="299020" grpId="0"/>
      <p:bldP spid="299021" grpId="0"/>
      <p:bldP spid="299022" grpId="0"/>
      <p:bldP spid="299028" grpId="0"/>
      <p:bldP spid="299029" grpId="0"/>
      <p:bldP spid="2990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Text Box 2"/>
          <p:cNvSpPr txBox="1">
            <a:spLocks noChangeArrowheads="1"/>
          </p:cNvSpPr>
          <p:nvPr/>
        </p:nvSpPr>
        <p:spPr bwMode="auto">
          <a:xfrm>
            <a:off x="2519363" y="427038"/>
            <a:ext cx="13382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fixed resistor</a:t>
            </a:r>
          </a:p>
        </p:txBody>
      </p:sp>
      <p:sp>
        <p:nvSpPr>
          <p:cNvPr id="301059" name="Text Box 3"/>
          <p:cNvSpPr txBox="1">
            <a:spLocks noChangeArrowheads="1"/>
          </p:cNvSpPr>
          <p:nvPr/>
        </p:nvSpPr>
        <p:spPr bwMode="auto">
          <a:xfrm>
            <a:off x="4033838" y="427038"/>
            <a:ext cx="38369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resistor is used to limit the current in a circuit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684213" y="627063"/>
            <a:ext cx="1535112" cy="387350"/>
            <a:chOff x="477" y="1136"/>
            <a:chExt cx="967" cy="244"/>
          </a:xfrm>
        </p:grpSpPr>
        <p:sp>
          <p:nvSpPr>
            <p:cNvPr id="24602" name="Line 5"/>
            <p:cNvSpPr>
              <a:spLocks noChangeShapeType="1"/>
            </p:cNvSpPr>
            <p:nvPr/>
          </p:nvSpPr>
          <p:spPr bwMode="auto">
            <a:xfrm>
              <a:off x="477" y="1256"/>
              <a:ext cx="9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Rectangle 6"/>
            <p:cNvSpPr>
              <a:spLocks noChangeArrowheads="1"/>
            </p:cNvSpPr>
            <p:nvPr/>
          </p:nvSpPr>
          <p:spPr bwMode="auto">
            <a:xfrm>
              <a:off x="696" y="1136"/>
              <a:ext cx="524" cy="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2490788" y="1497013"/>
            <a:ext cx="13382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variable resistor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84213" y="1525588"/>
            <a:ext cx="1535112" cy="711200"/>
            <a:chOff x="489" y="1500"/>
            <a:chExt cx="967" cy="448"/>
          </a:xfrm>
        </p:grpSpPr>
        <p:sp>
          <p:nvSpPr>
            <p:cNvPr id="24599" name="Line 9"/>
            <p:cNvSpPr>
              <a:spLocks noChangeShapeType="1"/>
            </p:cNvSpPr>
            <p:nvPr/>
          </p:nvSpPr>
          <p:spPr bwMode="auto">
            <a:xfrm>
              <a:off x="489" y="1736"/>
              <a:ext cx="9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Rectangle 10"/>
            <p:cNvSpPr>
              <a:spLocks noChangeArrowheads="1"/>
            </p:cNvSpPr>
            <p:nvPr/>
          </p:nvSpPr>
          <p:spPr bwMode="auto">
            <a:xfrm>
              <a:off x="708" y="1616"/>
              <a:ext cx="524" cy="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Line 11"/>
            <p:cNvSpPr>
              <a:spLocks noChangeShapeType="1"/>
            </p:cNvSpPr>
            <p:nvPr/>
          </p:nvSpPr>
          <p:spPr bwMode="auto">
            <a:xfrm flipV="1">
              <a:off x="756" y="1500"/>
              <a:ext cx="420" cy="4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1068" name="Text Box 12"/>
          <p:cNvSpPr txBox="1">
            <a:spLocks noChangeArrowheads="1"/>
          </p:cNvSpPr>
          <p:nvPr/>
        </p:nvSpPr>
        <p:spPr bwMode="auto">
          <a:xfrm>
            <a:off x="2490788" y="3846513"/>
            <a:ext cx="26527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light dependent resistor (LDR)</a:t>
            </a:r>
          </a:p>
        </p:txBody>
      </p:sp>
      <p:sp>
        <p:nvSpPr>
          <p:cNvPr id="301069" name="Text Box 13"/>
          <p:cNvSpPr txBox="1">
            <a:spLocks noChangeArrowheads="1"/>
          </p:cNvSpPr>
          <p:nvPr/>
        </p:nvSpPr>
        <p:spPr bwMode="auto">
          <a:xfrm>
            <a:off x="2490788" y="2786063"/>
            <a:ext cx="1903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thermistor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684213" y="2725738"/>
            <a:ext cx="1535112" cy="717550"/>
            <a:chOff x="613" y="3152"/>
            <a:chExt cx="967" cy="452"/>
          </a:xfrm>
        </p:grpSpPr>
        <p:grpSp>
          <p:nvGrpSpPr>
            <p:cNvPr id="24594" name="Group 15"/>
            <p:cNvGrpSpPr>
              <a:grpSpLocks/>
            </p:cNvGrpSpPr>
            <p:nvPr/>
          </p:nvGrpSpPr>
          <p:grpSpPr bwMode="auto">
            <a:xfrm>
              <a:off x="613" y="3244"/>
              <a:ext cx="967" cy="244"/>
              <a:chOff x="477" y="1136"/>
              <a:chExt cx="967" cy="244"/>
            </a:xfrm>
          </p:grpSpPr>
          <p:sp>
            <p:nvSpPr>
              <p:cNvPr id="24597" name="Line 16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Rectangle 17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95" name="Line 18"/>
            <p:cNvSpPr>
              <a:spLocks noChangeShapeType="1"/>
            </p:cNvSpPr>
            <p:nvPr/>
          </p:nvSpPr>
          <p:spPr bwMode="auto">
            <a:xfrm flipV="1">
              <a:off x="860" y="3152"/>
              <a:ext cx="328" cy="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Line 19"/>
            <p:cNvSpPr>
              <a:spLocks noChangeShapeType="1"/>
            </p:cNvSpPr>
            <p:nvPr/>
          </p:nvSpPr>
          <p:spPr bwMode="auto">
            <a:xfrm>
              <a:off x="1180" y="3156"/>
              <a:ext cx="1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684213" y="3732213"/>
            <a:ext cx="1535112" cy="731837"/>
            <a:chOff x="431" y="2351"/>
            <a:chExt cx="967" cy="461"/>
          </a:xfrm>
        </p:grpSpPr>
        <p:grpSp>
          <p:nvGrpSpPr>
            <p:cNvPr id="24589" name="Group 21"/>
            <p:cNvGrpSpPr>
              <a:grpSpLocks/>
            </p:cNvGrpSpPr>
            <p:nvPr/>
          </p:nvGrpSpPr>
          <p:grpSpPr bwMode="auto">
            <a:xfrm>
              <a:off x="431" y="2568"/>
              <a:ext cx="967" cy="244"/>
              <a:chOff x="477" y="1136"/>
              <a:chExt cx="967" cy="244"/>
            </a:xfrm>
          </p:grpSpPr>
          <p:sp>
            <p:nvSpPr>
              <p:cNvPr id="24592" name="Line 22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3" name="Rectangle 23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90" name="Line 24"/>
            <p:cNvSpPr>
              <a:spLocks noChangeShapeType="1"/>
            </p:cNvSpPr>
            <p:nvPr/>
          </p:nvSpPr>
          <p:spPr bwMode="auto">
            <a:xfrm>
              <a:off x="828" y="2351"/>
              <a:ext cx="168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Line 25"/>
            <p:cNvSpPr>
              <a:spLocks noChangeShapeType="1"/>
            </p:cNvSpPr>
            <p:nvPr/>
          </p:nvSpPr>
          <p:spPr bwMode="auto">
            <a:xfrm>
              <a:off x="683" y="2351"/>
              <a:ext cx="168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1082" name="Text Box 26"/>
          <p:cNvSpPr txBox="1">
            <a:spLocks noChangeArrowheads="1"/>
          </p:cNvSpPr>
          <p:nvPr/>
        </p:nvSpPr>
        <p:spPr bwMode="auto">
          <a:xfrm>
            <a:off x="4378325" y="2786063"/>
            <a:ext cx="39671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device whose resistance decreases with temperature</a:t>
            </a:r>
          </a:p>
        </p:txBody>
      </p:sp>
      <p:sp>
        <p:nvSpPr>
          <p:cNvPr id="301083" name="Text Box 27"/>
          <p:cNvSpPr txBox="1">
            <a:spLocks noChangeArrowheads="1"/>
          </p:cNvSpPr>
          <p:nvPr/>
        </p:nvSpPr>
        <p:spPr bwMode="auto">
          <a:xfrm>
            <a:off x="5176838" y="3846513"/>
            <a:ext cx="34734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device whose resistance decreases with brightness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8" grpId="0"/>
      <p:bldP spid="301059" grpId="0"/>
      <p:bldP spid="301063" grpId="0"/>
      <p:bldP spid="301068" grpId="0"/>
      <p:bldP spid="301069" grpId="0"/>
      <p:bldP spid="301082" grpId="0"/>
      <p:bldP spid="30108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Text Box 2"/>
          <p:cNvSpPr txBox="1">
            <a:spLocks noChangeArrowheads="1"/>
          </p:cNvSpPr>
          <p:nvPr/>
        </p:nvSpPr>
        <p:spPr bwMode="auto">
          <a:xfrm>
            <a:off x="2217738" y="544513"/>
            <a:ext cx="107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diode</a:t>
            </a:r>
          </a:p>
        </p:txBody>
      </p:sp>
      <p:grpSp>
        <p:nvGrpSpPr>
          <p:cNvPr id="25603" name="Group 3"/>
          <p:cNvGrpSpPr>
            <a:grpSpLocks/>
          </p:cNvGrpSpPr>
          <p:nvPr/>
        </p:nvGrpSpPr>
        <p:grpSpPr bwMode="auto">
          <a:xfrm>
            <a:off x="503238" y="488950"/>
            <a:ext cx="1439862" cy="508000"/>
            <a:chOff x="465" y="3290"/>
            <a:chExt cx="907" cy="320"/>
          </a:xfrm>
        </p:grpSpPr>
        <p:sp>
          <p:nvSpPr>
            <p:cNvPr id="25630" name="Oval 4"/>
            <p:cNvSpPr>
              <a:spLocks noChangeArrowheads="1"/>
            </p:cNvSpPr>
            <p:nvPr/>
          </p:nvSpPr>
          <p:spPr bwMode="auto">
            <a:xfrm>
              <a:off x="769" y="3290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1" name="Line 5"/>
            <p:cNvSpPr>
              <a:spLocks noChangeShapeType="1"/>
            </p:cNvSpPr>
            <p:nvPr/>
          </p:nvSpPr>
          <p:spPr bwMode="auto">
            <a:xfrm>
              <a:off x="465" y="3450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AutoShape 6"/>
            <p:cNvSpPr>
              <a:spLocks noChangeArrowheads="1"/>
            </p:cNvSpPr>
            <p:nvPr/>
          </p:nvSpPr>
          <p:spPr bwMode="auto">
            <a:xfrm rot="5400000">
              <a:off x="804" y="3363"/>
              <a:ext cx="237" cy="16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3" name="Line 7"/>
            <p:cNvSpPr>
              <a:spLocks noChangeShapeType="1"/>
            </p:cNvSpPr>
            <p:nvPr/>
          </p:nvSpPr>
          <p:spPr bwMode="auto">
            <a:xfrm>
              <a:off x="1002" y="3354"/>
              <a:ext cx="0" cy="1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3409950" y="544513"/>
            <a:ext cx="5275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diode only allows current to flow in one direction (indicated by the arrow)</a:t>
            </a:r>
          </a:p>
        </p:txBody>
      </p:sp>
      <p:sp>
        <p:nvSpPr>
          <p:cNvPr id="303113" name="Text Box 9"/>
          <p:cNvSpPr txBox="1">
            <a:spLocks noChangeArrowheads="1"/>
          </p:cNvSpPr>
          <p:nvPr/>
        </p:nvSpPr>
        <p:spPr bwMode="auto">
          <a:xfrm>
            <a:off x="2217738" y="2973388"/>
            <a:ext cx="842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fuse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03238" y="2998788"/>
            <a:ext cx="1535112" cy="387350"/>
            <a:chOff x="517" y="2164"/>
            <a:chExt cx="967" cy="244"/>
          </a:xfrm>
        </p:grpSpPr>
        <p:sp>
          <p:nvSpPr>
            <p:cNvPr id="25628" name="Rectangle 11"/>
            <p:cNvSpPr>
              <a:spLocks noChangeArrowheads="1"/>
            </p:cNvSpPr>
            <p:nvPr/>
          </p:nvSpPr>
          <p:spPr bwMode="auto">
            <a:xfrm>
              <a:off x="736" y="2164"/>
              <a:ext cx="524" cy="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9" name="Line 12"/>
            <p:cNvSpPr>
              <a:spLocks noChangeShapeType="1"/>
            </p:cNvSpPr>
            <p:nvPr/>
          </p:nvSpPr>
          <p:spPr bwMode="auto">
            <a:xfrm>
              <a:off x="517" y="2284"/>
              <a:ext cx="9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3117" name="Text Box 13"/>
          <p:cNvSpPr txBox="1">
            <a:spLocks noChangeArrowheads="1"/>
          </p:cNvSpPr>
          <p:nvPr/>
        </p:nvSpPr>
        <p:spPr bwMode="auto">
          <a:xfrm>
            <a:off x="2217738" y="4237038"/>
            <a:ext cx="1338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heater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03238" y="4275138"/>
            <a:ext cx="1535112" cy="387350"/>
            <a:chOff x="553" y="3016"/>
            <a:chExt cx="967" cy="244"/>
          </a:xfrm>
        </p:grpSpPr>
        <p:grpSp>
          <p:nvGrpSpPr>
            <p:cNvPr id="25621" name="Group 15"/>
            <p:cNvGrpSpPr>
              <a:grpSpLocks/>
            </p:cNvGrpSpPr>
            <p:nvPr/>
          </p:nvGrpSpPr>
          <p:grpSpPr bwMode="auto">
            <a:xfrm>
              <a:off x="553" y="3016"/>
              <a:ext cx="967" cy="244"/>
              <a:chOff x="477" y="1136"/>
              <a:chExt cx="967" cy="244"/>
            </a:xfrm>
          </p:grpSpPr>
          <p:sp>
            <p:nvSpPr>
              <p:cNvPr id="25626" name="Line 16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7" name="Rectangle 17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22" name="Group 18"/>
            <p:cNvGrpSpPr>
              <a:grpSpLocks/>
            </p:cNvGrpSpPr>
            <p:nvPr/>
          </p:nvGrpSpPr>
          <p:grpSpPr bwMode="auto">
            <a:xfrm>
              <a:off x="892" y="3020"/>
              <a:ext cx="276" cy="236"/>
              <a:chOff x="868" y="2692"/>
              <a:chExt cx="276" cy="236"/>
            </a:xfrm>
          </p:grpSpPr>
          <p:sp>
            <p:nvSpPr>
              <p:cNvPr id="25623" name="Line 19"/>
              <p:cNvSpPr>
                <a:spLocks noChangeShapeType="1"/>
              </p:cNvSpPr>
              <p:nvPr/>
            </p:nvSpPr>
            <p:spPr bwMode="auto">
              <a:xfrm>
                <a:off x="868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4" name="Line 20"/>
              <p:cNvSpPr>
                <a:spLocks noChangeShapeType="1"/>
              </p:cNvSpPr>
              <p:nvPr/>
            </p:nvSpPr>
            <p:spPr bwMode="auto">
              <a:xfrm>
                <a:off x="1000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5" name="Line 21"/>
              <p:cNvSpPr>
                <a:spLocks noChangeShapeType="1"/>
              </p:cNvSpPr>
              <p:nvPr/>
            </p:nvSpPr>
            <p:spPr bwMode="auto">
              <a:xfrm>
                <a:off x="1144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03126" name="Text Box 22"/>
          <p:cNvSpPr txBox="1">
            <a:spLocks noChangeArrowheads="1"/>
          </p:cNvSpPr>
          <p:nvPr/>
        </p:nvSpPr>
        <p:spPr bwMode="auto">
          <a:xfrm>
            <a:off x="2217738" y="1587500"/>
            <a:ext cx="233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light emitting diode (LED)</a:t>
            </a:r>
          </a:p>
        </p:txBody>
      </p:sp>
      <p:sp>
        <p:nvSpPr>
          <p:cNvPr id="303127" name="Text Box 23"/>
          <p:cNvSpPr txBox="1">
            <a:spLocks noChangeArrowheads="1"/>
          </p:cNvSpPr>
          <p:nvPr/>
        </p:nvSpPr>
        <p:spPr bwMode="auto">
          <a:xfrm>
            <a:off x="4437063" y="1587500"/>
            <a:ext cx="41703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diode that emits light when it allows the flow of electric current</a:t>
            </a:r>
          </a:p>
        </p:txBody>
      </p: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503238" y="1443038"/>
            <a:ext cx="1439862" cy="800100"/>
            <a:chOff x="546" y="1393"/>
            <a:chExt cx="907" cy="504"/>
          </a:xfrm>
        </p:grpSpPr>
        <p:grpSp>
          <p:nvGrpSpPr>
            <p:cNvPr id="25614" name="Group 25"/>
            <p:cNvGrpSpPr>
              <a:grpSpLocks/>
            </p:cNvGrpSpPr>
            <p:nvPr/>
          </p:nvGrpSpPr>
          <p:grpSpPr bwMode="auto">
            <a:xfrm>
              <a:off x="546" y="1577"/>
              <a:ext cx="907" cy="320"/>
              <a:chOff x="465" y="3290"/>
              <a:chExt cx="907" cy="320"/>
            </a:xfrm>
          </p:grpSpPr>
          <p:sp>
            <p:nvSpPr>
              <p:cNvPr id="25617" name="Oval 26"/>
              <p:cNvSpPr>
                <a:spLocks noChangeArrowheads="1"/>
              </p:cNvSpPr>
              <p:nvPr/>
            </p:nvSpPr>
            <p:spPr bwMode="auto">
              <a:xfrm>
                <a:off x="769" y="3290"/>
                <a:ext cx="320" cy="32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8" name="Line 27"/>
              <p:cNvSpPr>
                <a:spLocks noChangeShapeType="1"/>
              </p:cNvSpPr>
              <p:nvPr/>
            </p:nvSpPr>
            <p:spPr bwMode="auto">
              <a:xfrm>
                <a:off x="465" y="3450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9" name="AutoShape 28"/>
              <p:cNvSpPr>
                <a:spLocks noChangeArrowheads="1"/>
              </p:cNvSpPr>
              <p:nvPr/>
            </p:nvSpPr>
            <p:spPr bwMode="auto">
              <a:xfrm rot="5400000">
                <a:off x="804" y="3363"/>
                <a:ext cx="237" cy="168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0" name="Line 29"/>
              <p:cNvSpPr>
                <a:spLocks noChangeShapeType="1"/>
              </p:cNvSpPr>
              <p:nvPr/>
            </p:nvSpPr>
            <p:spPr bwMode="auto">
              <a:xfrm>
                <a:off x="1002" y="3354"/>
                <a:ext cx="0" cy="18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15" name="Line 30"/>
            <p:cNvSpPr>
              <a:spLocks noChangeShapeType="1"/>
            </p:cNvSpPr>
            <p:nvPr/>
          </p:nvSpPr>
          <p:spPr bwMode="auto">
            <a:xfrm flipV="1">
              <a:off x="1010" y="1393"/>
              <a:ext cx="165" cy="1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Line 31"/>
            <p:cNvSpPr>
              <a:spLocks noChangeShapeType="1"/>
            </p:cNvSpPr>
            <p:nvPr/>
          </p:nvSpPr>
          <p:spPr bwMode="auto">
            <a:xfrm flipV="1">
              <a:off x="1152" y="1398"/>
              <a:ext cx="165" cy="1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3136" name="Text Box 32"/>
          <p:cNvSpPr txBox="1">
            <a:spLocks noChangeArrowheads="1"/>
          </p:cNvSpPr>
          <p:nvPr/>
        </p:nvSpPr>
        <p:spPr bwMode="auto">
          <a:xfrm>
            <a:off x="3276600" y="2973388"/>
            <a:ext cx="5507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fuse is designed to melt and so break an electric circuit when too much electric current flows</a:t>
            </a:r>
          </a:p>
        </p:txBody>
      </p:sp>
      <p:sp>
        <p:nvSpPr>
          <p:cNvPr id="303137" name="Text Box 33"/>
          <p:cNvSpPr txBox="1">
            <a:spLocks noChangeArrowheads="1"/>
          </p:cNvSpPr>
          <p:nvPr/>
        </p:nvSpPr>
        <p:spPr bwMode="auto">
          <a:xfrm>
            <a:off x="3419475" y="4237038"/>
            <a:ext cx="4652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chemeClr val="accent2"/>
                </a:solidFill>
              </a:rPr>
              <a:t>a device used to convert electrical energy to heat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6" grpId="0"/>
      <p:bldP spid="303112" grpId="0"/>
      <p:bldP spid="303113" grpId="0"/>
      <p:bldP spid="303117" grpId="0"/>
      <p:bldP spid="303126" grpId="0"/>
      <p:bldP spid="303127" grpId="0"/>
      <p:bldP spid="303136" grpId="0"/>
      <p:bldP spid="30313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2312"/>
          </a:xfrm>
        </p:spPr>
        <p:txBody>
          <a:bodyPr/>
          <a:lstStyle/>
          <a:p>
            <a:pPr eaLnBrk="1" hangingPunct="1"/>
            <a:r>
              <a:rPr lang="en-GB" sz="4000" smtClean="0"/>
              <a:t>Electric current flow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69888" y="1266825"/>
            <a:ext cx="4241800" cy="39814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Electric current flows from the </a:t>
            </a:r>
            <a:r>
              <a:rPr lang="en-GB" sz="2800" smtClean="0">
                <a:solidFill>
                  <a:srgbClr val="FF0000"/>
                </a:solidFill>
              </a:rPr>
              <a:t>POSITIVE </a:t>
            </a:r>
            <a:r>
              <a:rPr lang="en-GB" sz="2800" smtClean="0"/>
              <a:t>terminal of a power supply around a circuit to the </a:t>
            </a:r>
            <a:r>
              <a:rPr lang="en-GB" sz="2800" smtClean="0">
                <a:solidFill>
                  <a:schemeClr val="accent2"/>
                </a:solidFill>
              </a:rPr>
              <a:t>NEGATIVE</a:t>
            </a:r>
            <a:r>
              <a:rPr lang="en-GB" sz="2800" smtClean="0"/>
              <a:t> terminal.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The longer thinner line of the symbol for a cell is the positive terminal.</a:t>
            </a:r>
          </a:p>
        </p:txBody>
      </p:sp>
      <p:pic>
        <p:nvPicPr>
          <p:cNvPr id="305156" name="Picture 4" descr="171b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27600" y="1112838"/>
            <a:ext cx="3883025" cy="2054225"/>
          </a:xfrm>
          <a:noFill/>
        </p:spPr>
      </p:pic>
      <p:sp>
        <p:nvSpPr>
          <p:cNvPr id="305157" name="Text Box 5"/>
          <p:cNvSpPr txBox="1">
            <a:spLocks noChangeArrowheads="1"/>
          </p:cNvSpPr>
          <p:nvPr/>
        </p:nvSpPr>
        <p:spPr bwMode="auto">
          <a:xfrm>
            <a:off x="4994275" y="3395663"/>
            <a:ext cx="37449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In the circuit above the diode is aligned so that it allows current to flow through the radio.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23912"/>
          </a:xfrm>
        </p:spPr>
        <p:txBody>
          <a:bodyPr/>
          <a:lstStyle/>
          <a:p>
            <a:pPr eaLnBrk="1" hangingPunct="1"/>
            <a:r>
              <a:rPr lang="en-GB" smtClean="0"/>
              <a:t>Complete</a:t>
            </a:r>
          </a:p>
        </p:txBody>
      </p:sp>
      <p:graphicFrame>
        <p:nvGraphicFramePr>
          <p:cNvPr id="307203" name="Group 3"/>
          <p:cNvGraphicFramePr>
            <a:graphicFrameLocks noGrp="1"/>
          </p:cNvGraphicFramePr>
          <p:nvPr>
            <p:ph idx="1"/>
          </p:nvPr>
        </p:nvGraphicFramePr>
        <p:xfrm>
          <a:off x="457200" y="1249363"/>
          <a:ext cx="8229600" cy="4200525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component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component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683" name="Group 35"/>
          <p:cNvGrpSpPr>
            <a:grpSpLocks/>
          </p:cNvGrpSpPr>
          <p:nvPr/>
        </p:nvGrpSpPr>
        <p:grpSpPr bwMode="auto">
          <a:xfrm>
            <a:off x="790575" y="1960563"/>
            <a:ext cx="1439863" cy="508000"/>
            <a:chOff x="484" y="2436"/>
            <a:chExt cx="907" cy="320"/>
          </a:xfrm>
        </p:grpSpPr>
        <p:sp>
          <p:nvSpPr>
            <p:cNvPr id="27722" name="Line 36"/>
            <p:cNvSpPr>
              <a:spLocks noChangeShapeType="1"/>
            </p:cNvSpPr>
            <p:nvPr/>
          </p:nvSpPr>
          <p:spPr bwMode="auto">
            <a:xfrm>
              <a:off x="484" y="2596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Oval 37"/>
            <p:cNvSpPr>
              <a:spLocks noChangeArrowheads="1"/>
            </p:cNvSpPr>
            <p:nvPr/>
          </p:nvSpPr>
          <p:spPr bwMode="auto">
            <a:xfrm>
              <a:off x="788" y="2436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4" name="Text Box 38"/>
            <p:cNvSpPr txBox="1">
              <a:spLocks noChangeArrowheads="1"/>
            </p:cNvSpPr>
            <p:nvPr/>
          </p:nvSpPr>
          <p:spPr bwMode="auto">
            <a:xfrm>
              <a:off x="840" y="2475"/>
              <a:ext cx="2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</a:t>
              </a:r>
            </a:p>
          </p:txBody>
        </p:sp>
      </p:grpSp>
      <p:grpSp>
        <p:nvGrpSpPr>
          <p:cNvPr id="27684" name="Group 40"/>
          <p:cNvGrpSpPr>
            <a:grpSpLocks/>
          </p:cNvGrpSpPr>
          <p:nvPr/>
        </p:nvGrpSpPr>
        <p:grpSpPr bwMode="auto">
          <a:xfrm>
            <a:off x="790575" y="3860800"/>
            <a:ext cx="1439863" cy="508000"/>
            <a:chOff x="468" y="1952"/>
            <a:chExt cx="907" cy="320"/>
          </a:xfrm>
        </p:grpSpPr>
        <p:sp>
          <p:nvSpPr>
            <p:cNvPr id="27718" name="Line 41"/>
            <p:cNvSpPr>
              <a:spLocks noChangeShapeType="1"/>
            </p:cNvSpPr>
            <p:nvPr/>
          </p:nvSpPr>
          <p:spPr bwMode="auto">
            <a:xfrm>
              <a:off x="468" y="2112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9" name="Oval 42"/>
            <p:cNvSpPr>
              <a:spLocks noChangeArrowheads="1"/>
            </p:cNvSpPr>
            <p:nvPr/>
          </p:nvSpPr>
          <p:spPr bwMode="auto">
            <a:xfrm>
              <a:off x="772" y="1952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0" name="Line 43"/>
            <p:cNvSpPr>
              <a:spLocks noChangeShapeType="1"/>
            </p:cNvSpPr>
            <p:nvPr/>
          </p:nvSpPr>
          <p:spPr bwMode="auto">
            <a:xfrm flipV="1">
              <a:off x="820" y="2000"/>
              <a:ext cx="224" cy="2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Line 44"/>
            <p:cNvSpPr>
              <a:spLocks noChangeShapeType="1"/>
            </p:cNvSpPr>
            <p:nvPr/>
          </p:nvSpPr>
          <p:spPr bwMode="auto">
            <a:xfrm flipH="1" flipV="1">
              <a:off x="811" y="1997"/>
              <a:ext cx="241" cy="2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790575" y="2892425"/>
            <a:ext cx="1439863" cy="508000"/>
            <a:chOff x="465" y="3290"/>
            <a:chExt cx="907" cy="320"/>
          </a:xfrm>
        </p:grpSpPr>
        <p:sp>
          <p:nvSpPr>
            <p:cNvPr id="27714" name="Oval 48"/>
            <p:cNvSpPr>
              <a:spLocks noChangeArrowheads="1"/>
            </p:cNvSpPr>
            <p:nvPr/>
          </p:nvSpPr>
          <p:spPr bwMode="auto">
            <a:xfrm>
              <a:off x="769" y="3290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5" name="Line 49"/>
            <p:cNvSpPr>
              <a:spLocks noChangeShapeType="1"/>
            </p:cNvSpPr>
            <p:nvPr/>
          </p:nvSpPr>
          <p:spPr bwMode="auto">
            <a:xfrm>
              <a:off x="465" y="3450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AutoShape 50"/>
            <p:cNvSpPr>
              <a:spLocks noChangeArrowheads="1"/>
            </p:cNvSpPr>
            <p:nvPr/>
          </p:nvSpPr>
          <p:spPr bwMode="auto">
            <a:xfrm rot="5400000">
              <a:off x="804" y="3363"/>
              <a:ext cx="237" cy="16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7" name="Line 51"/>
            <p:cNvSpPr>
              <a:spLocks noChangeShapeType="1"/>
            </p:cNvSpPr>
            <p:nvPr/>
          </p:nvSpPr>
          <p:spPr bwMode="auto">
            <a:xfrm>
              <a:off x="1002" y="3354"/>
              <a:ext cx="0" cy="1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86" name="Group 53"/>
          <p:cNvGrpSpPr>
            <a:grpSpLocks/>
          </p:cNvGrpSpPr>
          <p:nvPr/>
        </p:nvGrpSpPr>
        <p:grpSpPr bwMode="auto">
          <a:xfrm>
            <a:off x="4911725" y="2022475"/>
            <a:ext cx="1535113" cy="387350"/>
            <a:chOff x="553" y="3016"/>
            <a:chExt cx="967" cy="244"/>
          </a:xfrm>
        </p:grpSpPr>
        <p:grpSp>
          <p:nvGrpSpPr>
            <p:cNvPr id="27707" name="Group 54"/>
            <p:cNvGrpSpPr>
              <a:grpSpLocks/>
            </p:cNvGrpSpPr>
            <p:nvPr/>
          </p:nvGrpSpPr>
          <p:grpSpPr bwMode="auto">
            <a:xfrm>
              <a:off x="553" y="3016"/>
              <a:ext cx="967" cy="244"/>
              <a:chOff x="477" y="1136"/>
              <a:chExt cx="967" cy="244"/>
            </a:xfrm>
          </p:grpSpPr>
          <p:sp>
            <p:nvSpPr>
              <p:cNvPr id="27712" name="Line 55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3" name="Rectangle 56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708" name="Group 57"/>
            <p:cNvGrpSpPr>
              <a:grpSpLocks/>
            </p:cNvGrpSpPr>
            <p:nvPr/>
          </p:nvGrpSpPr>
          <p:grpSpPr bwMode="auto">
            <a:xfrm>
              <a:off x="892" y="3020"/>
              <a:ext cx="276" cy="236"/>
              <a:chOff x="868" y="2692"/>
              <a:chExt cx="276" cy="236"/>
            </a:xfrm>
          </p:grpSpPr>
          <p:sp>
            <p:nvSpPr>
              <p:cNvPr id="27709" name="Line 58"/>
              <p:cNvSpPr>
                <a:spLocks noChangeShapeType="1"/>
              </p:cNvSpPr>
              <p:nvPr/>
            </p:nvSpPr>
            <p:spPr bwMode="auto">
              <a:xfrm>
                <a:off x="868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0" name="Line 59"/>
              <p:cNvSpPr>
                <a:spLocks noChangeShapeType="1"/>
              </p:cNvSpPr>
              <p:nvPr/>
            </p:nvSpPr>
            <p:spPr bwMode="auto">
              <a:xfrm>
                <a:off x="1000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1" name="Line 60"/>
              <p:cNvSpPr>
                <a:spLocks noChangeShapeType="1"/>
              </p:cNvSpPr>
              <p:nvPr/>
            </p:nvSpPr>
            <p:spPr bwMode="auto">
              <a:xfrm>
                <a:off x="1144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87" name="Group 62"/>
          <p:cNvGrpSpPr>
            <a:grpSpLocks/>
          </p:cNvGrpSpPr>
          <p:nvPr/>
        </p:nvGrpSpPr>
        <p:grpSpPr bwMode="auto">
          <a:xfrm>
            <a:off x="4910138" y="3756025"/>
            <a:ext cx="1535112" cy="717550"/>
            <a:chOff x="613" y="3152"/>
            <a:chExt cx="967" cy="452"/>
          </a:xfrm>
        </p:grpSpPr>
        <p:grpSp>
          <p:nvGrpSpPr>
            <p:cNvPr id="27702" name="Group 63"/>
            <p:cNvGrpSpPr>
              <a:grpSpLocks/>
            </p:cNvGrpSpPr>
            <p:nvPr/>
          </p:nvGrpSpPr>
          <p:grpSpPr bwMode="auto">
            <a:xfrm>
              <a:off x="613" y="3244"/>
              <a:ext cx="967" cy="244"/>
              <a:chOff x="477" y="1136"/>
              <a:chExt cx="967" cy="244"/>
            </a:xfrm>
          </p:grpSpPr>
          <p:sp>
            <p:nvSpPr>
              <p:cNvPr id="27705" name="Line 64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6" name="Rectangle 65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703" name="Line 66"/>
            <p:cNvSpPr>
              <a:spLocks noChangeShapeType="1"/>
            </p:cNvSpPr>
            <p:nvPr/>
          </p:nvSpPr>
          <p:spPr bwMode="auto">
            <a:xfrm flipV="1">
              <a:off x="860" y="3152"/>
              <a:ext cx="328" cy="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67"/>
            <p:cNvSpPr>
              <a:spLocks noChangeShapeType="1"/>
            </p:cNvSpPr>
            <p:nvPr/>
          </p:nvSpPr>
          <p:spPr bwMode="auto">
            <a:xfrm>
              <a:off x="1180" y="3156"/>
              <a:ext cx="1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69"/>
          <p:cNvGrpSpPr>
            <a:grpSpLocks/>
          </p:cNvGrpSpPr>
          <p:nvPr/>
        </p:nvGrpSpPr>
        <p:grpSpPr bwMode="auto">
          <a:xfrm>
            <a:off x="790575" y="4727575"/>
            <a:ext cx="1439863" cy="438150"/>
            <a:chOff x="504" y="853"/>
            <a:chExt cx="907" cy="276"/>
          </a:xfrm>
        </p:grpSpPr>
        <p:sp>
          <p:nvSpPr>
            <p:cNvPr id="27698" name="Line 70"/>
            <p:cNvSpPr>
              <a:spLocks noChangeShapeType="1"/>
            </p:cNvSpPr>
            <p:nvPr/>
          </p:nvSpPr>
          <p:spPr bwMode="auto">
            <a:xfrm>
              <a:off x="504" y="983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71"/>
            <p:cNvSpPr>
              <a:spLocks noChangeArrowheads="1"/>
            </p:cNvSpPr>
            <p:nvPr/>
          </p:nvSpPr>
          <p:spPr bwMode="auto">
            <a:xfrm>
              <a:off x="863" y="857"/>
              <a:ext cx="144" cy="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0" name="Line 72"/>
            <p:cNvSpPr>
              <a:spLocks noChangeShapeType="1"/>
            </p:cNvSpPr>
            <p:nvPr/>
          </p:nvSpPr>
          <p:spPr bwMode="auto">
            <a:xfrm>
              <a:off x="871" y="853"/>
              <a:ext cx="4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Rectangle 73"/>
            <p:cNvSpPr>
              <a:spLocks noChangeArrowheads="1"/>
            </p:cNvSpPr>
            <p:nvPr/>
          </p:nvSpPr>
          <p:spPr bwMode="auto">
            <a:xfrm>
              <a:off x="951" y="937"/>
              <a:ext cx="68" cy="10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75"/>
          <p:cNvGrpSpPr>
            <a:grpSpLocks/>
          </p:cNvGrpSpPr>
          <p:nvPr/>
        </p:nvGrpSpPr>
        <p:grpSpPr bwMode="auto">
          <a:xfrm>
            <a:off x="4911725" y="4579938"/>
            <a:ext cx="1535113" cy="731837"/>
            <a:chOff x="431" y="2351"/>
            <a:chExt cx="967" cy="461"/>
          </a:xfrm>
        </p:grpSpPr>
        <p:grpSp>
          <p:nvGrpSpPr>
            <p:cNvPr id="27693" name="Group 76"/>
            <p:cNvGrpSpPr>
              <a:grpSpLocks/>
            </p:cNvGrpSpPr>
            <p:nvPr/>
          </p:nvGrpSpPr>
          <p:grpSpPr bwMode="auto">
            <a:xfrm>
              <a:off x="431" y="2568"/>
              <a:ext cx="967" cy="244"/>
              <a:chOff x="477" y="1136"/>
              <a:chExt cx="967" cy="244"/>
            </a:xfrm>
          </p:grpSpPr>
          <p:sp>
            <p:nvSpPr>
              <p:cNvPr id="27696" name="Line 77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7" name="Rectangle 78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694" name="Line 79"/>
            <p:cNvSpPr>
              <a:spLocks noChangeShapeType="1"/>
            </p:cNvSpPr>
            <p:nvPr/>
          </p:nvSpPr>
          <p:spPr bwMode="auto">
            <a:xfrm>
              <a:off x="828" y="2351"/>
              <a:ext cx="168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Line 80"/>
            <p:cNvSpPr>
              <a:spLocks noChangeShapeType="1"/>
            </p:cNvSpPr>
            <p:nvPr/>
          </p:nvSpPr>
          <p:spPr bwMode="auto">
            <a:xfrm>
              <a:off x="683" y="2351"/>
              <a:ext cx="168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82"/>
          <p:cNvGrpSpPr>
            <a:grpSpLocks/>
          </p:cNvGrpSpPr>
          <p:nvPr/>
        </p:nvGrpSpPr>
        <p:grpSpPr bwMode="auto">
          <a:xfrm>
            <a:off x="4911725" y="2952750"/>
            <a:ext cx="1535113" cy="387350"/>
            <a:chOff x="477" y="1136"/>
            <a:chExt cx="967" cy="244"/>
          </a:xfrm>
        </p:grpSpPr>
        <p:sp>
          <p:nvSpPr>
            <p:cNvPr id="27691" name="Line 83"/>
            <p:cNvSpPr>
              <a:spLocks noChangeShapeType="1"/>
            </p:cNvSpPr>
            <p:nvPr/>
          </p:nvSpPr>
          <p:spPr bwMode="auto">
            <a:xfrm>
              <a:off x="477" y="1256"/>
              <a:ext cx="9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84"/>
            <p:cNvSpPr>
              <a:spLocks noChangeArrowheads="1"/>
            </p:cNvSpPr>
            <p:nvPr/>
          </p:nvSpPr>
          <p:spPr bwMode="auto">
            <a:xfrm>
              <a:off x="696" y="1136"/>
              <a:ext cx="524" cy="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23912"/>
          </a:xfrm>
        </p:spPr>
        <p:txBody>
          <a:bodyPr/>
          <a:lstStyle/>
          <a:p>
            <a:pPr eaLnBrk="1" hangingPunct="1"/>
            <a:r>
              <a:rPr lang="en-GB" smtClean="0"/>
              <a:t>Answers</a:t>
            </a:r>
          </a:p>
        </p:txBody>
      </p:sp>
      <p:graphicFrame>
        <p:nvGraphicFramePr>
          <p:cNvPr id="307203" name="Group 3"/>
          <p:cNvGraphicFramePr>
            <a:graphicFrameLocks noGrp="1"/>
          </p:cNvGraphicFramePr>
          <p:nvPr>
            <p:ph idx="1"/>
          </p:nvPr>
        </p:nvGraphicFramePr>
        <p:xfrm>
          <a:off x="457200" y="1249363"/>
          <a:ext cx="8229600" cy="4200525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component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component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8707" name="Group 35"/>
          <p:cNvGrpSpPr>
            <a:grpSpLocks/>
          </p:cNvGrpSpPr>
          <p:nvPr/>
        </p:nvGrpSpPr>
        <p:grpSpPr bwMode="auto">
          <a:xfrm>
            <a:off x="790575" y="1960563"/>
            <a:ext cx="1439863" cy="508000"/>
            <a:chOff x="484" y="2436"/>
            <a:chExt cx="907" cy="320"/>
          </a:xfrm>
        </p:grpSpPr>
        <p:sp>
          <p:nvSpPr>
            <p:cNvPr id="28754" name="Line 36"/>
            <p:cNvSpPr>
              <a:spLocks noChangeShapeType="1"/>
            </p:cNvSpPr>
            <p:nvPr/>
          </p:nvSpPr>
          <p:spPr bwMode="auto">
            <a:xfrm>
              <a:off x="484" y="2596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5" name="Oval 37"/>
            <p:cNvSpPr>
              <a:spLocks noChangeArrowheads="1"/>
            </p:cNvSpPr>
            <p:nvPr/>
          </p:nvSpPr>
          <p:spPr bwMode="auto">
            <a:xfrm>
              <a:off x="788" y="2436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6" name="Text Box 38"/>
            <p:cNvSpPr txBox="1">
              <a:spLocks noChangeArrowheads="1"/>
            </p:cNvSpPr>
            <p:nvPr/>
          </p:nvSpPr>
          <p:spPr bwMode="auto">
            <a:xfrm>
              <a:off x="840" y="2475"/>
              <a:ext cx="2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</a:t>
              </a:r>
            </a:p>
          </p:txBody>
        </p:sp>
      </p:grpSp>
      <p:sp>
        <p:nvSpPr>
          <p:cNvPr id="307239" name="Text Box 39"/>
          <p:cNvSpPr txBox="1">
            <a:spLocks noChangeArrowheads="1"/>
          </p:cNvSpPr>
          <p:nvPr/>
        </p:nvSpPr>
        <p:spPr bwMode="auto">
          <a:xfrm>
            <a:off x="2663825" y="3886200"/>
            <a:ext cx="167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indicator</a:t>
            </a:r>
          </a:p>
        </p:txBody>
      </p:sp>
      <p:grpSp>
        <p:nvGrpSpPr>
          <p:cNvPr id="28709" name="Group 40"/>
          <p:cNvGrpSpPr>
            <a:grpSpLocks/>
          </p:cNvGrpSpPr>
          <p:nvPr/>
        </p:nvGrpSpPr>
        <p:grpSpPr bwMode="auto">
          <a:xfrm>
            <a:off x="790575" y="3860800"/>
            <a:ext cx="1439863" cy="508000"/>
            <a:chOff x="468" y="1952"/>
            <a:chExt cx="907" cy="320"/>
          </a:xfrm>
        </p:grpSpPr>
        <p:sp>
          <p:nvSpPr>
            <p:cNvPr id="28750" name="Line 41"/>
            <p:cNvSpPr>
              <a:spLocks noChangeShapeType="1"/>
            </p:cNvSpPr>
            <p:nvPr/>
          </p:nvSpPr>
          <p:spPr bwMode="auto">
            <a:xfrm>
              <a:off x="468" y="2112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1" name="Oval 42"/>
            <p:cNvSpPr>
              <a:spLocks noChangeArrowheads="1"/>
            </p:cNvSpPr>
            <p:nvPr/>
          </p:nvSpPr>
          <p:spPr bwMode="auto">
            <a:xfrm>
              <a:off x="772" y="1952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2" name="Line 43"/>
            <p:cNvSpPr>
              <a:spLocks noChangeShapeType="1"/>
            </p:cNvSpPr>
            <p:nvPr/>
          </p:nvSpPr>
          <p:spPr bwMode="auto">
            <a:xfrm flipV="1">
              <a:off x="820" y="2000"/>
              <a:ext cx="224" cy="2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3" name="Line 44"/>
            <p:cNvSpPr>
              <a:spLocks noChangeShapeType="1"/>
            </p:cNvSpPr>
            <p:nvPr/>
          </p:nvSpPr>
          <p:spPr bwMode="auto">
            <a:xfrm flipH="1" flipV="1">
              <a:off x="811" y="1997"/>
              <a:ext cx="241" cy="2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45" name="Text Box 45"/>
          <p:cNvSpPr txBox="1">
            <a:spLocks noChangeArrowheads="1"/>
          </p:cNvSpPr>
          <p:nvPr/>
        </p:nvSpPr>
        <p:spPr bwMode="auto">
          <a:xfrm>
            <a:off x="2755900" y="1987550"/>
            <a:ext cx="1493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ammeter</a:t>
            </a:r>
          </a:p>
        </p:txBody>
      </p:sp>
      <p:sp>
        <p:nvSpPr>
          <p:cNvPr id="28711" name="Text Box 46"/>
          <p:cNvSpPr txBox="1">
            <a:spLocks noChangeArrowheads="1"/>
          </p:cNvSpPr>
          <p:nvPr/>
        </p:nvSpPr>
        <p:spPr bwMode="auto">
          <a:xfrm>
            <a:off x="2962275" y="2917825"/>
            <a:ext cx="107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diode</a:t>
            </a:r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790575" y="2892425"/>
            <a:ext cx="1439863" cy="508000"/>
            <a:chOff x="465" y="3290"/>
            <a:chExt cx="907" cy="320"/>
          </a:xfrm>
        </p:grpSpPr>
        <p:sp>
          <p:nvSpPr>
            <p:cNvPr id="28746" name="Oval 48"/>
            <p:cNvSpPr>
              <a:spLocks noChangeArrowheads="1"/>
            </p:cNvSpPr>
            <p:nvPr/>
          </p:nvSpPr>
          <p:spPr bwMode="auto">
            <a:xfrm>
              <a:off x="769" y="3290"/>
              <a:ext cx="320" cy="3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7" name="Line 49"/>
            <p:cNvSpPr>
              <a:spLocks noChangeShapeType="1"/>
            </p:cNvSpPr>
            <p:nvPr/>
          </p:nvSpPr>
          <p:spPr bwMode="auto">
            <a:xfrm>
              <a:off x="465" y="3450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8" name="AutoShape 50"/>
            <p:cNvSpPr>
              <a:spLocks noChangeArrowheads="1"/>
            </p:cNvSpPr>
            <p:nvPr/>
          </p:nvSpPr>
          <p:spPr bwMode="auto">
            <a:xfrm rot="5400000">
              <a:off x="804" y="3363"/>
              <a:ext cx="237" cy="16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9" name="Line 51"/>
            <p:cNvSpPr>
              <a:spLocks noChangeShapeType="1"/>
            </p:cNvSpPr>
            <p:nvPr/>
          </p:nvSpPr>
          <p:spPr bwMode="auto">
            <a:xfrm>
              <a:off x="1002" y="3354"/>
              <a:ext cx="0" cy="1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52" name="Text Box 52"/>
          <p:cNvSpPr txBox="1">
            <a:spLocks noChangeArrowheads="1"/>
          </p:cNvSpPr>
          <p:nvPr/>
        </p:nvSpPr>
        <p:spPr bwMode="auto">
          <a:xfrm>
            <a:off x="7000875" y="1987550"/>
            <a:ext cx="1338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heater</a:t>
            </a:r>
          </a:p>
        </p:txBody>
      </p:sp>
      <p:grpSp>
        <p:nvGrpSpPr>
          <p:cNvPr id="28714" name="Group 53"/>
          <p:cNvGrpSpPr>
            <a:grpSpLocks/>
          </p:cNvGrpSpPr>
          <p:nvPr/>
        </p:nvGrpSpPr>
        <p:grpSpPr bwMode="auto">
          <a:xfrm>
            <a:off x="4911725" y="2022475"/>
            <a:ext cx="1535113" cy="387350"/>
            <a:chOff x="553" y="3016"/>
            <a:chExt cx="967" cy="244"/>
          </a:xfrm>
        </p:grpSpPr>
        <p:grpSp>
          <p:nvGrpSpPr>
            <p:cNvPr id="28739" name="Group 54"/>
            <p:cNvGrpSpPr>
              <a:grpSpLocks/>
            </p:cNvGrpSpPr>
            <p:nvPr/>
          </p:nvGrpSpPr>
          <p:grpSpPr bwMode="auto">
            <a:xfrm>
              <a:off x="553" y="3016"/>
              <a:ext cx="967" cy="244"/>
              <a:chOff x="477" y="1136"/>
              <a:chExt cx="967" cy="244"/>
            </a:xfrm>
          </p:grpSpPr>
          <p:sp>
            <p:nvSpPr>
              <p:cNvPr id="28744" name="Line 55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5" name="Rectangle 56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40" name="Group 57"/>
            <p:cNvGrpSpPr>
              <a:grpSpLocks/>
            </p:cNvGrpSpPr>
            <p:nvPr/>
          </p:nvGrpSpPr>
          <p:grpSpPr bwMode="auto">
            <a:xfrm>
              <a:off x="892" y="3020"/>
              <a:ext cx="276" cy="236"/>
              <a:chOff x="868" y="2692"/>
              <a:chExt cx="276" cy="236"/>
            </a:xfrm>
          </p:grpSpPr>
          <p:sp>
            <p:nvSpPr>
              <p:cNvPr id="28741" name="Line 58"/>
              <p:cNvSpPr>
                <a:spLocks noChangeShapeType="1"/>
              </p:cNvSpPr>
              <p:nvPr/>
            </p:nvSpPr>
            <p:spPr bwMode="auto">
              <a:xfrm>
                <a:off x="868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2" name="Line 59"/>
              <p:cNvSpPr>
                <a:spLocks noChangeShapeType="1"/>
              </p:cNvSpPr>
              <p:nvPr/>
            </p:nvSpPr>
            <p:spPr bwMode="auto">
              <a:xfrm>
                <a:off x="1000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3" name="Line 60"/>
              <p:cNvSpPr>
                <a:spLocks noChangeShapeType="1"/>
              </p:cNvSpPr>
              <p:nvPr/>
            </p:nvSpPr>
            <p:spPr bwMode="auto">
              <a:xfrm>
                <a:off x="1144" y="2692"/>
                <a:ext cx="0" cy="2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07261" name="Text Box 61"/>
          <p:cNvSpPr txBox="1">
            <a:spLocks noChangeArrowheads="1"/>
          </p:cNvSpPr>
          <p:nvPr/>
        </p:nvSpPr>
        <p:spPr bwMode="auto">
          <a:xfrm>
            <a:off x="6718300" y="3886200"/>
            <a:ext cx="1903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thermistor</a:t>
            </a:r>
          </a:p>
        </p:txBody>
      </p:sp>
      <p:grpSp>
        <p:nvGrpSpPr>
          <p:cNvPr id="28716" name="Group 62"/>
          <p:cNvGrpSpPr>
            <a:grpSpLocks/>
          </p:cNvGrpSpPr>
          <p:nvPr/>
        </p:nvGrpSpPr>
        <p:grpSpPr bwMode="auto">
          <a:xfrm>
            <a:off x="4910138" y="3756025"/>
            <a:ext cx="1535112" cy="717550"/>
            <a:chOff x="613" y="3152"/>
            <a:chExt cx="967" cy="452"/>
          </a:xfrm>
        </p:grpSpPr>
        <p:grpSp>
          <p:nvGrpSpPr>
            <p:cNvPr id="28734" name="Group 63"/>
            <p:cNvGrpSpPr>
              <a:grpSpLocks/>
            </p:cNvGrpSpPr>
            <p:nvPr/>
          </p:nvGrpSpPr>
          <p:grpSpPr bwMode="auto">
            <a:xfrm>
              <a:off x="613" y="3244"/>
              <a:ext cx="967" cy="244"/>
              <a:chOff x="477" y="1136"/>
              <a:chExt cx="967" cy="244"/>
            </a:xfrm>
          </p:grpSpPr>
          <p:sp>
            <p:nvSpPr>
              <p:cNvPr id="28737" name="Line 64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8" name="Rectangle 65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35" name="Line 66"/>
            <p:cNvSpPr>
              <a:spLocks noChangeShapeType="1"/>
            </p:cNvSpPr>
            <p:nvPr/>
          </p:nvSpPr>
          <p:spPr bwMode="auto">
            <a:xfrm flipV="1">
              <a:off x="860" y="3152"/>
              <a:ext cx="328" cy="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6" name="Line 67"/>
            <p:cNvSpPr>
              <a:spLocks noChangeShapeType="1"/>
            </p:cNvSpPr>
            <p:nvPr/>
          </p:nvSpPr>
          <p:spPr bwMode="auto">
            <a:xfrm>
              <a:off x="1180" y="3156"/>
              <a:ext cx="1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17" name="Text Box 68"/>
          <p:cNvSpPr txBox="1">
            <a:spLocks noChangeArrowheads="1"/>
          </p:cNvSpPr>
          <p:nvPr/>
        </p:nvSpPr>
        <p:spPr bwMode="auto">
          <a:xfrm>
            <a:off x="2997200" y="4718050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cell</a:t>
            </a:r>
          </a:p>
        </p:txBody>
      </p:sp>
      <p:grpSp>
        <p:nvGrpSpPr>
          <p:cNvPr id="10" name="Group 69"/>
          <p:cNvGrpSpPr>
            <a:grpSpLocks/>
          </p:cNvGrpSpPr>
          <p:nvPr/>
        </p:nvGrpSpPr>
        <p:grpSpPr bwMode="auto">
          <a:xfrm>
            <a:off x="790575" y="4727575"/>
            <a:ext cx="1439863" cy="438150"/>
            <a:chOff x="504" y="853"/>
            <a:chExt cx="907" cy="276"/>
          </a:xfrm>
        </p:grpSpPr>
        <p:sp>
          <p:nvSpPr>
            <p:cNvPr id="28730" name="Line 70"/>
            <p:cNvSpPr>
              <a:spLocks noChangeShapeType="1"/>
            </p:cNvSpPr>
            <p:nvPr/>
          </p:nvSpPr>
          <p:spPr bwMode="auto">
            <a:xfrm>
              <a:off x="504" y="983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1" name="Rectangle 71"/>
            <p:cNvSpPr>
              <a:spLocks noChangeArrowheads="1"/>
            </p:cNvSpPr>
            <p:nvPr/>
          </p:nvSpPr>
          <p:spPr bwMode="auto">
            <a:xfrm>
              <a:off x="863" y="857"/>
              <a:ext cx="144" cy="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2" name="Line 72"/>
            <p:cNvSpPr>
              <a:spLocks noChangeShapeType="1"/>
            </p:cNvSpPr>
            <p:nvPr/>
          </p:nvSpPr>
          <p:spPr bwMode="auto">
            <a:xfrm>
              <a:off x="871" y="853"/>
              <a:ext cx="4" cy="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3" name="Rectangle 73"/>
            <p:cNvSpPr>
              <a:spLocks noChangeArrowheads="1"/>
            </p:cNvSpPr>
            <p:nvPr/>
          </p:nvSpPr>
          <p:spPr bwMode="auto">
            <a:xfrm>
              <a:off x="951" y="937"/>
              <a:ext cx="68" cy="10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719" name="Text Box 74"/>
          <p:cNvSpPr txBox="1">
            <a:spLocks noChangeArrowheads="1"/>
          </p:cNvSpPr>
          <p:nvPr/>
        </p:nvSpPr>
        <p:spPr bwMode="auto">
          <a:xfrm>
            <a:off x="7156450" y="4718050"/>
            <a:ext cx="1027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LDR</a:t>
            </a:r>
          </a:p>
        </p:txBody>
      </p:sp>
      <p:grpSp>
        <p:nvGrpSpPr>
          <p:cNvPr id="11" name="Group 75"/>
          <p:cNvGrpSpPr>
            <a:grpSpLocks/>
          </p:cNvGrpSpPr>
          <p:nvPr/>
        </p:nvGrpSpPr>
        <p:grpSpPr bwMode="auto">
          <a:xfrm>
            <a:off x="4911725" y="4579938"/>
            <a:ext cx="1535113" cy="731837"/>
            <a:chOff x="431" y="2351"/>
            <a:chExt cx="967" cy="461"/>
          </a:xfrm>
        </p:grpSpPr>
        <p:grpSp>
          <p:nvGrpSpPr>
            <p:cNvPr id="28725" name="Group 76"/>
            <p:cNvGrpSpPr>
              <a:grpSpLocks/>
            </p:cNvGrpSpPr>
            <p:nvPr/>
          </p:nvGrpSpPr>
          <p:grpSpPr bwMode="auto">
            <a:xfrm>
              <a:off x="431" y="2568"/>
              <a:ext cx="967" cy="244"/>
              <a:chOff x="477" y="1136"/>
              <a:chExt cx="967" cy="244"/>
            </a:xfrm>
          </p:grpSpPr>
          <p:sp>
            <p:nvSpPr>
              <p:cNvPr id="28728" name="Line 77"/>
              <p:cNvSpPr>
                <a:spLocks noChangeShapeType="1"/>
              </p:cNvSpPr>
              <p:nvPr/>
            </p:nvSpPr>
            <p:spPr bwMode="auto">
              <a:xfrm>
                <a:off x="477" y="1256"/>
                <a:ext cx="96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9" name="Rectangle 78"/>
              <p:cNvSpPr>
                <a:spLocks noChangeArrowheads="1"/>
              </p:cNvSpPr>
              <p:nvPr/>
            </p:nvSpPr>
            <p:spPr bwMode="auto">
              <a:xfrm>
                <a:off x="696" y="1136"/>
                <a:ext cx="524" cy="2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26" name="Line 79"/>
            <p:cNvSpPr>
              <a:spLocks noChangeShapeType="1"/>
            </p:cNvSpPr>
            <p:nvPr/>
          </p:nvSpPr>
          <p:spPr bwMode="auto">
            <a:xfrm>
              <a:off x="828" y="2351"/>
              <a:ext cx="168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7" name="Line 80"/>
            <p:cNvSpPr>
              <a:spLocks noChangeShapeType="1"/>
            </p:cNvSpPr>
            <p:nvPr/>
          </p:nvSpPr>
          <p:spPr bwMode="auto">
            <a:xfrm>
              <a:off x="683" y="2351"/>
              <a:ext cx="168" cy="1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21" name="Text Box 81"/>
          <p:cNvSpPr txBox="1">
            <a:spLocks noChangeArrowheads="1"/>
          </p:cNvSpPr>
          <p:nvPr/>
        </p:nvSpPr>
        <p:spPr bwMode="auto">
          <a:xfrm>
            <a:off x="7000875" y="2916238"/>
            <a:ext cx="1338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resistor</a:t>
            </a:r>
          </a:p>
        </p:txBody>
      </p:sp>
      <p:grpSp>
        <p:nvGrpSpPr>
          <p:cNvPr id="13" name="Group 82"/>
          <p:cNvGrpSpPr>
            <a:grpSpLocks/>
          </p:cNvGrpSpPr>
          <p:nvPr/>
        </p:nvGrpSpPr>
        <p:grpSpPr bwMode="auto">
          <a:xfrm>
            <a:off x="4911725" y="2952750"/>
            <a:ext cx="1535113" cy="387350"/>
            <a:chOff x="477" y="1136"/>
            <a:chExt cx="967" cy="244"/>
          </a:xfrm>
        </p:grpSpPr>
        <p:sp>
          <p:nvSpPr>
            <p:cNvPr id="28723" name="Line 83"/>
            <p:cNvSpPr>
              <a:spLocks noChangeShapeType="1"/>
            </p:cNvSpPr>
            <p:nvPr/>
          </p:nvSpPr>
          <p:spPr bwMode="auto">
            <a:xfrm>
              <a:off x="477" y="1256"/>
              <a:ext cx="9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4" name="Rectangle 84"/>
            <p:cNvSpPr>
              <a:spLocks noChangeArrowheads="1"/>
            </p:cNvSpPr>
            <p:nvPr/>
          </p:nvSpPr>
          <p:spPr bwMode="auto">
            <a:xfrm>
              <a:off x="696" y="1136"/>
              <a:ext cx="524" cy="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9" grpId="0"/>
      <p:bldP spid="307245" grpId="0"/>
      <p:bldP spid="307252" grpId="0"/>
      <p:bldP spid="30726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2312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65225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i="1" smtClean="0"/>
              <a:t>Draw a circuit diagram for the torch shown below.</a:t>
            </a:r>
          </a:p>
        </p:txBody>
      </p:sp>
      <p:pic>
        <p:nvPicPr>
          <p:cNvPr id="29700" name="Picture 4" descr="170a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5338" y="2662238"/>
            <a:ext cx="3798887" cy="2225675"/>
          </a:xfr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24463" y="1547813"/>
            <a:ext cx="3208337" cy="2492375"/>
            <a:chOff x="3291" y="1158"/>
            <a:chExt cx="2021" cy="1570"/>
          </a:xfrm>
        </p:grpSpPr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3291" y="1289"/>
              <a:ext cx="2021" cy="128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9703" name="Group 7"/>
            <p:cNvGrpSpPr>
              <a:grpSpLocks/>
            </p:cNvGrpSpPr>
            <p:nvPr/>
          </p:nvGrpSpPr>
          <p:grpSpPr bwMode="auto">
            <a:xfrm>
              <a:off x="3833" y="1158"/>
              <a:ext cx="907" cy="276"/>
              <a:chOff x="558" y="1609"/>
              <a:chExt cx="907" cy="276"/>
            </a:xfrm>
          </p:grpSpPr>
          <p:sp>
            <p:nvSpPr>
              <p:cNvPr id="29715" name="Line 8"/>
              <p:cNvSpPr>
                <a:spLocks noChangeShapeType="1"/>
              </p:cNvSpPr>
              <p:nvPr/>
            </p:nvSpPr>
            <p:spPr bwMode="auto">
              <a:xfrm>
                <a:off x="558" y="1741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9716" name="Group 9"/>
              <p:cNvGrpSpPr>
                <a:grpSpLocks/>
              </p:cNvGrpSpPr>
              <p:nvPr/>
            </p:nvGrpSpPr>
            <p:grpSpPr bwMode="auto">
              <a:xfrm>
                <a:off x="837" y="1609"/>
                <a:ext cx="156" cy="276"/>
                <a:chOff x="917" y="1611"/>
                <a:chExt cx="156" cy="276"/>
              </a:xfrm>
            </p:grpSpPr>
            <p:sp>
              <p:nvSpPr>
                <p:cNvPr id="29721" name="Rectangle 10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22" name="Line 11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23" name="Rectangle 12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717" name="Group 13"/>
              <p:cNvGrpSpPr>
                <a:grpSpLocks/>
              </p:cNvGrpSpPr>
              <p:nvPr/>
            </p:nvGrpSpPr>
            <p:grpSpPr bwMode="auto">
              <a:xfrm>
                <a:off x="1077" y="1609"/>
                <a:ext cx="156" cy="276"/>
                <a:chOff x="917" y="1611"/>
                <a:chExt cx="156" cy="276"/>
              </a:xfrm>
            </p:grpSpPr>
            <p:sp>
              <p:nvSpPr>
                <p:cNvPr id="29718" name="Rectangle 14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19" name="Line 15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20" name="Rectangle 16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9704" name="Group 17"/>
            <p:cNvGrpSpPr>
              <a:grpSpLocks/>
            </p:cNvGrpSpPr>
            <p:nvPr/>
          </p:nvGrpSpPr>
          <p:grpSpPr bwMode="auto">
            <a:xfrm>
              <a:off x="4229" y="2408"/>
              <a:ext cx="907" cy="320"/>
              <a:chOff x="468" y="1952"/>
              <a:chExt cx="907" cy="320"/>
            </a:xfrm>
          </p:grpSpPr>
          <p:sp>
            <p:nvSpPr>
              <p:cNvPr id="29711" name="Line 18"/>
              <p:cNvSpPr>
                <a:spLocks noChangeShapeType="1"/>
              </p:cNvSpPr>
              <p:nvPr/>
            </p:nvSpPr>
            <p:spPr bwMode="auto">
              <a:xfrm>
                <a:off x="468" y="2112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2" name="Oval 19"/>
              <p:cNvSpPr>
                <a:spLocks noChangeArrowheads="1"/>
              </p:cNvSpPr>
              <p:nvPr/>
            </p:nvSpPr>
            <p:spPr bwMode="auto">
              <a:xfrm>
                <a:off x="772" y="1952"/>
                <a:ext cx="320" cy="32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3" name="Line 20"/>
              <p:cNvSpPr>
                <a:spLocks noChangeShapeType="1"/>
              </p:cNvSpPr>
              <p:nvPr/>
            </p:nvSpPr>
            <p:spPr bwMode="auto">
              <a:xfrm flipV="1">
                <a:off x="820" y="2000"/>
                <a:ext cx="224" cy="2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4" name="Line 21"/>
              <p:cNvSpPr>
                <a:spLocks noChangeShapeType="1"/>
              </p:cNvSpPr>
              <p:nvPr/>
            </p:nvSpPr>
            <p:spPr bwMode="auto">
              <a:xfrm flipH="1" flipV="1">
                <a:off x="811" y="1997"/>
                <a:ext cx="241" cy="2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05" name="Group 22"/>
            <p:cNvGrpSpPr>
              <a:grpSpLocks/>
            </p:cNvGrpSpPr>
            <p:nvPr/>
          </p:nvGrpSpPr>
          <p:grpSpPr bwMode="auto">
            <a:xfrm>
              <a:off x="3376" y="2440"/>
              <a:ext cx="907" cy="235"/>
              <a:chOff x="468" y="1641"/>
              <a:chExt cx="907" cy="235"/>
            </a:xfrm>
          </p:grpSpPr>
          <p:sp>
            <p:nvSpPr>
              <p:cNvPr id="29706" name="Line 23"/>
              <p:cNvSpPr>
                <a:spLocks noChangeShapeType="1"/>
              </p:cNvSpPr>
              <p:nvPr/>
            </p:nvSpPr>
            <p:spPr bwMode="auto">
              <a:xfrm>
                <a:off x="468" y="1769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7" name="Rectangle 24"/>
              <p:cNvSpPr>
                <a:spLocks noChangeArrowheads="1"/>
              </p:cNvSpPr>
              <p:nvPr/>
            </p:nvSpPr>
            <p:spPr bwMode="auto">
              <a:xfrm>
                <a:off x="768" y="1660"/>
                <a:ext cx="316" cy="2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8" name="Oval 25"/>
              <p:cNvSpPr>
                <a:spLocks noChangeArrowheads="1"/>
              </p:cNvSpPr>
              <p:nvPr/>
            </p:nvSpPr>
            <p:spPr bwMode="auto">
              <a:xfrm>
                <a:off x="728" y="1736"/>
                <a:ext cx="76" cy="68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9" name="Oval 26"/>
              <p:cNvSpPr>
                <a:spLocks noChangeArrowheads="1"/>
              </p:cNvSpPr>
              <p:nvPr/>
            </p:nvSpPr>
            <p:spPr bwMode="auto">
              <a:xfrm>
                <a:off x="1052" y="1736"/>
                <a:ext cx="76" cy="68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0" name="Line 27"/>
              <p:cNvSpPr>
                <a:spLocks noChangeShapeType="1"/>
              </p:cNvSpPr>
              <p:nvPr/>
            </p:nvSpPr>
            <p:spPr bwMode="auto">
              <a:xfrm flipH="1">
                <a:off x="778" y="1641"/>
                <a:ext cx="264" cy="8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31850"/>
          </a:xfrm>
        </p:spPr>
        <p:txBody>
          <a:bodyPr/>
          <a:lstStyle/>
          <a:p>
            <a:pPr eaLnBrk="1" hangingPunct="1"/>
            <a:r>
              <a:rPr lang="en-GB" sz="4000" smtClean="0"/>
              <a:t>Series circuits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62050"/>
            <a:ext cx="8185150" cy="11271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Circuit components are said to be connected in </a:t>
            </a:r>
            <a:r>
              <a:rPr lang="en-GB" sz="2800" b="1" smtClean="0">
                <a:solidFill>
                  <a:srgbClr val="FF0000"/>
                </a:solidFill>
              </a:rPr>
              <a:t>series</a:t>
            </a:r>
            <a:r>
              <a:rPr lang="en-GB" sz="2800" smtClean="0"/>
              <a:t> if the same electric current passes through each of them in turn.</a:t>
            </a:r>
          </a:p>
        </p:txBody>
      </p:sp>
      <p:pic>
        <p:nvPicPr>
          <p:cNvPr id="358404" name="Picture 4" descr="176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288" y="2551113"/>
            <a:ext cx="419417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05" name="Text Box 5"/>
          <p:cNvSpPr txBox="1">
            <a:spLocks noChangeArrowheads="1"/>
          </p:cNvSpPr>
          <p:nvPr/>
        </p:nvSpPr>
        <p:spPr bwMode="auto">
          <a:xfrm>
            <a:off x="628650" y="4565650"/>
            <a:ext cx="77200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 b="1"/>
              <a:t>The cell and the two lamps are in series with each other and so the same electric current passes through all of them.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006600" y="3084513"/>
            <a:ext cx="523875" cy="512762"/>
            <a:chOff x="1264" y="1943"/>
            <a:chExt cx="330" cy="323"/>
          </a:xfrm>
        </p:grpSpPr>
        <p:sp>
          <p:nvSpPr>
            <p:cNvPr id="30745" name="Line 7"/>
            <p:cNvSpPr>
              <a:spLocks noChangeShapeType="1"/>
            </p:cNvSpPr>
            <p:nvPr/>
          </p:nvSpPr>
          <p:spPr bwMode="auto">
            <a:xfrm rot="5400000" flipV="1">
              <a:off x="1404" y="2104"/>
              <a:ext cx="32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6" name="Text Box 8"/>
            <p:cNvSpPr txBox="1">
              <a:spLocks noChangeArrowheads="1"/>
            </p:cNvSpPr>
            <p:nvPr/>
          </p:nvSpPr>
          <p:spPr bwMode="auto">
            <a:xfrm>
              <a:off x="1264" y="1960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333750" y="2501900"/>
            <a:ext cx="582613" cy="366713"/>
            <a:chOff x="2100" y="1576"/>
            <a:chExt cx="367" cy="231"/>
          </a:xfrm>
        </p:grpSpPr>
        <p:sp>
          <p:nvSpPr>
            <p:cNvPr id="30743" name="Line 10"/>
            <p:cNvSpPr>
              <a:spLocks noChangeShapeType="1"/>
            </p:cNvSpPr>
            <p:nvPr/>
          </p:nvSpPr>
          <p:spPr bwMode="auto">
            <a:xfrm flipH="1">
              <a:off x="2100" y="1804"/>
              <a:ext cx="32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4" name="Text Box 11"/>
            <p:cNvSpPr txBox="1">
              <a:spLocks noChangeArrowheads="1"/>
            </p:cNvSpPr>
            <p:nvPr/>
          </p:nvSpPr>
          <p:spPr bwMode="auto">
            <a:xfrm>
              <a:off x="2137" y="1576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551113" y="4022725"/>
            <a:ext cx="539750" cy="366713"/>
            <a:chOff x="1607" y="2534"/>
            <a:chExt cx="340" cy="231"/>
          </a:xfrm>
        </p:grpSpPr>
        <p:sp>
          <p:nvSpPr>
            <p:cNvPr id="30741" name="Line 13"/>
            <p:cNvSpPr>
              <a:spLocks noChangeShapeType="1"/>
            </p:cNvSpPr>
            <p:nvPr/>
          </p:nvSpPr>
          <p:spPr bwMode="auto">
            <a:xfrm>
              <a:off x="1624" y="2534"/>
              <a:ext cx="32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2" name="Text Box 14"/>
            <p:cNvSpPr txBox="1">
              <a:spLocks noChangeArrowheads="1"/>
            </p:cNvSpPr>
            <p:nvPr/>
          </p:nvSpPr>
          <p:spPr bwMode="auto">
            <a:xfrm>
              <a:off x="1607" y="2534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5876925" y="4027488"/>
            <a:ext cx="534988" cy="366712"/>
            <a:chOff x="3702" y="2537"/>
            <a:chExt cx="337" cy="231"/>
          </a:xfrm>
        </p:grpSpPr>
        <p:sp>
          <p:nvSpPr>
            <p:cNvPr id="30739" name="Line 16"/>
            <p:cNvSpPr>
              <a:spLocks noChangeShapeType="1"/>
            </p:cNvSpPr>
            <p:nvPr/>
          </p:nvSpPr>
          <p:spPr bwMode="auto">
            <a:xfrm>
              <a:off x="3716" y="2538"/>
              <a:ext cx="32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0" name="Text Box 17"/>
            <p:cNvSpPr txBox="1">
              <a:spLocks noChangeArrowheads="1"/>
            </p:cNvSpPr>
            <p:nvPr/>
          </p:nvSpPr>
          <p:spPr bwMode="auto">
            <a:xfrm>
              <a:off x="3702" y="2537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4186238" y="4016375"/>
            <a:ext cx="555625" cy="366713"/>
            <a:chOff x="2637" y="2530"/>
            <a:chExt cx="350" cy="231"/>
          </a:xfrm>
        </p:grpSpPr>
        <p:sp>
          <p:nvSpPr>
            <p:cNvPr id="30737" name="Line 19"/>
            <p:cNvSpPr>
              <a:spLocks noChangeShapeType="1"/>
            </p:cNvSpPr>
            <p:nvPr/>
          </p:nvSpPr>
          <p:spPr bwMode="auto">
            <a:xfrm>
              <a:off x="2664" y="2536"/>
              <a:ext cx="32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Text Box 20"/>
            <p:cNvSpPr txBox="1">
              <a:spLocks noChangeArrowheads="1"/>
            </p:cNvSpPr>
            <p:nvPr/>
          </p:nvSpPr>
          <p:spPr bwMode="auto">
            <a:xfrm>
              <a:off x="2637" y="2530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6419850" y="3068638"/>
            <a:ext cx="523875" cy="512762"/>
            <a:chOff x="4044" y="1933"/>
            <a:chExt cx="330" cy="323"/>
          </a:xfrm>
        </p:grpSpPr>
        <p:sp>
          <p:nvSpPr>
            <p:cNvPr id="30735" name="Line 22"/>
            <p:cNvSpPr>
              <a:spLocks noChangeShapeType="1"/>
            </p:cNvSpPr>
            <p:nvPr/>
          </p:nvSpPr>
          <p:spPr bwMode="auto">
            <a:xfrm rot="-5400000">
              <a:off x="3914" y="2094"/>
              <a:ext cx="32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Text Box 23"/>
            <p:cNvSpPr txBox="1">
              <a:spLocks noChangeArrowheads="1"/>
            </p:cNvSpPr>
            <p:nvPr/>
          </p:nvSpPr>
          <p:spPr bwMode="auto">
            <a:xfrm>
              <a:off x="4044" y="2008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5283200" y="2498725"/>
            <a:ext cx="584200" cy="373063"/>
            <a:chOff x="3328" y="1574"/>
            <a:chExt cx="368" cy="235"/>
          </a:xfrm>
        </p:grpSpPr>
        <p:sp>
          <p:nvSpPr>
            <p:cNvPr id="30733" name="Line 25"/>
            <p:cNvSpPr>
              <a:spLocks noChangeShapeType="1"/>
            </p:cNvSpPr>
            <p:nvPr/>
          </p:nvSpPr>
          <p:spPr bwMode="auto">
            <a:xfrm flipH="1">
              <a:off x="3328" y="1808"/>
              <a:ext cx="323" cy="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Text Box 26"/>
            <p:cNvSpPr txBox="1">
              <a:spLocks noChangeArrowheads="1"/>
            </p:cNvSpPr>
            <p:nvPr/>
          </p:nvSpPr>
          <p:spPr bwMode="auto">
            <a:xfrm>
              <a:off x="3366" y="1574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592138"/>
            <a:ext cx="8229600" cy="677862"/>
          </a:xfrm>
        </p:spPr>
        <p:txBody>
          <a:bodyPr/>
          <a:lstStyle/>
          <a:p>
            <a:pPr eaLnBrk="1" hangingPunct="1"/>
            <a:r>
              <a:rPr lang="en-GB" sz="4000" smtClean="0"/>
              <a:t>Electrical conductors and insulators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325563"/>
            <a:ext cx="3400425" cy="44688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An electrical conductor is a material through which electric current flows easily.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All metals are conductors.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Electrical insulators have a very high resistance to the flow of electric current.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smtClean="0"/>
          </a:p>
        </p:txBody>
      </p:sp>
      <p:sp>
        <p:nvSpPr>
          <p:cNvPr id="436228" name="Text Box 4"/>
          <p:cNvSpPr txBox="1">
            <a:spLocks noChangeArrowheads="1"/>
          </p:cNvSpPr>
          <p:nvPr/>
        </p:nvSpPr>
        <p:spPr bwMode="auto">
          <a:xfrm>
            <a:off x="4297363" y="1293813"/>
            <a:ext cx="404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Complete the table below:</a:t>
            </a:r>
          </a:p>
        </p:txBody>
      </p:sp>
      <p:graphicFrame>
        <p:nvGraphicFramePr>
          <p:cNvPr id="436229" name="Group 5"/>
          <p:cNvGraphicFramePr>
            <a:graphicFrameLocks noGrp="1"/>
          </p:cNvGraphicFramePr>
          <p:nvPr>
            <p:ph sz="half" idx="2"/>
          </p:nvPr>
        </p:nvGraphicFramePr>
        <p:xfrm>
          <a:off x="4314825" y="1862138"/>
          <a:ext cx="4435475" cy="4144962"/>
        </p:xfrm>
        <a:graphic>
          <a:graphicData uri="http://schemas.openxmlformats.org/drawingml/2006/table">
            <a:tbl>
              <a:tblPr/>
              <a:tblGrid>
                <a:gridCol w="1882775"/>
                <a:gridCol w="2552700"/>
              </a:tblGrid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copper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conductor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rubber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insulator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steel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conductor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mercury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conductor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paper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insulator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plastic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insulator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diamond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insulator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graphite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conductor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6223000" y="2463800"/>
            <a:ext cx="2206625" cy="387350"/>
            <a:chOff x="841" y="3397"/>
            <a:chExt cx="1390" cy="244"/>
          </a:xfrm>
        </p:grpSpPr>
        <p:sp>
          <p:nvSpPr>
            <p:cNvPr id="4146" name="Rectangle 35"/>
            <p:cNvSpPr>
              <a:spLocks noChangeArrowheads="1"/>
            </p:cNvSpPr>
            <p:nvPr/>
          </p:nvSpPr>
          <p:spPr bwMode="auto">
            <a:xfrm>
              <a:off x="841" y="3397"/>
              <a:ext cx="1390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7" name="Text Box 36"/>
            <p:cNvSpPr txBox="1">
              <a:spLocks noChangeArrowheads="1"/>
            </p:cNvSpPr>
            <p:nvPr/>
          </p:nvSpPr>
          <p:spPr bwMode="auto">
            <a:xfrm>
              <a:off x="1426" y="3410"/>
              <a:ext cx="4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1</a:t>
              </a: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6223000" y="2955925"/>
            <a:ext cx="2206625" cy="387350"/>
            <a:chOff x="841" y="3397"/>
            <a:chExt cx="1390" cy="244"/>
          </a:xfrm>
        </p:grpSpPr>
        <p:sp>
          <p:nvSpPr>
            <p:cNvPr id="4144" name="Rectangle 38"/>
            <p:cNvSpPr>
              <a:spLocks noChangeArrowheads="1"/>
            </p:cNvSpPr>
            <p:nvPr/>
          </p:nvSpPr>
          <p:spPr bwMode="auto">
            <a:xfrm>
              <a:off x="841" y="3397"/>
              <a:ext cx="1390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5" name="Text Box 39"/>
            <p:cNvSpPr txBox="1">
              <a:spLocks noChangeArrowheads="1"/>
            </p:cNvSpPr>
            <p:nvPr/>
          </p:nvSpPr>
          <p:spPr bwMode="auto">
            <a:xfrm>
              <a:off x="1426" y="3410"/>
              <a:ext cx="4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2</a:t>
              </a: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6223000" y="3462338"/>
            <a:ext cx="2206625" cy="387350"/>
            <a:chOff x="841" y="3397"/>
            <a:chExt cx="1390" cy="244"/>
          </a:xfrm>
        </p:grpSpPr>
        <p:sp>
          <p:nvSpPr>
            <p:cNvPr id="4142" name="Rectangle 41"/>
            <p:cNvSpPr>
              <a:spLocks noChangeArrowheads="1"/>
            </p:cNvSpPr>
            <p:nvPr/>
          </p:nvSpPr>
          <p:spPr bwMode="auto">
            <a:xfrm>
              <a:off x="841" y="3397"/>
              <a:ext cx="1390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3" name="Text Box 42"/>
            <p:cNvSpPr txBox="1">
              <a:spLocks noChangeArrowheads="1"/>
            </p:cNvSpPr>
            <p:nvPr/>
          </p:nvSpPr>
          <p:spPr bwMode="auto">
            <a:xfrm>
              <a:off x="1426" y="3410"/>
              <a:ext cx="4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3</a:t>
              </a:r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223000" y="4489450"/>
            <a:ext cx="2206625" cy="387350"/>
            <a:chOff x="841" y="3397"/>
            <a:chExt cx="1390" cy="244"/>
          </a:xfrm>
        </p:grpSpPr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841" y="3397"/>
              <a:ext cx="1390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1" name="Text Box 45"/>
            <p:cNvSpPr txBox="1">
              <a:spLocks noChangeArrowheads="1"/>
            </p:cNvSpPr>
            <p:nvPr/>
          </p:nvSpPr>
          <p:spPr bwMode="auto">
            <a:xfrm>
              <a:off x="1426" y="3410"/>
              <a:ext cx="4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4</a:t>
              </a:r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6223000" y="4997450"/>
            <a:ext cx="2206625" cy="387350"/>
            <a:chOff x="841" y="3397"/>
            <a:chExt cx="1390" cy="244"/>
          </a:xfrm>
        </p:grpSpPr>
        <p:sp>
          <p:nvSpPr>
            <p:cNvPr id="4138" name="Rectangle 47"/>
            <p:cNvSpPr>
              <a:spLocks noChangeArrowheads="1"/>
            </p:cNvSpPr>
            <p:nvPr/>
          </p:nvSpPr>
          <p:spPr bwMode="auto">
            <a:xfrm>
              <a:off x="841" y="3397"/>
              <a:ext cx="1390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9" name="Text Box 48"/>
            <p:cNvSpPr txBox="1">
              <a:spLocks noChangeArrowheads="1"/>
            </p:cNvSpPr>
            <p:nvPr/>
          </p:nvSpPr>
          <p:spPr bwMode="auto">
            <a:xfrm>
              <a:off x="1426" y="3410"/>
              <a:ext cx="4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5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6223000" y="5530850"/>
            <a:ext cx="2206625" cy="387350"/>
            <a:chOff x="841" y="3397"/>
            <a:chExt cx="1390" cy="244"/>
          </a:xfrm>
        </p:grpSpPr>
        <p:sp>
          <p:nvSpPr>
            <p:cNvPr id="4136" name="Rectangle 50"/>
            <p:cNvSpPr>
              <a:spLocks noChangeArrowheads="1"/>
            </p:cNvSpPr>
            <p:nvPr/>
          </p:nvSpPr>
          <p:spPr bwMode="auto">
            <a:xfrm>
              <a:off x="841" y="3397"/>
              <a:ext cx="1390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7" name="Text Box 51"/>
            <p:cNvSpPr txBox="1">
              <a:spLocks noChangeArrowheads="1"/>
            </p:cNvSpPr>
            <p:nvPr/>
          </p:nvSpPr>
          <p:spPr bwMode="auto">
            <a:xfrm>
              <a:off x="1426" y="3410"/>
              <a:ext cx="4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788988"/>
            <a:ext cx="3511550" cy="47148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In a series circuit all of the components can be controlled by using just one switch.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Each component shares the voltage of the power supply and so adding more bulbs in series will cause each bulb to become dimmer.</a:t>
            </a:r>
          </a:p>
        </p:txBody>
      </p:sp>
      <p:grpSp>
        <p:nvGrpSpPr>
          <p:cNvPr id="31747" name="Group 48"/>
          <p:cNvGrpSpPr>
            <a:grpSpLocks/>
          </p:cNvGrpSpPr>
          <p:nvPr/>
        </p:nvGrpSpPr>
        <p:grpSpPr bwMode="auto">
          <a:xfrm>
            <a:off x="4775200" y="457200"/>
            <a:ext cx="3929063" cy="3200400"/>
            <a:chOff x="4775200" y="457200"/>
            <a:chExt cx="3928533" cy="3200400"/>
          </a:xfrm>
        </p:grpSpPr>
        <p:sp>
          <p:nvSpPr>
            <p:cNvPr id="28" name="Rectangle 27"/>
            <p:cNvSpPr/>
            <p:nvPr/>
          </p:nvSpPr>
          <p:spPr>
            <a:xfrm>
              <a:off x="4775200" y="998538"/>
              <a:ext cx="3928533" cy="2303462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31759" name="Group 34"/>
            <p:cNvGrpSpPr>
              <a:grpSpLocks/>
            </p:cNvGrpSpPr>
            <p:nvPr/>
          </p:nvGrpSpPr>
          <p:grpSpPr bwMode="auto">
            <a:xfrm>
              <a:off x="6570133" y="457200"/>
              <a:ext cx="440267" cy="1202267"/>
              <a:chOff x="6570133" y="457200"/>
              <a:chExt cx="440267" cy="1202267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6587881" y="693738"/>
                <a:ext cx="404759" cy="62706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cxnSp>
            <p:nvCxnSpPr>
              <p:cNvPr id="31763" name="Straight Connector 32"/>
              <p:cNvCxnSpPr>
                <a:cxnSpLocks noChangeShapeType="1"/>
              </p:cNvCxnSpPr>
              <p:nvPr/>
            </p:nvCxnSpPr>
            <p:spPr bwMode="auto">
              <a:xfrm rot="16200000" flipH="1">
                <a:off x="5977466" y="1049867"/>
                <a:ext cx="1202267" cy="16934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" name="Rectangle 33"/>
              <p:cNvSpPr/>
              <p:nvPr/>
            </p:nvSpPr>
            <p:spPr>
              <a:xfrm>
                <a:off x="6840260" y="779463"/>
                <a:ext cx="169839" cy="49053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36" name="Flowchart: Summing Junction 35"/>
            <p:cNvSpPr/>
            <p:nvPr/>
          </p:nvSpPr>
          <p:spPr>
            <a:xfrm>
              <a:off x="5402178" y="2946400"/>
              <a:ext cx="642850" cy="711200"/>
            </a:xfrm>
            <a:prstGeom prst="flowChartSummingJunc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7264064" y="2946400"/>
              <a:ext cx="644438" cy="711200"/>
            </a:xfrm>
            <a:prstGeom prst="flowChartSummingJunc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5400675" y="2952750"/>
            <a:ext cx="2505075" cy="711200"/>
            <a:chOff x="5401733" y="3657600"/>
            <a:chExt cx="2506134" cy="711200"/>
          </a:xfrm>
        </p:grpSpPr>
        <p:sp>
          <p:nvSpPr>
            <p:cNvPr id="39" name="Flowchart: Summing Junction 38"/>
            <p:cNvSpPr/>
            <p:nvPr/>
          </p:nvSpPr>
          <p:spPr>
            <a:xfrm>
              <a:off x="7264658" y="3657600"/>
              <a:ext cx="643209" cy="711200"/>
            </a:xfrm>
            <a:prstGeom prst="flowChartSummingJunction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" name="Flowchart: Summing Junction 39"/>
            <p:cNvSpPr/>
            <p:nvPr/>
          </p:nvSpPr>
          <p:spPr>
            <a:xfrm>
              <a:off x="5401733" y="3657600"/>
              <a:ext cx="643210" cy="711200"/>
            </a:xfrm>
            <a:prstGeom prst="flowChartSummingJunction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389563" y="2951163"/>
            <a:ext cx="2540000" cy="711200"/>
            <a:chOff x="6011334" y="5181600"/>
            <a:chExt cx="2540000" cy="711200"/>
          </a:xfrm>
        </p:grpSpPr>
        <p:sp>
          <p:nvSpPr>
            <p:cNvPr id="38" name="Flowchart: Summing Junction 37"/>
            <p:cNvSpPr/>
            <p:nvPr/>
          </p:nvSpPr>
          <p:spPr>
            <a:xfrm>
              <a:off x="6011334" y="5181600"/>
              <a:ext cx="642937" cy="711200"/>
            </a:xfrm>
            <a:prstGeom prst="flowChartSummingJunction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" name="Flowchart: Summing Junction 40"/>
            <p:cNvSpPr/>
            <p:nvPr/>
          </p:nvSpPr>
          <p:spPr>
            <a:xfrm>
              <a:off x="6976534" y="5181600"/>
              <a:ext cx="642937" cy="711200"/>
            </a:xfrm>
            <a:prstGeom prst="flowChartSummingJunction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" name="Flowchart: Summing Junction 41"/>
            <p:cNvSpPr/>
            <p:nvPr/>
          </p:nvSpPr>
          <p:spPr>
            <a:xfrm>
              <a:off x="7908396" y="5181600"/>
              <a:ext cx="642938" cy="711200"/>
            </a:xfrm>
            <a:prstGeom prst="flowChartSummingJunction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4114800" y="1592263"/>
            <a:ext cx="1033463" cy="914400"/>
            <a:chOff x="4114800" y="1591734"/>
            <a:chExt cx="1032933" cy="914400"/>
          </a:xfrm>
        </p:grpSpPr>
        <p:sp>
          <p:nvSpPr>
            <p:cNvPr id="43" name="Rectangle 42"/>
            <p:cNvSpPr/>
            <p:nvPr/>
          </p:nvSpPr>
          <p:spPr>
            <a:xfrm>
              <a:off x="4114800" y="1642534"/>
              <a:ext cx="1032933" cy="8461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45" name="Straight Connector 44"/>
            <p:cNvCxnSpPr/>
            <p:nvPr/>
          </p:nvCxnSpPr>
          <p:spPr>
            <a:xfrm rot="5400000">
              <a:off x="4055859" y="1802997"/>
              <a:ext cx="914400" cy="491873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08037"/>
          </a:xfrm>
        </p:spPr>
        <p:txBody>
          <a:bodyPr/>
          <a:lstStyle/>
          <a:p>
            <a:pPr eaLnBrk="1" hangingPunct="1"/>
            <a:r>
              <a:rPr lang="en-GB" sz="4000" smtClean="0"/>
              <a:t>Parallel circuits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1163" y="1344613"/>
            <a:ext cx="8208962" cy="9810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The voltage across each component connected in </a:t>
            </a:r>
            <a:r>
              <a:rPr lang="en-GB" sz="2800" b="1" smtClean="0">
                <a:solidFill>
                  <a:srgbClr val="FF0000"/>
                </a:solidFill>
              </a:rPr>
              <a:t>parallel</a:t>
            </a:r>
            <a:r>
              <a:rPr lang="en-GB" sz="2800" smtClean="0"/>
              <a:t> is the same.</a:t>
            </a:r>
          </a:p>
        </p:txBody>
      </p:sp>
      <p:pic>
        <p:nvPicPr>
          <p:cNvPr id="378884" name="Picture 4" descr="178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4863" y="2843213"/>
            <a:ext cx="4148137" cy="2492375"/>
          </a:xfrm>
          <a:noFill/>
        </p:spPr>
      </p:pic>
      <p:sp>
        <p:nvSpPr>
          <p:cNvPr id="378885" name="Text Box 5"/>
          <p:cNvSpPr txBox="1">
            <a:spLocks noChangeArrowheads="1"/>
          </p:cNvSpPr>
          <p:nvPr/>
        </p:nvSpPr>
        <p:spPr bwMode="auto">
          <a:xfrm>
            <a:off x="5118100" y="3022600"/>
            <a:ext cx="344328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/>
              <a:t>The voltmeter reading for component X, V</a:t>
            </a:r>
            <a:r>
              <a:rPr lang="en-GB" b="1" baseline="-25000"/>
              <a:t>1</a:t>
            </a:r>
            <a:r>
              <a:rPr lang="en-GB" b="1"/>
              <a:t> will be the same as the voltmeter reading for component Y, V</a:t>
            </a:r>
            <a:r>
              <a:rPr lang="en-GB" b="1" baseline="-25000"/>
              <a:t>2</a:t>
            </a:r>
            <a:r>
              <a:rPr lang="en-GB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/>
      <p:bldP spid="37888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777875"/>
            <a:ext cx="3511550" cy="47148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In a parallel circuit all of the components can be individually controlled by using separate switches.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If one light bulb blows the other bulbs will still carry on working.</a:t>
            </a:r>
          </a:p>
        </p:txBody>
      </p:sp>
      <p:grpSp>
        <p:nvGrpSpPr>
          <p:cNvPr id="33795" name="Group 23"/>
          <p:cNvGrpSpPr>
            <a:grpSpLocks/>
          </p:cNvGrpSpPr>
          <p:nvPr/>
        </p:nvGrpSpPr>
        <p:grpSpPr bwMode="auto">
          <a:xfrm>
            <a:off x="4443413" y="457200"/>
            <a:ext cx="3949700" cy="4791075"/>
            <a:chOff x="4754880" y="457200"/>
            <a:chExt cx="3948853" cy="4791456"/>
          </a:xfrm>
        </p:grpSpPr>
        <p:sp>
          <p:nvSpPr>
            <p:cNvPr id="28" name="Rectangle 27"/>
            <p:cNvSpPr/>
            <p:nvPr/>
          </p:nvSpPr>
          <p:spPr>
            <a:xfrm>
              <a:off x="4754880" y="998581"/>
              <a:ext cx="3948853" cy="276882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33810" name="Group 34"/>
            <p:cNvGrpSpPr>
              <a:grpSpLocks/>
            </p:cNvGrpSpPr>
            <p:nvPr/>
          </p:nvGrpSpPr>
          <p:grpSpPr bwMode="auto">
            <a:xfrm>
              <a:off x="6570133" y="457200"/>
              <a:ext cx="440267" cy="1202267"/>
              <a:chOff x="6570133" y="457200"/>
              <a:chExt cx="440267" cy="1202267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6588049" y="693757"/>
                <a:ext cx="404727" cy="62711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cxnSp>
            <p:nvCxnSpPr>
              <p:cNvPr id="33816" name="Straight Connector 32"/>
              <p:cNvCxnSpPr>
                <a:cxnSpLocks noChangeShapeType="1"/>
              </p:cNvCxnSpPr>
              <p:nvPr/>
            </p:nvCxnSpPr>
            <p:spPr bwMode="auto">
              <a:xfrm rot="16200000" flipH="1">
                <a:off x="5977466" y="1049867"/>
                <a:ext cx="1202267" cy="16934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" name="Rectangle 33"/>
              <p:cNvSpPr/>
              <p:nvPr/>
            </p:nvSpPr>
            <p:spPr>
              <a:xfrm>
                <a:off x="6840408" y="779489"/>
                <a:ext cx="169826" cy="49057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4762815" y="2578269"/>
              <a:ext cx="3928220" cy="2322698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" name="Flowchart: Summing Junction 35"/>
            <p:cNvSpPr/>
            <p:nvPr/>
          </p:nvSpPr>
          <p:spPr>
            <a:xfrm>
              <a:off x="7211803" y="2251218"/>
              <a:ext cx="644387" cy="711257"/>
            </a:xfrm>
            <a:prstGeom prst="flowChartSummingJunc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7211803" y="4537399"/>
              <a:ext cx="644387" cy="711257"/>
            </a:xfrm>
            <a:prstGeom prst="flowChartSummingJunc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" name="Flowchart: Summing Junction 21"/>
            <p:cNvSpPr/>
            <p:nvPr/>
          </p:nvSpPr>
          <p:spPr>
            <a:xfrm>
              <a:off x="7211803" y="3427649"/>
              <a:ext cx="644387" cy="711257"/>
            </a:xfrm>
            <a:prstGeom prst="flowChartSummingJunc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 rot="5400000" flipV="1">
            <a:off x="5017294" y="3188494"/>
            <a:ext cx="1033462" cy="914400"/>
            <a:chOff x="4114800" y="1591734"/>
            <a:chExt cx="1032933" cy="914400"/>
          </a:xfrm>
        </p:grpSpPr>
        <p:sp>
          <p:nvSpPr>
            <p:cNvPr id="26" name="Rectangle 25"/>
            <p:cNvSpPr/>
            <p:nvPr/>
          </p:nvSpPr>
          <p:spPr>
            <a:xfrm>
              <a:off x="4114800" y="1633009"/>
              <a:ext cx="1032933" cy="8461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5400000">
              <a:off x="4055859" y="1802997"/>
              <a:ext cx="914400" cy="491873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5"/>
          <p:cNvGrpSpPr>
            <a:grpSpLocks/>
          </p:cNvGrpSpPr>
          <p:nvPr/>
        </p:nvGrpSpPr>
        <p:grpSpPr bwMode="auto">
          <a:xfrm rot="5400000" flipV="1">
            <a:off x="5017293" y="2005807"/>
            <a:ext cx="1033463" cy="914400"/>
            <a:chOff x="4114800" y="1591734"/>
            <a:chExt cx="1032933" cy="914400"/>
          </a:xfrm>
        </p:grpSpPr>
        <p:sp>
          <p:nvSpPr>
            <p:cNvPr id="31" name="Rectangle 30"/>
            <p:cNvSpPr/>
            <p:nvPr/>
          </p:nvSpPr>
          <p:spPr>
            <a:xfrm>
              <a:off x="4114800" y="1633009"/>
              <a:ext cx="1032933" cy="8461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32" name="Straight Connector 31"/>
            <p:cNvCxnSpPr/>
            <p:nvPr/>
          </p:nvCxnSpPr>
          <p:spPr>
            <a:xfrm rot="5400000">
              <a:off x="4055858" y="1802998"/>
              <a:ext cx="914400" cy="491873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5"/>
          <p:cNvGrpSpPr>
            <a:grpSpLocks/>
          </p:cNvGrpSpPr>
          <p:nvPr/>
        </p:nvGrpSpPr>
        <p:grpSpPr bwMode="auto">
          <a:xfrm rot="5400000" flipV="1">
            <a:off x="5018087" y="4316413"/>
            <a:ext cx="1031875" cy="914400"/>
            <a:chOff x="4114800" y="1591734"/>
            <a:chExt cx="1032933" cy="914400"/>
          </a:xfrm>
        </p:grpSpPr>
        <p:sp>
          <p:nvSpPr>
            <p:cNvPr id="43" name="Rectangle 42"/>
            <p:cNvSpPr/>
            <p:nvPr/>
          </p:nvSpPr>
          <p:spPr>
            <a:xfrm>
              <a:off x="4114800" y="1633009"/>
              <a:ext cx="1032933" cy="8461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45" name="Straight Connector 44"/>
            <p:cNvCxnSpPr/>
            <p:nvPr/>
          </p:nvCxnSpPr>
          <p:spPr>
            <a:xfrm rot="5400000">
              <a:off x="4055676" y="1803414"/>
              <a:ext cx="914400" cy="491041"/>
            </a:xfrm>
            <a:prstGeom prst="line">
              <a:avLst/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Flowchart: Summing Junction 34"/>
          <p:cNvSpPr/>
          <p:nvPr/>
        </p:nvSpPr>
        <p:spPr>
          <a:xfrm>
            <a:off x="6894513" y="2246313"/>
            <a:ext cx="642937" cy="711200"/>
          </a:xfrm>
          <a:prstGeom prst="flowChartSummingJunction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" name="Flowchart: Summing Junction 38"/>
          <p:cNvSpPr/>
          <p:nvPr/>
        </p:nvSpPr>
        <p:spPr>
          <a:xfrm>
            <a:off x="6897688" y="4545013"/>
            <a:ext cx="642937" cy="711200"/>
          </a:xfrm>
          <a:prstGeom prst="flowChartSummingJuncti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lowchart: Summing Junction 39"/>
          <p:cNvSpPr/>
          <p:nvPr/>
        </p:nvSpPr>
        <p:spPr>
          <a:xfrm>
            <a:off x="6899275" y="3429000"/>
            <a:ext cx="644525" cy="711200"/>
          </a:xfrm>
          <a:prstGeom prst="flowChartSummingJuncti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23" name="Flowchart: Summing Junction 22"/>
          <p:cNvSpPr/>
          <p:nvPr/>
        </p:nvSpPr>
        <p:spPr>
          <a:xfrm>
            <a:off x="6894513" y="2246313"/>
            <a:ext cx="642937" cy="711200"/>
          </a:xfrm>
          <a:prstGeom prst="flowChartSummingJuncti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 animBg="1"/>
      <p:bldP spid="40" grpId="0" animBg="1"/>
      <p:bldP spid="23" grpId="0" animBg="1"/>
      <p:bldP spid="23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34975" y="1311275"/>
            <a:ext cx="3938588" cy="33099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chemeClr val="accent2"/>
                </a:solidFill>
              </a:rPr>
              <a:t>The total current through the whole circuit is the sum of the currents through the separate components.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63587"/>
          </a:xfrm>
        </p:spPr>
        <p:txBody>
          <a:bodyPr/>
          <a:lstStyle/>
          <a:p>
            <a:pPr eaLnBrk="1" hangingPunct="1"/>
            <a:r>
              <a:rPr lang="en-GB" smtClean="0"/>
              <a:t>Currents in parallel circuits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891088" y="1287463"/>
            <a:ext cx="3384550" cy="2878137"/>
            <a:chOff x="804" y="1963"/>
            <a:chExt cx="2132" cy="1813"/>
          </a:xfrm>
        </p:grpSpPr>
        <p:sp>
          <p:nvSpPr>
            <p:cNvPr id="34839" name="Rectangle 5"/>
            <p:cNvSpPr>
              <a:spLocks noChangeArrowheads="1"/>
            </p:cNvSpPr>
            <p:nvPr/>
          </p:nvSpPr>
          <p:spPr bwMode="auto">
            <a:xfrm>
              <a:off x="836" y="2093"/>
              <a:ext cx="2072" cy="152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0" name="Line 6"/>
            <p:cNvSpPr>
              <a:spLocks noChangeShapeType="1"/>
            </p:cNvSpPr>
            <p:nvPr/>
          </p:nvSpPr>
          <p:spPr bwMode="auto">
            <a:xfrm>
              <a:off x="829" y="2957"/>
              <a:ext cx="20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41" name="Group 7"/>
            <p:cNvGrpSpPr>
              <a:grpSpLocks/>
            </p:cNvGrpSpPr>
            <p:nvPr/>
          </p:nvGrpSpPr>
          <p:grpSpPr bwMode="auto">
            <a:xfrm>
              <a:off x="1374" y="1963"/>
              <a:ext cx="907" cy="276"/>
              <a:chOff x="558" y="1609"/>
              <a:chExt cx="907" cy="276"/>
            </a:xfrm>
          </p:grpSpPr>
          <p:sp>
            <p:nvSpPr>
              <p:cNvPr id="34848" name="Line 8"/>
              <p:cNvSpPr>
                <a:spLocks noChangeShapeType="1"/>
              </p:cNvSpPr>
              <p:nvPr/>
            </p:nvSpPr>
            <p:spPr bwMode="auto">
              <a:xfrm>
                <a:off x="558" y="1741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4849" name="Group 9"/>
              <p:cNvGrpSpPr>
                <a:grpSpLocks/>
              </p:cNvGrpSpPr>
              <p:nvPr/>
            </p:nvGrpSpPr>
            <p:grpSpPr bwMode="auto">
              <a:xfrm>
                <a:off x="837" y="1609"/>
                <a:ext cx="156" cy="276"/>
                <a:chOff x="917" y="1611"/>
                <a:chExt cx="156" cy="276"/>
              </a:xfrm>
            </p:grpSpPr>
            <p:sp>
              <p:nvSpPr>
                <p:cNvPr id="34854" name="Rectangle 10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5" name="Line 11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856" name="Rectangle 12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850" name="Group 13"/>
              <p:cNvGrpSpPr>
                <a:grpSpLocks/>
              </p:cNvGrpSpPr>
              <p:nvPr/>
            </p:nvGrpSpPr>
            <p:grpSpPr bwMode="auto">
              <a:xfrm>
                <a:off x="1077" y="1609"/>
                <a:ext cx="156" cy="276"/>
                <a:chOff x="917" y="1611"/>
                <a:chExt cx="156" cy="276"/>
              </a:xfrm>
            </p:grpSpPr>
            <p:sp>
              <p:nvSpPr>
                <p:cNvPr id="34851" name="Rectangle 14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2" name="Line 15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853" name="Rectangle 16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4842" name="Oval 17"/>
            <p:cNvSpPr>
              <a:spLocks noChangeArrowheads="1"/>
            </p:cNvSpPr>
            <p:nvPr/>
          </p:nvSpPr>
          <p:spPr bwMode="auto">
            <a:xfrm>
              <a:off x="804" y="2924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3" name="Oval 18"/>
            <p:cNvSpPr>
              <a:spLocks noChangeArrowheads="1"/>
            </p:cNvSpPr>
            <p:nvPr/>
          </p:nvSpPr>
          <p:spPr bwMode="auto">
            <a:xfrm>
              <a:off x="2868" y="2928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4" name="Oval 19"/>
            <p:cNvSpPr>
              <a:spLocks noChangeArrowheads="1"/>
            </p:cNvSpPr>
            <p:nvPr/>
          </p:nvSpPr>
          <p:spPr bwMode="auto">
            <a:xfrm>
              <a:off x="1660" y="2800"/>
              <a:ext cx="320" cy="3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5" name="Line 20"/>
            <p:cNvSpPr>
              <a:spLocks noChangeShapeType="1"/>
            </p:cNvSpPr>
            <p:nvPr/>
          </p:nvSpPr>
          <p:spPr bwMode="auto">
            <a:xfrm>
              <a:off x="1716" y="2848"/>
              <a:ext cx="204" cy="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6" name="Line 21"/>
            <p:cNvSpPr>
              <a:spLocks noChangeShapeType="1"/>
            </p:cNvSpPr>
            <p:nvPr/>
          </p:nvSpPr>
          <p:spPr bwMode="auto">
            <a:xfrm flipH="1">
              <a:off x="1724" y="2840"/>
              <a:ext cx="200" cy="2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Rectangle 22"/>
            <p:cNvSpPr>
              <a:spLocks noChangeArrowheads="1"/>
            </p:cNvSpPr>
            <p:nvPr/>
          </p:nvSpPr>
          <p:spPr bwMode="auto">
            <a:xfrm>
              <a:off x="1500" y="3452"/>
              <a:ext cx="748" cy="3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4440238" y="1778000"/>
            <a:ext cx="584200" cy="711200"/>
            <a:chOff x="520" y="2272"/>
            <a:chExt cx="368" cy="448"/>
          </a:xfrm>
        </p:grpSpPr>
        <p:sp>
          <p:nvSpPr>
            <p:cNvPr id="34837" name="Line 24"/>
            <p:cNvSpPr>
              <a:spLocks noChangeShapeType="1"/>
            </p:cNvSpPr>
            <p:nvPr/>
          </p:nvSpPr>
          <p:spPr bwMode="auto">
            <a:xfrm>
              <a:off x="836" y="2272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Text Box 25"/>
            <p:cNvSpPr txBox="1">
              <a:spLocks noChangeArrowheads="1"/>
            </p:cNvSpPr>
            <p:nvPr/>
          </p:nvSpPr>
          <p:spPr bwMode="auto">
            <a:xfrm>
              <a:off x="520" y="2336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5A</a:t>
              </a:r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929188" y="3086100"/>
            <a:ext cx="584200" cy="711200"/>
            <a:chOff x="828" y="3096"/>
            <a:chExt cx="368" cy="448"/>
          </a:xfrm>
        </p:grpSpPr>
        <p:sp>
          <p:nvSpPr>
            <p:cNvPr id="34835" name="Line 27"/>
            <p:cNvSpPr>
              <a:spLocks noChangeShapeType="1"/>
            </p:cNvSpPr>
            <p:nvPr/>
          </p:nvSpPr>
          <p:spPr bwMode="auto">
            <a:xfrm>
              <a:off x="836" y="3096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Text Box 28"/>
            <p:cNvSpPr txBox="1">
              <a:spLocks noChangeArrowheads="1"/>
            </p:cNvSpPr>
            <p:nvPr/>
          </p:nvSpPr>
          <p:spPr bwMode="auto">
            <a:xfrm>
              <a:off x="828" y="3164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2A</a:t>
              </a: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5208588" y="2857500"/>
            <a:ext cx="711200" cy="392113"/>
            <a:chOff x="1004" y="2952"/>
            <a:chExt cx="448" cy="247"/>
          </a:xfrm>
        </p:grpSpPr>
        <p:sp>
          <p:nvSpPr>
            <p:cNvPr id="34833" name="Line 30"/>
            <p:cNvSpPr>
              <a:spLocks noChangeShapeType="1"/>
            </p:cNvSpPr>
            <p:nvPr/>
          </p:nvSpPr>
          <p:spPr bwMode="auto">
            <a:xfrm rot="-5400000">
              <a:off x="1228" y="2728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Text Box 31"/>
            <p:cNvSpPr txBox="1">
              <a:spLocks noChangeArrowheads="1"/>
            </p:cNvSpPr>
            <p:nvPr/>
          </p:nvSpPr>
          <p:spPr bwMode="auto">
            <a:xfrm>
              <a:off x="1008" y="2968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8231188" y="1752600"/>
            <a:ext cx="590550" cy="711200"/>
            <a:chOff x="2908" y="2256"/>
            <a:chExt cx="372" cy="448"/>
          </a:xfrm>
        </p:grpSpPr>
        <p:sp>
          <p:nvSpPr>
            <p:cNvPr id="34831" name="Line 33"/>
            <p:cNvSpPr>
              <a:spLocks noChangeShapeType="1"/>
            </p:cNvSpPr>
            <p:nvPr/>
          </p:nvSpPr>
          <p:spPr bwMode="auto">
            <a:xfrm flipV="1">
              <a:off x="2908" y="2256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Text Box 34"/>
            <p:cNvSpPr txBox="1">
              <a:spLocks noChangeArrowheads="1"/>
            </p:cNvSpPr>
            <p:nvPr/>
          </p:nvSpPr>
          <p:spPr bwMode="auto">
            <a:xfrm>
              <a:off x="2912" y="2392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5A</a:t>
              </a:r>
            </a:p>
          </p:txBody>
        </p:sp>
      </p:grpSp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7272338" y="2863850"/>
            <a:ext cx="711200" cy="392113"/>
            <a:chOff x="2304" y="2956"/>
            <a:chExt cx="448" cy="247"/>
          </a:xfrm>
        </p:grpSpPr>
        <p:sp>
          <p:nvSpPr>
            <p:cNvPr id="34829" name="Line 36"/>
            <p:cNvSpPr>
              <a:spLocks noChangeShapeType="1"/>
            </p:cNvSpPr>
            <p:nvPr/>
          </p:nvSpPr>
          <p:spPr bwMode="auto">
            <a:xfrm rot="-5400000">
              <a:off x="2528" y="2732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0" name="Text Box 37"/>
            <p:cNvSpPr txBox="1">
              <a:spLocks noChangeArrowheads="1"/>
            </p:cNvSpPr>
            <p:nvPr/>
          </p:nvSpPr>
          <p:spPr bwMode="auto">
            <a:xfrm>
              <a:off x="2320" y="2972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3A</a:t>
              </a:r>
            </a:p>
          </p:txBody>
        </p:sp>
      </p:grp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8199438" y="3086100"/>
            <a:ext cx="584200" cy="711200"/>
            <a:chOff x="2888" y="3096"/>
            <a:chExt cx="368" cy="448"/>
          </a:xfrm>
        </p:grpSpPr>
        <p:sp>
          <p:nvSpPr>
            <p:cNvPr id="34827" name="Line 39"/>
            <p:cNvSpPr>
              <a:spLocks noChangeShapeType="1"/>
            </p:cNvSpPr>
            <p:nvPr/>
          </p:nvSpPr>
          <p:spPr bwMode="auto">
            <a:xfrm flipV="1">
              <a:off x="2904" y="3096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Text Box 40"/>
            <p:cNvSpPr txBox="1">
              <a:spLocks noChangeArrowheads="1"/>
            </p:cNvSpPr>
            <p:nvPr/>
          </p:nvSpPr>
          <p:spPr bwMode="auto">
            <a:xfrm>
              <a:off x="2888" y="3196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2A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0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19088" y="311150"/>
            <a:ext cx="8408987" cy="60007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i="1" smtClean="0"/>
              <a:t>What are the advantages of connecting two lamps in parallel rather than in series to  a power supply?</a:t>
            </a:r>
          </a:p>
        </p:txBody>
      </p:sp>
      <p:grpSp>
        <p:nvGrpSpPr>
          <p:cNvPr id="35843" name="Group 4"/>
          <p:cNvGrpSpPr>
            <a:grpSpLocks/>
          </p:cNvGrpSpPr>
          <p:nvPr/>
        </p:nvGrpSpPr>
        <p:grpSpPr bwMode="auto">
          <a:xfrm>
            <a:off x="854075" y="1739900"/>
            <a:ext cx="3344863" cy="1258888"/>
            <a:chOff x="3113" y="811"/>
            <a:chExt cx="2107" cy="793"/>
          </a:xfrm>
        </p:grpSpPr>
        <p:sp>
          <p:nvSpPr>
            <p:cNvPr id="35868" name="Rectangle 5"/>
            <p:cNvSpPr>
              <a:spLocks noChangeArrowheads="1"/>
            </p:cNvSpPr>
            <p:nvPr/>
          </p:nvSpPr>
          <p:spPr bwMode="auto">
            <a:xfrm>
              <a:off x="3113" y="941"/>
              <a:ext cx="2107" cy="5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869" name="Group 6"/>
            <p:cNvGrpSpPr>
              <a:grpSpLocks/>
            </p:cNvGrpSpPr>
            <p:nvPr/>
          </p:nvGrpSpPr>
          <p:grpSpPr bwMode="auto">
            <a:xfrm>
              <a:off x="3654" y="811"/>
              <a:ext cx="907" cy="276"/>
              <a:chOff x="558" y="1609"/>
              <a:chExt cx="907" cy="276"/>
            </a:xfrm>
          </p:grpSpPr>
          <p:sp>
            <p:nvSpPr>
              <p:cNvPr id="35878" name="Line 7"/>
              <p:cNvSpPr>
                <a:spLocks noChangeShapeType="1"/>
              </p:cNvSpPr>
              <p:nvPr/>
            </p:nvSpPr>
            <p:spPr bwMode="auto">
              <a:xfrm>
                <a:off x="558" y="1741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5879" name="Group 8"/>
              <p:cNvGrpSpPr>
                <a:grpSpLocks/>
              </p:cNvGrpSpPr>
              <p:nvPr/>
            </p:nvGrpSpPr>
            <p:grpSpPr bwMode="auto">
              <a:xfrm>
                <a:off x="837" y="1609"/>
                <a:ext cx="156" cy="276"/>
                <a:chOff x="917" y="1611"/>
                <a:chExt cx="156" cy="276"/>
              </a:xfrm>
            </p:grpSpPr>
            <p:sp>
              <p:nvSpPr>
                <p:cNvPr id="35884" name="Rectangle 9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85" name="Line 10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886" name="Rectangle 11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880" name="Group 12"/>
              <p:cNvGrpSpPr>
                <a:grpSpLocks/>
              </p:cNvGrpSpPr>
              <p:nvPr/>
            </p:nvGrpSpPr>
            <p:grpSpPr bwMode="auto">
              <a:xfrm>
                <a:off x="1077" y="1609"/>
                <a:ext cx="156" cy="276"/>
                <a:chOff x="917" y="1611"/>
                <a:chExt cx="156" cy="276"/>
              </a:xfrm>
            </p:grpSpPr>
            <p:sp>
              <p:nvSpPr>
                <p:cNvPr id="35881" name="Rectangle 13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82" name="Line 14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883" name="Rectangle 15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870" name="Group 16"/>
            <p:cNvGrpSpPr>
              <a:grpSpLocks/>
            </p:cNvGrpSpPr>
            <p:nvPr/>
          </p:nvGrpSpPr>
          <p:grpSpPr bwMode="auto">
            <a:xfrm>
              <a:off x="3379" y="1276"/>
              <a:ext cx="320" cy="328"/>
              <a:chOff x="3937" y="1648"/>
              <a:chExt cx="320" cy="328"/>
            </a:xfrm>
          </p:grpSpPr>
          <p:sp>
            <p:nvSpPr>
              <p:cNvPr id="35875" name="Oval 17"/>
              <p:cNvSpPr>
                <a:spLocks noChangeArrowheads="1"/>
              </p:cNvSpPr>
              <p:nvPr/>
            </p:nvSpPr>
            <p:spPr bwMode="auto">
              <a:xfrm>
                <a:off x="3937" y="1648"/>
                <a:ext cx="320" cy="328"/>
              </a:xfrm>
              <a:prstGeom prst="ellipse">
                <a:avLst/>
              </a:prstGeom>
              <a:solidFill>
                <a:srgbClr val="FF99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6" name="Line 18"/>
              <p:cNvSpPr>
                <a:spLocks noChangeShapeType="1"/>
              </p:cNvSpPr>
              <p:nvPr/>
            </p:nvSpPr>
            <p:spPr bwMode="auto">
              <a:xfrm>
                <a:off x="3993" y="1696"/>
                <a:ext cx="204" cy="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7" name="Line 19"/>
              <p:cNvSpPr>
                <a:spLocks noChangeShapeType="1"/>
              </p:cNvSpPr>
              <p:nvPr/>
            </p:nvSpPr>
            <p:spPr bwMode="auto">
              <a:xfrm flipH="1">
                <a:off x="4001" y="1688"/>
                <a:ext cx="200" cy="2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871" name="Group 20"/>
            <p:cNvGrpSpPr>
              <a:grpSpLocks/>
            </p:cNvGrpSpPr>
            <p:nvPr/>
          </p:nvGrpSpPr>
          <p:grpSpPr bwMode="auto">
            <a:xfrm>
              <a:off x="4631" y="1271"/>
              <a:ext cx="320" cy="328"/>
              <a:chOff x="3937" y="1648"/>
              <a:chExt cx="320" cy="328"/>
            </a:xfrm>
          </p:grpSpPr>
          <p:sp>
            <p:nvSpPr>
              <p:cNvPr id="35872" name="Oval 21"/>
              <p:cNvSpPr>
                <a:spLocks noChangeArrowheads="1"/>
              </p:cNvSpPr>
              <p:nvPr/>
            </p:nvSpPr>
            <p:spPr bwMode="auto">
              <a:xfrm>
                <a:off x="3937" y="1648"/>
                <a:ext cx="320" cy="328"/>
              </a:xfrm>
              <a:prstGeom prst="ellipse">
                <a:avLst/>
              </a:prstGeom>
              <a:solidFill>
                <a:srgbClr val="FF99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3" name="Line 22"/>
              <p:cNvSpPr>
                <a:spLocks noChangeShapeType="1"/>
              </p:cNvSpPr>
              <p:nvPr/>
            </p:nvSpPr>
            <p:spPr bwMode="auto">
              <a:xfrm>
                <a:off x="3993" y="1696"/>
                <a:ext cx="204" cy="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4" name="Line 23"/>
              <p:cNvSpPr>
                <a:spLocks noChangeShapeType="1"/>
              </p:cNvSpPr>
              <p:nvPr/>
            </p:nvSpPr>
            <p:spPr bwMode="auto">
              <a:xfrm flipH="1">
                <a:off x="4001" y="1688"/>
                <a:ext cx="200" cy="2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5844" name="Group 24"/>
          <p:cNvGrpSpPr>
            <a:grpSpLocks/>
          </p:cNvGrpSpPr>
          <p:nvPr/>
        </p:nvGrpSpPr>
        <p:grpSpPr bwMode="auto">
          <a:xfrm>
            <a:off x="5002213" y="1439863"/>
            <a:ext cx="3436937" cy="1954212"/>
            <a:chOff x="3084" y="2218"/>
            <a:chExt cx="2165" cy="1231"/>
          </a:xfrm>
        </p:grpSpPr>
        <p:sp>
          <p:nvSpPr>
            <p:cNvPr id="35846" name="Rectangle 25"/>
            <p:cNvSpPr>
              <a:spLocks noChangeArrowheads="1"/>
            </p:cNvSpPr>
            <p:nvPr/>
          </p:nvSpPr>
          <p:spPr bwMode="auto">
            <a:xfrm>
              <a:off x="3116" y="2348"/>
              <a:ext cx="2107" cy="94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7" name="Line 26"/>
            <p:cNvSpPr>
              <a:spLocks noChangeShapeType="1"/>
            </p:cNvSpPr>
            <p:nvPr/>
          </p:nvSpPr>
          <p:spPr bwMode="auto">
            <a:xfrm>
              <a:off x="3109" y="2854"/>
              <a:ext cx="20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848" name="Group 27"/>
            <p:cNvGrpSpPr>
              <a:grpSpLocks/>
            </p:cNvGrpSpPr>
            <p:nvPr/>
          </p:nvGrpSpPr>
          <p:grpSpPr bwMode="auto">
            <a:xfrm>
              <a:off x="3657" y="2218"/>
              <a:ext cx="907" cy="276"/>
              <a:chOff x="558" y="1609"/>
              <a:chExt cx="907" cy="276"/>
            </a:xfrm>
          </p:grpSpPr>
          <p:sp>
            <p:nvSpPr>
              <p:cNvPr id="35859" name="Line 28"/>
              <p:cNvSpPr>
                <a:spLocks noChangeShapeType="1"/>
              </p:cNvSpPr>
              <p:nvPr/>
            </p:nvSpPr>
            <p:spPr bwMode="auto">
              <a:xfrm>
                <a:off x="558" y="1741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5860" name="Group 29"/>
              <p:cNvGrpSpPr>
                <a:grpSpLocks/>
              </p:cNvGrpSpPr>
              <p:nvPr/>
            </p:nvGrpSpPr>
            <p:grpSpPr bwMode="auto">
              <a:xfrm>
                <a:off x="837" y="1609"/>
                <a:ext cx="156" cy="276"/>
                <a:chOff x="917" y="1611"/>
                <a:chExt cx="156" cy="276"/>
              </a:xfrm>
            </p:grpSpPr>
            <p:sp>
              <p:nvSpPr>
                <p:cNvPr id="35865" name="Rectangle 30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6" name="Line 31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867" name="Rectangle 32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861" name="Group 33"/>
              <p:cNvGrpSpPr>
                <a:grpSpLocks/>
              </p:cNvGrpSpPr>
              <p:nvPr/>
            </p:nvGrpSpPr>
            <p:grpSpPr bwMode="auto">
              <a:xfrm>
                <a:off x="1077" y="1609"/>
                <a:ext cx="156" cy="276"/>
                <a:chOff x="917" y="1611"/>
                <a:chExt cx="156" cy="276"/>
              </a:xfrm>
            </p:grpSpPr>
            <p:sp>
              <p:nvSpPr>
                <p:cNvPr id="35862" name="Rectangle 34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3" name="Line 35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864" name="Rectangle 36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849" name="Oval 37"/>
            <p:cNvSpPr>
              <a:spLocks noChangeArrowheads="1"/>
            </p:cNvSpPr>
            <p:nvPr/>
          </p:nvSpPr>
          <p:spPr bwMode="auto">
            <a:xfrm>
              <a:off x="3084" y="2821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Oval 38"/>
            <p:cNvSpPr>
              <a:spLocks noChangeArrowheads="1"/>
            </p:cNvSpPr>
            <p:nvPr/>
          </p:nvSpPr>
          <p:spPr bwMode="auto">
            <a:xfrm>
              <a:off x="5181" y="2822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851" name="Group 39"/>
            <p:cNvGrpSpPr>
              <a:grpSpLocks/>
            </p:cNvGrpSpPr>
            <p:nvPr/>
          </p:nvGrpSpPr>
          <p:grpSpPr bwMode="auto">
            <a:xfrm>
              <a:off x="3958" y="2697"/>
              <a:ext cx="320" cy="328"/>
              <a:chOff x="3937" y="1648"/>
              <a:chExt cx="320" cy="328"/>
            </a:xfrm>
          </p:grpSpPr>
          <p:sp>
            <p:nvSpPr>
              <p:cNvPr id="35856" name="Oval 40"/>
              <p:cNvSpPr>
                <a:spLocks noChangeArrowheads="1"/>
              </p:cNvSpPr>
              <p:nvPr/>
            </p:nvSpPr>
            <p:spPr bwMode="auto">
              <a:xfrm>
                <a:off x="3937" y="1648"/>
                <a:ext cx="320" cy="328"/>
              </a:xfrm>
              <a:prstGeom prst="ellipse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57" name="Line 41"/>
              <p:cNvSpPr>
                <a:spLocks noChangeShapeType="1"/>
              </p:cNvSpPr>
              <p:nvPr/>
            </p:nvSpPr>
            <p:spPr bwMode="auto">
              <a:xfrm>
                <a:off x="3993" y="1696"/>
                <a:ext cx="204" cy="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8" name="Line 42"/>
              <p:cNvSpPr>
                <a:spLocks noChangeShapeType="1"/>
              </p:cNvSpPr>
              <p:nvPr/>
            </p:nvSpPr>
            <p:spPr bwMode="auto">
              <a:xfrm flipH="1">
                <a:off x="4001" y="1688"/>
                <a:ext cx="200" cy="2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852" name="Group 43"/>
            <p:cNvGrpSpPr>
              <a:grpSpLocks/>
            </p:cNvGrpSpPr>
            <p:nvPr/>
          </p:nvGrpSpPr>
          <p:grpSpPr bwMode="auto">
            <a:xfrm>
              <a:off x="3959" y="3121"/>
              <a:ext cx="320" cy="328"/>
              <a:chOff x="3937" y="1648"/>
              <a:chExt cx="320" cy="328"/>
            </a:xfrm>
          </p:grpSpPr>
          <p:sp>
            <p:nvSpPr>
              <p:cNvPr id="35853" name="Oval 44"/>
              <p:cNvSpPr>
                <a:spLocks noChangeArrowheads="1"/>
              </p:cNvSpPr>
              <p:nvPr/>
            </p:nvSpPr>
            <p:spPr bwMode="auto">
              <a:xfrm>
                <a:off x="3937" y="1648"/>
                <a:ext cx="320" cy="328"/>
              </a:xfrm>
              <a:prstGeom prst="ellipse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54" name="Line 45"/>
              <p:cNvSpPr>
                <a:spLocks noChangeShapeType="1"/>
              </p:cNvSpPr>
              <p:nvPr/>
            </p:nvSpPr>
            <p:spPr bwMode="auto">
              <a:xfrm>
                <a:off x="3993" y="1696"/>
                <a:ext cx="204" cy="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5" name="Line 46"/>
              <p:cNvSpPr>
                <a:spLocks noChangeShapeType="1"/>
              </p:cNvSpPr>
              <p:nvPr/>
            </p:nvSpPr>
            <p:spPr bwMode="auto">
              <a:xfrm flipH="1">
                <a:off x="4001" y="1688"/>
                <a:ext cx="200" cy="2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83023" name="Text Box 47"/>
          <p:cNvSpPr txBox="1">
            <a:spLocks noChangeArrowheads="1"/>
          </p:cNvSpPr>
          <p:nvPr/>
        </p:nvSpPr>
        <p:spPr bwMode="auto">
          <a:xfrm>
            <a:off x="661988" y="3605213"/>
            <a:ext cx="7939087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F0000"/>
                </a:solidFill>
              </a:rPr>
              <a:t>When connected in parallel: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sz="2000">
                <a:solidFill>
                  <a:srgbClr val="FF0000"/>
                </a:solidFill>
              </a:rPr>
              <a:t>the lamps are brighter than when connected in series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sz="2000">
                <a:solidFill>
                  <a:srgbClr val="FF0000"/>
                </a:solidFill>
              </a:rPr>
              <a:t>the lamps can be controlled individually with switches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sz="2000">
                <a:solidFill>
                  <a:srgbClr val="FF0000"/>
                </a:solidFill>
              </a:rPr>
              <a:t>one lamp will continue working even if the other does not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73063" y="412750"/>
            <a:ext cx="8264525" cy="9350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i="1" smtClean="0"/>
              <a:t>Calculate the currents measured by ammeters A1, A2 and A3 in the circuit below.</a:t>
            </a:r>
          </a:p>
        </p:txBody>
      </p:sp>
      <p:grpSp>
        <p:nvGrpSpPr>
          <p:cNvPr id="36867" name="Group 4"/>
          <p:cNvGrpSpPr>
            <a:grpSpLocks/>
          </p:cNvGrpSpPr>
          <p:nvPr/>
        </p:nvGrpSpPr>
        <p:grpSpPr bwMode="auto">
          <a:xfrm>
            <a:off x="1166813" y="1711325"/>
            <a:ext cx="3384550" cy="2878138"/>
            <a:chOff x="804" y="1963"/>
            <a:chExt cx="2132" cy="1813"/>
          </a:xfrm>
        </p:grpSpPr>
        <p:sp>
          <p:nvSpPr>
            <p:cNvPr id="36884" name="Rectangle 5"/>
            <p:cNvSpPr>
              <a:spLocks noChangeArrowheads="1"/>
            </p:cNvSpPr>
            <p:nvPr/>
          </p:nvSpPr>
          <p:spPr bwMode="auto">
            <a:xfrm>
              <a:off x="836" y="2093"/>
              <a:ext cx="2072" cy="152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5" name="Line 6"/>
            <p:cNvSpPr>
              <a:spLocks noChangeShapeType="1"/>
            </p:cNvSpPr>
            <p:nvPr/>
          </p:nvSpPr>
          <p:spPr bwMode="auto">
            <a:xfrm>
              <a:off x="829" y="2957"/>
              <a:ext cx="20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886" name="Group 7"/>
            <p:cNvGrpSpPr>
              <a:grpSpLocks/>
            </p:cNvGrpSpPr>
            <p:nvPr/>
          </p:nvGrpSpPr>
          <p:grpSpPr bwMode="auto">
            <a:xfrm>
              <a:off x="1374" y="1963"/>
              <a:ext cx="907" cy="276"/>
              <a:chOff x="558" y="1609"/>
              <a:chExt cx="907" cy="276"/>
            </a:xfrm>
          </p:grpSpPr>
          <p:sp>
            <p:nvSpPr>
              <p:cNvPr id="36893" name="Line 8"/>
              <p:cNvSpPr>
                <a:spLocks noChangeShapeType="1"/>
              </p:cNvSpPr>
              <p:nvPr/>
            </p:nvSpPr>
            <p:spPr bwMode="auto">
              <a:xfrm>
                <a:off x="558" y="1741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6894" name="Group 9"/>
              <p:cNvGrpSpPr>
                <a:grpSpLocks/>
              </p:cNvGrpSpPr>
              <p:nvPr/>
            </p:nvGrpSpPr>
            <p:grpSpPr bwMode="auto">
              <a:xfrm>
                <a:off x="837" y="1609"/>
                <a:ext cx="156" cy="276"/>
                <a:chOff x="917" y="1611"/>
                <a:chExt cx="156" cy="276"/>
              </a:xfrm>
            </p:grpSpPr>
            <p:sp>
              <p:nvSpPr>
                <p:cNvPr id="36899" name="Rectangle 10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00" name="Line 11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901" name="Rectangle 12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895" name="Group 13"/>
              <p:cNvGrpSpPr>
                <a:grpSpLocks/>
              </p:cNvGrpSpPr>
              <p:nvPr/>
            </p:nvGrpSpPr>
            <p:grpSpPr bwMode="auto">
              <a:xfrm>
                <a:off x="1077" y="1609"/>
                <a:ext cx="156" cy="276"/>
                <a:chOff x="917" y="1611"/>
                <a:chExt cx="156" cy="276"/>
              </a:xfrm>
            </p:grpSpPr>
            <p:sp>
              <p:nvSpPr>
                <p:cNvPr id="36896" name="Rectangle 14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97" name="Line 15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898" name="Rectangle 16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6887" name="Oval 17"/>
            <p:cNvSpPr>
              <a:spLocks noChangeArrowheads="1"/>
            </p:cNvSpPr>
            <p:nvPr/>
          </p:nvSpPr>
          <p:spPr bwMode="auto">
            <a:xfrm>
              <a:off x="804" y="2924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8" name="Oval 18"/>
            <p:cNvSpPr>
              <a:spLocks noChangeArrowheads="1"/>
            </p:cNvSpPr>
            <p:nvPr/>
          </p:nvSpPr>
          <p:spPr bwMode="auto">
            <a:xfrm>
              <a:off x="2868" y="2928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9" name="Oval 19"/>
            <p:cNvSpPr>
              <a:spLocks noChangeArrowheads="1"/>
            </p:cNvSpPr>
            <p:nvPr/>
          </p:nvSpPr>
          <p:spPr bwMode="auto">
            <a:xfrm>
              <a:off x="1660" y="2800"/>
              <a:ext cx="320" cy="3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90" name="Line 20"/>
            <p:cNvSpPr>
              <a:spLocks noChangeShapeType="1"/>
            </p:cNvSpPr>
            <p:nvPr/>
          </p:nvSpPr>
          <p:spPr bwMode="auto">
            <a:xfrm>
              <a:off x="1716" y="2848"/>
              <a:ext cx="204" cy="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Line 21"/>
            <p:cNvSpPr>
              <a:spLocks noChangeShapeType="1"/>
            </p:cNvSpPr>
            <p:nvPr/>
          </p:nvSpPr>
          <p:spPr bwMode="auto">
            <a:xfrm flipH="1">
              <a:off x="1724" y="2840"/>
              <a:ext cx="200" cy="2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Rectangle 22"/>
            <p:cNvSpPr>
              <a:spLocks noChangeArrowheads="1"/>
            </p:cNvSpPr>
            <p:nvPr/>
          </p:nvSpPr>
          <p:spPr bwMode="auto">
            <a:xfrm>
              <a:off x="1500" y="3452"/>
              <a:ext cx="748" cy="3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868" name="Group 23"/>
          <p:cNvGrpSpPr>
            <a:grpSpLocks/>
          </p:cNvGrpSpPr>
          <p:nvPr/>
        </p:nvGrpSpPr>
        <p:grpSpPr bwMode="auto">
          <a:xfrm>
            <a:off x="727075" y="2135188"/>
            <a:ext cx="584200" cy="711200"/>
            <a:chOff x="520" y="2272"/>
            <a:chExt cx="368" cy="448"/>
          </a:xfrm>
        </p:grpSpPr>
        <p:sp>
          <p:nvSpPr>
            <p:cNvPr id="36882" name="Line 24"/>
            <p:cNvSpPr>
              <a:spLocks noChangeShapeType="1"/>
            </p:cNvSpPr>
            <p:nvPr/>
          </p:nvSpPr>
          <p:spPr bwMode="auto">
            <a:xfrm>
              <a:off x="836" y="2272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Text Box 25"/>
            <p:cNvSpPr txBox="1">
              <a:spLocks noChangeArrowheads="1"/>
            </p:cNvSpPr>
            <p:nvPr/>
          </p:nvSpPr>
          <p:spPr bwMode="auto">
            <a:xfrm>
              <a:off x="520" y="2336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6A</a:t>
              </a:r>
            </a:p>
          </p:txBody>
        </p:sp>
      </p:grpSp>
      <p:grpSp>
        <p:nvGrpSpPr>
          <p:cNvPr id="36869" name="Group 26"/>
          <p:cNvGrpSpPr>
            <a:grpSpLocks/>
          </p:cNvGrpSpPr>
          <p:nvPr/>
        </p:nvGrpSpPr>
        <p:grpSpPr bwMode="auto">
          <a:xfrm>
            <a:off x="3513138" y="3281363"/>
            <a:ext cx="711200" cy="392112"/>
            <a:chOff x="1004" y="2952"/>
            <a:chExt cx="448" cy="247"/>
          </a:xfrm>
        </p:grpSpPr>
        <p:sp>
          <p:nvSpPr>
            <p:cNvPr id="36880" name="Line 27"/>
            <p:cNvSpPr>
              <a:spLocks noChangeShapeType="1"/>
            </p:cNvSpPr>
            <p:nvPr/>
          </p:nvSpPr>
          <p:spPr bwMode="auto">
            <a:xfrm rot="-5400000">
              <a:off x="1228" y="2728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Text Box 28"/>
            <p:cNvSpPr txBox="1">
              <a:spLocks noChangeArrowheads="1"/>
            </p:cNvSpPr>
            <p:nvPr/>
          </p:nvSpPr>
          <p:spPr bwMode="auto">
            <a:xfrm>
              <a:off x="1008" y="2968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2A</a:t>
              </a:r>
            </a:p>
          </p:txBody>
        </p:sp>
      </p:grpSp>
      <p:grpSp>
        <p:nvGrpSpPr>
          <p:cNvPr id="36870" name="Group 29"/>
          <p:cNvGrpSpPr>
            <a:grpSpLocks/>
          </p:cNvGrpSpPr>
          <p:nvPr/>
        </p:nvGrpSpPr>
        <p:grpSpPr bwMode="auto">
          <a:xfrm>
            <a:off x="1430338" y="4067175"/>
            <a:ext cx="588962" cy="546100"/>
            <a:chOff x="1981" y="3056"/>
            <a:chExt cx="371" cy="344"/>
          </a:xfrm>
        </p:grpSpPr>
        <p:sp>
          <p:nvSpPr>
            <p:cNvPr id="36878" name="Oval 30"/>
            <p:cNvSpPr>
              <a:spLocks noChangeArrowheads="1"/>
            </p:cNvSpPr>
            <p:nvPr/>
          </p:nvSpPr>
          <p:spPr bwMode="auto">
            <a:xfrm>
              <a:off x="1981" y="3056"/>
              <a:ext cx="351" cy="34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9" name="Text Box 31"/>
            <p:cNvSpPr txBox="1">
              <a:spLocks noChangeArrowheads="1"/>
            </p:cNvSpPr>
            <p:nvPr/>
          </p:nvSpPr>
          <p:spPr bwMode="auto">
            <a:xfrm>
              <a:off x="2016" y="3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accent2"/>
                  </a:solidFill>
                </a:rPr>
                <a:t>A2</a:t>
              </a:r>
            </a:p>
          </p:txBody>
        </p:sp>
      </p:grpSp>
      <p:grpSp>
        <p:nvGrpSpPr>
          <p:cNvPr id="36871" name="Group 32"/>
          <p:cNvGrpSpPr>
            <a:grpSpLocks/>
          </p:cNvGrpSpPr>
          <p:nvPr/>
        </p:nvGrpSpPr>
        <p:grpSpPr bwMode="auto">
          <a:xfrm>
            <a:off x="1455738" y="3025775"/>
            <a:ext cx="588962" cy="546100"/>
            <a:chOff x="1981" y="3056"/>
            <a:chExt cx="371" cy="344"/>
          </a:xfrm>
        </p:grpSpPr>
        <p:sp>
          <p:nvSpPr>
            <p:cNvPr id="36876" name="Oval 33"/>
            <p:cNvSpPr>
              <a:spLocks noChangeArrowheads="1"/>
            </p:cNvSpPr>
            <p:nvPr/>
          </p:nvSpPr>
          <p:spPr bwMode="auto">
            <a:xfrm>
              <a:off x="1981" y="3056"/>
              <a:ext cx="351" cy="34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7" name="Text Box 34"/>
            <p:cNvSpPr txBox="1">
              <a:spLocks noChangeArrowheads="1"/>
            </p:cNvSpPr>
            <p:nvPr/>
          </p:nvSpPr>
          <p:spPr bwMode="auto">
            <a:xfrm>
              <a:off x="2016" y="3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accent2"/>
                  </a:solidFill>
                </a:rPr>
                <a:t>A1</a:t>
              </a:r>
            </a:p>
          </p:txBody>
        </p:sp>
      </p:grpSp>
      <p:grpSp>
        <p:nvGrpSpPr>
          <p:cNvPr id="36872" name="Group 35"/>
          <p:cNvGrpSpPr>
            <a:grpSpLocks/>
          </p:cNvGrpSpPr>
          <p:nvPr/>
        </p:nvGrpSpPr>
        <p:grpSpPr bwMode="auto">
          <a:xfrm>
            <a:off x="4217988" y="2282825"/>
            <a:ext cx="588962" cy="546100"/>
            <a:chOff x="1981" y="3056"/>
            <a:chExt cx="371" cy="344"/>
          </a:xfrm>
        </p:grpSpPr>
        <p:sp>
          <p:nvSpPr>
            <p:cNvPr id="36874" name="Oval 36"/>
            <p:cNvSpPr>
              <a:spLocks noChangeArrowheads="1"/>
            </p:cNvSpPr>
            <p:nvPr/>
          </p:nvSpPr>
          <p:spPr bwMode="auto">
            <a:xfrm>
              <a:off x="1981" y="3056"/>
              <a:ext cx="351" cy="34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5" name="Text Box 37"/>
            <p:cNvSpPr txBox="1">
              <a:spLocks noChangeArrowheads="1"/>
            </p:cNvSpPr>
            <p:nvPr/>
          </p:nvSpPr>
          <p:spPr bwMode="auto">
            <a:xfrm>
              <a:off x="2016" y="3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accent2"/>
                  </a:solidFill>
                </a:rPr>
                <a:t>A3</a:t>
              </a:r>
            </a:p>
          </p:txBody>
        </p:sp>
      </p:grpSp>
      <p:sp>
        <p:nvSpPr>
          <p:cNvPr id="385062" name="Text Box 38"/>
          <p:cNvSpPr txBox="1">
            <a:spLocks noChangeArrowheads="1"/>
          </p:cNvSpPr>
          <p:nvPr/>
        </p:nvSpPr>
        <p:spPr bwMode="auto">
          <a:xfrm>
            <a:off x="5475288" y="2117725"/>
            <a:ext cx="168275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A1 =</a:t>
            </a:r>
            <a:endParaRPr lang="en-GB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A2 =</a:t>
            </a:r>
            <a:endParaRPr lang="en-GB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A3 =</a:t>
            </a:r>
            <a:endParaRPr lang="en-GB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73063" y="412750"/>
            <a:ext cx="8264525" cy="9350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i="1" smtClean="0"/>
              <a:t>Calculate the currents measured by ammeters A1, A2 and A3 in the circuit below.</a:t>
            </a:r>
          </a:p>
        </p:txBody>
      </p:sp>
      <p:grpSp>
        <p:nvGrpSpPr>
          <p:cNvPr id="37891" name="Group 4"/>
          <p:cNvGrpSpPr>
            <a:grpSpLocks/>
          </p:cNvGrpSpPr>
          <p:nvPr/>
        </p:nvGrpSpPr>
        <p:grpSpPr bwMode="auto">
          <a:xfrm>
            <a:off x="1166813" y="1711325"/>
            <a:ext cx="3384550" cy="2878138"/>
            <a:chOff x="804" y="1963"/>
            <a:chExt cx="2132" cy="1813"/>
          </a:xfrm>
        </p:grpSpPr>
        <p:sp>
          <p:nvSpPr>
            <p:cNvPr id="37908" name="Rectangle 5"/>
            <p:cNvSpPr>
              <a:spLocks noChangeArrowheads="1"/>
            </p:cNvSpPr>
            <p:nvPr/>
          </p:nvSpPr>
          <p:spPr bwMode="auto">
            <a:xfrm>
              <a:off x="836" y="2093"/>
              <a:ext cx="2072" cy="152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9" name="Line 6"/>
            <p:cNvSpPr>
              <a:spLocks noChangeShapeType="1"/>
            </p:cNvSpPr>
            <p:nvPr/>
          </p:nvSpPr>
          <p:spPr bwMode="auto">
            <a:xfrm>
              <a:off x="829" y="2957"/>
              <a:ext cx="207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10" name="Group 7"/>
            <p:cNvGrpSpPr>
              <a:grpSpLocks/>
            </p:cNvGrpSpPr>
            <p:nvPr/>
          </p:nvGrpSpPr>
          <p:grpSpPr bwMode="auto">
            <a:xfrm>
              <a:off x="1374" y="1963"/>
              <a:ext cx="907" cy="276"/>
              <a:chOff x="558" y="1609"/>
              <a:chExt cx="907" cy="276"/>
            </a:xfrm>
          </p:grpSpPr>
          <p:sp>
            <p:nvSpPr>
              <p:cNvPr id="37917" name="Line 8"/>
              <p:cNvSpPr>
                <a:spLocks noChangeShapeType="1"/>
              </p:cNvSpPr>
              <p:nvPr/>
            </p:nvSpPr>
            <p:spPr bwMode="auto">
              <a:xfrm>
                <a:off x="558" y="1741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7918" name="Group 9"/>
              <p:cNvGrpSpPr>
                <a:grpSpLocks/>
              </p:cNvGrpSpPr>
              <p:nvPr/>
            </p:nvGrpSpPr>
            <p:grpSpPr bwMode="auto">
              <a:xfrm>
                <a:off x="837" y="1609"/>
                <a:ext cx="156" cy="276"/>
                <a:chOff x="917" y="1611"/>
                <a:chExt cx="156" cy="276"/>
              </a:xfrm>
            </p:grpSpPr>
            <p:sp>
              <p:nvSpPr>
                <p:cNvPr id="37923" name="Rectangle 10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24" name="Line 11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25" name="Rectangle 12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7919" name="Group 13"/>
              <p:cNvGrpSpPr>
                <a:grpSpLocks/>
              </p:cNvGrpSpPr>
              <p:nvPr/>
            </p:nvGrpSpPr>
            <p:grpSpPr bwMode="auto">
              <a:xfrm>
                <a:off x="1077" y="1609"/>
                <a:ext cx="156" cy="276"/>
                <a:chOff x="917" y="1611"/>
                <a:chExt cx="156" cy="276"/>
              </a:xfrm>
            </p:grpSpPr>
            <p:sp>
              <p:nvSpPr>
                <p:cNvPr id="37920" name="Rectangle 14"/>
                <p:cNvSpPr>
                  <a:spLocks noChangeArrowheads="1"/>
                </p:cNvSpPr>
                <p:nvPr/>
              </p:nvSpPr>
              <p:spPr bwMode="auto">
                <a:xfrm>
                  <a:off x="917" y="1615"/>
                  <a:ext cx="144" cy="25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21" name="Line 15"/>
                <p:cNvSpPr>
                  <a:spLocks noChangeShapeType="1"/>
                </p:cNvSpPr>
                <p:nvPr/>
              </p:nvSpPr>
              <p:spPr bwMode="auto">
                <a:xfrm>
                  <a:off x="925" y="1611"/>
                  <a:ext cx="4" cy="2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22" name="Rectangle 16"/>
                <p:cNvSpPr>
                  <a:spLocks noChangeArrowheads="1"/>
                </p:cNvSpPr>
                <p:nvPr/>
              </p:nvSpPr>
              <p:spPr bwMode="auto">
                <a:xfrm>
                  <a:off x="1005" y="1695"/>
                  <a:ext cx="68" cy="10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7911" name="Oval 17"/>
            <p:cNvSpPr>
              <a:spLocks noChangeArrowheads="1"/>
            </p:cNvSpPr>
            <p:nvPr/>
          </p:nvSpPr>
          <p:spPr bwMode="auto">
            <a:xfrm>
              <a:off x="804" y="2924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2" name="Oval 18"/>
            <p:cNvSpPr>
              <a:spLocks noChangeArrowheads="1"/>
            </p:cNvSpPr>
            <p:nvPr/>
          </p:nvSpPr>
          <p:spPr bwMode="auto">
            <a:xfrm>
              <a:off x="2868" y="2928"/>
              <a:ext cx="68" cy="6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3" name="Oval 19"/>
            <p:cNvSpPr>
              <a:spLocks noChangeArrowheads="1"/>
            </p:cNvSpPr>
            <p:nvPr/>
          </p:nvSpPr>
          <p:spPr bwMode="auto">
            <a:xfrm>
              <a:off x="1660" y="2800"/>
              <a:ext cx="320" cy="3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4" name="Line 20"/>
            <p:cNvSpPr>
              <a:spLocks noChangeShapeType="1"/>
            </p:cNvSpPr>
            <p:nvPr/>
          </p:nvSpPr>
          <p:spPr bwMode="auto">
            <a:xfrm>
              <a:off x="1716" y="2848"/>
              <a:ext cx="204" cy="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5" name="Line 21"/>
            <p:cNvSpPr>
              <a:spLocks noChangeShapeType="1"/>
            </p:cNvSpPr>
            <p:nvPr/>
          </p:nvSpPr>
          <p:spPr bwMode="auto">
            <a:xfrm flipH="1">
              <a:off x="1724" y="2840"/>
              <a:ext cx="200" cy="2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6" name="Rectangle 22"/>
            <p:cNvSpPr>
              <a:spLocks noChangeArrowheads="1"/>
            </p:cNvSpPr>
            <p:nvPr/>
          </p:nvSpPr>
          <p:spPr bwMode="auto">
            <a:xfrm>
              <a:off x="1500" y="3452"/>
              <a:ext cx="748" cy="3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892" name="Group 23"/>
          <p:cNvGrpSpPr>
            <a:grpSpLocks/>
          </p:cNvGrpSpPr>
          <p:nvPr/>
        </p:nvGrpSpPr>
        <p:grpSpPr bwMode="auto">
          <a:xfrm>
            <a:off x="727075" y="2135188"/>
            <a:ext cx="584200" cy="711200"/>
            <a:chOff x="520" y="2272"/>
            <a:chExt cx="368" cy="448"/>
          </a:xfrm>
        </p:grpSpPr>
        <p:sp>
          <p:nvSpPr>
            <p:cNvPr id="37906" name="Line 24"/>
            <p:cNvSpPr>
              <a:spLocks noChangeShapeType="1"/>
            </p:cNvSpPr>
            <p:nvPr/>
          </p:nvSpPr>
          <p:spPr bwMode="auto">
            <a:xfrm>
              <a:off x="836" y="2272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Text Box 25"/>
            <p:cNvSpPr txBox="1">
              <a:spLocks noChangeArrowheads="1"/>
            </p:cNvSpPr>
            <p:nvPr/>
          </p:nvSpPr>
          <p:spPr bwMode="auto">
            <a:xfrm>
              <a:off x="520" y="2336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6A</a:t>
              </a:r>
            </a:p>
          </p:txBody>
        </p:sp>
      </p:grpSp>
      <p:grpSp>
        <p:nvGrpSpPr>
          <p:cNvPr id="37893" name="Group 26"/>
          <p:cNvGrpSpPr>
            <a:grpSpLocks/>
          </p:cNvGrpSpPr>
          <p:nvPr/>
        </p:nvGrpSpPr>
        <p:grpSpPr bwMode="auto">
          <a:xfrm>
            <a:off x="3513138" y="3281363"/>
            <a:ext cx="711200" cy="392112"/>
            <a:chOff x="1004" y="2952"/>
            <a:chExt cx="448" cy="247"/>
          </a:xfrm>
        </p:grpSpPr>
        <p:sp>
          <p:nvSpPr>
            <p:cNvPr id="37904" name="Line 27"/>
            <p:cNvSpPr>
              <a:spLocks noChangeShapeType="1"/>
            </p:cNvSpPr>
            <p:nvPr/>
          </p:nvSpPr>
          <p:spPr bwMode="auto">
            <a:xfrm rot="-5400000">
              <a:off x="1228" y="2728"/>
              <a:ext cx="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5" name="Text Box 28"/>
            <p:cNvSpPr txBox="1">
              <a:spLocks noChangeArrowheads="1"/>
            </p:cNvSpPr>
            <p:nvPr/>
          </p:nvSpPr>
          <p:spPr bwMode="auto">
            <a:xfrm>
              <a:off x="1008" y="2968"/>
              <a:ext cx="3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2A</a:t>
              </a:r>
            </a:p>
          </p:txBody>
        </p:sp>
      </p:grpSp>
      <p:grpSp>
        <p:nvGrpSpPr>
          <p:cNvPr id="37894" name="Group 29"/>
          <p:cNvGrpSpPr>
            <a:grpSpLocks/>
          </p:cNvGrpSpPr>
          <p:nvPr/>
        </p:nvGrpSpPr>
        <p:grpSpPr bwMode="auto">
          <a:xfrm>
            <a:off x="1430338" y="4067175"/>
            <a:ext cx="588962" cy="546100"/>
            <a:chOff x="1981" y="3056"/>
            <a:chExt cx="371" cy="344"/>
          </a:xfrm>
        </p:grpSpPr>
        <p:sp>
          <p:nvSpPr>
            <p:cNvPr id="37902" name="Oval 30"/>
            <p:cNvSpPr>
              <a:spLocks noChangeArrowheads="1"/>
            </p:cNvSpPr>
            <p:nvPr/>
          </p:nvSpPr>
          <p:spPr bwMode="auto">
            <a:xfrm>
              <a:off x="1981" y="3056"/>
              <a:ext cx="351" cy="34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3" name="Text Box 31"/>
            <p:cNvSpPr txBox="1">
              <a:spLocks noChangeArrowheads="1"/>
            </p:cNvSpPr>
            <p:nvPr/>
          </p:nvSpPr>
          <p:spPr bwMode="auto">
            <a:xfrm>
              <a:off x="2016" y="3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accent2"/>
                  </a:solidFill>
                </a:rPr>
                <a:t>A2</a:t>
              </a:r>
            </a:p>
          </p:txBody>
        </p:sp>
      </p:grpSp>
      <p:grpSp>
        <p:nvGrpSpPr>
          <p:cNvPr id="37895" name="Group 32"/>
          <p:cNvGrpSpPr>
            <a:grpSpLocks/>
          </p:cNvGrpSpPr>
          <p:nvPr/>
        </p:nvGrpSpPr>
        <p:grpSpPr bwMode="auto">
          <a:xfrm>
            <a:off x="1455738" y="3025775"/>
            <a:ext cx="588962" cy="546100"/>
            <a:chOff x="1981" y="3056"/>
            <a:chExt cx="371" cy="344"/>
          </a:xfrm>
        </p:grpSpPr>
        <p:sp>
          <p:nvSpPr>
            <p:cNvPr id="37900" name="Oval 33"/>
            <p:cNvSpPr>
              <a:spLocks noChangeArrowheads="1"/>
            </p:cNvSpPr>
            <p:nvPr/>
          </p:nvSpPr>
          <p:spPr bwMode="auto">
            <a:xfrm>
              <a:off x="1981" y="3056"/>
              <a:ext cx="351" cy="34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1" name="Text Box 34"/>
            <p:cNvSpPr txBox="1">
              <a:spLocks noChangeArrowheads="1"/>
            </p:cNvSpPr>
            <p:nvPr/>
          </p:nvSpPr>
          <p:spPr bwMode="auto">
            <a:xfrm>
              <a:off x="2016" y="3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accent2"/>
                  </a:solidFill>
                </a:rPr>
                <a:t>A1</a:t>
              </a:r>
            </a:p>
          </p:txBody>
        </p:sp>
      </p:grpSp>
      <p:grpSp>
        <p:nvGrpSpPr>
          <p:cNvPr id="37896" name="Group 35"/>
          <p:cNvGrpSpPr>
            <a:grpSpLocks/>
          </p:cNvGrpSpPr>
          <p:nvPr/>
        </p:nvGrpSpPr>
        <p:grpSpPr bwMode="auto">
          <a:xfrm>
            <a:off x="4217988" y="2282825"/>
            <a:ext cx="588962" cy="546100"/>
            <a:chOff x="1981" y="3056"/>
            <a:chExt cx="371" cy="344"/>
          </a:xfrm>
        </p:grpSpPr>
        <p:sp>
          <p:nvSpPr>
            <p:cNvPr id="37898" name="Oval 36"/>
            <p:cNvSpPr>
              <a:spLocks noChangeArrowheads="1"/>
            </p:cNvSpPr>
            <p:nvPr/>
          </p:nvSpPr>
          <p:spPr bwMode="auto">
            <a:xfrm>
              <a:off x="1981" y="3056"/>
              <a:ext cx="351" cy="34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9" name="Text Box 37"/>
            <p:cNvSpPr txBox="1">
              <a:spLocks noChangeArrowheads="1"/>
            </p:cNvSpPr>
            <p:nvPr/>
          </p:nvSpPr>
          <p:spPr bwMode="auto">
            <a:xfrm>
              <a:off x="2016" y="3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accent2"/>
                  </a:solidFill>
                </a:rPr>
                <a:t>A3</a:t>
              </a:r>
            </a:p>
          </p:txBody>
        </p:sp>
      </p:grpSp>
      <p:sp>
        <p:nvSpPr>
          <p:cNvPr id="385062" name="Text Box 38"/>
          <p:cNvSpPr txBox="1">
            <a:spLocks noChangeArrowheads="1"/>
          </p:cNvSpPr>
          <p:nvPr/>
        </p:nvSpPr>
        <p:spPr bwMode="auto">
          <a:xfrm>
            <a:off x="5475288" y="2117725"/>
            <a:ext cx="168275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A1 =</a:t>
            </a:r>
            <a:r>
              <a:rPr lang="en-GB" sz="2800" b="1">
                <a:solidFill>
                  <a:srgbClr val="FF0000"/>
                </a:solidFill>
              </a:rPr>
              <a:t> 2A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A2 =</a:t>
            </a:r>
            <a:r>
              <a:rPr lang="en-GB" sz="2800" b="1">
                <a:solidFill>
                  <a:srgbClr val="FF0000"/>
                </a:solidFill>
              </a:rPr>
              <a:t> 4A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A3 =</a:t>
            </a:r>
            <a:r>
              <a:rPr lang="en-GB" sz="2800" b="1">
                <a:solidFill>
                  <a:srgbClr val="FF0000"/>
                </a:solidFill>
              </a:rPr>
              <a:t> 6A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6623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components are _________ together in series they will all have the same _________ flowing through each of them.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components are connected in parallel to each other they will each have the same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Lamps are usually connected in __________ to each other as this allows them to be controlled individually by _________ and if one lamp __ the others can still continue to operate.</a:t>
            </a:r>
          </a:p>
        </p:txBody>
      </p:sp>
      <p:sp>
        <p:nvSpPr>
          <p:cNvPr id="372740" name="Text Box 4"/>
          <p:cNvSpPr txBox="1">
            <a:spLocks noChangeArrowheads="1"/>
          </p:cNvSpPr>
          <p:nvPr/>
        </p:nvSpPr>
        <p:spPr bwMode="auto">
          <a:xfrm>
            <a:off x="5195888" y="4778375"/>
            <a:ext cx="139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connected</a:t>
            </a:r>
          </a:p>
        </p:txBody>
      </p:sp>
      <p:sp>
        <p:nvSpPr>
          <p:cNvPr id="372741" name="Text Box 5"/>
          <p:cNvSpPr txBox="1">
            <a:spLocks noChangeArrowheads="1"/>
          </p:cNvSpPr>
          <p:nvPr/>
        </p:nvSpPr>
        <p:spPr bwMode="auto">
          <a:xfrm>
            <a:off x="1936750" y="4778375"/>
            <a:ext cx="1008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current</a:t>
            </a:r>
          </a:p>
        </p:txBody>
      </p:sp>
      <p:sp>
        <p:nvSpPr>
          <p:cNvPr id="372746" name="Text Box 10"/>
          <p:cNvSpPr txBox="1">
            <a:spLocks noChangeArrowheads="1"/>
          </p:cNvSpPr>
          <p:nvPr/>
        </p:nvSpPr>
        <p:spPr bwMode="auto">
          <a:xfrm>
            <a:off x="3087688" y="43053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372757" name="Text Box 21"/>
          <p:cNvSpPr txBox="1">
            <a:spLocks noChangeArrowheads="1"/>
          </p:cNvSpPr>
          <p:nvPr/>
        </p:nvSpPr>
        <p:spPr bwMode="auto">
          <a:xfrm>
            <a:off x="6488113" y="4778375"/>
            <a:ext cx="1260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voltage</a:t>
            </a:r>
          </a:p>
        </p:txBody>
      </p:sp>
      <p:sp>
        <p:nvSpPr>
          <p:cNvPr id="372761" name="Text Box 25"/>
          <p:cNvSpPr txBox="1">
            <a:spLocks noChangeArrowheads="1"/>
          </p:cNvSpPr>
          <p:nvPr/>
        </p:nvSpPr>
        <p:spPr bwMode="auto">
          <a:xfrm>
            <a:off x="4221163" y="4778375"/>
            <a:ext cx="139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parallel</a:t>
            </a:r>
          </a:p>
        </p:txBody>
      </p:sp>
      <p:sp>
        <p:nvSpPr>
          <p:cNvPr id="372762" name="Text Box 26"/>
          <p:cNvSpPr txBox="1">
            <a:spLocks noChangeArrowheads="1"/>
          </p:cNvSpPr>
          <p:nvPr/>
        </p:nvSpPr>
        <p:spPr bwMode="auto">
          <a:xfrm>
            <a:off x="2979738" y="4778375"/>
            <a:ext cx="1355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switches</a:t>
            </a:r>
          </a:p>
        </p:txBody>
      </p:sp>
      <p:sp>
        <p:nvSpPr>
          <p:cNvPr id="372763" name="Text Box 27"/>
          <p:cNvSpPr txBox="1">
            <a:spLocks noChangeArrowheads="1"/>
          </p:cNvSpPr>
          <p:nvPr/>
        </p:nvSpPr>
        <p:spPr bwMode="auto">
          <a:xfrm>
            <a:off x="1062038" y="4778375"/>
            <a:ext cx="1260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blows</a:t>
            </a:r>
          </a:p>
        </p:txBody>
      </p:sp>
      <p:sp>
        <p:nvSpPr>
          <p:cNvPr id="372764" name="Text Box 28"/>
          <p:cNvSpPr txBox="1">
            <a:spLocks noChangeArrowheads="1"/>
          </p:cNvSpPr>
          <p:nvPr/>
        </p:nvSpPr>
        <p:spPr bwMode="auto">
          <a:xfrm>
            <a:off x="4859338" y="2800350"/>
            <a:ext cx="139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372765" name="Text Box 29"/>
          <p:cNvSpPr txBox="1">
            <a:spLocks noChangeArrowheads="1"/>
          </p:cNvSpPr>
          <p:nvPr/>
        </p:nvSpPr>
        <p:spPr bwMode="auto">
          <a:xfrm>
            <a:off x="6796088" y="3135313"/>
            <a:ext cx="1355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0" grpId="0"/>
      <p:bldP spid="372740" grpId="1"/>
      <p:bldP spid="372741" grpId="0"/>
      <p:bldP spid="372741" grpId="1"/>
      <p:bldP spid="372746" grpId="0"/>
      <p:bldP spid="372746" grpId="1"/>
      <p:bldP spid="372757" grpId="0"/>
      <p:bldP spid="372757" grpId="1"/>
      <p:bldP spid="372761" grpId="0"/>
      <p:bldP spid="372761" grpId="1"/>
      <p:bldP spid="372762" grpId="0"/>
      <p:bldP spid="372762" grpId="1"/>
      <p:bldP spid="372763" grpId="0"/>
      <p:bldP spid="372763" grpId="1"/>
      <p:bldP spid="372764" grpId="0"/>
      <p:bldP spid="37276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components are _________ together in series they will all have the same _________ flowing through each of them.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components are connected in parallel to each other they will each have the same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Lamps are usually connected in __________ to each other as this allows them to be controlled individually by _________ and if one lamp _______ the others can still continue to operate.</a:t>
            </a:r>
          </a:p>
        </p:txBody>
      </p:sp>
      <p:sp>
        <p:nvSpPr>
          <p:cNvPr id="372740" name="Text Box 4"/>
          <p:cNvSpPr txBox="1">
            <a:spLocks noChangeArrowheads="1"/>
          </p:cNvSpPr>
          <p:nvPr/>
        </p:nvSpPr>
        <p:spPr bwMode="auto">
          <a:xfrm>
            <a:off x="5195888" y="4778375"/>
            <a:ext cx="139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connected</a:t>
            </a:r>
          </a:p>
        </p:txBody>
      </p:sp>
      <p:sp>
        <p:nvSpPr>
          <p:cNvPr id="372741" name="Text Box 5"/>
          <p:cNvSpPr txBox="1">
            <a:spLocks noChangeArrowheads="1"/>
          </p:cNvSpPr>
          <p:nvPr/>
        </p:nvSpPr>
        <p:spPr bwMode="auto">
          <a:xfrm>
            <a:off x="1936750" y="4778375"/>
            <a:ext cx="1008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current</a:t>
            </a:r>
          </a:p>
        </p:txBody>
      </p:sp>
      <p:sp>
        <p:nvSpPr>
          <p:cNvPr id="372746" name="Text Box 10"/>
          <p:cNvSpPr txBox="1">
            <a:spLocks noChangeArrowheads="1"/>
          </p:cNvSpPr>
          <p:nvPr/>
        </p:nvSpPr>
        <p:spPr bwMode="auto">
          <a:xfrm>
            <a:off x="3087688" y="43053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372749" name="Text Box 13"/>
          <p:cNvSpPr txBox="1">
            <a:spLocks noChangeArrowheads="1"/>
          </p:cNvSpPr>
          <p:nvPr/>
        </p:nvSpPr>
        <p:spPr bwMode="auto">
          <a:xfrm>
            <a:off x="3495675" y="987425"/>
            <a:ext cx="1395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connected</a:t>
            </a:r>
          </a:p>
        </p:txBody>
      </p:sp>
      <p:sp>
        <p:nvSpPr>
          <p:cNvPr id="372750" name="Text Box 14"/>
          <p:cNvSpPr txBox="1">
            <a:spLocks noChangeArrowheads="1"/>
          </p:cNvSpPr>
          <p:nvPr/>
        </p:nvSpPr>
        <p:spPr bwMode="auto">
          <a:xfrm>
            <a:off x="3035300" y="1366838"/>
            <a:ext cx="10080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current</a:t>
            </a:r>
          </a:p>
        </p:txBody>
      </p:sp>
      <p:sp>
        <p:nvSpPr>
          <p:cNvPr id="372757" name="Text Box 21"/>
          <p:cNvSpPr txBox="1">
            <a:spLocks noChangeArrowheads="1"/>
          </p:cNvSpPr>
          <p:nvPr/>
        </p:nvSpPr>
        <p:spPr bwMode="auto">
          <a:xfrm>
            <a:off x="6488113" y="4778375"/>
            <a:ext cx="1260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voltage</a:t>
            </a:r>
          </a:p>
        </p:txBody>
      </p:sp>
      <p:sp>
        <p:nvSpPr>
          <p:cNvPr id="372760" name="Text Box 24"/>
          <p:cNvSpPr txBox="1">
            <a:spLocks noChangeArrowheads="1"/>
          </p:cNvSpPr>
          <p:nvPr/>
        </p:nvSpPr>
        <p:spPr bwMode="auto">
          <a:xfrm>
            <a:off x="4313238" y="2278063"/>
            <a:ext cx="1260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voltage</a:t>
            </a:r>
          </a:p>
        </p:txBody>
      </p:sp>
      <p:sp>
        <p:nvSpPr>
          <p:cNvPr id="372761" name="Text Box 25"/>
          <p:cNvSpPr txBox="1">
            <a:spLocks noChangeArrowheads="1"/>
          </p:cNvSpPr>
          <p:nvPr/>
        </p:nvSpPr>
        <p:spPr bwMode="auto">
          <a:xfrm>
            <a:off x="4221163" y="4778375"/>
            <a:ext cx="139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parallel</a:t>
            </a:r>
          </a:p>
        </p:txBody>
      </p:sp>
      <p:sp>
        <p:nvSpPr>
          <p:cNvPr id="372762" name="Text Box 26"/>
          <p:cNvSpPr txBox="1">
            <a:spLocks noChangeArrowheads="1"/>
          </p:cNvSpPr>
          <p:nvPr/>
        </p:nvSpPr>
        <p:spPr bwMode="auto">
          <a:xfrm>
            <a:off x="2979738" y="4778375"/>
            <a:ext cx="1355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switches</a:t>
            </a:r>
          </a:p>
        </p:txBody>
      </p:sp>
      <p:sp>
        <p:nvSpPr>
          <p:cNvPr id="372763" name="Text Box 27"/>
          <p:cNvSpPr txBox="1">
            <a:spLocks noChangeArrowheads="1"/>
          </p:cNvSpPr>
          <p:nvPr/>
        </p:nvSpPr>
        <p:spPr bwMode="auto">
          <a:xfrm>
            <a:off x="1062038" y="4778375"/>
            <a:ext cx="1260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blows</a:t>
            </a:r>
          </a:p>
        </p:txBody>
      </p:sp>
      <p:sp>
        <p:nvSpPr>
          <p:cNvPr id="372764" name="Text Box 28"/>
          <p:cNvSpPr txBox="1">
            <a:spLocks noChangeArrowheads="1"/>
          </p:cNvSpPr>
          <p:nvPr/>
        </p:nvSpPr>
        <p:spPr bwMode="auto">
          <a:xfrm>
            <a:off x="4859338" y="2800350"/>
            <a:ext cx="1395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parallel</a:t>
            </a:r>
          </a:p>
        </p:txBody>
      </p:sp>
      <p:sp>
        <p:nvSpPr>
          <p:cNvPr id="372765" name="Text Box 29"/>
          <p:cNvSpPr txBox="1">
            <a:spLocks noChangeArrowheads="1"/>
          </p:cNvSpPr>
          <p:nvPr/>
        </p:nvSpPr>
        <p:spPr bwMode="auto">
          <a:xfrm>
            <a:off x="6796088" y="3135313"/>
            <a:ext cx="1355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switches</a:t>
            </a:r>
          </a:p>
        </p:txBody>
      </p:sp>
      <p:sp>
        <p:nvSpPr>
          <p:cNvPr id="372766" name="Text Box 30"/>
          <p:cNvSpPr txBox="1">
            <a:spLocks noChangeArrowheads="1"/>
          </p:cNvSpPr>
          <p:nvPr/>
        </p:nvSpPr>
        <p:spPr bwMode="auto">
          <a:xfrm>
            <a:off x="2700338" y="3525838"/>
            <a:ext cx="1260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blows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0" grpId="0"/>
      <p:bldP spid="372740" grpId="1"/>
      <p:bldP spid="372741" grpId="0"/>
      <p:bldP spid="372741" grpId="1"/>
      <p:bldP spid="372746" grpId="0"/>
      <p:bldP spid="372746" grpId="1"/>
      <p:bldP spid="372749" grpId="0"/>
      <p:bldP spid="372750" grpId="0"/>
      <p:bldP spid="372757" grpId="0"/>
      <p:bldP spid="372757" grpId="1"/>
      <p:bldP spid="372760" grpId="0"/>
      <p:bldP spid="372761" grpId="0"/>
      <p:bldP spid="372761" grpId="1"/>
      <p:bldP spid="372762" grpId="0"/>
      <p:bldP spid="372762" grpId="1"/>
      <p:bldP spid="372763" grpId="0"/>
      <p:bldP spid="372763" grpId="1"/>
      <p:bldP spid="372764" grpId="0"/>
      <p:bldP spid="372765" grpId="0"/>
      <p:bldP spid="3727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8274" name="Picture 2" descr="at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397000"/>
            <a:ext cx="4032250" cy="302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92125"/>
            <a:ext cx="8229600" cy="561975"/>
          </a:xfrm>
        </p:spPr>
        <p:txBody>
          <a:bodyPr/>
          <a:lstStyle/>
          <a:p>
            <a:pPr eaLnBrk="1" hangingPunct="1"/>
            <a:r>
              <a:rPr lang="en-GB" sz="4000" smtClean="0"/>
              <a:t>Electric charge</a:t>
            </a:r>
          </a:p>
        </p:txBody>
      </p:sp>
      <p:sp>
        <p:nvSpPr>
          <p:cNvPr id="438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14338" y="1357313"/>
            <a:ext cx="4546600" cy="51133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Electric charge can be either </a:t>
            </a:r>
            <a:r>
              <a:rPr lang="en-GB" sz="2400" b="1" smtClean="0">
                <a:solidFill>
                  <a:srgbClr val="FF0000"/>
                </a:solidFill>
              </a:rPr>
              <a:t>positive</a:t>
            </a:r>
            <a:r>
              <a:rPr lang="en-GB" sz="2400" smtClean="0"/>
              <a:t> or </a:t>
            </a:r>
            <a:r>
              <a:rPr lang="en-GB" sz="2400" b="1" smtClean="0">
                <a:solidFill>
                  <a:schemeClr val="accent2"/>
                </a:solidFill>
              </a:rPr>
              <a:t>negative</a:t>
            </a:r>
            <a:r>
              <a:rPr lang="en-GB" sz="2400" smtClean="0"/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In an atom an electron has a negative charge that is of the same size as the positive charge of a proton. Neutrons have no electric charge.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As an atom has the same number of electrons as protons it is uncharged.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Electric current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7975" y="1139825"/>
            <a:ext cx="5011738" cy="39306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An electric current is the rate of flow of electric charge.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An electric current of one </a:t>
            </a:r>
            <a:r>
              <a:rPr lang="en-GB" sz="2000" b="1" smtClean="0">
                <a:solidFill>
                  <a:srgbClr val="FF0000"/>
                </a:solidFill>
              </a:rPr>
              <a:t>ampere</a:t>
            </a:r>
            <a:r>
              <a:rPr lang="en-GB" sz="2000" smtClean="0"/>
              <a:t> (A) flows when a charge of one </a:t>
            </a:r>
            <a:r>
              <a:rPr lang="en-GB" sz="2000" b="1" smtClean="0">
                <a:solidFill>
                  <a:srgbClr val="FF0000"/>
                </a:solidFill>
              </a:rPr>
              <a:t>coulomb</a:t>
            </a:r>
            <a:r>
              <a:rPr lang="en-GB" sz="2000" smtClean="0"/>
              <a:t> (C) passes a point in an electric circuit in one </a:t>
            </a:r>
            <a:r>
              <a:rPr lang="en-GB" sz="2000" b="1" smtClean="0">
                <a:solidFill>
                  <a:srgbClr val="FF0000"/>
                </a:solidFill>
              </a:rPr>
              <a:t>second</a:t>
            </a:r>
            <a:r>
              <a:rPr lang="en-GB" sz="2000" smtClean="0"/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0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In metallic conductors (e.g. copper wire) </a:t>
            </a:r>
            <a:r>
              <a:rPr lang="en-GB" sz="2000" b="1" smtClean="0">
                <a:solidFill>
                  <a:schemeClr val="accent2"/>
                </a:solidFill>
              </a:rPr>
              <a:t>electrons</a:t>
            </a:r>
            <a:r>
              <a:rPr lang="en-GB" sz="2000" smtClean="0"/>
              <a:t> carry </a:t>
            </a:r>
            <a:r>
              <a:rPr lang="en-GB" sz="2000" b="1" smtClean="0">
                <a:solidFill>
                  <a:schemeClr val="accent2"/>
                </a:solidFill>
              </a:rPr>
              <a:t>negative</a:t>
            </a:r>
            <a:r>
              <a:rPr lang="en-GB" sz="2000" smtClean="0"/>
              <a:t> charge from the negative side of a power supply, around a circuit and back into the positive side.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67338" y="1196975"/>
            <a:ext cx="3600450" cy="3521075"/>
            <a:chOff x="3198" y="981"/>
            <a:chExt cx="2268" cy="2218"/>
          </a:xfrm>
        </p:grpSpPr>
        <p:pic>
          <p:nvPicPr>
            <p:cNvPr id="6149" name="Picture 5" descr="Education and science articles. A simple diagram of a circu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8" y="981"/>
              <a:ext cx="2268" cy="1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3288" y="2795"/>
              <a:ext cx="204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The arrow shows the direction of electron flow.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79413" y="1271588"/>
            <a:ext cx="8583612" cy="4829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b="1" smtClean="0">
                <a:solidFill>
                  <a:srgbClr val="FF0000"/>
                </a:solidFill>
              </a:rPr>
              <a:t>electric charge </a:t>
            </a:r>
            <a:r>
              <a:rPr lang="en-GB" b="1" smtClean="0"/>
              <a:t>=</a:t>
            </a:r>
            <a:r>
              <a:rPr lang="en-GB" b="1" smtClean="0">
                <a:solidFill>
                  <a:srgbClr val="FF0000"/>
                </a:solidFill>
              </a:rPr>
              <a:t> current </a:t>
            </a:r>
            <a:r>
              <a:rPr lang="en-GB" b="1" smtClean="0"/>
              <a:t>x</a:t>
            </a:r>
            <a:r>
              <a:rPr lang="en-GB" b="1" smtClean="0">
                <a:solidFill>
                  <a:srgbClr val="FF0000"/>
                </a:solidFill>
              </a:rPr>
              <a:t> time</a:t>
            </a:r>
          </a:p>
          <a:p>
            <a:pPr marL="0" indent="0" algn="ctr" eaLnBrk="1" hangingPunct="1">
              <a:buFontTx/>
              <a:buNone/>
            </a:pPr>
            <a:endParaRPr lang="en-GB" b="1" i="1" smtClean="0">
              <a:solidFill>
                <a:srgbClr val="FF0000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b="1" i="1" smtClean="0">
                <a:solidFill>
                  <a:srgbClr val="FF0000"/>
                </a:solidFill>
              </a:rPr>
              <a:t>Q </a:t>
            </a:r>
            <a:r>
              <a:rPr lang="en-GB" b="1" i="1" smtClean="0"/>
              <a:t>=</a:t>
            </a:r>
            <a:r>
              <a:rPr lang="en-GB" b="1" i="1" smtClean="0">
                <a:solidFill>
                  <a:srgbClr val="FF0000"/>
                </a:solidFill>
              </a:rPr>
              <a:t> I </a:t>
            </a:r>
            <a:r>
              <a:rPr lang="en-GB" b="1" i="1" smtClean="0"/>
              <a:t>x</a:t>
            </a:r>
            <a:r>
              <a:rPr lang="en-GB" b="1" i="1" smtClean="0">
                <a:solidFill>
                  <a:srgbClr val="FF0000"/>
                </a:solidFill>
              </a:rPr>
              <a:t> t</a:t>
            </a:r>
          </a:p>
          <a:p>
            <a:pPr marL="0" indent="0" eaLnBrk="1" hangingPunct="1">
              <a:buFontTx/>
              <a:buNone/>
            </a:pPr>
            <a:endParaRPr lang="en-GB" b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mtClean="0"/>
              <a:t>	also:</a:t>
            </a:r>
            <a:r>
              <a:rPr lang="en-GB" b="1" smtClean="0">
                <a:solidFill>
                  <a:srgbClr val="FF0000"/>
                </a:solidFill>
              </a:rPr>
              <a:t>  </a:t>
            </a:r>
            <a:r>
              <a:rPr lang="en-GB" b="1" i="1" smtClean="0">
                <a:solidFill>
                  <a:srgbClr val="FF0000"/>
                </a:solidFill>
              </a:rPr>
              <a:t>I </a:t>
            </a:r>
            <a:r>
              <a:rPr lang="en-GB" b="1" i="1" smtClean="0"/>
              <a:t>= </a:t>
            </a:r>
            <a:r>
              <a:rPr lang="en-GB" b="1" i="1" smtClean="0">
                <a:solidFill>
                  <a:srgbClr val="FF0000"/>
                </a:solidFill>
              </a:rPr>
              <a:t>Q  </a:t>
            </a:r>
            <a:r>
              <a:rPr lang="en-GB" b="1" i="1" smtClean="0">
                <a:cs typeface="Arial" pitchFamily="34" charset="0"/>
              </a:rPr>
              <a:t>∕  </a:t>
            </a:r>
            <a:r>
              <a:rPr lang="en-GB" b="1" i="1" smtClean="0">
                <a:solidFill>
                  <a:srgbClr val="FF0000"/>
                </a:solidFill>
                <a:cs typeface="Arial" pitchFamily="34" charset="0"/>
              </a:rPr>
              <a:t>t</a:t>
            </a:r>
          </a:p>
          <a:p>
            <a:pPr marL="0" indent="0" eaLnBrk="1" hangingPunct="1">
              <a:buFontTx/>
              <a:buNone/>
            </a:pPr>
            <a:r>
              <a:rPr lang="en-GB" i="1" smtClean="0">
                <a:cs typeface="Arial" pitchFamily="34" charset="0"/>
              </a:rPr>
              <a:t>	</a:t>
            </a:r>
            <a:r>
              <a:rPr lang="en-GB" smtClean="0">
                <a:cs typeface="Arial" pitchFamily="34" charset="0"/>
              </a:rPr>
              <a:t>and:</a:t>
            </a:r>
            <a:r>
              <a:rPr lang="en-GB" b="1" smtClean="0">
                <a:solidFill>
                  <a:srgbClr val="FF0000"/>
                </a:solidFill>
                <a:cs typeface="Arial" pitchFamily="34" charset="0"/>
              </a:rPr>
              <a:t>  </a:t>
            </a:r>
            <a:r>
              <a:rPr lang="en-GB" b="1" i="1" smtClean="0">
                <a:solidFill>
                  <a:srgbClr val="FF0000"/>
                </a:solidFill>
                <a:cs typeface="Arial" pitchFamily="34" charset="0"/>
              </a:rPr>
              <a:t>t </a:t>
            </a:r>
            <a:r>
              <a:rPr lang="en-GB" b="1" i="1" smtClean="0">
                <a:cs typeface="Arial" pitchFamily="34" charset="0"/>
              </a:rPr>
              <a:t>=</a:t>
            </a:r>
            <a:r>
              <a:rPr lang="en-GB" b="1" i="1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GB" b="1" i="1" smtClean="0">
                <a:solidFill>
                  <a:srgbClr val="FF0000"/>
                </a:solidFill>
              </a:rPr>
              <a:t>Q  </a:t>
            </a:r>
            <a:r>
              <a:rPr lang="en-GB" b="1" i="1" smtClean="0">
                <a:cs typeface="Arial" pitchFamily="34" charset="0"/>
              </a:rPr>
              <a:t>∕  </a:t>
            </a:r>
            <a:r>
              <a:rPr lang="en-GB" b="1" i="1" smtClean="0">
                <a:solidFill>
                  <a:srgbClr val="FF0000"/>
                </a:solidFill>
                <a:cs typeface="Arial" pitchFamily="34" charset="0"/>
              </a:rPr>
              <a:t>I</a:t>
            </a:r>
          </a:p>
          <a:p>
            <a:pPr marL="0" indent="0" eaLnBrk="1" hangingPunct="1">
              <a:buFontTx/>
              <a:buNone/>
            </a:pPr>
            <a:endParaRPr lang="en-GB" b="1" i="1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28036" name="Rectangle 4"/>
          <p:cNvSpPr>
            <a:spLocks noChangeArrowheads="1"/>
          </p:cNvSpPr>
          <p:nvPr/>
        </p:nvSpPr>
        <p:spPr bwMode="auto">
          <a:xfrm>
            <a:off x="1776413" y="1211263"/>
            <a:ext cx="5748337" cy="6937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noFill/>
        </p:spPr>
        <p:txBody>
          <a:bodyPr/>
          <a:lstStyle/>
          <a:p>
            <a:pPr eaLnBrk="1" hangingPunct="1"/>
            <a:r>
              <a:rPr lang="en-GB" smtClean="0"/>
              <a:t>Charge-current equation </a:t>
            </a:r>
          </a:p>
        </p:txBody>
      </p:sp>
      <p:sp>
        <p:nvSpPr>
          <p:cNvPr id="428039" name="Rectangle 7"/>
          <p:cNvSpPr>
            <a:spLocks noChangeArrowheads="1"/>
          </p:cNvSpPr>
          <p:nvPr/>
        </p:nvSpPr>
        <p:spPr bwMode="auto">
          <a:xfrm>
            <a:off x="3700463" y="2263775"/>
            <a:ext cx="1828800" cy="6381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684713" y="2257425"/>
            <a:ext cx="4103687" cy="3240088"/>
            <a:chOff x="2925" y="482"/>
            <a:chExt cx="2585" cy="2041"/>
          </a:xfrm>
        </p:grpSpPr>
        <p:sp>
          <p:nvSpPr>
            <p:cNvPr id="7178" name="AutoShape 7"/>
            <p:cNvSpPr>
              <a:spLocks noChangeArrowheads="1"/>
            </p:cNvSpPr>
            <p:nvPr/>
          </p:nvSpPr>
          <p:spPr bwMode="auto">
            <a:xfrm>
              <a:off x="2925" y="482"/>
              <a:ext cx="2585" cy="2041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Line 8"/>
            <p:cNvSpPr>
              <a:spLocks noChangeShapeType="1"/>
            </p:cNvSpPr>
            <p:nvPr/>
          </p:nvSpPr>
          <p:spPr bwMode="auto">
            <a:xfrm>
              <a:off x="3515" y="1616"/>
              <a:ext cx="140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9"/>
            <p:cNvSpPr>
              <a:spLocks noChangeShapeType="1"/>
            </p:cNvSpPr>
            <p:nvPr/>
          </p:nvSpPr>
          <p:spPr bwMode="auto">
            <a:xfrm>
              <a:off x="4241" y="1616"/>
              <a:ext cx="0" cy="90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7099" name="Text Box 11"/>
          <p:cNvSpPr txBox="1">
            <a:spLocks noChangeArrowheads="1"/>
          </p:cNvSpPr>
          <p:nvPr/>
        </p:nvSpPr>
        <p:spPr bwMode="auto">
          <a:xfrm>
            <a:off x="5260975" y="4560888"/>
            <a:ext cx="1441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current</a:t>
            </a:r>
          </a:p>
        </p:txBody>
      </p:sp>
      <p:sp>
        <p:nvSpPr>
          <p:cNvPr id="217100" name="Text Box 12"/>
          <p:cNvSpPr txBox="1">
            <a:spLocks noChangeArrowheads="1"/>
          </p:cNvSpPr>
          <p:nvPr/>
        </p:nvSpPr>
        <p:spPr bwMode="auto">
          <a:xfrm>
            <a:off x="7061200" y="4560888"/>
            <a:ext cx="1441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time</a:t>
            </a:r>
          </a:p>
        </p:txBody>
      </p:sp>
      <p:sp>
        <p:nvSpPr>
          <p:cNvPr id="217101" name="Text Box 13"/>
          <p:cNvSpPr txBox="1">
            <a:spLocks noChangeArrowheads="1"/>
          </p:cNvSpPr>
          <p:nvPr/>
        </p:nvSpPr>
        <p:spPr bwMode="auto">
          <a:xfrm>
            <a:off x="5981700" y="3379788"/>
            <a:ext cx="1657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</a:rPr>
              <a:t>charge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6" grpId="0" animBg="1"/>
      <p:bldP spid="428039" grpId="0" animBg="1"/>
      <p:bldP spid="217099" grpId="0"/>
      <p:bldP spid="217100" grpId="0"/>
      <p:bldP spid="217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3600" smtClean="0"/>
              <a:t>Question 1</a:t>
            </a:r>
            <a:r>
              <a:rPr lang="en-GB" sz="4000" smtClean="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66813"/>
            <a:ext cx="8229600" cy="49593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i="1" smtClean="0"/>
              <a:t>Calculate the charge passing through a device when a current of 500mA flows for 3 minutes.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sz="28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sz="2800" b="1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3600" smtClean="0"/>
              <a:t>Question 1</a:t>
            </a:r>
            <a:r>
              <a:rPr lang="en-GB" sz="4000" smtClean="0"/>
              <a:t> 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66813"/>
            <a:ext cx="8229600" cy="49593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i="1" smtClean="0"/>
              <a:t>Calculate the charge passing through a device when a current of 500mA flows for 3 minutes.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sz="28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Q </a:t>
            </a:r>
            <a:r>
              <a:rPr lang="en-GB" sz="2800" b="1" smtClean="0"/>
              <a:t>=</a:t>
            </a:r>
            <a:r>
              <a:rPr lang="en-GB" sz="2800" b="1" smtClean="0">
                <a:solidFill>
                  <a:srgbClr val="FF0000"/>
                </a:solidFill>
              </a:rPr>
              <a:t> I </a:t>
            </a:r>
            <a:r>
              <a:rPr lang="en-GB" sz="2800" b="1" smtClean="0">
                <a:cs typeface="Arial" pitchFamily="34" charset="0"/>
              </a:rPr>
              <a:t>x</a:t>
            </a:r>
            <a:r>
              <a:rPr lang="en-GB" sz="2800" b="1" smtClean="0">
                <a:solidFill>
                  <a:srgbClr val="FF0000"/>
                </a:solidFill>
              </a:rPr>
              <a:t> t</a:t>
            </a: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= 500 mA x 3 minutes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= 0.5A x 180s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smtClean="0">
                <a:solidFill>
                  <a:srgbClr val="3333FF"/>
                </a:solidFill>
              </a:rPr>
              <a:t>charge = 90C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3600" smtClean="0"/>
              <a:t>Question 2</a:t>
            </a:r>
            <a:r>
              <a:rPr lang="en-GB" sz="4000" smtClean="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7847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Calculate the current flowing when a charge of 240C flows through a device in 80s.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1589</Words>
  <Application>Microsoft Office PowerPoint</Application>
  <PresentationFormat>On-screen Show (4:3)</PresentationFormat>
  <Paragraphs>377</Paragraphs>
  <Slides>38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Times New Roman</vt:lpstr>
      <vt:lpstr>Default Design</vt:lpstr>
      <vt:lpstr>ELECTRIC CURRENT AND VOLTAGE</vt:lpstr>
      <vt:lpstr>Specification</vt:lpstr>
      <vt:lpstr>Electrical conductors and insulators</vt:lpstr>
      <vt:lpstr>Electric charge</vt:lpstr>
      <vt:lpstr>Electric current</vt:lpstr>
      <vt:lpstr>Charge-current equation </vt:lpstr>
      <vt:lpstr>Question 1 </vt:lpstr>
      <vt:lpstr>Question 1 </vt:lpstr>
      <vt:lpstr>Question 2 </vt:lpstr>
      <vt:lpstr>Question 2 </vt:lpstr>
      <vt:lpstr>Complete:</vt:lpstr>
      <vt:lpstr>Complete:</vt:lpstr>
      <vt:lpstr>Voltage</vt:lpstr>
      <vt:lpstr>Question</vt:lpstr>
      <vt:lpstr>Question</vt:lpstr>
      <vt:lpstr>Complete:</vt:lpstr>
      <vt:lpstr>Complete:</vt:lpstr>
      <vt:lpstr>PowerPoint Presentation</vt:lpstr>
      <vt:lpstr>PowerPoint Presentation</vt:lpstr>
      <vt:lpstr>Electric circuits</vt:lpstr>
      <vt:lpstr>Circuit symbols</vt:lpstr>
      <vt:lpstr>PowerPoint Presentation</vt:lpstr>
      <vt:lpstr>PowerPoint Presentation</vt:lpstr>
      <vt:lpstr>PowerPoint Presentation</vt:lpstr>
      <vt:lpstr>Electric current flow</vt:lpstr>
      <vt:lpstr>Complete</vt:lpstr>
      <vt:lpstr>Answers</vt:lpstr>
      <vt:lpstr>Question</vt:lpstr>
      <vt:lpstr>Series circuits</vt:lpstr>
      <vt:lpstr>PowerPoint Presentation</vt:lpstr>
      <vt:lpstr>Parallel circuits</vt:lpstr>
      <vt:lpstr>PowerPoint Presentation</vt:lpstr>
      <vt:lpstr>Currents in parallel circuits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162</cp:revision>
  <dcterms:created xsi:type="dcterms:W3CDTF">2008-08-15T17:24:00Z</dcterms:created>
  <dcterms:modified xsi:type="dcterms:W3CDTF">2019-01-18T17:13:25Z</dcterms:modified>
</cp:coreProperties>
</file>