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328" r:id="rId12"/>
    <p:sldId id="375" r:id="rId13"/>
    <p:sldId id="320" r:id="rId14"/>
    <p:sldId id="322" r:id="rId15"/>
    <p:sldId id="321" r:id="rId16"/>
    <p:sldId id="325" r:id="rId17"/>
    <p:sldId id="384" r:id="rId18"/>
    <p:sldId id="376" r:id="rId19"/>
    <p:sldId id="326" r:id="rId20"/>
    <p:sldId id="379" r:id="rId21"/>
    <p:sldId id="382" r:id="rId22"/>
    <p:sldId id="383" r:id="rId23"/>
    <p:sldId id="324" r:id="rId24"/>
    <p:sldId id="378" r:id="rId25"/>
    <p:sldId id="329" r:id="rId26"/>
    <p:sldId id="386" r:id="rId27"/>
    <p:sldId id="330" r:id="rId28"/>
    <p:sldId id="388" r:id="rId29"/>
    <p:sldId id="390" r:id="rId30"/>
    <p:sldId id="391" r:id="rId31"/>
    <p:sldId id="392" r:id="rId32"/>
    <p:sldId id="393" r:id="rId33"/>
    <p:sldId id="332" r:id="rId34"/>
    <p:sldId id="394" r:id="rId35"/>
    <p:sldId id="395" r:id="rId36"/>
    <p:sldId id="396" r:id="rId37"/>
    <p:sldId id="398" r:id="rId38"/>
    <p:sldId id="399" r:id="rId39"/>
    <p:sldId id="400" r:id="rId40"/>
    <p:sldId id="334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2" autoAdjust="0"/>
    <p:restoredTop sz="94128" autoAdjust="0"/>
  </p:normalViewPr>
  <p:slideViewPr>
    <p:cSldViewPr snapToGrid="0">
      <p:cViewPr varScale="1">
        <p:scale>
          <a:sx n="42" d="100"/>
          <a:sy n="42" d="100"/>
        </p:scale>
        <p:origin x="-5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81513F-A52D-4451-BEA1-C3C86EA925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582E2D-3398-4F87-9A16-051B8444F50C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8511A7-9CE0-41CE-BB74-8A4866100D03}" type="slidenum">
              <a:rPr lang="en-GB" sz="1200" smtClean="0"/>
              <a:pPr eaLnBrk="1" hangingPunct="1"/>
              <a:t>10</a:t>
            </a:fld>
            <a:endParaRPr lang="en-GB" sz="1200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E46DE0-E820-4E44-BC80-C4D950753C3E}" type="slidenum">
              <a:rPr lang="en-GB" sz="1200" smtClean="0"/>
              <a:pPr eaLnBrk="1" hangingPunct="1"/>
              <a:t>11</a:t>
            </a:fld>
            <a:endParaRPr lang="en-GB" sz="1200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62D3A5-44F9-4EED-8634-79D8D839CD77}" type="slidenum">
              <a:rPr lang="en-GB" sz="1200" smtClean="0"/>
              <a:pPr eaLnBrk="1" hangingPunct="1"/>
              <a:t>12</a:t>
            </a:fld>
            <a:endParaRPr lang="en-GB" sz="1200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AB5154-6FE7-4777-BD3F-E079A90F2A38}" type="slidenum">
              <a:rPr lang="en-GB" sz="1200" smtClean="0"/>
              <a:pPr eaLnBrk="1" hangingPunct="1"/>
              <a:t>13</a:t>
            </a:fld>
            <a:endParaRPr lang="en-GB" sz="1200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2BC8D8-EFDA-4B09-B1D9-74E439124873}" type="slidenum">
              <a:rPr lang="en-GB" sz="1200" smtClean="0"/>
              <a:pPr eaLnBrk="1" hangingPunct="1"/>
              <a:t>14</a:t>
            </a:fld>
            <a:endParaRPr lang="en-GB" sz="1200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A9EABF-78F1-460B-91DD-424760761DBA}" type="slidenum">
              <a:rPr lang="en-GB" sz="1200" smtClean="0"/>
              <a:pPr eaLnBrk="1" hangingPunct="1"/>
              <a:t>15</a:t>
            </a:fld>
            <a:endParaRPr lang="en-GB" sz="1200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11547E-50E8-417B-B8C5-6BC3D059B104}" type="slidenum">
              <a:rPr lang="en-GB" sz="1200" smtClean="0"/>
              <a:pPr eaLnBrk="1" hangingPunct="1"/>
              <a:t>16</a:t>
            </a:fld>
            <a:endParaRPr lang="en-GB" sz="1200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0C15F-33C7-4056-BD7F-62820BFE1EFB}" type="slidenum">
              <a:rPr lang="en-GB" sz="1200" smtClean="0"/>
              <a:pPr eaLnBrk="1" hangingPunct="1"/>
              <a:t>17</a:t>
            </a:fld>
            <a:endParaRPr lang="en-GB" sz="1200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292415-2EF0-4B3E-9D92-D231745CCE9E}" type="slidenum">
              <a:rPr lang="en-GB" sz="1200" smtClean="0"/>
              <a:pPr eaLnBrk="1" hangingPunct="1"/>
              <a:t>18</a:t>
            </a:fld>
            <a:endParaRPr lang="en-GB" sz="1200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A5A2F82-5375-4E50-B046-E8CC48EFE442}" type="slidenum">
              <a:rPr lang="en-GB" sz="1200" smtClean="0"/>
              <a:pPr eaLnBrk="1" hangingPunct="1"/>
              <a:t>19</a:t>
            </a:fld>
            <a:endParaRPr lang="en-GB" sz="1200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6A51F4-4035-440A-9E7A-277B9E6C8000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7B488B-9DB1-4A84-896D-C8F54F215CDB}" type="slidenum">
              <a:rPr lang="en-GB" sz="1200" smtClean="0"/>
              <a:pPr eaLnBrk="1" hangingPunct="1"/>
              <a:t>20</a:t>
            </a:fld>
            <a:endParaRPr lang="en-GB" sz="1200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8613BB-0D44-4BFD-A87F-C9A9AD27F1B4}" type="slidenum">
              <a:rPr lang="en-GB" sz="1200" smtClean="0"/>
              <a:pPr eaLnBrk="1" hangingPunct="1"/>
              <a:t>21</a:t>
            </a:fld>
            <a:endParaRPr lang="en-GB" sz="1200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F01141-97C1-44FB-A8EA-BF3366C76271}" type="slidenum">
              <a:rPr lang="en-GB" sz="1200" smtClean="0"/>
              <a:pPr eaLnBrk="1" hangingPunct="1"/>
              <a:t>22</a:t>
            </a:fld>
            <a:endParaRPr lang="en-GB" sz="1200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9B9360-5E86-44B6-B4E4-A1F65AC455CD}" type="slidenum">
              <a:rPr lang="en-GB" sz="1200" smtClean="0"/>
              <a:pPr eaLnBrk="1" hangingPunct="1"/>
              <a:t>23</a:t>
            </a:fld>
            <a:endParaRPr lang="en-GB" sz="1200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163706-EC84-451F-9339-81C26157C523}" type="slidenum">
              <a:rPr lang="en-GB" sz="1200" smtClean="0"/>
              <a:pPr eaLnBrk="1" hangingPunct="1"/>
              <a:t>24</a:t>
            </a:fld>
            <a:endParaRPr lang="en-GB" sz="1200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62B214-394E-4763-BACD-745DAB90B7D0}" type="slidenum">
              <a:rPr lang="en-GB" sz="1200" smtClean="0"/>
              <a:pPr eaLnBrk="1" hangingPunct="1"/>
              <a:t>25</a:t>
            </a:fld>
            <a:endParaRPr lang="en-GB" sz="1200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892CB5-6760-454F-9C4C-4F5751ACC474}" type="slidenum">
              <a:rPr lang="en-GB" sz="1200" smtClean="0"/>
              <a:pPr eaLnBrk="1" hangingPunct="1"/>
              <a:t>26</a:t>
            </a:fld>
            <a:endParaRPr lang="en-GB" sz="1200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CB1D4F-9CB3-40BD-850D-73ADB880E3E3}" type="slidenum">
              <a:rPr lang="en-GB" sz="1200" smtClean="0"/>
              <a:pPr eaLnBrk="1" hangingPunct="1"/>
              <a:t>27</a:t>
            </a:fld>
            <a:endParaRPr lang="en-GB" sz="1200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EF1541-D63C-4015-B734-AFA07F8D643F}" type="slidenum">
              <a:rPr lang="en-GB" sz="1200" smtClean="0"/>
              <a:pPr eaLnBrk="1" hangingPunct="1"/>
              <a:t>28</a:t>
            </a:fld>
            <a:endParaRPr lang="en-GB" sz="1200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475C56-3796-4BE8-A7DC-BE4852221B95}" type="slidenum">
              <a:rPr lang="en-GB" sz="1200" smtClean="0"/>
              <a:pPr eaLnBrk="1" hangingPunct="1"/>
              <a:t>29</a:t>
            </a:fld>
            <a:endParaRPr lang="en-GB" sz="1200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BBB740C-691C-4E75-853D-9DDE46B4EDA7}" type="slidenum">
              <a:rPr lang="en-GB" sz="1200" smtClean="0"/>
              <a:pPr eaLnBrk="1" hangingPunct="1"/>
              <a:t>3</a:t>
            </a:fld>
            <a:endParaRPr lang="en-GB" sz="1200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C4A16B-49DD-4C2C-B8FF-25F8C62A2C24}" type="slidenum">
              <a:rPr lang="en-GB" sz="1200" smtClean="0"/>
              <a:pPr eaLnBrk="1" hangingPunct="1"/>
              <a:t>30</a:t>
            </a:fld>
            <a:endParaRPr lang="en-GB" sz="1200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D76FD1-B48B-48A8-8622-E06CE0A2C6C7}" type="slidenum">
              <a:rPr lang="en-GB" sz="1200" smtClean="0"/>
              <a:pPr eaLnBrk="1" hangingPunct="1"/>
              <a:t>31</a:t>
            </a:fld>
            <a:endParaRPr lang="en-GB" sz="1200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C32CA4-A196-45CC-90A8-9FDF7AE34DF5}" type="slidenum">
              <a:rPr lang="en-GB" sz="1200" smtClean="0"/>
              <a:pPr eaLnBrk="1" hangingPunct="1"/>
              <a:t>32</a:t>
            </a:fld>
            <a:endParaRPr lang="en-GB" sz="1200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7AD667-B8E4-4D20-98F6-0612D3023E24}" type="slidenum">
              <a:rPr lang="en-GB" sz="1200" smtClean="0"/>
              <a:pPr eaLnBrk="1" hangingPunct="1"/>
              <a:t>33</a:t>
            </a:fld>
            <a:endParaRPr lang="en-GB" sz="1200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A85509-D93B-4314-8810-1A938E1CDF96}" type="slidenum">
              <a:rPr lang="en-GB" sz="1200" smtClean="0"/>
              <a:pPr eaLnBrk="1" hangingPunct="1"/>
              <a:t>34</a:t>
            </a:fld>
            <a:endParaRPr lang="en-GB" sz="1200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6E938E-7D38-40E0-A710-F1710E39C0B6}" type="slidenum">
              <a:rPr lang="en-GB" sz="1200" smtClean="0"/>
              <a:pPr eaLnBrk="1" hangingPunct="1"/>
              <a:t>35</a:t>
            </a:fld>
            <a:endParaRPr lang="en-GB" sz="1200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0D64B9-BD30-4992-BAD4-FD664E7FCA6D}" type="slidenum">
              <a:rPr lang="en-GB" sz="1200" smtClean="0"/>
              <a:pPr eaLnBrk="1" hangingPunct="1"/>
              <a:t>36</a:t>
            </a:fld>
            <a:endParaRPr lang="en-GB" sz="1200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BF7074-D922-4B9A-AB20-36795C045508}" type="slidenum">
              <a:rPr lang="en-GB" sz="1200" smtClean="0"/>
              <a:pPr eaLnBrk="1" hangingPunct="1"/>
              <a:t>37</a:t>
            </a:fld>
            <a:endParaRPr lang="en-GB" sz="1200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DEAF7E-B43D-45BC-87CF-BD6EC21A30F4}" type="slidenum">
              <a:rPr lang="en-GB" sz="1200" smtClean="0"/>
              <a:pPr eaLnBrk="1" hangingPunct="1"/>
              <a:t>38</a:t>
            </a:fld>
            <a:endParaRPr lang="en-GB" sz="1200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48C7C5-49EB-41F8-B6DF-701D36AF7B97}" type="slidenum">
              <a:rPr lang="en-GB" sz="1200" smtClean="0"/>
              <a:pPr eaLnBrk="1" hangingPunct="1"/>
              <a:t>39</a:t>
            </a:fld>
            <a:endParaRPr lang="en-GB" sz="1200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AAB90CD-2DBA-42E1-87F4-E7F35FC0F5A0}" type="slidenum">
              <a:rPr lang="en-GB" sz="1200" smtClean="0"/>
              <a:pPr eaLnBrk="1" hangingPunct="1"/>
              <a:t>4</a:t>
            </a:fld>
            <a:endParaRPr lang="en-GB" sz="1200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A69AF6-3ECC-4D89-9319-A0CB48D6FC09}" type="slidenum">
              <a:rPr lang="en-GB" sz="1200" smtClean="0"/>
              <a:pPr eaLnBrk="1" hangingPunct="1"/>
              <a:t>40</a:t>
            </a:fld>
            <a:endParaRPr lang="en-GB" sz="1200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C9DA75-D98C-4E08-96D8-48F79A18CBF9}" type="slidenum">
              <a:rPr lang="en-GB" sz="1200" smtClean="0"/>
              <a:pPr eaLnBrk="1" hangingPunct="1"/>
              <a:t>5</a:t>
            </a:fld>
            <a:endParaRPr lang="en-GB" sz="1200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13B301-6BDB-4E89-B6AD-8B64C87DCF01}" type="slidenum">
              <a:rPr lang="en-GB" sz="1200" smtClean="0"/>
              <a:pPr eaLnBrk="1" hangingPunct="1"/>
              <a:t>6</a:t>
            </a:fld>
            <a:endParaRPr lang="en-GB" sz="1200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D66704-E729-473A-AF27-4FD92A24C061}" type="slidenum">
              <a:rPr lang="en-GB" sz="1200" smtClean="0"/>
              <a:pPr eaLnBrk="1" hangingPunct="1"/>
              <a:t>7</a:t>
            </a:fld>
            <a:endParaRPr lang="en-GB" sz="1200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563160-1A93-4948-8AAF-EF9B0B356017}" type="slidenum">
              <a:rPr lang="en-GB" sz="1200" smtClean="0"/>
              <a:pPr eaLnBrk="1" hangingPunct="1"/>
              <a:t>8</a:t>
            </a:fld>
            <a:endParaRPr lang="en-GB" sz="1200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54996C-BC56-4D27-A283-CD8147D975EA}" type="slidenum">
              <a:rPr lang="en-GB" sz="1200" smtClean="0"/>
              <a:pPr eaLnBrk="1" hangingPunct="1"/>
              <a:t>9</a:t>
            </a:fld>
            <a:endParaRPr lang="en-GB" sz="1200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EC6-3C8B-49FD-BDEA-9A140E8B10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B36A-767F-4E42-8870-018EBA54BC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9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B1A4-B15D-446B-9665-282BBA9E7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61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4BD0-752A-4087-BDF3-217FDD85F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6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65281-ED88-40CA-83A1-5E3F1BB7E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35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13F2-B539-4F6F-B425-66A36B05F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B556-C6E1-4634-B014-A15DC9D98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0E4D-0E1B-430A-89E5-AB5A93814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60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78A9-C95A-41FE-8164-C56EFD91A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0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697E8-3009-4B3B-918E-661C2BB227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7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EC9C-22F8-4AFA-B681-2BFFD2E79E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9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38016-E212-4E05-9830-06F895B6E4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1B7A8-F02F-42EE-8398-4B0D69C7B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5DCD-8CA8-4AB1-BBD6-C10555AC2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1C695D7-E8D2-43B1-84A8-024C20CDB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ingle_slit_and_double_slit2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DIFFRACTION AND INTERFERENCE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33413"/>
          </a:xfrm>
        </p:spPr>
        <p:txBody>
          <a:bodyPr/>
          <a:lstStyle/>
          <a:p>
            <a:r>
              <a:rPr lang="en-GB" sz="2800" smtClean="0"/>
              <a:t>Comparison of stationary and progressive waves</a:t>
            </a:r>
          </a:p>
        </p:txBody>
      </p:sp>
      <p:graphicFrame>
        <p:nvGraphicFramePr>
          <p:cNvPr id="192651" name="Group 139"/>
          <p:cNvGraphicFramePr>
            <a:graphicFrameLocks noGrp="1"/>
          </p:cNvGraphicFramePr>
          <p:nvPr/>
        </p:nvGraphicFramePr>
        <p:xfrm>
          <a:off x="250825" y="908050"/>
          <a:ext cx="8642350" cy="5278438"/>
        </p:xfrm>
        <a:graphic>
          <a:graphicData uri="http://schemas.openxmlformats.org/drawingml/2006/table">
            <a:tbl>
              <a:tblPr/>
              <a:tblGrid>
                <a:gridCol w="1619250"/>
                <a:gridCol w="3705225"/>
                <a:gridCol w="3317875"/>
              </a:tblGrid>
              <a:tr h="431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Property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Stationary Wave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Progressive Wave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Energy &amp; Momentum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 net transfer from one point to another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Both move with speed: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 = f x λ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Amplitude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Varies from zero at NODES to a maximum at ANTINODES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Is the same for all particles within a wave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Frequency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 particles oscillate at the same frequency except those at nodes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All particles oscillate at the same frequency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Wavelength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This is equal to TWICE the distance between adjacent nodes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This is equal to the distance between particles at the same phase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Phase difference between two particles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Between nodes all particles are at the same phase. Any other two particles have phase difference equal to ‘mπ’ where ‘m’ is the number of nodes between the particles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Any two particles have phase difference equal to ‘2πd / λ’ where ‘d’ is the distance between the two particles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3" name="Rectangle 121"/>
          <p:cNvSpPr>
            <a:spLocks noChangeArrowheads="1"/>
          </p:cNvSpPr>
          <p:nvPr/>
        </p:nvSpPr>
        <p:spPr bwMode="auto">
          <a:xfrm>
            <a:off x="0" y="5359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Diffraction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07375" cy="10810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Diffraction occurs when waves spread out after passing through a gap or round an obstacle.</a:t>
            </a:r>
            <a:endParaRPr lang="en-GB" sz="2800" smtClean="0"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0" y="2565400"/>
            <a:ext cx="3457575" cy="3024188"/>
            <a:chOff x="2880" y="1616"/>
            <a:chExt cx="2178" cy="1905"/>
          </a:xfrm>
        </p:grpSpPr>
        <p:pic>
          <p:nvPicPr>
            <p:cNvPr id="16392" name="Picture 15" descr="diffractionfig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16"/>
              <a:ext cx="2178" cy="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17"/>
            <p:cNvSpPr>
              <a:spLocks noChangeArrowheads="1"/>
            </p:cNvSpPr>
            <p:nvPr/>
          </p:nvSpPr>
          <p:spPr bwMode="auto">
            <a:xfrm>
              <a:off x="3696" y="3294"/>
              <a:ext cx="59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11188" y="2349500"/>
            <a:ext cx="3448050" cy="3814763"/>
            <a:chOff x="385" y="1480"/>
            <a:chExt cx="2172" cy="2403"/>
          </a:xfrm>
        </p:grpSpPr>
        <p:pic>
          <p:nvPicPr>
            <p:cNvPr id="16390" name="Picture 5" descr="diffrac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706"/>
              <a:ext cx="2172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Text Box 19"/>
            <p:cNvSpPr txBox="1">
              <a:spLocks noChangeArrowheads="1"/>
            </p:cNvSpPr>
            <p:nvPr/>
          </p:nvSpPr>
          <p:spPr bwMode="auto">
            <a:xfrm>
              <a:off x="703" y="1480"/>
              <a:ext cx="15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Sea wave diffraction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6250"/>
            <a:ext cx="4105275" cy="45370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Diffraction becomes more significant when the size of the gap or obstacle is reduced compared with the wavelength of the wave.</a:t>
            </a:r>
            <a:endParaRPr lang="en-GB" sz="2800" smtClean="0">
              <a:cs typeface="Times New Roman" pitchFamily="18" charset="0"/>
            </a:endParaRPr>
          </a:p>
        </p:txBody>
      </p:sp>
      <p:pic>
        <p:nvPicPr>
          <p:cNvPr id="362501" name="Picture 5" descr="Diffraction-Water-Wave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81300"/>
            <a:ext cx="3889375" cy="1962150"/>
          </a:xfrm>
          <a:noFill/>
        </p:spPr>
      </p:pic>
      <p:pic>
        <p:nvPicPr>
          <p:cNvPr id="362502" name="Picture 6" descr="No-Diffraction-Water-Wa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38925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Interference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353425" cy="13668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000" b="1" smtClean="0">
                <a:solidFill>
                  <a:srgbClr val="FF3300"/>
                </a:solidFill>
                <a:cs typeface="Times New Roman" pitchFamily="18" charset="0"/>
              </a:rPr>
              <a:t>Interference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 occurs when two waves of the same type (e.g. both water, sound, light, microwaves etc.) occupy the same space.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Wave superposition results in the formation of an interference pattern made up of regions of reinforcement and cancellation.</a:t>
            </a:r>
          </a:p>
        </p:txBody>
      </p:sp>
      <p:pic>
        <p:nvPicPr>
          <p:cNvPr id="179210" name="Picture 10" descr="p18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28527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11" name="Picture 11" descr="p18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24175"/>
            <a:ext cx="4681538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Coherence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4752975" cy="446405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For an interference pattern to be observable the two overlapping waves must be </a:t>
            </a:r>
            <a:r>
              <a:rPr lang="en-GB" sz="2400" b="1" smtClean="0">
                <a:solidFill>
                  <a:srgbClr val="009900"/>
                </a:solidFill>
                <a:cs typeface="Times New Roman" pitchFamily="18" charset="0"/>
              </a:rPr>
              <a:t>coherent</a:t>
            </a: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This means they will have: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3300"/>
                </a:solidFill>
                <a:cs typeface="Times New Roman" pitchFamily="18" charset="0"/>
              </a:rPr>
              <a:t>1. the same frequency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  <a:cs typeface="Times New Roman" pitchFamily="18" charset="0"/>
              </a:rPr>
              <a:t>2. a constant phase difference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b="1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If the two waves are incoherent the pattern will continually change usually too quickly for observations to be made.</a:t>
            </a:r>
            <a:endParaRPr lang="en-GB" sz="2400" smtClean="0"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292725" y="1052513"/>
            <a:ext cx="3240088" cy="4143375"/>
            <a:chOff x="3334" y="663"/>
            <a:chExt cx="2041" cy="2610"/>
          </a:xfrm>
        </p:grpSpPr>
        <p:pic>
          <p:nvPicPr>
            <p:cNvPr id="19461" name="Picture 8" descr="coherenc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663"/>
              <a:ext cx="2041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 Box 9"/>
            <p:cNvSpPr txBox="1">
              <a:spLocks noChangeArrowheads="1"/>
            </p:cNvSpPr>
            <p:nvPr/>
          </p:nvSpPr>
          <p:spPr bwMode="auto">
            <a:xfrm>
              <a:off x="3606" y="2523"/>
              <a:ext cx="172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Two coherent waves can be produced from a single wave by the use of a double slit.</a:t>
              </a:r>
            </a:p>
          </p:txBody>
        </p:sp>
        <p:sp>
          <p:nvSpPr>
            <p:cNvPr id="19463" name="Rectangle 10"/>
            <p:cNvSpPr>
              <a:spLocks noChangeArrowheads="1"/>
            </p:cNvSpPr>
            <p:nvPr/>
          </p:nvSpPr>
          <p:spPr bwMode="auto">
            <a:xfrm>
              <a:off x="3379" y="1207"/>
              <a:ext cx="363" cy="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Path difference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454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3300"/>
                </a:solidFill>
              </a:rPr>
              <a:t>Path difference is the difference in distance travelled by two waves.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/>
              <a:t>Path difference is often measured in ‘wavelengths’ rather than metres.</a:t>
            </a:r>
            <a:endParaRPr lang="en-GB" sz="2400" b="1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b="1" i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i="1" smtClean="0"/>
              <a:t>Example: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b="1" smtClean="0"/>
              <a:t>Two waves travel from A to B along different routes. If they both have a wavelength of 2m and the two routes differ in length by 8m then their path difference can be stated as ‘</a:t>
            </a:r>
            <a:r>
              <a:rPr lang="en-GB" sz="2400" b="1" smtClean="0">
                <a:solidFill>
                  <a:schemeClr val="accent2"/>
                </a:solidFill>
              </a:rPr>
              <a:t>4 wavelengths</a:t>
            </a:r>
            <a:r>
              <a:rPr lang="en-GB" sz="2400" b="1" smtClean="0"/>
              <a:t>’ or ‘</a:t>
            </a:r>
            <a:r>
              <a:rPr lang="en-GB" sz="2400" b="1" smtClean="0">
                <a:solidFill>
                  <a:schemeClr val="accent2"/>
                </a:solidFill>
              </a:rPr>
              <a:t>4 λ</a:t>
            </a:r>
            <a:r>
              <a:rPr lang="en-GB" sz="2400" b="1" smtClean="0"/>
              <a:t>’</a:t>
            </a:r>
          </a:p>
          <a:p>
            <a:pPr marL="0" indent="0" eaLnBrk="1" hangingPunct="1"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Double slit interference with light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6408737" cy="13684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This was first demonstrated by Thomas Young in 1801.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The fact that light showed interference effects supported the theory that light was a wave-like radiation.</a:t>
            </a:r>
            <a:endParaRPr lang="en-GB" sz="200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67513" y="1196975"/>
            <a:ext cx="2376487" cy="2801938"/>
            <a:chOff x="4014" y="754"/>
            <a:chExt cx="1497" cy="1765"/>
          </a:xfrm>
        </p:grpSpPr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4241" y="754"/>
            <a:ext cx="1075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Bitmap Image" r:id="rId4" imgW="2429214" imgH="3115110" progId="Paint.Picture">
                    <p:embed/>
                  </p:oleObj>
                </mc:Choice>
                <mc:Fallback>
                  <p:oleObj name="Bitmap Image" r:id="rId4" imgW="2429214" imgH="3115110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" y="754"/>
                          <a:ext cx="1075" cy="1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1" name="Text Box 11"/>
            <p:cNvSpPr txBox="1">
              <a:spLocks noChangeArrowheads="1"/>
            </p:cNvSpPr>
            <p:nvPr/>
          </p:nvSpPr>
          <p:spPr bwMode="auto">
            <a:xfrm>
              <a:off x="4014" y="2115"/>
              <a:ext cx="149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Thomas Young 1773 - 1829</a:t>
              </a:r>
            </a:p>
          </p:txBody>
        </p:sp>
      </p:grpSp>
      <p:pic>
        <p:nvPicPr>
          <p:cNvPr id="189452" name="Picture 12" descr="p196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63373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GB" sz="4000" smtClean="0"/>
              <a:t>Experimental details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351837" cy="518477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0000"/>
                </a:solidFill>
                <a:cs typeface="Times New Roman" pitchFamily="18" charset="0"/>
              </a:rPr>
              <a:t>Light source: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This needs to be </a:t>
            </a:r>
            <a:r>
              <a:rPr lang="en-GB" sz="2000" b="1" smtClean="0">
                <a:solidFill>
                  <a:schemeClr val="accent2"/>
                </a:solidFill>
                <a:cs typeface="Times New Roman" pitchFamily="18" charset="0"/>
              </a:rPr>
              <a:t>monochromatic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 (one colour or frequency).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This can be achieved by using a colour filter with a white light. Alternatives include using monochromatic light sources such as a sodium lamp or a laser.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Single slit: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/>
              <a:t>Used to obtain a coherent light source. This is not needed if a laser is used.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Double slits: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/>
              <a:t>Typical width 0.1mm; typical separation 0.5mm.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smtClean="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Double slit to fringe distance: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/>
              <a:t>With a screen typically 1.0m.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/>
              <a:t>The distance can be shorter if a microscope is used to observe the fringes.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young2a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8353425" cy="6030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Interference fringes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96975"/>
            <a:ext cx="5780087" cy="4679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Interference fringes are formed where the two diffracted light beams from the double slit overlap.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GB" sz="2000" b="1" smtClean="0">
                <a:solidFill>
                  <a:srgbClr val="FF0000"/>
                </a:solidFill>
                <a:cs typeface="Times New Roman" pitchFamily="18" charset="0"/>
              </a:rPr>
              <a:t>bright fringe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 is formed where the light from one slit reinforces the light from the other slit.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At a bright fringe the light from both slits will be </a:t>
            </a:r>
            <a:r>
              <a:rPr lang="en-GB" sz="2000" b="1" smtClean="0">
                <a:solidFill>
                  <a:srgbClr val="FF0000"/>
                </a:solidFill>
                <a:cs typeface="Times New Roman" pitchFamily="18" charset="0"/>
              </a:rPr>
              <a:t>in phase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They will have path differences equal to a whole number of wavelengths: 0, 1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, 2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, 3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 etc…</a:t>
            </a:r>
            <a:endParaRPr lang="el-GR" sz="20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sz="20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en-GB" sz="2000" b="1" smtClean="0">
                <a:solidFill>
                  <a:schemeClr val="accent2"/>
                </a:solidFill>
                <a:cs typeface="Times New Roman" pitchFamily="18" charset="0"/>
              </a:rPr>
              <a:t>dark fringe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 is formed due to cancelation where the light from the slits is </a:t>
            </a:r>
            <a:r>
              <a:rPr lang="en-GB" sz="2000" b="1" smtClean="0">
                <a:solidFill>
                  <a:schemeClr val="accent2"/>
                </a:solidFill>
                <a:cs typeface="Times New Roman" pitchFamily="18" charset="0"/>
              </a:rPr>
              <a:t>180</a:t>
            </a:r>
            <a:r>
              <a:rPr lang="en-US" sz="2000" b="1" smtClean="0">
                <a:solidFill>
                  <a:schemeClr val="accent2"/>
                </a:solidFill>
                <a:cs typeface="Arial" pitchFamily="34" charset="0"/>
              </a:rPr>
              <a:t>°</a:t>
            </a:r>
            <a:r>
              <a:rPr lang="en-GB" sz="2000" b="1" smtClean="0">
                <a:solidFill>
                  <a:schemeClr val="accent2"/>
                </a:solidFill>
                <a:cs typeface="Times New Roman" pitchFamily="18" charset="0"/>
              </a:rPr>
              <a:t> out of phase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They will have path differences of: </a:t>
            </a:r>
            <a:r>
              <a:rPr lang="en-GB" sz="2000" baseline="30000" smtClean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GB" sz="200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GB" sz="2000" baseline="3000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GB" sz="200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λ 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GB" sz="2000" baseline="30000" smtClean="0">
                <a:solidFill>
                  <a:srgbClr val="000000"/>
                </a:solidFill>
                <a:cs typeface="Arial" pitchFamily="34" charset="0"/>
              </a:rPr>
              <a:t>5</a:t>
            </a:r>
            <a:r>
              <a:rPr lang="en-GB" sz="2000" smtClean="0">
                <a:solidFill>
                  <a:srgbClr val="000000"/>
                </a:solidFill>
                <a:cs typeface="Times New Roman" pitchFamily="18" charset="0"/>
              </a:rPr>
              <a:t>/</a:t>
            </a:r>
            <a:r>
              <a:rPr lang="en-GB" sz="2000" baseline="-2500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GB" sz="2000" smtClean="0">
                <a:solidFill>
                  <a:srgbClr val="000000"/>
                </a:solidFill>
                <a:cs typeface="Arial" pitchFamily="34" charset="0"/>
              </a:rPr>
              <a:t> etc..</a:t>
            </a:r>
            <a:endParaRPr lang="el-GR" sz="20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3556" name="Picture 1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196975"/>
            <a:ext cx="2046287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633412"/>
          </a:xfrm>
        </p:spPr>
        <p:txBody>
          <a:bodyPr/>
          <a:lstStyle/>
          <a:p>
            <a:pPr eaLnBrk="1" hangingPunct="1"/>
            <a:r>
              <a:rPr lang="en-GB" sz="3200" smtClean="0"/>
              <a:t>Specification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91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9900" algn="l"/>
                <a:tab pos="825500" algn="l"/>
                <a:tab pos="1130300" algn="l"/>
              </a:tabLst>
            </a:pPr>
            <a:endParaRPr lang="en-US" sz="1800"/>
          </a:p>
        </p:txBody>
      </p:sp>
      <p:sp>
        <p:nvSpPr>
          <p:cNvPr id="7172" name="Rectangle 68"/>
          <p:cNvSpPr>
            <a:spLocks noChangeArrowheads="1"/>
          </p:cNvSpPr>
          <p:nvPr/>
        </p:nvSpPr>
        <p:spPr bwMode="auto">
          <a:xfrm>
            <a:off x="0" y="5940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graphicFrame>
        <p:nvGraphicFramePr>
          <p:cNvPr id="105766" name="Group 294"/>
          <p:cNvGraphicFramePr>
            <a:graphicFrameLocks noGrp="1"/>
          </p:cNvGraphicFramePr>
          <p:nvPr>
            <p:ph idx="1"/>
          </p:nvPr>
        </p:nvGraphicFramePr>
        <p:xfrm>
          <a:off x="539750" y="836613"/>
          <a:ext cx="8229600" cy="3535362"/>
        </p:xfrm>
        <a:graphic>
          <a:graphicData uri="http://schemas.openxmlformats.org/drawingml/2006/table">
            <a:tbl>
              <a:tblPr/>
              <a:tblGrid>
                <a:gridCol w="1008063"/>
                <a:gridCol w="7221537"/>
              </a:tblGrid>
              <a:tr h="3657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9900" algn="l"/>
                          <a:tab pos="825500" algn="l"/>
                          <a:tab pos="1130300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Topics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1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9900" algn="l"/>
                          <a:tab pos="825500" algn="l"/>
                          <a:tab pos="11303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Interference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concept of path difference and coherence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laser as a source of coherent monochromatic light used to demonstrate interference and diffraction; comparison with non-laser light; awareness of safety issues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Candidates will not be required to describe how a laser works.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Requirements of two source and single source double-slit systems for the production of fringes.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appearance of the interference fringes produced by a double slit system,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fringe spacing w = λ D / s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where s is the slit separation.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4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9900" algn="l"/>
                          <a:tab pos="825500" algn="l"/>
                          <a:tab pos="1130300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Diffraction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Appearance of the diffraction pattern from a single slit.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plane transmission diffraction grating at normal incidence; optical details of the spectrometer will not be required.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Derivation of 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sin θ = </a:t>
                      </a:r>
                      <a:r>
                        <a:rPr kumimoji="0" lang="en-GB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nλ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where 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order number.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Applications; e.g. to spectral analysis of light from stars.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4000" smtClean="0"/>
              <a:t>Young’s slits equation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3600" i="1" smtClean="0">
                <a:solidFill>
                  <a:srgbClr val="000000"/>
                </a:solidFill>
                <a:cs typeface="Times New Roman" pitchFamily="18" charset="0"/>
              </a:rPr>
              <a:t>fringe spacing, </a:t>
            </a:r>
            <a:r>
              <a:rPr lang="en-GB" sz="3600" b="1" i="1" smtClean="0">
                <a:solidFill>
                  <a:srgbClr val="FF0000"/>
                </a:solidFill>
                <a:cs typeface="Times New Roman" pitchFamily="18" charset="0"/>
              </a:rPr>
              <a:t>w = λ D / s</a:t>
            </a:r>
            <a:r>
              <a:rPr lang="en-GB" sz="2800" smtClean="0">
                <a:cs typeface="Times New Roman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80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i="1" smtClean="0">
                <a:solidFill>
                  <a:srgbClr val="000000"/>
                </a:solidFill>
                <a:cs typeface="Times New Roman" pitchFamily="18" charset="0"/>
              </a:rPr>
              <a:t>where: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 is the slit separation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 is the distance from the slits to the screen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GB" sz="2800" smtClean="0">
                <a:solidFill>
                  <a:srgbClr val="000000"/>
                </a:solidFill>
                <a:cs typeface="Times New Roman" pitchFamily="18" charset="0"/>
              </a:rPr>
              <a:t> is the wavelength of the light</a:t>
            </a:r>
            <a:endParaRPr lang="en-GB" sz="2800" smtClean="0"/>
          </a:p>
          <a:p>
            <a:pPr eaLnBrk="1" hangingPunct="1"/>
            <a:endParaRPr lang="en-GB" sz="2800" smtClean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227763" y="1628775"/>
            <a:ext cx="2603500" cy="3887788"/>
            <a:chOff x="3923" y="1026"/>
            <a:chExt cx="1640" cy="2449"/>
          </a:xfrm>
        </p:grpSpPr>
        <p:pic>
          <p:nvPicPr>
            <p:cNvPr id="245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768" y="1680"/>
              <a:ext cx="2449" cy="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83" name="Group 17"/>
            <p:cNvGrpSpPr>
              <a:grpSpLocks/>
            </p:cNvGrpSpPr>
            <p:nvPr/>
          </p:nvGrpSpPr>
          <p:grpSpPr bwMode="auto">
            <a:xfrm>
              <a:off x="3923" y="1570"/>
              <a:ext cx="544" cy="863"/>
              <a:chOff x="3923" y="1570"/>
              <a:chExt cx="544" cy="863"/>
            </a:xfrm>
          </p:grpSpPr>
          <p:sp>
            <p:nvSpPr>
              <p:cNvPr id="24584" name="Line 11"/>
              <p:cNvSpPr>
                <a:spLocks noChangeShapeType="1"/>
              </p:cNvSpPr>
              <p:nvPr/>
            </p:nvSpPr>
            <p:spPr bwMode="auto">
              <a:xfrm flipH="1">
                <a:off x="3923" y="1888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5" name="Line 12"/>
              <p:cNvSpPr>
                <a:spLocks noChangeShapeType="1"/>
              </p:cNvSpPr>
              <p:nvPr/>
            </p:nvSpPr>
            <p:spPr bwMode="auto">
              <a:xfrm flipH="1">
                <a:off x="3923" y="2115"/>
                <a:ext cx="5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Line 13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0" cy="31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Line 15"/>
              <p:cNvSpPr>
                <a:spLocks noChangeShapeType="1"/>
              </p:cNvSpPr>
              <p:nvPr/>
            </p:nvSpPr>
            <p:spPr bwMode="auto">
              <a:xfrm flipV="1">
                <a:off x="4150" y="2115"/>
                <a:ext cx="0" cy="31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8" name="Text Box 16"/>
              <p:cNvSpPr txBox="1">
                <a:spLocks noChangeArrowheads="1"/>
              </p:cNvSpPr>
              <p:nvPr/>
            </p:nvSpPr>
            <p:spPr bwMode="auto">
              <a:xfrm>
                <a:off x="4059" y="1888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800" b="1">
                    <a:solidFill>
                      <a:srgbClr val="FF0000"/>
                    </a:solidFill>
                  </a:rPr>
                  <a:t>w</a:t>
                </a:r>
              </a:p>
            </p:txBody>
          </p:sp>
        </p:grpSp>
      </p:grpSp>
      <p:sp>
        <p:nvSpPr>
          <p:cNvPr id="372755" name="Rectangle 19"/>
          <p:cNvSpPr>
            <a:spLocks noChangeArrowheads="1"/>
          </p:cNvSpPr>
          <p:nvPr/>
        </p:nvSpPr>
        <p:spPr bwMode="auto">
          <a:xfrm>
            <a:off x="234950" y="1416050"/>
            <a:ext cx="5919788" cy="981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1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4032250" cy="32400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i="1" smtClean="0"/>
              <a:t>Calculate the fringe spacing obtained from a double slit experiment if the double slits are separated by 0.50mm and the distance from the slits to a screen is 1.5m with (a) red light (wavelength 650nm and (b) blue light (wavelength 450nm).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solidFill>
                  <a:srgbClr val="000000"/>
                </a:solidFill>
                <a:cs typeface="Times New Roman" pitchFamily="18" charset="0"/>
              </a:rPr>
              <a:t>fringe spacing </a:t>
            </a:r>
            <a:r>
              <a:rPr lang="en-GB" sz="2000" b="1" i="1" smtClean="0">
                <a:solidFill>
                  <a:srgbClr val="FF0000"/>
                </a:solidFill>
                <a:cs typeface="Times New Roman" pitchFamily="18" charset="0"/>
              </a:rPr>
              <a:t>w = λ D / s</a:t>
            </a:r>
            <a:r>
              <a:rPr lang="en-GB" smtClean="0">
                <a:cs typeface="Times New Roman" pitchFamily="18" charset="0"/>
              </a:rPr>
              <a:t>  </a:t>
            </a:r>
          </a:p>
        </p:txBody>
      </p:sp>
      <p:sp>
        <p:nvSpPr>
          <p:cNvPr id="37889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86288" y="1125538"/>
            <a:ext cx="4038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b="1" smtClean="0">
                <a:solidFill>
                  <a:srgbClr val="FF0000"/>
                </a:solidFill>
              </a:rPr>
              <a:t>(a) red light: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w = (650nm x 1.5m) / (0.50mm)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= (650 x 10</a:t>
            </a:r>
            <a:r>
              <a:rPr lang="en-GB" sz="2000" baseline="30000" smtClean="0"/>
              <a:t>-9</a:t>
            </a:r>
            <a:r>
              <a:rPr lang="en-GB" sz="2000" smtClean="0"/>
              <a:t>m x 1.5m)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                          / (5 x 10</a:t>
            </a:r>
            <a:r>
              <a:rPr lang="en-GB" sz="2000" baseline="30000" smtClean="0"/>
              <a:t>-4</a:t>
            </a:r>
            <a:r>
              <a:rPr lang="en-GB" sz="2000" smtClean="0"/>
              <a:t>m)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= 0.00195m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b="1" smtClean="0"/>
              <a:t>= 2.0mm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000" b="1" smtClean="0">
              <a:solidFill>
                <a:schemeClr val="accent2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b="1" smtClean="0">
                <a:solidFill>
                  <a:schemeClr val="accent2"/>
                </a:solidFill>
              </a:rPr>
              <a:t>(b) blue light: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b="1" smtClean="0"/>
              <a:t>w = 1.4mm</a:t>
            </a:r>
          </a:p>
          <a:p>
            <a:pPr marL="0" indent="0" eaLnBrk="1" hangingPunct="1"/>
            <a:endParaRPr lang="en-GB" sz="2000" b="1" smtClean="0"/>
          </a:p>
        </p:txBody>
      </p:sp>
      <p:pic>
        <p:nvPicPr>
          <p:cNvPr id="378893" name="Picture 13" descr="p19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32242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894" name="Picture 14" descr="p199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32400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n-GB" smtClean="0"/>
              <a:t>Question 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3889375" cy="41751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i="1" smtClean="0"/>
              <a:t>Calculate the wavelength of the green light that produces 10  fringes over a distance of 1.0cm if the double slits are separated by 0.40mm and the distance from the slits to the screen is 80cm</a:t>
            </a:r>
          </a:p>
          <a:p>
            <a:pPr marL="0" indent="0" eaLnBrk="1" hangingPunct="1">
              <a:buFontTx/>
              <a:buNone/>
            </a:pPr>
            <a:endParaRPr lang="en-GB" sz="2000" smtClean="0">
              <a:cs typeface="Times New Roman" pitchFamily="18" charset="0"/>
            </a:endParaRP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29113" y="1125538"/>
            <a:ext cx="4440237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000" i="1" smtClean="0">
                <a:cs typeface="Times New Roman" pitchFamily="18" charset="0"/>
              </a:rPr>
              <a:t>fringe spacing </a:t>
            </a:r>
            <a:r>
              <a:rPr lang="en-GB" sz="2000" b="1" i="1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sz="2000" i="1" smtClean="0">
                <a:cs typeface="Times New Roman" pitchFamily="18" charset="0"/>
              </a:rPr>
              <a:t> </a:t>
            </a:r>
            <a:r>
              <a:rPr lang="en-GB" sz="2000" smtClean="0">
                <a:cs typeface="Times New Roman" pitchFamily="18" charset="0"/>
              </a:rPr>
              <a:t>= 1.0cm / 10</a:t>
            </a:r>
          </a:p>
          <a:p>
            <a:pPr marL="0" indent="0" eaLnBrk="1" hangingPunct="1">
              <a:buFontTx/>
              <a:buNone/>
            </a:pPr>
            <a:r>
              <a:rPr lang="en-GB" sz="2000" smtClean="0">
                <a:cs typeface="Times New Roman" pitchFamily="18" charset="0"/>
              </a:rPr>
              <a:t>= 0.10 cm</a:t>
            </a:r>
          </a:p>
          <a:p>
            <a:pPr marL="0" indent="0" eaLnBrk="1" hangingPunct="1">
              <a:buFontTx/>
              <a:buNone/>
            </a:pPr>
            <a:r>
              <a:rPr lang="en-GB" sz="2000" i="1" smtClean="0">
                <a:solidFill>
                  <a:srgbClr val="000000"/>
                </a:solidFill>
                <a:cs typeface="Times New Roman" pitchFamily="18" charset="0"/>
              </a:rPr>
              <a:t>fringe spacing </a:t>
            </a:r>
            <a:r>
              <a:rPr lang="en-GB" sz="2000" b="1" i="1" smtClean="0">
                <a:solidFill>
                  <a:srgbClr val="FF0000"/>
                </a:solidFill>
                <a:cs typeface="Times New Roman" pitchFamily="18" charset="0"/>
              </a:rPr>
              <a:t>w = λ D / s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i="1" smtClean="0"/>
              <a:t>becomes:</a:t>
            </a:r>
          </a:p>
          <a:p>
            <a:pPr marL="0" indent="0" eaLnBrk="1" hangingPunct="1">
              <a:buFontTx/>
              <a:buNone/>
            </a:pPr>
            <a:r>
              <a:rPr lang="en-GB" sz="2000" b="1" i="1" smtClean="0">
                <a:solidFill>
                  <a:srgbClr val="FF0000"/>
                </a:solidFill>
                <a:cs typeface="Times New Roman" pitchFamily="18" charset="0"/>
              </a:rPr>
              <a:t>λ = ws / D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= (0.10cm x 0.40mm) / (80cm)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= (0.001m x 0.0004m)  / (0.80m)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smtClean="0"/>
              <a:t>= 0.000 000 5m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000" b="1" smtClean="0">
                <a:solidFill>
                  <a:srgbClr val="009900"/>
                </a:solidFill>
              </a:rPr>
              <a:t>wavelength = 500nm</a:t>
            </a:r>
          </a:p>
        </p:txBody>
      </p: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695325" y="3400425"/>
            <a:ext cx="3240088" cy="2095500"/>
            <a:chOff x="340" y="2296"/>
            <a:chExt cx="2041" cy="1320"/>
          </a:xfrm>
        </p:grpSpPr>
        <p:sp>
          <p:nvSpPr>
            <p:cNvPr id="26630" name="Line 10"/>
            <p:cNvSpPr>
              <a:spLocks noChangeShapeType="1"/>
            </p:cNvSpPr>
            <p:nvPr/>
          </p:nvSpPr>
          <p:spPr bwMode="auto">
            <a:xfrm>
              <a:off x="340" y="3339"/>
              <a:ext cx="204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Text Box 11"/>
            <p:cNvSpPr txBox="1">
              <a:spLocks noChangeArrowheads="1"/>
            </p:cNvSpPr>
            <p:nvPr/>
          </p:nvSpPr>
          <p:spPr bwMode="auto">
            <a:xfrm>
              <a:off x="1111" y="3385"/>
              <a:ext cx="5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/>
                <a:t>1.0 cm</a:t>
              </a:r>
            </a:p>
          </p:txBody>
        </p:sp>
        <p:grpSp>
          <p:nvGrpSpPr>
            <p:cNvPr id="26632" name="Group 14"/>
            <p:cNvGrpSpPr>
              <a:grpSpLocks/>
            </p:cNvGrpSpPr>
            <p:nvPr/>
          </p:nvGrpSpPr>
          <p:grpSpPr bwMode="auto">
            <a:xfrm>
              <a:off x="340" y="2296"/>
              <a:ext cx="2041" cy="953"/>
              <a:chOff x="340" y="2296"/>
              <a:chExt cx="4127" cy="1054"/>
            </a:xfrm>
          </p:grpSpPr>
          <p:pic>
            <p:nvPicPr>
              <p:cNvPr id="26633" name="Picture 9" descr="greenfring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296"/>
                <a:ext cx="2086" cy="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13" descr="greenfringe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2296"/>
                <a:ext cx="2086" cy="1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9150"/>
          </a:xfrm>
        </p:spPr>
        <p:txBody>
          <a:bodyPr/>
          <a:lstStyle/>
          <a:p>
            <a:pPr eaLnBrk="1" hangingPunct="1"/>
            <a:r>
              <a:rPr lang="en-GB" sz="3600" smtClean="0"/>
              <a:t>Demonstrating interference with a laser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92238" y="2559050"/>
            <a:ext cx="6264275" cy="1603375"/>
            <a:chOff x="1111" y="1344"/>
            <a:chExt cx="3946" cy="1010"/>
          </a:xfrm>
        </p:grpSpPr>
        <p:pic>
          <p:nvPicPr>
            <p:cNvPr id="2054" name="Picture 4" descr="p1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1344"/>
              <a:ext cx="3946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Line 5"/>
            <p:cNvSpPr>
              <a:spLocks noChangeShapeType="1"/>
            </p:cNvSpPr>
            <p:nvPr/>
          </p:nvSpPr>
          <p:spPr bwMode="auto">
            <a:xfrm>
              <a:off x="3107" y="1434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3424" y="1434"/>
              <a:ext cx="9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/>
                <a:t>0.5m to 2m</a:t>
              </a:r>
            </a:p>
          </p:txBody>
        </p:sp>
      </p:grpSp>
      <p:graphicFrame>
        <p:nvGraphicFramePr>
          <p:cNvPr id="187400" name="Object 8"/>
          <p:cNvGraphicFramePr>
            <a:graphicFrameLocks noChangeAspect="1"/>
          </p:cNvGraphicFramePr>
          <p:nvPr>
            <p:ph idx="1"/>
          </p:nvPr>
        </p:nvGraphicFramePr>
        <p:xfrm>
          <a:off x="1752600" y="4287838"/>
          <a:ext cx="5538788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5" imgW="1933333" imgH="542857" progId="Paint.Picture">
                  <p:embed/>
                </p:oleObj>
              </mc:Choice>
              <mc:Fallback>
                <p:oleObj name="Bitmap Image" r:id="rId5" imgW="1933333" imgH="542857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87838"/>
                        <a:ext cx="5538788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517525" y="1223963"/>
            <a:ext cx="81359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</a:rPr>
              <a:t>A laser </a:t>
            </a:r>
          </a:p>
          <a:p>
            <a:pPr eaLnBrk="0" hangingPunct="0"/>
            <a:r>
              <a:rPr lang="en-GB">
                <a:solidFill>
                  <a:srgbClr val="000000"/>
                </a:solidFill>
              </a:rPr>
              <a:t>(</a:t>
            </a:r>
            <a:r>
              <a:rPr lang="en-GB" b="1">
                <a:solidFill>
                  <a:srgbClr val="009900"/>
                </a:solidFill>
              </a:rPr>
              <a:t>L</a:t>
            </a:r>
            <a:r>
              <a:rPr lang="en-GB">
                <a:solidFill>
                  <a:srgbClr val="000000"/>
                </a:solidFill>
              </a:rPr>
              <a:t>ight </a:t>
            </a:r>
            <a:r>
              <a:rPr lang="en-GB" b="1">
                <a:solidFill>
                  <a:srgbClr val="009900"/>
                </a:solidFill>
              </a:rPr>
              <a:t>A</a:t>
            </a:r>
            <a:r>
              <a:rPr lang="en-GB">
                <a:solidFill>
                  <a:srgbClr val="000000"/>
                </a:solidFill>
              </a:rPr>
              <a:t>mplification by </a:t>
            </a:r>
            <a:r>
              <a:rPr lang="en-GB" b="1">
                <a:solidFill>
                  <a:srgbClr val="009900"/>
                </a:solidFill>
              </a:rPr>
              <a:t>S</a:t>
            </a:r>
            <a:r>
              <a:rPr lang="en-GB">
                <a:solidFill>
                  <a:srgbClr val="000000"/>
                </a:solidFill>
              </a:rPr>
              <a:t>timulated </a:t>
            </a:r>
            <a:r>
              <a:rPr lang="en-GB" b="1">
                <a:solidFill>
                  <a:srgbClr val="009900"/>
                </a:solidFill>
              </a:rPr>
              <a:t>E</a:t>
            </a:r>
            <a:r>
              <a:rPr lang="en-GB">
                <a:solidFill>
                  <a:srgbClr val="000000"/>
                </a:solidFill>
              </a:rPr>
              <a:t>mission of </a:t>
            </a:r>
            <a:r>
              <a:rPr lang="en-GB" b="1">
                <a:solidFill>
                  <a:srgbClr val="009900"/>
                </a:solidFill>
              </a:rPr>
              <a:t>R</a:t>
            </a:r>
            <a:r>
              <a:rPr lang="en-GB">
                <a:solidFill>
                  <a:srgbClr val="000000"/>
                </a:solidFill>
              </a:rPr>
              <a:t>adiation) </a:t>
            </a:r>
          </a:p>
          <a:p>
            <a:pPr eaLnBrk="0" hangingPunct="0"/>
            <a:r>
              <a:rPr lang="en-GB">
                <a:solidFill>
                  <a:srgbClr val="000000"/>
                </a:solidFill>
              </a:rPr>
              <a:t>is a source of </a:t>
            </a:r>
            <a:r>
              <a:rPr lang="en-GB" b="1">
                <a:solidFill>
                  <a:schemeClr val="accent2"/>
                </a:solidFill>
              </a:rPr>
              <a:t>coherent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b="1">
                <a:solidFill>
                  <a:srgbClr val="FF0000"/>
                </a:solidFill>
              </a:rPr>
              <a:t>monochromatic</a:t>
            </a:r>
            <a:r>
              <a:rPr lang="en-GB">
                <a:solidFill>
                  <a:srgbClr val="000000"/>
                </a:solidFill>
              </a:rPr>
              <a:t>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87850" cy="788987"/>
          </a:xfrm>
        </p:spPr>
        <p:txBody>
          <a:bodyPr/>
          <a:lstStyle/>
          <a:p>
            <a:pPr algn="l" eaLnBrk="1" hangingPunct="1"/>
            <a:r>
              <a:rPr lang="en-GB" sz="3600" smtClean="0"/>
              <a:t>White light fringes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149350"/>
            <a:ext cx="4198937" cy="42957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Every colour produces a bight central fringe.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Therefore with white light there is also a bright central white fringe.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The other fringes do not coincide resulting in fringes that are tinted blue on the inside and red on the outside.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The fringes become less distinct away from the centre.</a:t>
            </a:r>
            <a:endParaRPr lang="en-GB" sz="2400" smtClean="0">
              <a:cs typeface="Times New Roman" pitchFamily="18" charset="0"/>
            </a:endParaRPr>
          </a:p>
        </p:txBody>
      </p:sp>
      <p:graphicFrame>
        <p:nvGraphicFramePr>
          <p:cNvPr id="370713" name="Object 25"/>
          <p:cNvGraphicFramePr>
            <a:graphicFrameLocks noChangeAspect="1"/>
          </p:cNvGraphicFramePr>
          <p:nvPr>
            <p:ph sz="quarter" idx="3"/>
          </p:nvPr>
        </p:nvGraphicFramePr>
        <p:xfrm>
          <a:off x="5127625" y="277813"/>
          <a:ext cx="3313113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4" imgW="2704762" imgH="2553056" progId="Paint.Picture">
                  <p:embed/>
                </p:oleObj>
              </mc:Choice>
              <mc:Fallback>
                <p:oleObj name="Bitmap Image" r:id="rId4" imgW="2704762" imgH="2553056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77813"/>
                        <a:ext cx="3313113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0697" name="Picture 9" descr="p201"/>
          <p:cNvPicPr>
            <a:picLocks noChangeAspect="1" noChangeArrowheads="1"/>
          </p:cNvPicPr>
          <p:nvPr/>
        </p:nvPicPr>
        <p:blipFill>
          <a:blip r:embed="rId6">
            <a:lum bright="-2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3454400"/>
            <a:ext cx="35956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80063" y="188913"/>
            <a:ext cx="2376487" cy="5407025"/>
            <a:chOff x="3515" y="255"/>
            <a:chExt cx="1497" cy="3406"/>
          </a:xfrm>
        </p:grpSpPr>
        <p:sp>
          <p:nvSpPr>
            <p:cNvPr id="3079" name="Line 28"/>
            <p:cNvSpPr>
              <a:spLocks noChangeShapeType="1"/>
            </p:cNvSpPr>
            <p:nvPr/>
          </p:nvSpPr>
          <p:spPr bwMode="auto">
            <a:xfrm>
              <a:off x="4286" y="255"/>
              <a:ext cx="0" cy="312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Text Box 29"/>
            <p:cNvSpPr txBox="1">
              <a:spLocks noChangeArrowheads="1"/>
            </p:cNvSpPr>
            <p:nvPr/>
          </p:nvSpPr>
          <p:spPr bwMode="auto">
            <a:xfrm>
              <a:off x="3515" y="3430"/>
              <a:ext cx="14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/>
                <a:t>central bright fringe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2312"/>
          </a:xfrm>
        </p:spPr>
        <p:txBody>
          <a:bodyPr/>
          <a:lstStyle/>
          <a:p>
            <a:pPr eaLnBrk="1" hangingPunct="1"/>
            <a:r>
              <a:rPr lang="en-GB" sz="4000" smtClean="0"/>
              <a:t>Diffraction from a single slit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223963"/>
            <a:ext cx="3922712" cy="452596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A single slit also produces a fringe pattern.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The central fringe is much brighter than and twice the width of the others.</a:t>
            </a:r>
            <a:endParaRPr lang="en-GB" sz="2400" smtClean="0"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759325" y="2919413"/>
            <a:ext cx="4051300" cy="3038475"/>
            <a:chOff x="2998" y="1839"/>
            <a:chExt cx="2552" cy="1914"/>
          </a:xfrm>
        </p:grpSpPr>
        <p:pic>
          <p:nvPicPr>
            <p:cNvPr id="4102" name="Picture 10" descr="p202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" y="1839"/>
              <a:ext cx="2373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17"/>
            <p:cNvSpPr txBox="1">
              <a:spLocks noChangeArrowheads="1"/>
            </p:cNvSpPr>
            <p:nvPr/>
          </p:nvSpPr>
          <p:spPr bwMode="auto">
            <a:xfrm>
              <a:off x="2998" y="3349"/>
              <a:ext cx="25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Diffraction fringe pattern produced by a red light laser</a:t>
              </a:r>
            </a:p>
          </p:txBody>
        </p:sp>
      </p:grpSp>
      <p:graphicFrame>
        <p:nvGraphicFramePr>
          <p:cNvPr id="197650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4775200" y="1184275"/>
          <a:ext cx="38957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5" imgW="1914286" imgH="781159" progId="Paint.Picture">
                  <p:embed/>
                </p:oleObj>
              </mc:Choice>
              <mc:Fallback>
                <p:oleObj name="Bitmap Image" r:id="rId5" imgW="1914286" imgH="781159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184275"/>
                        <a:ext cx="3895725" cy="158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74638"/>
            <a:ext cx="6546850" cy="809625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FF0000"/>
                </a:solidFill>
              </a:rPr>
              <a:t>Double slit pattern with single slit diffraction</a:t>
            </a:r>
          </a:p>
        </p:txBody>
      </p:sp>
      <p:pic>
        <p:nvPicPr>
          <p:cNvPr id="27651" name="Picture 8" descr="350px-Single_slit_and_double_slit2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038" y="1414463"/>
            <a:ext cx="6583362" cy="4964112"/>
          </a:xfrm>
        </p:spPr>
      </p:pic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3497263" y="3367088"/>
            <a:ext cx="4383087" cy="6381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600"/>
          </a:xfrm>
        </p:spPr>
        <p:txBody>
          <a:bodyPr/>
          <a:lstStyle/>
          <a:p>
            <a:pPr eaLnBrk="1" hangingPunct="1"/>
            <a:r>
              <a:rPr lang="en-GB" sz="4000" smtClean="0"/>
              <a:t>Transmission diffraction grating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3800"/>
            <a:ext cx="7985125" cy="1189038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A transmission diffraction grating consists of a glass or plastic slide with many closely spaced slits ruled onto it (typically 500 per mm).</a:t>
            </a:r>
            <a:endParaRPr lang="en-GB" sz="2400" smtClean="0">
              <a:cs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074738" y="2624138"/>
            <a:ext cx="2251075" cy="2255837"/>
            <a:chOff x="677" y="1653"/>
            <a:chExt cx="1418" cy="1421"/>
          </a:xfrm>
        </p:grpSpPr>
        <p:sp>
          <p:nvSpPr>
            <p:cNvPr id="28681" name="Rectangle 9" descr="Narrow vertical"/>
            <p:cNvSpPr>
              <a:spLocks noChangeArrowheads="1"/>
            </p:cNvSpPr>
            <p:nvPr/>
          </p:nvSpPr>
          <p:spPr bwMode="auto">
            <a:xfrm>
              <a:off x="774" y="1653"/>
              <a:ext cx="1225" cy="987"/>
            </a:xfrm>
            <a:prstGeom prst="rect">
              <a:avLst/>
            </a:prstGeom>
            <a:pattFill prst="nar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Text Box 12"/>
            <p:cNvSpPr txBox="1">
              <a:spLocks noChangeArrowheads="1"/>
            </p:cNvSpPr>
            <p:nvPr/>
          </p:nvSpPr>
          <p:spPr bwMode="auto">
            <a:xfrm>
              <a:off x="677" y="2670"/>
              <a:ext cx="14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500 lines per mm (magnified view)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29238" y="2624138"/>
            <a:ext cx="2251075" cy="2255837"/>
            <a:chOff x="3357" y="1653"/>
            <a:chExt cx="1418" cy="1421"/>
          </a:xfrm>
        </p:grpSpPr>
        <p:sp>
          <p:nvSpPr>
            <p:cNvPr id="28679" name="Rectangle 10" descr="Dark vertical"/>
            <p:cNvSpPr>
              <a:spLocks noChangeArrowheads="1"/>
            </p:cNvSpPr>
            <p:nvPr/>
          </p:nvSpPr>
          <p:spPr bwMode="auto">
            <a:xfrm>
              <a:off x="3454" y="1653"/>
              <a:ext cx="1225" cy="987"/>
            </a:xfrm>
            <a:prstGeom prst="rect">
              <a:avLst/>
            </a:prstGeom>
            <a:pattFill prst="dkVert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Text Box 13"/>
            <p:cNvSpPr txBox="1">
              <a:spLocks noChangeArrowheads="1"/>
            </p:cNvSpPr>
            <p:nvPr/>
          </p:nvSpPr>
          <p:spPr bwMode="auto">
            <a:xfrm>
              <a:off x="3357" y="2670"/>
              <a:ext cx="141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100 lines per mm (magnified view)</a:t>
              </a:r>
            </a:p>
          </p:txBody>
        </p:sp>
      </p:grp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219075" y="5181600"/>
            <a:ext cx="8709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Note: A CD or DVD disc acts as a reflection diffraction grating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3575"/>
          </a:xfrm>
        </p:spPr>
        <p:txBody>
          <a:bodyPr/>
          <a:lstStyle/>
          <a:p>
            <a:pPr eaLnBrk="1" hangingPunct="1"/>
            <a:r>
              <a:rPr lang="en-GB" sz="4000" smtClean="0"/>
              <a:t>Grating and monochromatic light</a:t>
            </a:r>
          </a:p>
        </p:txBody>
      </p:sp>
      <p:pic>
        <p:nvPicPr>
          <p:cNvPr id="402438" name="Picture 6" descr="p2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250950"/>
            <a:ext cx="463073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66713" y="1150938"/>
            <a:ext cx="4187825" cy="4824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When a parallel beam of monochromatic light is incident normally with the grating the light is transmitted in certain directions only.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This happens because: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smtClean="0"/>
              <a:t> the light is diffracted by each slit in the grating.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GB" sz="2400" smtClean="0"/>
              <a:t> the diffracted light from adjacent slits reinforces only in a few directions. In all other directions cancellation occurs.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p2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250950"/>
            <a:ext cx="463073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596900"/>
            <a:ext cx="4187825" cy="48244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400" smtClean="0"/>
              <a:t>The central beam is referred as the ‘zero order beam’ and is in the same direction as the incident beam.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Other transmitted beams are numbered outwards from the zero order beam.</a:t>
            </a:r>
          </a:p>
          <a:p>
            <a:pPr marL="0" indent="0" eaLnBrk="1" hangingPunct="1">
              <a:buFontTx/>
              <a:buNone/>
            </a:pPr>
            <a:endParaRPr lang="en-GB" sz="2400" smtClean="0"/>
          </a:p>
          <a:p>
            <a:pPr marL="0" indent="0" eaLnBrk="1" hangingPunct="1">
              <a:buFontTx/>
              <a:buNone/>
            </a:pPr>
            <a:r>
              <a:rPr lang="en-GB" sz="2400" smtClean="0"/>
              <a:t>The pattern of beams is symmetric about the zero order beam.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Superposition of waves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4038600" cy="452596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 smtClean="0"/>
              <a:t>This is the process that occurs when two waves of the same type meet.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 smtClean="0">
                <a:solidFill>
                  <a:srgbClr val="FF0000"/>
                </a:solidFill>
              </a:rPr>
              <a:t>The principle of superposition</a:t>
            </a:r>
            <a:r>
              <a:rPr lang="en-GB" sz="2400" b="1" smtClean="0">
                <a:solidFill>
                  <a:srgbClr val="FF0066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 smtClean="0"/>
              <a:t>When two waves meet, the total displacement at a point is equal to the sum of the individual displacements at that point</a:t>
            </a:r>
          </a:p>
        </p:txBody>
      </p:sp>
      <p:grpSp>
        <p:nvGrpSpPr>
          <p:cNvPr id="8196" name="Group 23"/>
          <p:cNvGrpSpPr>
            <a:grpSpLocks/>
          </p:cNvGrpSpPr>
          <p:nvPr/>
        </p:nvGrpSpPr>
        <p:grpSpPr bwMode="auto">
          <a:xfrm>
            <a:off x="4932363" y="1412875"/>
            <a:ext cx="3671887" cy="3684588"/>
            <a:chOff x="3107" y="890"/>
            <a:chExt cx="2313" cy="2321"/>
          </a:xfrm>
        </p:grpSpPr>
        <p:sp>
          <p:nvSpPr>
            <p:cNvPr id="8197" name="Freeform 7"/>
            <p:cNvSpPr>
              <a:spLocks/>
            </p:cNvSpPr>
            <p:nvPr/>
          </p:nvSpPr>
          <p:spPr bwMode="auto">
            <a:xfrm>
              <a:off x="3107" y="1163"/>
              <a:ext cx="447" cy="531"/>
            </a:xfrm>
            <a:custGeom>
              <a:avLst/>
              <a:gdLst>
                <a:gd name="T0" fmla="*/ 0 w 715"/>
                <a:gd name="T1" fmla="*/ 531 h 1250"/>
                <a:gd name="T2" fmla="*/ 227 w 715"/>
                <a:gd name="T3" fmla="*/ 1 h 1250"/>
                <a:gd name="T4" fmla="*/ 447 w 715"/>
                <a:gd name="T5" fmla="*/ 526 h 1250"/>
                <a:gd name="T6" fmla="*/ 0 60000 65536"/>
                <a:gd name="T7" fmla="*/ 0 60000 65536"/>
                <a:gd name="T8" fmla="*/ 0 60000 65536"/>
                <a:gd name="T9" fmla="*/ 0 w 715"/>
                <a:gd name="T10" fmla="*/ 0 h 1250"/>
                <a:gd name="T11" fmla="*/ 715 w 715"/>
                <a:gd name="T12" fmla="*/ 1250 h 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5" h="1250">
                  <a:moveTo>
                    <a:pt x="0" y="1250"/>
                  </a:moveTo>
                  <a:cubicBezTo>
                    <a:pt x="122" y="627"/>
                    <a:pt x="244" y="4"/>
                    <a:pt x="363" y="2"/>
                  </a:cubicBezTo>
                  <a:cubicBezTo>
                    <a:pt x="482" y="0"/>
                    <a:pt x="598" y="619"/>
                    <a:pt x="715" y="123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" name="Group 8"/>
            <p:cNvGrpSpPr>
              <a:grpSpLocks/>
            </p:cNvGrpSpPr>
            <p:nvPr/>
          </p:nvGrpSpPr>
          <p:grpSpPr bwMode="auto">
            <a:xfrm>
              <a:off x="3614" y="1268"/>
              <a:ext cx="300" cy="287"/>
              <a:chOff x="9707" y="12683"/>
              <a:chExt cx="480" cy="480"/>
            </a:xfrm>
          </p:grpSpPr>
          <p:sp>
            <p:nvSpPr>
              <p:cNvPr id="8211" name="Line 9"/>
              <p:cNvSpPr>
                <a:spLocks noChangeShapeType="1"/>
              </p:cNvSpPr>
              <p:nvPr/>
            </p:nvSpPr>
            <p:spPr bwMode="auto">
              <a:xfrm>
                <a:off x="9941" y="12683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0"/>
              <p:cNvSpPr>
                <a:spLocks noChangeShapeType="1"/>
              </p:cNvSpPr>
              <p:nvPr/>
            </p:nvSpPr>
            <p:spPr bwMode="auto">
              <a:xfrm>
                <a:off x="9707" y="1292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9" name="Line 11"/>
            <p:cNvSpPr>
              <a:spLocks noChangeShapeType="1"/>
            </p:cNvSpPr>
            <p:nvPr/>
          </p:nvSpPr>
          <p:spPr bwMode="auto">
            <a:xfrm>
              <a:off x="4459" y="1418"/>
              <a:ext cx="30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12"/>
            <p:cNvSpPr>
              <a:spLocks/>
            </p:cNvSpPr>
            <p:nvPr/>
          </p:nvSpPr>
          <p:spPr bwMode="auto">
            <a:xfrm>
              <a:off x="4900" y="890"/>
              <a:ext cx="447" cy="1099"/>
            </a:xfrm>
            <a:custGeom>
              <a:avLst/>
              <a:gdLst>
                <a:gd name="T0" fmla="*/ 0 w 715"/>
                <a:gd name="T1" fmla="*/ 1099 h 1250"/>
                <a:gd name="T2" fmla="*/ 227 w 715"/>
                <a:gd name="T3" fmla="*/ 2 h 1250"/>
                <a:gd name="T4" fmla="*/ 447 w 715"/>
                <a:gd name="T5" fmla="*/ 1089 h 1250"/>
                <a:gd name="T6" fmla="*/ 0 60000 65536"/>
                <a:gd name="T7" fmla="*/ 0 60000 65536"/>
                <a:gd name="T8" fmla="*/ 0 60000 65536"/>
                <a:gd name="T9" fmla="*/ 0 w 715"/>
                <a:gd name="T10" fmla="*/ 0 h 1250"/>
                <a:gd name="T11" fmla="*/ 715 w 715"/>
                <a:gd name="T12" fmla="*/ 1250 h 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5" h="1250">
                  <a:moveTo>
                    <a:pt x="0" y="1250"/>
                  </a:moveTo>
                  <a:cubicBezTo>
                    <a:pt x="122" y="627"/>
                    <a:pt x="244" y="4"/>
                    <a:pt x="363" y="2"/>
                  </a:cubicBezTo>
                  <a:cubicBezTo>
                    <a:pt x="482" y="0"/>
                    <a:pt x="598" y="619"/>
                    <a:pt x="715" y="123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13"/>
            <p:cNvSpPr>
              <a:spLocks/>
            </p:cNvSpPr>
            <p:nvPr/>
          </p:nvSpPr>
          <p:spPr bwMode="auto">
            <a:xfrm>
              <a:off x="3934" y="1173"/>
              <a:ext cx="447" cy="531"/>
            </a:xfrm>
            <a:custGeom>
              <a:avLst/>
              <a:gdLst>
                <a:gd name="T0" fmla="*/ 0 w 715"/>
                <a:gd name="T1" fmla="*/ 531 h 1250"/>
                <a:gd name="T2" fmla="*/ 227 w 715"/>
                <a:gd name="T3" fmla="*/ 1 h 1250"/>
                <a:gd name="T4" fmla="*/ 447 w 715"/>
                <a:gd name="T5" fmla="*/ 526 h 1250"/>
                <a:gd name="T6" fmla="*/ 0 60000 65536"/>
                <a:gd name="T7" fmla="*/ 0 60000 65536"/>
                <a:gd name="T8" fmla="*/ 0 60000 65536"/>
                <a:gd name="T9" fmla="*/ 0 w 715"/>
                <a:gd name="T10" fmla="*/ 0 h 1250"/>
                <a:gd name="T11" fmla="*/ 715 w 715"/>
                <a:gd name="T12" fmla="*/ 1250 h 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5" h="1250">
                  <a:moveTo>
                    <a:pt x="0" y="1250"/>
                  </a:moveTo>
                  <a:cubicBezTo>
                    <a:pt x="122" y="627"/>
                    <a:pt x="244" y="4"/>
                    <a:pt x="363" y="2"/>
                  </a:cubicBezTo>
                  <a:cubicBezTo>
                    <a:pt x="482" y="0"/>
                    <a:pt x="598" y="619"/>
                    <a:pt x="715" y="123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4"/>
            <p:cNvSpPr>
              <a:spLocks/>
            </p:cNvSpPr>
            <p:nvPr/>
          </p:nvSpPr>
          <p:spPr bwMode="auto">
            <a:xfrm>
              <a:off x="3140" y="2309"/>
              <a:ext cx="447" cy="531"/>
            </a:xfrm>
            <a:custGeom>
              <a:avLst/>
              <a:gdLst>
                <a:gd name="T0" fmla="*/ 0 w 715"/>
                <a:gd name="T1" fmla="*/ 531 h 1250"/>
                <a:gd name="T2" fmla="*/ 227 w 715"/>
                <a:gd name="T3" fmla="*/ 1 h 1250"/>
                <a:gd name="T4" fmla="*/ 447 w 715"/>
                <a:gd name="T5" fmla="*/ 526 h 1250"/>
                <a:gd name="T6" fmla="*/ 0 60000 65536"/>
                <a:gd name="T7" fmla="*/ 0 60000 65536"/>
                <a:gd name="T8" fmla="*/ 0 60000 65536"/>
                <a:gd name="T9" fmla="*/ 0 w 715"/>
                <a:gd name="T10" fmla="*/ 0 h 1250"/>
                <a:gd name="T11" fmla="*/ 715 w 715"/>
                <a:gd name="T12" fmla="*/ 1250 h 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5" h="1250">
                  <a:moveTo>
                    <a:pt x="0" y="1250"/>
                  </a:moveTo>
                  <a:cubicBezTo>
                    <a:pt x="122" y="627"/>
                    <a:pt x="244" y="4"/>
                    <a:pt x="363" y="2"/>
                  </a:cubicBezTo>
                  <a:cubicBezTo>
                    <a:pt x="482" y="0"/>
                    <a:pt x="598" y="619"/>
                    <a:pt x="715" y="123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3" name="Group 15"/>
            <p:cNvGrpSpPr>
              <a:grpSpLocks/>
            </p:cNvGrpSpPr>
            <p:nvPr/>
          </p:nvGrpSpPr>
          <p:grpSpPr bwMode="auto">
            <a:xfrm>
              <a:off x="3648" y="2414"/>
              <a:ext cx="300" cy="288"/>
              <a:chOff x="9707" y="12683"/>
              <a:chExt cx="480" cy="480"/>
            </a:xfrm>
          </p:grpSpPr>
          <p:sp>
            <p:nvSpPr>
              <p:cNvPr id="8209" name="Line 16"/>
              <p:cNvSpPr>
                <a:spLocks noChangeShapeType="1"/>
              </p:cNvSpPr>
              <p:nvPr/>
            </p:nvSpPr>
            <p:spPr bwMode="auto">
              <a:xfrm>
                <a:off x="9941" y="12683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Line 17"/>
              <p:cNvSpPr>
                <a:spLocks noChangeShapeType="1"/>
              </p:cNvSpPr>
              <p:nvPr/>
            </p:nvSpPr>
            <p:spPr bwMode="auto">
              <a:xfrm>
                <a:off x="9707" y="12928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4" name="Line 18"/>
            <p:cNvSpPr>
              <a:spLocks noChangeShapeType="1"/>
            </p:cNvSpPr>
            <p:nvPr/>
          </p:nvSpPr>
          <p:spPr bwMode="auto">
            <a:xfrm>
              <a:off x="4493" y="2565"/>
              <a:ext cx="3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9"/>
            <p:cNvSpPr>
              <a:spLocks/>
            </p:cNvSpPr>
            <p:nvPr/>
          </p:nvSpPr>
          <p:spPr bwMode="auto">
            <a:xfrm flipV="1">
              <a:off x="3967" y="2319"/>
              <a:ext cx="447" cy="531"/>
            </a:xfrm>
            <a:custGeom>
              <a:avLst/>
              <a:gdLst>
                <a:gd name="T0" fmla="*/ 0 w 715"/>
                <a:gd name="T1" fmla="*/ 531 h 1250"/>
                <a:gd name="T2" fmla="*/ 227 w 715"/>
                <a:gd name="T3" fmla="*/ 1 h 1250"/>
                <a:gd name="T4" fmla="*/ 447 w 715"/>
                <a:gd name="T5" fmla="*/ 526 h 1250"/>
                <a:gd name="T6" fmla="*/ 0 60000 65536"/>
                <a:gd name="T7" fmla="*/ 0 60000 65536"/>
                <a:gd name="T8" fmla="*/ 0 60000 65536"/>
                <a:gd name="T9" fmla="*/ 0 w 715"/>
                <a:gd name="T10" fmla="*/ 0 h 1250"/>
                <a:gd name="T11" fmla="*/ 715 w 715"/>
                <a:gd name="T12" fmla="*/ 1250 h 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5" h="1250">
                  <a:moveTo>
                    <a:pt x="0" y="1250"/>
                  </a:moveTo>
                  <a:cubicBezTo>
                    <a:pt x="122" y="627"/>
                    <a:pt x="244" y="4"/>
                    <a:pt x="363" y="2"/>
                  </a:cubicBezTo>
                  <a:cubicBezTo>
                    <a:pt x="482" y="0"/>
                    <a:pt x="598" y="619"/>
                    <a:pt x="715" y="1239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20"/>
            <p:cNvSpPr>
              <a:spLocks noChangeShapeType="1"/>
            </p:cNvSpPr>
            <p:nvPr/>
          </p:nvSpPr>
          <p:spPr bwMode="auto">
            <a:xfrm flipV="1">
              <a:off x="4987" y="2564"/>
              <a:ext cx="433" cy="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Text Box 21"/>
            <p:cNvSpPr txBox="1">
              <a:spLocks noChangeArrowheads="1"/>
            </p:cNvSpPr>
            <p:nvPr/>
          </p:nvSpPr>
          <p:spPr bwMode="auto">
            <a:xfrm>
              <a:off x="3514" y="1751"/>
              <a:ext cx="1307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reinforcement</a:t>
              </a:r>
              <a:endParaRPr lang="en-GB"/>
            </a:p>
          </p:txBody>
        </p:sp>
        <p:sp>
          <p:nvSpPr>
            <p:cNvPr id="8208" name="Text Box 22"/>
            <p:cNvSpPr txBox="1">
              <a:spLocks noChangeArrowheads="1"/>
            </p:cNvSpPr>
            <p:nvPr/>
          </p:nvSpPr>
          <p:spPr bwMode="auto">
            <a:xfrm>
              <a:off x="3515" y="2886"/>
              <a:ext cx="130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cancellation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2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250950"/>
            <a:ext cx="4630737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596900"/>
            <a:ext cx="4187825" cy="48244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z="2800" smtClean="0"/>
              <a:t>The angle between the beams increases if:</a:t>
            </a:r>
          </a:p>
          <a:p>
            <a:pPr marL="0" indent="0" eaLnBrk="1" hangingPunct="1"/>
            <a:r>
              <a:rPr lang="en-GB" sz="2800" smtClean="0"/>
              <a:t> the wavelength of the light is increased</a:t>
            </a:r>
          </a:p>
          <a:p>
            <a:pPr marL="0" indent="0" eaLnBrk="1" hangingPunct="1"/>
            <a:r>
              <a:rPr lang="en-GB" sz="2800" smtClean="0"/>
              <a:t> the width of the slits in the grating is decreased (more lines per mm)</a:t>
            </a:r>
          </a:p>
          <a:p>
            <a:pPr marL="0" indent="0" eaLnBrk="1" hangingPunct="1">
              <a:buFontTx/>
              <a:buNone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63575"/>
          </a:xfrm>
        </p:spPr>
        <p:txBody>
          <a:bodyPr/>
          <a:lstStyle/>
          <a:p>
            <a:pPr eaLnBrk="1" hangingPunct="1"/>
            <a:r>
              <a:rPr lang="en-GB" sz="4000" smtClean="0"/>
              <a:t>Grating and white light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66713" y="1150938"/>
            <a:ext cx="8294687" cy="1660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Each wavelength produces its own set of lines.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 zero order beam is white.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sz="2400" smtClean="0"/>
              <a:t>The other beams are spectra with red showing the greatest angles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</p:txBody>
      </p:sp>
      <p:pic>
        <p:nvPicPr>
          <p:cNvPr id="410629" name="Picture 5" descr="Diffractio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2530475"/>
            <a:ext cx="5249862" cy="3184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/>
          <a:lstStyle/>
          <a:p>
            <a:pPr eaLnBrk="1" hangingPunct="1"/>
            <a:r>
              <a:rPr lang="en-GB" sz="4000" smtClean="0"/>
              <a:t>Diffraction grating equation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179513"/>
            <a:ext cx="6950075" cy="3598862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		d sin θ = nλ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800" i="1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i="1" smtClean="0">
                <a:cs typeface="Times New Roman" pitchFamily="18" charset="0"/>
              </a:rPr>
              <a:t>where: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GB" sz="2800" smtClean="0">
                <a:cs typeface="Times New Roman" pitchFamily="18" charset="0"/>
              </a:rPr>
              <a:t> = the grating spacing (the distance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smtClean="0">
                <a:cs typeface="Times New Roman" pitchFamily="18" charset="0"/>
              </a:rPr>
              <a:t>       between the centres of adjacent slits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smtClean="0">
                <a:cs typeface="Times New Roman" pitchFamily="18" charset="0"/>
              </a:rPr>
              <a:t>       drawn on the grating)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GB" sz="2800" smtClean="0">
                <a:cs typeface="Times New Roman" pitchFamily="18" charset="0"/>
              </a:rPr>
              <a:t> = the beam order number (0, 1, 2 etc..)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sz="28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800" smtClean="0">
                <a:cs typeface="Arial" pitchFamily="34" charset="0"/>
              </a:rPr>
              <a:t> = the wavelength of the light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θ </a:t>
            </a:r>
            <a:r>
              <a:rPr lang="en-GB" sz="2800" smtClean="0">
                <a:cs typeface="Times New Roman" pitchFamily="18" charset="0"/>
              </a:rPr>
              <a:t>= the angle between the beam in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smtClean="0">
                <a:cs typeface="Times New Roman" pitchFamily="18" charset="0"/>
              </a:rPr>
              <a:t>       question and the zero order beam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80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smtClean="0">
                <a:cs typeface="Times New Roman" pitchFamily="18" charset="0"/>
              </a:rPr>
              <a:t>Note: The number of slits per metre, </a:t>
            </a: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GB" sz="2800" smtClean="0">
                <a:cs typeface="Times New Roman" pitchFamily="18" charset="0"/>
              </a:rPr>
              <a:t> in 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800" smtClean="0">
                <a:cs typeface="Times New Roman" pitchFamily="18" charset="0"/>
              </a:rPr>
              <a:t>          the grating is given by: </a:t>
            </a:r>
            <a:r>
              <a:rPr lang="en-GB" sz="2800" b="1" i="1" smtClean="0">
                <a:solidFill>
                  <a:srgbClr val="FF0000"/>
                </a:solidFill>
                <a:cs typeface="Times New Roman" pitchFamily="18" charset="0"/>
              </a:rPr>
              <a:t>N = 1 / n</a:t>
            </a:r>
            <a:endParaRPr lang="el-GR" sz="28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389813" y="1268413"/>
            <a:ext cx="1397000" cy="4624387"/>
            <a:chOff x="3078" y="798"/>
            <a:chExt cx="880" cy="2913"/>
          </a:xfrm>
        </p:grpSpPr>
        <p:grpSp>
          <p:nvGrpSpPr>
            <p:cNvPr id="33798" name="Group 9"/>
            <p:cNvGrpSpPr>
              <a:grpSpLocks/>
            </p:cNvGrpSpPr>
            <p:nvPr/>
          </p:nvGrpSpPr>
          <p:grpSpPr bwMode="auto">
            <a:xfrm>
              <a:off x="3788" y="798"/>
              <a:ext cx="170" cy="2913"/>
              <a:chOff x="3496" y="836"/>
              <a:chExt cx="170" cy="2913"/>
            </a:xfrm>
          </p:grpSpPr>
          <p:grpSp>
            <p:nvGrpSpPr>
              <p:cNvPr id="33803" name="Group 10"/>
              <p:cNvGrpSpPr>
                <a:grpSpLocks/>
              </p:cNvGrpSpPr>
              <p:nvPr/>
            </p:nvGrpSpPr>
            <p:grpSpPr bwMode="auto">
              <a:xfrm>
                <a:off x="3498" y="836"/>
                <a:ext cx="167" cy="2913"/>
                <a:chOff x="3491" y="912"/>
                <a:chExt cx="300" cy="2866"/>
              </a:xfrm>
            </p:grpSpPr>
            <p:sp>
              <p:nvSpPr>
                <p:cNvPr id="33806" name="Rectangle 11"/>
                <p:cNvSpPr>
                  <a:spLocks noChangeArrowheads="1"/>
                </p:cNvSpPr>
                <p:nvPr/>
              </p:nvSpPr>
              <p:spPr bwMode="auto">
                <a:xfrm>
                  <a:off x="3491" y="912"/>
                  <a:ext cx="300" cy="7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7" name="Rectangle 12"/>
                <p:cNvSpPr>
                  <a:spLocks noChangeArrowheads="1"/>
                </p:cNvSpPr>
                <p:nvPr/>
              </p:nvSpPr>
              <p:spPr bwMode="auto">
                <a:xfrm>
                  <a:off x="3491" y="1971"/>
                  <a:ext cx="300" cy="7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808" name="Rectangle 13"/>
                <p:cNvSpPr>
                  <a:spLocks noChangeArrowheads="1"/>
                </p:cNvSpPr>
                <p:nvPr/>
              </p:nvSpPr>
              <p:spPr bwMode="auto">
                <a:xfrm>
                  <a:off x="3491" y="3031"/>
                  <a:ext cx="300" cy="7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804" name="Oval 14"/>
              <p:cNvSpPr>
                <a:spLocks noChangeArrowheads="1"/>
              </p:cNvSpPr>
              <p:nvPr/>
            </p:nvSpPr>
            <p:spPr bwMode="auto">
              <a:xfrm>
                <a:off x="3496" y="1662"/>
                <a:ext cx="170" cy="1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5" name="Oval 15"/>
              <p:cNvSpPr>
                <a:spLocks noChangeArrowheads="1"/>
              </p:cNvSpPr>
              <p:nvPr/>
            </p:nvSpPr>
            <p:spPr bwMode="auto">
              <a:xfrm>
                <a:off x="3496" y="2760"/>
                <a:ext cx="170" cy="15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799" name="Line 17"/>
            <p:cNvSpPr>
              <a:spLocks noChangeShapeType="1"/>
            </p:cNvSpPr>
            <p:nvPr/>
          </p:nvSpPr>
          <p:spPr bwMode="auto">
            <a:xfrm>
              <a:off x="3078" y="1699"/>
              <a:ext cx="803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18"/>
            <p:cNvSpPr>
              <a:spLocks noChangeShapeType="1"/>
            </p:cNvSpPr>
            <p:nvPr/>
          </p:nvSpPr>
          <p:spPr bwMode="auto">
            <a:xfrm flipV="1">
              <a:off x="3078" y="2789"/>
              <a:ext cx="765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19"/>
            <p:cNvSpPr>
              <a:spLocks noChangeShapeType="1"/>
            </p:cNvSpPr>
            <p:nvPr/>
          </p:nvSpPr>
          <p:spPr bwMode="auto">
            <a:xfrm>
              <a:off x="3466" y="1720"/>
              <a:ext cx="0" cy="10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Text Box 20"/>
            <p:cNvSpPr txBox="1">
              <a:spLocks noChangeArrowheads="1"/>
            </p:cNvSpPr>
            <p:nvPr/>
          </p:nvSpPr>
          <p:spPr bwMode="auto">
            <a:xfrm>
              <a:off x="3094" y="2044"/>
              <a:ext cx="3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3200" b="1" i="1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412706" name="Rectangle 34"/>
          <p:cNvSpPr>
            <a:spLocks noChangeArrowheads="1"/>
          </p:cNvSpPr>
          <p:nvPr/>
        </p:nvSpPr>
        <p:spPr bwMode="auto">
          <a:xfrm>
            <a:off x="2174875" y="1069975"/>
            <a:ext cx="2463800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8637"/>
          </a:xfrm>
        </p:spPr>
        <p:txBody>
          <a:bodyPr/>
          <a:lstStyle/>
          <a:p>
            <a:pPr eaLnBrk="1" hangingPunct="1"/>
            <a:r>
              <a:rPr lang="en-GB" sz="3600" smtClean="0"/>
              <a:t>Diffraction grating equation derivation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192213"/>
            <a:ext cx="4159250" cy="504825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Let 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 be the angle between the zero order maximum and the 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GB" sz="2400" baseline="30000" smtClean="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 order maximum.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For this to occur the path difference between the light from two adjacent slits must equal a 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In the diagram opposite distance </a:t>
            </a: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QY</a:t>
            </a: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 must equal 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But: 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sin 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 = </a:t>
            </a:r>
            <a:r>
              <a:rPr lang="en-GB" sz="2400" b="1" smtClean="0">
                <a:solidFill>
                  <a:schemeClr val="accent2"/>
                </a:solidFill>
                <a:cs typeface="Arial" pitchFamily="34" charset="0"/>
              </a:rPr>
              <a:t>QY / QP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sin 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 = n</a:t>
            </a:r>
            <a:r>
              <a:rPr lang="el-GR" sz="2400" b="1" i="1" smtClean="0">
                <a:solidFill>
                  <a:srgbClr val="FF0000"/>
                </a:solidFill>
                <a:cs typeface="Arial" pitchFamily="34" charset="0"/>
              </a:rPr>
              <a:t>λ</a:t>
            </a:r>
            <a:r>
              <a:rPr lang="en-GB" sz="2400" b="1" i="1" smtClean="0">
                <a:solidFill>
                  <a:srgbClr val="FF0000"/>
                </a:solidFill>
                <a:cs typeface="Arial" pitchFamily="34" charset="0"/>
              </a:rPr>
              <a:t> / d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Arial" pitchFamily="34" charset="0"/>
              </a:rPr>
              <a:t>Hence: </a:t>
            </a: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d sin θ = nλ</a:t>
            </a:r>
            <a:endParaRPr lang="el-GR" sz="2400" b="1" i="1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34820" name="Group 32"/>
          <p:cNvGrpSpPr>
            <a:grpSpLocks/>
          </p:cNvGrpSpPr>
          <p:nvPr/>
        </p:nvGrpSpPr>
        <p:grpSpPr bwMode="auto">
          <a:xfrm>
            <a:off x="4886325" y="1181100"/>
            <a:ext cx="4257675" cy="4737100"/>
            <a:chOff x="2786" y="836"/>
            <a:chExt cx="2682" cy="2984"/>
          </a:xfrm>
        </p:grpSpPr>
        <p:sp>
          <p:nvSpPr>
            <p:cNvPr id="34821" name="Freeform 25"/>
            <p:cNvSpPr>
              <a:spLocks/>
            </p:cNvSpPr>
            <p:nvPr/>
          </p:nvSpPr>
          <p:spPr bwMode="auto">
            <a:xfrm rot="-5400000">
              <a:off x="3646" y="2158"/>
              <a:ext cx="98" cy="318"/>
            </a:xfrm>
            <a:custGeom>
              <a:avLst/>
              <a:gdLst>
                <a:gd name="T0" fmla="*/ 84 w 98"/>
                <a:gd name="T1" fmla="*/ 0 h 390"/>
                <a:gd name="T2" fmla="*/ 84 w 98"/>
                <a:gd name="T3" fmla="*/ 131 h 390"/>
                <a:gd name="T4" fmla="*/ 0 w 98"/>
                <a:gd name="T5" fmla="*/ 259 h 390"/>
                <a:gd name="T6" fmla="*/ 0 60000 65536"/>
                <a:gd name="T7" fmla="*/ 0 60000 65536"/>
                <a:gd name="T8" fmla="*/ 0 60000 65536"/>
                <a:gd name="T9" fmla="*/ 0 w 98"/>
                <a:gd name="T10" fmla="*/ 0 h 390"/>
                <a:gd name="T11" fmla="*/ 98 w 98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390">
                  <a:moveTo>
                    <a:pt x="84" y="0"/>
                  </a:moveTo>
                  <a:cubicBezTo>
                    <a:pt x="91" y="66"/>
                    <a:pt x="98" y="133"/>
                    <a:pt x="84" y="198"/>
                  </a:cubicBezTo>
                  <a:cubicBezTo>
                    <a:pt x="70" y="263"/>
                    <a:pt x="35" y="326"/>
                    <a:pt x="0" y="390"/>
                  </a:cubicBezTo>
                </a:path>
              </a:pathLst>
            </a:custGeom>
            <a:noFill/>
            <a:ln w="571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2" name="Group 19"/>
            <p:cNvGrpSpPr>
              <a:grpSpLocks/>
            </p:cNvGrpSpPr>
            <p:nvPr/>
          </p:nvGrpSpPr>
          <p:grpSpPr bwMode="auto">
            <a:xfrm>
              <a:off x="2786" y="836"/>
              <a:ext cx="2682" cy="2913"/>
              <a:chOff x="2786" y="836"/>
              <a:chExt cx="2682" cy="2913"/>
            </a:xfrm>
          </p:grpSpPr>
          <p:grpSp>
            <p:nvGrpSpPr>
              <p:cNvPr id="34833" name="Group 12"/>
              <p:cNvGrpSpPr>
                <a:grpSpLocks/>
              </p:cNvGrpSpPr>
              <p:nvPr/>
            </p:nvGrpSpPr>
            <p:grpSpPr bwMode="auto">
              <a:xfrm>
                <a:off x="3496" y="836"/>
                <a:ext cx="170" cy="2913"/>
                <a:chOff x="3496" y="836"/>
                <a:chExt cx="170" cy="2913"/>
              </a:xfrm>
            </p:grpSpPr>
            <p:grpSp>
              <p:nvGrpSpPr>
                <p:cNvPr id="34839" name="Group 9"/>
                <p:cNvGrpSpPr>
                  <a:grpSpLocks/>
                </p:cNvGrpSpPr>
                <p:nvPr/>
              </p:nvGrpSpPr>
              <p:grpSpPr bwMode="auto">
                <a:xfrm>
                  <a:off x="3498" y="836"/>
                  <a:ext cx="167" cy="2913"/>
                  <a:chOff x="3491" y="912"/>
                  <a:chExt cx="300" cy="2866"/>
                </a:xfrm>
              </p:grpSpPr>
              <p:sp>
                <p:nvSpPr>
                  <p:cNvPr id="348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912"/>
                    <a:ext cx="300" cy="7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1971"/>
                    <a:ext cx="300" cy="7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3031"/>
                    <a:ext cx="300" cy="747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40" name="Oval 10"/>
                <p:cNvSpPr>
                  <a:spLocks noChangeArrowheads="1"/>
                </p:cNvSpPr>
                <p:nvPr/>
              </p:nvSpPr>
              <p:spPr bwMode="auto">
                <a:xfrm>
                  <a:off x="3496" y="1662"/>
                  <a:ext cx="170" cy="15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41" name="Oval 11"/>
                <p:cNvSpPr>
                  <a:spLocks noChangeArrowheads="1"/>
                </p:cNvSpPr>
                <p:nvPr/>
              </p:nvSpPr>
              <p:spPr bwMode="auto">
                <a:xfrm>
                  <a:off x="3496" y="2760"/>
                  <a:ext cx="170" cy="152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834" name="Group 18"/>
              <p:cNvGrpSpPr>
                <a:grpSpLocks/>
              </p:cNvGrpSpPr>
              <p:nvPr/>
            </p:nvGrpSpPr>
            <p:grpSpPr bwMode="auto">
              <a:xfrm>
                <a:off x="2786" y="1737"/>
                <a:ext cx="2682" cy="1099"/>
                <a:chOff x="2786" y="1737"/>
                <a:chExt cx="2682" cy="1099"/>
              </a:xfrm>
            </p:grpSpPr>
            <p:sp>
              <p:nvSpPr>
                <p:cNvPr id="34835" name="Line 13"/>
                <p:cNvSpPr>
                  <a:spLocks noChangeShapeType="1"/>
                </p:cNvSpPr>
                <p:nvPr/>
              </p:nvSpPr>
              <p:spPr bwMode="auto">
                <a:xfrm>
                  <a:off x="2786" y="1737"/>
                  <a:ext cx="803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6" name="Line 14"/>
                <p:cNvSpPr>
                  <a:spLocks noChangeShapeType="1"/>
                </p:cNvSpPr>
                <p:nvPr/>
              </p:nvSpPr>
              <p:spPr bwMode="auto">
                <a:xfrm>
                  <a:off x="2786" y="2833"/>
                  <a:ext cx="2682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7" name="Line 15"/>
                <p:cNvSpPr>
                  <a:spLocks noChangeShapeType="1"/>
                </p:cNvSpPr>
                <p:nvPr/>
              </p:nvSpPr>
              <p:spPr bwMode="auto">
                <a:xfrm>
                  <a:off x="3174" y="1758"/>
                  <a:ext cx="0" cy="10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802" y="2082"/>
                  <a:ext cx="300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3200" b="1" i="1">
                      <a:solidFill>
                        <a:srgbClr val="FF0000"/>
                      </a:solidFill>
                    </a:rPr>
                    <a:t>d</a:t>
                  </a:r>
                </a:p>
              </p:txBody>
            </p:sp>
          </p:grpSp>
        </p:grpSp>
        <p:sp>
          <p:nvSpPr>
            <p:cNvPr id="34823" name="Line 20"/>
            <p:cNvSpPr>
              <a:spLocks noChangeShapeType="1"/>
            </p:cNvSpPr>
            <p:nvPr/>
          </p:nvSpPr>
          <p:spPr bwMode="auto">
            <a:xfrm>
              <a:off x="3594" y="1740"/>
              <a:ext cx="1686" cy="9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22"/>
            <p:cNvSpPr>
              <a:spLocks noChangeShapeType="1"/>
            </p:cNvSpPr>
            <p:nvPr/>
          </p:nvSpPr>
          <p:spPr bwMode="auto">
            <a:xfrm flipV="1">
              <a:off x="3576" y="1176"/>
              <a:ext cx="1002" cy="16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23"/>
            <p:cNvSpPr>
              <a:spLocks noChangeShapeType="1"/>
            </p:cNvSpPr>
            <p:nvPr/>
          </p:nvSpPr>
          <p:spPr bwMode="auto">
            <a:xfrm>
              <a:off x="3580" y="2836"/>
              <a:ext cx="1686" cy="98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24"/>
            <p:cNvSpPr>
              <a:spLocks/>
            </p:cNvSpPr>
            <p:nvPr/>
          </p:nvSpPr>
          <p:spPr bwMode="auto">
            <a:xfrm>
              <a:off x="4254" y="2838"/>
              <a:ext cx="98" cy="390"/>
            </a:xfrm>
            <a:custGeom>
              <a:avLst/>
              <a:gdLst>
                <a:gd name="T0" fmla="*/ 84 w 98"/>
                <a:gd name="T1" fmla="*/ 0 h 390"/>
                <a:gd name="T2" fmla="*/ 84 w 98"/>
                <a:gd name="T3" fmla="*/ 198 h 390"/>
                <a:gd name="T4" fmla="*/ 0 w 98"/>
                <a:gd name="T5" fmla="*/ 390 h 390"/>
                <a:gd name="T6" fmla="*/ 0 60000 65536"/>
                <a:gd name="T7" fmla="*/ 0 60000 65536"/>
                <a:gd name="T8" fmla="*/ 0 60000 65536"/>
                <a:gd name="T9" fmla="*/ 0 w 98"/>
                <a:gd name="T10" fmla="*/ 0 h 390"/>
                <a:gd name="T11" fmla="*/ 98 w 98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" h="390">
                  <a:moveTo>
                    <a:pt x="84" y="0"/>
                  </a:moveTo>
                  <a:cubicBezTo>
                    <a:pt x="91" y="66"/>
                    <a:pt x="98" y="133"/>
                    <a:pt x="84" y="198"/>
                  </a:cubicBezTo>
                  <a:cubicBezTo>
                    <a:pt x="70" y="263"/>
                    <a:pt x="35" y="326"/>
                    <a:pt x="0" y="390"/>
                  </a:cubicBezTo>
                </a:path>
              </a:pathLst>
            </a:custGeom>
            <a:noFill/>
            <a:ln w="571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Text Box 26"/>
            <p:cNvSpPr txBox="1">
              <a:spLocks noChangeArrowheads="1"/>
            </p:cNvSpPr>
            <p:nvPr/>
          </p:nvSpPr>
          <p:spPr bwMode="auto">
            <a:xfrm>
              <a:off x="3660" y="2004"/>
              <a:ext cx="2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b="1" i="1">
                  <a:solidFill>
                    <a:srgbClr val="FF0000"/>
                  </a:solidFill>
                  <a:cs typeface="Arial" pitchFamily="34" charset="0"/>
                </a:rPr>
                <a:t>θ</a:t>
              </a:r>
            </a:p>
          </p:txBody>
        </p:sp>
        <p:sp>
          <p:nvSpPr>
            <p:cNvPr id="34828" name="Text Box 27"/>
            <p:cNvSpPr txBox="1">
              <a:spLocks noChangeArrowheads="1"/>
            </p:cNvSpPr>
            <p:nvPr/>
          </p:nvSpPr>
          <p:spPr bwMode="auto">
            <a:xfrm>
              <a:off x="4384" y="2938"/>
              <a:ext cx="2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b="1" i="1">
                  <a:solidFill>
                    <a:srgbClr val="FF0000"/>
                  </a:solidFill>
                  <a:cs typeface="Arial" pitchFamily="34" charset="0"/>
                </a:rPr>
                <a:t>θ</a:t>
              </a:r>
            </a:p>
          </p:txBody>
        </p:sp>
        <p:sp>
          <p:nvSpPr>
            <p:cNvPr id="34829" name="Oval 28"/>
            <p:cNvSpPr>
              <a:spLocks noChangeArrowheads="1"/>
            </p:cNvSpPr>
            <p:nvPr/>
          </p:nvSpPr>
          <p:spPr bwMode="auto">
            <a:xfrm>
              <a:off x="3984" y="1950"/>
              <a:ext cx="156" cy="13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Text Box 29"/>
            <p:cNvSpPr txBox="1">
              <a:spLocks noChangeArrowheads="1"/>
            </p:cNvSpPr>
            <p:nvPr/>
          </p:nvSpPr>
          <p:spPr bwMode="auto">
            <a:xfrm>
              <a:off x="3252" y="1440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Q</a:t>
              </a:r>
            </a:p>
          </p:txBody>
        </p:sp>
        <p:sp>
          <p:nvSpPr>
            <p:cNvPr id="34831" name="Text Box 30"/>
            <p:cNvSpPr txBox="1">
              <a:spLocks noChangeArrowheads="1"/>
            </p:cNvSpPr>
            <p:nvPr/>
          </p:nvSpPr>
          <p:spPr bwMode="auto">
            <a:xfrm>
              <a:off x="3280" y="2866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34832" name="Text Box 31"/>
            <p:cNvSpPr txBox="1">
              <a:spLocks noChangeArrowheads="1"/>
            </p:cNvSpPr>
            <p:nvPr/>
          </p:nvSpPr>
          <p:spPr bwMode="auto">
            <a:xfrm>
              <a:off x="4178" y="1796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b="1">
                  <a:solidFill>
                    <a:schemeClr val="accent2"/>
                  </a:solidFill>
                </a:rPr>
                <a:t>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775"/>
          </a:xfrm>
        </p:spPr>
        <p:txBody>
          <a:bodyPr/>
          <a:lstStyle/>
          <a:p>
            <a:pPr eaLnBrk="1" hangingPunct="1"/>
            <a:r>
              <a:rPr lang="en-GB" sz="3600" smtClean="0"/>
              <a:t>Question 1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06475"/>
            <a:ext cx="8394700" cy="50085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i="1" smtClean="0"/>
              <a:t>Calculate the angle of the first order beam when red light, wavelength 650nm is incident on a diffracting grating that has 200 lines per mm.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b="1" i="1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d sin θ = nλ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mtClean="0"/>
              <a:t>becomes: </a:t>
            </a: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sin θ = nλ / d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mtClean="0">
                <a:cs typeface="Times New Roman" pitchFamily="18" charset="0"/>
              </a:rPr>
              <a:t>with grating spacing, </a:t>
            </a: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GB" smtClean="0">
                <a:cs typeface="Times New Roman" pitchFamily="18" charset="0"/>
              </a:rPr>
              <a:t> = </a:t>
            </a:r>
            <a:r>
              <a:rPr lang="en-GB" baseline="30000" smtClean="0">
                <a:cs typeface="Times New Roman" pitchFamily="18" charset="0"/>
              </a:rPr>
              <a:t>1</a:t>
            </a:r>
            <a:r>
              <a:rPr lang="en-GB" smtClean="0">
                <a:cs typeface="Times New Roman" pitchFamily="18" charset="0"/>
              </a:rPr>
              <a:t>/</a:t>
            </a:r>
            <a:r>
              <a:rPr lang="en-GB" baseline="-25000" smtClean="0">
                <a:cs typeface="Times New Roman" pitchFamily="18" charset="0"/>
              </a:rPr>
              <a:t>200 </a:t>
            </a:r>
            <a:r>
              <a:rPr lang="en-GB" smtClean="0">
                <a:cs typeface="Times New Roman" pitchFamily="18" charset="0"/>
              </a:rPr>
              <a:t>mm = 0.005 mm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sin θ</a:t>
            </a:r>
            <a:r>
              <a:rPr lang="en-GB" smtClean="0"/>
              <a:t> = (1 x 650 nm) / (0.005 mm)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smtClean="0"/>
              <a:t>= (650 x 10</a:t>
            </a:r>
            <a:r>
              <a:rPr lang="en-GB" baseline="30000" smtClean="0"/>
              <a:t>-9 </a:t>
            </a:r>
            <a:r>
              <a:rPr lang="en-GB" smtClean="0"/>
              <a:t>m) / (5 x 10</a:t>
            </a:r>
            <a:r>
              <a:rPr lang="en-GB" baseline="30000" smtClean="0"/>
              <a:t>-6 </a:t>
            </a:r>
            <a:r>
              <a:rPr lang="en-GB" smtClean="0"/>
              <a:t>m)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sin θ</a:t>
            </a:r>
            <a:r>
              <a:rPr lang="en-GB" smtClean="0"/>
              <a:t> = 0.13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b="1" i="1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b="1" i="1" smtClean="0">
                <a:solidFill>
                  <a:schemeClr val="accent2"/>
                </a:solidFill>
                <a:cs typeface="Times New Roman" pitchFamily="18" charset="0"/>
              </a:rPr>
              <a:t>First order angle, θ</a:t>
            </a:r>
            <a:r>
              <a:rPr lang="en-GB" b="1" smtClean="0">
                <a:solidFill>
                  <a:schemeClr val="accent2"/>
                </a:solidFill>
              </a:rPr>
              <a:t> = 7.5</a:t>
            </a:r>
            <a:r>
              <a:rPr lang="en-US" b="1" smtClean="0">
                <a:solidFill>
                  <a:schemeClr val="accent2"/>
                </a:solidFill>
                <a:cs typeface="Arial" pitchFamily="34" charset="0"/>
              </a:rPr>
              <a:t>°</a:t>
            </a:r>
            <a:endParaRPr lang="en-GB" b="1" smtClean="0">
              <a:solidFill>
                <a:schemeClr val="accent2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775"/>
          </a:xfrm>
        </p:spPr>
        <p:txBody>
          <a:bodyPr/>
          <a:lstStyle/>
          <a:p>
            <a:pPr eaLnBrk="1" hangingPunct="1"/>
            <a:r>
              <a:rPr lang="en-GB" sz="3600" smtClean="0"/>
              <a:t>Question 2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06475"/>
            <a:ext cx="8394700" cy="50085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i="1" smtClean="0"/>
              <a:t>Calculate the wavelength of light the has a second order angle of 30</a:t>
            </a:r>
            <a:r>
              <a:rPr lang="en-US" i="1" smtClean="0">
                <a:cs typeface="Arial" pitchFamily="34" charset="0"/>
              </a:rPr>
              <a:t>°</a:t>
            </a:r>
            <a:r>
              <a:rPr lang="en-GB" i="1" smtClean="0"/>
              <a:t> when used with a diffracting grating of 500 lines per mm.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b="1" i="1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d sin θ = nλ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mtClean="0"/>
              <a:t>becomes: </a:t>
            </a: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λ = d sin θ / 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mtClean="0">
                <a:cs typeface="Times New Roman" pitchFamily="18" charset="0"/>
              </a:rPr>
              <a:t>with grating spacing, </a:t>
            </a: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GB" smtClean="0">
                <a:cs typeface="Times New Roman" pitchFamily="18" charset="0"/>
              </a:rPr>
              <a:t> = </a:t>
            </a:r>
            <a:r>
              <a:rPr lang="en-GB" baseline="30000" smtClean="0">
                <a:cs typeface="Times New Roman" pitchFamily="18" charset="0"/>
              </a:rPr>
              <a:t>1</a:t>
            </a:r>
            <a:r>
              <a:rPr lang="en-GB" smtClean="0">
                <a:cs typeface="Times New Roman" pitchFamily="18" charset="0"/>
              </a:rPr>
              <a:t>/</a:t>
            </a:r>
            <a:r>
              <a:rPr lang="en-GB" baseline="-25000" smtClean="0">
                <a:cs typeface="Times New Roman" pitchFamily="18" charset="0"/>
              </a:rPr>
              <a:t>500 </a:t>
            </a:r>
            <a:r>
              <a:rPr lang="en-GB" smtClean="0">
                <a:cs typeface="Times New Roman" pitchFamily="18" charset="0"/>
              </a:rPr>
              <a:t>mm = 0.002 mm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λ</a:t>
            </a:r>
            <a:r>
              <a:rPr lang="en-GB" smtClean="0"/>
              <a:t> = (0.002 mm x sin 30</a:t>
            </a:r>
            <a:r>
              <a:rPr lang="en-US" smtClean="0">
                <a:cs typeface="Arial" pitchFamily="34" charset="0"/>
              </a:rPr>
              <a:t>°</a:t>
            </a:r>
            <a:r>
              <a:rPr lang="en-GB" smtClean="0"/>
              <a:t>) / (2)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mtClean="0"/>
              <a:t>= (2 x 10</a:t>
            </a:r>
            <a:r>
              <a:rPr lang="en-GB" baseline="30000" smtClean="0"/>
              <a:t>-6</a:t>
            </a:r>
            <a:r>
              <a:rPr lang="en-GB" smtClean="0"/>
              <a:t> m x 0.5) / (2)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GB" b="1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b="1" smtClean="0">
                <a:solidFill>
                  <a:schemeClr val="accent2"/>
                </a:solidFill>
                <a:cs typeface="Times New Roman" pitchFamily="18" charset="0"/>
              </a:rPr>
              <a:t>wavelength</a:t>
            </a:r>
            <a:r>
              <a:rPr lang="en-GB" b="1" smtClean="0">
                <a:solidFill>
                  <a:schemeClr val="accent2"/>
                </a:solidFill>
              </a:rPr>
              <a:t> = 5 x 10</a:t>
            </a:r>
            <a:r>
              <a:rPr lang="en-GB" b="1" baseline="30000" smtClean="0">
                <a:solidFill>
                  <a:schemeClr val="accent2"/>
                </a:solidFill>
              </a:rPr>
              <a:t>-7</a:t>
            </a:r>
            <a:r>
              <a:rPr lang="en-GB" b="1" smtClean="0">
                <a:solidFill>
                  <a:schemeClr val="accent2"/>
                </a:solidFill>
              </a:rPr>
              <a:t> m = 500 nm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2775"/>
          </a:xfrm>
        </p:spPr>
        <p:txBody>
          <a:bodyPr/>
          <a:lstStyle/>
          <a:p>
            <a:pPr eaLnBrk="1" hangingPunct="1"/>
            <a:r>
              <a:rPr lang="en-GB" sz="3600" smtClean="0"/>
              <a:t>Question 3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06475"/>
            <a:ext cx="8394700" cy="50085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How many beams are formed when blue light, wavelength 450nm is used with a diffracting grating of 400 lines per mm.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d sin θ = nλ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becomes: </a:t>
            </a: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n = d sin θ / λ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>
                <a:cs typeface="Times New Roman" pitchFamily="18" charset="0"/>
              </a:rPr>
              <a:t>grating spacing, </a:t>
            </a: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GB" sz="2400" smtClean="0">
                <a:cs typeface="Times New Roman" pitchFamily="18" charset="0"/>
              </a:rPr>
              <a:t> = </a:t>
            </a:r>
            <a:r>
              <a:rPr lang="en-GB" sz="2400" baseline="30000" smtClean="0">
                <a:cs typeface="Times New Roman" pitchFamily="18" charset="0"/>
              </a:rPr>
              <a:t>1</a:t>
            </a:r>
            <a:r>
              <a:rPr lang="en-GB" sz="2400" smtClean="0">
                <a:cs typeface="Times New Roman" pitchFamily="18" charset="0"/>
              </a:rPr>
              <a:t>/</a:t>
            </a:r>
            <a:r>
              <a:rPr lang="en-GB" sz="2400" baseline="-25000" smtClean="0">
                <a:cs typeface="Times New Roman" pitchFamily="18" charset="0"/>
              </a:rPr>
              <a:t>400 </a:t>
            </a:r>
            <a:r>
              <a:rPr lang="en-GB" sz="2400" smtClean="0">
                <a:cs typeface="Times New Roman" pitchFamily="18" charset="0"/>
              </a:rPr>
              <a:t>mm = 0.0025 mm</a:t>
            </a:r>
            <a:endParaRPr lang="en-GB" sz="2400" b="1" i="1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sin θ </a:t>
            </a:r>
            <a:r>
              <a:rPr lang="en-GB" sz="2400" smtClean="0"/>
              <a:t>cannot be greater than 1.0 (with </a:t>
            </a: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GB" sz="2400" smtClean="0"/>
              <a:t> = 90</a:t>
            </a:r>
            <a:r>
              <a:rPr lang="en-US" sz="2400" smtClean="0">
                <a:cs typeface="Arial" pitchFamily="34" charset="0"/>
              </a:rPr>
              <a:t>°</a:t>
            </a:r>
            <a:r>
              <a:rPr lang="en-GB" sz="2400" smtClean="0"/>
              <a:t>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i="1" smtClean="0">
                <a:solidFill>
                  <a:srgbClr val="FF0000"/>
                </a:solidFill>
                <a:cs typeface="Times New Roman" pitchFamily="18" charset="0"/>
              </a:rPr>
              <a:t>n </a:t>
            </a:r>
            <a:r>
              <a:rPr lang="en-GB" sz="2400" smtClean="0"/>
              <a:t>= (0.0025 mm x 1.0) / (450 nm)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(2.5 x 10</a:t>
            </a:r>
            <a:r>
              <a:rPr lang="en-GB" sz="2400" baseline="30000" smtClean="0"/>
              <a:t>-6</a:t>
            </a:r>
            <a:r>
              <a:rPr lang="en-GB" sz="2400" smtClean="0"/>
              <a:t> m) / (4.5 x 10</a:t>
            </a:r>
            <a:r>
              <a:rPr lang="en-GB" sz="2400" baseline="30000" smtClean="0"/>
              <a:t>-7</a:t>
            </a:r>
            <a:r>
              <a:rPr lang="en-GB" sz="2400" smtClean="0"/>
              <a:t> m)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= 5.6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but </a:t>
            </a:r>
            <a:r>
              <a:rPr lang="en-GB" sz="2400" b="1" i="1" smtClean="0">
                <a:solidFill>
                  <a:srgbClr val="FF0000"/>
                </a:solidFill>
              </a:rPr>
              <a:t>n</a:t>
            </a:r>
            <a:r>
              <a:rPr lang="en-GB" sz="2400" smtClean="0"/>
              <a:t> must be an integer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and so max </a:t>
            </a:r>
            <a:r>
              <a:rPr lang="en-GB" sz="2400" b="1" i="1" smtClean="0">
                <a:solidFill>
                  <a:srgbClr val="FF0000"/>
                </a:solidFill>
              </a:rPr>
              <a:t>n</a:t>
            </a:r>
            <a:r>
              <a:rPr lang="en-GB" sz="2400" smtClean="0"/>
              <a:t> = 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GB" sz="2400" b="1" smtClean="0">
                <a:solidFill>
                  <a:schemeClr val="accent2"/>
                </a:solidFill>
              </a:rPr>
              <a:t>There will therefore be 11 beams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rgbClr val="FF3300"/>
                </a:solidFill>
              </a:rPr>
              <a:t>Answers:</a:t>
            </a:r>
          </a:p>
        </p:txBody>
      </p:sp>
      <p:graphicFrame>
        <p:nvGraphicFramePr>
          <p:cNvPr id="427082" name="Group 74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7937500" cy="4603750"/>
        </p:xfrm>
        <a:graphic>
          <a:graphicData uri="http://schemas.openxmlformats.org/drawingml/2006/table">
            <a:tbl>
              <a:tblPr/>
              <a:tblGrid>
                <a:gridCol w="1587500"/>
                <a:gridCol w="1587500"/>
                <a:gridCol w="1587500"/>
                <a:gridCol w="1587500"/>
                <a:gridCol w="15875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mm</a:t>
                      </a:r>
                      <a:r>
                        <a:rPr kumimoji="0" lang="en-GB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°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nm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59" name="Text Box 54"/>
          <p:cNvSpPr txBox="1">
            <a:spLocks noChangeArrowheads="1"/>
          </p:cNvSpPr>
          <p:nvPr/>
        </p:nvSpPr>
        <p:spPr bwMode="auto">
          <a:xfrm>
            <a:off x="3348038" y="260350"/>
            <a:ext cx="24479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/>
              <a:t>Complete:</a:t>
            </a:r>
          </a:p>
        </p:txBody>
      </p:sp>
      <p:sp>
        <p:nvSpPr>
          <p:cNvPr id="427063" name="Text Box 55"/>
          <p:cNvSpPr txBox="1">
            <a:spLocks noChangeArrowheads="1"/>
          </p:cNvSpPr>
          <p:nvPr/>
        </p:nvSpPr>
        <p:spPr bwMode="auto">
          <a:xfrm>
            <a:off x="2419350" y="19494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500</a:t>
            </a:r>
          </a:p>
        </p:txBody>
      </p:sp>
      <p:sp>
        <p:nvSpPr>
          <p:cNvPr id="427064" name="Text Box 56"/>
          <p:cNvSpPr txBox="1">
            <a:spLocks noChangeArrowheads="1"/>
          </p:cNvSpPr>
          <p:nvPr/>
        </p:nvSpPr>
        <p:spPr bwMode="auto">
          <a:xfrm>
            <a:off x="2432050" y="3449638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500</a:t>
            </a:r>
          </a:p>
        </p:txBody>
      </p:sp>
      <p:sp>
        <p:nvSpPr>
          <p:cNvPr id="427065" name="Text Box 57"/>
          <p:cNvSpPr txBox="1">
            <a:spLocks noChangeArrowheads="1"/>
          </p:cNvSpPr>
          <p:nvPr/>
        </p:nvSpPr>
        <p:spPr bwMode="auto">
          <a:xfrm>
            <a:off x="3943350" y="1938338"/>
            <a:ext cx="1017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11.5</a:t>
            </a:r>
          </a:p>
        </p:txBody>
      </p:sp>
      <p:sp>
        <p:nvSpPr>
          <p:cNvPr id="427066" name="Text Box 58"/>
          <p:cNvSpPr txBox="1">
            <a:spLocks noChangeArrowheads="1"/>
          </p:cNvSpPr>
          <p:nvPr/>
        </p:nvSpPr>
        <p:spPr bwMode="auto">
          <a:xfrm>
            <a:off x="2438400" y="2697163"/>
            <a:ext cx="85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500</a:t>
            </a:r>
          </a:p>
        </p:txBody>
      </p:sp>
      <p:sp>
        <p:nvSpPr>
          <p:cNvPr id="427068" name="Text Box 60"/>
          <p:cNvSpPr txBox="1">
            <a:spLocks noChangeArrowheads="1"/>
          </p:cNvSpPr>
          <p:nvPr/>
        </p:nvSpPr>
        <p:spPr bwMode="auto">
          <a:xfrm>
            <a:off x="3967163" y="2681288"/>
            <a:ext cx="98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23.6</a:t>
            </a:r>
          </a:p>
        </p:txBody>
      </p:sp>
      <p:sp>
        <p:nvSpPr>
          <p:cNvPr id="427070" name="Text Box 62"/>
          <p:cNvSpPr txBox="1">
            <a:spLocks noChangeArrowheads="1"/>
          </p:cNvSpPr>
          <p:nvPr/>
        </p:nvSpPr>
        <p:spPr bwMode="auto">
          <a:xfrm>
            <a:off x="809625" y="4232275"/>
            <a:ext cx="93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5.00</a:t>
            </a:r>
          </a:p>
        </p:txBody>
      </p:sp>
      <p:sp>
        <p:nvSpPr>
          <p:cNvPr id="427071" name="Text Box 63"/>
          <p:cNvSpPr txBox="1">
            <a:spLocks noChangeArrowheads="1"/>
          </p:cNvSpPr>
          <p:nvPr/>
        </p:nvSpPr>
        <p:spPr bwMode="auto">
          <a:xfrm>
            <a:off x="4011613" y="4221163"/>
            <a:ext cx="1031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9.21</a:t>
            </a:r>
          </a:p>
        </p:txBody>
      </p:sp>
      <p:sp>
        <p:nvSpPr>
          <p:cNvPr id="427073" name="Text Box 65"/>
          <p:cNvSpPr txBox="1">
            <a:spLocks noChangeArrowheads="1"/>
          </p:cNvSpPr>
          <p:nvPr/>
        </p:nvSpPr>
        <p:spPr bwMode="auto">
          <a:xfrm>
            <a:off x="806450" y="4968875"/>
            <a:ext cx="90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2.50</a:t>
            </a:r>
          </a:p>
        </p:txBody>
      </p:sp>
      <p:sp>
        <p:nvSpPr>
          <p:cNvPr id="427074" name="Text Box 66"/>
          <p:cNvSpPr txBox="1">
            <a:spLocks noChangeArrowheads="1"/>
          </p:cNvSpPr>
          <p:nvPr/>
        </p:nvSpPr>
        <p:spPr bwMode="auto">
          <a:xfrm>
            <a:off x="3976688" y="3417888"/>
            <a:ext cx="100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53.1</a:t>
            </a:r>
          </a:p>
        </p:txBody>
      </p:sp>
      <p:sp>
        <p:nvSpPr>
          <p:cNvPr id="427083" name="Text Box 75"/>
          <p:cNvSpPr txBox="1">
            <a:spLocks noChangeArrowheads="1"/>
          </p:cNvSpPr>
          <p:nvPr/>
        </p:nvSpPr>
        <p:spPr bwMode="auto">
          <a:xfrm>
            <a:off x="3389313" y="244475"/>
            <a:ext cx="23526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</a:rPr>
              <a:t>Answers:</a:t>
            </a:r>
          </a:p>
        </p:txBody>
      </p:sp>
      <p:sp>
        <p:nvSpPr>
          <p:cNvPr id="427084" name="Text Box 76"/>
          <p:cNvSpPr txBox="1">
            <a:spLocks noChangeArrowheads="1"/>
          </p:cNvSpPr>
          <p:nvPr/>
        </p:nvSpPr>
        <p:spPr bwMode="auto">
          <a:xfrm>
            <a:off x="7132638" y="4995863"/>
            <a:ext cx="909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63" grpId="0"/>
      <p:bldP spid="427064" grpId="0"/>
      <p:bldP spid="427065" grpId="0"/>
      <p:bldP spid="427066" grpId="0"/>
      <p:bldP spid="427068" grpId="0"/>
      <p:bldP spid="427070" grpId="0"/>
      <p:bldP spid="427071" grpId="0"/>
      <p:bldP spid="427073" grpId="0"/>
      <p:bldP spid="427074" grpId="0"/>
      <p:bldP spid="427083" grpId="0" animBg="1"/>
      <p:bldP spid="4270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rgbClr val="FF3300"/>
                </a:solidFill>
              </a:rPr>
              <a:t>Answers:</a:t>
            </a:r>
          </a:p>
        </p:txBody>
      </p:sp>
      <p:graphicFrame>
        <p:nvGraphicFramePr>
          <p:cNvPr id="427082" name="Group 74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7937500" cy="4603750"/>
        </p:xfrm>
        <a:graphic>
          <a:graphicData uri="http://schemas.openxmlformats.org/drawingml/2006/table">
            <a:tbl>
              <a:tblPr/>
              <a:tblGrid>
                <a:gridCol w="1587500"/>
                <a:gridCol w="1587500"/>
                <a:gridCol w="1587500"/>
                <a:gridCol w="1587500"/>
                <a:gridCol w="15875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mm</a:t>
                      </a:r>
                      <a:r>
                        <a:rPr kumimoji="0" lang="en-GB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°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nm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83" name="Text Box 54"/>
          <p:cNvSpPr txBox="1">
            <a:spLocks noChangeArrowheads="1"/>
          </p:cNvSpPr>
          <p:nvPr/>
        </p:nvSpPr>
        <p:spPr bwMode="auto">
          <a:xfrm>
            <a:off x="3348038" y="260350"/>
            <a:ext cx="24479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/>
              <a:t>Complete:</a:t>
            </a:r>
          </a:p>
        </p:txBody>
      </p:sp>
      <p:sp>
        <p:nvSpPr>
          <p:cNvPr id="427083" name="Text Box 75"/>
          <p:cNvSpPr txBox="1">
            <a:spLocks noChangeArrowheads="1"/>
          </p:cNvSpPr>
          <p:nvPr/>
        </p:nvSpPr>
        <p:spPr bwMode="auto">
          <a:xfrm>
            <a:off x="3389313" y="244475"/>
            <a:ext cx="23526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</a:rPr>
              <a:t>Answers: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rgbClr val="FF3300"/>
                </a:solidFill>
              </a:rPr>
              <a:t>Answers:</a:t>
            </a:r>
          </a:p>
        </p:txBody>
      </p:sp>
      <p:graphicFrame>
        <p:nvGraphicFramePr>
          <p:cNvPr id="427082" name="Group 74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7937500" cy="4603750"/>
        </p:xfrm>
        <a:graphic>
          <a:graphicData uri="http://schemas.openxmlformats.org/drawingml/2006/table">
            <a:tbl>
              <a:tblPr/>
              <a:tblGrid>
                <a:gridCol w="1587500"/>
                <a:gridCol w="1587500"/>
                <a:gridCol w="1587500"/>
                <a:gridCol w="1587500"/>
                <a:gridCol w="1587500"/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/ </a:t>
                      </a: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mm</a:t>
                      </a:r>
                      <a:r>
                        <a:rPr kumimoji="0" lang="en-GB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θ</a:t>
                      </a: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°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l-GR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 nm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7" name="Text Box 54"/>
          <p:cNvSpPr txBox="1">
            <a:spLocks noChangeArrowheads="1"/>
          </p:cNvSpPr>
          <p:nvPr/>
        </p:nvSpPr>
        <p:spPr bwMode="auto">
          <a:xfrm>
            <a:off x="3348038" y="260350"/>
            <a:ext cx="24479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/>
              <a:t>Complete:</a:t>
            </a:r>
          </a:p>
        </p:txBody>
      </p:sp>
      <p:sp>
        <p:nvSpPr>
          <p:cNvPr id="427063" name="Text Box 55"/>
          <p:cNvSpPr txBox="1">
            <a:spLocks noChangeArrowheads="1"/>
          </p:cNvSpPr>
          <p:nvPr/>
        </p:nvSpPr>
        <p:spPr bwMode="auto">
          <a:xfrm>
            <a:off x="2419350" y="194945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500</a:t>
            </a:r>
          </a:p>
        </p:txBody>
      </p:sp>
      <p:sp>
        <p:nvSpPr>
          <p:cNvPr id="427064" name="Text Box 56"/>
          <p:cNvSpPr txBox="1">
            <a:spLocks noChangeArrowheads="1"/>
          </p:cNvSpPr>
          <p:nvPr/>
        </p:nvSpPr>
        <p:spPr bwMode="auto">
          <a:xfrm>
            <a:off x="2432050" y="3449638"/>
            <a:ext cx="792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500</a:t>
            </a:r>
          </a:p>
        </p:txBody>
      </p:sp>
      <p:sp>
        <p:nvSpPr>
          <p:cNvPr id="427065" name="Text Box 57"/>
          <p:cNvSpPr txBox="1">
            <a:spLocks noChangeArrowheads="1"/>
          </p:cNvSpPr>
          <p:nvPr/>
        </p:nvSpPr>
        <p:spPr bwMode="auto">
          <a:xfrm>
            <a:off x="3943350" y="1938338"/>
            <a:ext cx="1017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11.5</a:t>
            </a:r>
          </a:p>
        </p:txBody>
      </p:sp>
      <p:sp>
        <p:nvSpPr>
          <p:cNvPr id="427066" name="Text Box 58"/>
          <p:cNvSpPr txBox="1">
            <a:spLocks noChangeArrowheads="1"/>
          </p:cNvSpPr>
          <p:nvPr/>
        </p:nvSpPr>
        <p:spPr bwMode="auto">
          <a:xfrm>
            <a:off x="2438400" y="2697163"/>
            <a:ext cx="85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500</a:t>
            </a:r>
          </a:p>
        </p:txBody>
      </p:sp>
      <p:sp>
        <p:nvSpPr>
          <p:cNvPr id="427068" name="Text Box 60"/>
          <p:cNvSpPr txBox="1">
            <a:spLocks noChangeArrowheads="1"/>
          </p:cNvSpPr>
          <p:nvPr/>
        </p:nvSpPr>
        <p:spPr bwMode="auto">
          <a:xfrm>
            <a:off x="3967163" y="2681288"/>
            <a:ext cx="98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23.6</a:t>
            </a:r>
          </a:p>
        </p:txBody>
      </p:sp>
      <p:sp>
        <p:nvSpPr>
          <p:cNvPr id="427070" name="Text Box 62"/>
          <p:cNvSpPr txBox="1">
            <a:spLocks noChangeArrowheads="1"/>
          </p:cNvSpPr>
          <p:nvPr/>
        </p:nvSpPr>
        <p:spPr bwMode="auto">
          <a:xfrm>
            <a:off x="809625" y="4232275"/>
            <a:ext cx="933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5.00</a:t>
            </a:r>
          </a:p>
        </p:txBody>
      </p:sp>
      <p:sp>
        <p:nvSpPr>
          <p:cNvPr id="427071" name="Text Box 63"/>
          <p:cNvSpPr txBox="1">
            <a:spLocks noChangeArrowheads="1"/>
          </p:cNvSpPr>
          <p:nvPr/>
        </p:nvSpPr>
        <p:spPr bwMode="auto">
          <a:xfrm>
            <a:off x="4011613" y="4221163"/>
            <a:ext cx="1031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9.21</a:t>
            </a:r>
          </a:p>
        </p:txBody>
      </p:sp>
      <p:sp>
        <p:nvSpPr>
          <p:cNvPr id="427073" name="Text Box 65"/>
          <p:cNvSpPr txBox="1">
            <a:spLocks noChangeArrowheads="1"/>
          </p:cNvSpPr>
          <p:nvPr/>
        </p:nvSpPr>
        <p:spPr bwMode="auto">
          <a:xfrm>
            <a:off x="806450" y="4968875"/>
            <a:ext cx="909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2.50</a:t>
            </a:r>
          </a:p>
        </p:txBody>
      </p:sp>
      <p:sp>
        <p:nvSpPr>
          <p:cNvPr id="427074" name="Text Box 66"/>
          <p:cNvSpPr txBox="1">
            <a:spLocks noChangeArrowheads="1"/>
          </p:cNvSpPr>
          <p:nvPr/>
        </p:nvSpPr>
        <p:spPr bwMode="auto">
          <a:xfrm>
            <a:off x="3976688" y="3417888"/>
            <a:ext cx="1008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53.1</a:t>
            </a:r>
          </a:p>
        </p:txBody>
      </p:sp>
      <p:sp>
        <p:nvSpPr>
          <p:cNvPr id="427083" name="Text Box 75"/>
          <p:cNvSpPr txBox="1">
            <a:spLocks noChangeArrowheads="1"/>
          </p:cNvSpPr>
          <p:nvPr/>
        </p:nvSpPr>
        <p:spPr bwMode="auto">
          <a:xfrm>
            <a:off x="3389313" y="244475"/>
            <a:ext cx="23526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>
                <a:solidFill>
                  <a:srgbClr val="FF0000"/>
                </a:solidFill>
              </a:rPr>
              <a:t>Answers:</a:t>
            </a:r>
          </a:p>
        </p:txBody>
      </p:sp>
      <p:sp>
        <p:nvSpPr>
          <p:cNvPr id="427084" name="Text Box 76"/>
          <p:cNvSpPr txBox="1">
            <a:spLocks noChangeArrowheads="1"/>
          </p:cNvSpPr>
          <p:nvPr/>
        </p:nvSpPr>
        <p:spPr bwMode="auto">
          <a:xfrm>
            <a:off x="7132638" y="4995863"/>
            <a:ext cx="9096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3300"/>
                </a:solidFill>
              </a:rPr>
              <a:t>250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63" grpId="0"/>
      <p:bldP spid="427064" grpId="0"/>
      <p:bldP spid="427065" grpId="0"/>
      <p:bldP spid="427066" grpId="0"/>
      <p:bldP spid="427068" grpId="0"/>
      <p:bldP spid="427070" grpId="0"/>
      <p:bldP spid="427071" grpId="0"/>
      <p:bldP spid="427073" grpId="0"/>
      <p:bldP spid="427074" grpId="0"/>
      <p:bldP spid="427083" grpId="0" animBg="1"/>
      <p:bldP spid="427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Stationary waves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3830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 smtClean="0"/>
              <a:t>A stationary wave can be formed by the superposition of two progressive waves of the same frequency travelling in opposite directions. </a:t>
            </a:r>
          </a:p>
          <a:p>
            <a:pPr marL="0" indent="0">
              <a:buFontTx/>
              <a:buNone/>
            </a:pPr>
            <a:endParaRPr lang="en-GB" b="1" smtClean="0"/>
          </a:p>
          <a:p>
            <a:pPr marL="0" indent="0">
              <a:buFontTx/>
              <a:buNone/>
            </a:pPr>
            <a:r>
              <a:rPr lang="en-GB" b="1" smtClean="0"/>
              <a:t>This is usually achieved by superposing a reflected wave with its incident wave.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19250" y="4183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003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2462"/>
          </a:xfrm>
        </p:spPr>
        <p:txBody>
          <a:bodyPr/>
          <a:lstStyle/>
          <a:p>
            <a:pPr eaLnBrk="1" hangingPunct="1"/>
            <a:r>
              <a:rPr lang="en-GB" sz="4000" smtClean="0"/>
              <a:t>Applications of diffraction gratings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763" y="1255713"/>
            <a:ext cx="4038600" cy="452596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A diffraction grating can be used in a </a:t>
            </a:r>
            <a:r>
              <a:rPr lang="en-GB" sz="2400" b="1" smtClean="0">
                <a:solidFill>
                  <a:srgbClr val="FF0000"/>
                </a:solidFill>
                <a:cs typeface="Times New Roman" pitchFamily="18" charset="0"/>
              </a:rPr>
              <a:t>spectrometer</a:t>
            </a: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 to study the spectrum of light from any light source and to measure wavelengths very accurately.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sz="240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sz="2400" smtClean="0">
                <a:solidFill>
                  <a:srgbClr val="000000"/>
                </a:solidFill>
                <a:cs typeface="Times New Roman" pitchFamily="18" charset="0"/>
              </a:rPr>
              <a:t>For example the line spectrum given off by a gas can be used to identify its components.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40313" y="4449763"/>
            <a:ext cx="3594100" cy="1525587"/>
            <a:chOff x="3140" y="2859"/>
            <a:chExt cx="2264" cy="961"/>
          </a:xfrm>
        </p:grpSpPr>
        <p:pic>
          <p:nvPicPr>
            <p:cNvPr id="41994" name="Picture 10" descr="p20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" y="2859"/>
              <a:ext cx="2264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5" name="Text Box 15"/>
            <p:cNvSpPr txBox="1">
              <a:spLocks noChangeArrowheads="1"/>
            </p:cNvSpPr>
            <p:nvPr/>
          </p:nvSpPr>
          <p:spPr bwMode="auto">
            <a:xfrm>
              <a:off x="3512" y="3589"/>
              <a:ext cx="16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A line spectrum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75275" y="1346200"/>
            <a:ext cx="2903538" cy="2855913"/>
            <a:chOff x="3435" y="883"/>
            <a:chExt cx="1829" cy="1799"/>
          </a:xfrm>
        </p:grpSpPr>
        <p:pic>
          <p:nvPicPr>
            <p:cNvPr id="41990" name="Picture 13" descr="p206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" y="883"/>
              <a:ext cx="1829" cy="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 Box 17"/>
            <p:cNvSpPr txBox="1">
              <a:spLocks noChangeArrowheads="1"/>
            </p:cNvSpPr>
            <p:nvPr/>
          </p:nvSpPr>
          <p:spPr bwMode="auto">
            <a:xfrm>
              <a:off x="3680" y="2451"/>
              <a:ext cx="13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Spectrometer</a:t>
              </a:r>
            </a:p>
          </p:txBody>
        </p:sp>
        <p:sp>
          <p:nvSpPr>
            <p:cNvPr id="41992" name="Text Box 18"/>
            <p:cNvSpPr txBox="1">
              <a:spLocks noChangeArrowheads="1"/>
            </p:cNvSpPr>
            <p:nvPr/>
          </p:nvSpPr>
          <p:spPr bwMode="auto">
            <a:xfrm>
              <a:off x="3457" y="937"/>
              <a:ext cx="104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 b="1"/>
                <a:t>diffraction grating</a:t>
              </a:r>
            </a:p>
          </p:txBody>
        </p:sp>
        <p:sp>
          <p:nvSpPr>
            <p:cNvPr id="41993" name="Line 19"/>
            <p:cNvSpPr>
              <a:spLocks noChangeShapeType="1"/>
            </p:cNvSpPr>
            <p:nvPr/>
          </p:nvSpPr>
          <p:spPr bwMode="auto">
            <a:xfrm>
              <a:off x="3969" y="1363"/>
              <a:ext cx="499" cy="1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08962" cy="25193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sz="2800" b="1" smtClean="0">
                <a:solidFill>
                  <a:srgbClr val="FF0000"/>
                </a:solidFill>
              </a:rPr>
              <a:t>Formation of a stationary wave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800" b="1" smtClean="0"/>
              <a:t>Consider two waves, </a:t>
            </a:r>
            <a:r>
              <a:rPr lang="en-GB" sz="2800" b="1" smtClean="0">
                <a:solidFill>
                  <a:srgbClr val="FF0000"/>
                </a:solidFill>
              </a:rPr>
              <a:t>A</a:t>
            </a:r>
            <a:r>
              <a:rPr lang="en-GB" sz="2800" b="1" smtClean="0"/>
              <a:t> and </a:t>
            </a:r>
            <a:r>
              <a:rPr lang="en-GB" sz="2800" b="1" smtClean="0">
                <a:solidFill>
                  <a:schemeClr val="accent2"/>
                </a:solidFill>
              </a:rPr>
              <a:t>B</a:t>
            </a:r>
            <a:r>
              <a:rPr lang="en-GB" sz="2800" b="1" smtClean="0"/>
              <a:t>, each of amplitude </a:t>
            </a:r>
            <a:r>
              <a:rPr lang="en-GB" sz="2800" b="1" i="1" smtClean="0">
                <a:solidFill>
                  <a:srgbClr val="FF33CC"/>
                </a:solidFill>
              </a:rPr>
              <a:t>a</a:t>
            </a:r>
            <a:r>
              <a:rPr lang="en-GB" sz="2800" b="1" smtClean="0"/>
              <a:t>, frequency </a:t>
            </a:r>
            <a:r>
              <a:rPr lang="en-GB" sz="2800" b="1" i="1" smtClean="0">
                <a:solidFill>
                  <a:srgbClr val="FF33CC"/>
                </a:solidFill>
              </a:rPr>
              <a:t>f</a:t>
            </a:r>
            <a:r>
              <a:rPr lang="en-GB" sz="2800" b="1" smtClean="0">
                <a:solidFill>
                  <a:srgbClr val="FF0066"/>
                </a:solidFill>
              </a:rPr>
              <a:t> </a:t>
            </a:r>
            <a:r>
              <a:rPr lang="en-GB" sz="2800" b="1" smtClean="0"/>
              <a:t>and period </a:t>
            </a:r>
            <a:r>
              <a:rPr lang="en-GB" sz="2800" b="1" i="1" smtClean="0">
                <a:solidFill>
                  <a:srgbClr val="FF33CC"/>
                </a:solidFill>
              </a:rPr>
              <a:t>T</a:t>
            </a:r>
            <a:r>
              <a:rPr lang="en-GB" sz="2800" b="1" i="1" smtClean="0"/>
              <a:t> </a:t>
            </a:r>
            <a:r>
              <a:rPr lang="en-GB" sz="2800" b="1" smtClean="0"/>
              <a:t>travelling in opposite directions.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GB" sz="2800" b="1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sz="2800" b="1" smtClean="0"/>
              <a:t>(1) At time, </a:t>
            </a:r>
            <a:r>
              <a:rPr lang="en-GB" sz="2800" b="1" i="1" smtClean="0">
                <a:solidFill>
                  <a:srgbClr val="FF33CC"/>
                </a:solidFill>
              </a:rPr>
              <a:t>t = 0</a:t>
            </a:r>
            <a:r>
              <a:rPr lang="en-GB" sz="2800" smtClean="0"/>
              <a:t>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4003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46225" y="4830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245" name="Group 7"/>
          <p:cNvGrpSpPr>
            <a:grpSpLocks/>
          </p:cNvGrpSpPr>
          <p:nvPr/>
        </p:nvGrpSpPr>
        <p:grpSpPr bwMode="auto">
          <a:xfrm>
            <a:off x="1763713" y="5661025"/>
            <a:ext cx="1604962" cy="503238"/>
            <a:chOff x="5728" y="3825"/>
            <a:chExt cx="2048" cy="544"/>
          </a:xfrm>
        </p:grpSpPr>
        <p:sp>
          <p:nvSpPr>
            <p:cNvPr id="10254" name="Text Box 8"/>
            <p:cNvSpPr txBox="1">
              <a:spLocks noChangeArrowheads="1"/>
            </p:cNvSpPr>
            <p:nvPr/>
          </p:nvSpPr>
          <p:spPr bwMode="auto">
            <a:xfrm>
              <a:off x="6379" y="3825"/>
              <a:ext cx="139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3366FF"/>
                  </a:solidFill>
                </a:rPr>
                <a:t>Wave B</a:t>
              </a:r>
              <a:endParaRPr lang="en-GB"/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 flipH="1" flipV="1">
              <a:off x="5728" y="4011"/>
              <a:ext cx="672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5197475" y="5756275"/>
            <a:ext cx="2038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Amplitude = 2a</a:t>
            </a:r>
            <a:endParaRPr lang="en-GB"/>
          </a:p>
        </p:txBody>
      </p:sp>
      <p:sp>
        <p:nvSpPr>
          <p:cNvPr id="10247" name="Freeform 12"/>
          <p:cNvSpPr>
            <a:spLocks/>
          </p:cNvSpPr>
          <p:nvPr/>
        </p:nvSpPr>
        <p:spPr bwMode="auto">
          <a:xfrm>
            <a:off x="1042988" y="4079875"/>
            <a:ext cx="3033712" cy="1635125"/>
          </a:xfrm>
          <a:custGeom>
            <a:avLst/>
            <a:gdLst>
              <a:gd name="T0" fmla="*/ 0 w 4918"/>
              <a:gd name="T1" fmla="*/ 839284 h 1769"/>
              <a:gd name="T2" fmla="*/ 434269 w 4918"/>
              <a:gd name="T3" fmla="*/ 109994 h 1769"/>
              <a:gd name="T4" fmla="*/ 848798 w 4918"/>
              <a:gd name="T5" fmla="*/ 1500174 h 1769"/>
              <a:gd name="T6" fmla="*/ 1296637 w 4918"/>
              <a:gd name="T7" fmla="*/ 120162 h 1769"/>
              <a:gd name="T8" fmla="*/ 1783339 w 4918"/>
              <a:gd name="T9" fmla="*/ 1519585 h 1769"/>
              <a:gd name="T10" fmla="*/ 2210822 w 4918"/>
              <a:gd name="T11" fmla="*/ 149740 h 1769"/>
              <a:gd name="T12" fmla="*/ 2730834 w 4918"/>
              <a:gd name="T13" fmla="*/ 1539920 h 1769"/>
              <a:gd name="T14" fmla="*/ 3033712 w 4918"/>
              <a:gd name="T15" fmla="*/ 720971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18"/>
              <a:gd name="T25" fmla="*/ 0 h 1769"/>
              <a:gd name="T26" fmla="*/ 4918 w 4918"/>
              <a:gd name="T27" fmla="*/ 1769 h 1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18" h="1769">
                <a:moveTo>
                  <a:pt x="0" y="908"/>
                </a:moveTo>
                <a:cubicBezTo>
                  <a:pt x="237" y="454"/>
                  <a:pt x="475" y="0"/>
                  <a:pt x="704" y="119"/>
                </a:cubicBezTo>
                <a:cubicBezTo>
                  <a:pt x="933" y="238"/>
                  <a:pt x="1143" y="1621"/>
                  <a:pt x="1376" y="1623"/>
                </a:cubicBezTo>
                <a:cubicBezTo>
                  <a:pt x="1609" y="1625"/>
                  <a:pt x="1850" y="127"/>
                  <a:pt x="2102" y="130"/>
                </a:cubicBezTo>
                <a:cubicBezTo>
                  <a:pt x="2354" y="133"/>
                  <a:pt x="2644" y="1639"/>
                  <a:pt x="2891" y="1644"/>
                </a:cubicBezTo>
                <a:cubicBezTo>
                  <a:pt x="3138" y="1649"/>
                  <a:pt x="3328" y="158"/>
                  <a:pt x="3584" y="162"/>
                </a:cubicBezTo>
                <a:cubicBezTo>
                  <a:pt x="3840" y="166"/>
                  <a:pt x="4205" y="1563"/>
                  <a:pt x="4427" y="1666"/>
                </a:cubicBezTo>
                <a:cubicBezTo>
                  <a:pt x="4649" y="1769"/>
                  <a:pt x="4783" y="1274"/>
                  <a:pt x="4918" y="7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13"/>
          <p:cNvSpPr>
            <a:spLocks/>
          </p:cNvSpPr>
          <p:nvPr/>
        </p:nvSpPr>
        <p:spPr bwMode="auto">
          <a:xfrm>
            <a:off x="1050925" y="3625850"/>
            <a:ext cx="3001963" cy="1635125"/>
          </a:xfrm>
          <a:custGeom>
            <a:avLst/>
            <a:gdLst>
              <a:gd name="T0" fmla="*/ 0 w 4918"/>
              <a:gd name="T1" fmla="*/ 839284 h 1769"/>
              <a:gd name="T2" fmla="*/ 429724 w 4918"/>
              <a:gd name="T3" fmla="*/ 109994 h 1769"/>
              <a:gd name="T4" fmla="*/ 839915 w 4918"/>
              <a:gd name="T5" fmla="*/ 1500174 h 1769"/>
              <a:gd name="T6" fmla="*/ 1283068 w 4918"/>
              <a:gd name="T7" fmla="*/ 120162 h 1769"/>
              <a:gd name="T8" fmla="*/ 1764676 w 4918"/>
              <a:gd name="T9" fmla="*/ 1519585 h 1769"/>
              <a:gd name="T10" fmla="*/ 2187685 w 4918"/>
              <a:gd name="T11" fmla="*/ 149740 h 1769"/>
              <a:gd name="T12" fmla="*/ 2702255 w 4918"/>
              <a:gd name="T13" fmla="*/ 1539920 h 1769"/>
              <a:gd name="T14" fmla="*/ 3001963 w 4918"/>
              <a:gd name="T15" fmla="*/ 720971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18"/>
              <a:gd name="T25" fmla="*/ 0 h 1769"/>
              <a:gd name="T26" fmla="*/ 4918 w 4918"/>
              <a:gd name="T27" fmla="*/ 1769 h 1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18" h="1769">
                <a:moveTo>
                  <a:pt x="0" y="908"/>
                </a:moveTo>
                <a:cubicBezTo>
                  <a:pt x="237" y="454"/>
                  <a:pt x="475" y="0"/>
                  <a:pt x="704" y="119"/>
                </a:cubicBezTo>
                <a:cubicBezTo>
                  <a:pt x="933" y="238"/>
                  <a:pt x="1143" y="1621"/>
                  <a:pt x="1376" y="1623"/>
                </a:cubicBezTo>
                <a:cubicBezTo>
                  <a:pt x="1609" y="1625"/>
                  <a:pt x="1850" y="127"/>
                  <a:pt x="2102" y="130"/>
                </a:cubicBezTo>
                <a:cubicBezTo>
                  <a:pt x="2354" y="133"/>
                  <a:pt x="2644" y="1639"/>
                  <a:pt x="2891" y="1644"/>
                </a:cubicBezTo>
                <a:cubicBezTo>
                  <a:pt x="3138" y="1649"/>
                  <a:pt x="3328" y="158"/>
                  <a:pt x="3584" y="162"/>
                </a:cubicBezTo>
                <a:cubicBezTo>
                  <a:pt x="3840" y="166"/>
                  <a:pt x="4205" y="1563"/>
                  <a:pt x="4427" y="1666"/>
                </a:cubicBezTo>
                <a:cubicBezTo>
                  <a:pt x="4649" y="1769"/>
                  <a:pt x="4783" y="1274"/>
                  <a:pt x="4918" y="78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1862138" y="3316288"/>
            <a:ext cx="10937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Wave A</a:t>
            </a:r>
            <a:endParaRPr lang="en-GB"/>
          </a:p>
        </p:txBody>
      </p:sp>
      <p:sp>
        <p:nvSpPr>
          <p:cNvPr id="10250" name="Line 16"/>
          <p:cNvSpPr>
            <a:spLocks noChangeShapeType="1"/>
          </p:cNvSpPr>
          <p:nvPr/>
        </p:nvSpPr>
        <p:spPr bwMode="auto">
          <a:xfrm flipV="1">
            <a:off x="2843213" y="3500438"/>
            <a:ext cx="466725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4645025" y="2420938"/>
            <a:ext cx="30670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FF00FF"/>
                </a:solidFill>
              </a:rPr>
              <a:t>RESULTANT WAVEFORM</a:t>
            </a:r>
          </a:p>
          <a:p>
            <a:pPr algn="ctr" eaLnBrk="1" hangingPunct="1"/>
            <a:r>
              <a:rPr lang="en-GB" b="1">
                <a:solidFill>
                  <a:srgbClr val="800080"/>
                </a:solidFill>
              </a:rPr>
              <a:t>REINFORCEMENT</a:t>
            </a:r>
            <a:endParaRPr lang="en-GB"/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4259263" y="4297363"/>
            <a:ext cx="42735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   </a:t>
            </a:r>
            <a:r>
              <a:rPr lang="en-GB" b="1"/>
              <a:t>N  A  N  A  N  A  N  A  N  A  N  A  N</a:t>
            </a:r>
            <a:endParaRPr lang="en-GB"/>
          </a:p>
        </p:txBody>
      </p:sp>
      <p:sp>
        <p:nvSpPr>
          <p:cNvPr id="10253" name="Freeform 25"/>
          <p:cNvSpPr>
            <a:spLocks/>
          </p:cNvSpPr>
          <p:nvPr/>
        </p:nvSpPr>
        <p:spPr bwMode="auto">
          <a:xfrm>
            <a:off x="4572000" y="3068638"/>
            <a:ext cx="3529013" cy="2689225"/>
          </a:xfrm>
          <a:custGeom>
            <a:avLst/>
            <a:gdLst>
              <a:gd name="T0" fmla="*/ 0 w 2223"/>
              <a:gd name="T1" fmla="*/ 1379537 h 1694"/>
              <a:gd name="T2" fmla="*/ 360362 w 2223"/>
              <a:gd name="T3" fmla="*/ 11112 h 1694"/>
              <a:gd name="T4" fmla="*/ 647700 w 2223"/>
              <a:gd name="T5" fmla="*/ 1450975 h 1694"/>
              <a:gd name="T6" fmla="*/ 936625 w 2223"/>
              <a:gd name="T7" fmla="*/ 2676525 h 1694"/>
              <a:gd name="T8" fmla="*/ 1223963 w 2223"/>
              <a:gd name="T9" fmla="*/ 1450975 h 1694"/>
              <a:gd name="T10" fmla="*/ 1512887 w 2223"/>
              <a:gd name="T11" fmla="*/ 11112 h 1694"/>
              <a:gd name="T12" fmla="*/ 1800225 w 2223"/>
              <a:gd name="T13" fmla="*/ 1450975 h 1694"/>
              <a:gd name="T14" fmla="*/ 2016125 w 2223"/>
              <a:gd name="T15" fmla="*/ 2676525 h 1694"/>
              <a:gd name="T16" fmla="*/ 2376488 w 2223"/>
              <a:gd name="T17" fmla="*/ 1379537 h 1694"/>
              <a:gd name="T18" fmla="*/ 2663825 w 2223"/>
              <a:gd name="T19" fmla="*/ 11112 h 1694"/>
              <a:gd name="T20" fmla="*/ 2952750 w 2223"/>
              <a:gd name="T21" fmla="*/ 1379537 h 1694"/>
              <a:gd name="T22" fmla="*/ 3240087 w 2223"/>
              <a:gd name="T23" fmla="*/ 2676525 h 1694"/>
              <a:gd name="T24" fmla="*/ 3529013 w 2223"/>
              <a:gd name="T25" fmla="*/ 1450975 h 16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3"/>
              <a:gd name="T40" fmla="*/ 0 h 1694"/>
              <a:gd name="T41" fmla="*/ 2223 w 2223"/>
              <a:gd name="T42" fmla="*/ 1694 h 16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3" h="1694">
                <a:moveTo>
                  <a:pt x="0" y="869"/>
                </a:moveTo>
                <a:cubicBezTo>
                  <a:pt x="79" y="434"/>
                  <a:pt x="159" y="0"/>
                  <a:pt x="227" y="7"/>
                </a:cubicBezTo>
                <a:cubicBezTo>
                  <a:pt x="295" y="14"/>
                  <a:pt x="348" y="634"/>
                  <a:pt x="408" y="914"/>
                </a:cubicBezTo>
                <a:cubicBezTo>
                  <a:pt x="468" y="1194"/>
                  <a:pt x="530" y="1686"/>
                  <a:pt x="590" y="1686"/>
                </a:cubicBezTo>
                <a:cubicBezTo>
                  <a:pt x="650" y="1686"/>
                  <a:pt x="711" y="1194"/>
                  <a:pt x="771" y="914"/>
                </a:cubicBezTo>
                <a:cubicBezTo>
                  <a:pt x="831" y="634"/>
                  <a:pt x="893" y="7"/>
                  <a:pt x="953" y="7"/>
                </a:cubicBezTo>
                <a:cubicBezTo>
                  <a:pt x="1013" y="7"/>
                  <a:pt x="1081" y="634"/>
                  <a:pt x="1134" y="914"/>
                </a:cubicBezTo>
                <a:cubicBezTo>
                  <a:pt x="1187" y="1194"/>
                  <a:pt x="1210" y="1694"/>
                  <a:pt x="1270" y="1686"/>
                </a:cubicBezTo>
                <a:cubicBezTo>
                  <a:pt x="1330" y="1678"/>
                  <a:pt x="1429" y="1149"/>
                  <a:pt x="1497" y="869"/>
                </a:cubicBezTo>
                <a:cubicBezTo>
                  <a:pt x="1565" y="589"/>
                  <a:pt x="1618" y="7"/>
                  <a:pt x="1678" y="7"/>
                </a:cubicBezTo>
                <a:cubicBezTo>
                  <a:pt x="1738" y="7"/>
                  <a:pt x="1800" y="589"/>
                  <a:pt x="1860" y="869"/>
                </a:cubicBezTo>
                <a:cubicBezTo>
                  <a:pt x="1920" y="1149"/>
                  <a:pt x="1980" y="1678"/>
                  <a:pt x="2041" y="1686"/>
                </a:cubicBezTo>
                <a:cubicBezTo>
                  <a:pt x="2102" y="1694"/>
                  <a:pt x="2162" y="1304"/>
                  <a:pt x="2223" y="914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002587" cy="12525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b="1" smtClean="0"/>
              <a:t>(2) One quarter of a cycle later, at time, </a:t>
            </a:r>
            <a:r>
              <a:rPr lang="en-GB" sz="2800" b="1" i="1" smtClean="0">
                <a:solidFill>
                  <a:srgbClr val="FF33CC"/>
                </a:solidFill>
              </a:rPr>
              <a:t>t = T/4</a:t>
            </a:r>
            <a:r>
              <a:rPr lang="en-GB" sz="2800" b="1" smtClean="0"/>
              <a:t> both waves have moved by a quarter of a wavelength in opposite directions.</a:t>
            </a:r>
            <a:r>
              <a:rPr lang="en-GB" sz="2800" smtClean="0"/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24075" y="40401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003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9" name="Line 20"/>
          <p:cNvSpPr>
            <a:spLocks noChangeShapeType="1"/>
          </p:cNvSpPr>
          <p:nvPr/>
        </p:nvSpPr>
        <p:spPr bwMode="auto">
          <a:xfrm>
            <a:off x="4821238" y="3673475"/>
            <a:ext cx="346868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Freeform 21"/>
          <p:cNvSpPr>
            <a:spLocks/>
          </p:cNvSpPr>
          <p:nvPr/>
        </p:nvSpPr>
        <p:spPr bwMode="auto">
          <a:xfrm>
            <a:off x="900113" y="3192463"/>
            <a:ext cx="3271837" cy="1855787"/>
          </a:xfrm>
          <a:custGeom>
            <a:avLst/>
            <a:gdLst>
              <a:gd name="T0" fmla="*/ 0 w 4918"/>
              <a:gd name="T1" fmla="*/ 952546 h 1769"/>
              <a:gd name="T2" fmla="*/ 468356 w 4918"/>
              <a:gd name="T3" fmla="*/ 124838 h 1769"/>
              <a:gd name="T4" fmla="*/ 915422 w 4918"/>
              <a:gd name="T5" fmla="*/ 1702624 h 1769"/>
              <a:gd name="T6" fmla="*/ 1398414 w 4918"/>
              <a:gd name="T7" fmla="*/ 136378 h 1769"/>
              <a:gd name="T8" fmla="*/ 1923318 w 4918"/>
              <a:gd name="T9" fmla="*/ 1724655 h 1769"/>
              <a:gd name="T10" fmla="*/ 2384356 w 4918"/>
              <a:gd name="T11" fmla="*/ 169948 h 1769"/>
              <a:gd name="T12" fmla="*/ 2945186 w 4918"/>
              <a:gd name="T13" fmla="*/ 1747734 h 1769"/>
              <a:gd name="T14" fmla="*/ 3271837 w 4918"/>
              <a:gd name="T15" fmla="*/ 818267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18"/>
              <a:gd name="T25" fmla="*/ 0 h 1769"/>
              <a:gd name="T26" fmla="*/ 4918 w 4918"/>
              <a:gd name="T27" fmla="*/ 1769 h 1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18" h="1769">
                <a:moveTo>
                  <a:pt x="0" y="908"/>
                </a:moveTo>
                <a:cubicBezTo>
                  <a:pt x="237" y="454"/>
                  <a:pt x="475" y="0"/>
                  <a:pt x="704" y="119"/>
                </a:cubicBezTo>
                <a:cubicBezTo>
                  <a:pt x="933" y="238"/>
                  <a:pt x="1143" y="1621"/>
                  <a:pt x="1376" y="1623"/>
                </a:cubicBezTo>
                <a:cubicBezTo>
                  <a:pt x="1609" y="1625"/>
                  <a:pt x="1850" y="127"/>
                  <a:pt x="2102" y="130"/>
                </a:cubicBezTo>
                <a:cubicBezTo>
                  <a:pt x="2354" y="133"/>
                  <a:pt x="2644" y="1639"/>
                  <a:pt x="2891" y="1644"/>
                </a:cubicBezTo>
                <a:cubicBezTo>
                  <a:pt x="3138" y="1649"/>
                  <a:pt x="3328" y="158"/>
                  <a:pt x="3584" y="162"/>
                </a:cubicBezTo>
                <a:cubicBezTo>
                  <a:pt x="3840" y="166"/>
                  <a:pt x="4205" y="1563"/>
                  <a:pt x="4427" y="1666"/>
                </a:cubicBezTo>
                <a:cubicBezTo>
                  <a:pt x="4649" y="1769"/>
                  <a:pt x="4783" y="1274"/>
                  <a:pt x="4918" y="7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Freeform 22"/>
          <p:cNvSpPr>
            <a:spLocks/>
          </p:cNvSpPr>
          <p:nvPr/>
        </p:nvSpPr>
        <p:spPr bwMode="auto">
          <a:xfrm>
            <a:off x="1368425" y="2733675"/>
            <a:ext cx="3236913" cy="1854200"/>
          </a:xfrm>
          <a:custGeom>
            <a:avLst/>
            <a:gdLst>
              <a:gd name="T0" fmla="*/ 0 w 4918"/>
              <a:gd name="T1" fmla="*/ 951732 h 1769"/>
              <a:gd name="T2" fmla="*/ 463356 w 4918"/>
              <a:gd name="T3" fmla="*/ 124731 h 1769"/>
              <a:gd name="T4" fmla="*/ 905651 w 4918"/>
              <a:gd name="T5" fmla="*/ 1701168 h 1769"/>
              <a:gd name="T6" fmla="*/ 1383488 w 4918"/>
              <a:gd name="T7" fmla="*/ 136261 h 1769"/>
              <a:gd name="T8" fmla="*/ 1902789 w 4918"/>
              <a:gd name="T9" fmla="*/ 1723180 h 1769"/>
              <a:gd name="T10" fmla="*/ 2358905 w 4918"/>
              <a:gd name="T11" fmla="*/ 169802 h 1769"/>
              <a:gd name="T12" fmla="*/ 2913748 w 4918"/>
              <a:gd name="T13" fmla="*/ 1746239 h 1769"/>
              <a:gd name="T14" fmla="*/ 3236913 w 4918"/>
              <a:gd name="T15" fmla="*/ 817567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18"/>
              <a:gd name="T25" fmla="*/ 0 h 1769"/>
              <a:gd name="T26" fmla="*/ 4918 w 4918"/>
              <a:gd name="T27" fmla="*/ 1769 h 1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18" h="1769">
                <a:moveTo>
                  <a:pt x="0" y="908"/>
                </a:moveTo>
                <a:cubicBezTo>
                  <a:pt x="237" y="454"/>
                  <a:pt x="475" y="0"/>
                  <a:pt x="704" y="119"/>
                </a:cubicBezTo>
                <a:cubicBezTo>
                  <a:pt x="933" y="238"/>
                  <a:pt x="1143" y="1621"/>
                  <a:pt x="1376" y="1623"/>
                </a:cubicBezTo>
                <a:cubicBezTo>
                  <a:pt x="1609" y="1625"/>
                  <a:pt x="1850" y="127"/>
                  <a:pt x="2102" y="130"/>
                </a:cubicBezTo>
                <a:cubicBezTo>
                  <a:pt x="2354" y="133"/>
                  <a:pt x="2644" y="1639"/>
                  <a:pt x="2891" y="1644"/>
                </a:cubicBezTo>
                <a:cubicBezTo>
                  <a:pt x="3138" y="1649"/>
                  <a:pt x="3328" y="158"/>
                  <a:pt x="3584" y="162"/>
                </a:cubicBezTo>
                <a:cubicBezTo>
                  <a:pt x="3840" y="166"/>
                  <a:pt x="4205" y="1563"/>
                  <a:pt x="4427" y="1666"/>
                </a:cubicBezTo>
                <a:cubicBezTo>
                  <a:pt x="4649" y="1769"/>
                  <a:pt x="4783" y="1274"/>
                  <a:pt x="4918" y="78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2" name="Group 23"/>
          <p:cNvGrpSpPr>
            <a:grpSpLocks/>
          </p:cNvGrpSpPr>
          <p:nvPr/>
        </p:nvGrpSpPr>
        <p:grpSpPr bwMode="auto">
          <a:xfrm>
            <a:off x="1828800" y="5092700"/>
            <a:ext cx="1730375" cy="569913"/>
            <a:chOff x="5728" y="3825"/>
            <a:chExt cx="2048" cy="544"/>
          </a:xfrm>
        </p:grpSpPr>
        <p:sp>
          <p:nvSpPr>
            <p:cNvPr id="11278" name="Text Box 24"/>
            <p:cNvSpPr txBox="1">
              <a:spLocks noChangeArrowheads="1"/>
            </p:cNvSpPr>
            <p:nvPr/>
          </p:nvSpPr>
          <p:spPr bwMode="auto">
            <a:xfrm>
              <a:off x="6379" y="3825"/>
              <a:ext cx="139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>
                  <a:solidFill>
                    <a:srgbClr val="3366FF"/>
                  </a:solidFill>
                </a:rPr>
                <a:t>Wave B</a:t>
              </a:r>
              <a:endParaRPr lang="en-GB"/>
            </a:p>
          </p:txBody>
        </p:sp>
        <p:sp>
          <p:nvSpPr>
            <p:cNvPr id="11279" name="Line 25"/>
            <p:cNvSpPr>
              <a:spLocks noChangeShapeType="1"/>
            </p:cNvSpPr>
            <p:nvPr/>
          </p:nvSpPr>
          <p:spPr bwMode="auto">
            <a:xfrm flipH="1" flipV="1">
              <a:off x="5728" y="4011"/>
              <a:ext cx="672" cy="1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3" name="Text Box 27"/>
          <p:cNvSpPr txBox="1">
            <a:spLocks noChangeArrowheads="1"/>
          </p:cNvSpPr>
          <p:nvPr/>
        </p:nvSpPr>
        <p:spPr bwMode="auto">
          <a:xfrm>
            <a:off x="1971675" y="2349500"/>
            <a:ext cx="11811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Wave A</a:t>
            </a:r>
            <a:endParaRPr lang="en-GB"/>
          </a:p>
        </p:txBody>
      </p:sp>
      <p:sp>
        <p:nvSpPr>
          <p:cNvPr id="11274" name="Line 28"/>
          <p:cNvSpPr>
            <a:spLocks noChangeShapeType="1"/>
          </p:cNvSpPr>
          <p:nvPr/>
        </p:nvSpPr>
        <p:spPr bwMode="auto">
          <a:xfrm flipV="1">
            <a:off x="2987675" y="2565400"/>
            <a:ext cx="504825" cy="11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29"/>
          <p:cNvSpPr txBox="1">
            <a:spLocks noChangeArrowheads="1"/>
          </p:cNvSpPr>
          <p:nvPr/>
        </p:nvSpPr>
        <p:spPr bwMode="auto">
          <a:xfrm>
            <a:off x="4900613" y="2638425"/>
            <a:ext cx="3308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FF00FF"/>
                </a:solidFill>
              </a:rPr>
              <a:t>RESULTANT WAVEFORM</a:t>
            </a:r>
          </a:p>
          <a:p>
            <a:pPr algn="ctr" eaLnBrk="1" hangingPunct="1"/>
            <a:r>
              <a:rPr lang="en-GB" b="1">
                <a:solidFill>
                  <a:srgbClr val="800080"/>
                </a:solidFill>
              </a:rPr>
              <a:t>CANCELLATION</a:t>
            </a:r>
            <a:endParaRPr lang="en-GB"/>
          </a:p>
        </p:txBody>
      </p:sp>
      <p:sp>
        <p:nvSpPr>
          <p:cNvPr id="11276" name="Text Box 30"/>
          <p:cNvSpPr txBox="1">
            <a:spLocks noChangeArrowheads="1"/>
          </p:cNvSpPr>
          <p:nvPr/>
        </p:nvSpPr>
        <p:spPr bwMode="auto">
          <a:xfrm>
            <a:off x="5794375" y="4006850"/>
            <a:ext cx="1873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Amplitude = 0</a:t>
            </a:r>
            <a:endParaRPr lang="en-GB"/>
          </a:p>
        </p:txBody>
      </p:sp>
      <p:sp>
        <p:nvSpPr>
          <p:cNvPr id="11277" name="Text Box 31"/>
          <p:cNvSpPr txBox="1">
            <a:spLocks noChangeArrowheads="1"/>
          </p:cNvSpPr>
          <p:nvPr/>
        </p:nvSpPr>
        <p:spPr bwMode="auto">
          <a:xfrm>
            <a:off x="4559300" y="3462338"/>
            <a:ext cx="38306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   </a:t>
            </a:r>
            <a:r>
              <a:rPr lang="en-GB" b="1"/>
              <a:t>N  A  N  A  N  A  N  A  N  A  N  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476250"/>
            <a:ext cx="7632700" cy="1252538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800" b="1" smtClean="0"/>
              <a:t>(3) After another quarter of a cycle, at time, </a:t>
            </a:r>
            <a:r>
              <a:rPr lang="en-GB" sz="2800" b="1" i="1" smtClean="0">
                <a:solidFill>
                  <a:srgbClr val="FF33CC"/>
                </a:solidFill>
              </a:rPr>
              <a:t>t = T/2</a:t>
            </a:r>
            <a:r>
              <a:rPr lang="en-GB" sz="2800" b="1" smtClean="0"/>
              <a:t> both waves have now moved by a half of a wavelength in opposite directions.</a:t>
            </a:r>
            <a:r>
              <a:rPr lang="en-GB" sz="2800" smtClean="0"/>
              <a:t>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65225" y="39449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003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3" name="Freeform 19"/>
          <p:cNvSpPr>
            <a:spLocks/>
          </p:cNvSpPr>
          <p:nvPr/>
        </p:nvSpPr>
        <p:spPr bwMode="auto">
          <a:xfrm>
            <a:off x="877888" y="3378200"/>
            <a:ext cx="2844800" cy="1389063"/>
          </a:xfrm>
          <a:custGeom>
            <a:avLst/>
            <a:gdLst>
              <a:gd name="T0" fmla="*/ 0 w 4918"/>
              <a:gd name="T1" fmla="*/ 712984 h 1769"/>
              <a:gd name="T2" fmla="*/ 407226 w 4918"/>
              <a:gd name="T3" fmla="*/ 93442 h 1769"/>
              <a:gd name="T4" fmla="*/ 795942 w 4918"/>
              <a:gd name="T5" fmla="*/ 1274420 h 1769"/>
              <a:gd name="T6" fmla="*/ 1215895 w 4918"/>
              <a:gd name="T7" fmla="*/ 102079 h 1769"/>
              <a:gd name="T8" fmla="*/ 1672289 w 4918"/>
              <a:gd name="T9" fmla="*/ 1290910 h 1769"/>
              <a:gd name="T10" fmla="*/ 2073152 w 4918"/>
              <a:gd name="T11" fmla="*/ 127206 h 1769"/>
              <a:gd name="T12" fmla="*/ 2560783 w 4918"/>
              <a:gd name="T13" fmla="*/ 1308185 h 1769"/>
              <a:gd name="T14" fmla="*/ 2844800 w 4918"/>
              <a:gd name="T15" fmla="*/ 612476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18"/>
              <a:gd name="T25" fmla="*/ 0 h 1769"/>
              <a:gd name="T26" fmla="*/ 4918 w 4918"/>
              <a:gd name="T27" fmla="*/ 1769 h 1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18" h="1769">
                <a:moveTo>
                  <a:pt x="0" y="908"/>
                </a:moveTo>
                <a:cubicBezTo>
                  <a:pt x="237" y="454"/>
                  <a:pt x="475" y="0"/>
                  <a:pt x="704" y="119"/>
                </a:cubicBezTo>
                <a:cubicBezTo>
                  <a:pt x="933" y="238"/>
                  <a:pt x="1143" y="1621"/>
                  <a:pt x="1376" y="1623"/>
                </a:cubicBezTo>
                <a:cubicBezTo>
                  <a:pt x="1609" y="1625"/>
                  <a:pt x="1850" y="127"/>
                  <a:pt x="2102" y="130"/>
                </a:cubicBezTo>
                <a:cubicBezTo>
                  <a:pt x="2354" y="133"/>
                  <a:pt x="2644" y="1639"/>
                  <a:pt x="2891" y="1644"/>
                </a:cubicBezTo>
                <a:cubicBezTo>
                  <a:pt x="3138" y="1649"/>
                  <a:pt x="3328" y="158"/>
                  <a:pt x="3584" y="162"/>
                </a:cubicBezTo>
                <a:cubicBezTo>
                  <a:pt x="3840" y="166"/>
                  <a:pt x="4205" y="1563"/>
                  <a:pt x="4427" y="1666"/>
                </a:cubicBezTo>
                <a:cubicBezTo>
                  <a:pt x="4649" y="1769"/>
                  <a:pt x="4783" y="1274"/>
                  <a:pt x="4918" y="78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20"/>
          <p:cNvSpPr>
            <a:spLocks/>
          </p:cNvSpPr>
          <p:nvPr/>
        </p:nvSpPr>
        <p:spPr bwMode="auto">
          <a:xfrm>
            <a:off x="1763713" y="3068638"/>
            <a:ext cx="2813050" cy="1389062"/>
          </a:xfrm>
          <a:custGeom>
            <a:avLst/>
            <a:gdLst>
              <a:gd name="T0" fmla="*/ 0 w 4918"/>
              <a:gd name="T1" fmla="*/ 712984 h 1769"/>
              <a:gd name="T2" fmla="*/ 402681 w 4918"/>
              <a:gd name="T3" fmla="*/ 93442 h 1769"/>
              <a:gd name="T4" fmla="*/ 787059 w 4918"/>
              <a:gd name="T5" fmla="*/ 1274419 h 1769"/>
              <a:gd name="T6" fmla="*/ 1202324 w 4918"/>
              <a:gd name="T7" fmla="*/ 102079 h 1769"/>
              <a:gd name="T8" fmla="*/ 1653625 w 4918"/>
              <a:gd name="T9" fmla="*/ 1290909 h 1769"/>
              <a:gd name="T10" fmla="*/ 2050014 w 4918"/>
              <a:gd name="T11" fmla="*/ 127206 h 1769"/>
              <a:gd name="T12" fmla="*/ 2532203 w 4918"/>
              <a:gd name="T13" fmla="*/ 1308184 h 1769"/>
              <a:gd name="T14" fmla="*/ 2813050 w 4918"/>
              <a:gd name="T15" fmla="*/ 612475 h 17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918"/>
              <a:gd name="T25" fmla="*/ 0 h 1769"/>
              <a:gd name="T26" fmla="*/ 4918 w 4918"/>
              <a:gd name="T27" fmla="*/ 1769 h 17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918" h="1769">
                <a:moveTo>
                  <a:pt x="0" y="908"/>
                </a:moveTo>
                <a:cubicBezTo>
                  <a:pt x="237" y="454"/>
                  <a:pt x="475" y="0"/>
                  <a:pt x="704" y="119"/>
                </a:cubicBezTo>
                <a:cubicBezTo>
                  <a:pt x="933" y="238"/>
                  <a:pt x="1143" y="1621"/>
                  <a:pt x="1376" y="1623"/>
                </a:cubicBezTo>
                <a:cubicBezTo>
                  <a:pt x="1609" y="1625"/>
                  <a:pt x="1850" y="127"/>
                  <a:pt x="2102" y="130"/>
                </a:cubicBezTo>
                <a:cubicBezTo>
                  <a:pt x="2354" y="133"/>
                  <a:pt x="2644" y="1639"/>
                  <a:pt x="2891" y="1644"/>
                </a:cubicBezTo>
                <a:cubicBezTo>
                  <a:pt x="3138" y="1649"/>
                  <a:pt x="3328" y="158"/>
                  <a:pt x="3584" y="162"/>
                </a:cubicBezTo>
                <a:cubicBezTo>
                  <a:pt x="3840" y="166"/>
                  <a:pt x="4205" y="1563"/>
                  <a:pt x="4427" y="1666"/>
                </a:cubicBezTo>
                <a:cubicBezTo>
                  <a:pt x="4649" y="1769"/>
                  <a:pt x="4783" y="1274"/>
                  <a:pt x="4918" y="78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22"/>
          <p:cNvSpPr txBox="1">
            <a:spLocks noChangeArrowheads="1"/>
          </p:cNvSpPr>
          <p:nvPr/>
        </p:nvSpPr>
        <p:spPr bwMode="auto">
          <a:xfrm>
            <a:off x="2398713" y="4808538"/>
            <a:ext cx="10255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3366FF"/>
                </a:solidFill>
              </a:rPr>
              <a:t>Wave B</a:t>
            </a:r>
            <a:endParaRPr lang="en-GB"/>
          </a:p>
        </p:txBody>
      </p:sp>
      <p:sp>
        <p:nvSpPr>
          <p:cNvPr id="12296" name="Line 23"/>
          <p:cNvSpPr>
            <a:spLocks noChangeShapeType="1"/>
          </p:cNvSpPr>
          <p:nvPr/>
        </p:nvSpPr>
        <p:spPr bwMode="auto">
          <a:xfrm flipH="1" flipV="1">
            <a:off x="1920875" y="4954588"/>
            <a:ext cx="493713" cy="7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2044700" y="2755900"/>
            <a:ext cx="10271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</a:rPr>
              <a:t>Wave A</a:t>
            </a:r>
            <a:endParaRPr lang="en-GB"/>
          </a:p>
        </p:txBody>
      </p:sp>
      <p:sp>
        <p:nvSpPr>
          <p:cNvPr id="12298" name="Line 26"/>
          <p:cNvSpPr>
            <a:spLocks noChangeShapeType="1"/>
          </p:cNvSpPr>
          <p:nvPr/>
        </p:nvSpPr>
        <p:spPr bwMode="auto">
          <a:xfrm flipV="1">
            <a:off x="3059113" y="2924175"/>
            <a:ext cx="438150" cy="7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5556250" y="5324475"/>
            <a:ext cx="2038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/>
              <a:t>Amplitude = 2a</a:t>
            </a:r>
            <a:endParaRPr lang="en-GB"/>
          </a:p>
        </p:txBody>
      </p:sp>
      <p:sp>
        <p:nvSpPr>
          <p:cNvPr id="12300" name="Text Box 32"/>
          <p:cNvSpPr txBox="1">
            <a:spLocks noChangeArrowheads="1"/>
          </p:cNvSpPr>
          <p:nvPr/>
        </p:nvSpPr>
        <p:spPr bwMode="auto">
          <a:xfrm>
            <a:off x="5003800" y="1989138"/>
            <a:ext cx="30670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b="1">
                <a:solidFill>
                  <a:srgbClr val="FF00FF"/>
                </a:solidFill>
              </a:rPr>
              <a:t>RESULTANT WAVEFORM</a:t>
            </a:r>
          </a:p>
          <a:p>
            <a:pPr algn="ctr" eaLnBrk="1" hangingPunct="1"/>
            <a:r>
              <a:rPr lang="en-GB" b="1">
                <a:solidFill>
                  <a:srgbClr val="800080"/>
                </a:solidFill>
              </a:rPr>
              <a:t>REINFORCEMENT</a:t>
            </a:r>
            <a:endParaRPr lang="en-GB"/>
          </a:p>
        </p:txBody>
      </p:sp>
      <p:sp>
        <p:nvSpPr>
          <p:cNvPr id="12301" name="Text Box 33"/>
          <p:cNvSpPr txBox="1">
            <a:spLocks noChangeArrowheads="1"/>
          </p:cNvSpPr>
          <p:nvPr/>
        </p:nvSpPr>
        <p:spPr bwMode="auto">
          <a:xfrm>
            <a:off x="4618038" y="3865563"/>
            <a:ext cx="42735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   </a:t>
            </a:r>
            <a:r>
              <a:rPr lang="en-GB" b="1"/>
              <a:t>N  A  N  A  N  A  N  A  N  A  N  A  N</a:t>
            </a:r>
            <a:endParaRPr lang="en-GB"/>
          </a:p>
        </p:txBody>
      </p:sp>
      <p:sp>
        <p:nvSpPr>
          <p:cNvPr id="12302" name="Freeform 34"/>
          <p:cNvSpPr>
            <a:spLocks/>
          </p:cNvSpPr>
          <p:nvPr/>
        </p:nvSpPr>
        <p:spPr bwMode="auto">
          <a:xfrm flipV="1">
            <a:off x="4932363" y="2636838"/>
            <a:ext cx="3529012" cy="2689225"/>
          </a:xfrm>
          <a:custGeom>
            <a:avLst/>
            <a:gdLst>
              <a:gd name="T0" fmla="*/ 0 w 2223"/>
              <a:gd name="T1" fmla="*/ 1379537 h 1694"/>
              <a:gd name="T2" fmla="*/ 360362 w 2223"/>
              <a:gd name="T3" fmla="*/ 11112 h 1694"/>
              <a:gd name="T4" fmla="*/ 647700 w 2223"/>
              <a:gd name="T5" fmla="*/ 1450975 h 1694"/>
              <a:gd name="T6" fmla="*/ 936625 w 2223"/>
              <a:gd name="T7" fmla="*/ 2676525 h 1694"/>
              <a:gd name="T8" fmla="*/ 1223962 w 2223"/>
              <a:gd name="T9" fmla="*/ 1450975 h 1694"/>
              <a:gd name="T10" fmla="*/ 1512887 w 2223"/>
              <a:gd name="T11" fmla="*/ 11112 h 1694"/>
              <a:gd name="T12" fmla="*/ 1800225 w 2223"/>
              <a:gd name="T13" fmla="*/ 1450975 h 1694"/>
              <a:gd name="T14" fmla="*/ 2016125 w 2223"/>
              <a:gd name="T15" fmla="*/ 2676525 h 1694"/>
              <a:gd name="T16" fmla="*/ 2376487 w 2223"/>
              <a:gd name="T17" fmla="*/ 1379537 h 1694"/>
              <a:gd name="T18" fmla="*/ 2663824 w 2223"/>
              <a:gd name="T19" fmla="*/ 11112 h 1694"/>
              <a:gd name="T20" fmla="*/ 2952749 w 2223"/>
              <a:gd name="T21" fmla="*/ 1379537 h 1694"/>
              <a:gd name="T22" fmla="*/ 3240086 w 2223"/>
              <a:gd name="T23" fmla="*/ 2676525 h 1694"/>
              <a:gd name="T24" fmla="*/ 3529012 w 2223"/>
              <a:gd name="T25" fmla="*/ 1450975 h 16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23"/>
              <a:gd name="T40" fmla="*/ 0 h 1694"/>
              <a:gd name="T41" fmla="*/ 2223 w 2223"/>
              <a:gd name="T42" fmla="*/ 1694 h 16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23" h="1694">
                <a:moveTo>
                  <a:pt x="0" y="869"/>
                </a:moveTo>
                <a:cubicBezTo>
                  <a:pt x="79" y="434"/>
                  <a:pt x="159" y="0"/>
                  <a:pt x="227" y="7"/>
                </a:cubicBezTo>
                <a:cubicBezTo>
                  <a:pt x="295" y="14"/>
                  <a:pt x="348" y="634"/>
                  <a:pt x="408" y="914"/>
                </a:cubicBezTo>
                <a:cubicBezTo>
                  <a:pt x="468" y="1194"/>
                  <a:pt x="530" y="1686"/>
                  <a:pt x="590" y="1686"/>
                </a:cubicBezTo>
                <a:cubicBezTo>
                  <a:pt x="650" y="1686"/>
                  <a:pt x="711" y="1194"/>
                  <a:pt x="771" y="914"/>
                </a:cubicBezTo>
                <a:cubicBezTo>
                  <a:pt x="831" y="634"/>
                  <a:pt x="893" y="7"/>
                  <a:pt x="953" y="7"/>
                </a:cubicBezTo>
                <a:cubicBezTo>
                  <a:pt x="1013" y="7"/>
                  <a:pt x="1081" y="634"/>
                  <a:pt x="1134" y="914"/>
                </a:cubicBezTo>
                <a:cubicBezTo>
                  <a:pt x="1187" y="1194"/>
                  <a:pt x="1210" y="1694"/>
                  <a:pt x="1270" y="1686"/>
                </a:cubicBezTo>
                <a:cubicBezTo>
                  <a:pt x="1330" y="1678"/>
                  <a:pt x="1429" y="1149"/>
                  <a:pt x="1497" y="869"/>
                </a:cubicBezTo>
                <a:cubicBezTo>
                  <a:pt x="1565" y="589"/>
                  <a:pt x="1618" y="7"/>
                  <a:pt x="1678" y="7"/>
                </a:cubicBezTo>
                <a:cubicBezTo>
                  <a:pt x="1738" y="7"/>
                  <a:pt x="1800" y="589"/>
                  <a:pt x="1860" y="869"/>
                </a:cubicBezTo>
                <a:cubicBezTo>
                  <a:pt x="1920" y="1149"/>
                  <a:pt x="1980" y="1678"/>
                  <a:pt x="2041" y="1686"/>
                </a:cubicBezTo>
                <a:cubicBezTo>
                  <a:pt x="2102" y="1694"/>
                  <a:pt x="2162" y="1304"/>
                  <a:pt x="2223" y="914"/>
                </a:cubicBezTo>
              </a:path>
            </a:pathLst>
          </a:cu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3816350" cy="4608512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 smtClean="0"/>
              <a:t>(4) One quarter of a cycle later, at time,          </a:t>
            </a:r>
            <a:r>
              <a:rPr lang="en-GB" sz="2400" b="1" i="1" smtClean="0">
                <a:solidFill>
                  <a:srgbClr val="FF33CC"/>
                </a:solidFill>
              </a:rPr>
              <a:t>t = 3T/4</a:t>
            </a:r>
            <a:r>
              <a:rPr lang="en-GB" sz="2400" b="1" smtClean="0"/>
              <a:t> both waves will undergo cancellation again.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b="1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b="1" smtClean="0"/>
              <a:t>(5) One quarter of a cycle later, at time, </a:t>
            </a:r>
            <a:r>
              <a:rPr lang="en-GB" sz="2400" b="1" i="1" smtClean="0">
                <a:solidFill>
                  <a:srgbClr val="FF33CC"/>
                </a:solidFill>
              </a:rPr>
              <a:t>t = T</a:t>
            </a:r>
            <a:r>
              <a:rPr lang="en-GB" sz="2400" b="1" i="1" smtClean="0"/>
              <a:t> </a:t>
            </a:r>
            <a:r>
              <a:rPr lang="en-GB" sz="2400" b="1" smtClean="0"/>
              <a:t>the two waves will undergo superposition in the same way as at time, </a:t>
            </a:r>
            <a:r>
              <a:rPr lang="en-GB" sz="2400" b="1" i="1" smtClean="0">
                <a:solidFill>
                  <a:srgbClr val="FF33CC"/>
                </a:solidFill>
              </a:rPr>
              <a:t>t = 0</a:t>
            </a:r>
            <a:r>
              <a:rPr lang="en-GB" sz="2400" b="1" smtClean="0"/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19250" y="41830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40036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7" name="Freeform 20"/>
          <p:cNvSpPr>
            <a:spLocks/>
          </p:cNvSpPr>
          <p:nvPr/>
        </p:nvSpPr>
        <p:spPr bwMode="auto">
          <a:xfrm>
            <a:off x="4643438" y="2019300"/>
            <a:ext cx="3562350" cy="2668588"/>
          </a:xfrm>
          <a:custGeom>
            <a:avLst/>
            <a:gdLst>
              <a:gd name="T0" fmla="*/ 0 w 2244"/>
              <a:gd name="T1" fmla="*/ 1275440 h 1655"/>
              <a:gd name="T2" fmla="*/ 381000 w 2244"/>
              <a:gd name="T3" fmla="*/ 2457358 h 1655"/>
              <a:gd name="T4" fmla="*/ 1062037 w 2244"/>
              <a:gd name="T5" fmla="*/ 3225 h 1655"/>
              <a:gd name="T6" fmla="*/ 1809750 w 2244"/>
              <a:gd name="T7" fmla="*/ 2479933 h 1655"/>
              <a:gd name="T8" fmla="*/ 2514600 w 2244"/>
              <a:gd name="T9" fmla="*/ 24187 h 1655"/>
              <a:gd name="T10" fmla="*/ 3186112 w 2244"/>
              <a:gd name="T11" fmla="*/ 2457358 h 1655"/>
              <a:gd name="T12" fmla="*/ 3562350 w 2244"/>
              <a:gd name="T13" fmla="*/ 1264153 h 1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4"/>
              <a:gd name="T22" fmla="*/ 0 h 1655"/>
              <a:gd name="T23" fmla="*/ 2244 w 2244"/>
              <a:gd name="T24" fmla="*/ 1655 h 16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4" h="1655">
                <a:moveTo>
                  <a:pt x="0" y="791"/>
                </a:moveTo>
                <a:cubicBezTo>
                  <a:pt x="40" y="913"/>
                  <a:pt x="129" y="1655"/>
                  <a:pt x="240" y="1524"/>
                </a:cubicBezTo>
                <a:cubicBezTo>
                  <a:pt x="351" y="1393"/>
                  <a:pt x="519" y="0"/>
                  <a:pt x="669" y="2"/>
                </a:cubicBezTo>
                <a:cubicBezTo>
                  <a:pt x="819" y="4"/>
                  <a:pt x="988" y="1536"/>
                  <a:pt x="1140" y="1538"/>
                </a:cubicBezTo>
                <a:cubicBezTo>
                  <a:pt x="1292" y="1540"/>
                  <a:pt x="1440" y="17"/>
                  <a:pt x="1584" y="15"/>
                </a:cubicBezTo>
                <a:cubicBezTo>
                  <a:pt x="1728" y="13"/>
                  <a:pt x="1897" y="1396"/>
                  <a:pt x="2007" y="1524"/>
                </a:cubicBezTo>
                <a:cubicBezTo>
                  <a:pt x="2117" y="1652"/>
                  <a:pt x="2195" y="938"/>
                  <a:pt x="2244" y="78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21"/>
          <p:cNvSpPr>
            <a:spLocks noChangeShapeType="1"/>
          </p:cNvSpPr>
          <p:nvPr/>
        </p:nvSpPr>
        <p:spPr bwMode="auto">
          <a:xfrm>
            <a:off x="4614863" y="3300413"/>
            <a:ext cx="3862387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4310063" y="3140075"/>
            <a:ext cx="43195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/>
              <a:t>   </a:t>
            </a:r>
            <a:r>
              <a:rPr lang="en-GB" b="1"/>
              <a:t>N   A   N   A   N   A   N   A   N   A   N </a:t>
            </a:r>
            <a:endParaRPr lang="en-GB"/>
          </a:p>
        </p:txBody>
      </p: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4643438" y="404813"/>
            <a:ext cx="41767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b="1"/>
              <a:t>(6) Placing all four resultant waveforms on top of each other gives:</a:t>
            </a:r>
            <a:endParaRPr lang="en-GB"/>
          </a:p>
        </p:txBody>
      </p:sp>
      <p:sp>
        <p:nvSpPr>
          <p:cNvPr id="13321" name="Freeform 27"/>
          <p:cNvSpPr>
            <a:spLocks/>
          </p:cNvSpPr>
          <p:nvPr/>
        </p:nvSpPr>
        <p:spPr bwMode="auto">
          <a:xfrm flipV="1">
            <a:off x="4643438" y="1844675"/>
            <a:ext cx="3562350" cy="2659063"/>
          </a:xfrm>
          <a:custGeom>
            <a:avLst/>
            <a:gdLst>
              <a:gd name="T0" fmla="*/ 0 w 2244"/>
              <a:gd name="T1" fmla="*/ 1270888 h 1655"/>
              <a:gd name="T2" fmla="*/ 381000 w 2244"/>
              <a:gd name="T3" fmla="*/ 2448587 h 1655"/>
              <a:gd name="T4" fmla="*/ 1062037 w 2244"/>
              <a:gd name="T5" fmla="*/ 3213 h 1655"/>
              <a:gd name="T6" fmla="*/ 1809750 w 2244"/>
              <a:gd name="T7" fmla="*/ 2471081 h 1655"/>
              <a:gd name="T8" fmla="*/ 2514600 w 2244"/>
              <a:gd name="T9" fmla="*/ 24100 h 1655"/>
              <a:gd name="T10" fmla="*/ 3186112 w 2244"/>
              <a:gd name="T11" fmla="*/ 2448587 h 1655"/>
              <a:gd name="T12" fmla="*/ 3562350 w 2244"/>
              <a:gd name="T13" fmla="*/ 1259641 h 1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44"/>
              <a:gd name="T22" fmla="*/ 0 h 1655"/>
              <a:gd name="T23" fmla="*/ 2244 w 2244"/>
              <a:gd name="T24" fmla="*/ 1655 h 16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44" h="1655">
                <a:moveTo>
                  <a:pt x="0" y="791"/>
                </a:moveTo>
                <a:cubicBezTo>
                  <a:pt x="40" y="913"/>
                  <a:pt x="129" y="1655"/>
                  <a:pt x="240" y="1524"/>
                </a:cubicBezTo>
                <a:cubicBezTo>
                  <a:pt x="351" y="1393"/>
                  <a:pt x="519" y="0"/>
                  <a:pt x="669" y="2"/>
                </a:cubicBezTo>
                <a:cubicBezTo>
                  <a:pt x="819" y="4"/>
                  <a:pt x="988" y="1536"/>
                  <a:pt x="1140" y="1538"/>
                </a:cubicBezTo>
                <a:cubicBezTo>
                  <a:pt x="1292" y="1540"/>
                  <a:pt x="1440" y="17"/>
                  <a:pt x="1584" y="15"/>
                </a:cubicBezTo>
                <a:cubicBezTo>
                  <a:pt x="1728" y="13"/>
                  <a:pt x="1897" y="1396"/>
                  <a:pt x="2007" y="1524"/>
                </a:cubicBezTo>
                <a:cubicBezTo>
                  <a:pt x="2117" y="1652"/>
                  <a:pt x="2195" y="938"/>
                  <a:pt x="2244" y="784"/>
                </a:cubicBezTo>
              </a:path>
            </a:pathLst>
          </a:cu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Nodes (N) and Antinodes (A)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2800" b="1" smtClean="0">
                <a:solidFill>
                  <a:srgbClr val="FF0066"/>
                </a:solidFill>
              </a:rPr>
              <a:t>NODES </a:t>
            </a:r>
            <a:r>
              <a:rPr lang="en-GB" sz="2800" b="1" smtClean="0"/>
              <a:t>are points within a stationary wave that have the MINIMUM (usually zero) amplitude.</a:t>
            </a:r>
            <a:endParaRPr lang="en-GB" sz="2800" b="1" i="1" smtClean="0"/>
          </a:p>
          <a:p>
            <a:pPr marL="0" indent="0">
              <a:buFontTx/>
              <a:buNone/>
            </a:pPr>
            <a:r>
              <a:rPr lang="en-GB" sz="2800" b="1" i="1" smtClean="0"/>
              <a:t>These have been marked by an ‘N’ in the previous waveforms.</a:t>
            </a:r>
            <a:endParaRPr lang="en-GB" sz="2800" b="1" smtClean="0"/>
          </a:p>
          <a:p>
            <a:pPr marL="0" indent="0">
              <a:buFontTx/>
              <a:buNone/>
            </a:pPr>
            <a:endParaRPr lang="en-GB" sz="2800" b="1" smtClean="0"/>
          </a:p>
          <a:p>
            <a:pPr marL="0" indent="0">
              <a:buFontTx/>
              <a:buNone/>
            </a:pPr>
            <a:r>
              <a:rPr lang="en-GB" sz="2800" b="1" smtClean="0">
                <a:solidFill>
                  <a:srgbClr val="FF0066"/>
                </a:solidFill>
              </a:rPr>
              <a:t>ANTINODES</a:t>
            </a:r>
            <a:r>
              <a:rPr lang="en-GB" sz="2800" b="1" smtClean="0"/>
              <a:t> are points within a stationary wave that have the MAXIMUM amplitude.</a:t>
            </a:r>
            <a:endParaRPr lang="en-GB" sz="2800" b="1" i="1" smtClean="0"/>
          </a:p>
          <a:p>
            <a:pPr marL="0" indent="0">
              <a:buFontTx/>
              <a:buNone/>
            </a:pPr>
            <a:r>
              <a:rPr lang="en-GB" sz="2800" b="1" i="1" smtClean="0"/>
              <a:t>These have been marked by an ‘A’ in the previous waveforms and have an amplitude equal to ‘2a’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2395</Words>
  <Application>Microsoft Office PowerPoint</Application>
  <PresentationFormat>On-screen Show (4:3)</PresentationFormat>
  <Paragraphs>410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Times New Roman</vt:lpstr>
      <vt:lpstr>Default Design</vt:lpstr>
      <vt:lpstr>Bitmap Image</vt:lpstr>
      <vt:lpstr>DIFFRACTION AND INTERFERENCE</vt:lpstr>
      <vt:lpstr>Specification</vt:lpstr>
      <vt:lpstr>Superposition of waves</vt:lpstr>
      <vt:lpstr>Stationary waves</vt:lpstr>
      <vt:lpstr>PowerPoint Presentation</vt:lpstr>
      <vt:lpstr>PowerPoint Presentation</vt:lpstr>
      <vt:lpstr>PowerPoint Presentation</vt:lpstr>
      <vt:lpstr>PowerPoint Presentation</vt:lpstr>
      <vt:lpstr>Nodes (N) and Antinodes (A)</vt:lpstr>
      <vt:lpstr>Comparison of stationary and progressive waves</vt:lpstr>
      <vt:lpstr>Diffraction</vt:lpstr>
      <vt:lpstr>PowerPoint Presentation</vt:lpstr>
      <vt:lpstr>Interference</vt:lpstr>
      <vt:lpstr>Coherence</vt:lpstr>
      <vt:lpstr>Path difference</vt:lpstr>
      <vt:lpstr>Double slit interference with light</vt:lpstr>
      <vt:lpstr>Experimental details</vt:lpstr>
      <vt:lpstr>PowerPoint Presentation</vt:lpstr>
      <vt:lpstr>Interference fringes</vt:lpstr>
      <vt:lpstr>Young’s slits equation</vt:lpstr>
      <vt:lpstr>Question 1</vt:lpstr>
      <vt:lpstr>Question 2</vt:lpstr>
      <vt:lpstr>Demonstrating interference with a laser</vt:lpstr>
      <vt:lpstr>White light fringes</vt:lpstr>
      <vt:lpstr>Diffraction from a single slit</vt:lpstr>
      <vt:lpstr>Double slit pattern with single slit diffraction</vt:lpstr>
      <vt:lpstr>Transmission diffraction grating</vt:lpstr>
      <vt:lpstr>Grating and monochromatic light</vt:lpstr>
      <vt:lpstr>PowerPoint Presentation</vt:lpstr>
      <vt:lpstr>PowerPoint Presentation</vt:lpstr>
      <vt:lpstr>Grating and white light</vt:lpstr>
      <vt:lpstr>Diffraction grating equation</vt:lpstr>
      <vt:lpstr>Diffraction grating equation derivation</vt:lpstr>
      <vt:lpstr>Question 1</vt:lpstr>
      <vt:lpstr>Question 2</vt:lpstr>
      <vt:lpstr>Question 3</vt:lpstr>
      <vt:lpstr>Answers:</vt:lpstr>
      <vt:lpstr>Answers:</vt:lpstr>
      <vt:lpstr>Answers:</vt:lpstr>
      <vt:lpstr>Applications of diffraction gratings</vt:lpstr>
    </vt:vector>
  </TitlesOfParts>
  <Company>St Georges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 Georges College</dc:creator>
  <cp:lastModifiedBy>Teacher E-Solutions</cp:lastModifiedBy>
  <cp:revision>111</cp:revision>
  <dcterms:created xsi:type="dcterms:W3CDTF">2008-08-15T17:24:00Z</dcterms:created>
  <dcterms:modified xsi:type="dcterms:W3CDTF">2019-01-18T17:13:29Z</dcterms:modified>
</cp:coreProperties>
</file>