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3" r:id="rId1"/>
  </p:sldMasterIdLst>
  <p:notesMasterIdLst>
    <p:notesMasterId r:id="rId19"/>
  </p:notesMasterIdLst>
  <p:handoutMasterIdLst>
    <p:handoutMasterId r:id="rId20"/>
  </p:handoutMasterIdLst>
  <p:sldIdLst>
    <p:sldId id="337" r:id="rId2"/>
    <p:sldId id="358" r:id="rId3"/>
    <p:sldId id="362" r:id="rId4"/>
    <p:sldId id="365" r:id="rId5"/>
    <p:sldId id="364" r:id="rId6"/>
    <p:sldId id="380" r:id="rId7"/>
    <p:sldId id="381" r:id="rId8"/>
    <p:sldId id="382" r:id="rId9"/>
    <p:sldId id="378" r:id="rId10"/>
    <p:sldId id="379" r:id="rId11"/>
    <p:sldId id="369" r:id="rId12"/>
    <p:sldId id="391" r:id="rId13"/>
    <p:sldId id="394" r:id="rId14"/>
    <p:sldId id="395" r:id="rId15"/>
    <p:sldId id="396" r:id="rId16"/>
    <p:sldId id="398" r:id="rId17"/>
    <p:sldId id="401" r:id="rId1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00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5072F0C-0389-4B7C-9122-9E8FDDDDAA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76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F09B22E7-06B0-489E-8A70-FF28DB47FF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0929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C22D7E95-002A-4A97-81D5-529CED715300}" type="slidenum">
              <a:rPr lang="en-US" sz="1200" smtClean="0"/>
              <a:pPr/>
              <a:t>4</a:t>
            </a:fld>
            <a:endParaRPr lang="en-US" sz="1200" smtClean="0"/>
          </a:p>
        </p:txBody>
      </p:sp>
      <p:sp>
        <p:nvSpPr>
          <p:cNvPr id="21507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508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AD87BAF4-376A-44DE-AA2C-82D624943A71}" type="slidenum">
              <a:rPr lang="en-US" sz="1200" smtClean="0"/>
              <a:pPr/>
              <a:t>5</a:t>
            </a:fld>
            <a:endParaRPr lang="en-US" sz="1200" smtClean="0"/>
          </a:p>
        </p:txBody>
      </p:sp>
      <p:sp>
        <p:nvSpPr>
          <p:cNvPr id="22531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532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¼ + ½ + ½ = 5/4   so C = 4/5 =.8 mF</a:t>
            </a:r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5D00521F-2492-42D2-BCE0-18BB7B373E2C}" type="slidenum">
              <a:rPr lang="en-US" sz="1200" smtClean="0"/>
              <a:pPr/>
              <a:t>7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mtClean="0">
                <a:latin typeface="Arial" pitchFamily="34" charset="0"/>
                <a:ea typeface="ＭＳ Ｐゴシック" pitchFamily="34" charset="-128"/>
              </a:rPr>
              <a:t>C1 + C2 = 2.0mF, C3 + C12 = 4mF, C4 + C123 = 4/3 mF</a:t>
            </a:r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ACA156C1-FD8E-41E3-9DCF-4266C9D1A378}" type="slidenum">
              <a:rPr lang="en-US" sz="1200" smtClean="0"/>
              <a:pPr/>
              <a:t>8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C98F21F1-AA25-4C64-BBDD-BC6422A1575C}" type="slidenum">
              <a:rPr lang="en-US" sz="1200" smtClean="0"/>
              <a:pPr/>
              <a:t>17</a:t>
            </a:fld>
            <a:endParaRPr lang="en-US" sz="1200" smtClean="0"/>
          </a:p>
        </p:txBody>
      </p:sp>
      <p:sp>
        <p:nvSpPr>
          <p:cNvPr id="25603" name="Rectangle 2"/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5604" name="Rectangle 3"/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90513" y="2546350"/>
            <a:ext cx="711200" cy="474663"/>
            <a:chOff x="720" y="336"/>
            <a:chExt cx="624" cy="432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720" y="336"/>
              <a:ext cx="384" cy="432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1056" y="336"/>
              <a:ext cx="288" cy="432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414338" y="2968625"/>
            <a:ext cx="738187" cy="474663"/>
            <a:chOff x="912" y="2640"/>
            <a:chExt cx="672" cy="432"/>
          </a:xfrm>
        </p:grpSpPr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912" y="2640"/>
              <a:ext cx="384" cy="43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49" y="2640"/>
              <a:ext cx="335" cy="432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0" y="28956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635000" y="24384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gray">
          <a:xfrm flipV="1">
            <a:off x="315913" y="3265488"/>
            <a:ext cx="8683625" cy="46037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/>
          <a:p>
            <a:pPr algn="ctr" eaLnBrk="1" hangingPunct="1"/>
            <a:endParaRPr kumimoji="1" lang="en-US"/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ctrTitle"/>
          </p:nvPr>
        </p:nvSpPr>
        <p:spPr>
          <a:xfrm>
            <a:off x="990600" y="18288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323" name="Rectangle 11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2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3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4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5164B2C4-4D0E-4483-9BF4-B880B69103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389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8A94C-CC51-4ED4-BC12-79B701DC15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059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617538"/>
            <a:ext cx="1951038" cy="5514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617538"/>
            <a:ext cx="5700712" cy="5514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37E43-2889-440C-AA68-0907FAF45B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3308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617538"/>
            <a:ext cx="7793037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AE3E1-619C-4111-B248-7A7CED3CBC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954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52175F-F756-416B-BD38-A423341318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76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2A2B0-FC6C-41B1-97AF-3186D4F59E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695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D96DC-902E-4CDB-A2C5-AC077258F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70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B2DD2-F75C-4890-93EC-FB19C5FBE7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724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4C66DE-02DF-4E50-B4E8-F322EB46B5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317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F4A2D6-836E-445A-B112-EB370C3963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538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921030-C86A-4857-9CA0-4235475725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724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35CF85-09F5-4D0D-A7F4-D190F0E68F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510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en-US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en-US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en-US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en-US"/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gray">
          <a:xfrm flipV="1">
            <a:off x="460375" y="1828800"/>
            <a:ext cx="8683625" cy="46038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/>
          <a:p>
            <a:pPr algn="ctr" eaLnBrk="1" hangingPunct="1"/>
            <a:endParaRPr kumimoji="1" lang="en-US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617538"/>
            <a:ext cx="779303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9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0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30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524035B1-77F4-4112-A1F2-DAAC55EAAC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n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Capacitor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An element that stores charge when a voltage is applied</a:t>
            </a:r>
          </a:p>
          <a:p>
            <a:r>
              <a:rPr lang="en-US" smtClean="0">
                <a:ea typeface="ＭＳ Ｐゴシック" pitchFamily="34" charset="-128"/>
              </a:rPr>
              <a:t>Q = CV (definition)</a:t>
            </a:r>
          </a:p>
          <a:p>
            <a:r>
              <a:rPr lang="en-US" smtClean="0">
                <a:ea typeface="ＭＳ Ｐゴシック" pitchFamily="34" charset="-128"/>
              </a:rPr>
              <a:t>C is the capacitance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Unit is farad or C/V or C</a:t>
            </a:r>
            <a:r>
              <a:rPr lang="en-US" baseline="30000" smtClean="0">
                <a:ea typeface="ＭＳ Ｐゴシック" pitchFamily="34" charset="-128"/>
              </a:rPr>
              <a:t>2</a:t>
            </a:r>
            <a:r>
              <a:rPr lang="en-US" smtClean="0">
                <a:ea typeface="ＭＳ Ｐゴシック" pitchFamily="34" charset="-128"/>
              </a:rPr>
              <a:t>/Nm or C</a:t>
            </a:r>
            <a:r>
              <a:rPr lang="en-US" baseline="30000" smtClean="0">
                <a:ea typeface="ＭＳ Ｐゴシック" pitchFamily="34" charset="-128"/>
              </a:rPr>
              <a:t>2</a:t>
            </a:r>
            <a:r>
              <a:rPr lang="en-US" smtClean="0">
                <a:ea typeface="ＭＳ Ｐゴシック" pitchFamily="34" charset="-128"/>
              </a:rPr>
              <a:t>/J</a:t>
            </a:r>
          </a:p>
          <a:p>
            <a:r>
              <a:rPr lang="en-US" smtClean="0">
                <a:ea typeface="ＭＳ Ｐゴシック" pitchFamily="34" charset="-128"/>
              </a:rPr>
              <a:t>Capacitance is a function of geometry and material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Box 1"/>
          <p:cNvSpPr txBox="1">
            <a:spLocks noChangeArrowheads="1"/>
          </p:cNvSpPr>
          <p:nvPr/>
        </p:nvSpPr>
        <p:spPr bwMode="auto">
          <a:xfrm>
            <a:off x="1676400" y="914400"/>
            <a:ext cx="6553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 sz="3200"/>
              <a:t>Typical Capacitance Problem:  2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8991600" cy="51054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z="2800" smtClean="0">
                <a:ea typeface="ＭＳ Ｐゴシック" pitchFamily="34" charset="-128"/>
              </a:rPr>
              <a:t>Given 9V across the elements what is the charge on C</a:t>
            </a:r>
            <a:r>
              <a:rPr lang="en-US" sz="2800" baseline="-25000" smtClean="0">
                <a:ea typeface="ＭＳ Ｐゴシック" pitchFamily="34" charset="-128"/>
              </a:rPr>
              <a:t>1</a:t>
            </a:r>
          </a:p>
          <a:p>
            <a:pPr marL="0" indent="0">
              <a:buFont typeface="Wingdings" pitchFamily="2" charset="2"/>
              <a:buNone/>
            </a:pPr>
            <a:r>
              <a:rPr lang="en-US" sz="2800" smtClean="0">
                <a:ea typeface="ＭＳ Ｐゴシック" pitchFamily="34" charset="-128"/>
              </a:rPr>
              <a:t>     C</a:t>
            </a:r>
            <a:r>
              <a:rPr lang="en-US" sz="2800" baseline="-25000" smtClean="0">
                <a:ea typeface="ＭＳ Ｐゴシック" pitchFamily="34" charset="-128"/>
              </a:rPr>
              <a:t>1</a:t>
            </a:r>
            <a:r>
              <a:rPr lang="en-US" sz="2800" smtClean="0">
                <a:ea typeface="ＭＳ Ｐゴシック" pitchFamily="34" charset="-128"/>
              </a:rPr>
              <a:t> = C</a:t>
            </a:r>
            <a:r>
              <a:rPr lang="en-US" sz="2800" baseline="-25000" smtClean="0">
                <a:ea typeface="ＭＳ Ｐゴシック" pitchFamily="34" charset="-128"/>
              </a:rPr>
              <a:t>2</a:t>
            </a:r>
            <a:r>
              <a:rPr lang="en-US" sz="2800" smtClean="0">
                <a:ea typeface="ＭＳ Ｐゴシック" pitchFamily="34" charset="-128"/>
              </a:rPr>
              <a:t> = 1.5 nF, C</a:t>
            </a:r>
            <a:r>
              <a:rPr lang="en-US" sz="2800" baseline="-25000" smtClean="0">
                <a:ea typeface="ＭＳ Ｐゴシック" pitchFamily="34" charset="-128"/>
              </a:rPr>
              <a:t>3</a:t>
            </a:r>
            <a:r>
              <a:rPr lang="en-US" sz="2800" smtClean="0">
                <a:ea typeface="ＭＳ Ｐゴシック" pitchFamily="34" charset="-128"/>
              </a:rPr>
              <a:t> = C</a:t>
            </a:r>
            <a:r>
              <a:rPr lang="en-US" sz="2800" baseline="-25000" smtClean="0">
                <a:ea typeface="ＭＳ Ｐゴシック" pitchFamily="34" charset="-128"/>
              </a:rPr>
              <a:t>4</a:t>
            </a:r>
            <a:r>
              <a:rPr lang="en-US" sz="2800" smtClean="0">
                <a:ea typeface="ＭＳ Ｐゴシック" pitchFamily="34" charset="-128"/>
              </a:rPr>
              <a:t> = 3.0 nF, V</a:t>
            </a:r>
            <a:r>
              <a:rPr lang="en-US" sz="2800" baseline="-25000" smtClean="0">
                <a:ea typeface="ＭＳ Ｐゴシック" pitchFamily="34" charset="-128"/>
              </a:rPr>
              <a:t>AB</a:t>
            </a:r>
            <a:r>
              <a:rPr lang="en-US" sz="2800" smtClean="0">
                <a:ea typeface="ＭＳ Ｐゴシック" pitchFamily="34" charset="-128"/>
              </a:rPr>
              <a:t> = 9.0 V</a:t>
            </a:r>
          </a:p>
        </p:txBody>
      </p:sp>
      <p:grpSp>
        <p:nvGrpSpPr>
          <p:cNvPr id="12292" name="Group 4"/>
          <p:cNvGrpSpPr>
            <a:grpSpLocks/>
          </p:cNvGrpSpPr>
          <p:nvPr/>
        </p:nvGrpSpPr>
        <p:grpSpPr bwMode="auto">
          <a:xfrm>
            <a:off x="3276600" y="4267200"/>
            <a:ext cx="76200" cy="457200"/>
            <a:chOff x="1447800" y="4876800"/>
            <a:chExt cx="76200" cy="457200"/>
          </a:xfrm>
        </p:grpSpPr>
        <p:cxnSp>
          <p:nvCxnSpPr>
            <p:cNvPr id="12318" name="Straight Connector 26"/>
            <p:cNvCxnSpPr>
              <a:cxnSpLocks noChangeShapeType="1"/>
            </p:cNvCxnSpPr>
            <p:nvPr/>
          </p:nvCxnSpPr>
          <p:spPr bwMode="auto">
            <a:xfrm>
              <a:off x="14478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19" name="Straight Connector 27"/>
            <p:cNvCxnSpPr>
              <a:cxnSpLocks noChangeShapeType="1"/>
            </p:cNvCxnSpPr>
            <p:nvPr/>
          </p:nvCxnSpPr>
          <p:spPr bwMode="auto">
            <a:xfrm>
              <a:off x="15240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2293" name="Group 5"/>
          <p:cNvGrpSpPr>
            <a:grpSpLocks/>
          </p:cNvGrpSpPr>
          <p:nvPr/>
        </p:nvGrpSpPr>
        <p:grpSpPr bwMode="auto">
          <a:xfrm>
            <a:off x="3276600" y="5257800"/>
            <a:ext cx="76200" cy="457200"/>
            <a:chOff x="1447800" y="4876800"/>
            <a:chExt cx="76200" cy="457200"/>
          </a:xfrm>
        </p:grpSpPr>
        <p:cxnSp>
          <p:nvCxnSpPr>
            <p:cNvPr id="12316" name="Straight Connector 24"/>
            <p:cNvCxnSpPr>
              <a:cxnSpLocks noChangeShapeType="1"/>
            </p:cNvCxnSpPr>
            <p:nvPr/>
          </p:nvCxnSpPr>
          <p:spPr bwMode="auto">
            <a:xfrm>
              <a:off x="14478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17" name="Straight Connector 25"/>
            <p:cNvCxnSpPr>
              <a:cxnSpLocks noChangeShapeType="1"/>
            </p:cNvCxnSpPr>
            <p:nvPr/>
          </p:nvCxnSpPr>
          <p:spPr bwMode="auto">
            <a:xfrm>
              <a:off x="15240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2294" name="Straight Connector 6"/>
          <p:cNvCxnSpPr>
            <a:cxnSpLocks noChangeShapeType="1"/>
          </p:cNvCxnSpPr>
          <p:nvPr/>
        </p:nvCxnSpPr>
        <p:spPr bwMode="auto">
          <a:xfrm flipH="1">
            <a:off x="2514600" y="4495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5" name="Straight Connector 7"/>
          <p:cNvCxnSpPr>
            <a:cxnSpLocks noChangeShapeType="1"/>
          </p:cNvCxnSpPr>
          <p:nvPr/>
        </p:nvCxnSpPr>
        <p:spPr bwMode="auto">
          <a:xfrm flipH="1">
            <a:off x="2514600" y="5486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6" name="Straight Connector 8"/>
          <p:cNvCxnSpPr>
            <a:cxnSpLocks noChangeShapeType="1"/>
          </p:cNvCxnSpPr>
          <p:nvPr/>
        </p:nvCxnSpPr>
        <p:spPr bwMode="auto">
          <a:xfrm flipH="1">
            <a:off x="3352800" y="5486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7" name="Straight Connector 9"/>
          <p:cNvCxnSpPr>
            <a:cxnSpLocks noChangeShapeType="1"/>
          </p:cNvCxnSpPr>
          <p:nvPr/>
        </p:nvCxnSpPr>
        <p:spPr bwMode="auto">
          <a:xfrm flipH="1">
            <a:off x="3352800" y="4495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8" name="Straight Connector 11"/>
          <p:cNvCxnSpPr>
            <a:cxnSpLocks noChangeShapeType="1"/>
          </p:cNvCxnSpPr>
          <p:nvPr/>
        </p:nvCxnSpPr>
        <p:spPr bwMode="auto">
          <a:xfrm>
            <a:off x="2514600" y="4495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299" name="Straight Connector 12"/>
          <p:cNvCxnSpPr>
            <a:cxnSpLocks noChangeShapeType="1"/>
          </p:cNvCxnSpPr>
          <p:nvPr/>
        </p:nvCxnSpPr>
        <p:spPr bwMode="auto">
          <a:xfrm>
            <a:off x="4114800" y="4495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0" name="Straight Connector 13"/>
          <p:cNvCxnSpPr>
            <a:cxnSpLocks noChangeShapeType="1"/>
          </p:cNvCxnSpPr>
          <p:nvPr/>
        </p:nvCxnSpPr>
        <p:spPr bwMode="auto">
          <a:xfrm>
            <a:off x="4114800" y="5029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301" name="TextBox 15"/>
          <p:cNvSpPr txBox="1">
            <a:spLocks noChangeArrowheads="1"/>
          </p:cNvSpPr>
          <p:nvPr/>
        </p:nvSpPr>
        <p:spPr bwMode="auto">
          <a:xfrm>
            <a:off x="3048000" y="3810000"/>
            <a:ext cx="520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1</a:t>
            </a:r>
          </a:p>
        </p:txBody>
      </p:sp>
      <p:sp>
        <p:nvSpPr>
          <p:cNvPr id="12302" name="TextBox 16"/>
          <p:cNvSpPr txBox="1">
            <a:spLocks noChangeArrowheads="1"/>
          </p:cNvSpPr>
          <p:nvPr/>
        </p:nvSpPr>
        <p:spPr bwMode="auto">
          <a:xfrm>
            <a:off x="3048000" y="5634038"/>
            <a:ext cx="52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3</a:t>
            </a:r>
          </a:p>
        </p:txBody>
      </p:sp>
      <p:sp>
        <p:nvSpPr>
          <p:cNvPr id="12303" name="TextBox 17"/>
          <p:cNvSpPr txBox="1">
            <a:spLocks noChangeArrowheads="1"/>
          </p:cNvSpPr>
          <p:nvPr/>
        </p:nvSpPr>
        <p:spPr bwMode="auto">
          <a:xfrm>
            <a:off x="1447800" y="4572000"/>
            <a:ext cx="403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/>
              <a:t>A</a:t>
            </a:r>
          </a:p>
        </p:txBody>
      </p:sp>
      <p:sp>
        <p:nvSpPr>
          <p:cNvPr id="12304" name="TextBox 18"/>
          <p:cNvSpPr txBox="1">
            <a:spLocks noChangeArrowheads="1"/>
          </p:cNvSpPr>
          <p:nvPr/>
        </p:nvSpPr>
        <p:spPr bwMode="auto">
          <a:xfrm>
            <a:off x="6553200" y="4567238"/>
            <a:ext cx="390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/>
              <a:t>B</a:t>
            </a:r>
          </a:p>
        </p:txBody>
      </p:sp>
      <p:grpSp>
        <p:nvGrpSpPr>
          <p:cNvPr id="12305" name="Group 29"/>
          <p:cNvGrpSpPr>
            <a:grpSpLocks/>
          </p:cNvGrpSpPr>
          <p:nvPr/>
        </p:nvGrpSpPr>
        <p:grpSpPr bwMode="auto">
          <a:xfrm>
            <a:off x="5715000" y="4800600"/>
            <a:ext cx="76200" cy="457200"/>
            <a:chOff x="1447800" y="4876800"/>
            <a:chExt cx="76200" cy="457200"/>
          </a:xfrm>
        </p:grpSpPr>
        <p:cxnSp>
          <p:nvCxnSpPr>
            <p:cNvPr id="12314" name="Straight Connector 30"/>
            <p:cNvCxnSpPr>
              <a:cxnSpLocks noChangeShapeType="1"/>
            </p:cNvCxnSpPr>
            <p:nvPr/>
          </p:nvCxnSpPr>
          <p:spPr bwMode="auto">
            <a:xfrm>
              <a:off x="14478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15" name="Straight Connector 31"/>
            <p:cNvCxnSpPr>
              <a:cxnSpLocks noChangeShapeType="1"/>
            </p:cNvCxnSpPr>
            <p:nvPr/>
          </p:nvCxnSpPr>
          <p:spPr bwMode="auto">
            <a:xfrm>
              <a:off x="15240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2306" name="Group 32"/>
          <p:cNvGrpSpPr>
            <a:grpSpLocks/>
          </p:cNvGrpSpPr>
          <p:nvPr/>
        </p:nvGrpSpPr>
        <p:grpSpPr bwMode="auto">
          <a:xfrm>
            <a:off x="4876800" y="4800600"/>
            <a:ext cx="76200" cy="457200"/>
            <a:chOff x="1447800" y="4876800"/>
            <a:chExt cx="76200" cy="457200"/>
          </a:xfrm>
        </p:grpSpPr>
        <p:cxnSp>
          <p:nvCxnSpPr>
            <p:cNvPr id="12312" name="Straight Connector 33"/>
            <p:cNvCxnSpPr>
              <a:cxnSpLocks noChangeShapeType="1"/>
            </p:cNvCxnSpPr>
            <p:nvPr/>
          </p:nvCxnSpPr>
          <p:spPr bwMode="auto">
            <a:xfrm>
              <a:off x="14478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313" name="Straight Connector 34"/>
            <p:cNvCxnSpPr>
              <a:cxnSpLocks noChangeShapeType="1"/>
            </p:cNvCxnSpPr>
            <p:nvPr/>
          </p:nvCxnSpPr>
          <p:spPr bwMode="auto">
            <a:xfrm>
              <a:off x="15240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2307" name="Straight Connector 35"/>
          <p:cNvCxnSpPr>
            <a:cxnSpLocks noChangeShapeType="1"/>
          </p:cNvCxnSpPr>
          <p:nvPr/>
        </p:nvCxnSpPr>
        <p:spPr bwMode="auto">
          <a:xfrm>
            <a:off x="4953000" y="5029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308" name="Straight Connector 36"/>
          <p:cNvCxnSpPr>
            <a:cxnSpLocks noChangeShapeType="1"/>
          </p:cNvCxnSpPr>
          <p:nvPr/>
        </p:nvCxnSpPr>
        <p:spPr bwMode="auto">
          <a:xfrm>
            <a:off x="5791200" y="5029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309" name="TextBox 37"/>
          <p:cNvSpPr txBox="1">
            <a:spLocks noChangeArrowheads="1"/>
          </p:cNvSpPr>
          <p:nvPr/>
        </p:nvSpPr>
        <p:spPr bwMode="auto">
          <a:xfrm>
            <a:off x="5562600" y="4262438"/>
            <a:ext cx="52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4</a:t>
            </a:r>
          </a:p>
        </p:txBody>
      </p:sp>
      <p:sp>
        <p:nvSpPr>
          <p:cNvPr id="12310" name="TextBox 38"/>
          <p:cNvSpPr txBox="1">
            <a:spLocks noChangeArrowheads="1"/>
          </p:cNvSpPr>
          <p:nvPr/>
        </p:nvSpPr>
        <p:spPr bwMode="auto">
          <a:xfrm>
            <a:off x="4737100" y="4262438"/>
            <a:ext cx="52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3</a:t>
            </a:r>
          </a:p>
        </p:txBody>
      </p:sp>
      <p:cxnSp>
        <p:nvCxnSpPr>
          <p:cNvPr id="12311" name="Straight Connector 39"/>
          <p:cNvCxnSpPr>
            <a:cxnSpLocks noChangeShapeType="1"/>
          </p:cNvCxnSpPr>
          <p:nvPr/>
        </p:nvCxnSpPr>
        <p:spPr bwMode="auto">
          <a:xfrm>
            <a:off x="1752600" y="5029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Energy Storage in Capacitors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When we charge a capacitor we have stored energy in the capacitor</a:t>
            </a:r>
          </a:p>
          <a:p>
            <a:pPr lvl="2"/>
            <a:r>
              <a:rPr lang="en-US" smtClean="0">
                <a:ea typeface="ＭＳ Ｐゴシック" pitchFamily="34" charset="-128"/>
              </a:rPr>
              <a:t>U = Q</a:t>
            </a:r>
            <a:r>
              <a:rPr lang="en-US" baseline="30000" smtClean="0">
                <a:ea typeface="ＭＳ Ｐゴシック" pitchFamily="34" charset="-128"/>
              </a:rPr>
              <a:t>2</a:t>
            </a:r>
            <a:r>
              <a:rPr lang="en-US" smtClean="0">
                <a:ea typeface="ＭＳ Ｐゴシック" pitchFamily="34" charset="-128"/>
              </a:rPr>
              <a:t>/2C</a:t>
            </a:r>
          </a:p>
          <a:p>
            <a:pPr lvl="1"/>
            <a:endParaRPr lang="en-US" smtClean="0">
              <a:ea typeface="ＭＳ Ｐゴシック" pitchFamily="34" charset="-128"/>
            </a:endParaRPr>
          </a:p>
          <a:p>
            <a:r>
              <a:rPr lang="en-US" smtClean="0">
                <a:ea typeface="ＭＳ Ｐゴシック" pitchFamily="34" charset="-128"/>
              </a:rPr>
              <a:t>Using C=Q/V can rewrite the above as:</a:t>
            </a:r>
          </a:p>
          <a:p>
            <a:pPr lvl="2"/>
            <a:r>
              <a:rPr lang="en-US" smtClean="0">
                <a:ea typeface="ＭＳ Ｐゴシック" pitchFamily="34" charset="-128"/>
              </a:rPr>
              <a:t>U = CV</a:t>
            </a:r>
            <a:r>
              <a:rPr lang="en-US" baseline="30000" smtClean="0">
                <a:ea typeface="ＭＳ Ｐゴシック" pitchFamily="34" charset="-128"/>
              </a:rPr>
              <a:t>2</a:t>
            </a:r>
            <a:r>
              <a:rPr lang="en-US" smtClean="0">
                <a:ea typeface="ＭＳ Ｐゴシック" pitchFamily="34" charset="-128"/>
              </a:rPr>
              <a:t>/2 or QV/2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1752600" y="381000"/>
            <a:ext cx="65532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 sz="3200"/>
              <a:t>Capacitance Problem: What if numbers are not so convenient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>
          <a:xfrm>
            <a:off x="0" y="1905000"/>
            <a:ext cx="8991600" cy="51054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endParaRPr lang="en-US" sz="2800" smtClean="0">
              <a:ea typeface="ＭＳ Ｐゴシック" pitchFamily="34" charset="-128"/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2800" smtClean="0">
                <a:ea typeface="ＭＳ Ｐゴシック" pitchFamily="34" charset="-128"/>
              </a:rPr>
              <a:t>10.0V across the elements, what is the charge on C</a:t>
            </a:r>
            <a:r>
              <a:rPr lang="en-US" sz="2800" baseline="-25000" smtClean="0">
                <a:ea typeface="ＭＳ Ｐゴシック" pitchFamily="34" charset="-128"/>
              </a:rPr>
              <a:t>1</a:t>
            </a:r>
          </a:p>
          <a:p>
            <a:pPr marL="0" indent="0">
              <a:buFont typeface="Wingdings" pitchFamily="2" charset="2"/>
              <a:buNone/>
            </a:pPr>
            <a:endParaRPr lang="en-US" sz="2800" baseline="-25000" smtClean="0">
              <a:ea typeface="ＭＳ Ｐゴシック" pitchFamily="34" charset="-128"/>
            </a:endParaRPr>
          </a:p>
          <a:p>
            <a:pPr marL="0" indent="0">
              <a:buFont typeface="Wingdings" pitchFamily="2" charset="2"/>
              <a:buNone/>
            </a:pPr>
            <a:r>
              <a:rPr lang="en-US" sz="2800" smtClean="0">
                <a:ea typeface="ＭＳ Ｐゴシック" pitchFamily="34" charset="-128"/>
              </a:rPr>
              <a:t>   </a:t>
            </a:r>
            <a:r>
              <a:rPr lang="en-US" sz="2400" smtClean="0">
                <a:ea typeface="ＭＳ Ｐゴシック" pitchFamily="34" charset="-128"/>
              </a:rPr>
              <a:t>  </a:t>
            </a:r>
            <a:r>
              <a:rPr lang="en-US" sz="2000" smtClean="0">
                <a:ea typeface="ＭＳ Ｐゴシック" pitchFamily="34" charset="-128"/>
              </a:rPr>
              <a:t>C</a:t>
            </a:r>
            <a:r>
              <a:rPr lang="en-US" sz="2000" baseline="-25000" smtClean="0">
                <a:ea typeface="ＭＳ Ｐゴシック" pitchFamily="34" charset="-128"/>
              </a:rPr>
              <a:t>1</a:t>
            </a:r>
            <a:r>
              <a:rPr lang="en-US" sz="2000" smtClean="0">
                <a:ea typeface="ＭＳ Ｐゴシック" pitchFamily="34" charset="-128"/>
              </a:rPr>
              <a:t> = 1.0 nF, C</a:t>
            </a:r>
            <a:r>
              <a:rPr lang="en-US" sz="2000" baseline="-25000" smtClean="0">
                <a:ea typeface="ＭＳ Ｐゴシック" pitchFamily="34" charset="-128"/>
              </a:rPr>
              <a:t>2</a:t>
            </a:r>
            <a:r>
              <a:rPr lang="en-US" sz="2000" smtClean="0">
                <a:ea typeface="ＭＳ Ｐゴシック" pitchFamily="34" charset="-128"/>
              </a:rPr>
              <a:t> = 4.0 nF, C</a:t>
            </a:r>
            <a:r>
              <a:rPr lang="en-US" sz="2000" baseline="-25000" smtClean="0">
                <a:ea typeface="ＭＳ Ｐゴシック" pitchFamily="34" charset="-128"/>
              </a:rPr>
              <a:t>3</a:t>
            </a:r>
            <a:r>
              <a:rPr lang="en-US" sz="2000" smtClean="0">
                <a:ea typeface="ＭＳ Ｐゴシック" pitchFamily="34" charset="-128"/>
              </a:rPr>
              <a:t> = 2.0 nF, C</a:t>
            </a:r>
            <a:r>
              <a:rPr lang="en-US" sz="2000" baseline="-25000" smtClean="0">
                <a:ea typeface="ＭＳ Ｐゴシック" pitchFamily="34" charset="-128"/>
              </a:rPr>
              <a:t>4</a:t>
            </a:r>
            <a:r>
              <a:rPr lang="en-US" sz="2000" smtClean="0">
                <a:ea typeface="ＭＳ Ｐゴシック" pitchFamily="34" charset="-128"/>
              </a:rPr>
              <a:t> = 7.0 nF,   V</a:t>
            </a:r>
            <a:r>
              <a:rPr lang="en-US" sz="2000" baseline="-25000" smtClean="0">
                <a:ea typeface="ＭＳ Ｐゴシック" pitchFamily="34" charset="-128"/>
              </a:rPr>
              <a:t>AB</a:t>
            </a:r>
            <a:r>
              <a:rPr lang="en-US" sz="2000" smtClean="0">
                <a:ea typeface="ＭＳ Ｐゴシック" pitchFamily="34" charset="-128"/>
              </a:rPr>
              <a:t> = 10.0 V</a:t>
            </a:r>
            <a:endParaRPr lang="en-US" sz="2400" smtClean="0">
              <a:ea typeface="ＭＳ Ｐゴシック" pitchFamily="34" charset="-128"/>
            </a:endParaRPr>
          </a:p>
        </p:txBody>
      </p:sp>
      <p:grpSp>
        <p:nvGrpSpPr>
          <p:cNvPr id="14340" name="Group 4"/>
          <p:cNvGrpSpPr>
            <a:grpSpLocks/>
          </p:cNvGrpSpPr>
          <p:nvPr/>
        </p:nvGrpSpPr>
        <p:grpSpPr bwMode="auto">
          <a:xfrm>
            <a:off x="3276600" y="4267200"/>
            <a:ext cx="76200" cy="457200"/>
            <a:chOff x="1447800" y="4876800"/>
            <a:chExt cx="76200" cy="457200"/>
          </a:xfrm>
        </p:grpSpPr>
        <p:cxnSp>
          <p:nvCxnSpPr>
            <p:cNvPr id="14366" name="Straight Connector 26"/>
            <p:cNvCxnSpPr>
              <a:cxnSpLocks noChangeShapeType="1"/>
            </p:cNvCxnSpPr>
            <p:nvPr/>
          </p:nvCxnSpPr>
          <p:spPr bwMode="auto">
            <a:xfrm>
              <a:off x="14478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67" name="Straight Connector 27"/>
            <p:cNvCxnSpPr>
              <a:cxnSpLocks noChangeShapeType="1"/>
            </p:cNvCxnSpPr>
            <p:nvPr/>
          </p:nvCxnSpPr>
          <p:spPr bwMode="auto">
            <a:xfrm>
              <a:off x="15240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4341" name="Group 5"/>
          <p:cNvGrpSpPr>
            <a:grpSpLocks/>
          </p:cNvGrpSpPr>
          <p:nvPr/>
        </p:nvGrpSpPr>
        <p:grpSpPr bwMode="auto">
          <a:xfrm>
            <a:off x="3276600" y="5257800"/>
            <a:ext cx="76200" cy="457200"/>
            <a:chOff x="1447800" y="4876800"/>
            <a:chExt cx="76200" cy="457200"/>
          </a:xfrm>
        </p:grpSpPr>
        <p:cxnSp>
          <p:nvCxnSpPr>
            <p:cNvPr id="14364" name="Straight Connector 24"/>
            <p:cNvCxnSpPr>
              <a:cxnSpLocks noChangeShapeType="1"/>
            </p:cNvCxnSpPr>
            <p:nvPr/>
          </p:nvCxnSpPr>
          <p:spPr bwMode="auto">
            <a:xfrm>
              <a:off x="14478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65" name="Straight Connector 25"/>
            <p:cNvCxnSpPr>
              <a:cxnSpLocks noChangeShapeType="1"/>
            </p:cNvCxnSpPr>
            <p:nvPr/>
          </p:nvCxnSpPr>
          <p:spPr bwMode="auto">
            <a:xfrm>
              <a:off x="15240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4342" name="Straight Connector 6"/>
          <p:cNvCxnSpPr>
            <a:cxnSpLocks noChangeShapeType="1"/>
          </p:cNvCxnSpPr>
          <p:nvPr/>
        </p:nvCxnSpPr>
        <p:spPr bwMode="auto">
          <a:xfrm flipH="1">
            <a:off x="2514600" y="4495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3" name="Straight Connector 7"/>
          <p:cNvCxnSpPr>
            <a:cxnSpLocks noChangeShapeType="1"/>
          </p:cNvCxnSpPr>
          <p:nvPr/>
        </p:nvCxnSpPr>
        <p:spPr bwMode="auto">
          <a:xfrm flipH="1">
            <a:off x="2514600" y="5486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4" name="Straight Connector 8"/>
          <p:cNvCxnSpPr>
            <a:cxnSpLocks noChangeShapeType="1"/>
          </p:cNvCxnSpPr>
          <p:nvPr/>
        </p:nvCxnSpPr>
        <p:spPr bwMode="auto">
          <a:xfrm flipH="1">
            <a:off x="3352800" y="54864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5" name="Straight Connector 9"/>
          <p:cNvCxnSpPr>
            <a:cxnSpLocks noChangeShapeType="1"/>
          </p:cNvCxnSpPr>
          <p:nvPr/>
        </p:nvCxnSpPr>
        <p:spPr bwMode="auto">
          <a:xfrm flipH="1">
            <a:off x="3352800" y="44958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6" name="Straight Connector 11"/>
          <p:cNvCxnSpPr>
            <a:cxnSpLocks noChangeShapeType="1"/>
          </p:cNvCxnSpPr>
          <p:nvPr/>
        </p:nvCxnSpPr>
        <p:spPr bwMode="auto">
          <a:xfrm>
            <a:off x="2514600" y="4495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7" name="Straight Connector 12"/>
          <p:cNvCxnSpPr>
            <a:cxnSpLocks noChangeShapeType="1"/>
          </p:cNvCxnSpPr>
          <p:nvPr/>
        </p:nvCxnSpPr>
        <p:spPr bwMode="auto">
          <a:xfrm>
            <a:off x="4114800" y="4495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48" name="Straight Connector 13"/>
          <p:cNvCxnSpPr>
            <a:cxnSpLocks noChangeShapeType="1"/>
          </p:cNvCxnSpPr>
          <p:nvPr/>
        </p:nvCxnSpPr>
        <p:spPr bwMode="auto">
          <a:xfrm>
            <a:off x="4114800" y="5029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49" name="TextBox 15"/>
          <p:cNvSpPr txBox="1">
            <a:spLocks noChangeArrowheads="1"/>
          </p:cNvSpPr>
          <p:nvPr/>
        </p:nvSpPr>
        <p:spPr bwMode="auto">
          <a:xfrm>
            <a:off x="3048000" y="3810000"/>
            <a:ext cx="5207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1</a:t>
            </a:r>
          </a:p>
        </p:txBody>
      </p:sp>
      <p:sp>
        <p:nvSpPr>
          <p:cNvPr id="14350" name="TextBox 16"/>
          <p:cNvSpPr txBox="1">
            <a:spLocks noChangeArrowheads="1"/>
          </p:cNvSpPr>
          <p:nvPr/>
        </p:nvSpPr>
        <p:spPr bwMode="auto">
          <a:xfrm>
            <a:off x="3048000" y="5634038"/>
            <a:ext cx="52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2</a:t>
            </a:r>
          </a:p>
        </p:txBody>
      </p:sp>
      <p:sp>
        <p:nvSpPr>
          <p:cNvPr id="14351" name="TextBox 17"/>
          <p:cNvSpPr txBox="1">
            <a:spLocks noChangeArrowheads="1"/>
          </p:cNvSpPr>
          <p:nvPr/>
        </p:nvSpPr>
        <p:spPr bwMode="auto">
          <a:xfrm>
            <a:off x="1447800" y="4572000"/>
            <a:ext cx="403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/>
              <a:t>A</a:t>
            </a:r>
          </a:p>
        </p:txBody>
      </p:sp>
      <p:sp>
        <p:nvSpPr>
          <p:cNvPr id="14352" name="TextBox 18"/>
          <p:cNvSpPr txBox="1">
            <a:spLocks noChangeArrowheads="1"/>
          </p:cNvSpPr>
          <p:nvPr/>
        </p:nvSpPr>
        <p:spPr bwMode="auto">
          <a:xfrm>
            <a:off x="6553200" y="4567238"/>
            <a:ext cx="390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/>
              <a:t>B</a:t>
            </a:r>
          </a:p>
        </p:txBody>
      </p:sp>
      <p:grpSp>
        <p:nvGrpSpPr>
          <p:cNvPr id="14353" name="Group 29"/>
          <p:cNvGrpSpPr>
            <a:grpSpLocks/>
          </p:cNvGrpSpPr>
          <p:nvPr/>
        </p:nvGrpSpPr>
        <p:grpSpPr bwMode="auto">
          <a:xfrm>
            <a:off x="5715000" y="4800600"/>
            <a:ext cx="76200" cy="457200"/>
            <a:chOff x="1447800" y="4876800"/>
            <a:chExt cx="76200" cy="457200"/>
          </a:xfrm>
        </p:grpSpPr>
        <p:cxnSp>
          <p:nvCxnSpPr>
            <p:cNvPr id="14362" name="Straight Connector 30"/>
            <p:cNvCxnSpPr>
              <a:cxnSpLocks noChangeShapeType="1"/>
            </p:cNvCxnSpPr>
            <p:nvPr/>
          </p:nvCxnSpPr>
          <p:spPr bwMode="auto">
            <a:xfrm>
              <a:off x="14478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63" name="Straight Connector 31"/>
            <p:cNvCxnSpPr>
              <a:cxnSpLocks noChangeShapeType="1"/>
            </p:cNvCxnSpPr>
            <p:nvPr/>
          </p:nvCxnSpPr>
          <p:spPr bwMode="auto">
            <a:xfrm>
              <a:off x="15240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4354" name="Group 32"/>
          <p:cNvGrpSpPr>
            <a:grpSpLocks/>
          </p:cNvGrpSpPr>
          <p:nvPr/>
        </p:nvGrpSpPr>
        <p:grpSpPr bwMode="auto">
          <a:xfrm>
            <a:off x="4876800" y="4800600"/>
            <a:ext cx="76200" cy="457200"/>
            <a:chOff x="1447800" y="4876800"/>
            <a:chExt cx="76200" cy="457200"/>
          </a:xfrm>
        </p:grpSpPr>
        <p:cxnSp>
          <p:nvCxnSpPr>
            <p:cNvPr id="14360" name="Straight Connector 33"/>
            <p:cNvCxnSpPr>
              <a:cxnSpLocks noChangeShapeType="1"/>
            </p:cNvCxnSpPr>
            <p:nvPr/>
          </p:nvCxnSpPr>
          <p:spPr bwMode="auto">
            <a:xfrm>
              <a:off x="14478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361" name="Straight Connector 34"/>
            <p:cNvCxnSpPr>
              <a:cxnSpLocks noChangeShapeType="1"/>
            </p:cNvCxnSpPr>
            <p:nvPr/>
          </p:nvCxnSpPr>
          <p:spPr bwMode="auto">
            <a:xfrm>
              <a:off x="1524000" y="4876800"/>
              <a:ext cx="0" cy="4572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14355" name="Straight Connector 35"/>
          <p:cNvCxnSpPr>
            <a:cxnSpLocks noChangeShapeType="1"/>
          </p:cNvCxnSpPr>
          <p:nvPr/>
        </p:nvCxnSpPr>
        <p:spPr bwMode="auto">
          <a:xfrm>
            <a:off x="4953000" y="5029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356" name="Straight Connector 36"/>
          <p:cNvCxnSpPr>
            <a:cxnSpLocks noChangeShapeType="1"/>
          </p:cNvCxnSpPr>
          <p:nvPr/>
        </p:nvCxnSpPr>
        <p:spPr bwMode="auto">
          <a:xfrm>
            <a:off x="5791200" y="5029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357" name="TextBox 37"/>
          <p:cNvSpPr txBox="1">
            <a:spLocks noChangeArrowheads="1"/>
          </p:cNvSpPr>
          <p:nvPr/>
        </p:nvSpPr>
        <p:spPr bwMode="auto">
          <a:xfrm>
            <a:off x="5562600" y="4262438"/>
            <a:ext cx="52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4</a:t>
            </a:r>
          </a:p>
        </p:txBody>
      </p:sp>
      <p:sp>
        <p:nvSpPr>
          <p:cNvPr id="14358" name="TextBox 38"/>
          <p:cNvSpPr txBox="1">
            <a:spLocks noChangeArrowheads="1"/>
          </p:cNvSpPr>
          <p:nvPr/>
        </p:nvSpPr>
        <p:spPr bwMode="auto">
          <a:xfrm>
            <a:off x="4737100" y="4262438"/>
            <a:ext cx="520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3</a:t>
            </a:r>
          </a:p>
        </p:txBody>
      </p:sp>
      <p:cxnSp>
        <p:nvCxnSpPr>
          <p:cNvPr id="14359" name="Straight Connector 39"/>
          <p:cNvCxnSpPr>
            <a:cxnSpLocks noChangeShapeType="1"/>
          </p:cNvCxnSpPr>
          <p:nvPr/>
        </p:nvCxnSpPr>
        <p:spPr bwMode="auto">
          <a:xfrm>
            <a:off x="1752600" y="50292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Energy Storage in Capacitors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smtClean="0">
                <a:ea typeface="ＭＳ Ｐゴシック" pitchFamily="34" charset="-128"/>
              </a:rPr>
              <a:t>When we charge a capacitor we have stored energy in the capacitor</a:t>
            </a:r>
          </a:p>
          <a:p>
            <a:endParaRPr lang="en-US" sz="2800" smtClean="0">
              <a:ea typeface="ＭＳ Ｐゴシック" pitchFamily="34" charset="-128"/>
            </a:endParaRPr>
          </a:p>
          <a:p>
            <a:pPr lvl="2"/>
            <a:r>
              <a:rPr lang="en-US" sz="2800" smtClean="0">
                <a:ea typeface="ＭＳ Ｐゴシック" pitchFamily="34" charset="-128"/>
              </a:rPr>
              <a:t>U = Q</a:t>
            </a:r>
            <a:r>
              <a:rPr lang="en-US" sz="2800" baseline="30000" smtClean="0">
                <a:ea typeface="ＭＳ Ｐゴシック" pitchFamily="34" charset="-128"/>
              </a:rPr>
              <a:t>2</a:t>
            </a:r>
            <a:r>
              <a:rPr lang="en-US" sz="2800" smtClean="0">
                <a:ea typeface="ＭＳ Ｐゴシック" pitchFamily="34" charset="-128"/>
              </a:rPr>
              <a:t>/2C</a:t>
            </a:r>
          </a:p>
          <a:p>
            <a:pPr lvl="1"/>
            <a:endParaRPr lang="en-US" smtClean="0">
              <a:ea typeface="ＭＳ Ｐゴシック" pitchFamily="34" charset="-128"/>
            </a:endParaRPr>
          </a:p>
          <a:p>
            <a:r>
              <a:rPr lang="en-US" sz="2800" smtClean="0">
                <a:ea typeface="ＭＳ Ｐゴシック" pitchFamily="34" charset="-128"/>
              </a:rPr>
              <a:t>Using C=Q/V can rewrite the above as</a:t>
            </a:r>
            <a:r>
              <a:rPr lang="en-US" smtClean="0">
                <a:ea typeface="ＭＳ Ｐゴシック" pitchFamily="34" charset="-128"/>
              </a:rPr>
              <a:t>:</a:t>
            </a:r>
          </a:p>
          <a:p>
            <a:endParaRPr lang="en-US" smtClean="0">
              <a:ea typeface="ＭＳ Ｐゴシック" pitchFamily="34" charset="-128"/>
            </a:endParaRPr>
          </a:p>
          <a:p>
            <a:pPr lvl="2"/>
            <a:r>
              <a:rPr lang="en-US" sz="2800" smtClean="0">
                <a:ea typeface="ＭＳ Ｐゴシック" pitchFamily="34" charset="-128"/>
              </a:rPr>
              <a:t>U = CV</a:t>
            </a:r>
            <a:r>
              <a:rPr lang="en-US" sz="2800" baseline="30000" smtClean="0">
                <a:ea typeface="ＭＳ Ｐゴシック" pitchFamily="34" charset="-128"/>
              </a:rPr>
              <a:t>2</a:t>
            </a:r>
            <a:r>
              <a:rPr lang="en-US" sz="2800" smtClean="0">
                <a:ea typeface="ＭＳ Ｐゴシック" pitchFamily="34" charset="-128"/>
              </a:rPr>
              <a:t>/2 or QV/2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Energy Example</a:t>
            </a: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mtClean="0">
                <a:ea typeface="ＭＳ Ｐゴシック" pitchFamily="34" charset="-128"/>
              </a:rPr>
              <a:t>What energy was stored in C</a:t>
            </a:r>
            <a:r>
              <a:rPr lang="en-US" baseline="-25000" smtClean="0">
                <a:ea typeface="ＭＳ Ｐゴシック" pitchFamily="34" charset="-128"/>
              </a:rPr>
              <a:t>1</a:t>
            </a:r>
            <a:r>
              <a:rPr lang="en-US" smtClean="0">
                <a:ea typeface="ＭＳ Ｐゴシック" pitchFamily="34" charset="-128"/>
              </a:rPr>
              <a:t> of previous example ?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Cap energy multiple choice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514600"/>
            <a:ext cx="7772400" cy="4114800"/>
          </a:xfrm>
        </p:spPr>
        <p:txBody>
          <a:bodyPr/>
          <a:lstStyle/>
          <a:p>
            <a:pPr marL="0" indent="0">
              <a:buFont typeface="Wingdings" charset="0"/>
              <a:buNone/>
              <a:defRPr/>
            </a:pPr>
            <a:r>
              <a:rPr lang="en-US" dirty="0" smtClean="0"/>
              <a:t>Three identical caps are connected to an ideal battery.  </a:t>
            </a:r>
          </a:p>
          <a:p>
            <a:pPr marL="0" indent="0">
              <a:buFont typeface="Wingdings" charset="0"/>
              <a:buNone/>
              <a:defRPr/>
            </a:pPr>
            <a:r>
              <a:rPr lang="en-US" dirty="0" smtClean="0"/>
              <a:t>Will the system store more energy in the caps are connected in parallel or series?</a:t>
            </a:r>
            <a:endParaRPr lang="en-US" dirty="0"/>
          </a:p>
          <a:p>
            <a:pPr marL="514350" indent="-514350">
              <a:buFont typeface="Wingdings" charset="0"/>
              <a:buAutoNum type="arabicParenR"/>
              <a:defRPr/>
            </a:pPr>
            <a:r>
              <a:rPr lang="en-US" dirty="0" smtClean="0"/>
              <a:t>Parallel</a:t>
            </a:r>
          </a:p>
          <a:p>
            <a:pPr marL="514350" indent="-514350">
              <a:buFont typeface="Wingdings" charset="0"/>
              <a:buAutoNum type="arabicParenR"/>
              <a:defRPr/>
            </a:pPr>
            <a:r>
              <a:rPr lang="en-US" dirty="0" smtClean="0"/>
              <a:t>Series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Capacitors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In real capacitors we place a material between the metal plates because: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It keeps the metal plates from shorting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It </a:t>
            </a:r>
            <a:r>
              <a:rPr lang="en-US" b="1" smtClean="0">
                <a:ea typeface="ＭＳ Ｐゴシック" pitchFamily="34" charset="-128"/>
              </a:rPr>
              <a:t>increases</a:t>
            </a:r>
            <a:r>
              <a:rPr lang="en-US" smtClean="0">
                <a:ea typeface="ＭＳ Ｐゴシック" pitchFamily="34" charset="-128"/>
              </a:rPr>
              <a:t> the capacitance</a:t>
            </a:r>
          </a:p>
          <a:p>
            <a:pPr lvl="1"/>
            <a:r>
              <a:rPr lang="en-US" smtClean="0">
                <a:ea typeface="ＭＳ Ｐゴシック" pitchFamily="34" charset="-128"/>
              </a:rPr>
              <a:t>It increase the </a:t>
            </a:r>
            <a:r>
              <a:rPr lang="ja-JP" altLang="en-US" smtClean="0">
                <a:ea typeface="ＭＳ Ｐゴシック" pitchFamily="34" charset="-128"/>
              </a:rPr>
              <a:t>“</a:t>
            </a:r>
            <a:r>
              <a:rPr lang="en-US" altLang="ja-JP" smtClean="0">
                <a:ea typeface="ＭＳ Ｐゴシック" pitchFamily="34" charset="-128"/>
              </a:rPr>
              <a:t>breakdown voltage</a:t>
            </a:r>
            <a:r>
              <a:rPr lang="ja-JP" altLang="en-US" smtClean="0">
                <a:ea typeface="ＭＳ Ｐゴシック" pitchFamily="34" charset="-128"/>
              </a:rPr>
              <a:t>”</a:t>
            </a:r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25_10EinC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888" y="1981200"/>
            <a:ext cx="4252912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0" y="2514600"/>
            <a:ext cx="41148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1800"/>
              <a:t>The charges induced on the surface of the dielectric </a:t>
            </a:r>
            <a:r>
              <a:rPr lang="en-US" sz="1800" b="1"/>
              <a:t>reduce</a:t>
            </a:r>
            <a:r>
              <a:rPr lang="en-US" sz="1800"/>
              <a:t> the electric field</a:t>
            </a:r>
            <a:r>
              <a:rPr lang="en-US" sz="3200">
                <a:latin typeface="Comic Sans MS" pitchFamily="66" charset="0"/>
              </a:rPr>
              <a:t>.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1590675" y="765175"/>
            <a:ext cx="43846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3200"/>
              <a:t>Dielectric in a capacitor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498600" y="715963"/>
            <a:ext cx="3097213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800"/>
              <a:t>Capacitors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609600" y="2328863"/>
            <a:ext cx="8181975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A capacitor can be of any two conductors isolated</a:t>
            </a:r>
          </a:p>
          <a:p>
            <a:r>
              <a:rPr lang="en-US"/>
              <a:t>Parallel plates are just a easy way to think of the problem</a:t>
            </a:r>
          </a:p>
          <a:p>
            <a:endParaRPr lang="en-US"/>
          </a:p>
          <a:p>
            <a:r>
              <a:rPr lang="en-US"/>
              <a:t>General method to calculate</a:t>
            </a:r>
          </a:p>
          <a:p>
            <a:r>
              <a:rPr lang="en-US"/>
              <a:t>	a) Assume a charge on the conductors</a:t>
            </a:r>
          </a:p>
          <a:p>
            <a:r>
              <a:rPr lang="en-US"/>
              <a:t>	b) Calculate the voltage difference due to the charge</a:t>
            </a:r>
          </a:p>
          <a:p>
            <a:r>
              <a:rPr lang="en-US"/>
              <a:t>`	c) Ratio Q/V is the capacitance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Capacitor as a circuit element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Typical value of a capacitor</a:t>
            </a:r>
          </a:p>
          <a:p>
            <a:pPr lvl="2"/>
            <a:r>
              <a:rPr lang="en-US" smtClean="0">
                <a:ea typeface="ＭＳ Ｐゴシック" pitchFamily="34" charset="-128"/>
              </a:rPr>
              <a:t>A few </a:t>
            </a:r>
            <a:r>
              <a:rPr lang="en-US" smtClean="0">
                <a:latin typeface="Symbol" pitchFamily="18" charset="2"/>
                <a:ea typeface="ＭＳ Ｐゴシック" pitchFamily="34" charset="-128"/>
              </a:rPr>
              <a:t>m</a:t>
            </a:r>
            <a:r>
              <a:rPr lang="en-US" smtClean="0">
                <a:ea typeface="ＭＳ Ｐゴシック" pitchFamily="34" charset="-128"/>
              </a:rPr>
              <a:t>F</a:t>
            </a:r>
          </a:p>
          <a:p>
            <a:r>
              <a:rPr lang="en-US" smtClean="0">
                <a:ea typeface="ＭＳ Ｐゴシック" pitchFamily="34" charset="-128"/>
              </a:rPr>
              <a:t>Adding capacitors in series and parallel</a:t>
            </a:r>
          </a:p>
          <a:p>
            <a:r>
              <a:rPr lang="en-US" smtClean="0">
                <a:ea typeface="ＭＳ Ｐゴシック" pitchFamily="34" charset="-128"/>
              </a:rPr>
              <a:t>Calculating charge and voltage on a capacitor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304800" y="4800600"/>
            <a:ext cx="868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/>
              <a:t>(a) Two capacitors in parallel,             (b) the equivalent circuit.</a:t>
            </a:r>
            <a:endParaRPr lang="en-US" sz="2000">
              <a:latin typeface="Comic Sans MS" pitchFamily="66" charset="0"/>
            </a:endParaRPr>
          </a:p>
        </p:txBody>
      </p:sp>
      <p:pic>
        <p:nvPicPr>
          <p:cNvPr id="6147" name="Picture 3" descr="25_06CpacitorsinSeri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05000"/>
            <a:ext cx="8890000" cy="279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609600" y="5791200"/>
            <a:ext cx="3505200" cy="71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>
                <a:solidFill>
                  <a:srgbClr val="FF3300"/>
                </a:solidFill>
              </a:rPr>
              <a:t>C</a:t>
            </a:r>
            <a:r>
              <a:rPr lang="en-US" sz="4000" baseline="-25000">
                <a:solidFill>
                  <a:srgbClr val="FF3300"/>
                </a:solidFill>
              </a:rPr>
              <a:t>eq</a:t>
            </a:r>
            <a:r>
              <a:rPr lang="en-US" sz="4000">
                <a:solidFill>
                  <a:srgbClr val="FF3300"/>
                </a:solidFill>
              </a:rPr>
              <a:t> = C</a:t>
            </a:r>
            <a:r>
              <a:rPr lang="en-US" sz="4000" baseline="-25000">
                <a:solidFill>
                  <a:srgbClr val="FF3300"/>
                </a:solidFill>
              </a:rPr>
              <a:t>1</a:t>
            </a:r>
            <a:r>
              <a:rPr lang="en-US" sz="4000">
                <a:solidFill>
                  <a:srgbClr val="FF3300"/>
                </a:solidFill>
              </a:rPr>
              <a:t> + C</a:t>
            </a:r>
            <a:r>
              <a:rPr lang="en-US" sz="4000" baseline="-25000">
                <a:solidFill>
                  <a:srgbClr val="FF3300"/>
                </a:solidFill>
              </a:rPr>
              <a:t>2</a:t>
            </a:r>
            <a:r>
              <a:rPr lang="en-US" sz="4000"/>
              <a:t> </a:t>
            </a: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755775" y="838200"/>
            <a:ext cx="48736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/>
              <a:t>Parallel Capacitors</a:t>
            </a:r>
            <a:endParaRPr lang="en-US"/>
          </a:p>
        </p:txBody>
      </p:sp>
      <p:sp>
        <p:nvSpPr>
          <p:cNvPr id="6150" name="TextBox 1"/>
          <p:cNvSpPr txBox="1">
            <a:spLocks noChangeArrowheads="1"/>
          </p:cNvSpPr>
          <p:nvPr/>
        </p:nvSpPr>
        <p:spPr bwMode="auto">
          <a:xfrm>
            <a:off x="4953000" y="5505450"/>
            <a:ext cx="25812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 u="sng"/>
              <a:t>Across C</a:t>
            </a:r>
            <a:r>
              <a:rPr lang="en-US" u="sng" baseline="-25000"/>
              <a:t>1</a:t>
            </a:r>
            <a:r>
              <a:rPr lang="en-US" u="sng"/>
              <a:t> and C</a:t>
            </a:r>
            <a:r>
              <a:rPr lang="en-US" u="sng" baseline="-25000"/>
              <a:t>2</a:t>
            </a:r>
          </a:p>
          <a:p>
            <a:r>
              <a:rPr lang="en-US"/>
              <a:t>Voltage same</a:t>
            </a:r>
          </a:p>
          <a:p>
            <a:r>
              <a:rPr lang="en-US"/>
              <a:t>Charge splits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25_05CapacitorsinParalle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00" y="1982788"/>
            <a:ext cx="8204200" cy="327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-76200" y="502920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/>
              <a:t>(a) Two capacitors in series     (b) the equivalent capacitor.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228600" y="5994400"/>
            <a:ext cx="5943600" cy="711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4000">
                <a:solidFill>
                  <a:srgbClr val="FF3300"/>
                </a:solidFill>
                <a:latin typeface="Comic Sans MS" pitchFamily="66" charset="0"/>
              </a:rPr>
              <a:t>1 / C</a:t>
            </a:r>
            <a:r>
              <a:rPr lang="en-US" sz="4000" i="1">
                <a:solidFill>
                  <a:srgbClr val="FF3300"/>
                </a:solidFill>
                <a:latin typeface="Comic Sans MS" pitchFamily="66" charset="0"/>
              </a:rPr>
              <a:t>eq</a:t>
            </a:r>
            <a:r>
              <a:rPr lang="en-US" sz="4000">
                <a:solidFill>
                  <a:srgbClr val="FF3300"/>
                </a:solidFill>
                <a:latin typeface="Comic Sans MS" pitchFamily="66" charset="0"/>
              </a:rPr>
              <a:t> = 1 / C</a:t>
            </a:r>
            <a:r>
              <a:rPr lang="en-US" sz="4000" baseline="-25000">
                <a:solidFill>
                  <a:srgbClr val="FF3300"/>
                </a:solidFill>
                <a:latin typeface="Comic Sans MS" pitchFamily="66" charset="0"/>
              </a:rPr>
              <a:t>1</a:t>
            </a:r>
            <a:r>
              <a:rPr lang="en-US" sz="4000">
                <a:solidFill>
                  <a:srgbClr val="FF3300"/>
                </a:solidFill>
                <a:latin typeface="Comic Sans MS" pitchFamily="66" charset="0"/>
              </a:rPr>
              <a:t> + 1 / C</a:t>
            </a:r>
            <a:r>
              <a:rPr lang="en-US" sz="4000" baseline="-25000">
                <a:solidFill>
                  <a:srgbClr val="FF3300"/>
                </a:solidFill>
                <a:latin typeface="Comic Sans MS" pitchFamily="66" charset="0"/>
              </a:rPr>
              <a:t>2</a:t>
            </a:r>
            <a:r>
              <a:rPr lang="en-US" sz="3200"/>
              <a:t> </a:t>
            </a:r>
            <a:endParaRPr lang="en-US" sz="3200">
              <a:latin typeface="Times New Roman" pitchFamily="18" charset="0"/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1600200" y="838200"/>
            <a:ext cx="459422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/>
              <a:t>Series Capacitors</a:t>
            </a:r>
          </a:p>
        </p:txBody>
      </p:sp>
      <p:sp>
        <p:nvSpPr>
          <p:cNvPr id="7174" name="TextBox 1"/>
          <p:cNvSpPr txBox="1">
            <a:spLocks noChangeArrowheads="1"/>
          </p:cNvSpPr>
          <p:nvPr/>
        </p:nvSpPr>
        <p:spPr bwMode="auto">
          <a:xfrm>
            <a:off x="6172200" y="5634038"/>
            <a:ext cx="25812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/>
              <a:t>Across C</a:t>
            </a:r>
            <a:r>
              <a:rPr lang="en-US" baseline="-25000"/>
              <a:t>1</a:t>
            </a:r>
            <a:r>
              <a:rPr lang="en-US"/>
              <a:t> and C</a:t>
            </a:r>
            <a:r>
              <a:rPr lang="en-US" baseline="-25000"/>
              <a:t>2</a:t>
            </a:r>
          </a:p>
          <a:p>
            <a:r>
              <a:rPr lang="en-US"/>
              <a:t>Charge same</a:t>
            </a:r>
          </a:p>
          <a:p>
            <a:r>
              <a:rPr lang="en-US"/>
              <a:t>Voltage splits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1579563" y="228600"/>
            <a:ext cx="7793037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Capacitor practice</a:t>
            </a:r>
          </a:p>
        </p:txBody>
      </p:sp>
      <p:grpSp>
        <p:nvGrpSpPr>
          <p:cNvPr id="8195" name="Group 4"/>
          <p:cNvGrpSpPr>
            <a:grpSpLocks/>
          </p:cNvGrpSpPr>
          <p:nvPr/>
        </p:nvGrpSpPr>
        <p:grpSpPr bwMode="auto">
          <a:xfrm>
            <a:off x="2590800" y="2254250"/>
            <a:ext cx="3678238" cy="1936750"/>
            <a:chOff x="1257300" y="1695450"/>
            <a:chExt cx="2154406" cy="1484100"/>
          </a:xfrm>
        </p:grpSpPr>
        <p:grpSp>
          <p:nvGrpSpPr>
            <p:cNvPr id="8197" name="Group 5"/>
            <p:cNvGrpSpPr>
              <a:grpSpLocks/>
            </p:cNvGrpSpPr>
            <p:nvPr/>
          </p:nvGrpSpPr>
          <p:grpSpPr bwMode="auto">
            <a:xfrm>
              <a:off x="1816100" y="1949450"/>
              <a:ext cx="1009650" cy="450850"/>
              <a:chOff x="1816100" y="2330450"/>
              <a:chExt cx="1009650" cy="450850"/>
            </a:xfrm>
          </p:grpSpPr>
          <p:grpSp>
            <p:nvGrpSpPr>
              <p:cNvPr id="8212" name="Group 20"/>
              <p:cNvGrpSpPr>
                <a:grpSpLocks/>
              </p:cNvGrpSpPr>
              <p:nvPr/>
            </p:nvGrpSpPr>
            <p:grpSpPr bwMode="auto">
              <a:xfrm>
                <a:off x="2273300" y="2330450"/>
                <a:ext cx="88900" cy="450850"/>
                <a:chOff x="2273300" y="2330450"/>
                <a:chExt cx="88900" cy="450850"/>
              </a:xfrm>
            </p:grpSpPr>
            <p:cxnSp>
              <p:nvCxnSpPr>
                <p:cNvPr id="24" name="Straight Connector 23"/>
                <p:cNvCxnSpPr>
                  <a:cxnSpLocks noChangeShapeType="1"/>
                </p:cNvCxnSpPr>
                <p:nvPr/>
              </p:nvCxnSpPr>
              <p:spPr bwMode="auto">
                <a:xfrm>
                  <a:off x="2273599" y="2330694"/>
                  <a:ext cx="0" cy="450096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5" name="Straight Connector 24"/>
                <p:cNvCxnSpPr>
                  <a:cxnSpLocks noChangeShapeType="1"/>
                </p:cNvCxnSpPr>
                <p:nvPr/>
              </p:nvCxnSpPr>
              <p:spPr bwMode="auto">
                <a:xfrm>
                  <a:off x="2361932" y="2330694"/>
                  <a:ext cx="0" cy="450096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22" name="Straight Connector 21"/>
              <p:cNvCxnSpPr>
                <a:cxnSpLocks noChangeShapeType="1"/>
              </p:cNvCxnSpPr>
              <p:nvPr/>
            </p:nvCxnSpPr>
            <p:spPr bwMode="auto">
              <a:xfrm flipH="1">
                <a:off x="1816125" y="2552092"/>
                <a:ext cx="45747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3" name="Straight Connector 22"/>
              <p:cNvCxnSpPr>
                <a:cxnSpLocks noChangeShapeType="1"/>
              </p:cNvCxnSpPr>
              <p:nvPr/>
            </p:nvCxnSpPr>
            <p:spPr bwMode="auto">
              <a:xfrm flipH="1">
                <a:off x="2368442" y="2552092"/>
                <a:ext cx="45747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8198" name="Group 6"/>
            <p:cNvGrpSpPr>
              <a:grpSpLocks/>
            </p:cNvGrpSpPr>
            <p:nvPr/>
          </p:nvGrpSpPr>
          <p:grpSpPr bwMode="auto">
            <a:xfrm>
              <a:off x="1816100" y="2635250"/>
              <a:ext cx="1009650" cy="450850"/>
              <a:chOff x="1816100" y="2330450"/>
              <a:chExt cx="1009650" cy="450850"/>
            </a:xfrm>
          </p:grpSpPr>
          <p:grpSp>
            <p:nvGrpSpPr>
              <p:cNvPr id="8207" name="Group 15"/>
              <p:cNvGrpSpPr>
                <a:grpSpLocks/>
              </p:cNvGrpSpPr>
              <p:nvPr/>
            </p:nvGrpSpPr>
            <p:grpSpPr bwMode="auto">
              <a:xfrm>
                <a:off x="2273300" y="2330450"/>
                <a:ext cx="88900" cy="450850"/>
                <a:chOff x="2273300" y="2330450"/>
                <a:chExt cx="88900" cy="450850"/>
              </a:xfrm>
            </p:grpSpPr>
            <p:cxnSp>
              <p:nvCxnSpPr>
                <p:cNvPr id="19" name="Straight Connector 18"/>
                <p:cNvCxnSpPr>
                  <a:cxnSpLocks noChangeShapeType="1"/>
                </p:cNvCxnSpPr>
                <p:nvPr/>
              </p:nvCxnSpPr>
              <p:spPr bwMode="auto">
                <a:xfrm>
                  <a:off x="2273599" y="2330986"/>
                  <a:ext cx="0" cy="450096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20" name="Straight Connector 19"/>
                <p:cNvCxnSpPr>
                  <a:cxnSpLocks noChangeShapeType="1"/>
                </p:cNvCxnSpPr>
                <p:nvPr/>
              </p:nvCxnSpPr>
              <p:spPr bwMode="auto">
                <a:xfrm>
                  <a:off x="2361932" y="2330986"/>
                  <a:ext cx="0" cy="450096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17" name="Straight Connector 16"/>
              <p:cNvCxnSpPr>
                <a:cxnSpLocks noChangeShapeType="1"/>
              </p:cNvCxnSpPr>
              <p:nvPr/>
            </p:nvCxnSpPr>
            <p:spPr bwMode="auto">
              <a:xfrm flipH="1">
                <a:off x="1816125" y="2552384"/>
                <a:ext cx="45747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8" name="Straight Connector 17"/>
              <p:cNvCxnSpPr>
                <a:cxnSpLocks noChangeShapeType="1"/>
              </p:cNvCxnSpPr>
              <p:nvPr/>
            </p:nvCxnSpPr>
            <p:spPr bwMode="auto">
              <a:xfrm flipH="1">
                <a:off x="2368442" y="2552384"/>
                <a:ext cx="457474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8" name="Straight Connector 7"/>
            <p:cNvCxnSpPr>
              <a:cxnSpLocks noChangeShapeType="1"/>
            </p:cNvCxnSpPr>
            <p:nvPr/>
          </p:nvCxnSpPr>
          <p:spPr bwMode="auto">
            <a:xfrm>
              <a:off x="1816125" y="2171092"/>
              <a:ext cx="0" cy="68609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" name="Straight Connector 8"/>
            <p:cNvCxnSpPr>
              <a:cxnSpLocks noChangeShapeType="1"/>
            </p:cNvCxnSpPr>
            <p:nvPr/>
          </p:nvCxnSpPr>
          <p:spPr bwMode="auto">
            <a:xfrm>
              <a:off x="2806389" y="2184473"/>
              <a:ext cx="0" cy="68609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" name="Straight Connector 9"/>
            <p:cNvCxnSpPr>
              <a:cxnSpLocks noChangeShapeType="1"/>
            </p:cNvCxnSpPr>
            <p:nvPr/>
          </p:nvCxnSpPr>
          <p:spPr bwMode="auto">
            <a:xfrm flipH="1">
              <a:off x="1422809" y="2521437"/>
              <a:ext cx="393316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" name="Straight Connector 10"/>
            <p:cNvCxnSpPr>
              <a:cxnSpLocks noChangeShapeType="1"/>
            </p:cNvCxnSpPr>
            <p:nvPr/>
          </p:nvCxnSpPr>
          <p:spPr bwMode="auto">
            <a:xfrm flipH="1">
              <a:off x="2819407" y="2521437"/>
              <a:ext cx="393316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203" name="TextBox 11"/>
            <p:cNvSpPr txBox="1">
              <a:spLocks noChangeArrowheads="1"/>
            </p:cNvSpPr>
            <p:nvPr/>
          </p:nvSpPr>
          <p:spPr bwMode="auto">
            <a:xfrm>
              <a:off x="1257300" y="2197100"/>
              <a:ext cx="3182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A</a:t>
              </a:r>
            </a:p>
          </p:txBody>
        </p:sp>
        <p:sp>
          <p:nvSpPr>
            <p:cNvPr id="8204" name="TextBox 12"/>
            <p:cNvSpPr txBox="1">
              <a:spLocks noChangeArrowheads="1"/>
            </p:cNvSpPr>
            <p:nvPr/>
          </p:nvSpPr>
          <p:spPr bwMode="auto">
            <a:xfrm>
              <a:off x="3098800" y="215900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B</a:t>
              </a:r>
            </a:p>
          </p:txBody>
        </p:sp>
        <p:sp>
          <p:nvSpPr>
            <p:cNvPr id="8205" name="TextBox 13"/>
            <p:cNvSpPr txBox="1">
              <a:spLocks noChangeArrowheads="1"/>
            </p:cNvSpPr>
            <p:nvPr/>
          </p:nvSpPr>
          <p:spPr bwMode="auto">
            <a:xfrm>
              <a:off x="1981200" y="1695450"/>
              <a:ext cx="338589" cy="353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C1</a:t>
              </a:r>
            </a:p>
          </p:txBody>
        </p:sp>
        <p:sp>
          <p:nvSpPr>
            <p:cNvPr id="8206" name="TextBox 14"/>
            <p:cNvSpPr txBox="1">
              <a:spLocks noChangeArrowheads="1"/>
            </p:cNvSpPr>
            <p:nvPr/>
          </p:nvSpPr>
          <p:spPr bwMode="auto">
            <a:xfrm>
              <a:off x="1955800" y="2825750"/>
              <a:ext cx="338589" cy="353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C2</a:t>
              </a:r>
            </a:p>
          </p:txBody>
        </p:sp>
      </p:grpSp>
      <p:sp>
        <p:nvSpPr>
          <p:cNvPr id="8196" name="TextBox 25"/>
          <p:cNvSpPr txBox="1">
            <a:spLocks noChangeArrowheads="1"/>
          </p:cNvSpPr>
          <p:nvPr/>
        </p:nvSpPr>
        <p:spPr bwMode="auto">
          <a:xfrm>
            <a:off x="1219200" y="4800600"/>
            <a:ext cx="51974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/>
              <a:t>C1 = 4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F,   C2 = 2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</a:t>
            </a:r>
          </a:p>
          <a:p>
            <a:endParaRPr lang="en-US"/>
          </a:p>
          <a:p>
            <a:r>
              <a:rPr lang="en-US"/>
              <a:t>What is total capacitance from A to 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1579563" y="228600"/>
            <a:ext cx="7793037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Capacitor practice</a:t>
            </a:r>
          </a:p>
        </p:txBody>
      </p:sp>
      <p:sp>
        <p:nvSpPr>
          <p:cNvPr id="9219" name="TextBox 25"/>
          <p:cNvSpPr txBox="1">
            <a:spLocks noChangeArrowheads="1"/>
          </p:cNvSpPr>
          <p:nvPr/>
        </p:nvSpPr>
        <p:spPr bwMode="auto">
          <a:xfrm>
            <a:off x="1219200" y="4800600"/>
            <a:ext cx="51974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/>
              <a:t>C1 = 4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F,   C2 = 2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F,   C3 = 2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</a:t>
            </a:r>
          </a:p>
          <a:p>
            <a:endParaRPr lang="en-US"/>
          </a:p>
          <a:p>
            <a:r>
              <a:rPr lang="en-US"/>
              <a:t>What is total capacitance from A to B</a:t>
            </a:r>
          </a:p>
        </p:txBody>
      </p:sp>
      <p:grpSp>
        <p:nvGrpSpPr>
          <p:cNvPr id="9220" name="Group 26"/>
          <p:cNvGrpSpPr>
            <a:grpSpLocks/>
          </p:cNvGrpSpPr>
          <p:nvPr/>
        </p:nvGrpSpPr>
        <p:grpSpPr bwMode="auto">
          <a:xfrm>
            <a:off x="2133600" y="2667000"/>
            <a:ext cx="4038600" cy="768350"/>
            <a:chOff x="4432300" y="2203450"/>
            <a:chExt cx="3297406" cy="768350"/>
          </a:xfrm>
        </p:grpSpPr>
        <p:grpSp>
          <p:nvGrpSpPr>
            <p:cNvPr id="9221" name="Group 27"/>
            <p:cNvGrpSpPr>
              <a:grpSpLocks/>
            </p:cNvGrpSpPr>
            <p:nvPr/>
          </p:nvGrpSpPr>
          <p:grpSpPr bwMode="auto">
            <a:xfrm>
              <a:off x="5524500" y="2520950"/>
              <a:ext cx="1009650" cy="450850"/>
              <a:chOff x="1816100" y="2330450"/>
              <a:chExt cx="1009650" cy="450850"/>
            </a:xfrm>
          </p:grpSpPr>
          <p:grpSp>
            <p:nvGrpSpPr>
              <p:cNvPr id="9239" name="Group 45"/>
              <p:cNvGrpSpPr>
                <a:grpSpLocks/>
              </p:cNvGrpSpPr>
              <p:nvPr/>
            </p:nvGrpSpPr>
            <p:grpSpPr bwMode="auto">
              <a:xfrm>
                <a:off x="2273300" y="2330450"/>
                <a:ext cx="88900" cy="450850"/>
                <a:chOff x="2273300" y="2330450"/>
                <a:chExt cx="88900" cy="450850"/>
              </a:xfrm>
            </p:grpSpPr>
            <p:cxnSp>
              <p:nvCxnSpPr>
                <p:cNvPr id="49" name="Straight Connector 48"/>
                <p:cNvCxnSpPr>
                  <a:cxnSpLocks noChangeShapeType="1"/>
                </p:cNvCxnSpPr>
                <p:nvPr/>
              </p:nvCxnSpPr>
              <p:spPr bwMode="auto">
                <a:xfrm>
                  <a:off x="2276688" y="2330450"/>
                  <a:ext cx="0" cy="45085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50" name="Straight Connector 49"/>
                <p:cNvCxnSpPr>
                  <a:cxnSpLocks noChangeShapeType="1"/>
                </p:cNvCxnSpPr>
                <p:nvPr/>
              </p:nvCxnSpPr>
              <p:spPr bwMode="auto">
                <a:xfrm>
                  <a:off x="2362233" y="2330450"/>
                  <a:ext cx="0" cy="45085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47" name="Straight Connector 46"/>
              <p:cNvCxnSpPr>
                <a:cxnSpLocks noChangeShapeType="1"/>
              </p:cNvCxnSpPr>
              <p:nvPr/>
            </p:nvCxnSpPr>
            <p:spPr bwMode="auto">
              <a:xfrm flipH="1">
                <a:off x="1816555" y="2552700"/>
                <a:ext cx="45754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8" name="Straight Connector 47"/>
              <p:cNvCxnSpPr>
                <a:cxnSpLocks noChangeShapeType="1"/>
              </p:cNvCxnSpPr>
              <p:nvPr/>
            </p:nvCxnSpPr>
            <p:spPr bwMode="auto">
              <a:xfrm flipH="1">
                <a:off x="2368715" y="2552700"/>
                <a:ext cx="45754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9222" name="Group 28"/>
            <p:cNvGrpSpPr>
              <a:grpSpLocks/>
            </p:cNvGrpSpPr>
            <p:nvPr/>
          </p:nvGrpSpPr>
          <p:grpSpPr bwMode="auto">
            <a:xfrm>
              <a:off x="6527800" y="2520950"/>
              <a:ext cx="1009650" cy="450850"/>
              <a:chOff x="1816100" y="2330450"/>
              <a:chExt cx="1009650" cy="450850"/>
            </a:xfrm>
          </p:grpSpPr>
          <p:grpSp>
            <p:nvGrpSpPr>
              <p:cNvPr id="9234" name="Group 40"/>
              <p:cNvGrpSpPr>
                <a:grpSpLocks/>
              </p:cNvGrpSpPr>
              <p:nvPr/>
            </p:nvGrpSpPr>
            <p:grpSpPr bwMode="auto">
              <a:xfrm>
                <a:off x="2273300" y="2330450"/>
                <a:ext cx="88900" cy="450850"/>
                <a:chOff x="2273300" y="2330450"/>
                <a:chExt cx="88900" cy="450850"/>
              </a:xfrm>
            </p:grpSpPr>
            <p:cxnSp>
              <p:nvCxnSpPr>
                <p:cNvPr id="44" name="Straight Connector 43"/>
                <p:cNvCxnSpPr>
                  <a:cxnSpLocks noChangeShapeType="1"/>
                </p:cNvCxnSpPr>
                <p:nvPr/>
              </p:nvCxnSpPr>
              <p:spPr bwMode="auto">
                <a:xfrm>
                  <a:off x="2276608" y="2330450"/>
                  <a:ext cx="0" cy="45085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5" name="Straight Connector 44"/>
                <p:cNvCxnSpPr>
                  <a:cxnSpLocks noChangeShapeType="1"/>
                </p:cNvCxnSpPr>
                <p:nvPr/>
              </p:nvCxnSpPr>
              <p:spPr bwMode="auto">
                <a:xfrm>
                  <a:off x="2362154" y="2330450"/>
                  <a:ext cx="0" cy="45085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42" name="Straight Connector 41"/>
              <p:cNvCxnSpPr>
                <a:cxnSpLocks noChangeShapeType="1"/>
              </p:cNvCxnSpPr>
              <p:nvPr/>
            </p:nvCxnSpPr>
            <p:spPr bwMode="auto">
              <a:xfrm flipH="1">
                <a:off x="1816476" y="2552700"/>
                <a:ext cx="45754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43" name="Straight Connector 42"/>
              <p:cNvCxnSpPr>
                <a:cxnSpLocks noChangeShapeType="1"/>
              </p:cNvCxnSpPr>
              <p:nvPr/>
            </p:nvCxnSpPr>
            <p:spPr bwMode="auto">
              <a:xfrm flipH="1">
                <a:off x="2368636" y="2552700"/>
                <a:ext cx="45754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9223" name="Group 29"/>
            <p:cNvGrpSpPr>
              <a:grpSpLocks/>
            </p:cNvGrpSpPr>
            <p:nvPr/>
          </p:nvGrpSpPr>
          <p:grpSpPr bwMode="auto">
            <a:xfrm>
              <a:off x="4521200" y="2520950"/>
              <a:ext cx="1009650" cy="450850"/>
              <a:chOff x="1816100" y="2330450"/>
              <a:chExt cx="1009650" cy="450850"/>
            </a:xfrm>
          </p:grpSpPr>
          <p:grpSp>
            <p:nvGrpSpPr>
              <p:cNvPr id="9229" name="Group 35"/>
              <p:cNvGrpSpPr>
                <a:grpSpLocks/>
              </p:cNvGrpSpPr>
              <p:nvPr/>
            </p:nvGrpSpPr>
            <p:grpSpPr bwMode="auto">
              <a:xfrm>
                <a:off x="2273300" y="2330450"/>
                <a:ext cx="88900" cy="450850"/>
                <a:chOff x="2273300" y="2330450"/>
                <a:chExt cx="88900" cy="450850"/>
              </a:xfrm>
            </p:grpSpPr>
            <p:cxnSp>
              <p:nvCxnSpPr>
                <p:cNvPr id="39" name="Straight Connector 38"/>
                <p:cNvCxnSpPr>
                  <a:cxnSpLocks noChangeShapeType="1"/>
                </p:cNvCxnSpPr>
                <p:nvPr/>
              </p:nvCxnSpPr>
              <p:spPr bwMode="auto">
                <a:xfrm>
                  <a:off x="2276768" y="2330450"/>
                  <a:ext cx="0" cy="450850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40" name="Straight Connector 39"/>
                <p:cNvCxnSpPr>
                  <a:cxnSpLocks noChangeShapeType="1"/>
                </p:cNvCxnSpPr>
                <p:nvPr/>
              </p:nvCxnSpPr>
              <p:spPr bwMode="auto">
                <a:xfrm>
                  <a:off x="2362313" y="2330450"/>
                  <a:ext cx="0" cy="45085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37" name="Straight Connector 36"/>
              <p:cNvCxnSpPr>
                <a:cxnSpLocks noChangeShapeType="1"/>
              </p:cNvCxnSpPr>
              <p:nvPr/>
            </p:nvCxnSpPr>
            <p:spPr bwMode="auto">
              <a:xfrm flipH="1">
                <a:off x="1816635" y="2552700"/>
                <a:ext cx="45754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38" name="Straight Connector 37"/>
              <p:cNvCxnSpPr>
                <a:cxnSpLocks noChangeShapeType="1"/>
              </p:cNvCxnSpPr>
              <p:nvPr/>
            </p:nvCxnSpPr>
            <p:spPr bwMode="auto">
              <a:xfrm flipH="1">
                <a:off x="2368795" y="2552700"/>
                <a:ext cx="45754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9224" name="TextBox 30"/>
            <p:cNvSpPr txBox="1">
              <a:spLocks noChangeArrowheads="1"/>
            </p:cNvSpPr>
            <p:nvPr/>
          </p:nvSpPr>
          <p:spPr bwMode="auto">
            <a:xfrm>
              <a:off x="4432300" y="2337832"/>
              <a:ext cx="3182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A</a:t>
              </a:r>
            </a:p>
          </p:txBody>
        </p:sp>
        <p:sp>
          <p:nvSpPr>
            <p:cNvPr id="9225" name="TextBox 31"/>
            <p:cNvSpPr txBox="1">
              <a:spLocks noChangeArrowheads="1"/>
            </p:cNvSpPr>
            <p:nvPr/>
          </p:nvSpPr>
          <p:spPr bwMode="auto">
            <a:xfrm>
              <a:off x="7416800" y="2363232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B</a:t>
              </a:r>
            </a:p>
          </p:txBody>
        </p:sp>
        <p:sp>
          <p:nvSpPr>
            <p:cNvPr id="9226" name="TextBox 32"/>
            <p:cNvSpPr txBox="1">
              <a:spLocks noChangeArrowheads="1"/>
            </p:cNvSpPr>
            <p:nvPr/>
          </p:nvSpPr>
          <p:spPr bwMode="auto">
            <a:xfrm>
              <a:off x="5054600" y="2228850"/>
              <a:ext cx="57810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C1</a:t>
              </a:r>
            </a:p>
          </p:txBody>
        </p:sp>
        <p:sp>
          <p:nvSpPr>
            <p:cNvPr id="9227" name="TextBox 33"/>
            <p:cNvSpPr txBox="1">
              <a:spLocks noChangeArrowheads="1"/>
            </p:cNvSpPr>
            <p:nvPr/>
          </p:nvSpPr>
          <p:spPr bwMode="auto">
            <a:xfrm>
              <a:off x="6070600" y="2216150"/>
              <a:ext cx="57810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C2</a:t>
              </a:r>
            </a:p>
          </p:txBody>
        </p:sp>
        <p:sp>
          <p:nvSpPr>
            <p:cNvPr id="9228" name="TextBox 34"/>
            <p:cNvSpPr txBox="1">
              <a:spLocks noChangeArrowheads="1"/>
            </p:cNvSpPr>
            <p:nvPr/>
          </p:nvSpPr>
          <p:spPr bwMode="auto">
            <a:xfrm>
              <a:off x="7086600" y="2203450"/>
              <a:ext cx="57810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C3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>
          <a:xfrm>
            <a:off x="1579563" y="228600"/>
            <a:ext cx="7793037" cy="1143000"/>
          </a:xfrm>
        </p:spPr>
        <p:txBody>
          <a:bodyPr/>
          <a:lstStyle/>
          <a:p>
            <a:r>
              <a:rPr lang="en-US" smtClean="0">
                <a:ea typeface="ＭＳ Ｐゴシック" pitchFamily="34" charset="-128"/>
              </a:rPr>
              <a:t>Capacitor practice</a:t>
            </a:r>
          </a:p>
        </p:txBody>
      </p:sp>
      <p:sp>
        <p:nvSpPr>
          <p:cNvPr id="10243" name="TextBox 25"/>
          <p:cNvSpPr txBox="1">
            <a:spLocks noChangeArrowheads="1"/>
          </p:cNvSpPr>
          <p:nvPr/>
        </p:nvSpPr>
        <p:spPr bwMode="auto">
          <a:xfrm>
            <a:off x="1366838" y="5276850"/>
            <a:ext cx="6481762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/>
              <a:t>C1 = 4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F,   C2 = 4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F,   C3 = 2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F, C4 = 2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</a:t>
            </a:r>
          </a:p>
          <a:p>
            <a:endParaRPr lang="en-US"/>
          </a:p>
          <a:p>
            <a:r>
              <a:rPr lang="en-US"/>
              <a:t>What is total capacitance from A to B</a:t>
            </a:r>
          </a:p>
        </p:txBody>
      </p:sp>
      <p:grpSp>
        <p:nvGrpSpPr>
          <p:cNvPr id="10244" name="Group 50"/>
          <p:cNvGrpSpPr>
            <a:grpSpLocks/>
          </p:cNvGrpSpPr>
          <p:nvPr/>
        </p:nvGrpSpPr>
        <p:grpSpPr bwMode="auto">
          <a:xfrm>
            <a:off x="3124200" y="1976438"/>
            <a:ext cx="3733800" cy="3052762"/>
            <a:chOff x="4959350" y="3194803"/>
            <a:chExt cx="3105150" cy="2456697"/>
          </a:xfrm>
        </p:grpSpPr>
        <p:grpSp>
          <p:nvGrpSpPr>
            <p:cNvPr id="10245" name="Group 51"/>
            <p:cNvGrpSpPr>
              <a:grpSpLocks/>
            </p:cNvGrpSpPr>
            <p:nvPr/>
          </p:nvGrpSpPr>
          <p:grpSpPr bwMode="auto">
            <a:xfrm>
              <a:off x="5194300" y="3511550"/>
              <a:ext cx="2870200" cy="2139950"/>
              <a:chOff x="4178300" y="3511550"/>
              <a:chExt cx="2870200" cy="2139950"/>
            </a:xfrm>
          </p:grpSpPr>
          <p:grpSp>
            <p:nvGrpSpPr>
              <p:cNvPr id="10252" name="Group 58"/>
              <p:cNvGrpSpPr>
                <a:grpSpLocks/>
              </p:cNvGrpSpPr>
              <p:nvPr/>
            </p:nvGrpSpPr>
            <p:grpSpPr bwMode="auto">
              <a:xfrm>
                <a:off x="5499100" y="4260850"/>
                <a:ext cx="88900" cy="450850"/>
                <a:chOff x="2273300" y="2330450"/>
                <a:chExt cx="88900" cy="450850"/>
              </a:xfrm>
            </p:grpSpPr>
            <p:cxnSp>
              <p:nvCxnSpPr>
                <p:cNvPr id="85" name="Straight Connector 84"/>
                <p:cNvCxnSpPr>
                  <a:cxnSpLocks noChangeShapeType="1"/>
                </p:cNvCxnSpPr>
                <p:nvPr/>
              </p:nvCxnSpPr>
              <p:spPr bwMode="auto">
                <a:xfrm>
                  <a:off x="2272765" y="2329866"/>
                  <a:ext cx="0" cy="450969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86" name="Straight Connector 85"/>
                <p:cNvCxnSpPr>
                  <a:cxnSpLocks noChangeShapeType="1"/>
                </p:cNvCxnSpPr>
                <p:nvPr/>
              </p:nvCxnSpPr>
              <p:spPr bwMode="auto">
                <a:xfrm>
                  <a:off x="2362540" y="2329866"/>
                  <a:ext cx="0" cy="450969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60" name="Straight Connector 59"/>
              <p:cNvCxnSpPr>
                <a:cxnSpLocks noChangeShapeType="1"/>
              </p:cNvCxnSpPr>
              <p:nvPr/>
            </p:nvCxnSpPr>
            <p:spPr bwMode="auto">
              <a:xfrm flipH="1">
                <a:off x="4610060" y="4482557"/>
                <a:ext cx="888506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1" name="Straight Connector 60"/>
              <p:cNvCxnSpPr>
                <a:cxnSpLocks noChangeShapeType="1"/>
              </p:cNvCxnSpPr>
              <p:nvPr/>
            </p:nvCxnSpPr>
            <p:spPr bwMode="auto">
              <a:xfrm flipH="1">
                <a:off x="5594941" y="4482557"/>
                <a:ext cx="1028449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grpSp>
            <p:nvGrpSpPr>
              <p:cNvPr id="10255" name="Group 61"/>
              <p:cNvGrpSpPr>
                <a:grpSpLocks/>
              </p:cNvGrpSpPr>
              <p:nvPr/>
            </p:nvGrpSpPr>
            <p:grpSpPr bwMode="auto">
              <a:xfrm>
                <a:off x="4610100" y="3511550"/>
                <a:ext cx="2012950" cy="450850"/>
                <a:chOff x="4025900" y="2482850"/>
                <a:chExt cx="2012950" cy="450850"/>
              </a:xfrm>
            </p:grpSpPr>
            <p:grpSp>
              <p:nvGrpSpPr>
                <p:cNvPr id="10266" name="Group 72"/>
                <p:cNvGrpSpPr>
                  <a:grpSpLocks/>
                </p:cNvGrpSpPr>
                <p:nvPr/>
              </p:nvGrpSpPr>
              <p:grpSpPr bwMode="auto">
                <a:xfrm>
                  <a:off x="4025900" y="2482850"/>
                  <a:ext cx="1009650" cy="450850"/>
                  <a:chOff x="1816100" y="2330450"/>
                  <a:chExt cx="1009650" cy="450850"/>
                </a:xfrm>
              </p:grpSpPr>
              <p:grpSp>
                <p:nvGrpSpPr>
                  <p:cNvPr id="10273" name="Group 79"/>
                  <p:cNvGrpSpPr>
                    <a:grpSpLocks/>
                  </p:cNvGrpSpPr>
                  <p:nvPr/>
                </p:nvGrpSpPr>
                <p:grpSpPr bwMode="auto">
                  <a:xfrm>
                    <a:off x="2273300" y="2330450"/>
                    <a:ext cx="88900" cy="450850"/>
                    <a:chOff x="2273300" y="2330450"/>
                    <a:chExt cx="88900" cy="450850"/>
                  </a:xfrm>
                </p:grpSpPr>
                <p:cxnSp>
                  <p:nvCxnSpPr>
                    <p:cNvPr id="83" name="Straight Connector 82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2272854" y="2330531"/>
                      <a:ext cx="0" cy="450969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>
                      <a:outerShdw blurRad="40000" dist="20000" dir="5400000" rotWithShape="0">
                        <a:srgbClr val="808080">
                          <a:alpha val="37999"/>
                        </a:srgbClr>
                      </a:outerShdw>
                    </a:effectLst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84" name="Straight Connector 83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2362629" y="2330531"/>
                      <a:ext cx="0" cy="450969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>
                      <a:outerShdw blurRad="40000" dist="20000" dir="5400000" rotWithShape="0">
                        <a:srgbClr val="808080">
                          <a:alpha val="37999"/>
                        </a:srgbClr>
                      </a:outerShdw>
                    </a:effectLst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cxnSp>
                <p:nvCxnSpPr>
                  <p:cNvPr id="81" name="Straight Connector 80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1816059" y="2552822"/>
                    <a:ext cx="456795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blurRad="40000" dist="20000" dir="5400000" rotWithShape="0">
                      <a:srgbClr val="808080">
                        <a:alpha val="37999"/>
                      </a:srgb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82" name="Straight Connector 81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2369230" y="2552822"/>
                    <a:ext cx="456795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blurRad="40000" dist="20000" dir="5400000" rotWithShape="0">
                      <a:srgbClr val="808080">
                        <a:alpha val="37999"/>
                      </a:srgb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  <p:grpSp>
              <p:nvGrpSpPr>
                <p:cNvPr id="10267" name="Group 73"/>
                <p:cNvGrpSpPr>
                  <a:grpSpLocks/>
                </p:cNvGrpSpPr>
                <p:nvPr/>
              </p:nvGrpSpPr>
              <p:grpSpPr bwMode="auto">
                <a:xfrm>
                  <a:off x="5029200" y="2482850"/>
                  <a:ext cx="1009650" cy="450850"/>
                  <a:chOff x="1816100" y="2330450"/>
                  <a:chExt cx="1009650" cy="450850"/>
                </a:xfrm>
              </p:grpSpPr>
              <p:grpSp>
                <p:nvGrpSpPr>
                  <p:cNvPr id="10268" name="Group 74"/>
                  <p:cNvGrpSpPr>
                    <a:grpSpLocks/>
                  </p:cNvGrpSpPr>
                  <p:nvPr/>
                </p:nvGrpSpPr>
                <p:grpSpPr bwMode="auto">
                  <a:xfrm>
                    <a:off x="2273300" y="2330450"/>
                    <a:ext cx="88900" cy="450850"/>
                    <a:chOff x="2273300" y="2330450"/>
                    <a:chExt cx="88900" cy="450850"/>
                  </a:xfrm>
                </p:grpSpPr>
                <p:cxnSp>
                  <p:nvCxnSpPr>
                    <p:cNvPr id="78" name="Straight Connector 77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2272919" y="2330531"/>
                      <a:ext cx="0" cy="450969"/>
                    </a:xfrm>
                    <a:prstGeom prst="line">
                      <a:avLst/>
                    </a:prstGeom>
                    <a:noFill/>
                    <a:ln w="25400">
                      <a:solidFill>
                        <a:srgbClr val="000000"/>
                      </a:solidFill>
                      <a:round/>
                      <a:headEnd/>
                      <a:tailEnd/>
                    </a:ln>
                    <a:effectLst>
                      <a:outerShdw blurRad="40000" dist="20000" dir="5400000" rotWithShape="0">
                        <a:srgbClr val="808080">
                          <a:alpha val="37999"/>
                        </a:srgbClr>
                      </a:outerShdw>
                    </a:effectLst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  <p:cxnSp>
                  <p:nvCxnSpPr>
                    <p:cNvPr id="79" name="Straight Connector 78"/>
                    <p:cNvCxnSpPr>
                      <a:cxnSpLocks noChangeShapeType="1"/>
                    </p:cNvCxnSpPr>
                    <p:nvPr/>
                  </p:nvCxnSpPr>
                  <p:spPr bwMode="auto">
                    <a:xfrm>
                      <a:off x="2362694" y="2330531"/>
                      <a:ext cx="0" cy="450969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>
                      <a:outerShdw blurRad="40000" dist="20000" dir="5400000" rotWithShape="0">
                        <a:srgbClr val="808080">
                          <a:alpha val="37999"/>
                        </a:srgbClr>
                      </a:outerShdw>
                    </a:effectLst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</p:cxnSp>
              </p:grpSp>
              <p:cxnSp>
                <p:nvCxnSpPr>
                  <p:cNvPr id="76" name="Straight Connector 75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1816124" y="2552822"/>
                    <a:ext cx="456795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blurRad="40000" dist="20000" dir="5400000" rotWithShape="0">
                      <a:srgbClr val="808080">
                        <a:alpha val="37999"/>
                      </a:srgb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  <p:cxnSp>
                <p:nvCxnSpPr>
                  <p:cNvPr id="77" name="Straight Connector 76"/>
                  <p:cNvCxnSpPr>
                    <a:cxnSpLocks noChangeShapeType="1"/>
                  </p:cNvCxnSpPr>
                  <p:nvPr/>
                </p:nvCxnSpPr>
                <p:spPr bwMode="auto">
                  <a:xfrm flipH="1">
                    <a:off x="2369295" y="2552822"/>
                    <a:ext cx="456795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  <a:effectLst>
                    <a:outerShdw blurRad="40000" dist="20000" dir="5400000" rotWithShape="0">
                      <a:srgbClr val="808080">
                        <a:alpha val="37999"/>
                      </a:srgbClr>
                    </a:outerShdw>
                  </a:effectLst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</p:cxnSp>
            </p:grpSp>
          </p:grpSp>
          <p:grpSp>
            <p:nvGrpSpPr>
              <p:cNvPr id="10256" name="Group 62"/>
              <p:cNvGrpSpPr>
                <a:grpSpLocks/>
              </p:cNvGrpSpPr>
              <p:nvPr/>
            </p:nvGrpSpPr>
            <p:grpSpPr bwMode="auto">
              <a:xfrm>
                <a:off x="5486400" y="5200650"/>
                <a:ext cx="88900" cy="450850"/>
                <a:chOff x="2273300" y="2330450"/>
                <a:chExt cx="88900" cy="450850"/>
              </a:xfrm>
            </p:grpSpPr>
            <p:cxnSp>
              <p:nvCxnSpPr>
                <p:cNvPr id="71" name="Straight Connector 70"/>
                <p:cNvCxnSpPr>
                  <a:cxnSpLocks noChangeShapeType="1"/>
                </p:cNvCxnSpPr>
                <p:nvPr/>
              </p:nvCxnSpPr>
              <p:spPr bwMode="auto">
                <a:xfrm>
                  <a:off x="2273584" y="2330331"/>
                  <a:ext cx="0" cy="450969"/>
                </a:xfrm>
                <a:prstGeom prst="line">
                  <a:avLst/>
                </a:prstGeom>
                <a:noFill/>
                <a:ln w="25400">
                  <a:solidFill>
                    <a:srgbClr val="000000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72" name="Straight Connector 71"/>
                <p:cNvCxnSpPr>
                  <a:cxnSpLocks noChangeShapeType="1"/>
                </p:cNvCxnSpPr>
                <p:nvPr/>
              </p:nvCxnSpPr>
              <p:spPr bwMode="auto">
                <a:xfrm>
                  <a:off x="2362038" y="2330331"/>
                  <a:ext cx="0" cy="450969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40000" dist="20000" dir="5400000" rotWithShape="0">
                    <a:srgbClr val="808080">
                      <a:alpha val="37999"/>
                    </a:srgb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64" name="Straight Connector 63"/>
              <p:cNvCxnSpPr>
                <a:cxnSpLocks noChangeShapeType="1"/>
              </p:cNvCxnSpPr>
              <p:nvPr/>
            </p:nvCxnSpPr>
            <p:spPr bwMode="auto">
              <a:xfrm flipH="1">
                <a:off x="4178348" y="5422822"/>
                <a:ext cx="1308335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5" name="Straight Connector 64"/>
              <p:cNvCxnSpPr>
                <a:cxnSpLocks noChangeShapeType="1"/>
              </p:cNvCxnSpPr>
              <p:nvPr/>
            </p:nvCxnSpPr>
            <p:spPr bwMode="auto">
              <a:xfrm flipH="1">
                <a:off x="5581739" y="5422822"/>
                <a:ext cx="146676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6" name="Straight Connector 65"/>
              <p:cNvCxnSpPr>
                <a:cxnSpLocks noChangeShapeType="1"/>
              </p:cNvCxnSpPr>
              <p:nvPr/>
            </p:nvCxnSpPr>
            <p:spPr bwMode="auto">
              <a:xfrm>
                <a:off x="4610060" y="3733922"/>
                <a:ext cx="0" cy="7486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7" name="Straight Connector 66"/>
              <p:cNvCxnSpPr>
                <a:cxnSpLocks noChangeShapeType="1"/>
              </p:cNvCxnSpPr>
              <p:nvPr/>
            </p:nvCxnSpPr>
            <p:spPr bwMode="auto">
              <a:xfrm>
                <a:off x="6603587" y="3746697"/>
                <a:ext cx="0" cy="7486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8" name="Straight Connector 67"/>
              <p:cNvCxnSpPr>
                <a:cxnSpLocks noChangeShapeType="1"/>
              </p:cNvCxnSpPr>
              <p:nvPr/>
            </p:nvCxnSpPr>
            <p:spPr bwMode="auto">
              <a:xfrm flipH="1">
                <a:off x="4178348" y="4101852"/>
                <a:ext cx="43171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69" name="Straight Connector 68"/>
              <p:cNvCxnSpPr>
                <a:cxnSpLocks noChangeShapeType="1"/>
              </p:cNvCxnSpPr>
              <p:nvPr/>
            </p:nvCxnSpPr>
            <p:spPr bwMode="auto">
              <a:xfrm flipH="1">
                <a:off x="6616789" y="4101852"/>
                <a:ext cx="431711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70" name="Straight Connector 69"/>
              <p:cNvCxnSpPr>
                <a:cxnSpLocks noChangeShapeType="1"/>
              </p:cNvCxnSpPr>
              <p:nvPr/>
            </p:nvCxnSpPr>
            <p:spPr bwMode="auto">
              <a:xfrm>
                <a:off x="7048500" y="4101852"/>
                <a:ext cx="0" cy="132097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ffectLst>
                <a:outerShdw blurRad="40000" dist="20000" dir="5400000" rotWithShape="0">
                  <a:srgbClr val="808080">
                    <a:alpha val="37999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sp>
          <p:nvSpPr>
            <p:cNvPr id="10246" name="TextBox 52"/>
            <p:cNvSpPr txBox="1">
              <a:spLocks noChangeArrowheads="1"/>
            </p:cNvSpPr>
            <p:nvPr/>
          </p:nvSpPr>
          <p:spPr bwMode="auto">
            <a:xfrm>
              <a:off x="4959350" y="3771900"/>
              <a:ext cx="31822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A</a:t>
              </a:r>
            </a:p>
          </p:txBody>
        </p:sp>
        <p:sp>
          <p:nvSpPr>
            <p:cNvPr id="10247" name="TextBox 53"/>
            <p:cNvSpPr txBox="1">
              <a:spLocks noChangeArrowheads="1"/>
            </p:cNvSpPr>
            <p:nvPr/>
          </p:nvSpPr>
          <p:spPr bwMode="auto">
            <a:xfrm>
              <a:off x="5003800" y="5080000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B</a:t>
              </a:r>
            </a:p>
          </p:txBody>
        </p:sp>
        <p:sp>
          <p:nvSpPr>
            <p:cNvPr id="10248" name="TextBox 54"/>
            <p:cNvSpPr txBox="1">
              <a:spLocks noChangeArrowheads="1"/>
            </p:cNvSpPr>
            <p:nvPr/>
          </p:nvSpPr>
          <p:spPr bwMode="auto">
            <a:xfrm>
              <a:off x="5593054" y="3198395"/>
              <a:ext cx="480769" cy="371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C1</a:t>
              </a:r>
            </a:p>
          </p:txBody>
        </p:sp>
        <p:sp>
          <p:nvSpPr>
            <p:cNvPr id="10249" name="TextBox 55"/>
            <p:cNvSpPr txBox="1">
              <a:spLocks noChangeArrowheads="1"/>
            </p:cNvSpPr>
            <p:nvPr/>
          </p:nvSpPr>
          <p:spPr bwMode="auto">
            <a:xfrm>
              <a:off x="6606981" y="3194803"/>
              <a:ext cx="480769" cy="371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C2</a:t>
              </a:r>
            </a:p>
          </p:txBody>
        </p:sp>
        <p:sp>
          <p:nvSpPr>
            <p:cNvPr id="10250" name="TextBox 56"/>
            <p:cNvSpPr txBox="1">
              <a:spLocks noChangeArrowheads="1"/>
            </p:cNvSpPr>
            <p:nvPr/>
          </p:nvSpPr>
          <p:spPr bwMode="auto">
            <a:xfrm>
              <a:off x="5973277" y="4083050"/>
              <a:ext cx="480769" cy="371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C3</a:t>
              </a:r>
            </a:p>
          </p:txBody>
        </p:sp>
        <p:sp>
          <p:nvSpPr>
            <p:cNvPr id="10251" name="TextBox 57"/>
            <p:cNvSpPr txBox="1">
              <a:spLocks noChangeArrowheads="1"/>
            </p:cNvSpPr>
            <p:nvPr/>
          </p:nvSpPr>
          <p:spPr bwMode="auto">
            <a:xfrm>
              <a:off x="5973277" y="4911976"/>
              <a:ext cx="480769" cy="371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C4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1676400" y="914400"/>
            <a:ext cx="70866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 sz="3600"/>
              <a:t>Typical Capacitance Problem:  1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182688" y="2017713"/>
            <a:ext cx="7772400" cy="1182687"/>
          </a:xfrm>
        </p:spPr>
        <p:txBody>
          <a:bodyPr/>
          <a:lstStyle/>
          <a:p>
            <a:pPr marL="514350" indent="-514350">
              <a:buFont typeface="Arial" pitchFamily="34" charset="0"/>
              <a:buAutoNum type="arabicPeriod"/>
            </a:pPr>
            <a:r>
              <a:rPr lang="en-US" sz="2800" smtClean="0">
                <a:ea typeface="ＭＳ Ｐゴシック" pitchFamily="34" charset="-128"/>
              </a:rPr>
              <a:t>Find the equivalent capacitance</a:t>
            </a:r>
          </a:p>
          <a:p>
            <a:pPr marL="514350" indent="-514350">
              <a:buFont typeface="Arial" pitchFamily="34" charset="0"/>
              <a:buAutoNum type="arabicPeriod"/>
            </a:pPr>
            <a:r>
              <a:rPr lang="en-US" sz="2800" smtClean="0">
                <a:ea typeface="ＭＳ Ｐゴシック" pitchFamily="34" charset="-128"/>
              </a:rPr>
              <a:t>What is the voltage across capacitor C</a:t>
            </a:r>
            <a:r>
              <a:rPr lang="en-US" sz="2800" baseline="-25000" smtClean="0">
                <a:ea typeface="ＭＳ Ｐゴシック" pitchFamily="34" charset="-128"/>
              </a:rPr>
              <a:t>2</a:t>
            </a:r>
          </a:p>
        </p:txBody>
      </p:sp>
      <p:grpSp>
        <p:nvGrpSpPr>
          <p:cNvPr id="11268" name="Group 31"/>
          <p:cNvGrpSpPr>
            <a:grpSpLocks/>
          </p:cNvGrpSpPr>
          <p:nvPr/>
        </p:nvGrpSpPr>
        <p:grpSpPr bwMode="auto">
          <a:xfrm>
            <a:off x="1447800" y="3810000"/>
            <a:ext cx="4940300" cy="2286000"/>
            <a:chOff x="1447800" y="3810000"/>
            <a:chExt cx="4940277" cy="2286000"/>
          </a:xfrm>
        </p:grpSpPr>
        <p:grpSp>
          <p:nvGrpSpPr>
            <p:cNvPr id="11270" name="Group 7"/>
            <p:cNvGrpSpPr>
              <a:grpSpLocks/>
            </p:cNvGrpSpPr>
            <p:nvPr/>
          </p:nvGrpSpPr>
          <p:grpSpPr bwMode="auto">
            <a:xfrm>
              <a:off x="4038600" y="4267200"/>
              <a:ext cx="76200" cy="457200"/>
              <a:chOff x="1447800" y="4876800"/>
              <a:chExt cx="76200" cy="457200"/>
            </a:xfrm>
          </p:grpSpPr>
          <p:cxnSp>
            <p:nvCxnSpPr>
              <p:cNvPr id="11292" name="Straight Connector 8"/>
              <p:cNvCxnSpPr>
                <a:cxnSpLocks noChangeShapeType="1"/>
              </p:cNvCxnSpPr>
              <p:nvPr/>
            </p:nvCxnSpPr>
            <p:spPr bwMode="auto">
              <a:xfrm>
                <a:off x="1447800" y="4876800"/>
                <a:ext cx="0" cy="4572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1293" name="Straight Connector 9"/>
              <p:cNvCxnSpPr>
                <a:cxnSpLocks noChangeShapeType="1"/>
              </p:cNvCxnSpPr>
              <p:nvPr/>
            </p:nvCxnSpPr>
            <p:spPr bwMode="auto">
              <a:xfrm>
                <a:off x="1524000" y="4876800"/>
                <a:ext cx="0" cy="4572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1271" name="Group 10"/>
            <p:cNvGrpSpPr>
              <a:grpSpLocks/>
            </p:cNvGrpSpPr>
            <p:nvPr/>
          </p:nvGrpSpPr>
          <p:grpSpPr bwMode="auto">
            <a:xfrm>
              <a:off x="4038600" y="5257800"/>
              <a:ext cx="76200" cy="457200"/>
              <a:chOff x="1447800" y="4876800"/>
              <a:chExt cx="76200" cy="457200"/>
            </a:xfrm>
          </p:grpSpPr>
          <p:cxnSp>
            <p:nvCxnSpPr>
              <p:cNvPr id="11290" name="Straight Connector 11"/>
              <p:cNvCxnSpPr>
                <a:cxnSpLocks noChangeShapeType="1"/>
              </p:cNvCxnSpPr>
              <p:nvPr/>
            </p:nvCxnSpPr>
            <p:spPr bwMode="auto">
              <a:xfrm>
                <a:off x="1447800" y="4876800"/>
                <a:ext cx="0" cy="4572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1291" name="Straight Connector 12"/>
              <p:cNvCxnSpPr>
                <a:cxnSpLocks noChangeShapeType="1"/>
              </p:cNvCxnSpPr>
              <p:nvPr/>
            </p:nvCxnSpPr>
            <p:spPr bwMode="auto">
              <a:xfrm>
                <a:off x="1524000" y="4876800"/>
                <a:ext cx="0" cy="45720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11272" name="Straight Connector 14"/>
            <p:cNvCxnSpPr>
              <a:cxnSpLocks noChangeShapeType="1"/>
            </p:cNvCxnSpPr>
            <p:nvPr/>
          </p:nvCxnSpPr>
          <p:spPr bwMode="auto">
            <a:xfrm flipH="1">
              <a:off x="3276600" y="4495800"/>
              <a:ext cx="762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73" name="Straight Connector 17"/>
            <p:cNvCxnSpPr>
              <a:cxnSpLocks noChangeShapeType="1"/>
            </p:cNvCxnSpPr>
            <p:nvPr/>
          </p:nvCxnSpPr>
          <p:spPr bwMode="auto">
            <a:xfrm flipH="1">
              <a:off x="3276600" y="5486400"/>
              <a:ext cx="762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74" name="Straight Connector 18"/>
            <p:cNvCxnSpPr>
              <a:cxnSpLocks noChangeShapeType="1"/>
            </p:cNvCxnSpPr>
            <p:nvPr/>
          </p:nvCxnSpPr>
          <p:spPr bwMode="auto">
            <a:xfrm flipH="1">
              <a:off x="4114800" y="5486400"/>
              <a:ext cx="762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75" name="Straight Connector 19"/>
            <p:cNvCxnSpPr>
              <a:cxnSpLocks noChangeShapeType="1"/>
            </p:cNvCxnSpPr>
            <p:nvPr/>
          </p:nvCxnSpPr>
          <p:spPr bwMode="auto">
            <a:xfrm flipH="1">
              <a:off x="4114800" y="4495800"/>
              <a:ext cx="762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grpSp>
          <p:nvGrpSpPr>
            <p:cNvPr id="11276" name="Group 22"/>
            <p:cNvGrpSpPr>
              <a:grpSpLocks/>
            </p:cNvGrpSpPr>
            <p:nvPr/>
          </p:nvGrpSpPr>
          <p:grpSpPr bwMode="auto">
            <a:xfrm>
              <a:off x="1676400" y="4800600"/>
              <a:ext cx="1600200" cy="457200"/>
              <a:chOff x="1600200" y="4800600"/>
              <a:chExt cx="1600200" cy="457200"/>
            </a:xfrm>
          </p:grpSpPr>
          <p:grpSp>
            <p:nvGrpSpPr>
              <p:cNvPr id="11285" name="Group 3"/>
              <p:cNvGrpSpPr>
                <a:grpSpLocks/>
              </p:cNvGrpSpPr>
              <p:nvPr/>
            </p:nvGrpSpPr>
            <p:grpSpPr bwMode="auto">
              <a:xfrm>
                <a:off x="2362200" y="4800600"/>
                <a:ext cx="76200" cy="457200"/>
                <a:chOff x="1447800" y="4876800"/>
                <a:chExt cx="76200" cy="457200"/>
              </a:xfrm>
            </p:grpSpPr>
            <p:cxnSp>
              <p:nvCxnSpPr>
                <p:cNvPr id="11288" name="Straight Connector 2"/>
                <p:cNvCxnSpPr>
                  <a:cxnSpLocks noChangeShapeType="1"/>
                </p:cNvCxnSpPr>
                <p:nvPr/>
              </p:nvCxnSpPr>
              <p:spPr bwMode="auto">
                <a:xfrm>
                  <a:off x="1447800" y="4876800"/>
                  <a:ext cx="0" cy="4572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  <p:cxnSp>
              <p:nvCxnSpPr>
                <p:cNvPr id="11289" name="Straight Connector 5"/>
                <p:cNvCxnSpPr>
                  <a:cxnSpLocks noChangeShapeType="1"/>
                </p:cNvCxnSpPr>
                <p:nvPr/>
              </p:nvCxnSpPr>
              <p:spPr bwMode="auto">
                <a:xfrm>
                  <a:off x="1524000" y="4876800"/>
                  <a:ext cx="0" cy="4572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cxnSp>
            <p:nvCxnSpPr>
              <p:cNvPr id="11286" name="Straight Connector 6"/>
              <p:cNvCxnSpPr>
                <a:cxnSpLocks noChangeShapeType="1"/>
              </p:cNvCxnSpPr>
              <p:nvPr/>
            </p:nvCxnSpPr>
            <p:spPr bwMode="auto">
              <a:xfrm>
                <a:off x="2438400" y="5029200"/>
                <a:ext cx="762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1287" name="Straight Connector 20"/>
              <p:cNvCxnSpPr>
                <a:cxnSpLocks noChangeShapeType="1"/>
              </p:cNvCxnSpPr>
              <p:nvPr/>
            </p:nvCxnSpPr>
            <p:spPr bwMode="auto">
              <a:xfrm>
                <a:off x="1600200" y="5029200"/>
                <a:ext cx="762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cxnSp>
          <p:nvCxnSpPr>
            <p:cNvPr id="11277" name="Straight Connector 16"/>
            <p:cNvCxnSpPr>
              <a:cxnSpLocks noChangeShapeType="1"/>
            </p:cNvCxnSpPr>
            <p:nvPr/>
          </p:nvCxnSpPr>
          <p:spPr bwMode="auto">
            <a:xfrm>
              <a:off x="3276600" y="4495800"/>
              <a:ext cx="0" cy="990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78" name="Straight Connector 23"/>
            <p:cNvCxnSpPr>
              <a:cxnSpLocks noChangeShapeType="1"/>
            </p:cNvCxnSpPr>
            <p:nvPr/>
          </p:nvCxnSpPr>
          <p:spPr bwMode="auto">
            <a:xfrm>
              <a:off x="4876800" y="4495800"/>
              <a:ext cx="0" cy="9906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79" name="Straight Connector 25"/>
            <p:cNvCxnSpPr>
              <a:cxnSpLocks noChangeShapeType="1"/>
            </p:cNvCxnSpPr>
            <p:nvPr/>
          </p:nvCxnSpPr>
          <p:spPr bwMode="auto">
            <a:xfrm>
              <a:off x="4876800" y="5029200"/>
              <a:ext cx="12192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280" name="TextBox 26"/>
            <p:cNvSpPr txBox="1">
              <a:spLocks noChangeArrowheads="1"/>
            </p:cNvSpPr>
            <p:nvPr/>
          </p:nvSpPr>
          <p:spPr bwMode="auto">
            <a:xfrm>
              <a:off x="2298354" y="4191000"/>
              <a:ext cx="52104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</a:t>
              </a:r>
              <a:r>
                <a:rPr lang="en-US" baseline="-25000"/>
                <a:t>1</a:t>
              </a:r>
            </a:p>
          </p:txBody>
        </p:sp>
        <p:sp>
          <p:nvSpPr>
            <p:cNvPr id="11281" name="TextBox 29"/>
            <p:cNvSpPr txBox="1">
              <a:spLocks noChangeArrowheads="1"/>
            </p:cNvSpPr>
            <p:nvPr/>
          </p:nvSpPr>
          <p:spPr bwMode="auto">
            <a:xfrm>
              <a:off x="3898554" y="3810000"/>
              <a:ext cx="52104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</a:t>
              </a:r>
              <a:r>
                <a:rPr lang="en-US" baseline="-25000"/>
                <a:t>2</a:t>
              </a:r>
            </a:p>
          </p:txBody>
        </p:sp>
        <p:sp>
          <p:nvSpPr>
            <p:cNvPr id="11282" name="TextBox 30"/>
            <p:cNvSpPr txBox="1">
              <a:spLocks noChangeArrowheads="1"/>
            </p:cNvSpPr>
            <p:nvPr/>
          </p:nvSpPr>
          <p:spPr bwMode="auto">
            <a:xfrm>
              <a:off x="3886200" y="5634335"/>
              <a:ext cx="521046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C</a:t>
              </a:r>
              <a:r>
                <a:rPr lang="en-US" baseline="-25000"/>
                <a:t>3</a:t>
              </a:r>
            </a:p>
          </p:txBody>
        </p:sp>
        <p:sp>
          <p:nvSpPr>
            <p:cNvPr id="11283" name="TextBox 27"/>
            <p:cNvSpPr txBox="1">
              <a:spLocks noChangeArrowheads="1"/>
            </p:cNvSpPr>
            <p:nvPr/>
          </p:nvSpPr>
          <p:spPr bwMode="auto">
            <a:xfrm>
              <a:off x="1447800" y="4572000"/>
              <a:ext cx="40267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A</a:t>
              </a:r>
            </a:p>
          </p:txBody>
        </p:sp>
        <p:sp>
          <p:nvSpPr>
            <p:cNvPr id="11284" name="TextBox 32"/>
            <p:cNvSpPr txBox="1">
              <a:spLocks noChangeArrowheads="1"/>
            </p:cNvSpPr>
            <p:nvPr/>
          </p:nvSpPr>
          <p:spPr bwMode="auto">
            <a:xfrm>
              <a:off x="5998126" y="4495800"/>
              <a:ext cx="38995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r>
                <a:rPr lang="en-US"/>
                <a:t>B</a:t>
              </a:r>
            </a:p>
          </p:txBody>
        </p:sp>
      </p:grpSp>
      <p:sp>
        <p:nvSpPr>
          <p:cNvPr id="11269" name="TextBox 28"/>
          <p:cNvSpPr txBox="1">
            <a:spLocks noChangeArrowheads="1"/>
          </p:cNvSpPr>
          <p:nvPr/>
        </p:nvSpPr>
        <p:spPr bwMode="auto">
          <a:xfrm>
            <a:off x="1752600" y="3276600"/>
            <a:ext cx="5819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US"/>
              <a:t>C</a:t>
            </a:r>
            <a:r>
              <a:rPr lang="en-US" baseline="-25000"/>
              <a:t>1</a:t>
            </a:r>
            <a:r>
              <a:rPr lang="en-US"/>
              <a:t> = 4.0 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F, C</a:t>
            </a:r>
            <a:r>
              <a:rPr lang="en-US" baseline="-25000"/>
              <a:t>2</a:t>
            </a:r>
            <a:r>
              <a:rPr lang="en-US"/>
              <a:t> = C</a:t>
            </a:r>
            <a:r>
              <a:rPr lang="en-US" baseline="-25000"/>
              <a:t>3</a:t>
            </a:r>
            <a:r>
              <a:rPr lang="en-US"/>
              <a:t> = 1.0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F, V</a:t>
            </a:r>
            <a:r>
              <a:rPr lang="en-US" baseline="-25000"/>
              <a:t>AB</a:t>
            </a:r>
            <a:r>
              <a:rPr lang="en-US"/>
              <a:t> = 3.0 V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2004:Templates:Presentations:Designs:Blends</Template>
  <TotalTime>1747</TotalTime>
  <Words>566</Words>
  <Application>Microsoft Office PowerPoint</Application>
  <PresentationFormat>On-screen Show (4:3)</PresentationFormat>
  <Paragraphs>122</Paragraphs>
  <Slides>17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ＭＳ Ｐゴシック</vt:lpstr>
      <vt:lpstr>Wingdings</vt:lpstr>
      <vt:lpstr>Symbol</vt:lpstr>
      <vt:lpstr>Comic Sans MS</vt:lpstr>
      <vt:lpstr>Times New Roman</vt:lpstr>
      <vt:lpstr>Blends</vt:lpstr>
      <vt:lpstr>Capacitor</vt:lpstr>
      <vt:lpstr>PowerPoint Presentation</vt:lpstr>
      <vt:lpstr>Capacitor as a circuit element</vt:lpstr>
      <vt:lpstr>PowerPoint Presentation</vt:lpstr>
      <vt:lpstr>PowerPoint Presentation</vt:lpstr>
      <vt:lpstr>Capacitor practice</vt:lpstr>
      <vt:lpstr>Capacitor practice</vt:lpstr>
      <vt:lpstr>Capacitor practice</vt:lpstr>
      <vt:lpstr>PowerPoint Presentation</vt:lpstr>
      <vt:lpstr>PowerPoint Presentation</vt:lpstr>
      <vt:lpstr>Energy Storage in Capacitors</vt:lpstr>
      <vt:lpstr>PowerPoint Presentation</vt:lpstr>
      <vt:lpstr>Energy Storage in Capacitors</vt:lpstr>
      <vt:lpstr>Energy Example</vt:lpstr>
      <vt:lpstr>Cap energy multiple choice</vt:lpstr>
      <vt:lpstr>Capacitors</vt:lpstr>
      <vt:lpstr>PowerPoint Presentation</vt:lpstr>
    </vt:vector>
  </TitlesOfParts>
  <Company>Richard Craig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PHYSICS 51: Introduction</dc:title>
  <dc:creator>Richard Craig</dc:creator>
  <cp:lastModifiedBy>Teacher E-Solutions</cp:lastModifiedBy>
  <cp:revision>44</cp:revision>
  <cp:lastPrinted>2014-02-18T18:03:02Z</cp:lastPrinted>
  <dcterms:created xsi:type="dcterms:W3CDTF">2011-02-23T18:21:35Z</dcterms:created>
  <dcterms:modified xsi:type="dcterms:W3CDTF">2019-01-18T17:13:35Z</dcterms:modified>
</cp:coreProperties>
</file>