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5" r:id="rId2"/>
    <p:sldId id="320" r:id="rId3"/>
    <p:sldId id="321" r:id="rId4"/>
    <p:sldId id="322" r:id="rId5"/>
    <p:sldId id="323" r:id="rId6"/>
    <p:sldId id="354" r:id="rId7"/>
    <p:sldId id="324" r:id="rId8"/>
    <p:sldId id="355" r:id="rId9"/>
    <p:sldId id="325" r:id="rId10"/>
    <p:sldId id="353" r:id="rId11"/>
    <p:sldId id="326" r:id="rId12"/>
    <p:sldId id="327" r:id="rId13"/>
    <p:sldId id="356" r:id="rId14"/>
    <p:sldId id="328" r:id="rId15"/>
    <p:sldId id="351" r:id="rId16"/>
    <p:sldId id="330" r:id="rId17"/>
    <p:sldId id="331" r:id="rId18"/>
    <p:sldId id="350" r:id="rId19"/>
    <p:sldId id="332" r:id="rId20"/>
    <p:sldId id="352" r:id="rId21"/>
    <p:sldId id="333" r:id="rId22"/>
    <p:sldId id="349" r:id="rId23"/>
    <p:sldId id="336" r:id="rId24"/>
    <p:sldId id="343" r:id="rId25"/>
    <p:sldId id="348" r:id="rId26"/>
    <p:sldId id="338" r:id="rId27"/>
    <p:sldId id="347" r:id="rId28"/>
    <p:sldId id="337" r:id="rId29"/>
    <p:sldId id="339" r:id="rId30"/>
    <p:sldId id="340" r:id="rId31"/>
    <p:sldId id="346" r:id="rId32"/>
    <p:sldId id="341" r:id="rId33"/>
    <p:sldId id="345" r:id="rId34"/>
    <p:sldId id="342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ECFF"/>
    <a:srgbClr val="CCFFCC"/>
    <a:srgbClr val="FF9999"/>
    <a:srgbClr val="663300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076DEC-97C5-46D5-A72B-8F96B32DB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16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A6969C-BDAB-4B02-AE8C-408EE0D25A52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FB4082-DCE0-4D1F-AB75-6F259AD27D28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11E3B2-6B0B-4D30-980B-273C6EEFF2CD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23B9D3-D3F7-4BF8-BBEA-A1104BEB7051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C781AC-865F-4B7F-912D-3744CB3866FA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B3F156-25CC-411F-ACCA-AA06305A4D90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2BD8B1-E602-4BCA-9D3B-DA0FC25949DF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61B132-0D35-4846-8043-47867CC390CE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70C6A7-880A-47D6-A114-63C65654CE81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084435-32C3-4785-8EEF-9C1BE785724D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3027F9-C764-47CD-84F4-3914AC98AF25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140BB7-9BB9-489A-8CDA-EB8531474798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10FA09-1B10-4967-A64C-A099148173C1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DB1563-0F89-4465-A82B-9349F1C4D906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2948FA-3650-4B19-8B9E-F46283C6E798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CCBF57-AD91-45A9-A9B7-B2D2E180DD9E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304E27-F3D1-4294-AB22-D42D75EF516C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6420768-85CD-4529-B141-E90828D5ECF7}" type="slidenum">
              <a:rPr lang="en-GB" sz="1200"/>
              <a:pPr algn="r" eaLnBrk="1" hangingPunct="1"/>
              <a:t>24</a:t>
            </a:fld>
            <a:endParaRPr lang="en-GB" sz="1200"/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69EAE3-B1B6-4929-82D5-64142DFBD257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14442DB-E38E-4880-8CB1-C7E66CE3B1FB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86F45B-67BB-4CA8-A4C2-9FECFD89971D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987F659-9C0C-41F2-ADD8-FE8E78F31C25}" type="slidenum">
              <a:rPr lang="en-GB" sz="1200"/>
              <a:pPr algn="r" eaLnBrk="1" hangingPunct="1"/>
              <a:t>26</a:t>
            </a:fld>
            <a:endParaRPr lang="en-GB" sz="120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644D2B-B85A-4D36-8972-F891CF633DB5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37F9153-96BD-457C-AFBB-C03BBCEFE5DD}" type="slidenum">
              <a:rPr lang="en-GB" sz="1200"/>
              <a:pPr algn="r" eaLnBrk="1" hangingPunct="1"/>
              <a:t>27</a:t>
            </a:fld>
            <a:endParaRPr lang="en-GB" sz="1200"/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A154AE-53E1-42BB-9D13-513D5ACC6727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5152C7-B33B-412C-BD76-E4CE736EAD40}" type="slidenum">
              <a:rPr lang="en-GB" sz="1200"/>
              <a:pPr algn="r" eaLnBrk="1" hangingPunct="1"/>
              <a:t>28</a:t>
            </a:fld>
            <a:endParaRPr lang="en-GB" sz="1200"/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4491C2-B0D5-45CE-A206-47F88223A1D0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6C907CA-F620-4686-BF36-86F3D3ABCDEE}" type="slidenum">
              <a:rPr lang="en-GB" sz="1200"/>
              <a:pPr algn="r" eaLnBrk="1" hangingPunct="1"/>
              <a:t>29</a:t>
            </a:fld>
            <a:endParaRPr lang="en-GB" sz="1200"/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678568-CACA-4E14-9F29-E3CF6D3AF219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082255-6067-49CD-B48C-73366114648C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C153FDE-9DEE-4C6E-8A5C-A6A6A4AD8CBA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E43EED-8D2D-497D-A610-5F866A55D16E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832E6C1-04AA-41CD-A230-03A2CE9FA654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F8D2F4-E60F-4AF0-B926-C088C864B4D3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36C0035-32B3-4ED4-A7C6-A646909B41FF}" type="slidenum">
              <a:rPr lang="en-GB" sz="1200"/>
              <a:pPr algn="r" eaLnBrk="1" hangingPunct="1"/>
              <a:t>32</a:t>
            </a:fld>
            <a:endParaRPr lang="en-GB" sz="1200"/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253B35-E77F-474A-B791-9A0155E28DEB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E72FE5C-F784-474C-B4A8-8200F561F234}" type="slidenum">
              <a:rPr lang="en-GB" sz="1200"/>
              <a:pPr algn="r" eaLnBrk="1" hangingPunct="1"/>
              <a:t>33</a:t>
            </a:fld>
            <a:endParaRPr lang="en-GB" sz="1200"/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A97504-3E06-44F9-AB0C-FCC7CABAEEB9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DC8930A-ECD4-4B30-99BE-98869943E394}" type="slidenum">
              <a:rPr lang="en-GB" sz="1200"/>
              <a:pPr algn="r" eaLnBrk="1" hangingPunct="1"/>
              <a:t>34</a:t>
            </a:fld>
            <a:endParaRPr lang="en-GB" sz="1200"/>
          </a:p>
        </p:txBody>
      </p:sp>
      <p:sp>
        <p:nvSpPr>
          <p:cNvPr id="716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FD4AB9-D628-4493-AEE3-BE524218E7DA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4BEEAD-2014-42F5-9EC5-EB0DC527605E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47683A-6739-47B4-8128-4EAD36B83C65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EB7EE6-14AB-46B3-8957-B7EAD793B487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33E6D4-5EE3-472B-9843-48E8D9CB364D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0DA137-058C-414F-B304-2A5274036769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9F79-CA63-4E6F-ABB1-47F338B520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1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6F89-E823-4C86-A831-05D2E873A7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6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84B8-A43E-45D2-B9B6-AE652130A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8FFA-A786-423E-9AD0-6628319C32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1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F2B2-DB93-4F8E-9A38-F0B379D72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2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6D95-48CE-4A53-8162-064A587AF8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2D1E5-6961-430E-96CB-11185CC6E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5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5A08D-9612-41FD-9510-48C0E3EF5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94D5-AB43-412F-B0D3-8280EBEAD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6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66C6-5971-4AF8-9E6D-312590EEFF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0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22E09-5F06-4602-B5BE-77539F51B9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0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DA5E8-843B-4812-8DBA-97ED22B9D7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7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E6DD1-2094-450B-BA5D-7B5623164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EF384-9B52-4222-B0A2-AD4F185DD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AFDE1E-63D3-4D9A-9A5A-FAD323707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GB" sz="3600" smtClean="0"/>
              <a:t>The heating effect of an electric current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174750"/>
            <a:ext cx="5059363" cy="4092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House wiring is made of copper wire and is designed to let electric current flow through it easily. It is said to have a low </a:t>
            </a:r>
            <a:r>
              <a:rPr lang="en-GB" sz="2400" b="1" smtClean="0">
                <a:solidFill>
                  <a:srgbClr val="FF0000"/>
                </a:solidFill>
              </a:rPr>
              <a:t>resistance</a:t>
            </a:r>
            <a:r>
              <a:rPr lang="en-GB" sz="240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However, the parts of some devices such as the heating elements of kettles and toasters are designed to have a high </a:t>
            </a:r>
            <a:r>
              <a:rPr lang="en-GB" sz="2400" b="1" smtClean="0">
                <a:solidFill>
                  <a:srgbClr val="FF0000"/>
                </a:solidFill>
              </a:rPr>
              <a:t>resistance</a:t>
            </a:r>
            <a:r>
              <a:rPr lang="en-GB" sz="240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Resistance causes </a:t>
            </a:r>
            <a:r>
              <a:rPr lang="en-GB" sz="2400" b="1" smtClean="0">
                <a:solidFill>
                  <a:srgbClr val="FF0000"/>
                </a:solidFill>
              </a:rPr>
              <a:t>heat energy</a:t>
            </a:r>
            <a:r>
              <a:rPr lang="en-GB" sz="2400" smtClean="0"/>
              <a:t> to be produced when an electric current flows.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greater the resistance and current the hotter the heating element may become.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827713" y="1293813"/>
            <a:ext cx="2636837" cy="2998787"/>
            <a:chOff x="3671" y="815"/>
            <a:chExt cx="1661" cy="1889"/>
          </a:xfrm>
        </p:grpSpPr>
        <p:pic>
          <p:nvPicPr>
            <p:cNvPr id="2053" name="Picture 5" descr="sell-heating-element-for-electric-kettle-lt-ekp5-ningbo-leaptechno-electronics-manufacturing-co-ltd_B2951058-200910300323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815"/>
              <a:ext cx="1653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816" y="2262"/>
              <a:ext cx="15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/>
                <a:t>A kettle’s heating element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52259" name="Group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7991475" cy="3844925"/>
        </p:xfrm>
        <a:graphic>
          <a:graphicData uri="http://schemas.openxmlformats.org/drawingml/2006/table">
            <a:tbl>
              <a:tblPr/>
              <a:tblGrid>
                <a:gridCol w="2679700"/>
                <a:gridCol w="2681287"/>
                <a:gridCol w="2630488"/>
              </a:tblGrid>
              <a:tr h="944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 energy used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</a:t>
                      </a:r>
                      <a:endParaRPr kumimoji="0" lang="el-GR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</a:t>
                      </a:r>
                      <a:endParaRPr kumimoji="0" lang="en-GB" sz="2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J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W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J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W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kJ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minutes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2285" name="Text Box 29"/>
          <p:cNvSpPr txBox="1">
            <a:spLocks noChangeArrowheads="1"/>
          </p:cNvSpPr>
          <p:nvPr/>
        </p:nvSpPr>
        <p:spPr bwMode="auto">
          <a:xfrm>
            <a:off x="3348038" y="260350"/>
            <a:ext cx="25193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sp>
        <p:nvSpPr>
          <p:cNvPr id="352286" name="Text Box 30"/>
          <p:cNvSpPr txBox="1">
            <a:spLocks noChangeArrowheads="1"/>
          </p:cNvSpPr>
          <p:nvPr/>
        </p:nvSpPr>
        <p:spPr bwMode="auto">
          <a:xfrm>
            <a:off x="6443663" y="4292600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100 W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52287" name="Text Box 31"/>
          <p:cNvSpPr txBox="1">
            <a:spLocks noChangeArrowheads="1"/>
          </p:cNvSpPr>
          <p:nvPr/>
        </p:nvSpPr>
        <p:spPr bwMode="auto">
          <a:xfrm>
            <a:off x="3924300" y="3573463"/>
            <a:ext cx="1296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40 s</a:t>
            </a:r>
          </a:p>
        </p:txBody>
      </p:sp>
      <p:sp>
        <p:nvSpPr>
          <p:cNvPr id="352288" name="Text Box 32"/>
          <p:cNvSpPr txBox="1">
            <a:spLocks noChangeArrowheads="1"/>
          </p:cNvSpPr>
          <p:nvPr/>
        </p:nvSpPr>
        <p:spPr bwMode="auto">
          <a:xfrm>
            <a:off x="1058863" y="2924175"/>
            <a:ext cx="2009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7 500 J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52289" name="Text Box 33"/>
          <p:cNvSpPr txBox="1">
            <a:spLocks noChangeArrowheads="1"/>
          </p:cNvSpPr>
          <p:nvPr/>
        </p:nvSpPr>
        <p:spPr bwMode="auto">
          <a:xfrm>
            <a:off x="6516688" y="2205038"/>
            <a:ext cx="1296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30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85" grpId="0" animBg="1"/>
      <p:bldP spid="352286" grpId="0"/>
      <p:bldP spid="352287" grpId="0"/>
      <p:bldP spid="352288" grpId="0"/>
      <p:bldP spid="3522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Electrical power, </a:t>
            </a:r>
            <a:r>
              <a:rPr lang="en-GB" sz="3200" b="1" i="1" smtClean="0">
                <a:solidFill>
                  <a:srgbClr val="FF0000"/>
                </a:solidFill>
              </a:rPr>
              <a:t>P</a:t>
            </a:r>
            <a:r>
              <a:rPr lang="en-GB" sz="3200" smtClean="0"/>
              <a:t>  electric current, </a:t>
            </a:r>
            <a:r>
              <a:rPr lang="en-GB" sz="3200" b="1" i="1" smtClean="0">
                <a:solidFill>
                  <a:srgbClr val="FF0000"/>
                </a:solidFill>
              </a:rPr>
              <a:t>I</a:t>
            </a:r>
            <a:r>
              <a:rPr lang="en-GB" sz="3200" smtClean="0"/>
              <a:t> </a:t>
            </a:r>
            <a:br>
              <a:rPr lang="en-GB" sz="3200" smtClean="0"/>
            </a:br>
            <a:r>
              <a:rPr lang="en-GB" sz="3200" smtClean="0"/>
              <a:t>and voltage </a:t>
            </a:r>
            <a:r>
              <a:rPr lang="en-GB" sz="3200" b="1" i="1" smtClean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870075"/>
            <a:ext cx="8226425" cy="4378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	electrical power </a:t>
            </a:r>
            <a:r>
              <a:rPr lang="en-GB" sz="2800" b="1" smtClean="0"/>
              <a:t>= </a:t>
            </a:r>
            <a:r>
              <a:rPr lang="en-GB" sz="2800" b="1" smtClean="0">
                <a:solidFill>
                  <a:srgbClr val="FF0000"/>
                </a:solidFill>
              </a:rPr>
              <a:t>current </a:t>
            </a:r>
            <a:r>
              <a:rPr lang="en-GB" sz="2800" b="1" smtClean="0"/>
              <a:t>×</a:t>
            </a:r>
            <a:r>
              <a:rPr lang="en-GB" sz="2800" b="1" smtClean="0">
                <a:solidFill>
                  <a:srgbClr val="FF0000"/>
                </a:solidFill>
              </a:rPr>
              <a:t> voltage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</a:rPr>
              <a:t>P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i="1" smtClean="0">
                <a:solidFill>
                  <a:srgbClr val="FF0000"/>
                </a:solidFill>
              </a:rPr>
              <a:t>I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smtClean="0"/>
              <a:t>x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i="1" smtClean="0">
                <a:solidFill>
                  <a:srgbClr val="FF0000"/>
                </a:solidFill>
              </a:rPr>
              <a:t>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electrical power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chemeClr val="accent2"/>
                </a:solidFill>
              </a:rPr>
              <a:t>watts (W)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 current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amperes (A)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voltage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volts (V)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1341438" y="1712913"/>
            <a:ext cx="6321425" cy="777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3790950" y="2709863"/>
            <a:ext cx="1684338" cy="63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/>
      <p:bldP spid="3543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  <a:r>
              <a:rPr lang="en-GB" sz="400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power of a 230V television that draws a current of 2.5A.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  <a:r>
              <a:rPr lang="en-GB" sz="4000" smtClean="0"/>
              <a:t> 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power of a 230V television that draws a current of 2.5A.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electrical power </a:t>
            </a:r>
            <a:r>
              <a:rPr lang="en-GB" sz="2800" b="1" smtClean="0"/>
              <a:t>= </a:t>
            </a:r>
            <a:r>
              <a:rPr lang="en-GB" sz="2800" b="1" smtClean="0">
                <a:solidFill>
                  <a:srgbClr val="FF0000"/>
                </a:solidFill>
              </a:rPr>
              <a:t>current </a:t>
            </a:r>
            <a:r>
              <a:rPr lang="en-GB" sz="2800" b="1" smtClean="0"/>
              <a:t>×</a:t>
            </a:r>
            <a:r>
              <a:rPr lang="en-GB" sz="2800" b="1" smtClean="0">
                <a:solidFill>
                  <a:srgbClr val="FF0000"/>
                </a:solidFill>
              </a:rPr>
              <a:t> voltage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		= 2.5A x 230V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		power = 575W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  <a:r>
              <a:rPr lang="en-GB" sz="40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current drawn by a kettle of power 2kW when connected to the mains 230V power supply.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  <a:r>
              <a:rPr lang="en-GB" sz="4000" smtClean="0"/>
              <a:t> 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current drawn by a kettle of power 2kW when connected to the mains 230V power supply.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P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x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</a:t>
            </a:r>
            <a:endParaRPr lang="en-GB" b="1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i="1" smtClean="0"/>
              <a:t>becomes: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 </a:t>
            </a:r>
            <a:r>
              <a:rPr lang="en-GB" b="1" i="1" smtClean="0">
                <a:solidFill>
                  <a:srgbClr val="FF0000"/>
                </a:solidFill>
              </a:rPr>
              <a:t>P </a:t>
            </a:r>
            <a:r>
              <a:rPr lang="en-GB" b="1" i="1" smtClean="0">
                <a:cs typeface="Arial" pitchFamily="34" charset="0"/>
              </a:rPr>
              <a:t>÷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2kW </a:t>
            </a:r>
            <a:r>
              <a:rPr lang="en-US" smtClean="0">
                <a:cs typeface="Arial" pitchFamily="34" charset="0"/>
              </a:rPr>
              <a:t>÷</a:t>
            </a:r>
            <a:r>
              <a:rPr lang="en-GB" smtClean="0"/>
              <a:t> 230V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2000W </a:t>
            </a:r>
            <a:r>
              <a:rPr lang="en-US" smtClean="0">
                <a:cs typeface="Arial" pitchFamily="34" charset="0"/>
              </a:rPr>
              <a:t>÷</a:t>
            </a:r>
            <a:r>
              <a:rPr lang="en-GB" smtClean="0"/>
              <a:t> 230V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electric current = 8.7A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</p:spPr>
        <p:txBody>
          <a:bodyPr/>
          <a:lstStyle/>
          <a:p>
            <a:pPr eaLnBrk="1" hangingPunct="1"/>
            <a:r>
              <a:rPr lang="en-GB" sz="4000" smtClean="0"/>
              <a:t>Fuse ratings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6900" y="1133475"/>
            <a:ext cx="5503863" cy="47577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equation: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current </a:t>
            </a:r>
            <a:r>
              <a:rPr lang="en-GB" sz="2400" b="1" smtClean="0"/>
              <a:t>= </a:t>
            </a:r>
            <a:r>
              <a:rPr lang="en-GB" sz="2400" b="1" u="sng" smtClean="0">
                <a:solidFill>
                  <a:srgbClr val="FF0000"/>
                </a:solidFill>
              </a:rPr>
              <a:t>electrical power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endParaRPr lang="en-US" sz="2400" b="1" smtClean="0"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cs typeface="Arial" pitchFamily="34" charset="0"/>
              </a:rPr>
              <a:t>	            </a:t>
            </a:r>
            <a:r>
              <a:rPr lang="en-GB" sz="2400" b="1" smtClean="0">
                <a:solidFill>
                  <a:srgbClr val="FF0000"/>
                </a:solidFill>
              </a:rPr>
              <a:t>voltage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is used to find the fuse rating of a device.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The correct fuse rating is that next above the normal current required by an appliance.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Example: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5A fuse should be used with a device that needs a current of 3.5A. </a:t>
            </a:r>
            <a:endParaRPr lang="en-GB" sz="2400" i="1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3013" y="1308100"/>
            <a:ext cx="2503487" cy="3590925"/>
            <a:chOff x="3983" y="824"/>
            <a:chExt cx="1577" cy="2262"/>
          </a:xfrm>
        </p:grpSpPr>
        <p:pic>
          <p:nvPicPr>
            <p:cNvPr id="17413" name="Picture 5" descr="18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824"/>
              <a:ext cx="1564" cy="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983" y="2509"/>
              <a:ext cx="154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A 3-pin plug will normally contain a 3A, 5A or 13A fuse.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</a:t>
            </a:r>
            <a:r>
              <a:rPr lang="en-GB" sz="400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74750"/>
            <a:ext cx="8229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Fuses of 3A, 5A and 13A are available. What fuse should be used with a 60W, 230V lamp?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</a:t>
            </a:r>
            <a:r>
              <a:rPr lang="en-GB" sz="4000" smtClean="0"/>
              <a:t> 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74750"/>
            <a:ext cx="8229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Fuses of 3A, 5A and 13A are available. What fuse should be used with a 60W, 230V lamp?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 </a:t>
            </a:r>
            <a:r>
              <a:rPr lang="en-GB" b="1" i="1" smtClean="0">
                <a:solidFill>
                  <a:srgbClr val="FF0000"/>
                </a:solidFill>
              </a:rPr>
              <a:t>P </a:t>
            </a:r>
            <a:r>
              <a:rPr lang="en-GB" b="1" i="1" smtClean="0">
                <a:cs typeface="Arial" pitchFamily="34" charset="0"/>
              </a:rPr>
              <a:t>÷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</a:t>
            </a:r>
            <a:r>
              <a:rPr lang="en-GB" smtClean="0"/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60W </a:t>
            </a:r>
            <a:r>
              <a:rPr lang="en-US" smtClean="0">
                <a:cs typeface="Arial" pitchFamily="34" charset="0"/>
              </a:rPr>
              <a:t>÷</a:t>
            </a:r>
            <a:r>
              <a:rPr lang="en-GB" smtClean="0"/>
              <a:t> 230V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0.26A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Fuse to be used = 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66595" name="Group 3"/>
          <p:cNvGraphicFramePr>
            <a:graphicFrameLocks noGrp="1"/>
          </p:cNvGraphicFramePr>
          <p:nvPr>
            <p:ph idx="1"/>
          </p:nvPr>
        </p:nvGraphicFramePr>
        <p:xfrm>
          <a:off x="503238" y="1631950"/>
          <a:ext cx="7991475" cy="4516438"/>
        </p:xfrm>
        <a:graphic>
          <a:graphicData uri="http://schemas.openxmlformats.org/drawingml/2006/table">
            <a:tbl>
              <a:tblPr/>
              <a:tblGrid>
                <a:gridCol w="2679700"/>
                <a:gridCol w="2292350"/>
                <a:gridCol w="3019425"/>
              </a:tblGrid>
              <a:tr h="895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 and power (W)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current (A)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Fuse choice from: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3A, 5A or 13A</a:t>
                      </a:r>
                      <a:endParaRPr kumimoji="0" lang="en-GB" sz="2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Computer; 300W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Microwave; 900W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Charger; 10W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Heater; 2kW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power?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6625" name="Text Box 33"/>
          <p:cNvSpPr txBox="1">
            <a:spLocks noChangeArrowheads="1"/>
          </p:cNvSpPr>
          <p:nvPr/>
        </p:nvSpPr>
        <p:spPr bwMode="auto">
          <a:xfrm>
            <a:off x="3281363" y="328613"/>
            <a:ext cx="25193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sp>
        <p:nvSpPr>
          <p:cNvPr id="366628" name="Text Box 36"/>
          <p:cNvSpPr txBox="1">
            <a:spLocks noChangeArrowheads="1"/>
          </p:cNvSpPr>
          <p:nvPr/>
        </p:nvSpPr>
        <p:spPr bwMode="auto">
          <a:xfrm>
            <a:off x="3776663" y="2565400"/>
            <a:ext cx="1341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1.3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20515" name="Text Box 38"/>
          <p:cNvSpPr txBox="1">
            <a:spLocks noChangeArrowheads="1"/>
          </p:cNvSpPr>
          <p:nvPr/>
        </p:nvSpPr>
        <p:spPr bwMode="auto">
          <a:xfrm>
            <a:off x="792163" y="1046163"/>
            <a:ext cx="751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All of the devices below are 230V mains appliances.</a:t>
            </a:r>
          </a:p>
        </p:txBody>
      </p:sp>
      <p:sp>
        <p:nvSpPr>
          <p:cNvPr id="366631" name="Text Box 39"/>
          <p:cNvSpPr txBox="1">
            <a:spLocks noChangeArrowheads="1"/>
          </p:cNvSpPr>
          <p:nvPr/>
        </p:nvSpPr>
        <p:spPr bwMode="auto">
          <a:xfrm>
            <a:off x="3727450" y="40084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0.04A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2" name="Text Box 40"/>
          <p:cNvSpPr txBox="1">
            <a:spLocks noChangeArrowheads="1"/>
          </p:cNvSpPr>
          <p:nvPr/>
        </p:nvSpPr>
        <p:spPr bwMode="auto">
          <a:xfrm>
            <a:off x="3798888" y="4686300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8.7A</a:t>
            </a:r>
          </a:p>
        </p:txBody>
      </p:sp>
      <p:sp>
        <p:nvSpPr>
          <p:cNvPr id="366633" name="Text Box 41"/>
          <p:cNvSpPr txBox="1">
            <a:spLocks noChangeArrowheads="1"/>
          </p:cNvSpPr>
          <p:nvPr/>
        </p:nvSpPr>
        <p:spPr bwMode="auto">
          <a:xfrm>
            <a:off x="3797300" y="3262313"/>
            <a:ext cx="1298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3.9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5" name="Text Box 43"/>
          <p:cNvSpPr txBox="1">
            <a:spLocks noChangeArrowheads="1"/>
          </p:cNvSpPr>
          <p:nvPr/>
        </p:nvSpPr>
        <p:spPr bwMode="auto">
          <a:xfrm>
            <a:off x="614363" y="5441950"/>
            <a:ext cx="2513012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006600"/>
                </a:solidFill>
              </a:rPr>
              <a:t>    2990W</a:t>
            </a:r>
            <a:r>
              <a:rPr lang="en-GB" sz="3200" b="1">
                <a:solidFill>
                  <a:schemeClr val="accent2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5" grpId="0" animBg="1"/>
      <p:bldP spid="366628" grpId="0"/>
      <p:bldP spid="366631" grpId="0"/>
      <p:bldP spid="366632" grpId="0"/>
      <p:bldP spid="366633" grpId="0"/>
      <p:bldP spid="3666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GB" sz="3600" smtClean="0"/>
              <a:t>Electrical power (</a:t>
            </a:r>
            <a:r>
              <a:rPr lang="en-GB" sz="3600" b="1" i="1" smtClean="0"/>
              <a:t>P</a:t>
            </a:r>
            <a:r>
              <a:rPr lang="en-GB" sz="3600" smtClean="0"/>
              <a:t>)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174750"/>
            <a:ext cx="8270875" cy="51403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electrical power, </a:t>
            </a:r>
            <a:r>
              <a:rPr lang="en-GB" sz="2400" b="1" i="1" smtClean="0"/>
              <a:t>P</a:t>
            </a:r>
            <a:r>
              <a:rPr lang="en-GB" sz="2400" smtClean="0"/>
              <a:t> of a device is equal to the rate at which it transforms energy from electrical to some other form (such as heat).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electrical power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rgbClr val="FF0000"/>
                </a:solidFill>
              </a:rPr>
              <a:t> energy transferred </a:t>
            </a:r>
            <a:r>
              <a:rPr lang="en-US" sz="2800" b="1" smtClean="0">
                <a:cs typeface="Arial" pitchFamily="34" charset="0"/>
              </a:rPr>
              <a:t>÷</a:t>
            </a:r>
            <a:r>
              <a:rPr lang="en-GB" sz="2800" b="1" smtClean="0">
                <a:solidFill>
                  <a:srgbClr val="FF0000"/>
                </a:solidFill>
              </a:rPr>
              <a:t> time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electrical power</a:t>
            </a:r>
            <a:r>
              <a:rPr lang="en-GB" sz="2400" smtClean="0"/>
              <a:t> is measured in </a:t>
            </a:r>
            <a:r>
              <a:rPr lang="en-GB" sz="2400" b="1" smtClean="0">
                <a:solidFill>
                  <a:schemeClr val="accent2"/>
                </a:solidFill>
              </a:rPr>
              <a:t>watts (W)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energy</a:t>
            </a:r>
            <a:r>
              <a:rPr lang="en-GB" sz="2400" smtClean="0"/>
              <a:t> in </a:t>
            </a:r>
            <a:r>
              <a:rPr lang="en-GB" sz="2400" b="1" smtClean="0">
                <a:solidFill>
                  <a:schemeClr val="accent2"/>
                </a:solidFill>
              </a:rPr>
              <a:t>joules (J)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time</a:t>
            </a:r>
            <a:r>
              <a:rPr lang="en-GB" sz="2400" smtClean="0"/>
              <a:t> in </a:t>
            </a:r>
            <a:r>
              <a:rPr lang="en-GB" sz="2400" b="1" smtClean="0">
                <a:solidFill>
                  <a:schemeClr val="accent2"/>
                </a:solidFill>
              </a:rPr>
              <a:t>seconds (s)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also: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6600"/>
                </a:solidFill>
              </a:rPr>
              <a:t>1 kilowatt (kW) = 1 000 watts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6600"/>
                </a:solidFill>
              </a:rPr>
              <a:t>1 megawatt (MW) = 1 000 000 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66595" name="Group 3"/>
          <p:cNvGraphicFramePr>
            <a:graphicFrameLocks noGrp="1"/>
          </p:cNvGraphicFramePr>
          <p:nvPr>
            <p:ph idx="1"/>
          </p:nvPr>
        </p:nvGraphicFramePr>
        <p:xfrm>
          <a:off x="503238" y="1631950"/>
          <a:ext cx="7991475" cy="4516438"/>
        </p:xfrm>
        <a:graphic>
          <a:graphicData uri="http://schemas.openxmlformats.org/drawingml/2006/table">
            <a:tbl>
              <a:tblPr/>
              <a:tblGrid>
                <a:gridCol w="2679700"/>
                <a:gridCol w="2292350"/>
                <a:gridCol w="3019425"/>
              </a:tblGrid>
              <a:tr h="895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 and power (W)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current (A)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Fuse choice from: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3A, 5A or 13A</a:t>
                      </a:r>
                      <a:endParaRPr kumimoji="0" lang="en-GB" sz="2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Computer; 300W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Microwave; 900W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Charger; 10W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Heater; 2kW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power?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13A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6625" name="Text Box 33"/>
          <p:cNvSpPr txBox="1">
            <a:spLocks noChangeArrowheads="1"/>
          </p:cNvSpPr>
          <p:nvPr/>
        </p:nvSpPr>
        <p:spPr bwMode="auto">
          <a:xfrm>
            <a:off x="3281363" y="328613"/>
            <a:ext cx="25193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sp>
        <p:nvSpPr>
          <p:cNvPr id="366626" name="Text Box 34"/>
          <p:cNvSpPr txBox="1">
            <a:spLocks noChangeArrowheads="1"/>
          </p:cNvSpPr>
          <p:nvPr/>
        </p:nvSpPr>
        <p:spPr bwMode="auto">
          <a:xfrm>
            <a:off x="6627813" y="4048125"/>
            <a:ext cx="792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3A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66627" name="Text Box 35"/>
          <p:cNvSpPr txBox="1">
            <a:spLocks noChangeArrowheads="1"/>
          </p:cNvSpPr>
          <p:nvPr/>
        </p:nvSpPr>
        <p:spPr bwMode="auto">
          <a:xfrm>
            <a:off x="6670675" y="3300413"/>
            <a:ext cx="706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/>
              <a:t>5A</a:t>
            </a:r>
          </a:p>
        </p:txBody>
      </p:sp>
      <p:sp>
        <p:nvSpPr>
          <p:cNvPr id="366628" name="Text Box 36"/>
          <p:cNvSpPr txBox="1">
            <a:spLocks noChangeArrowheads="1"/>
          </p:cNvSpPr>
          <p:nvPr/>
        </p:nvSpPr>
        <p:spPr bwMode="auto">
          <a:xfrm>
            <a:off x="3776663" y="2565400"/>
            <a:ext cx="1341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1.3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29" name="Text Box 37"/>
          <p:cNvSpPr txBox="1">
            <a:spLocks noChangeArrowheads="1"/>
          </p:cNvSpPr>
          <p:nvPr/>
        </p:nvSpPr>
        <p:spPr bwMode="auto">
          <a:xfrm>
            <a:off x="6618288" y="2598738"/>
            <a:ext cx="811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3A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792163" y="1046163"/>
            <a:ext cx="751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All of the devices below are 230V mains appliances.</a:t>
            </a:r>
          </a:p>
        </p:txBody>
      </p:sp>
      <p:sp>
        <p:nvSpPr>
          <p:cNvPr id="366631" name="Text Box 39"/>
          <p:cNvSpPr txBox="1">
            <a:spLocks noChangeArrowheads="1"/>
          </p:cNvSpPr>
          <p:nvPr/>
        </p:nvSpPr>
        <p:spPr bwMode="auto">
          <a:xfrm>
            <a:off x="3727450" y="40084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0.04A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2" name="Text Box 40"/>
          <p:cNvSpPr txBox="1">
            <a:spLocks noChangeArrowheads="1"/>
          </p:cNvSpPr>
          <p:nvPr/>
        </p:nvSpPr>
        <p:spPr bwMode="auto">
          <a:xfrm>
            <a:off x="3798888" y="4686300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8.7A</a:t>
            </a:r>
          </a:p>
        </p:txBody>
      </p:sp>
      <p:sp>
        <p:nvSpPr>
          <p:cNvPr id="366633" name="Text Box 41"/>
          <p:cNvSpPr txBox="1">
            <a:spLocks noChangeArrowheads="1"/>
          </p:cNvSpPr>
          <p:nvPr/>
        </p:nvSpPr>
        <p:spPr bwMode="auto">
          <a:xfrm>
            <a:off x="3797300" y="3262313"/>
            <a:ext cx="1298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3.9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4" name="Text Box 42"/>
          <p:cNvSpPr txBox="1">
            <a:spLocks noChangeArrowheads="1"/>
          </p:cNvSpPr>
          <p:nvPr/>
        </p:nvSpPr>
        <p:spPr bwMode="auto">
          <a:xfrm>
            <a:off x="6523038" y="4721225"/>
            <a:ext cx="1001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663300"/>
                </a:solidFill>
              </a:rPr>
              <a:t>13A</a:t>
            </a:r>
          </a:p>
        </p:txBody>
      </p:sp>
      <p:sp>
        <p:nvSpPr>
          <p:cNvPr id="366635" name="Text Box 43"/>
          <p:cNvSpPr txBox="1">
            <a:spLocks noChangeArrowheads="1"/>
          </p:cNvSpPr>
          <p:nvPr/>
        </p:nvSpPr>
        <p:spPr bwMode="auto">
          <a:xfrm>
            <a:off x="614363" y="5441950"/>
            <a:ext cx="2513012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006600"/>
                </a:solidFill>
              </a:rPr>
              <a:t>    2990W</a:t>
            </a:r>
            <a:r>
              <a:rPr lang="en-GB" sz="3200" b="1">
                <a:solidFill>
                  <a:schemeClr val="accent2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5" grpId="0" animBg="1"/>
      <p:bldP spid="366626" grpId="0"/>
      <p:bldP spid="366627" grpId="0"/>
      <p:bldP spid="366628" grpId="0"/>
      <p:bldP spid="366629" grpId="0"/>
      <p:bldP spid="366631" grpId="0"/>
      <p:bldP spid="366632" grpId="0"/>
      <p:bldP spid="366633" grpId="0"/>
      <p:bldP spid="366634" grpId="0"/>
      <p:bldP spid="3666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291512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Electric power is the rate of conversion of electrical _______ to some other form and is measured in 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Electrical power is equal to electric current __________ by voltage. The greater the _______ for the same voltage the _________ is the current drawn.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correct fuse for a device is the next available value _____ the normal current drawn by a device. The maximum fuse rating for a 3-pin plug is _______ for an appliance of power about _______.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3186113" y="526415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13A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6288088" y="526415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3kW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2352675" y="5264150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above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5375275" y="526415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greater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6967538" y="5264150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1160463" y="5264150"/>
            <a:ext cx="1317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multiplied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3806825" y="5264150"/>
            <a:ext cx="801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watts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3216275" y="48482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4570413" y="5264150"/>
            <a:ext cx="900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/>
      <p:bldP spid="368643" grpId="1"/>
      <p:bldP spid="368644" grpId="0"/>
      <p:bldP spid="368644" grpId="1"/>
      <p:bldP spid="368645" grpId="0" build="allAtOnce"/>
      <p:bldP spid="368646" grpId="0" build="allAtOnce"/>
      <p:bldP spid="368647" grpId="0" build="allAtOnce"/>
      <p:bldP spid="368648" grpId="0" build="allAtOnce"/>
      <p:bldP spid="368649" grpId="0" build="allAtOnce"/>
      <p:bldP spid="368650" grpId="0" build="allAtOnce"/>
      <p:bldP spid="368651" grpId="0"/>
      <p:bldP spid="36865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291512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Electric power is the rate of conversion of electrical _______ to some other form and is measured in 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Electrical power is equal to electric current __________ by voltage. The greater the _______ for the same voltage the _________ is the current drawn.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correct fuse for a device is the next available value _____ the normal current drawn by a device. The maximum fuse rating for a 3-pin plug is _______ for an appliance of power about _______.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3186113" y="526415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13A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6288088" y="526415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3kW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2352675" y="5264150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above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5375275" y="526415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greater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6967538" y="5264150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1160463" y="5264150"/>
            <a:ext cx="1317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multiplied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3806825" y="5264150"/>
            <a:ext cx="801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watts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3216275" y="48482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4570413" y="5264150"/>
            <a:ext cx="900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power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3927475" y="39068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13A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1452563" y="428625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3kW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7664450" y="31829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above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695325" y="26257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greater</a:t>
            </a:r>
          </a:p>
        </p:txBody>
      </p:sp>
      <p:sp>
        <p:nvSpPr>
          <p:cNvPr id="368656" name="Text Box 16"/>
          <p:cNvSpPr txBox="1">
            <a:spLocks noChangeArrowheads="1"/>
          </p:cNvSpPr>
          <p:nvPr/>
        </p:nvSpPr>
        <p:spPr bwMode="auto">
          <a:xfrm>
            <a:off x="7285038" y="996950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6350000" y="1922463"/>
            <a:ext cx="1317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multiplied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5618163" y="1387475"/>
            <a:ext cx="801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watts</a:t>
            </a:r>
          </a:p>
        </p:txBody>
      </p:sp>
      <p:sp>
        <p:nvSpPr>
          <p:cNvPr id="368659" name="Text Box 19"/>
          <p:cNvSpPr txBox="1">
            <a:spLocks noChangeArrowheads="1"/>
          </p:cNvSpPr>
          <p:nvPr/>
        </p:nvSpPr>
        <p:spPr bwMode="auto">
          <a:xfrm>
            <a:off x="3671888" y="2246313"/>
            <a:ext cx="900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/>
      <p:bldP spid="368643" grpId="1"/>
      <p:bldP spid="368644" grpId="0"/>
      <p:bldP spid="368644" grpId="1"/>
      <p:bldP spid="368645" grpId="0" build="allAtOnce"/>
      <p:bldP spid="368646" grpId="0" build="allAtOnce"/>
      <p:bldP spid="368647" grpId="0" build="allAtOnce"/>
      <p:bldP spid="368648" grpId="0" build="allAtOnce"/>
      <p:bldP spid="368649" grpId="0" build="allAtOnce"/>
      <p:bldP spid="368650" grpId="0" build="allAtOnce"/>
      <p:bldP spid="368651" grpId="0"/>
      <p:bldP spid="36865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Electrical energy </a:t>
            </a:r>
            <a:r>
              <a:rPr lang="en-GB" sz="3600" b="1" i="1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" y="1624013"/>
            <a:ext cx="8226425" cy="43783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</a:rPr>
              <a:t>E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i="1" smtClean="0">
                <a:solidFill>
                  <a:srgbClr val="FF0000"/>
                </a:solidFill>
              </a:rPr>
              <a:t>I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smtClean="0"/>
              <a:t>x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i="1" smtClean="0">
                <a:solidFill>
                  <a:srgbClr val="FF0000"/>
                </a:solidFill>
              </a:rPr>
              <a:t>V </a:t>
            </a:r>
            <a:r>
              <a:rPr lang="en-GB" sz="2800" b="1" i="1" smtClean="0"/>
              <a:t>x</a:t>
            </a:r>
            <a:r>
              <a:rPr lang="en-GB" sz="2800" b="1" i="1" smtClean="0">
                <a:solidFill>
                  <a:srgbClr val="FF0000"/>
                </a:solidFill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electrical energy (</a:t>
            </a:r>
            <a:r>
              <a:rPr lang="en-GB" sz="2800" b="1" i="1" smtClean="0">
                <a:solidFill>
                  <a:srgbClr val="FF0000"/>
                </a:solidFill>
              </a:rPr>
              <a:t>E </a:t>
            </a:r>
            <a:r>
              <a:rPr lang="en-GB" sz="2800" b="1" smtClean="0">
                <a:solidFill>
                  <a:srgbClr val="FF0000"/>
                </a:solidFill>
              </a:rPr>
              <a:t>)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chemeClr val="accent2"/>
                </a:solidFill>
              </a:rPr>
              <a:t>joules (J)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 current (</a:t>
            </a:r>
            <a:r>
              <a:rPr lang="en-GB" sz="2800" b="1" i="1" smtClean="0">
                <a:solidFill>
                  <a:srgbClr val="FF0000"/>
                </a:solidFill>
              </a:rPr>
              <a:t>I </a:t>
            </a:r>
            <a:r>
              <a:rPr lang="en-GB" sz="2800" b="1" smtClean="0">
                <a:solidFill>
                  <a:srgbClr val="FF0000"/>
                </a:solidFill>
              </a:rPr>
              <a:t>)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amperes (A)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voltage (</a:t>
            </a:r>
            <a:r>
              <a:rPr lang="en-GB" sz="2800" b="1" i="1" smtClean="0">
                <a:solidFill>
                  <a:srgbClr val="FF0000"/>
                </a:solidFill>
              </a:rPr>
              <a:t>V </a:t>
            </a:r>
            <a:r>
              <a:rPr lang="en-GB" sz="2800" b="1" smtClean="0">
                <a:solidFill>
                  <a:srgbClr val="FF0000"/>
                </a:solidFill>
              </a:rPr>
              <a:t>)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volts (V)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time (</a:t>
            </a:r>
            <a:r>
              <a:rPr lang="en-GB" sz="2800" b="1" i="1" smtClean="0">
                <a:solidFill>
                  <a:srgbClr val="FF0000"/>
                </a:solidFill>
              </a:rPr>
              <a:t>t </a:t>
            </a:r>
            <a:r>
              <a:rPr lang="en-GB" sz="2800" b="1" smtClean="0">
                <a:solidFill>
                  <a:srgbClr val="FF0000"/>
                </a:solidFill>
              </a:rPr>
              <a:t>)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seconds (s)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3514725" y="1519238"/>
            <a:ext cx="2425700" cy="63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n-GB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86750" cy="340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energy used in joules by a 12V car starter motor when drawing a current of 80A for 3 seconds.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n-GB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86750" cy="340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energy used in joules by a 12V car starter motor when drawing a current of 80A for 3 seconds.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E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x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 </a:t>
            </a:r>
            <a:r>
              <a:rPr lang="en-GB" b="1" i="1" smtClean="0"/>
              <a:t>x</a:t>
            </a:r>
            <a:r>
              <a:rPr lang="en-GB" b="1" i="1" smtClean="0">
                <a:solidFill>
                  <a:srgbClr val="FF0000"/>
                </a:solidFill>
              </a:rPr>
              <a:t> t</a:t>
            </a:r>
          </a:p>
          <a:p>
            <a:pPr marL="0" indent="0" eaLnBrk="1" hangingPunct="1">
              <a:buFontTx/>
              <a:buNone/>
            </a:pPr>
            <a:r>
              <a:rPr lang="en-GB" smtClean="0"/>
              <a:t>= 80A x 12V x 3s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3333FF"/>
                </a:solidFill>
              </a:rPr>
              <a:t>electrical energy used = 2 880J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  <a:endParaRPr lang="en-GB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Calculate the energy used in joules by a hairdryer of power 1kW in 1 hour.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  <a:endParaRPr lang="en-GB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Calculate the energy used in joules by a hairdryer of power 1kW in 1 hour.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E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x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 </a:t>
            </a:r>
            <a:r>
              <a:rPr lang="en-GB" b="1" i="1" smtClean="0"/>
              <a:t>x</a:t>
            </a:r>
            <a:r>
              <a:rPr lang="en-GB" b="1" i="1" smtClean="0">
                <a:solidFill>
                  <a:srgbClr val="FF0000"/>
                </a:solidFill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but electrical power </a:t>
            </a:r>
            <a:r>
              <a:rPr lang="en-GB" b="1" i="1" smtClean="0">
                <a:solidFill>
                  <a:srgbClr val="FF0000"/>
                </a:solidFill>
              </a:rPr>
              <a:t>P</a:t>
            </a:r>
            <a:r>
              <a:rPr lang="en-GB" b="1" i="1" smtClean="0"/>
              <a:t> = </a:t>
            </a:r>
            <a:r>
              <a:rPr lang="en-GB" b="1" i="1" smtClean="0">
                <a:solidFill>
                  <a:srgbClr val="FF0000"/>
                </a:solidFill>
              </a:rPr>
              <a:t>I </a:t>
            </a:r>
            <a:r>
              <a:rPr lang="en-GB" b="1" i="1" smtClean="0"/>
              <a:t>x </a:t>
            </a:r>
            <a:r>
              <a:rPr lang="en-GB" b="1" i="1" smtClean="0">
                <a:solidFill>
                  <a:srgbClr val="FF0000"/>
                </a:solidFill>
              </a:rPr>
              <a:t>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and so:</a:t>
            </a:r>
            <a:r>
              <a:rPr lang="en-GB" b="1" i="1" smtClean="0">
                <a:solidFill>
                  <a:srgbClr val="FF0000"/>
                </a:solidFill>
              </a:rPr>
              <a:t> E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P </a:t>
            </a:r>
            <a:r>
              <a:rPr lang="en-GB" b="1" i="1" smtClean="0"/>
              <a:t>x</a:t>
            </a:r>
            <a:r>
              <a:rPr lang="en-GB" b="1" i="1" smtClean="0">
                <a:solidFill>
                  <a:srgbClr val="FF0000"/>
                </a:solidFill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= 1 kW  x  1 hour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= 1000 W x 3 600 seconds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rgbClr val="3333FF"/>
                </a:solidFill>
              </a:rPr>
              <a:t>electrical energy used = 3 600 000 joules (or 3.6 MJ)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/>
              <a:t>Paying for electricity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4464050" cy="47529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An electricity meter is used to measure the usage of electrical energy.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The meter measures in </a:t>
            </a:r>
            <a:r>
              <a:rPr lang="en-GB" sz="2800" b="1" smtClean="0">
                <a:solidFill>
                  <a:srgbClr val="FF0000"/>
                </a:solidFill>
              </a:rPr>
              <a:t>kilowatt-hours (kWh)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A kilowatt-hour is the electrical energy used by a device of power one kilowatt in one hour.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</p:txBody>
      </p:sp>
      <p:pic>
        <p:nvPicPr>
          <p:cNvPr id="96260" name="Picture 4" descr="p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5274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/>
              <a:t>Calculating cost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064500" cy="40322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1 . Calculate kilowatt-hours used from: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kilowatt-hours = kilowatts x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2 . Calculate cost using: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cost in pence = kilowatt-hours x cost per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rgbClr val="3333FF"/>
                </a:solidFill>
              </a:rPr>
              <a:t>Electricity currently costs about 12p per kWh</a:t>
            </a:r>
            <a:endParaRPr lang="en-GB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Electrical power ratings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975"/>
            <a:ext cx="3887788" cy="23034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These are always shown on an electrical device along with voltage and frequency requirements.</a:t>
            </a:r>
          </a:p>
        </p:txBody>
      </p:sp>
      <p:pic>
        <p:nvPicPr>
          <p:cNvPr id="344068" name="Picture 4" descr="p5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196975"/>
            <a:ext cx="3679825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n-GB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cost of using an electric heater of power 2kW for 5 hours if each kWh costs 12cts.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n-GB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cost of using an electric heater of power 2kW for 5 hours if each kWh costs 12cts.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kilowatt-hours = kilowatts x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2kW x 5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10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cost in pence = kilowatt-hours x cost per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10 kWh x 12cts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120cts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3333FF"/>
                </a:solidFill>
              </a:rPr>
              <a:t>cost of using the heater = Sh1.20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  <a:endParaRPr lang="en-GB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cost of using a mobile phone charger power 10W for 6 hours if each kWh costs 12cts.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  <a:endParaRPr lang="en-GB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cost of using a mobile phone charger power 10W for 6 hours if each kWh costs 12cts.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kilowatt-hours = kilowatts x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10W x 6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0.01 kW x 6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0.06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cost in cents = kilowatt-hours x cost per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0.06 kWh x 12cts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3333FF"/>
                </a:solidFill>
              </a:rPr>
              <a:t>cost of using the heater = Sh 0.72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eaLnBrk="1" hangingPunct="1"/>
            <a:r>
              <a:rPr lang="en-GB" sz="3600" smtClean="0"/>
              <a:t>Electricity bill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6335712" cy="35988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cost of the electricity that you use over a three month period (90 days).</a:t>
            </a:r>
          </a:p>
          <a:p>
            <a:pPr marL="0" indent="0" eaLnBrk="1" hangingPunct="1">
              <a:buFontTx/>
              <a:buNone/>
            </a:pPr>
            <a:r>
              <a:rPr lang="en-GB" sz="2400" i="1" smtClean="0">
                <a:solidFill>
                  <a:srgbClr val="FF0000"/>
                </a:solidFill>
              </a:rPr>
              <a:t>Typical power values: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energy efficient light bulb – 15 W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desk-top computer – 300 W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hairdryer – 2 kW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television – 100 W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charger – 10 W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23850" y="5229225"/>
            <a:ext cx="7848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Example: light bulb used for 4 hours per day:</a:t>
            </a:r>
          </a:p>
          <a:p>
            <a:pPr eaLnBrk="1" hangingPunct="1">
              <a:spcBef>
                <a:spcPct val="50000"/>
              </a:spcBef>
            </a:pPr>
            <a:r>
              <a:rPr lang="en-GB" b="1"/>
              <a:t>kWh = (0.015 x 4 x 90)  = 5.4 kWh;      cost = 5.4 x 12cts = Sh 64.8</a:t>
            </a:r>
          </a:p>
        </p:txBody>
      </p:sp>
      <p:pic>
        <p:nvPicPr>
          <p:cNvPr id="35845" name="Picture 6" descr="worried_about_a_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1397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n-GB" sz="4000" smtClean="0"/>
              <a:t>Electrical power examples</a:t>
            </a:r>
          </a:p>
        </p:txBody>
      </p:sp>
      <p:graphicFrame>
        <p:nvGraphicFramePr>
          <p:cNvPr id="346115" name="Group 3"/>
          <p:cNvGraphicFramePr>
            <a:graphicFrameLocks noGrp="1"/>
          </p:cNvGraphicFramePr>
          <p:nvPr>
            <p:ph idx="1"/>
          </p:nvPr>
        </p:nvGraphicFramePr>
        <p:xfrm>
          <a:off x="684213" y="981075"/>
          <a:ext cx="7920037" cy="5065713"/>
        </p:xfrm>
        <a:graphic>
          <a:graphicData uri="http://schemas.openxmlformats.org/drawingml/2006/table">
            <a:tbl>
              <a:tblPr/>
              <a:tblGrid>
                <a:gridCol w="3933825"/>
                <a:gridCol w="39862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1089025" y="170021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Torch</a:t>
            </a: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5967413" y="170021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1W</a:t>
            </a:r>
          </a:p>
        </p:txBody>
      </p:sp>
      <p:sp>
        <p:nvSpPr>
          <p:cNvPr id="346143" name="Text Box 31"/>
          <p:cNvSpPr txBox="1">
            <a:spLocks noChangeArrowheads="1"/>
          </p:cNvSpPr>
          <p:nvPr/>
        </p:nvSpPr>
        <p:spPr bwMode="auto">
          <a:xfrm>
            <a:off x="1089025" y="465455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Electric kettle</a:t>
            </a:r>
          </a:p>
        </p:txBody>
      </p:sp>
      <p:sp>
        <p:nvSpPr>
          <p:cNvPr id="346144" name="Text Box 32"/>
          <p:cNvSpPr txBox="1">
            <a:spLocks noChangeArrowheads="1"/>
          </p:cNvSpPr>
          <p:nvPr/>
        </p:nvSpPr>
        <p:spPr bwMode="auto">
          <a:xfrm>
            <a:off x="4924425" y="4625975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2 000 W or 2 kW</a:t>
            </a:r>
          </a:p>
        </p:txBody>
      </p:sp>
      <p:sp>
        <p:nvSpPr>
          <p:cNvPr id="346145" name="Text Box 33"/>
          <p:cNvSpPr txBox="1">
            <a:spLocks noChangeArrowheads="1"/>
          </p:cNvSpPr>
          <p:nvPr/>
        </p:nvSpPr>
        <p:spPr bwMode="auto">
          <a:xfrm>
            <a:off x="1089025" y="3221038"/>
            <a:ext cx="370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Desktop computer</a:t>
            </a:r>
          </a:p>
        </p:txBody>
      </p:sp>
      <p:sp>
        <p:nvSpPr>
          <p:cNvPr id="346146" name="Text Box 34"/>
          <p:cNvSpPr txBox="1">
            <a:spLocks noChangeArrowheads="1"/>
          </p:cNvSpPr>
          <p:nvPr/>
        </p:nvSpPr>
        <p:spPr bwMode="auto">
          <a:xfrm>
            <a:off x="5861050" y="3149600"/>
            <a:ext cx="136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300 W</a:t>
            </a:r>
          </a:p>
        </p:txBody>
      </p:sp>
      <p:sp>
        <p:nvSpPr>
          <p:cNvPr id="346147" name="Text Box 35"/>
          <p:cNvSpPr txBox="1">
            <a:spLocks noChangeArrowheads="1"/>
          </p:cNvSpPr>
          <p:nvPr/>
        </p:nvSpPr>
        <p:spPr bwMode="auto">
          <a:xfrm>
            <a:off x="1089025" y="2487613"/>
            <a:ext cx="361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Energy efficient lamp</a:t>
            </a:r>
          </a:p>
        </p:txBody>
      </p:sp>
      <p:sp>
        <p:nvSpPr>
          <p:cNvPr id="346148" name="Text Box 36"/>
          <p:cNvSpPr txBox="1">
            <a:spLocks noChangeArrowheads="1"/>
          </p:cNvSpPr>
          <p:nvPr/>
        </p:nvSpPr>
        <p:spPr bwMode="auto">
          <a:xfrm>
            <a:off x="5883275" y="2516188"/>
            <a:ext cx="132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11 W</a:t>
            </a:r>
          </a:p>
        </p:txBody>
      </p:sp>
      <p:sp>
        <p:nvSpPr>
          <p:cNvPr id="346149" name="Text Box 37"/>
          <p:cNvSpPr txBox="1">
            <a:spLocks noChangeArrowheads="1"/>
          </p:cNvSpPr>
          <p:nvPr/>
        </p:nvSpPr>
        <p:spPr bwMode="auto">
          <a:xfrm>
            <a:off x="1089025" y="3911600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Hairdryer</a:t>
            </a:r>
            <a:endParaRPr lang="en-GB"/>
          </a:p>
        </p:txBody>
      </p:sp>
      <p:sp>
        <p:nvSpPr>
          <p:cNvPr id="346150" name="Text Box 38"/>
          <p:cNvSpPr txBox="1">
            <a:spLocks noChangeArrowheads="1"/>
          </p:cNvSpPr>
          <p:nvPr/>
        </p:nvSpPr>
        <p:spPr bwMode="auto">
          <a:xfrm>
            <a:off x="4935538" y="3925888"/>
            <a:ext cx="321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1 000 W or 1 kW</a:t>
            </a:r>
          </a:p>
        </p:txBody>
      </p:sp>
      <p:sp>
        <p:nvSpPr>
          <p:cNvPr id="346151" name="Text Box 39"/>
          <p:cNvSpPr txBox="1">
            <a:spLocks noChangeArrowheads="1"/>
          </p:cNvSpPr>
          <p:nvPr/>
        </p:nvSpPr>
        <p:spPr bwMode="auto">
          <a:xfrm>
            <a:off x="1089025" y="5387975"/>
            <a:ext cx="311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Electric shower</a:t>
            </a:r>
          </a:p>
        </p:txBody>
      </p:sp>
      <p:sp>
        <p:nvSpPr>
          <p:cNvPr id="346152" name="Text Box 40"/>
          <p:cNvSpPr txBox="1">
            <a:spLocks noChangeArrowheads="1"/>
          </p:cNvSpPr>
          <p:nvPr/>
        </p:nvSpPr>
        <p:spPr bwMode="auto">
          <a:xfrm>
            <a:off x="5391150" y="5372100"/>
            <a:ext cx="230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5 kW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41" grpId="0"/>
      <p:bldP spid="346142" grpId="0"/>
      <p:bldP spid="346143" grpId="0"/>
      <p:bldP spid="346144" grpId="0"/>
      <p:bldP spid="346145" grpId="0"/>
      <p:bldP spid="346146" grpId="0"/>
      <p:bldP spid="346147" grpId="0"/>
      <p:bldP spid="346148" grpId="0"/>
      <p:bldP spid="346149" grpId="0"/>
      <p:bldP spid="346150" grpId="0"/>
      <p:bldP spid="346151" grpId="0"/>
      <p:bldP spid="34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  <a:r>
              <a:rPr lang="en-GB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power of a light bulb that uses      1800 joules of electrical energy in 90 seconds.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  <a:r>
              <a:rPr lang="en-GB" sz="4000" smtClean="0"/>
              <a:t> 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power of a light bulb that uses      1800 joules of electrical energy in 90 seconds.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electrical power =  </a:t>
            </a:r>
            <a:r>
              <a:rPr lang="en-GB" sz="2400" b="1" u="sng" smtClean="0">
                <a:solidFill>
                  <a:srgbClr val="FF0000"/>
                </a:solidFill>
              </a:rPr>
              <a:t>electrical energy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			time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		= </a:t>
            </a:r>
            <a:r>
              <a:rPr lang="en-GB" sz="2400" b="1" u="sng" smtClean="0">
                <a:solidFill>
                  <a:srgbClr val="FF0000"/>
                </a:solidFill>
              </a:rPr>
              <a:t>1800 J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     		      90 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3333FF"/>
                </a:solidFill>
              </a:rPr>
              <a:t>electrical power = 20 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  <a:r>
              <a:rPr lang="en-GB" sz="40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energy used in joules by a heater of power 3kW in 1 hour.</a:t>
            </a:r>
          </a:p>
          <a:p>
            <a:pPr marL="0" indent="0" eaLnBrk="1" hangingPunct="1">
              <a:buFontTx/>
              <a:buNone/>
            </a:pPr>
            <a:endParaRPr lang="en-GB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  <a:r>
              <a:rPr lang="en-GB" sz="4000" smtClean="0"/>
              <a:t>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energy used in joules by a heater of power 3kW in 1 hour.</a:t>
            </a:r>
          </a:p>
          <a:p>
            <a:pPr marL="0" indent="0" eaLnBrk="1" hangingPunct="1">
              <a:buFontTx/>
              <a:buNone/>
            </a:pPr>
            <a:endParaRPr lang="en-GB" sz="2400" i="1" smtClean="0"/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electrical power =  </a:t>
            </a:r>
            <a:r>
              <a:rPr lang="en-GB" sz="2400" b="1" u="sng" smtClean="0">
                <a:solidFill>
                  <a:srgbClr val="FF0000"/>
                </a:solidFill>
              </a:rPr>
              <a:t>electrical energy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			time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/>
              <a:t>becomes: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electrical energy = power x time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	</a:t>
            </a:r>
            <a:r>
              <a:rPr lang="en-GB" sz="2400" smtClean="0"/>
              <a:t>= 3 kW  x  1 hour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		= 3000 W x 3600 seconds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3333FF"/>
                </a:solidFill>
              </a:rPr>
              <a:t>electrical energy used = 10 800 000 joules (or 10.8 MJ)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52259" name="Group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7991475" cy="3844925"/>
        </p:xfrm>
        <a:graphic>
          <a:graphicData uri="http://schemas.openxmlformats.org/drawingml/2006/table">
            <a:tbl>
              <a:tblPr/>
              <a:tblGrid>
                <a:gridCol w="2679700"/>
                <a:gridCol w="2681287"/>
                <a:gridCol w="2630488"/>
              </a:tblGrid>
              <a:tr h="944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 energy used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</a:t>
                      </a:r>
                      <a:endParaRPr kumimoji="0" lang="el-GR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</a:t>
                      </a:r>
                      <a:endParaRPr kumimoji="0" lang="en-GB" sz="2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J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s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W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J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W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kJ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minutes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2285" name="Text Box 29"/>
          <p:cNvSpPr txBox="1">
            <a:spLocks noChangeArrowheads="1"/>
          </p:cNvSpPr>
          <p:nvPr/>
        </p:nvSpPr>
        <p:spPr bwMode="auto">
          <a:xfrm>
            <a:off x="3348038" y="260350"/>
            <a:ext cx="25193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Complete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8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1471</Words>
  <Application>Microsoft Office PowerPoint</Application>
  <PresentationFormat>On-screen Show (4:3)</PresentationFormat>
  <Paragraphs>328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Times New Roman</vt:lpstr>
      <vt:lpstr>Default Design</vt:lpstr>
      <vt:lpstr>The heating effect of an electric current</vt:lpstr>
      <vt:lpstr>Electrical power (P)</vt:lpstr>
      <vt:lpstr>Electrical power ratings</vt:lpstr>
      <vt:lpstr>Electrical power examples</vt:lpstr>
      <vt:lpstr>Question 1 </vt:lpstr>
      <vt:lpstr>Question 1 </vt:lpstr>
      <vt:lpstr>Question 2 </vt:lpstr>
      <vt:lpstr>Question 2 </vt:lpstr>
      <vt:lpstr>Complete:</vt:lpstr>
      <vt:lpstr>Complete:</vt:lpstr>
      <vt:lpstr>Electrical power, P  electric current, I  and voltage V</vt:lpstr>
      <vt:lpstr>Question 1 </vt:lpstr>
      <vt:lpstr>Question 1 </vt:lpstr>
      <vt:lpstr>Question 2 </vt:lpstr>
      <vt:lpstr>Question 2 </vt:lpstr>
      <vt:lpstr>Fuse ratings</vt:lpstr>
      <vt:lpstr>Question </vt:lpstr>
      <vt:lpstr>Question </vt:lpstr>
      <vt:lpstr>Complete:</vt:lpstr>
      <vt:lpstr>Complete:</vt:lpstr>
      <vt:lpstr>PowerPoint Presentation</vt:lpstr>
      <vt:lpstr>PowerPoint Presentation</vt:lpstr>
      <vt:lpstr>Electrical energy E</vt:lpstr>
      <vt:lpstr>Question 1</vt:lpstr>
      <vt:lpstr>Question 1</vt:lpstr>
      <vt:lpstr>Question 2</vt:lpstr>
      <vt:lpstr>Question 2</vt:lpstr>
      <vt:lpstr>Paying for electricity</vt:lpstr>
      <vt:lpstr>Calculating cost</vt:lpstr>
      <vt:lpstr>Question 1</vt:lpstr>
      <vt:lpstr>Question 1</vt:lpstr>
      <vt:lpstr>Question 2</vt:lpstr>
      <vt:lpstr>Question 2</vt:lpstr>
      <vt:lpstr>Electricity bill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146</cp:revision>
  <dcterms:created xsi:type="dcterms:W3CDTF">2008-08-15T17:24:00Z</dcterms:created>
  <dcterms:modified xsi:type="dcterms:W3CDTF">2019-01-18T17:13:38Z</dcterms:modified>
</cp:coreProperties>
</file>