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335" r:id="rId2"/>
    <p:sldId id="320" r:id="rId3"/>
    <p:sldId id="321" r:id="rId4"/>
    <p:sldId id="322" r:id="rId5"/>
    <p:sldId id="323" r:id="rId6"/>
    <p:sldId id="354" r:id="rId7"/>
    <p:sldId id="324" r:id="rId8"/>
    <p:sldId id="355" r:id="rId9"/>
    <p:sldId id="325" r:id="rId10"/>
    <p:sldId id="353" r:id="rId11"/>
    <p:sldId id="326" r:id="rId12"/>
    <p:sldId id="327" r:id="rId13"/>
    <p:sldId id="356" r:id="rId14"/>
    <p:sldId id="328" r:id="rId15"/>
    <p:sldId id="351" r:id="rId16"/>
    <p:sldId id="330" r:id="rId17"/>
    <p:sldId id="331" r:id="rId18"/>
    <p:sldId id="350" r:id="rId19"/>
    <p:sldId id="332" r:id="rId20"/>
    <p:sldId id="352" r:id="rId21"/>
    <p:sldId id="333" r:id="rId22"/>
    <p:sldId id="349" r:id="rId23"/>
    <p:sldId id="336" r:id="rId24"/>
    <p:sldId id="343" r:id="rId25"/>
    <p:sldId id="348" r:id="rId26"/>
    <p:sldId id="338" r:id="rId27"/>
    <p:sldId id="347" r:id="rId28"/>
    <p:sldId id="337" r:id="rId29"/>
    <p:sldId id="339" r:id="rId30"/>
    <p:sldId id="340" r:id="rId31"/>
    <p:sldId id="346" r:id="rId32"/>
    <p:sldId id="341" r:id="rId33"/>
    <p:sldId id="345" r:id="rId34"/>
    <p:sldId id="342" r:id="rId35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CCECFF"/>
    <a:srgbClr val="CCFFCC"/>
    <a:srgbClr val="FF9999"/>
    <a:srgbClr val="663300"/>
    <a:srgbClr val="333333"/>
    <a:srgbClr val="0066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409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B2076DEC-97C5-46D5-A72B-8F96B32DB9C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45167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8A6969C-BDAB-4B02-AE8C-408EE0D25A52}" type="slidenum">
              <a:rPr lang="en-GB" smtClean="0"/>
              <a:pPr eaLnBrk="1" hangingPunct="1"/>
              <a:t>1</a:t>
            </a:fld>
            <a:endParaRPr lang="en-GB" smtClean="0"/>
          </a:p>
        </p:txBody>
      </p:sp>
      <p:sp>
        <p:nvSpPr>
          <p:cNvPr id="378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EFB4082-DCE0-4D1F-AB75-6F259AD27D28}" type="slidenum">
              <a:rPr lang="en-GB" smtClean="0"/>
              <a:pPr eaLnBrk="1" hangingPunct="1"/>
              <a:t>10</a:t>
            </a:fld>
            <a:endParaRPr lang="en-GB" smtClean="0"/>
          </a:p>
        </p:txBody>
      </p:sp>
      <p:sp>
        <p:nvSpPr>
          <p:cNvPr id="471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A11E3B2-6B0B-4D30-980B-273C6EEFF2CD}" type="slidenum">
              <a:rPr lang="en-GB" smtClean="0"/>
              <a:pPr eaLnBrk="1" hangingPunct="1"/>
              <a:t>11</a:t>
            </a:fld>
            <a:endParaRPr lang="en-GB" smtClean="0"/>
          </a:p>
        </p:txBody>
      </p:sp>
      <p:sp>
        <p:nvSpPr>
          <p:cNvPr id="481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F23B9D3-D3F7-4BF8-BBEA-A1104BEB7051}" type="slidenum">
              <a:rPr lang="en-GB" smtClean="0"/>
              <a:pPr eaLnBrk="1" hangingPunct="1"/>
              <a:t>12</a:t>
            </a:fld>
            <a:endParaRPr lang="en-GB" smtClean="0"/>
          </a:p>
        </p:txBody>
      </p:sp>
      <p:sp>
        <p:nvSpPr>
          <p:cNvPr id="491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AC781AC-865F-4B7F-912D-3744CB3866FA}" type="slidenum">
              <a:rPr lang="en-GB" smtClean="0"/>
              <a:pPr eaLnBrk="1" hangingPunct="1"/>
              <a:t>13</a:t>
            </a:fld>
            <a:endParaRPr lang="en-GB" smtClean="0"/>
          </a:p>
        </p:txBody>
      </p:sp>
      <p:sp>
        <p:nvSpPr>
          <p:cNvPr id="501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6B3F156-25CC-411F-ACCA-AA06305A4D90}" type="slidenum">
              <a:rPr lang="en-GB" smtClean="0"/>
              <a:pPr eaLnBrk="1" hangingPunct="1"/>
              <a:t>14</a:t>
            </a:fld>
            <a:endParaRPr lang="en-GB" smtClean="0"/>
          </a:p>
        </p:txBody>
      </p:sp>
      <p:sp>
        <p:nvSpPr>
          <p:cNvPr id="512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12BD8B1-E602-4BCA-9D3B-DA0FC25949DF}" type="slidenum">
              <a:rPr lang="en-GB" smtClean="0"/>
              <a:pPr eaLnBrk="1" hangingPunct="1"/>
              <a:t>15</a:t>
            </a:fld>
            <a:endParaRPr lang="en-GB" smtClean="0"/>
          </a:p>
        </p:txBody>
      </p:sp>
      <p:sp>
        <p:nvSpPr>
          <p:cNvPr id="522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F61B132-0D35-4846-8043-47867CC390CE}" type="slidenum">
              <a:rPr lang="en-GB" smtClean="0"/>
              <a:pPr eaLnBrk="1" hangingPunct="1"/>
              <a:t>16</a:t>
            </a:fld>
            <a:endParaRPr lang="en-GB" smtClean="0"/>
          </a:p>
        </p:txBody>
      </p:sp>
      <p:sp>
        <p:nvSpPr>
          <p:cNvPr id="532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270C6A7-880A-47D6-A114-63C65654CE81}" type="slidenum">
              <a:rPr lang="en-GB" smtClean="0"/>
              <a:pPr eaLnBrk="1" hangingPunct="1"/>
              <a:t>17</a:t>
            </a:fld>
            <a:endParaRPr lang="en-GB" smtClean="0"/>
          </a:p>
        </p:txBody>
      </p:sp>
      <p:sp>
        <p:nvSpPr>
          <p:cNvPr id="542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0084435-32C3-4785-8EEF-9C1BE785724D}" type="slidenum">
              <a:rPr lang="en-GB" smtClean="0"/>
              <a:pPr eaLnBrk="1" hangingPunct="1"/>
              <a:t>18</a:t>
            </a:fld>
            <a:endParaRPr lang="en-GB" smtClean="0"/>
          </a:p>
        </p:txBody>
      </p:sp>
      <p:sp>
        <p:nvSpPr>
          <p:cNvPr id="552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23027F9-C764-47CD-84F4-3914AC98AF25}" type="slidenum">
              <a:rPr lang="en-GB" smtClean="0"/>
              <a:pPr eaLnBrk="1" hangingPunct="1"/>
              <a:t>19</a:t>
            </a:fld>
            <a:endParaRPr lang="en-GB" smtClean="0"/>
          </a:p>
        </p:txBody>
      </p:sp>
      <p:sp>
        <p:nvSpPr>
          <p:cNvPr id="563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4140BB7-9BB9-489A-8CDA-EB8531474798}" type="slidenum">
              <a:rPr lang="en-GB" smtClean="0"/>
              <a:pPr eaLnBrk="1" hangingPunct="1"/>
              <a:t>2</a:t>
            </a:fld>
            <a:endParaRPr lang="en-GB" smtClean="0"/>
          </a:p>
        </p:txBody>
      </p:sp>
      <p:sp>
        <p:nvSpPr>
          <p:cNvPr id="389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A10FA09-1B10-4967-A64C-A099148173C1}" type="slidenum">
              <a:rPr lang="en-GB" smtClean="0"/>
              <a:pPr eaLnBrk="1" hangingPunct="1"/>
              <a:t>20</a:t>
            </a:fld>
            <a:endParaRPr lang="en-GB" smtClean="0"/>
          </a:p>
        </p:txBody>
      </p:sp>
      <p:sp>
        <p:nvSpPr>
          <p:cNvPr id="573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FDB1563-0F89-4465-A82B-9349F1C4D906}" type="slidenum">
              <a:rPr lang="en-GB" smtClean="0"/>
              <a:pPr eaLnBrk="1" hangingPunct="1"/>
              <a:t>21</a:t>
            </a:fld>
            <a:endParaRPr lang="en-GB" smtClean="0"/>
          </a:p>
        </p:txBody>
      </p:sp>
      <p:sp>
        <p:nvSpPr>
          <p:cNvPr id="583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92948FA-3650-4B19-8B9E-F46283C6E798}" type="slidenum">
              <a:rPr lang="en-GB" smtClean="0"/>
              <a:pPr eaLnBrk="1" hangingPunct="1"/>
              <a:t>22</a:t>
            </a:fld>
            <a:endParaRPr lang="en-GB" smtClean="0"/>
          </a:p>
        </p:txBody>
      </p:sp>
      <p:sp>
        <p:nvSpPr>
          <p:cNvPr id="593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CCCBF57-AD91-45A9-A9B7-B2D2E180DD9E}" type="slidenum">
              <a:rPr lang="en-GB" smtClean="0"/>
              <a:pPr eaLnBrk="1" hangingPunct="1"/>
              <a:t>23</a:t>
            </a:fld>
            <a:endParaRPr lang="en-GB" smtClean="0"/>
          </a:p>
        </p:txBody>
      </p:sp>
      <p:sp>
        <p:nvSpPr>
          <p:cNvPr id="604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E304E27-F3D1-4294-AB22-D42D75EF516C}" type="slidenum">
              <a:rPr lang="en-GB" smtClean="0"/>
              <a:pPr eaLnBrk="1" hangingPunct="1"/>
              <a:t>24</a:t>
            </a:fld>
            <a:endParaRPr lang="en-GB" smtClean="0"/>
          </a:p>
        </p:txBody>
      </p:sp>
      <p:sp>
        <p:nvSpPr>
          <p:cNvPr id="6144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D6420768-85CD-4529-B141-E90828D5ECF7}" type="slidenum">
              <a:rPr lang="en-GB" sz="1200"/>
              <a:pPr algn="r" eaLnBrk="1" hangingPunct="1"/>
              <a:t>24</a:t>
            </a:fld>
            <a:endParaRPr lang="en-GB" sz="1200"/>
          </a:p>
        </p:txBody>
      </p:sp>
      <p:sp>
        <p:nvSpPr>
          <p:cNvPr id="6144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969EAE3-B1B6-4929-82D5-64142DFBD257}" type="slidenum">
              <a:rPr lang="en-GB" smtClean="0"/>
              <a:pPr eaLnBrk="1" hangingPunct="1"/>
              <a:t>25</a:t>
            </a:fld>
            <a:endParaRPr lang="en-GB" smtClean="0"/>
          </a:p>
        </p:txBody>
      </p:sp>
      <p:sp>
        <p:nvSpPr>
          <p:cNvPr id="6246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614442DB-E38E-4880-8CB1-C7E66CE3B1FB}" type="slidenum">
              <a:rPr lang="en-GB" sz="1200"/>
              <a:pPr algn="r" eaLnBrk="1" hangingPunct="1"/>
              <a:t>25</a:t>
            </a:fld>
            <a:endParaRPr lang="en-GB" sz="1200"/>
          </a:p>
        </p:txBody>
      </p:sp>
      <p:sp>
        <p:nvSpPr>
          <p:cNvPr id="6246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386F45B-67BB-4CA8-A4C2-9FECFD89971D}" type="slidenum">
              <a:rPr lang="en-GB" smtClean="0"/>
              <a:pPr eaLnBrk="1" hangingPunct="1"/>
              <a:t>26</a:t>
            </a:fld>
            <a:endParaRPr lang="en-GB" smtClean="0"/>
          </a:p>
        </p:txBody>
      </p:sp>
      <p:sp>
        <p:nvSpPr>
          <p:cNvPr id="6349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E987F659-9C0C-41F2-ADD8-FE8E78F31C25}" type="slidenum">
              <a:rPr lang="en-GB" sz="1200"/>
              <a:pPr algn="r" eaLnBrk="1" hangingPunct="1"/>
              <a:t>26</a:t>
            </a:fld>
            <a:endParaRPr lang="en-GB" sz="1200"/>
          </a:p>
        </p:txBody>
      </p:sp>
      <p:sp>
        <p:nvSpPr>
          <p:cNvPr id="6349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B644D2B-B85A-4D36-8972-F891CF633DB5}" type="slidenum">
              <a:rPr lang="en-GB" smtClean="0"/>
              <a:pPr eaLnBrk="1" hangingPunct="1"/>
              <a:t>27</a:t>
            </a:fld>
            <a:endParaRPr lang="en-GB" smtClean="0"/>
          </a:p>
        </p:txBody>
      </p:sp>
      <p:sp>
        <p:nvSpPr>
          <p:cNvPr id="6451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F37F9153-96BD-457C-AFBB-C03BBCEFE5DD}" type="slidenum">
              <a:rPr lang="en-GB" sz="1200"/>
              <a:pPr algn="r" eaLnBrk="1" hangingPunct="1"/>
              <a:t>27</a:t>
            </a:fld>
            <a:endParaRPr lang="en-GB" sz="1200"/>
          </a:p>
        </p:txBody>
      </p:sp>
      <p:sp>
        <p:nvSpPr>
          <p:cNvPr id="6451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6A154AE-53E1-42BB-9D13-513D5ACC6727}" type="slidenum">
              <a:rPr lang="en-GB" smtClean="0"/>
              <a:pPr eaLnBrk="1" hangingPunct="1"/>
              <a:t>28</a:t>
            </a:fld>
            <a:endParaRPr lang="en-GB" smtClean="0"/>
          </a:p>
        </p:txBody>
      </p:sp>
      <p:sp>
        <p:nvSpPr>
          <p:cNvPr id="6553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4B5152C7-B33B-412C-BD76-E4CE736EAD40}" type="slidenum">
              <a:rPr lang="en-GB" sz="1200"/>
              <a:pPr algn="r" eaLnBrk="1" hangingPunct="1"/>
              <a:t>28</a:t>
            </a:fld>
            <a:endParaRPr lang="en-GB" sz="1200"/>
          </a:p>
        </p:txBody>
      </p:sp>
      <p:sp>
        <p:nvSpPr>
          <p:cNvPr id="6554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34491C2-B0D5-45CE-A206-47F88223A1D0}" type="slidenum">
              <a:rPr lang="en-GB" smtClean="0"/>
              <a:pPr eaLnBrk="1" hangingPunct="1"/>
              <a:t>29</a:t>
            </a:fld>
            <a:endParaRPr lang="en-GB" smtClean="0"/>
          </a:p>
        </p:txBody>
      </p:sp>
      <p:sp>
        <p:nvSpPr>
          <p:cNvPr id="6656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B6C907CA-F620-4686-BF36-86F3D3ABCDEE}" type="slidenum">
              <a:rPr lang="en-GB" sz="1200"/>
              <a:pPr algn="r" eaLnBrk="1" hangingPunct="1"/>
              <a:t>29</a:t>
            </a:fld>
            <a:endParaRPr lang="en-GB" sz="1200"/>
          </a:p>
        </p:txBody>
      </p:sp>
      <p:sp>
        <p:nvSpPr>
          <p:cNvPr id="6656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0678568-CACA-4E14-9F29-E3CF6D3AF219}" type="slidenum">
              <a:rPr lang="en-GB" smtClean="0"/>
              <a:pPr eaLnBrk="1" hangingPunct="1"/>
              <a:t>3</a:t>
            </a:fld>
            <a:endParaRPr lang="en-GB" smtClean="0"/>
          </a:p>
        </p:txBody>
      </p:sp>
      <p:sp>
        <p:nvSpPr>
          <p:cNvPr id="399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3082255-6067-49CD-B48C-73366114648C}" type="slidenum">
              <a:rPr lang="en-GB" smtClean="0"/>
              <a:pPr eaLnBrk="1" hangingPunct="1"/>
              <a:t>30</a:t>
            </a:fld>
            <a:endParaRPr lang="en-GB" smtClean="0"/>
          </a:p>
        </p:txBody>
      </p:sp>
      <p:sp>
        <p:nvSpPr>
          <p:cNvPr id="6758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4C153FDE-9DEE-4C6E-8A5C-A6A6A4AD8CBA}" type="slidenum">
              <a:rPr lang="en-GB" sz="1200"/>
              <a:pPr algn="r" eaLnBrk="1" hangingPunct="1"/>
              <a:t>30</a:t>
            </a:fld>
            <a:endParaRPr lang="en-GB" sz="1200"/>
          </a:p>
        </p:txBody>
      </p:sp>
      <p:sp>
        <p:nvSpPr>
          <p:cNvPr id="6758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DE43EED-8D2D-497D-A610-5F866A55D16E}" type="slidenum">
              <a:rPr lang="en-GB" smtClean="0"/>
              <a:pPr eaLnBrk="1" hangingPunct="1"/>
              <a:t>31</a:t>
            </a:fld>
            <a:endParaRPr lang="en-GB" smtClean="0"/>
          </a:p>
        </p:txBody>
      </p:sp>
      <p:sp>
        <p:nvSpPr>
          <p:cNvPr id="6861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5832E6C1-04AA-41CD-A230-03A2CE9FA654}" type="slidenum">
              <a:rPr lang="en-GB" sz="1200"/>
              <a:pPr algn="r" eaLnBrk="1" hangingPunct="1"/>
              <a:t>31</a:t>
            </a:fld>
            <a:endParaRPr lang="en-GB" sz="1200"/>
          </a:p>
        </p:txBody>
      </p:sp>
      <p:sp>
        <p:nvSpPr>
          <p:cNvPr id="6861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9F8D2F4-E60F-4AF0-B926-C088C864B4D3}" type="slidenum">
              <a:rPr lang="en-GB" smtClean="0"/>
              <a:pPr eaLnBrk="1" hangingPunct="1"/>
              <a:t>32</a:t>
            </a:fld>
            <a:endParaRPr lang="en-GB" smtClean="0"/>
          </a:p>
        </p:txBody>
      </p:sp>
      <p:sp>
        <p:nvSpPr>
          <p:cNvPr id="6963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036C0035-32B3-4ED4-A7C6-A646909B41FF}" type="slidenum">
              <a:rPr lang="en-GB" sz="1200"/>
              <a:pPr algn="r" eaLnBrk="1" hangingPunct="1"/>
              <a:t>32</a:t>
            </a:fld>
            <a:endParaRPr lang="en-GB" sz="1200"/>
          </a:p>
        </p:txBody>
      </p:sp>
      <p:sp>
        <p:nvSpPr>
          <p:cNvPr id="6963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7253B35-E77F-474A-B791-9A0155E28DEB}" type="slidenum">
              <a:rPr lang="en-GB" smtClean="0"/>
              <a:pPr eaLnBrk="1" hangingPunct="1"/>
              <a:t>33</a:t>
            </a:fld>
            <a:endParaRPr lang="en-GB" smtClean="0"/>
          </a:p>
        </p:txBody>
      </p:sp>
      <p:sp>
        <p:nvSpPr>
          <p:cNvPr id="7065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EE72FE5C-F784-474C-B4A8-8200F561F234}" type="slidenum">
              <a:rPr lang="en-GB" sz="1200"/>
              <a:pPr algn="r" eaLnBrk="1" hangingPunct="1"/>
              <a:t>33</a:t>
            </a:fld>
            <a:endParaRPr lang="en-GB" sz="1200"/>
          </a:p>
        </p:txBody>
      </p:sp>
      <p:sp>
        <p:nvSpPr>
          <p:cNvPr id="7066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2A97504-3E06-44F9-AB0C-FCC7CABAEEB9}" type="slidenum">
              <a:rPr lang="en-GB" smtClean="0"/>
              <a:pPr eaLnBrk="1" hangingPunct="1"/>
              <a:t>34</a:t>
            </a:fld>
            <a:endParaRPr lang="en-GB" smtClean="0"/>
          </a:p>
        </p:txBody>
      </p:sp>
      <p:sp>
        <p:nvSpPr>
          <p:cNvPr id="7168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ADC8930A-ECD4-4B30-99BE-98869943E394}" type="slidenum">
              <a:rPr lang="en-GB" sz="1200"/>
              <a:pPr algn="r" eaLnBrk="1" hangingPunct="1"/>
              <a:t>34</a:t>
            </a:fld>
            <a:endParaRPr lang="en-GB" sz="1200"/>
          </a:p>
        </p:txBody>
      </p:sp>
      <p:sp>
        <p:nvSpPr>
          <p:cNvPr id="7168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CFD4AB9-D628-4493-AEE3-BE524218E7DA}" type="slidenum">
              <a:rPr lang="en-GB" smtClean="0"/>
              <a:pPr eaLnBrk="1" hangingPunct="1"/>
              <a:t>4</a:t>
            </a:fld>
            <a:endParaRPr lang="en-GB" smtClean="0"/>
          </a:p>
        </p:txBody>
      </p:sp>
      <p:sp>
        <p:nvSpPr>
          <p:cNvPr id="409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54BEEAD-2014-42F5-9EC5-EB0DC527605E}" type="slidenum">
              <a:rPr lang="en-GB" smtClean="0"/>
              <a:pPr eaLnBrk="1" hangingPunct="1"/>
              <a:t>5</a:t>
            </a:fld>
            <a:endParaRPr lang="en-GB" smtClean="0"/>
          </a:p>
        </p:txBody>
      </p:sp>
      <p:sp>
        <p:nvSpPr>
          <p:cNvPr id="419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247683A-6739-47B4-8128-4EAD36B83C65}" type="slidenum">
              <a:rPr lang="en-GB" smtClean="0"/>
              <a:pPr eaLnBrk="1" hangingPunct="1"/>
              <a:t>6</a:t>
            </a:fld>
            <a:endParaRPr lang="en-GB" smtClean="0"/>
          </a:p>
        </p:txBody>
      </p:sp>
      <p:sp>
        <p:nvSpPr>
          <p:cNvPr id="430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DEB7EE6-14AB-46B3-8957-B7EAD793B487}" type="slidenum">
              <a:rPr lang="en-GB" smtClean="0"/>
              <a:pPr eaLnBrk="1" hangingPunct="1"/>
              <a:t>7</a:t>
            </a:fld>
            <a:endParaRPr lang="en-GB" smtClean="0"/>
          </a:p>
        </p:txBody>
      </p:sp>
      <p:sp>
        <p:nvSpPr>
          <p:cNvPr id="440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F33E6D4-5EE3-472B-9843-48E8D9CB364D}" type="slidenum">
              <a:rPr lang="en-GB" smtClean="0"/>
              <a:pPr eaLnBrk="1" hangingPunct="1"/>
              <a:t>8</a:t>
            </a:fld>
            <a:endParaRPr lang="en-GB" smtClean="0"/>
          </a:p>
        </p:txBody>
      </p:sp>
      <p:sp>
        <p:nvSpPr>
          <p:cNvPr id="450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80DA137-058C-414F-B304-2A5274036769}" type="slidenum">
              <a:rPr lang="en-GB" smtClean="0"/>
              <a:pPr eaLnBrk="1" hangingPunct="1"/>
              <a:t>9</a:t>
            </a:fld>
            <a:endParaRPr lang="en-GB" smtClean="0"/>
          </a:p>
        </p:txBody>
      </p:sp>
      <p:sp>
        <p:nvSpPr>
          <p:cNvPr id="460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699F79-CA63-4E6F-ABB1-47F338B5209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23109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496F89-E823-4C86-A831-05D2E873A7D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8261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9E84B8-A43E-45D2-B9B6-AE652130A0F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7114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B68FFA-A786-423E-9AD0-6628319C32A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00108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BEF2B2-DB93-4F8E-9A38-F0B379D7253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80214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5B6D95-48CE-4A53-8162-064A587AF8E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81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E2D1E5-6961-430E-96CB-11185CC6E65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5453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15A08D-9612-41FD-9510-48C0E3EF56B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896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1F94D5-AB43-412F-B0D3-8280EBEAD56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4563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2A66C6-5971-4AF8-9E6D-312590EEFF4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0905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F22E09-5F06-4602-B5BE-77539F51B97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73013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1DA5E8-843B-4812-8DBA-97ED22B9D7A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0473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AE6DD1-2094-450B-BA5D-7B56231647C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52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7EF384-9B52-4222-B0A2-AD4F185DD7B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7678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3AAFDE1E-63D3-4D9A-9A5A-FAD323707A5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pPr eaLnBrk="1" hangingPunct="1"/>
            <a:r>
              <a:rPr lang="en-GB" sz="3600" smtClean="0"/>
              <a:t>The heating effect of an electric current</a:t>
            </a:r>
          </a:p>
        </p:txBody>
      </p:sp>
      <p:sp>
        <p:nvSpPr>
          <p:cNvPr id="39526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52450" y="1174750"/>
            <a:ext cx="5059363" cy="409257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House wiring is made of copper wire and is designed to let electric current flow through it easily. It is said to have a low </a:t>
            </a:r>
            <a:r>
              <a:rPr lang="en-GB" sz="2400" b="1" smtClean="0">
                <a:solidFill>
                  <a:srgbClr val="FF0000"/>
                </a:solidFill>
              </a:rPr>
              <a:t>resistance</a:t>
            </a:r>
            <a:r>
              <a:rPr lang="en-GB" sz="2400" smtClean="0"/>
              <a:t>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However, the parts of some devices such as the heating elements of kettles and toasters are designed to have a high </a:t>
            </a:r>
            <a:r>
              <a:rPr lang="en-GB" sz="2400" b="1" smtClean="0">
                <a:solidFill>
                  <a:srgbClr val="FF0000"/>
                </a:solidFill>
              </a:rPr>
              <a:t>resistance</a:t>
            </a:r>
            <a:r>
              <a:rPr lang="en-GB" sz="2400" smtClean="0"/>
              <a:t>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Resistance causes </a:t>
            </a:r>
            <a:r>
              <a:rPr lang="en-GB" sz="2400" b="1" smtClean="0">
                <a:solidFill>
                  <a:srgbClr val="FF0000"/>
                </a:solidFill>
              </a:rPr>
              <a:t>heat energy</a:t>
            </a:r>
            <a:r>
              <a:rPr lang="en-GB" sz="2400" smtClean="0"/>
              <a:t> to be produced when an electric current flows.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The greater the resistance and current the hotter the heating element may become.</a:t>
            </a: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5827713" y="1293813"/>
            <a:ext cx="2636837" cy="2998787"/>
            <a:chOff x="3671" y="815"/>
            <a:chExt cx="1661" cy="1889"/>
          </a:xfrm>
        </p:grpSpPr>
        <p:pic>
          <p:nvPicPr>
            <p:cNvPr id="2053" name="Picture 5" descr="sell-heating-element-for-electric-kettle-lt-ekp5-ningbo-leaptechno-electronics-manufacturing-co-ltd_B2951058-2009103003235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1" y="815"/>
              <a:ext cx="1653" cy="15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4" name="Text Box 6"/>
            <p:cNvSpPr txBox="1">
              <a:spLocks noChangeArrowheads="1"/>
            </p:cNvSpPr>
            <p:nvPr/>
          </p:nvSpPr>
          <p:spPr bwMode="auto">
            <a:xfrm>
              <a:off x="3816" y="2262"/>
              <a:ext cx="1516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000" b="1"/>
                <a:t>A kettle’s heating element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4000" smtClean="0"/>
              <a:t>Complete:</a:t>
            </a:r>
          </a:p>
        </p:txBody>
      </p:sp>
      <p:graphicFrame>
        <p:nvGraphicFramePr>
          <p:cNvPr id="352259" name="Group 3"/>
          <p:cNvGraphicFramePr>
            <a:graphicFrameLocks noGrp="1"/>
          </p:cNvGraphicFramePr>
          <p:nvPr>
            <p:ph idx="1"/>
          </p:nvPr>
        </p:nvGraphicFramePr>
        <p:xfrm>
          <a:off x="468313" y="1196975"/>
          <a:ext cx="7991475" cy="3844925"/>
        </p:xfrm>
        <a:graphic>
          <a:graphicData uri="http://schemas.openxmlformats.org/drawingml/2006/table">
            <a:tbl>
              <a:tblPr/>
              <a:tblGrid>
                <a:gridCol w="2679700"/>
                <a:gridCol w="2681287"/>
                <a:gridCol w="2630488"/>
              </a:tblGrid>
              <a:tr h="9448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Electrical energy used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Time</a:t>
                      </a:r>
                      <a:endParaRPr kumimoji="0" lang="el-GR" sz="2800" b="1" i="1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Power</a:t>
                      </a:r>
                      <a:endParaRPr kumimoji="0" lang="en-GB" sz="2800" b="1" i="1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542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600 J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 s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542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 s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500 W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542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800 J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 W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38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60 kJ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 minutes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52285" name="Text Box 29"/>
          <p:cNvSpPr txBox="1">
            <a:spLocks noChangeArrowheads="1"/>
          </p:cNvSpPr>
          <p:nvPr/>
        </p:nvSpPr>
        <p:spPr bwMode="auto">
          <a:xfrm>
            <a:off x="3348038" y="260350"/>
            <a:ext cx="2519362" cy="7016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>
                <a:solidFill>
                  <a:srgbClr val="FF3300"/>
                </a:solidFill>
              </a:rPr>
              <a:t>Answers</a:t>
            </a:r>
          </a:p>
        </p:txBody>
      </p:sp>
      <p:sp>
        <p:nvSpPr>
          <p:cNvPr id="352286" name="Text Box 30"/>
          <p:cNvSpPr txBox="1">
            <a:spLocks noChangeArrowheads="1"/>
          </p:cNvSpPr>
          <p:nvPr/>
        </p:nvSpPr>
        <p:spPr bwMode="auto">
          <a:xfrm>
            <a:off x="6443663" y="4292600"/>
            <a:ext cx="143986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>
                <a:solidFill>
                  <a:srgbClr val="FF3300"/>
                </a:solidFill>
              </a:rPr>
              <a:t>100 W</a:t>
            </a:r>
            <a:endParaRPr lang="en-GB" sz="3200" b="1" baseline="30000">
              <a:solidFill>
                <a:srgbClr val="FF3300"/>
              </a:solidFill>
            </a:endParaRPr>
          </a:p>
        </p:txBody>
      </p:sp>
      <p:sp>
        <p:nvSpPr>
          <p:cNvPr id="352287" name="Text Box 31"/>
          <p:cNvSpPr txBox="1">
            <a:spLocks noChangeArrowheads="1"/>
          </p:cNvSpPr>
          <p:nvPr/>
        </p:nvSpPr>
        <p:spPr bwMode="auto">
          <a:xfrm>
            <a:off x="3924300" y="3573463"/>
            <a:ext cx="1296988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>
                <a:solidFill>
                  <a:srgbClr val="FF3300"/>
                </a:solidFill>
              </a:rPr>
              <a:t>40 s</a:t>
            </a:r>
          </a:p>
        </p:txBody>
      </p:sp>
      <p:sp>
        <p:nvSpPr>
          <p:cNvPr id="352288" name="Text Box 32"/>
          <p:cNvSpPr txBox="1">
            <a:spLocks noChangeArrowheads="1"/>
          </p:cNvSpPr>
          <p:nvPr/>
        </p:nvSpPr>
        <p:spPr bwMode="auto">
          <a:xfrm>
            <a:off x="1058863" y="2924175"/>
            <a:ext cx="20097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>
                <a:solidFill>
                  <a:srgbClr val="FF3300"/>
                </a:solidFill>
              </a:rPr>
              <a:t>7 500 J</a:t>
            </a:r>
            <a:endParaRPr lang="en-GB" sz="3200" b="1" baseline="30000">
              <a:solidFill>
                <a:srgbClr val="FF3300"/>
              </a:solidFill>
            </a:endParaRPr>
          </a:p>
        </p:txBody>
      </p:sp>
      <p:sp>
        <p:nvSpPr>
          <p:cNvPr id="352289" name="Text Box 33"/>
          <p:cNvSpPr txBox="1">
            <a:spLocks noChangeArrowheads="1"/>
          </p:cNvSpPr>
          <p:nvPr/>
        </p:nvSpPr>
        <p:spPr bwMode="auto">
          <a:xfrm>
            <a:off x="6516688" y="2205038"/>
            <a:ext cx="1296987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>
                <a:solidFill>
                  <a:srgbClr val="FF3300"/>
                </a:solidFill>
              </a:rPr>
              <a:t>30 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2285" grpId="0" animBg="1"/>
      <p:bldP spid="352286" grpId="0"/>
      <p:bldP spid="352287" grpId="0"/>
      <p:bldP spid="352288" grpId="0"/>
      <p:bldP spid="35228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3200" smtClean="0"/>
              <a:t>Electrical power, </a:t>
            </a:r>
            <a:r>
              <a:rPr lang="en-GB" sz="3200" b="1" i="1" smtClean="0">
                <a:solidFill>
                  <a:srgbClr val="FF0000"/>
                </a:solidFill>
              </a:rPr>
              <a:t>P</a:t>
            </a:r>
            <a:r>
              <a:rPr lang="en-GB" sz="3200" smtClean="0"/>
              <a:t>  electric current, </a:t>
            </a:r>
            <a:r>
              <a:rPr lang="en-GB" sz="3200" b="1" i="1" smtClean="0">
                <a:solidFill>
                  <a:srgbClr val="FF0000"/>
                </a:solidFill>
              </a:rPr>
              <a:t>I</a:t>
            </a:r>
            <a:r>
              <a:rPr lang="en-GB" sz="3200" smtClean="0"/>
              <a:t> </a:t>
            </a:r>
            <a:br>
              <a:rPr lang="en-GB" sz="3200" smtClean="0"/>
            </a:br>
            <a:r>
              <a:rPr lang="en-GB" sz="3200" smtClean="0"/>
              <a:t>and voltage </a:t>
            </a:r>
            <a:r>
              <a:rPr lang="en-GB" sz="3200" b="1" i="1" smtClean="0">
                <a:solidFill>
                  <a:srgbClr val="FF0000"/>
                </a:solidFill>
              </a:rPr>
              <a:t>V</a:t>
            </a:r>
          </a:p>
        </p:txBody>
      </p:sp>
      <p:sp>
        <p:nvSpPr>
          <p:cNvPr id="35430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15938" y="1870075"/>
            <a:ext cx="8226425" cy="4378325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b="1" smtClean="0">
                <a:solidFill>
                  <a:srgbClr val="FF0000"/>
                </a:solidFill>
              </a:rPr>
              <a:t>	electrical power </a:t>
            </a:r>
            <a:r>
              <a:rPr lang="en-GB" sz="2800" b="1" smtClean="0"/>
              <a:t>= </a:t>
            </a:r>
            <a:r>
              <a:rPr lang="en-GB" sz="2800" b="1" smtClean="0">
                <a:solidFill>
                  <a:srgbClr val="FF0000"/>
                </a:solidFill>
              </a:rPr>
              <a:t>current </a:t>
            </a:r>
            <a:r>
              <a:rPr lang="en-GB" sz="2800" b="1" smtClean="0"/>
              <a:t>×</a:t>
            </a:r>
            <a:r>
              <a:rPr lang="en-GB" sz="2800" b="1" smtClean="0">
                <a:solidFill>
                  <a:srgbClr val="FF0000"/>
                </a:solidFill>
              </a:rPr>
              <a:t> voltage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800" b="1" smtClean="0">
              <a:solidFill>
                <a:srgbClr val="FF0000"/>
              </a:solidFill>
            </a:endParaRPr>
          </a:p>
          <a:p>
            <a:pPr marL="0" indent="0" algn="ctr" eaLnBrk="1" hangingPunct="1">
              <a:lnSpc>
                <a:spcPct val="90000"/>
              </a:lnSpc>
              <a:buFontTx/>
              <a:buNone/>
            </a:pPr>
            <a:r>
              <a:rPr lang="en-GB" sz="2800" b="1" i="1" smtClean="0">
                <a:solidFill>
                  <a:srgbClr val="FF0000"/>
                </a:solidFill>
              </a:rPr>
              <a:t>P</a:t>
            </a:r>
            <a:r>
              <a:rPr lang="en-GB" sz="2800" b="1" smtClean="0">
                <a:solidFill>
                  <a:srgbClr val="FF0000"/>
                </a:solidFill>
              </a:rPr>
              <a:t> </a:t>
            </a:r>
            <a:r>
              <a:rPr lang="en-GB" sz="2800" b="1" smtClean="0"/>
              <a:t>=</a:t>
            </a:r>
            <a:r>
              <a:rPr lang="en-GB" sz="2800" b="1" smtClean="0">
                <a:solidFill>
                  <a:srgbClr val="FF0000"/>
                </a:solidFill>
              </a:rPr>
              <a:t> </a:t>
            </a:r>
            <a:r>
              <a:rPr lang="en-GB" sz="2800" b="1" i="1" smtClean="0">
                <a:solidFill>
                  <a:srgbClr val="FF0000"/>
                </a:solidFill>
              </a:rPr>
              <a:t>I</a:t>
            </a:r>
            <a:r>
              <a:rPr lang="en-GB" sz="2800" b="1" smtClean="0">
                <a:solidFill>
                  <a:srgbClr val="FF0000"/>
                </a:solidFill>
              </a:rPr>
              <a:t> </a:t>
            </a:r>
            <a:r>
              <a:rPr lang="en-GB" sz="2800" b="1" smtClean="0"/>
              <a:t>x</a:t>
            </a:r>
            <a:r>
              <a:rPr lang="en-GB" sz="2800" b="1" smtClean="0">
                <a:solidFill>
                  <a:srgbClr val="FF0000"/>
                </a:solidFill>
              </a:rPr>
              <a:t> </a:t>
            </a:r>
            <a:r>
              <a:rPr lang="en-GB" sz="2800" b="1" i="1" smtClean="0">
                <a:solidFill>
                  <a:srgbClr val="FF0000"/>
                </a:solidFill>
              </a:rPr>
              <a:t>V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800" b="1" smtClean="0">
              <a:solidFill>
                <a:srgbClr val="FF0000"/>
              </a:solidFill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b="1" smtClean="0">
                <a:solidFill>
                  <a:srgbClr val="FF0000"/>
                </a:solidFill>
              </a:rPr>
              <a:t>electrical power</a:t>
            </a:r>
            <a:r>
              <a:rPr lang="en-GB" sz="2800" smtClean="0"/>
              <a:t> is measured in </a:t>
            </a:r>
            <a:r>
              <a:rPr lang="en-GB" sz="2800" b="1" smtClean="0">
                <a:solidFill>
                  <a:schemeClr val="accent2"/>
                </a:solidFill>
              </a:rPr>
              <a:t>watts (W)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b="1" smtClean="0">
                <a:solidFill>
                  <a:srgbClr val="FF0000"/>
                </a:solidFill>
              </a:rPr>
              <a:t>electric current</a:t>
            </a:r>
            <a:r>
              <a:rPr lang="en-GB" sz="2800" smtClean="0"/>
              <a:t> in </a:t>
            </a:r>
            <a:r>
              <a:rPr lang="en-GB" sz="2800" b="1" smtClean="0">
                <a:solidFill>
                  <a:schemeClr val="accent2"/>
                </a:solidFill>
              </a:rPr>
              <a:t>amperes (A)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b="1" smtClean="0">
                <a:solidFill>
                  <a:srgbClr val="FF0000"/>
                </a:solidFill>
              </a:rPr>
              <a:t>voltage</a:t>
            </a:r>
            <a:r>
              <a:rPr lang="en-GB" sz="2800" smtClean="0"/>
              <a:t> in </a:t>
            </a:r>
            <a:r>
              <a:rPr lang="en-GB" sz="2800" b="1" smtClean="0">
                <a:solidFill>
                  <a:schemeClr val="accent2"/>
                </a:solidFill>
              </a:rPr>
              <a:t>volts (V)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800" smtClean="0"/>
          </a:p>
        </p:txBody>
      </p:sp>
      <p:sp>
        <p:nvSpPr>
          <p:cNvPr id="354308" name="Rectangle 4"/>
          <p:cNvSpPr>
            <a:spLocks noChangeArrowheads="1"/>
          </p:cNvSpPr>
          <p:nvPr/>
        </p:nvSpPr>
        <p:spPr bwMode="auto">
          <a:xfrm>
            <a:off x="1341438" y="1712913"/>
            <a:ext cx="6321425" cy="77787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4309" name="Rectangle 5"/>
          <p:cNvSpPr>
            <a:spLocks noChangeArrowheads="1"/>
          </p:cNvSpPr>
          <p:nvPr/>
        </p:nvSpPr>
        <p:spPr bwMode="auto">
          <a:xfrm>
            <a:off x="3790950" y="2709863"/>
            <a:ext cx="1684338" cy="6350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4308" grpId="0" animBg="1"/>
      <p:bldP spid="35430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3600" smtClean="0"/>
              <a:t>Question 1</a:t>
            </a:r>
            <a:r>
              <a:rPr lang="en-GB" sz="4000" smtClean="0"/>
              <a:t> 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341438"/>
            <a:ext cx="8229600" cy="478472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i="1" smtClean="0"/>
              <a:t>Calculate the power of a 230V television that draws a current of 2.5A.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800" i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3600" smtClean="0"/>
              <a:t>Question 1</a:t>
            </a:r>
            <a:r>
              <a:rPr lang="en-GB" sz="4000" smtClean="0"/>
              <a:t> </a:t>
            </a:r>
          </a:p>
        </p:txBody>
      </p:sp>
      <p:sp>
        <p:nvSpPr>
          <p:cNvPr id="356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341438"/>
            <a:ext cx="8229600" cy="478472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i="1" smtClean="0"/>
              <a:t>Calculate the power of a 230V television that draws a current of 2.5A.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800" i="1" smtClean="0"/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sz="2800" b="1" smtClean="0">
                <a:solidFill>
                  <a:srgbClr val="FF0000"/>
                </a:solidFill>
              </a:rPr>
              <a:t>electrical power </a:t>
            </a:r>
            <a:r>
              <a:rPr lang="en-GB" sz="2800" b="1" smtClean="0"/>
              <a:t>= </a:t>
            </a:r>
            <a:r>
              <a:rPr lang="en-GB" sz="2800" b="1" smtClean="0">
                <a:solidFill>
                  <a:srgbClr val="FF0000"/>
                </a:solidFill>
              </a:rPr>
              <a:t>current </a:t>
            </a:r>
            <a:r>
              <a:rPr lang="en-GB" sz="2800" b="1" smtClean="0"/>
              <a:t>×</a:t>
            </a:r>
            <a:r>
              <a:rPr lang="en-GB" sz="2800" b="1" smtClean="0">
                <a:solidFill>
                  <a:srgbClr val="FF0000"/>
                </a:solidFill>
              </a:rPr>
              <a:t> voltage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8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		= 2.5A x 230V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800" b="1" smtClean="0">
              <a:solidFill>
                <a:schemeClr val="accent2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b="1" smtClean="0">
                <a:solidFill>
                  <a:schemeClr val="accent2"/>
                </a:solidFill>
              </a:rPr>
              <a:t>		power = 575W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3600" smtClean="0"/>
              <a:t>Question 2</a:t>
            </a:r>
            <a:r>
              <a:rPr lang="en-GB" sz="4000" smtClean="0"/>
              <a:t> 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341438"/>
            <a:ext cx="8229600" cy="478472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i="1" smtClean="0"/>
              <a:t>Calculate the current drawn by a kettle of power 2kW when connected to the mains 230V power supply.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3600" smtClean="0"/>
              <a:t>Question 2</a:t>
            </a:r>
            <a:r>
              <a:rPr lang="en-GB" sz="4000" smtClean="0"/>
              <a:t> </a:t>
            </a:r>
          </a:p>
        </p:txBody>
      </p:sp>
      <p:sp>
        <p:nvSpPr>
          <p:cNvPr id="358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341438"/>
            <a:ext cx="8229600" cy="478472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i="1" smtClean="0"/>
              <a:t>Calculate the current drawn by a kettle of power 2kW when connected to the mains 230V power supply.</a:t>
            </a:r>
          </a:p>
          <a:p>
            <a:pPr marL="0" indent="0" eaLnBrk="1" hangingPunct="1">
              <a:buFontTx/>
              <a:buNone/>
            </a:pPr>
            <a:r>
              <a:rPr lang="en-GB" b="1" i="1" smtClean="0">
                <a:solidFill>
                  <a:srgbClr val="FF0000"/>
                </a:solidFill>
              </a:rPr>
              <a:t>P</a:t>
            </a:r>
            <a:r>
              <a:rPr lang="en-GB" b="1" smtClean="0">
                <a:solidFill>
                  <a:srgbClr val="FF0000"/>
                </a:solidFill>
              </a:rPr>
              <a:t> </a:t>
            </a:r>
            <a:r>
              <a:rPr lang="en-GB" b="1" smtClean="0"/>
              <a:t>=</a:t>
            </a:r>
            <a:r>
              <a:rPr lang="en-GB" b="1" smtClean="0">
                <a:solidFill>
                  <a:srgbClr val="FF0000"/>
                </a:solidFill>
              </a:rPr>
              <a:t> </a:t>
            </a:r>
            <a:r>
              <a:rPr lang="en-GB" b="1" i="1" smtClean="0">
                <a:solidFill>
                  <a:srgbClr val="FF0000"/>
                </a:solidFill>
              </a:rPr>
              <a:t>I</a:t>
            </a:r>
            <a:r>
              <a:rPr lang="en-GB" b="1" smtClean="0">
                <a:solidFill>
                  <a:srgbClr val="FF0000"/>
                </a:solidFill>
              </a:rPr>
              <a:t> </a:t>
            </a:r>
            <a:r>
              <a:rPr lang="en-GB" b="1" smtClean="0"/>
              <a:t>x</a:t>
            </a:r>
            <a:r>
              <a:rPr lang="en-GB" b="1" smtClean="0">
                <a:solidFill>
                  <a:srgbClr val="FF0000"/>
                </a:solidFill>
              </a:rPr>
              <a:t> </a:t>
            </a:r>
            <a:r>
              <a:rPr lang="en-GB" b="1" i="1" smtClean="0">
                <a:solidFill>
                  <a:srgbClr val="FF0000"/>
                </a:solidFill>
              </a:rPr>
              <a:t>V</a:t>
            </a:r>
            <a:endParaRPr lang="en-GB" b="1" smtClean="0">
              <a:solidFill>
                <a:srgbClr val="FF0000"/>
              </a:solidFill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i="1" smtClean="0"/>
              <a:t>becomes: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b="1" i="1" smtClean="0">
                <a:solidFill>
                  <a:srgbClr val="FF0000"/>
                </a:solidFill>
              </a:rPr>
              <a:t>I</a:t>
            </a:r>
            <a:r>
              <a:rPr lang="en-GB" b="1" smtClean="0">
                <a:solidFill>
                  <a:srgbClr val="FF0000"/>
                </a:solidFill>
              </a:rPr>
              <a:t> </a:t>
            </a:r>
            <a:r>
              <a:rPr lang="en-GB" b="1" smtClean="0"/>
              <a:t>= </a:t>
            </a:r>
            <a:r>
              <a:rPr lang="en-GB" b="1" i="1" smtClean="0">
                <a:solidFill>
                  <a:srgbClr val="FF0000"/>
                </a:solidFill>
              </a:rPr>
              <a:t>P </a:t>
            </a:r>
            <a:r>
              <a:rPr lang="en-GB" b="1" i="1" smtClean="0">
                <a:cs typeface="Arial" pitchFamily="34" charset="0"/>
              </a:rPr>
              <a:t>÷</a:t>
            </a:r>
            <a:r>
              <a:rPr lang="en-GB" b="1" smtClean="0">
                <a:solidFill>
                  <a:srgbClr val="FF0000"/>
                </a:solidFill>
              </a:rPr>
              <a:t> </a:t>
            </a:r>
            <a:r>
              <a:rPr lang="en-GB" b="1" i="1" smtClean="0">
                <a:solidFill>
                  <a:srgbClr val="FF0000"/>
                </a:solidFill>
              </a:rPr>
              <a:t>V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smtClean="0"/>
              <a:t>= 2kW </a:t>
            </a:r>
            <a:r>
              <a:rPr lang="en-US" smtClean="0">
                <a:cs typeface="Arial" pitchFamily="34" charset="0"/>
              </a:rPr>
              <a:t>÷</a:t>
            </a:r>
            <a:r>
              <a:rPr lang="en-GB" smtClean="0"/>
              <a:t> 230V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smtClean="0"/>
              <a:t>= 2000W </a:t>
            </a:r>
            <a:r>
              <a:rPr lang="en-US" smtClean="0">
                <a:cs typeface="Arial" pitchFamily="34" charset="0"/>
              </a:rPr>
              <a:t>÷</a:t>
            </a:r>
            <a:r>
              <a:rPr lang="en-GB" smtClean="0"/>
              <a:t> 230V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b="1" smtClean="0">
                <a:solidFill>
                  <a:schemeClr val="accent2"/>
                </a:solidFill>
              </a:rPr>
              <a:t>electric current = 8.7A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52475"/>
          </a:xfrm>
        </p:spPr>
        <p:txBody>
          <a:bodyPr/>
          <a:lstStyle/>
          <a:p>
            <a:pPr eaLnBrk="1" hangingPunct="1"/>
            <a:r>
              <a:rPr lang="en-GB" sz="4000" smtClean="0"/>
              <a:t>Fuse ratings</a:t>
            </a:r>
          </a:p>
        </p:txBody>
      </p:sp>
      <p:sp>
        <p:nvSpPr>
          <p:cNvPr id="36249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96900" y="1133475"/>
            <a:ext cx="5503863" cy="4757738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The equation: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>
                <a:solidFill>
                  <a:srgbClr val="FF0000"/>
                </a:solidFill>
              </a:rPr>
              <a:t>current </a:t>
            </a:r>
            <a:r>
              <a:rPr lang="en-GB" sz="2400" b="1" smtClean="0"/>
              <a:t>= </a:t>
            </a:r>
            <a:r>
              <a:rPr lang="en-GB" sz="2400" b="1" u="sng" smtClean="0">
                <a:solidFill>
                  <a:srgbClr val="FF0000"/>
                </a:solidFill>
              </a:rPr>
              <a:t>electrical power</a:t>
            </a:r>
            <a:r>
              <a:rPr lang="en-GB" sz="2400" b="1" smtClean="0">
                <a:solidFill>
                  <a:srgbClr val="FF0000"/>
                </a:solidFill>
              </a:rPr>
              <a:t> </a:t>
            </a:r>
            <a:endParaRPr lang="en-US" sz="2400" b="1" smtClean="0">
              <a:cs typeface="Arial" pitchFamily="34" charset="0"/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US" sz="2400" b="1" smtClean="0">
                <a:cs typeface="Arial" pitchFamily="34" charset="0"/>
              </a:rPr>
              <a:t>	            </a:t>
            </a:r>
            <a:r>
              <a:rPr lang="en-GB" sz="2400" b="1" smtClean="0">
                <a:solidFill>
                  <a:srgbClr val="FF0000"/>
                </a:solidFill>
              </a:rPr>
              <a:t>voltage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is used to find the fuse rating of a device.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>
                <a:solidFill>
                  <a:schemeClr val="accent2"/>
                </a:solidFill>
              </a:rPr>
              <a:t>The correct fuse rating is that next above the normal current required by an appliance.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i="1" smtClean="0"/>
              <a:t>Example: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A 5A fuse should be used with a device that needs a current of 3.5A. </a:t>
            </a:r>
            <a:endParaRPr lang="en-GB" sz="2400" i="1" smtClean="0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6323013" y="1308100"/>
            <a:ext cx="2503487" cy="3590925"/>
            <a:chOff x="3983" y="824"/>
            <a:chExt cx="1577" cy="2262"/>
          </a:xfrm>
        </p:grpSpPr>
        <p:pic>
          <p:nvPicPr>
            <p:cNvPr id="17413" name="Picture 5" descr="188a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96" y="824"/>
              <a:ext cx="1564" cy="16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14" name="Text Box 6"/>
            <p:cNvSpPr txBox="1">
              <a:spLocks noChangeArrowheads="1"/>
            </p:cNvSpPr>
            <p:nvPr/>
          </p:nvSpPr>
          <p:spPr bwMode="auto">
            <a:xfrm>
              <a:off x="3983" y="2509"/>
              <a:ext cx="1545" cy="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b="1"/>
                <a:t>A 3-pin plug will normally contain a 3A, 5A or 13A fuse.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4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4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4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4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4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3600" smtClean="0"/>
              <a:t>Question</a:t>
            </a:r>
            <a:r>
              <a:rPr lang="en-GB" sz="4000" smtClean="0"/>
              <a:t> 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6088" y="1174750"/>
            <a:ext cx="8229600" cy="478472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i="1" smtClean="0"/>
              <a:t>Fuses of 3A, 5A and 13A are available. What fuse should be used with a 60W, 230V lamp?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3600" smtClean="0"/>
              <a:t>Question</a:t>
            </a:r>
            <a:r>
              <a:rPr lang="en-GB" sz="4000" smtClean="0"/>
              <a:t> </a:t>
            </a:r>
          </a:p>
        </p:txBody>
      </p:sp>
      <p:sp>
        <p:nvSpPr>
          <p:cNvPr id="364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6088" y="1174750"/>
            <a:ext cx="8229600" cy="478472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i="1" smtClean="0"/>
              <a:t>Fuses of 3A, 5A and 13A are available. What fuse should be used with a 60W, 230V lamp?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b="1" i="1" smtClean="0">
                <a:solidFill>
                  <a:srgbClr val="FF0000"/>
                </a:solidFill>
              </a:rPr>
              <a:t>I</a:t>
            </a:r>
            <a:r>
              <a:rPr lang="en-GB" b="1" smtClean="0">
                <a:solidFill>
                  <a:srgbClr val="FF0000"/>
                </a:solidFill>
              </a:rPr>
              <a:t> </a:t>
            </a:r>
            <a:r>
              <a:rPr lang="en-GB" b="1" smtClean="0"/>
              <a:t>= </a:t>
            </a:r>
            <a:r>
              <a:rPr lang="en-GB" b="1" i="1" smtClean="0">
                <a:solidFill>
                  <a:srgbClr val="FF0000"/>
                </a:solidFill>
              </a:rPr>
              <a:t>P </a:t>
            </a:r>
            <a:r>
              <a:rPr lang="en-GB" b="1" i="1" smtClean="0">
                <a:cs typeface="Arial" pitchFamily="34" charset="0"/>
              </a:rPr>
              <a:t>÷</a:t>
            </a:r>
            <a:r>
              <a:rPr lang="en-GB" b="1" smtClean="0">
                <a:solidFill>
                  <a:srgbClr val="FF0000"/>
                </a:solidFill>
              </a:rPr>
              <a:t> </a:t>
            </a:r>
            <a:r>
              <a:rPr lang="en-GB" b="1" i="1" smtClean="0">
                <a:solidFill>
                  <a:srgbClr val="FF0000"/>
                </a:solidFill>
              </a:rPr>
              <a:t>V</a:t>
            </a:r>
            <a:r>
              <a:rPr lang="en-GB" smtClean="0"/>
              <a:t>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smtClean="0"/>
              <a:t>= 60W </a:t>
            </a:r>
            <a:r>
              <a:rPr lang="en-US" smtClean="0">
                <a:cs typeface="Arial" pitchFamily="34" charset="0"/>
              </a:rPr>
              <a:t>÷</a:t>
            </a:r>
            <a:r>
              <a:rPr lang="en-GB" smtClean="0"/>
              <a:t> 230V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smtClean="0"/>
              <a:t>= 0.26A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b="1" smtClean="0">
                <a:solidFill>
                  <a:schemeClr val="accent2"/>
                </a:solidFill>
              </a:rPr>
              <a:t>Fuse to be used = 3A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5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5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5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5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4000" smtClean="0"/>
              <a:t>Complete:</a:t>
            </a:r>
          </a:p>
        </p:txBody>
      </p:sp>
      <p:graphicFrame>
        <p:nvGraphicFramePr>
          <p:cNvPr id="366595" name="Group 3"/>
          <p:cNvGraphicFramePr>
            <a:graphicFrameLocks noGrp="1"/>
          </p:cNvGraphicFramePr>
          <p:nvPr>
            <p:ph idx="1"/>
          </p:nvPr>
        </p:nvGraphicFramePr>
        <p:xfrm>
          <a:off x="503238" y="1631950"/>
          <a:ext cx="7991475" cy="4516438"/>
        </p:xfrm>
        <a:graphic>
          <a:graphicData uri="http://schemas.openxmlformats.org/drawingml/2006/table">
            <a:tbl>
              <a:tblPr/>
              <a:tblGrid>
                <a:gridCol w="2679700"/>
                <a:gridCol w="2292350"/>
                <a:gridCol w="3019425"/>
              </a:tblGrid>
              <a:tr h="8959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Device and power (W)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Normal current (A)</a:t>
                      </a:r>
                      <a:endParaRPr kumimoji="0" lang="el-GR" sz="2400" b="1" i="1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Fuse choice from: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3A, 5A or 13A</a:t>
                      </a:r>
                      <a:endParaRPr kumimoji="0" lang="en-GB" sz="2400" b="1" i="1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536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Computer; 300W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536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Microwave; 900W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536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Charger; 10W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37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Heater; 2kW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06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Maximum power?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13A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3300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66625" name="Text Box 33"/>
          <p:cNvSpPr txBox="1">
            <a:spLocks noChangeArrowheads="1"/>
          </p:cNvSpPr>
          <p:nvPr/>
        </p:nvSpPr>
        <p:spPr bwMode="auto">
          <a:xfrm>
            <a:off x="3281363" y="328613"/>
            <a:ext cx="2519362" cy="7016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>
                <a:solidFill>
                  <a:srgbClr val="FF3300"/>
                </a:solidFill>
              </a:rPr>
              <a:t>Answers</a:t>
            </a:r>
          </a:p>
        </p:txBody>
      </p:sp>
      <p:sp>
        <p:nvSpPr>
          <p:cNvPr id="366628" name="Text Box 36"/>
          <p:cNvSpPr txBox="1">
            <a:spLocks noChangeArrowheads="1"/>
          </p:cNvSpPr>
          <p:nvPr/>
        </p:nvSpPr>
        <p:spPr bwMode="auto">
          <a:xfrm>
            <a:off x="3776663" y="2565400"/>
            <a:ext cx="1341437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>
                <a:solidFill>
                  <a:schemeClr val="accent2"/>
                </a:solidFill>
              </a:rPr>
              <a:t>1.3 A</a:t>
            </a:r>
            <a:endParaRPr lang="en-GB" sz="3200" b="1" baseline="30000">
              <a:solidFill>
                <a:schemeClr val="accent2"/>
              </a:solidFill>
            </a:endParaRPr>
          </a:p>
        </p:txBody>
      </p:sp>
      <p:sp>
        <p:nvSpPr>
          <p:cNvPr id="20515" name="Text Box 38"/>
          <p:cNvSpPr txBox="1">
            <a:spLocks noChangeArrowheads="1"/>
          </p:cNvSpPr>
          <p:nvPr/>
        </p:nvSpPr>
        <p:spPr bwMode="auto">
          <a:xfrm>
            <a:off x="792163" y="1046163"/>
            <a:ext cx="7515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/>
              <a:t>All of the devices below are 230V mains appliances.</a:t>
            </a:r>
          </a:p>
        </p:txBody>
      </p:sp>
      <p:sp>
        <p:nvSpPr>
          <p:cNvPr id="366631" name="Text Box 39"/>
          <p:cNvSpPr txBox="1">
            <a:spLocks noChangeArrowheads="1"/>
          </p:cNvSpPr>
          <p:nvPr/>
        </p:nvSpPr>
        <p:spPr bwMode="auto">
          <a:xfrm>
            <a:off x="3727450" y="4008438"/>
            <a:ext cx="1439863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>
                <a:solidFill>
                  <a:schemeClr val="accent2"/>
                </a:solidFill>
              </a:rPr>
              <a:t>0.04A</a:t>
            </a:r>
            <a:endParaRPr lang="en-GB" sz="3200" b="1" baseline="30000">
              <a:solidFill>
                <a:schemeClr val="accent2"/>
              </a:solidFill>
            </a:endParaRPr>
          </a:p>
        </p:txBody>
      </p:sp>
      <p:sp>
        <p:nvSpPr>
          <p:cNvPr id="366632" name="Text Box 40"/>
          <p:cNvSpPr txBox="1">
            <a:spLocks noChangeArrowheads="1"/>
          </p:cNvSpPr>
          <p:nvPr/>
        </p:nvSpPr>
        <p:spPr bwMode="auto">
          <a:xfrm>
            <a:off x="3798888" y="4686300"/>
            <a:ext cx="1296987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>
                <a:solidFill>
                  <a:schemeClr val="accent2"/>
                </a:solidFill>
              </a:rPr>
              <a:t>8.7A</a:t>
            </a:r>
          </a:p>
        </p:txBody>
      </p:sp>
      <p:sp>
        <p:nvSpPr>
          <p:cNvPr id="366633" name="Text Box 41"/>
          <p:cNvSpPr txBox="1">
            <a:spLocks noChangeArrowheads="1"/>
          </p:cNvSpPr>
          <p:nvPr/>
        </p:nvSpPr>
        <p:spPr bwMode="auto">
          <a:xfrm>
            <a:off x="3797300" y="3262313"/>
            <a:ext cx="12985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>
                <a:solidFill>
                  <a:schemeClr val="accent2"/>
                </a:solidFill>
              </a:rPr>
              <a:t>3.9 A</a:t>
            </a:r>
            <a:endParaRPr lang="en-GB" sz="3200" b="1" baseline="30000">
              <a:solidFill>
                <a:schemeClr val="accent2"/>
              </a:solidFill>
            </a:endParaRPr>
          </a:p>
        </p:txBody>
      </p:sp>
      <p:sp>
        <p:nvSpPr>
          <p:cNvPr id="366635" name="Text Box 43"/>
          <p:cNvSpPr txBox="1">
            <a:spLocks noChangeArrowheads="1"/>
          </p:cNvSpPr>
          <p:nvPr/>
        </p:nvSpPr>
        <p:spPr bwMode="auto">
          <a:xfrm>
            <a:off x="614363" y="5441950"/>
            <a:ext cx="2513012" cy="5794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>
                <a:solidFill>
                  <a:srgbClr val="006600"/>
                </a:solidFill>
              </a:rPr>
              <a:t>    2990W</a:t>
            </a:r>
            <a:r>
              <a:rPr lang="en-GB" sz="3200" b="1">
                <a:solidFill>
                  <a:schemeClr val="accent2"/>
                </a:solidFill>
              </a:rPr>
              <a:t>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6625" grpId="0" animBg="1"/>
      <p:bldP spid="366628" grpId="0"/>
      <p:bldP spid="366631" grpId="0"/>
      <p:bldP spid="366632" grpId="0"/>
      <p:bldP spid="366633" grpId="0"/>
      <p:bldP spid="36663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pPr eaLnBrk="1" hangingPunct="1"/>
            <a:r>
              <a:rPr lang="en-GB" sz="3600" smtClean="0"/>
              <a:t>Electrical power (</a:t>
            </a:r>
            <a:r>
              <a:rPr lang="en-GB" sz="3600" b="1" i="1" smtClean="0"/>
              <a:t>P</a:t>
            </a:r>
            <a:r>
              <a:rPr lang="en-GB" sz="3600" smtClean="0"/>
              <a:t>)</a:t>
            </a:r>
          </a:p>
        </p:txBody>
      </p:sp>
      <p:sp>
        <p:nvSpPr>
          <p:cNvPr id="34201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52450" y="1174750"/>
            <a:ext cx="8270875" cy="514032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The electrical power, </a:t>
            </a:r>
            <a:r>
              <a:rPr lang="en-GB" sz="2400" b="1" i="1" smtClean="0"/>
              <a:t>P</a:t>
            </a:r>
            <a:r>
              <a:rPr lang="en-GB" sz="2400" smtClean="0"/>
              <a:t> of a device is equal to the rate at which it transforms energy from electrical to some other form (such as heat).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b="1" smtClean="0">
                <a:solidFill>
                  <a:srgbClr val="FF0000"/>
                </a:solidFill>
              </a:rPr>
              <a:t>electrical power </a:t>
            </a:r>
            <a:r>
              <a:rPr lang="en-GB" sz="2800" b="1" smtClean="0"/>
              <a:t>=</a:t>
            </a:r>
            <a:r>
              <a:rPr lang="en-GB" sz="2800" b="1" smtClean="0">
                <a:solidFill>
                  <a:srgbClr val="FF0000"/>
                </a:solidFill>
              </a:rPr>
              <a:t> energy transferred </a:t>
            </a:r>
            <a:r>
              <a:rPr lang="en-US" sz="2800" b="1" smtClean="0">
                <a:cs typeface="Arial" pitchFamily="34" charset="0"/>
              </a:rPr>
              <a:t>÷</a:t>
            </a:r>
            <a:r>
              <a:rPr lang="en-GB" sz="2800" b="1" smtClean="0">
                <a:solidFill>
                  <a:srgbClr val="FF0000"/>
                </a:solidFill>
              </a:rPr>
              <a:t> time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800" b="1" smtClean="0">
              <a:solidFill>
                <a:srgbClr val="FF0000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>
                <a:solidFill>
                  <a:srgbClr val="FF0000"/>
                </a:solidFill>
              </a:rPr>
              <a:t>electrical power</a:t>
            </a:r>
            <a:r>
              <a:rPr lang="en-GB" sz="2400" smtClean="0"/>
              <a:t> is measured in </a:t>
            </a:r>
            <a:r>
              <a:rPr lang="en-GB" sz="2400" b="1" smtClean="0">
                <a:solidFill>
                  <a:schemeClr val="accent2"/>
                </a:solidFill>
              </a:rPr>
              <a:t>watts (W)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>
                <a:solidFill>
                  <a:srgbClr val="FF0000"/>
                </a:solidFill>
              </a:rPr>
              <a:t>energy</a:t>
            </a:r>
            <a:r>
              <a:rPr lang="en-GB" sz="2400" smtClean="0"/>
              <a:t> in </a:t>
            </a:r>
            <a:r>
              <a:rPr lang="en-GB" sz="2400" b="1" smtClean="0">
                <a:solidFill>
                  <a:schemeClr val="accent2"/>
                </a:solidFill>
              </a:rPr>
              <a:t>joules (J)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>
                <a:solidFill>
                  <a:srgbClr val="FF0000"/>
                </a:solidFill>
              </a:rPr>
              <a:t>time</a:t>
            </a:r>
            <a:r>
              <a:rPr lang="en-GB" sz="2400" smtClean="0"/>
              <a:t> in </a:t>
            </a:r>
            <a:r>
              <a:rPr lang="en-GB" sz="2400" b="1" smtClean="0">
                <a:solidFill>
                  <a:schemeClr val="accent2"/>
                </a:solidFill>
              </a:rPr>
              <a:t>seconds (s)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b="1" smtClean="0">
              <a:solidFill>
                <a:schemeClr val="accent2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i="1" smtClean="0"/>
              <a:t>also: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>
                <a:solidFill>
                  <a:srgbClr val="006600"/>
                </a:solidFill>
              </a:rPr>
              <a:t>1 kilowatt (kW) = 1 000 watts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>
                <a:solidFill>
                  <a:srgbClr val="006600"/>
                </a:solidFill>
              </a:rPr>
              <a:t>1 megawatt (MW) = 1 000 000 watts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4000" smtClean="0"/>
              <a:t>Complete:</a:t>
            </a:r>
          </a:p>
        </p:txBody>
      </p:sp>
      <p:graphicFrame>
        <p:nvGraphicFramePr>
          <p:cNvPr id="366595" name="Group 3"/>
          <p:cNvGraphicFramePr>
            <a:graphicFrameLocks noGrp="1"/>
          </p:cNvGraphicFramePr>
          <p:nvPr>
            <p:ph idx="1"/>
          </p:nvPr>
        </p:nvGraphicFramePr>
        <p:xfrm>
          <a:off x="503238" y="1631950"/>
          <a:ext cx="7991475" cy="4516438"/>
        </p:xfrm>
        <a:graphic>
          <a:graphicData uri="http://schemas.openxmlformats.org/drawingml/2006/table">
            <a:tbl>
              <a:tblPr/>
              <a:tblGrid>
                <a:gridCol w="2679700"/>
                <a:gridCol w="2292350"/>
                <a:gridCol w="3019425"/>
              </a:tblGrid>
              <a:tr h="8959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Device and power (W)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Normal current (A)</a:t>
                      </a:r>
                      <a:endParaRPr kumimoji="0" lang="el-GR" sz="2400" b="1" i="1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Fuse choice from: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3A, 5A or 13A</a:t>
                      </a:r>
                      <a:endParaRPr kumimoji="0" lang="en-GB" sz="2400" b="1" i="1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536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Computer; 300W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536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Microwave; 900W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536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Charger; 10W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37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Heater; 2kW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06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Maximum power?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13A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charset="0"/>
                        </a:rPr>
                        <a:t>13A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66625" name="Text Box 33"/>
          <p:cNvSpPr txBox="1">
            <a:spLocks noChangeArrowheads="1"/>
          </p:cNvSpPr>
          <p:nvPr/>
        </p:nvSpPr>
        <p:spPr bwMode="auto">
          <a:xfrm>
            <a:off x="3281363" y="328613"/>
            <a:ext cx="2519362" cy="7016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>
                <a:solidFill>
                  <a:srgbClr val="FF3300"/>
                </a:solidFill>
              </a:rPr>
              <a:t>Answers</a:t>
            </a:r>
          </a:p>
        </p:txBody>
      </p:sp>
      <p:sp>
        <p:nvSpPr>
          <p:cNvPr id="366626" name="Text Box 34"/>
          <p:cNvSpPr txBox="1">
            <a:spLocks noChangeArrowheads="1"/>
          </p:cNvSpPr>
          <p:nvPr/>
        </p:nvSpPr>
        <p:spPr bwMode="auto">
          <a:xfrm>
            <a:off x="6627813" y="4048125"/>
            <a:ext cx="79216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>
                <a:solidFill>
                  <a:srgbClr val="FF3300"/>
                </a:solidFill>
              </a:rPr>
              <a:t>3A</a:t>
            </a:r>
            <a:endParaRPr lang="en-GB" sz="3200" b="1" baseline="30000">
              <a:solidFill>
                <a:srgbClr val="FF3300"/>
              </a:solidFill>
            </a:endParaRPr>
          </a:p>
        </p:txBody>
      </p:sp>
      <p:sp>
        <p:nvSpPr>
          <p:cNvPr id="366627" name="Text Box 35"/>
          <p:cNvSpPr txBox="1">
            <a:spLocks noChangeArrowheads="1"/>
          </p:cNvSpPr>
          <p:nvPr/>
        </p:nvSpPr>
        <p:spPr bwMode="auto">
          <a:xfrm>
            <a:off x="6670675" y="3300413"/>
            <a:ext cx="706438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/>
              <a:t>5A</a:t>
            </a:r>
          </a:p>
        </p:txBody>
      </p:sp>
      <p:sp>
        <p:nvSpPr>
          <p:cNvPr id="366628" name="Text Box 36"/>
          <p:cNvSpPr txBox="1">
            <a:spLocks noChangeArrowheads="1"/>
          </p:cNvSpPr>
          <p:nvPr/>
        </p:nvSpPr>
        <p:spPr bwMode="auto">
          <a:xfrm>
            <a:off x="3776663" y="2565400"/>
            <a:ext cx="1341437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>
                <a:solidFill>
                  <a:schemeClr val="accent2"/>
                </a:solidFill>
              </a:rPr>
              <a:t>1.3 A</a:t>
            </a:r>
            <a:endParaRPr lang="en-GB" sz="3200" b="1" baseline="30000">
              <a:solidFill>
                <a:schemeClr val="accent2"/>
              </a:solidFill>
            </a:endParaRPr>
          </a:p>
        </p:txBody>
      </p:sp>
      <p:sp>
        <p:nvSpPr>
          <p:cNvPr id="366629" name="Text Box 37"/>
          <p:cNvSpPr txBox="1">
            <a:spLocks noChangeArrowheads="1"/>
          </p:cNvSpPr>
          <p:nvPr/>
        </p:nvSpPr>
        <p:spPr bwMode="auto">
          <a:xfrm>
            <a:off x="6618288" y="2598738"/>
            <a:ext cx="81121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>
                <a:solidFill>
                  <a:srgbClr val="FF3300"/>
                </a:solidFill>
              </a:rPr>
              <a:t>3A</a:t>
            </a:r>
          </a:p>
        </p:txBody>
      </p:sp>
      <p:sp>
        <p:nvSpPr>
          <p:cNvPr id="21542" name="Text Box 38"/>
          <p:cNvSpPr txBox="1">
            <a:spLocks noChangeArrowheads="1"/>
          </p:cNvSpPr>
          <p:nvPr/>
        </p:nvSpPr>
        <p:spPr bwMode="auto">
          <a:xfrm>
            <a:off x="792163" y="1046163"/>
            <a:ext cx="7515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/>
              <a:t>All of the devices below are 230V mains appliances.</a:t>
            </a:r>
          </a:p>
        </p:txBody>
      </p:sp>
      <p:sp>
        <p:nvSpPr>
          <p:cNvPr id="366631" name="Text Box 39"/>
          <p:cNvSpPr txBox="1">
            <a:spLocks noChangeArrowheads="1"/>
          </p:cNvSpPr>
          <p:nvPr/>
        </p:nvSpPr>
        <p:spPr bwMode="auto">
          <a:xfrm>
            <a:off x="3727450" y="4008438"/>
            <a:ext cx="1439863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>
                <a:solidFill>
                  <a:schemeClr val="accent2"/>
                </a:solidFill>
              </a:rPr>
              <a:t>0.04A</a:t>
            </a:r>
            <a:endParaRPr lang="en-GB" sz="3200" b="1" baseline="30000">
              <a:solidFill>
                <a:schemeClr val="accent2"/>
              </a:solidFill>
            </a:endParaRPr>
          </a:p>
        </p:txBody>
      </p:sp>
      <p:sp>
        <p:nvSpPr>
          <p:cNvPr id="366632" name="Text Box 40"/>
          <p:cNvSpPr txBox="1">
            <a:spLocks noChangeArrowheads="1"/>
          </p:cNvSpPr>
          <p:nvPr/>
        </p:nvSpPr>
        <p:spPr bwMode="auto">
          <a:xfrm>
            <a:off x="3798888" y="4686300"/>
            <a:ext cx="1296987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>
                <a:solidFill>
                  <a:schemeClr val="accent2"/>
                </a:solidFill>
              </a:rPr>
              <a:t>8.7A</a:t>
            </a:r>
          </a:p>
        </p:txBody>
      </p:sp>
      <p:sp>
        <p:nvSpPr>
          <p:cNvPr id="366633" name="Text Box 41"/>
          <p:cNvSpPr txBox="1">
            <a:spLocks noChangeArrowheads="1"/>
          </p:cNvSpPr>
          <p:nvPr/>
        </p:nvSpPr>
        <p:spPr bwMode="auto">
          <a:xfrm>
            <a:off x="3797300" y="3262313"/>
            <a:ext cx="12985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>
                <a:solidFill>
                  <a:schemeClr val="accent2"/>
                </a:solidFill>
              </a:rPr>
              <a:t>3.9 A</a:t>
            </a:r>
            <a:endParaRPr lang="en-GB" sz="3200" b="1" baseline="30000">
              <a:solidFill>
                <a:schemeClr val="accent2"/>
              </a:solidFill>
            </a:endParaRPr>
          </a:p>
        </p:txBody>
      </p:sp>
      <p:sp>
        <p:nvSpPr>
          <p:cNvPr id="366634" name="Text Box 42"/>
          <p:cNvSpPr txBox="1">
            <a:spLocks noChangeArrowheads="1"/>
          </p:cNvSpPr>
          <p:nvPr/>
        </p:nvSpPr>
        <p:spPr bwMode="auto">
          <a:xfrm>
            <a:off x="6523038" y="4721225"/>
            <a:ext cx="100171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>
                <a:solidFill>
                  <a:srgbClr val="663300"/>
                </a:solidFill>
              </a:rPr>
              <a:t>13A</a:t>
            </a:r>
          </a:p>
        </p:txBody>
      </p:sp>
      <p:sp>
        <p:nvSpPr>
          <p:cNvPr id="366635" name="Text Box 43"/>
          <p:cNvSpPr txBox="1">
            <a:spLocks noChangeArrowheads="1"/>
          </p:cNvSpPr>
          <p:nvPr/>
        </p:nvSpPr>
        <p:spPr bwMode="auto">
          <a:xfrm>
            <a:off x="614363" y="5441950"/>
            <a:ext cx="2513012" cy="5794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>
                <a:solidFill>
                  <a:srgbClr val="006600"/>
                </a:solidFill>
              </a:rPr>
              <a:t>    2990W</a:t>
            </a:r>
            <a:r>
              <a:rPr lang="en-GB" sz="3200" b="1">
                <a:solidFill>
                  <a:schemeClr val="accent2"/>
                </a:solidFill>
              </a:rPr>
              <a:t>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6625" grpId="0" animBg="1"/>
      <p:bldP spid="366626" grpId="0"/>
      <p:bldP spid="366627" grpId="0"/>
      <p:bldP spid="366628" grpId="0"/>
      <p:bldP spid="366629" grpId="0"/>
      <p:bldP spid="366631" grpId="0"/>
      <p:bldP spid="366632" grpId="0"/>
      <p:bldP spid="366633" grpId="0"/>
      <p:bldP spid="366634" grpId="0"/>
      <p:bldP spid="36663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395288" y="333375"/>
            <a:ext cx="8291512" cy="43529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  <a:latin typeface="Times New Roman" pitchFamily="18" charset="0"/>
              </a:rPr>
              <a:t>Choose appropriate words to fill in the gaps below: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Electric power is the rate of conversion of electrical _______ to some other form and is measured in ______.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Electrical power is equal to electric current __________ by voltage. The greater the _______ for the same voltage the _________ is the current drawn.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The correct fuse for a device is the next available value _____ the normal current drawn by a device. The maximum fuse rating for a 3-pin plug is _______ for an appliance of power about _______.</a:t>
            </a:r>
          </a:p>
        </p:txBody>
      </p:sp>
      <p:sp>
        <p:nvSpPr>
          <p:cNvPr id="368643" name="Text Box 3"/>
          <p:cNvSpPr txBox="1">
            <a:spLocks noChangeArrowheads="1"/>
          </p:cNvSpPr>
          <p:nvPr/>
        </p:nvSpPr>
        <p:spPr bwMode="auto">
          <a:xfrm>
            <a:off x="3186113" y="5264150"/>
            <a:ext cx="7191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13A</a:t>
            </a:r>
          </a:p>
        </p:txBody>
      </p:sp>
      <p:sp>
        <p:nvSpPr>
          <p:cNvPr id="368644" name="Text Box 4"/>
          <p:cNvSpPr txBox="1">
            <a:spLocks noChangeArrowheads="1"/>
          </p:cNvSpPr>
          <p:nvPr/>
        </p:nvSpPr>
        <p:spPr bwMode="auto">
          <a:xfrm>
            <a:off x="6288088" y="5264150"/>
            <a:ext cx="7493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3kW</a:t>
            </a:r>
          </a:p>
        </p:txBody>
      </p:sp>
      <p:sp>
        <p:nvSpPr>
          <p:cNvPr id="368645" name="Text Box 5"/>
          <p:cNvSpPr txBox="1">
            <a:spLocks noChangeArrowheads="1"/>
          </p:cNvSpPr>
          <p:nvPr/>
        </p:nvSpPr>
        <p:spPr bwMode="auto">
          <a:xfrm>
            <a:off x="2352675" y="5264150"/>
            <a:ext cx="9080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above</a:t>
            </a:r>
          </a:p>
        </p:txBody>
      </p:sp>
      <p:sp>
        <p:nvSpPr>
          <p:cNvPr id="368646" name="Text Box 6"/>
          <p:cNvSpPr txBox="1">
            <a:spLocks noChangeArrowheads="1"/>
          </p:cNvSpPr>
          <p:nvPr/>
        </p:nvSpPr>
        <p:spPr bwMode="auto">
          <a:xfrm>
            <a:off x="5375275" y="5264150"/>
            <a:ext cx="10080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greater</a:t>
            </a:r>
          </a:p>
        </p:txBody>
      </p:sp>
      <p:sp>
        <p:nvSpPr>
          <p:cNvPr id="368647" name="Text Box 7"/>
          <p:cNvSpPr txBox="1">
            <a:spLocks noChangeArrowheads="1"/>
          </p:cNvSpPr>
          <p:nvPr/>
        </p:nvSpPr>
        <p:spPr bwMode="auto">
          <a:xfrm>
            <a:off x="6967538" y="5264150"/>
            <a:ext cx="9556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energy</a:t>
            </a:r>
          </a:p>
        </p:txBody>
      </p:sp>
      <p:sp>
        <p:nvSpPr>
          <p:cNvPr id="368648" name="Text Box 8"/>
          <p:cNvSpPr txBox="1">
            <a:spLocks noChangeArrowheads="1"/>
          </p:cNvSpPr>
          <p:nvPr/>
        </p:nvSpPr>
        <p:spPr bwMode="auto">
          <a:xfrm>
            <a:off x="1160463" y="5264150"/>
            <a:ext cx="13176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multiplied</a:t>
            </a:r>
          </a:p>
        </p:txBody>
      </p:sp>
      <p:sp>
        <p:nvSpPr>
          <p:cNvPr id="368649" name="Text Box 9"/>
          <p:cNvSpPr txBox="1">
            <a:spLocks noChangeArrowheads="1"/>
          </p:cNvSpPr>
          <p:nvPr/>
        </p:nvSpPr>
        <p:spPr bwMode="auto">
          <a:xfrm>
            <a:off x="3806825" y="5264150"/>
            <a:ext cx="8016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watts</a:t>
            </a:r>
          </a:p>
        </p:txBody>
      </p:sp>
      <p:sp>
        <p:nvSpPr>
          <p:cNvPr id="368650" name="Text Box 10"/>
          <p:cNvSpPr txBox="1">
            <a:spLocks noChangeArrowheads="1"/>
          </p:cNvSpPr>
          <p:nvPr/>
        </p:nvSpPr>
        <p:spPr bwMode="auto">
          <a:xfrm>
            <a:off x="3216275" y="4848225"/>
            <a:ext cx="26638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 i="1"/>
              <a:t>WORD SELECTION:</a:t>
            </a:r>
          </a:p>
        </p:txBody>
      </p:sp>
      <p:sp>
        <p:nvSpPr>
          <p:cNvPr id="368651" name="Text Box 11"/>
          <p:cNvSpPr txBox="1">
            <a:spLocks noChangeArrowheads="1"/>
          </p:cNvSpPr>
          <p:nvPr/>
        </p:nvSpPr>
        <p:spPr bwMode="auto">
          <a:xfrm>
            <a:off x="4570413" y="5264150"/>
            <a:ext cx="9001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power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43" grpId="0"/>
      <p:bldP spid="368643" grpId="1"/>
      <p:bldP spid="368644" grpId="0"/>
      <p:bldP spid="368644" grpId="1"/>
      <p:bldP spid="368645" grpId="0" build="allAtOnce"/>
      <p:bldP spid="368646" grpId="0" build="allAtOnce"/>
      <p:bldP spid="368647" grpId="0" build="allAtOnce"/>
      <p:bldP spid="368648" grpId="0" build="allAtOnce"/>
      <p:bldP spid="368649" grpId="0" build="allAtOnce"/>
      <p:bldP spid="368650" grpId="0" build="allAtOnce"/>
      <p:bldP spid="368651" grpId="0"/>
      <p:bldP spid="368651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395288" y="333375"/>
            <a:ext cx="8291512" cy="43529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  <a:latin typeface="Times New Roman" pitchFamily="18" charset="0"/>
              </a:rPr>
              <a:t>Choose appropriate words to fill in the gaps below: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Electric power is the rate of conversion of electrical _______ to some other form and is measured in ______.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Electrical power is equal to electric current __________ by voltage. The greater the _______ for the same voltage the _________ is the current drawn.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The correct fuse for a device is the next available value _____ the normal current drawn by a device. The maximum fuse rating for a 3-pin plug is _______ for an appliance of power about _______.</a:t>
            </a:r>
          </a:p>
        </p:txBody>
      </p:sp>
      <p:sp>
        <p:nvSpPr>
          <p:cNvPr id="368643" name="Text Box 3"/>
          <p:cNvSpPr txBox="1">
            <a:spLocks noChangeArrowheads="1"/>
          </p:cNvSpPr>
          <p:nvPr/>
        </p:nvSpPr>
        <p:spPr bwMode="auto">
          <a:xfrm>
            <a:off x="3186113" y="5264150"/>
            <a:ext cx="7191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13A</a:t>
            </a:r>
          </a:p>
        </p:txBody>
      </p:sp>
      <p:sp>
        <p:nvSpPr>
          <p:cNvPr id="368644" name="Text Box 4"/>
          <p:cNvSpPr txBox="1">
            <a:spLocks noChangeArrowheads="1"/>
          </p:cNvSpPr>
          <p:nvPr/>
        </p:nvSpPr>
        <p:spPr bwMode="auto">
          <a:xfrm>
            <a:off x="6288088" y="5264150"/>
            <a:ext cx="7493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3kW</a:t>
            </a:r>
          </a:p>
        </p:txBody>
      </p:sp>
      <p:sp>
        <p:nvSpPr>
          <p:cNvPr id="368645" name="Text Box 5"/>
          <p:cNvSpPr txBox="1">
            <a:spLocks noChangeArrowheads="1"/>
          </p:cNvSpPr>
          <p:nvPr/>
        </p:nvSpPr>
        <p:spPr bwMode="auto">
          <a:xfrm>
            <a:off x="2352675" y="5264150"/>
            <a:ext cx="9080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above</a:t>
            </a:r>
          </a:p>
        </p:txBody>
      </p:sp>
      <p:sp>
        <p:nvSpPr>
          <p:cNvPr id="368646" name="Text Box 6"/>
          <p:cNvSpPr txBox="1">
            <a:spLocks noChangeArrowheads="1"/>
          </p:cNvSpPr>
          <p:nvPr/>
        </p:nvSpPr>
        <p:spPr bwMode="auto">
          <a:xfrm>
            <a:off x="5375275" y="5264150"/>
            <a:ext cx="10080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greater</a:t>
            </a:r>
          </a:p>
        </p:txBody>
      </p:sp>
      <p:sp>
        <p:nvSpPr>
          <p:cNvPr id="368647" name="Text Box 7"/>
          <p:cNvSpPr txBox="1">
            <a:spLocks noChangeArrowheads="1"/>
          </p:cNvSpPr>
          <p:nvPr/>
        </p:nvSpPr>
        <p:spPr bwMode="auto">
          <a:xfrm>
            <a:off x="6967538" y="5264150"/>
            <a:ext cx="9556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energy</a:t>
            </a:r>
          </a:p>
        </p:txBody>
      </p:sp>
      <p:sp>
        <p:nvSpPr>
          <p:cNvPr id="368648" name="Text Box 8"/>
          <p:cNvSpPr txBox="1">
            <a:spLocks noChangeArrowheads="1"/>
          </p:cNvSpPr>
          <p:nvPr/>
        </p:nvSpPr>
        <p:spPr bwMode="auto">
          <a:xfrm>
            <a:off x="1160463" y="5264150"/>
            <a:ext cx="13176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multiplied</a:t>
            </a:r>
          </a:p>
        </p:txBody>
      </p:sp>
      <p:sp>
        <p:nvSpPr>
          <p:cNvPr id="368649" name="Text Box 9"/>
          <p:cNvSpPr txBox="1">
            <a:spLocks noChangeArrowheads="1"/>
          </p:cNvSpPr>
          <p:nvPr/>
        </p:nvSpPr>
        <p:spPr bwMode="auto">
          <a:xfrm>
            <a:off x="3806825" y="5264150"/>
            <a:ext cx="8016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watts</a:t>
            </a:r>
          </a:p>
        </p:txBody>
      </p:sp>
      <p:sp>
        <p:nvSpPr>
          <p:cNvPr id="368650" name="Text Box 10"/>
          <p:cNvSpPr txBox="1">
            <a:spLocks noChangeArrowheads="1"/>
          </p:cNvSpPr>
          <p:nvPr/>
        </p:nvSpPr>
        <p:spPr bwMode="auto">
          <a:xfrm>
            <a:off x="3216275" y="4848225"/>
            <a:ext cx="26638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 i="1"/>
              <a:t>WORD SELECTION:</a:t>
            </a:r>
          </a:p>
        </p:txBody>
      </p:sp>
      <p:sp>
        <p:nvSpPr>
          <p:cNvPr id="368651" name="Text Box 11"/>
          <p:cNvSpPr txBox="1">
            <a:spLocks noChangeArrowheads="1"/>
          </p:cNvSpPr>
          <p:nvPr/>
        </p:nvSpPr>
        <p:spPr bwMode="auto">
          <a:xfrm>
            <a:off x="4570413" y="5264150"/>
            <a:ext cx="9001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power</a:t>
            </a:r>
          </a:p>
        </p:txBody>
      </p:sp>
      <p:sp>
        <p:nvSpPr>
          <p:cNvPr id="368652" name="Text Box 12"/>
          <p:cNvSpPr txBox="1">
            <a:spLocks noChangeArrowheads="1"/>
          </p:cNvSpPr>
          <p:nvPr/>
        </p:nvSpPr>
        <p:spPr bwMode="auto">
          <a:xfrm>
            <a:off x="3927475" y="3906838"/>
            <a:ext cx="7191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13A</a:t>
            </a:r>
          </a:p>
        </p:txBody>
      </p:sp>
      <p:sp>
        <p:nvSpPr>
          <p:cNvPr id="368653" name="Text Box 13"/>
          <p:cNvSpPr txBox="1">
            <a:spLocks noChangeArrowheads="1"/>
          </p:cNvSpPr>
          <p:nvPr/>
        </p:nvSpPr>
        <p:spPr bwMode="auto">
          <a:xfrm>
            <a:off x="1452563" y="4286250"/>
            <a:ext cx="7493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3kW</a:t>
            </a:r>
          </a:p>
        </p:txBody>
      </p:sp>
      <p:sp>
        <p:nvSpPr>
          <p:cNvPr id="368654" name="Text Box 14"/>
          <p:cNvSpPr txBox="1">
            <a:spLocks noChangeArrowheads="1"/>
          </p:cNvSpPr>
          <p:nvPr/>
        </p:nvSpPr>
        <p:spPr bwMode="auto">
          <a:xfrm>
            <a:off x="7664450" y="3182938"/>
            <a:ext cx="908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above</a:t>
            </a:r>
          </a:p>
        </p:txBody>
      </p:sp>
      <p:sp>
        <p:nvSpPr>
          <p:cNvPr id="368655" name="Text Box 15"/>
          <p:cNvSpPr txBox="1">
            <a:spLocks noChangeArrowheads="1"/>
          </p:cNvSpPr>
          <p:nvPr/>
        </p:nvSpPr>
        <p:spPr bwMode="auto">
          <a:xfrm>
            <a:off x="695325" y="2625725"/>
            <a:ext cx="10080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greater</a:t>
            </a:r>
          </a:p>
        </p:txBody>
      </p:sp>
      <p:sp>
        <p:nvSpPr>
          <p:cNvPr id="368656" name="Text Box 16"/>
          <p:cNvSpPr txBox="1">
            <a:spLocks noChangeArrowheads="1"/>
          </p:cNvSpPr>
          <p:nvPr/>
        </p:nvSpPr>
        <p:spPr bwMode="auto">
          <a:xfrm>
            <a:off x="7285038" y="996950"/>
            <a:ext cx="9556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energy</a:t>
            </a:r>
          </a:p>
        </p:txBody>
      </p:sp>
      <p:sp>
        <p:nvSpPr>
          <p:cNvPr id="368657" name="Text Box 17"/>
          <p:cNvSpPr txBox="1">
            <a:spLocks noChangeArrowheads="1"/>
          </p:cNvSpPr>
          <p:nvPr/>
        </p:nvSpPr>
        <p:spPr bwMode="auto">
          <a:xfrm>
            <a:off x="6350000" y="1922463"/>
            <a:ext cx="13176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multiplied</a:t>
            </a:r>
          </a:p>
        </p:txBody>
      </p:sp>
      <p:sp>
        <p:nvSpPr>
          <p:cNvPr id="368658" name="Text Box 18"/>
          <p:cNvSpPr txBox="1">
            <a:spLocks noChangeArrowheads="1"/>
          </p:cNvSpPr>
          <p:nvPr/>
        </p:nvSpPr>
        <p:spPr bwMode="auto">
          <a:xfrm>
            <a:off x="5618163" y="1387475"/>
            <a:ext cx="8016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watts</a:t>
            </a:r>
          </a:p>
        </p:txBody>
      </p:sp>
      <p:sp>
        <p:nvSpPr>
          <p:cNvPr id="368659" name="Text Box 19"/>
          <p:cNvSpPr txBox="1">
            <a:spLocks noChangeArrowheads="1"/>
          </p:cNvSpPr>
          <p:nvPr/>
        </p:nvSpPr>
        <p:spPr bwMode="auto">
          <a:xfrm>
            <a:off x="3671888" y="2246313"/>
            <a:ext cx="9001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power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43" grpId="0"/>
      <p:bldP spid="368643" grpId="1"/>
      <p:bldP spid="368644" grpId="0"/>
      <p:bldP spid="368644" grpId="1"/>
      <p:bldP spid="368645" grpId="0" build="allAtOnce"/>
      <p:bldP spid="368646" grpId="0" build="allAtOnce"/>
      <p:bldP spid="368647" grpId="0" build="allAtOnce"/>
      <p:bldP spid="368648" grpId="0" build="allAtOnce"/>
      <p:bldP spid="368649" grpId="0" build="allAtOnce"/>
      <p:bldP spid="368650" grpId="0" build="allAtOnce"/>
      <p:bldP spid="368651" grpId="0"/>
      <p:bldP spid="368651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3600" smtClean="0"/>
              <a:t>Electrical energy </a:t>
            </a:r>
            <a:r>
              <a:rPr lang="en-GB" sz="3600" b="1" i="1" smtClean="0">
                <a:solidFill>
                  <a:srgbClr val="FF0000"/>
                </a:solidFill>
              </a:rPr>
              <a:t>E</a:t>
            </a:r>
          </a:p>
        </p:txBody>
      </p:sp>
      <p:sp>
        <p:nvSpPr>
          <p:cNvPr id="39731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14350" y="1624013"/>
            <a:ext cx="8226425" cy="4378325"/>
          </a:xfrm>
        </p:spPr>
        <p:txBody>
          <a:bodyPr/>
          <a:lstStyle/>
          <a:p>
            <a:pPr marL="0" indent="0" algn="ctr" eaLnBrk="1" hangingPunct="1">
              <a:lnSpc>
                <a:spcPct val="90000"/>
              </a:lnSpc>
              <a:buFontTx/>
              <a:buNone/>
            </a:pPr>
            <a:r>
              <a:rPr lang="en-GB" sz="2800" b="1" i="1" smtClean="0">
                <a:solidFill>
                  <a:srgbClr val="FF0000"/>
                </a:solidFill>
              </a:rPr>
              <a:t>E</a:t>
            </a:r>
            <a:r>
              <a:rPr lang="en-GB" sz="2800" b="1" smtClean="0">
                <a:solidFill>
                  <a:srgbClr val="FF0000"/>
                </a:solidFill>
              </a:rPr>
              <a:t> </a:t>
            </a:r>
            <a:r>
              <a:rPr lang="en-GB" sz="2800" b="1" smtClean="0"/>
              <a:t>=</a:t>
            </a:r>
            <a:r>
              <a:rPr lang="en-GB" sz="2800" b="1" smtClean="0">
                <a:solidFill>
                  <a:srgbClr val="FF0000"/>
                </a:solidFill>
              </a:rPr>
              <a:t> </a:t>
            </a:r>
            <a:r>
              <a:rPr lang="en-GB" sz="2800" b="1" i="1" smtClean="0">
                <a:solidFill>
                  <a:srgbClr val="FF0000"/>
                </a:solidFill>
              </a:rPr>
              <a:t>I</a:t>
            </a:r>
            <a:r>
              <a:rPr lang="en-GB" sz="2800" b="1" smtClean="0">
                <a:solidFill>
                  <a:srgbClr val="FF0000"/>
                </a:solidFill>
              </a:rPr>
              <a:t> </a:t>
            </a:r>
            <a:r>
              <a:rPr lang="en-GB" sz="2800" b="1" smtClean="0"/>
              <a:t>x</a:t>
            </a:r>
            <a:r>
              <a:rPr lang="en-GB" sz="2800" b="1" smtClean="0">
                <a:solidFill>
                  <a:srgbClr val="FF0000"/>
                </a:solidFill>
              </a:rPr>
              <a:t> </a:t>
            </a:r>
            <a:r>
              <a:rPr lang="en-GB" sz="2800" b="1" i="1" smtClean="0">
                <a:solidFill>
                  <a:srgbClr val="FF0000"/>
                </a:solidFill>
              </a:rPr>
              <a:t>V </a:t>
            </a:r>
            <a:r>
              <a:rPr lang="en-GB" sz="2800" b="1" i="1" smtClean="0"/>
              <a:t>x</a:t>
            </a:r>
            <a:r>
              <a:rPr lang="en-GB" sz="2800" b="1" i="1" smtClean="0">
                <a:solidFill>
                  <a:srgbClr val="FF0000"/>
                </a:solidFill>
              </a:rPr>
              <a:t> t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800" b="1" smtClean="0">
              <a:solidFill>
                <a:srgbClr val="FF0000"/>
              </a:solidFill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b="1" smtClean="0">
                <a:solidFill>
                  <a:srgbClr val="FF0000"/>
                </a:solidFill>
              </a:rPr>
              <a:t>electrical energy (</a:t>
            </a:r>
            <a:r>
              <a:rPr lang="en-GB" sz="2800" b="1" i="1" smtClean="0">
                <a:solidFill>
                  <a:srgbClr val="FF0000"/>
                </a:solidFill>
              </a:rPr>
              <a:t>E </a:t>
            </a:r>
            <a:r>
              <a:rPr lang="en-GB" sz="2800" b="1" smtClean="0">
                <a:solidFill>
                  <a:srgbClr val="FF0000"/>
                </a:solidFill>
              </a:rPr>
              <a:t>)</a:t>
            </a:r>
            <a:r>
              <a:rPr lang="en-GB" sz="2800" smtClean="0"/>
              <a:t> is measured in </a:t>
            </a:r>
            <a:r>
              <a:rPr lang="en-GB" sz="2800" b="1" smtClean="0">
                <a:solidFill>
                  <a:schemeClr val="accent2"/>
                </a:solidFill>
              </a:rPr>
              <a:t>joules (J)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b="1" smtClean="0">
                <a:solidFill>
                  <a:srgbClr val="FF0000"/>
                </a:solidFill>
              </a:rPr>
              <a:t>electric current (</a:t>
            </a:r>
            <a:r>
              <a:rPr lang="en-GB" sz="2800" b="1" i="1" smtClean="0">
                <a:solidFill>
                  <a:srgbClr val="FF0000"/>
                </a:solidFill>
              </a:rPr>
              <a:t>I </a:t>
            </a:r>
            <a:r>
              <a:rPr lang="en-GB" sz="2800" b="1" smtClean="0">
                <a:solidFill>
                  <a:srgbClr val="FF0000"/>
                </a:solidFill>
              </a:rPr>
              <a:t>)</a:t>
            </a:r>
            <a:r>
              <a:rPr lang="en-GB" sz="2800" smtClean="0"/>
              <a:t> in </a:t>
            </a:r>
            <a:r>
              <a:rPr lang="en-GB" sz="2800" b="1" smtClean="0">
                <a:solidFill>
                  <a:schemeClr val="accent2"/>
                </a:solidFill>
              </a:rPr>
              <a:t>amperes (A)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b="1" smtClean="0">
                <a:solidFill>
                  <a:srgbClr val="FF0000"/>
                </a:solidFill>
              </a:rPr>
              <a:t>voltage (</a:t>
            </a:r>
            <a:r>
              <a:rPr lang="en-GB" sz="2800" b="1" i="1" smtClean="0">
                <a:solidFill>
                  <a:srgbClr val="FF0000"/>
                </a:solidFill>
              </a:rPr>
              <a:t>V </a:t>
            </a:r>
            <a:r>
              <a:rPr lang="en-GB" sz="2800" b="1" smtClean="0">
                <a:solidFill>
                  <a:srgbClr val="FF0000"/>
                </a:solidFill>
              </a:rPr>
              <a:t>)</a:t>
            </a:r>
            <a:r>
              <a:rPr lang="en-GB" sz="2800" smtClean="0"/>
              <a:t> in </a:t>
            </a:r>
            <a:r>
              <a:rPr lang="en-GB" sz="2800" b="1" smtClean="0">
                <a:solidFill>
                  <a:schemeClr val="accent2"/>
                </a:solidFill>
              </a:rPr>
              <a:t>volts (V)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b="1" smtClean="0">
                <a:solidFill>
                  <a:srgbClr val="FF0000"/>
                </a:solidFill>
              </a:rPr>
              <a:t>time (</a:t>
            </a:r>
            <a:r>
              <a:rPr lang="en-GB" sz="2800" b="1" i="1" smtClean="0">
                <a:solidFill>
                  <a:srgbClr val="FF0000"/>
                </a:solidFill>
              </a:rPr>
              <a:t>t </a:t>
            </a:r>
            <a:r>
              <a:rPr lang="en-GB" sz="2800" b="1" smtClean="0">
                <a:solidFill>
                  <a:srgbClr val="FF0000"/>
                </a:solidFill>
              </a:rPr>
              <a:t>)</a:t>
            </a:r>
            <a:r>
              <a:rPr lang="en-GB" sz="2800" smtClean="0"/>
              <a:t> in </a:t>
            </a:r>
            <a:r>
              <a:rPr lang="en-GB" sz="2800" b="1" smtClean="0">
                <a:solidFill>
                  <a:schemeClr val="accent2"/>
                </a:solidFill>
              </a:rPr>
              <a:t>seconds (s)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800" b="1" smtClean="0">
              <a:solidFill>
                <a:schemeClr val="accent2"/>
              </a:solidFill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800" smtClean="0"/>
          </a:p>
        </p:txBody>
      </p:sp>
      <p:sp>
        <p:nvSpPr>
          <p:cNvPr id="397317" name="Rectangle 5"/>
          <p:cNvSpPr>
            <a:spLocks noChangeArrowheads="1"/>
          </p:cNvSpPr>
          <p:nvPr/>
        </p:nvSpPr>
        <p:spPr bwMode="auto">
          <a:xfrm>
            <a:off x="3514725" y="1519238"/>
            <a:ext cx="2425700" cy="6350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731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188913"/>
            <a:ext cx="8229600" cy="706437"/>
          </a:xfrm>
        </p:spPr>
        <p:txBody>
          <a:bodyPr/>
          <a:lstStyle/>
          <a:p>
            <a:pPr eaLnBrk="1" hangingPunct="1"/>
            <a:r>
              <a:rPr lang="en-GB" sz="4000" smtClean="0"/>
              <a:t>Question 1</a:t>
            </a:r>
            <a:endParaRPr lang="en-GB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125538"/>
            <a:ext cx="8286750" cy="34036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i="1" smtClean="0"/>
              <a:t>Calculate the energy used in joules by a 12V car starter motor when drawing a current of 80A for 3 seconds.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188913"/>
            <a:ext cx="8229600" cy="706437"/>
          </a:xfrm>
        </p:spPr>
        <p:txBody>
          <a:bodyPr/>
          <a:lstStyle/>
          <a:p>
            <a:pPr eaLnBrk="1" hangingPunct="1"/>
            <a:r>
              <a:rPr lang="en-GB" sz="4000" smtClean="0"/>
              <a:t>Question 1</a:t>
            </a:r>
            <a:endParaRPr lang="en-GB" smtClean="0"/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125538"/>
            <a:ext cx="8286750" cy="34036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i="1" smtClean="0"/>
              <a:t>Calculate the energy used in joules by a 12V car starter motor when drawing a current of 80A for 3 seconds.</a:t>
            </a:r>
          </a:p>
          <a:p>
            <a:pPr marL="0" indent="0" eaLnBrk="1" hangingPunct="1">
              <a:buFontTx/>
              <a:buNone/>
            </a:pPr>
            <a:r>
              <a:rPr lang="en-GB" b="1" i="1" smtClean="0">
                <a:solidFill>
                  <a:srgbClr val="FF0000"/>
                </a:solidFill>
              </a:rPr>
              <a:t>E</a:t>
            </a:r>
            <a:r>
              <a:rPr lang="en-GB" b="1" smtClean="0">
                <a:solidFill>
                  <a:srgbClr val="FF0000"/>
                </a:solidFill>
              </a:rPr>
              <a:t> </a:t>
            </a:r>
            <a:r>
              <a:rPr lang="en-GB" b="1" smtClean="0"/>
              <a:t>=</a:t>
            </a:r>
            <a:r>
              <a:rPr lang="en-GB" b="1" smtClean="0">
                <a:solidFill>
                  <a:srgbClr val="FF0000"/>
                </a:solidFill>
              </a:rPr>
              <a:t> </a:t>
            </a:r>
            <a:r>
              <a:rPr lang="en-GB" b="1" i="1" smtClean="0">
                <a:solidFill>
                  <a:srgbClr val="FF0000"/>
                </a:solidFill>
              </a:rPr>
              <a:t>I</a:t>
            </a:r>
            <a:r>
              <a:rPr lang="en-GB" b="1" smtClean="0">
                <a:solidFill>
                  <a:srgbClr val="FF0000"/>
                </a:solidFill>
              </a:rPr>
              <a:t> </a:t>
            </a:r>
            <a:r>
              <a:rPr lang="en-GB" b="1" smtClean="0"/>
              <a:t>x</a:t>
            </a:r>
            <a:r>
              <a:rPr lang="en-GB" b="1" smtClean="0">
                <a:solidFill>
                  <a:srgbClr val="FF0000"/>
                </a:solidFill>
              </a:rPr>
              <a:t> </a:t>
            </a:r>
            <a:r>
              <a:rPr lang="en-GB" b="1" i="1" smtClean="0">
                <a:solidFill>
                  <a:srgbClr val="FF0000"/>
                </a:solidFill>
              </a:rPr>
              <a:t>V </a:t>
            </a:r>
            <a:r>
              <a:rPr lang="en-GB" b="1" i="1" smtClean="0"/>
              <a:t>x</a:t>
            </a:r>
            <a:r>
              <a:rPr lang="en-GB" b="1" i="1" smtClean="0">
                <a:solidFill>
                  <a:srgbClr val="FF0000"/>
                </a:solidFill>
              </a:rPr>
              <a:t> t</a:t>
            </a:r>
          </a:p>
          <a:p>
            <a:pPr marL="0" indent="0" eaLnBrk="1" hangingPunct="1">
              <a:buFontTx/>
              <a:buNone/>
            </a:pPr>
            <a:r>
              <a:rPr lang="en-GB" smtClean="0"/>
              <a:t>= 80A x 12V x 3s</a:t>
            </a:r>
          </a:p>
          <a:p>
            <a:pPr marL="0" indent="0" eaLnBrk="1" hangingPunct="1">
              <a:buFontTx/>
              <a:buNone/>
            </a:pPr>
            <a:r>
              <a:rPr lang="en-GB" b="1" smtClean="0">
                <a:solidFill>
                  <a:srgbClr val="3333FF"/>
                </a:solidFill>
              </a:rPr>
              <a:t>electrical energy used = 2 880J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188913"/>
            <a:ext cx="8229600" cy="706437"/>
          </a:xfrm>
        </p:spPr>
        <p:txBody>
          <a:bodyPr/>
          <a:lstStyle/>
          <a:p>
            <a:pPr eaLnBrk="1" hangingPunct="1"/>
            <a:r>
              <a:rPr lang="en-GB" sz="4000" smtClean="0"/>
              <a:t>Question 2</a:t>
            </a:r>
            <a:endParaRPr lang="en-GB" smtClean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125538"/>
            <a:ext cx="8229600" cy="5000625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i="1" smtClean="0"/>
              <a:t>Calculate the energy used in joules by a hairdryer of power 1kW in 1 hour.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188913"/>
            <a:ext cx="8229600" cy="706437"/>
          </a:xfrm>
        </p:spPr>
        <p:txBody>
          <a:bodyPr/>
          <a:lstStyle/>
          <a:p>
            <a:pPr eaLnBrk="1" hangingPunct="1"/>
            <a:r>
              <a:rPr lang="en-GB" sz="4000" smtClean="0"/>
              <a:t>Question 2</a:t>
            </a:r>
            <a:endParaRPr lang="en-GB" smtClean="0"/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125538"/>
            <a:ext cx="8229600" cy="5000625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i="1" smtClean="0"/>
              <a:t>Calculate the energy used in joules by a hairdryer of power 1kW in 1 hour.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b="1" i="1" smtClean="0">
                <a:solidFill>
                  <a:srgbClr val="FF0000"/>
                </a:solidFill>
              </a:rPr>
              <a:t>E</a:t>
            </a:r>
            <a:r>
              <a:rPr lang="en-GB" b="1" smtClean="0">
                <a:solidFill>
                  <a:srgbClr val="FF0000"/>
                </a:solidFill>
              </a:rPr>
              <a:t> </a:t>
            </a:r>
            <a:r>
              <a:rPr lang="en-GB" b="1" smtClean="0"/>
              <a:t>=</a:t>
            </a:r>
            <a:r>
              <a:rPr lang="en-GB" b="1" smtClean="0">
                <a:solidFill>
                  <a:srgbClr val="FF0000"/>
                </a:solidFill>
              </a:rPr>
              <a:t> </a:t>
            </a:r>
            <a:r>
              <a:rPr lang="en-GB" b="1" i="1" smtClean="0">
                <a:solidFill>
                  <a:srgbClr val="FF0000"/>
                </a:solidFill>
              </a:rPr>
              <a:t>I</a:t>
            </a:r>
            <a:r>
              <a:rPr lang="en-GB" b="1" smtClean="0">
                <a:solidFill>
                  <a:srgbClr val="FF0000"/>
                </a:solidFill>
              </a:rPr>
              <a:t> </a:t>
            </a:r>
            <a:r>
              <a:rPr lang="en-GB" b="1" smtClean="0"/>
              <a:t>x</a:t>
            </a:r>
            <a:r>
              <a:rPr lang="en-GB" b="1" smtClean="0">
                <a:solidFill>
                  <a:srgbClr val="FF0000"/>
                </a:solidFill>
              </a:rPr>
              <a:t> </a:t>
            </a:r>
            <a:r>
              <a:rPr lang="en-GB" b="1" i="1" smtClean="0">
                <a:solidFill>
                  <a:srgbClr val="FF0000"/>
                </a:solidFill>
              </a:rPr>
              <a:t>V </a:t>
            </a:r>
            <a:r>
              <a:rPr lang="en-GB" b="1" i="1" smtClean="0"/>
              <a:t>x</a:t>
            </a:r>
            <a:r>
              <a:rPr lang="en-GB" b="1" i="1" smtClean="0">
                <a:solidFill>
                  <a:srgbClr val="FF0000"/>
                </a:solidFill>
              </a:rPr>
              <a:t> t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i="1" smtClean="0"/>
              <a:t>but electrical power </a:t>
            </a:r>
            <a:r>
              <a:rPr lang="en-GB" b="1" i="1" smtClean="0">
                <a:solidFill>
                  <a:srgbClr val="FF0000"/>
                </a:solidFill>
              </a:rPr>
              <a:t>P</a:t>
            </a:r>
            <a:r>
              <a:rPr lang="en-GB" b="1" i="1" smtClean="0"/>
              <a:t> = </a:t>
            </a:r>
            <a:r>
              <a:rPr lang="en-GB" b="1" i="1" smtClean="0">
                <a:solidFill>
                  <a:srgbClr val="FF0000"/>
                </a:solidFill>
              </a:rPr>
              <a:t>I </a:t>
            </a:r>
            <a:r>
              <a:rPr lang="en-GB" b="1" i="1" smtClean="0"/>
              <a:t>x </a:t>
            </a:r>
            <a:r>
              <a:rPr lang="en-GB" b="1" i="1" smtClean="0">
                <a:solidFill>
                  <a:srgbClr val="FF0000"/>
                </a:solidFill>
              </a:rPr>
              <a:t>V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i="1" smtClean="0"/>
              <a:t>and so:</a:t>
            </a:r>
            <a:r>
              <a:rPr lang="en-GB" b="1" i="1" smtClean="0">
                <a:solidFill>
                  <a:srgbClr val="FF0000"/>
                </a:solidFill>
              </a:rPr>
              <a:t> E</a:t>
            </a:r>
            <a:r>
              <a:rPr lang="en-GB" b="1" smtClean="0">
                <a:solidFill>
                  <a:srgbClr val="FF0000"/>
                </a:solidFill>
              </a:rPr>
              <a:t> </a:t>
            </a:r>
            <a:r>
              <a:rPr lang="en-GB" b="1" smtClean="0"/>
              <a:t>=</a:t>
            </a:r>
            <a:r>
              <a:rPr lang="en-GB" b="1" smtClean="0">
                <a:solidFill>
                  <a:srgbClr val="FF0000"/>
                </a:solidFill>
              </a:rPr>
              <a:t> </a:t>
            </a:r>
            <a:r>
              <a:rPr lang="en-GB" b="1" i="1" smtClean="0">
                <a:solidFill>
                  <a:srgbClr val="FF0000"/>
                </a:solidFill>
              </a:rPr>
              <a:t>P </a:t>
            </a:r>
            <a:r>
              <a:rPr lang="en-GB" b="1" i="1" smtClean="0"/>
              <a:t>x</a:t>
            </a:r>
            <a:r>
              <a:rPr lang="en-GB" b="1" i="1" smtClean="0">
                <a:solidFill>
                  <a:srgbClr val="FF0000"/>
                </a:solidFill>
              </a:rPr>
              <a:t> t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mtClean="0"/>
              <a:t>= 1 kW  x  1 hour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mtClean="0"/>
              <a:t>= 1000 W x 3 600 seconds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b="1" smtClean="0">
                <a:solidFill>
                  <a:srgbClr val="3333FF"/>
                </a:solidFill>
              </a:rPr>
              <a:t>electrical energy used = 3 600 000 joules (or 3.6 MJ)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GB" sz="4000" smtClean="0"/>
              <a:t>Paying for electricity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052513"/>
            <a:ext cx="4464050" cy="475297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An electricity meter is used to measure the usage of electrical energy.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8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The meter measures in </a:t>
            </a:r>
            <a:r>
              <a:rPr lang="en-GB" sz="2800" b="1" smtClean="0">
                <a:solidFill>
                  <a:srgbClr val="FF0000"/>
                </a:solidFill>
              </a:rPr>
              <a:t>kilowatt-hours (kWh)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800" b="1" smtClean="0">
              <a:solidFill>
                <a:srgbClr val="FF0000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b="1" smtClean="0">
                <a:solidFill>
                  <a:srgbClr val="FF0000"/>
                </a:solidFill>
              </a:rPr>
              <a:t>A kilowatt-hour is the electrical energy used by a device of power one kilowatt in one hour.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800" b="1" smtClean="0">
              <a:solidFill>
                <a:srgbClr val="FF0000"/>
              </a:solidFill>
            </a:endParaRPr>
          </a:p>
        </p:txBody>
      </p:sp>
      <p:pic>
        <p:nvPicPr>
          <p:cNvPr id="96260" name="Picture 4" descr="p5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1125538"/>
            <a:ext cx="3527425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GB" sz="4000" smtClean="0"/>
              <a:t>Calculating cost</a:t>
            </a:r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341438"/>
            <a:ext cx="8064500" cy="403225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1 . Calculate kilowatt-hours used from: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b="1" smtClean="0">
                <a:solidFill>
                  <a:srgbClr val="FF0000"/>
                </a:solidFill>
              </a:rPr>
              <a:t>kilowatt-hours = kilowatts x hours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800" b="1" smtClean="0">
              <a:solidFill>
                <a:srgbClr val="FF0000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2 . Calculate cost using: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b="1" smtClean="0">
                <a:solidFill>
                  <a:srgbClr val="FF0000"/>
                </a:solidFill>
              </a:rPr>
              <a:t>cost in pence = kilowatt-hours x cost per kWh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800" b="1" smtClean="0">
              <a:solidFill>
                <a:srgbClr val="FF0000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smtClean="0">
                <a:solidFill>
                  <a:srgbClr val="3333FF"/>
                </a:solidFill>
              </a:rPr>
              <a:t>Electricity currently costs about 12p per kWh</a:t>
            </a:r>
            <a:endParaRPr lang="en-GB" sz="2800" b="1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3600" smtClean="0"/>
              <a:t>Electrical power ratings</a:t>
            </a:r>
          </a:p>
        </p:txBody>
      </p:sp>
      <p:sp>
        <p:nvSpPr>
          <p:cNvPr id="3440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9750" y="1196975"/>
            <a:ext cx="3887788" cy="2303463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These are always shown on an electrical device along with voltage and frequency requirements.</a:t>
            </a:r>
          </a:p>
        </p:txBody>
      </p:sp>
      <p:pic>
        <p:nvPicPr>
          <p:cNvPr id="344068" name="Picture 4" descr="p54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87900" y="1196975"/>
            <a:ext cx="3679825" cy="482441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4067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188913"/>
            <a:ext cx="8229600" cy="706437"/>
          </a:xfrm>
        </p:spPr>
        <p:txBody>
          <a:bodyPr/>
          <a:lstStyle/>
          <a:p>
            <a:pPr eaLnBrk="1" hangingPunct="1"/>
            <a:r>
              <a:rPr lang="en-GB" sz="4000" smtClean="0"/>
              <a:t>Question 1</a:t>
            </a:r>
            <a:endParaRPr lang="en-GB" smtClean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125538"/>
            <a:ext cx="8229600" cy="500062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i="1" smtClean="0"/>
              <a:t>Calculate the cost of using an electric heater of power 2kW for 5 hours if each kWh costs 12cts.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800" i="1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800" b="1" smtClean="0">
              <a:solidFill>
                <a:srgbClr val="3333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188913"/>
            <a:ext cx="8229600" cy="706437"/>
          </a:xfrm>
        </p:spPr>
        <p:txBody>
          <a:bodyPr/>
          <a:lstStyle/>
          <a:p>
            <a:pPr eaLnBrk="1" hangingPunct="1"/>
            <a:r>
              <a:rPr lang="en-GB" sz="4000" smtClean="0"/>
              <a:t>Question 1</a:t>
            </a:r>
            <a:endParaRPr lang="en-GB" smtClean="0"/>
          </a:p>
        </p:txBody>
      </p:sp>
      <p:sp>
        <p:nvSpPr>
          <p:cNvPr id="1413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125538"/>
            <a:ext cx="8229600" cy="500062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i="1" smtClean="0"/>
              <a:t>Calculate the cost of using an electric heater of power 2kW for 5 hours if each kWh costs 12cts.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800" i="1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b="1" smtClean="0">
                <a:solidFill>
                  <a:srgbClr val="FF0000"/>
                </a:solidFill>
              </a:rPr>
              <a:t>kilowatt-hours = kilowatts x hours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= 2kW x 5 hours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= 10 kWh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b="1" smtClean="0">
                <a:solidFill>
                  <a:srgbClr val="FF0000"/>
                </a:solidFill>
              </a:rPr>
              <a:t>cost in pence = kilowatt-hours x cost per kWh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= 10 kWh x 12cts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= 120cts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b="1" smtClean="0">
                <a:solidFill>
                  <a:srgbClr val="3333FF"/>
                </a:solidFill>
              </a:rPr>
              <a:t>cost of using the heater = Sh1.20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800" b="1" smtClean="0">
              <a:solidFill>
                <a:srgbClr val="3333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188913"/>
            <a:ext cx="8229600" cy="706437"/>
          </a:xfrm>
        </p:spPr>
        <p:txBody>
          <a:bodyPr/>
          <a:lstStyle/>
          <a:p>
            <a:pPr eaLnBrk="1" hangingPunct="1"/>
            <a:r>
              <a:rPr lang="en-GB" sz="4000" smtClean="0"/>
              <a:t>Question 2</a:t>
            </a:r>
            <a:endParaRPr lang="en-GB" smtClean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125538"/>
            <a:ext cx="8229600" cy="500062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i="1" smtClean="0"/>
              <a:t>Calculate the cost of using a mobile phone charger power 10W for 6 hours if each kWh costs 12cts.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800" i="1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800" b="1" smtClean="0">
              <a:solidFill>
                <a:srgbClr val="3333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188913"/>
            <a:ext cx="8229600" cy="706437"/>
          </a:xfrm>
        </p:spPr>
        <p:txBody>
          <a:bodyPr/>
          <a:lstStyle/>
          <a:p>
            <a:pPr eaLnBrk="1" hangingPunct="1"/>
            <a:r>
              <a:rPr lang="en-GB" sz="4000" smtClean="0"/>
              <a:t>Question 2</a:t>
            </a:r>
            <a:endParaRPr lang="en-GB" smtClean="0"/>
          </a:p>
        </p:txBody>
      </p:sp>
      <p:sp>
        <p:nvSpPr>
          <p:cNvPr id="1433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125538"/>
            <a:ext cx="8229600" cy="500062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i="1" smtClean="0"/>
              <a:t>Calculate the cost of using a mobile phone charger power 10W for 6 hours if each kWh costs 12cts.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800" i="1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b="1" smtClean="0">
                <a:solidFill>
                  <a:srgbClr val="FF0000"/>
                </a:solidFill>
              </a:rPr>
              <a:t>kilowatt-hours = kilowatts x hours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= 10W x 6 hours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= 0.01 kW x 6 hours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= 0.06 kWh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b="1" smtClean="0">
                <a:solidFill>
                  <a:srgbClr val="FF0000"/>
                </a:solidFill>
              </a:rPr>
              <a:t>cost in cents = kilowatt-hours x cost per kWh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= 0.06 kWh x 12cts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b="1" smtClean="0">
                <a:solidFill>
                  <a:srgbClr val="3333FF"/>
                </a:solidFill>
              </a:rPr>
              <a:t>cost of using the heater = Sh 0.72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800" b="1" smtClean="0">
              <a:solidFill>
                <a:srgbClr val="3333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188913"/>
            <a:ext cx="8229600" cy="576262"/>
          </a:xfrm>
        </p:spPr>
        <p:txBody>
          <a:bodyPr/>
          <a:lstStyle/>
          <a:p>
            <a:pPr eaLnBrk="1" hangingPunct="1"/>
            <a:r>
              <a:rPr lang="en-GB" sz="3600" smtClean="0"/>
              <a:t>Electricity bill</a:t>
            </a:r>
          </a:p>
        </p:txBody>
      </p:sp>
      <p:sp>
        <p:nvSpPr>
          <p:cNvPr id="1454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836613"/>
            <a:ext cx="6335712" cy="3598862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800" i="1" smtClean="0"/>
              <a:t>Calculate the cost of the electricity that you use over a three month period (90 days).</a:t>
            </a:r>
          </a:p>
          <a:p>
            <a:pPr marL="0" indent="0" eaLnBrk="1" hangingPunct="1">
              <a:buFontTx/>
              <a:buNone/>
            </a:pPr>
            <a:r>
              <a:rPr lang="en-GB" sz="2400" i="1" smtClean="0">
                <a:solidFill>
                  <a:srgbClr val="FF0000"/>
                </a:solidFill>
              </a:rPr>
              <a:t>Typical power values:</a:t>
            </a:r>
          </a:p>
          <a:p>
            <a:pPr marL="0" indent="0" eaLnBrk="1" hangingPunct="1">
              <a:buFontTx/>
              <a:buNone/>
            </a:pPr>
            <a:r>
              <a:rPr lang="en-GB" sz="2400" smtClean="0"/>
              <a:t>energy efficient light bulb – 15 W</a:t>
            </a:r>
          </a:p>
          <a:p>
            <a:pPr marL="0" indent="0" eaLnBrk="1" hangingPunct="1">
              <a:buFontTx/>
              <a:buNone/>
            </a:pPr>
            <a:r>
              <a:rPr lang="en-GB" sz="2400" smtClean="0"/>
              <a:t>desk-top computer – 300 W</a:t>
            </a:r>
          </a:p>
          <a:p>
            <a:pPr marL="0" indent="0" eaLnBrk="1" hangingPunct="1">
              <a:buFontTx/>
              <a:buNone/>
            </a:pPr>
            <a:r>
              <a:rPr lang="en-GB" sz="2400" smtClean="0"/>
              <a:t>hairdryer – 2 kW</a:t>
            </a:r>
          </a:p>
          <a:p>
            <a:pPr marL="0" indent="0" eaLnBrk="1" hangingPunct="1">
              <a:buFontTx/>
              <a:buNone/>
            </a:pPr>
            <a:r>
              <a:rPr lang="en-GB" sz="2400" smtClean="0"/>
              <a:t>television – 100 W</a:t>
            </a:r>
          </a:p>
          <a:p>
            <a:pPr marL="0" indent="0" eaLnBrk="1" hangingPunct="1">
              <a:buFontTx/>
              <a:buNone/>
            </a:pPr>
            <a:r>
              <a:rPr lang="en-GB" sz="2400" smtClean="0"/>
              <a:t>charger – 10 W</a:t>
            </a:r>
          </a:p>
        </p:txBody>
      </p:sp>
      <p:sp>
        <p:nvSpPr>
          <p:cNvPr id="145412" name="Text Box 4"/>
          <p:cNvSpPr txBox="1">
            <a:spLocks noChangeArrowheads="1"/>
          </p:cNvSpPr>
          <p:nvPr/>
        </p:nvSpPr>
        <p:spPr bwMode="auto">
          <a:xfrm>
            <a:off x="323850" y="5229225"/>
            <a:ext cx="7848600" cy="77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/>
              <a:t>Example: light bulb used for 4 hours per day:</a:t>
            </a:r>
          </a:p>
          <a:p>
            <a:pPr eaLnBrk="1" hangingPunct="1">
              <a:spcBef>
                <a:spcPct val="50000"/>
              </a:spcBef>
            </a:pPr>
            <a:r>
              <a:rPr lang="en-GB" b="1"/>
              <a:t>kWh = (0.015 x 4 x 90)  = 5.4 kWh;      cost = 5.4 x 12cts = Sh 64.8</a:t>
            </a:r>
          </a:p>
        </p:txBody>
      </p:sp>
      <p:pic>
        <p:nvPicPr>
          <p:cNvPr id="35845" name="Picture 6" descr="worried_about_a_bi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981075"/>
            <a:ext cx="139700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4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17512"/>
          </a:xfrm>
        </p:spPr>
        <p:txBody>
          <a:bodyPr/>
          <a:lstStyle/>
          <a:p>
            <a:pPr eaLnBrk="1" hangingPunct="1"/>
            <a:r>
              <a:rPr lang="en-GB" sz="4000" smtClean="0"/>
              <a:t>Electrical power examples</a:t>
            </a:r>
          </a:p>
        </p:txBody>
      </p:sp>
      <p:graphicFrame>
        <p:nvGraphicFramePr>
          <p:cNvPr id="346115" name="Group 3"/>
          <p:cNvGraphicFramePr>
            <a:graphicFrameLocks noGrp="1"/>
          </p:cNvGraphicFramePr>
          <p:nvPr>
            <p:ph idx="1"/>
          </p:nvPr>
        </p:nvGraphicFramePr>
        <p:xfrm>
          <a:off x="684213" y="981075"/>
          <a:ext cx="7920037" cy="5065713"/>
        </p:xfrm>
        <a:graphic>
          <a:graphicData uri="http://schemas.openxmlformats.org/drawingml/2006/table">
            <a:tbl>
              <a:tblPr/>
              <a:tblGrid>
                <a:gridCol w="3933825"/>
                <a:gridCol w="3986212"/>
              </a:tblGrid>
              <a:tr h="641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Device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Power rating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5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5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81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5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9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1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46141" name="Text Box 29"/>
          <p:cNvSpPr txBox="1">
            <a:spLocks noChangeArrowheads="1"/>
          </p:cNvSpPr>
          <p:nvPr/>
        </p:nvSpPr>
        <p:spPr bwMode="auto">
          <a:xfrm>
            <a:off x="1089025" y="1700213"/>
            <a:ext cx="19446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chemeClr val="accent2"/>
                </a:solidFill>
              </a:rPr>
              <a:t>Torch</a:t>
            </a:r>
          </a:p>
        </p:txBody>
      </p:sp>
      <p:sp>
        <p:nvSpPr>
          <p:cNvPr id="346142" name="Text Box 30"/>
          <p:cNvSpPr txBox="1">
            <a:spLocks noChangeArrowheads="1"/>
          </p:cNvSpPr>
          <p:nvPr/>
        </p:nvSpPr>
        <p:spPr bwMode="auto">
          <a:xfrm>
            <a:off x="5967413" y="1700213"/>
            <a:ext cx="1152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400" b="1">
                <a:solidFill>
                  <a:srgbClr val="FF0000"/>
                </a:solidFill>
              </a:rPr>
              <a:t>1W</a:t>
            </a:r>
          </a:p>
        </p:txBody>
      </p:sp>
      <p:sp>
        <p:nvSpPr>
          <p:cNvPr id="346143" name="Text Box 31"/>
          <p:cNvSpPr txBox="1">
            <a:spLocks noChangeArrowheads="1"/>
          </p:cNvSpPr>
          <p:nvPr/>
        </p:nvSpPr>
        <p:spPr bwMode="auto">
          <a:xfrm>
            <a:off x="1089025" y="4654550"/>
            <a:ext cx="2305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chemeClr val="accent2"/>
                </a:solidFill>
              </a:rPr>
              <a:t>Electric kettle</a:t>
            </a:r>
          </a:p>
        </p:txBody>
      </p:sp>
      <p:sp>
        <p:nvSpPr>
          <p:cNvPr id="346144" name="Text Box 32"/>
          <p:cNvSpPr txBox="1">
            <a:spLocks noChangeArrowheads="1"/>
          </p:cNvSpPr>
          <p:nvPr/>
        </p:nvSpPr>
        <p:spPr bwMode="auto">
          <a:xfrm>
            <a:off x="4924425" y="4625975"/>
            <a:ext cx="32400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400" b="1">
                <a:solidFill>
                  <a:srgbClr val="FF0000"/>
                </a:solidFill>
              </a:rPr>
              <a:t>2 000 W or 2 kW</a:t>
            </a:r>
          </a:p>
        </p:txBody>
      </p:sp>
      <p:sp>
        <p:nvSpPr>
          <p:cNvPr id="346145" name="Text Box 33"/>
          <p:cNvSpPr txBox="1">
            <a:spLocks noChangeArrowheads="1"/>
          </p:cNvSpPr>
          <p:nvPr/>
        </p:nvSpPr>
        <p:spPr bwMode="auto">
          <a:xfrm>
            <a:off x="1089025" y="3221038"/>
            <a:ext cx="37004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chemeClr val="accent2"/>
                </a:solidFill>
              </a:rPr>
              <a:t>Desktop computer</a:t>
            </a:r>
          </a:p>
        </p:txBody>
      </p:sp>
      <p:sp>
        <p:nvSpPr>
          <p:cNvPr id="346146" name="Text Box 34"/>
          <p:cNvSpPr txBox="1">
            <a:spLocks noChangeArrowheads="1"/>
          </p:cNvSpPr>
          <p:nvPr/>
        </p:nvSpPr>
        <p:spPr bwMode="auto">
          <a:xfrm>
            <a:off x="5861050" y="3149600"/>
            <a:ext cx="1365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400" b="1">
                <a:solidFill>
                  <a:srgbClr val="FF0000"/>
                </a:solidFill>
              </a:rPr>
              <a:t>300 W</a:t>
            </a:r>
          </a:p>
        </p:txBody>
      </p:sp>
      <p:sp>
        <p:nvSpPr>
          <p:cNvPr id="346147" name="Text Box 35"/>
          <p:cNvSpPr txBox="1">
            <a:spLocks noChangeArrowheads="1"/>
          </p:cNvSpPr>
          <p:nvPr/>
        </p:nvSpPr>
        <p:spPr bwMode="auto">
          <a:xfrm>
            <a:off x="1089025" y="2487613"/>
            <a:ext cx="36163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chemeClr val="accent2"/>
                </a:solidFill>
              </a:rPr>
              <a:t>Energy efficient lamp</a:t>
            </a:r>
          </a:p>
        </p:txBody>
      </p:sp>
      <p:sp>
        <p:nvSpPr>
          <p:cNvPr id="346148" name="Text Box 36"/>
          <p:cNvSpPr txBox="1">
            <a:spLocks noChangeArrowheads="1"/>
          </p:cNvSpPr>
          <p:nvPr/>
        </p:nvSpPr>
        <p:spPr bwMode="auto">
          <a:xfrm>
            <a:off x="5883275" y="2516188"/>
            <a:ext cx="13223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400" b="1">
                <a:solidFill>
                  <a:srgbClr val="FF0000"/>
                </a:solidFill>
              </a:rPr>
              <a:t>11 W</a:t>
            </a:r>
          </a:p>
        </p:txBody>
      </p:sp>
      <p:sp>
        <p:nvSpPr>
          <p:cNvPr id="346149" name="Text Box 37"/>
          <p:cNvSpPr txBox="1">
            <a:spLocks noChangeArrowheads="1"/>
          </p:cNvSpPr>
          <p:nvPr/>
        </p:nvSpPr>
        <p:spPr bwMode="auto">
          <a:xfrm>
            <a:off x="1089025" y="3911600"/>
            <a:ext cx="2374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chemeClr val="accent2"/>
                </a:solidFill>
              </a:rPr>
              <a:t>Hairdryer</a:t>
            </a:r>
            <a:endParaRPr lang="en-GB"/>
          </a:p>
        </p:txBody>
      </p:sp>
      <p:sp>
        <p:nvSpPr>
          <p:cNvPr id="346150" name="Text Box 38"/>
          <p:cNvSpPr txBox="1">
            <a:spLocks noChangeArrowheads="1"/>
          </p:cNvSpPr>
          <p:nvPr/>
        </p:nvSpPr>
        <p:spPr bwMode="auto">
          <a:xfrm>
            <a:off x="4935538" y="3925888"/>
            <a:ext cx="3216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400" b="1">
                <a:solidFill>
                  <a:srgbClr val="FF0000"/>
                </a:solidFill>
              </a:rPr>
              <a:t>1 000 W or 1 kW</a:t>
            </a:r>
          </a:p>
        </p:txBody>
      </p:sp>
      <p:sp>
        <p:nvSpPr>
          <p:cNvPr id="346151" name="Text Box 39"/>
          <p:cNvSpPr txBox="1">
            <a:spLocks noChangeArrowheads="1"/>
          </p:cNvSpPr>
          <p:nvPr/>
        </p:nvSpPr>
        <p:spPr bwMode="auto">
          <a:xfrm>
            <a:off x="1089025" y="5387975"/>
            <a:ext cx="31194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chemeClr val="accent2"/>
                </a:solidFill>
              </a:rPr>
              <a:t>Electric shower</a:t>
            </a:r>
          </a:p>
        </p:txBody>
      </p:sp>
      <p:sp>
        <p:nvSpPr>
          <p:cNvPr id="346152" name="Text Box 40"/>
          <p:cNvSpPr txBox="1">
            <a:spLocks noChangeArrowheads="1"/>
          </p:cNvSpPr>
          <p:nvPr/>
        </p:nvSpPr>
        <p:spPr bwMode="auto">
          <a:xfrm>
            <a:off x="5391150" y="5372100"/>
            <a:ext cx="2308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400" b="1">
                <a:solidFill>
                  <a:srgbClr val="FF0000"/>
                </a:solidFill>
              </a:rPr>
              <a:t>5 kW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6141" grpId="0"/>
      <p:bldP spid="346142" grpId="0"/>
      <p:bldP spid="346143" grpId="0"/>
      <p:bldP spid="346144" grpId="0"/>
      <p:bldP spid="346145" grpId="0"/>
      <p:bldP spid="346146" grpId="0"/>
      <p:bldP spid="346147" grpId="0"/>
      <p:bldP spid="346148" grpId="0"/>
      <p:bldP spid="346149" grpId="0"/>
      <p:bldP spid="346150" grpId="0"/>
      <p:bldP spid="346151" grpId="0"/>
      <p:bldP spid="34615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3600" smtClean="0"/>
              <a:t>Question 1</a:t>
            </a:r>
            <a:r>
              <a:rPr lang="en-GB" sz="4000" smtClean="0"/>
              <a:t> 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341438"/>
            <a:ext cx="8229600" cy="478472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i="1" smtClean="0"/>
              <a:t>Calculate the power of a light bulb that uses      1800 joules of electrical energy in 90 seconds.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800" i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3600" smtClean="0"/>
              <a:t>Question 1</a:t>
            </a:r>
            <a:r>
              <a:rPr lang="en-GB" sz="4000" smtClean="0"/>
              <a:t> </a:t>
            </a:r>
          </a:p>
        </p:txBody>
      </p:sp>
      <p:sp>
        <p:nvSpPr>
          <p:cNvPr id="348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341438"/>
            <a:ext cx="8229600" cy="478472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i="1" smtClean="0"/>
              <a:t>Calculate the power of a light bulb that uses      1800 joules of electrical energy in 90 seconds.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800" i="1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>
                <a:solidFill>
                  <a:srgbClr val="FF0000"/>
                </a:solidFill>
              </a:rPr>
              <a:t>electrical power =  </a:t>
            </a:r>
            <a:r>
              <a:rPr lang="en-GB" sz="2400" b="1" u="sng" smtClean="0">
                <a:solidFill>
                  <a:srgbClr val="FF0000"/>
                </a:solidFill>
              </a:rPr>
              <a:t>electrical energy</a:t>
            </a:r>
            <a:r>
              <a:rPr lang="en-GB" sz="2400" b="1" smtClean="0">
                <a:solidFill>
                  <a:srgbClr val="FF0000"/>
                </a:solidFill>
              </a:rPr>
              <a:t>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>
                <a:solidFill>
                  <a:srgbClr val="FF0000"/>
                </a:solidFill>
              </a:rPr>
              <a:t>				time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b="1" smtClean="0">
              <a:solidFill>
                <a:srgbClr val="FF0000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>
                <a:solidFill>
                  <a:srgbClr val="FF0000"/>
                </a:solidFill>
              </a:rPr>
              <a:t>			= </a:t>
            </a:r>
            <a:r>
              <a:rPr lang="en-GB" sz="2400" b="1" u="sng" smtClean="0">
                <a:solidFill>
                  <a:srgbClr val="FF0000"/>
                </a:solidFill>
              </a:rPr>
              <a:t>1800 J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>
                <a:solidFill>
                  <a:srgbClr val="FF0000"/>
                </a:solidFill>
              </a:rPr>
              <a:t>	     		      90 s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b="1" smtClean="0">
              <a:solidFill>
                <a:srgbClr val="FF0000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>
                <a:solidFill>
                  <a:srgbClr val="3333FF"/>
                </a:solidFill>
              </a:rPr>
              <a:t>electrical power = 20 watts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706437"/>
          </a:xfrm>
        </p:spPr>
        <p:txBody>
          <a:bodyPr/>
          <a:lstStyle/>
          <a:p>
            <a:pPr eaLnBrk="1" hangingPunct="1"/>
            <a:r>
              <a:rPr lang="en-GB" sz="3600" smtClean="0"/>
              <a:t>Question 2</a:t>
            </a:r>
            <a:r>
              <a:rPr lang="en-GB" sz="4000" smtClean="0"/>
              <a:t> 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125538"/>
            <a:ext cx="8229600" cy="500062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400" i="1" smtClean="0"/>
              <a:t>Calculate the energy used in joules by a heater of power 3kW in 1 hour.</a:t>
            </a:r>
          </a:p>
          <a:p>
            <a:pPr marL="0" indent="0" eaLnBrk="1" hangingPunct="1">
              <a:buFontTx/>
              <a:buNone/>
            </a:pPr>
            <a:endParaRPr lang="en-GB" sz="2400" i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706437"/>
          </a:xfrm>
        </p:spPr>
        <p:txBody>
          <a:bodyPr/>
          <a:lstStyle/>
          <a:p>
            <a:pPr eaLnBrk="1" hangingPunct="1"/>
            <a:r>
              <a:rPr lang="en-GB" sz="3600" smtClean="0"/>
              <a:t>Question 2</a:t>
            </a:r>
            <a:r>
              <a:rPr lang="en-GB" sz="4000" smtClean="0"/>
              <a:t> </a:t>
            </a:r>
          </a:p>
        </p:txBody>
      </p:sp>
      <p:sp>
        <p:nvSpPr>
          <p:cNvPr id="350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125538"/>
            <a:ext cx="8229600" cy="500062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400" i="1" smtClean="0"/>
              <a:t>Calculate the energy used in joules by a heater of power 3kW in 1 hour.</a:t>
            </a:r>
          </a:p>
          <a:p>
            <a:pPr marL="0" indent="0" eaLnBrk="1" hangingPunct="1">
              <a:buFontTx/>
              <a:buNone/>
            </a:pPr>
            <a:endParaRPr lang="en-GB" sz="2400" i="1" smtClean="0"/>
          </a:p>
          <a:p>
            <a:pPr marL="0" indent="0" eaLnBrk="1" hangingPunct="1">
              <a:buFontTx/>
              <a:buNone/>
            </a:pPr>
            <a:r>
              <a:rPr lang="en-GB" sz="2400" b="1" smtClean="0">
                <a:solidFill>
                  <a:srgbClr val="FF0000"/>
                </a:solidFill>
              </a:rPr>
              <a:t>electrical power =  </a:t>
            </a:r>
            <a:r>
              <a:rPr lang="en-GB" sz="2400" b="1" u="sng" smtClean="0">
                <a:solidFill>
                  <a:srgbClr val="FF0000"/>
                </a:solidFill>
              </a:rPr>
              <a:t>electrical energy</a:t>
            </a:r>
            <a:r>
              <a:rPr lang="en-GB" sz="2400" b="1" smtClean="0">
                <a:solidFill>
                  <a:srgbClr val="FF0000"/>
                </a:solidFill>
              </a:rPr>
              <a:t> </a:t>
            </a:r>
          </a:p>
          <a:p>
            <a:pPr marL="0" indent="0" eaLnBrk="1" hangingPunct="1">
              <a:buFontTx/>
              <a:buNone/>
            </a:pPr>
            <a:r>
              <a:rPr lang="en-GB" sz="2400" b="1" smtClean="0">
                <a:solidFill>
                  <a:srgbClr val="FF0000"/>
                </a:solidFill>
              </a:rPr>
              <a:t>				time</a:t>
            </a:r>
          </a:p>
          <a:p>
            <a:pPr marL="0" indent="0" eaLnBrk="1" hangingPunct="1">
              <a:buFontTx/>
              <a:buNone/>
            </a:pPr>
            <a:r>
              <a:rPr lang="en-GB" sz="2400" b="1" i="1" smtClean="0"/>
              <a:t>becomes:</a:t>
            </a:r>
          </a:p>
          <a:p>
            <a:pPr marL="0" indent="0" eaLnBrk="1" hangingPunct="1">
              <a:buFontTx/>
              <a:buNone/>
            </a:pPr>
            <a:r>
              <a:rPr lang="en-GB" sz="2400" b="1" smtClean="0">
                <a:solidFill>
                  <a:srgbClr val="FF0000"/>
                </a:solidFill>
              </a:rPr>
              <a:t>electrical energy = power x time</a:t>
            </a:r>
          </a:p>
          <a:p>
            <a:pPr marL="0" indent="0" eaLnBrk="1" hangingPunct="1">
              <a:buFontTx/>
              <a:buNone/>
            </a:pPr>
            <a:r>
              <a:rPr lang="en-GB" sz="2400" b="1" smtClean="0">
                <a:solidFill>
                  <a:srgbClr val="FF0000"/>
                </a:solidFill>
              </a:rPr>
              <a:t>		</a:t>
            </a:r>
            <a:r>
              <a:rPr lang="en-GB" sz="2400" smtClean="0"/>
              <a:t>= 3 kW  x  1 hour</a:t>
            </a:r>
          </a:p>
          <a:p>
            <a:pPr marL="0" indent="0" eaLnBrk="1" hangingPunct="1">
              <a:buFontTx/>
              <a:buNone/>
            </a:pPr>
            <a:r>
              <a:rPr lang="en-GB" sz="2400" smtClean="0"/>
              <a:t>		= 3000 W x 3600 seconds</a:t>
            </a:r>
          </a:p>
          <a:p>
            <a:pPr marL="0" indent="0" eaLnBrk="1" hangingPunct="1">
              <a:buFontTx/>
              <a:buNone/>
            </a:pPr>
            <a:r>
              <a:rPr lang="en-GB" sz="2400" b="1" smtClean="0">
                <a:solidFill>
                  <a:srgbClr val="3333FF"/>
                </a:solidFill>
              </a:rPr>
              <a:t>electrical energy used = 10 800 000 joules (or 10.8 MJ)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4000" smtClean="0"/>
              <a:t>Complete:</a:t>
            </a:r>
          </a:p>
        </p:txBody>
      </p:sp>
      <p:graphicFrame>
        <p:nvGraphicFramePr>
          <p:cNvPr id="352259" name="Group 3"/>
          <p:cNvGraphicFramePr>
            <a:graphicFrameLocks noGrp="1"/>
          </p:cNvGraphicFramePr>
          <p:nvPr>
            <p:ph idx="1"/>
          </p:nvPr>
        </p:nvGraphicFramePr>
        <p:xfrm>
          <a:off x="468313" y="1196975"/>
          <a:ext cx="7991475" cy="3844925"/>
        </p:xfrm>
        <a:graphic>
          <a:graphicData uri="http://schemas.openxmlformats.org/drawingml/2006/table">
            <a:tbl>
              <a:tblPr/>
              <a:tblGrid>
                <a:gridCol w="2679700"/>
                <a:gridCol w="2681287"/>
                <a:gridCol w="2630488"/>
              </a:tblGrid>
              <a:tr h="9448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Electrical energy used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Time</a:t>
                      </a:r>
                      <a:endParaRPr kumimoji="0" lang="el-GR" sz="2800" b="1" i="1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Power</a:t>
                      </a:r>
                      <a:endParaRPr kumimoji="0" lang="en-GB" sz="2800" b="1" i="1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542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600 J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 s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542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 s</a:t>
                      </a:r>
                      <a:endParaRPr kumimoji="0" lang="en-GB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500 W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542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800 J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 W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38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60 kJ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 minutes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52285" name="Text Box 29"/>
          <p:cNvSpPr txBox="1">
            <a:spLocks noChangeArrowheads="1"/>
          </p:cNvSpPr>
          <p:nvPr/>
        </p:nvSpPr>
        <p:spPr bwMode="auto">
          <a:xfrm>
            <a:off x="3348038" y="260350"/>
            <a:ext cx="2519362" cy="7080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>
                <a:solidFill>
                  <a:srgbClr val="FF3300"/>
                </a:solidFill>
              </a:rPr>
              <a:t>Complete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2285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1632</TotalTime>
  <Words>1471</Words>
  <Application>Microsoft Office PowerPoint</Application>
  <PresentationFormat>On-screen Show (4:3)</PresentationFormat>
  <Paragraphs>328</Paragraphs>
  <Slides>34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7" baseType="lpstr">
      <vt:lpstr>Arial</vt:lpstr>
      <vt:lpstr>Times New Roman</vt:lpstr>
      <vt:lpstr>Default Design</vt:lpstr>
      <vt:lpstr>The heating effect of an electric current</vt:lpstr>
      <vt:lpstr>Electrical power (P)</vt:lpstr>
      <vt:lpstr>Electrical power ratings</vt:lpstr>
      <vt:lpstr>Electrical power examples</vt:lpstr>
      <vt:lpstr>Question 1 </vt:lpstr>
      <vt:lpstr>Question 1 </vt:lpstr>
      <vt:lpstr>Question 2 </vt:lpstr>
      <vt:lpstr>Question 2 </vt:lpstr>
      <vt:lpstr>Complete:</vt:lpstr>
      <vt:lpstr>Complete:</vt:lpstr>
      <vt:lpstr>Electrical power, P  electric current, I  and voltage V</vt:lpstr>
      <vt:lpstr>Question 1 </vt:lpstr>
      <vt:lpstr>Question 1 </vt:lpstr>
      <vt:lpstr>Question 2 </vt:lpstr>
      <vt:lpstr>Question 2 </vt:lpstr>
      <vt:lpstr>Fuse ratings</vt:lpstr>
      <vt:lpstr>Question </vt:lpstr>
      <vt:lpstr>Question </vt:lpstr>
      <vt:lpstr>Complete:</vt:lpstr>
      <vt:lpstr>Complete:</vt:lpstr>
      <vt:lpstr>PowerPoint Presentation</vt:lpstr>
      <vt:lpstr>PowerPoint Presentation</vt:lpstr>
      <vt:lpstr>Electrical energy E</vt:lpstr>
      <vt:lpstr>Question 1</vt:lpstr>
      <vt:lpstr>Question 1</vt:lpstr>
      <vt:lpstr>Question 2</vt:lpstr>
      <vt:lpstr>Question 2</vt:lpstr>
      <vt:lpstr>Paying for electricity</vt:lpstr>
      <vt:lpstr>Calculating cost</vt:lpstr>
      <vt:lpstr>Question 1</vt:lpstr>
      <vt:lpstr>Question 1</vt:lpstr>
      <vt:lpstr>Question 2</vt:lpstr>
      <vt:lpstr>Question 2</vt:lpstr>
      <vt:lpstr>Electricity bill</vt:lpstr>
    </vt:vector>
  </TitlesOfParts>
  <Company>St Georges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 Georges College</dc:creator>
  <cp:lastModifiedBy>Teacher E-Solutions</cp:lastModifiedBy>
  <cp:revision>146</cp:revision>
  <dcterms:created xsi:type="dcterms:W3CDTF">2008-08-15T17:24:00Z</dcterms:created>
  <dcterms:modified xsi:type="dcterms:W3CDTF">2019-01-18T17:13:38Z</dcterms:modified>
</cp:coreProperties>
</file>