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345" r:id="rId2"/>
    <p:sldId id="317" r:id="rId3"/>
    <p:sldId id="318" r:id="rId4"/>
    <p:sldId id="319" r:id="rId5"/>
    <p:sldId id="283" r:id="rId6"/>
    <p:sldId id="329" r:id="rId7"/>
    <p:sldId id="331" r:id="rId8"/>
    <p:sldId id="287" r:id="rId9"/>
    <p:sldId id="346" r:id="rId10"/>
    <p:sldId id="285" r:id="rId11"/>
    <p:sldId id="332" r:id="rId12"/>
    <p:sldId id="334" r:id="rId13"/>
    <p:sldId id="327" r:id="rId14"/>
    <p:sldId id="347" r:id="rId15"/>
    <p:sldId id="333" r:id="rId16"/>
    <p:sldId id="348" r:id="rId17"/>
    <p:sldId id="320" r:id="rId18"/>
    <p:sldId id="324" r:id="rId19"/>
    <p:sldId id="335" r:id="rId20"/>
    <p:sldId id="328" r:id="rId21"/>
    <p:sldId id="336" r:id="rId22"/>
    <p:sldId id="349" r:id="rId23"/>
    <p:sldId id="337" r:id="rId24"/>
    <p:sldId id="350" r:id="rId25"/>
    <p:sldId id="288" r:id="rId26"/>
    <p:sldId id="339" r:id="rId27"/>
    <p:sldId id="290" r:id="rId28"/>
    <p:sldId id="351" r:id="rId29"/>
    <p:sldId id="342" r:id="rId30"/>
    <p:sldId id="340" r:id="rId31"/>
    <p:sldId id="341" r:id="rId32"/>
    <p:sldId id="293" r:id="rId33"/>
    <p:sldId id="352" r:id="rId34"/>
    <p:sldId id="308" r:id="rId35"/>
    <p:sldId id="353" r:id="rId36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CCECFF"/>
    <a:srgbClr val="CCFFCC"/>
    <a:srgbClr val="FF9999"/>
    <a:srgbClr val="663300"/>
    <a:srgbClr val="FF0000"/>
    <a:srgbClr val="B1301B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579" autoAdjust="0"/>
  </p:normalViewPr>
  <p:slideViewPr>
    <p:cSldViewPr>
      <p:cViewPr varScale="1">
        <p:scale>
          <a:sx n="41" d="100"/>
          <a:sy n="41" d="100"/>
        </p:scale>
        <p:origin x="-672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4CE513D-AD7C-409A-8A74-9EF8409B72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6174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EED865AD-87F6-4C14-97F4-7D45B9510777}" type="slidenum">
              <a:rPr lang="en-GB" sz="1200"/>
              <a:pPr algn="r" eaLnBrk="1" hangingPunct="1"/>
              <a:t>3</a:t>
            </a:fld>
            <a:endParaRPr lang="en-GB" sz="1200"/>
          </a:p>
        </p:txBody>
      </p:sp>
      <p:sp>
        <p:nvSpPr>
          <p:cNvPr id="3891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4AF0F686-734C-4379-A704-78AF33198E10}" type="slidenum">
              <a:rPr lang="en-GB" sz="1200"/>
              <a:pPr algn="r" eaLnBrk="1" hangingPunct="1"/>
              <a:t>3</a:t>
            </a:fld>
            <a:endParaRPr lang="en-GB" sz="1200"/>
          </a:p>
        </p:txBody>
      </p:sp>
      <p:sp>
        <p:nvSpPr>
          <p:cNvPr id="3891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643C36B9-3633-4268-8266-6CEC9D91935F}" type="slidenum">
              <a:rPr lang="en-GB" sz="1200"/>
              <a:pPr algn="r" eaLnBrk="1" hangingPunct="1"/>
              <a:t>12</a:t>
            </a:fld>
            <a:endParaRPr lang="en-GB" sz="1200"/>
          </a:p>
        </p:txBody>
      </p:sp>
      <p:sp>
        <p:nvSpPr>
          <p:cNvPr id="4813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014B7701-4551-4CC6-84A0-DA95A91DCCAD}" type="slidenum">
              <a:rPr lang="en-GB" sz="1200"/>
              <a:pPr algn="r" eaLnBrk="1" hangingPunct="1"/>
              <a:t>12</a:t>
            </a:fld>
            <a:endParaRPr lang="en-GB" sz="1200"/>
          </a:p>
        </p:txBody>
      </p:sp>
      <p:sp>
        <p:nvSpPr>
          <p:cNvPr id="4813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0C789AA2-83D3-4C71-A382-5BECEE0A4DB9}" type="slidenum">
              <a:rPr lang="en-GB" sz="1200"/>
              <a:pPr algn="r" eaLnBrk="1" hangingPunct="1"/>
              <a:t>13</a:t>
            </a:fld>
            <a:endParaRPr lang="en-GB" sz="1200"/>
          </a:p>
        </p:txBody>
      </p:sp>
      <p:sp>
        <p:nvSpPr>
          <p:cNvPr id="4915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1FB2247D-2BFD-4DF1-BA5C-CAD4EBD7D538}" type="slidenum">
              <a:rPr lang="en-GB" sz="1200"/>
              <a:pPr algn="r" eaLnBrk="1" hangingPunct="1"/>
              <a:t>13</a:t>
            </a:fld>
            <a:endParaRPr lang="en-GB" sz="1200"/>
          </a:p>
        </p:txBody>
      </p:sp>
      <p:sp>
        <p:nvSpPr>
          <p:cNvPr id="4915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E3B14F17-819C-41A4-9DC0-A25394B52FDF}" type="slidenum">
              <a:rPr lang="en-GB" sz="1200"/>
              <a:pPr algn="r" eaLnBrk="1" hangingPunct="1"/>
              <a:t>14</a:t>
            </a:fld>
            <a:endParaRPr lang="en-GB" sz="1200"/>
          </a:p>
        </p:txBody>
      </p:sp>
      <p:sp>
        <p:nvSpPr>
          <p:cNvPr id="5017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CFFF6626-C0DB-46DE-AA07-AF6EE0BE2855}" type="slidenum">
              <a:rPr lang="en-GB" sz="1200"/>
              <a:pPr algn="r" eaLnBrk="1" hangingPunct="1"/>
              <a:t>14</a:t>
            </a:fld>
            <a:endParaRPr lang="en-GB" sz="1200"/>
          </a:p>
        </p:txBody>
      </p:sp>
      <p:sp>
        <p:nvSpPr>
          <p:cNvPr id="5018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977D6503-2F40-428E-B35A-5B77AB87B7AD}" type="slidenum">
              <a:rPr lang="en-GB" sz="1200"/>
              <a:pPr algn="r" eaLnBrk="1" hangingPunct="1"/>
              <a:t>15</a:t>
            </a:fld>
            <a:endParaRPr lang="en-GB" sz="1200"/>
          </a:p>
        </p:txBody>
      </p:sp>
      <p:sp>
        <p:nvSpPr>
          <p:cNvPr id="5120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2D716635-A679-4A03-906D-BB64856FB65D}" type="slidenum">
              <a:rPr lang="en-GB" sz="1200"/>
              <a:pPr algn="r" eaLnBrk="1" hangingPunct="1"/>
              <a:t>15</a:t>
            </a:fld>
            <a:endParaRPr lang="en-GB" sz="1200"/>
          </a:p>
        </p:txBody>
      </p:sp>
      <p:sp>
        <p:nvSpPr>
          <p:cNvPr id="5120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9E55CCB3-B02B-47B4-B5A2-6DABBF51DB3C}" type="slidenum">
              <a:rPr lang="en-GB" sz="1200"/>
              <a:pPr algn="r" eaLnBrk="1" hangingPunct="1"/>
              <a:t>15</a:t>
            </a:fld>
            <a:endParaRPr lang="en-GB" sz="1200"/>
          </a:p>
        </p:txBody>
      </p:sp>
      <p:sp>
        <p:nvSpPr>
          <p:cNvPr id="5120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6002CDEB-2318-4C05-8926-F562895D6BDF}" type="slidenum">
              <a:rPr lang="en-GB" sz="1200"/>
              <a:pPr algn="r" eaLnBrk="1" hangingPunct="1"/>
              <a:t>16</a:t>
            </a:fld>
            <a:endParaRPr lang="en-GB" sz="1200"/>
          </a:p>
        </p:txBody>
      </p:sp>
      <p:sp>
        <p:nvSpPr>
          <p:cNvPr id="5222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624202B6-3981-4BBB-B836-AA7A50D3A847}" type="slidenum">
              <a:rPr lang="en-GB" sz="1200"/>
              <a:pPr algn="r" eaLnBrk="1" hangingPunct="1"/>
              <a:t>16</a:t>
            </a:fld>
            <a:endParaRPr lang="en-GB" sz="1200"/>
          </a:p>
        </p:txBody>
      </p:sp>
      <p:sp>
        <p:nvSpPr>
          <p:cNvPr id="5222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5C7FD023-C93A-493A-A086-1AFA5F3DC8C5}" type="slidenum">
              <a:rPr lang="en-GB" sz="1200"/>
              <a:pPr algn="r" eaLnBrk="1" hangingPunct="1"/>
              <a:t>16</a:t>
            </a:fld>
            <a:endParaRPr lang="en-GB" sz="1200"/>
          </a:p>
        </p:txBody>
      </p:sp>
      <p:sp>
        <p:nvSpPr>
          <p:cNvPr id="5222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E73C13F1-BEB5-4192-940A-CC656D1E6A1E}" type="slidenum">
              <a:rPr lang="en-GB" sz="1200"/>
              <a:pPr algn="r" eaLnBrk="1" hangingPunct="1"/>
              <a:t>17</a:t>
            </a:fld>
            <a:endParaRPr lang="en-GB" sz="1200"/>
          </a:p>
        </p:txBody>
      </p:sp>
      <p:sp>
        <p:nvSpPr>
          <p:cNvPr id="532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7CC43756-4F9F-4F21-881B-BBF486A7E821}" type="slidenum">
              <a:rPr lang="en-GB" sz="1200"/>
              <a:pPr algn="r" eaLnBrk="1" hangingPunct="1"/>
              <a:t>18</a:t>
            </a:fld>
            <a:endParaRPr lang="en-GB" sz="1200"/>
          </a:p>
        </p:txBody>
      </p:sp>
      <p:sp>
        <p:nvSpPr>
          <p:cNvPr id="542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B08A9C5B-9E17-4639-9D5A-150CB194DED7}" type="slidenum">
              <a:rPr lang="en-GB" sz="1200"/>
              <a:pPr algn="r" eaLnBrk="1" hangingPunct="1"/>
              <a:t>19</a:t>
            </a:fld>
            <a:endParaRPr lang="en-GB" sz="1200"/>
          </a:p>
        </p:txBody>
      </p:sp>
      <p:sp>
        <p:nvSpPr>
          <p:cNvPr id="5529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22DE7609-CD1C-4B70-8FE3-99E6705AD799}" type="slidenum">
              <a:rPr lang="en-GB" sz="1200"/>
              <a:pPr algn="r" eaLnBrk="1" hangingPunct="1"/>
              <a:t>19</a:t>
            </a:fld>
            <a:endParaRPr lang="en-GB" sz="1200"/>
          </a:p>
        </p:txBody>
      </p:sp>
      <p:sp>
        <p:nvSpPr>
          <p:cNvPr id="5530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C95154B2-42CA-47CD-9380-D1EA28F5FE29}" type="slidenum">
              <a:rPr lang="en-GB" sz="1200"/>
              <a:pPr algn="r" eaLnBrk="1" hangingPunct="1"/>
              <a:t>20</a:t>
            </a:fld>
            <a:endParaRPr lang="en-GB" sz="1200"/>
          </a:p>
        </p:txBody>
      </p:sp>
      <p:sp>
        <p:nvSpPr>
          <p:cNvPr id="563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B91116B6-04D2-47C2-BED6-FD0F2389C430}" type="slidenum">
              <a:rPr lang="en-GB" sz="1200"/>
              <a:pPr algn="r" eaLnBrk="1" hangingPunct="1"/>
              <a:t>21</a:t>
            </a:fld>
            <a:endParaRPr lang="en-GB" sz="1200"/>
          </a:p>
        </p:txBody>
      </p:sp>
      <p:sp>
        <p:nvSpPr>
          <p:cNvPr id="573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BEE8811F-D1F3-4159-9A97-F6EEA66B621C}" type="slidenum">
              <a:rPr lang="en-GB" sz="1200"/>
              <a:pPr algn="r" eaLnBrk="1" hangingPunct="1"/>
              <a:t>4</a:t>
            </a:fld>
            <a:endParaRPr lang="en-GB" sz="1200"/>
          </a:p>
        </p:txBody>
      </p:sp>
      <p:sp>
        <p:nvSpPr>
          <p:cNvPr id="3993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7B810869-5688-4299-A51D-BA7A21DD7239}" type="slidenum">
              <a:rPr lang="en-GB" sz="1200"/>
              <a:pPr algn="r" eaLnBrk="1" hangingPunct="1"/>
              <a:t>4</a:t>
            </a:fld>
            <a:endParaRPr lang="en-GB" sz="1200"/>
          </a:p>
        </p:txBody>
      </p:sp>
      <p:sp>
        <p:nvSpPr>
          <p:cNvPr id="3994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C3D794B4-E4DD-4A12-94B5-5907BC1DBF5E}" type="slidenum">
              <a:rPr lang="en-GB" sz="1200"/>
              <a:pPr algn="r" eaLnBrk="1" hangingPunct="1"/>
              <a:t>22</a:t>
            </a:fld>
            <a:endParaRPr lang="en-GB" sz="1200"/>
          </a:p>
        </p:txBody>
      </p:sp>
      <p:sp>
        <p:nvSpPr>
          <p:cNvPr id="583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690D5AE0-8D49-4F95-9C5D-6EAF81F5C280}" type="slidenum">
              <a:rPr lang="en-GB" sz="1200"/>
              <a:pPr algn="r" eaLnBrk="1" hangingPunct="1"/>
              <a:t>23</a:t>
            </a:fld>
            <a:endParaRPr lang="en-GB" sz="1200"/>
          </a:p>
        </p:txBody>
      </p:sp>
      <p:sp>
        <p:nvSpPr>
          <p:cNvPr id="593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87F1E702-2331-44FB-A606-F78DB0DB3591}" type="slidenum">
              <a:rPr lang="en-GB" sz="1200"/>
              <a:pPr algn="r" eaLnBrk="1" hangingPunct="1"/>
              <a:t>24</a:t>
            </a:fld>
            <a:endParaRPr lang="en-GB" sz="1200"/>
          </a:p>
        </p:txBody>
      </p:sp>
      <p:sp>
        <p:nvSpPr>
          <p:cNvPr id="604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A9C0F08-C4A8-49A1-83C6-115C3351D3B0}" type="slidenum">
              <a:rPr lang="en-GB" smtClean="0"/>
              <a:pPr eaLnBrk="1" hangingPunct="1"/>
              <a:t>25</a:t>
            </a:fld>
            <a:endParaRPr lang="en-GB" smtClean="0"/>
          </a:p>
        </p:txBody>
      </p:sp>
      <p:sp>
        <p:nvSpPr>
          <p:cNvPr id="6144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2DB51471-446F-4F20-B7B7-5AB898B3E6B5}" type="slidenum">
              <a:rPr lang="en-GB" sz="1200"/>
              <a:pPr algn="r" eaLnBrk="1" hangingPunct="1"/>
              <a:t>25</a:t>
            </a:fld>
            <a:endParaRPr lang="en-GB" sz="1200"/>
          </a:p>
        </p:txBody>
      </p:sp>
      <p:sp>
        <p:nvSpPr>
          <p:cNvPr id="6144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CE69B7D0-3162-42C6-8D5F-63EB0148B551}" type="slidenum">
              <a:rPr lang="en-GB" sz="1200"/>
              <a:pPr algn="r" eaLnBrk="1" hangingPunct="1"/>
              <a:t>26</a:t>
            </a:fld>
            <a:endParaRPr lang="en-GB" sz="1200"/>
          </a:p>
        </p:txBody>
      </p:sp>
      <p:sp>
        <p:nvSpPr>
          <p:cNvPr id="6246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9412D1A6-F1B3-4332-B737-5386FCFC33FF}" type="slidenum">
              <a:rPr lang="en-GB" sz="1200"/>
              <a:pPr algn="r" eaLnBrk="1" hangingPunct="1"/>
              <a:t>26</a:t>
            </a:fld>
            <a:endParaRPr lang="en-GB" sz="1200"/>
          </a:p>
        </p:txBody>
      </p:sp>
      <p:sp>
        <p:nvSpPr>
          <p:cNvPr id="6246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9A3BF16-4C9A-4D3B-8FB5-375D0ED8DCFA}" type="slidenum">
              <a:rPr lang="en-GB" smtClean="0"/>
              <a:pPr eaLnBrk="1" hangingPunct="1"/>
              <a:t>27</a:t>
            </a:fld>
            <a:endParaRPr lang="en-GB" smtClean="0"/>
          </a:p>
        </p:txBody>
      </p:sp>
      <p:sp>
        <p:nvSpPr>
          <p:cNvPr id="6349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BE45C7E4-E57F-40B9-A722-01954A897B32}" type="slidenum">
              <a:rPr lang="en-GB" sz="1200"/>
              <a:pPr algn="r" eaLnBrk="1" hangingPunct="1"/>
              <a:t>27</a:t>
            </a:fld>
            <a:endParaRPr lang="en-GB" sz="1200"/>
          </a:p>
        </p:txBody>
      </p:sp>
      <p:sp>
        <p:nvSpPr>
          <p:cNvPr id="6349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AF4F989-5748-403A-B7DD-12EB756DE763}" type="slidenum">
              <a:rPr lang="en-GB" smtClean="0"/>
              <a:pPr eaLnBrk="1" hangingPunct="1"/>
              <a:t>28</a:t>
            </a:fld>
            <a:endParaRPr lang="en-GB" smtClean="0"/>
          </a:p>
        </p:txBody>
      </p:sp>
      <p:sp>
        <p:nvSpPr>
          <p:cNvPr id="6451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EB811AA2-92E9-4568-9E87-D68CBC187C08}" type="slidenum">
              <a:rPr lang="en-GB" sz="1200"/>
              <a:pPr algn="r" eaLnBrk="1" hangingPunct="1"/>
              <a:t>28</a:t>
            </a:fld>
            <a:endParaRPr lang="en-GB" sz="1200"/>
          </a:p>
        </p:txBody>
      </p:sp>
      <p:sp>
        <p:nvSpPr>
          <p:cNvPr id="6451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E9EC7499-A738-4B47-B98D-FE803D0CF753}" type="slidenum">
              <a:rPr lang="en-GB" sz="1200"/>
              <a:pPr algn="r" eaLnBrk="1" hangingPunct="1"/>
              <a:t>29</a:t>
            </a:fld>
            <a:endParaRPr lang="en-GB" sz="1200"/>
          </a:p>
        </p:txBody>
      </p:sp>
      <p:sp>
        <p:nvSpPr>
          <p:cNvPr id="6553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D78313D3-A305-4176-B2EB-4C09531B4379}" type="slidenum">
              <a:rPr lang="en-GB" sz="1200"/>
              <a:pPr algn="r" eaLnBrk="1" hangingPunct="1"/>
              <a:t>29</a:t>
            </a:fld>
            <a:endParaRPr lang="en-GB" sz="1200"/>
          </a:p>
        </p:txBody>
      </p:sp>
      <p:sp>
        <p:nvSpPr>
          <p:cNvPr id="6554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B3598408-D700-495A-B615-9BD862FE555F}" type="slidenum">
              <a:rPr lang="en-GB" sz="1200"/>
              <a:pPr algn="r" eaLnBrk="1" hangingPunct="1"/>
              <a:t>30</a:t>
            </a:fld>
            <a:endParaRPr lang="en-GB" sz="1200"/>
          </a:p>
        </p:txBody>
      </p:sp>
      <p:sp>
        <p:nvSpPr>
          <p:cNvPr id="6656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C6E5A92F-9343-4BCC-BE7F-25D4AB9B9D28}" type="slidenum">
              <a:rPr lang="en-GB" sz="1200"/>
              <a:pPr algn="r" eaLnBrk="1" hangingPunct="1"/>
              <a:t>30</a:t>
            </a:fld>
            <a:endParaRPr lang="en-GB" sz="1200"/>
          </a:p>
        </p:txBody>
      </p:sp>
      <p:sp>
        <p:nvSpPr>
          <p:cNvPr id="6656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D04F47BD-E9ED-49CA-9B28-934F7FC636A5}" type="slidenum">
              <a:rPr lang="en-GB" sz="1200"/>
              <a:pPr algn="r" eaLnBrk="1" hangingPunct="1"/>
              <a:t>31</a:t>
            </a:fld>
            <a:endParaRPr lang="en-GB" sz="1200"/>
          </a:p>
        </p:txBody>
      </p:sp>
      <p:sp>
        <p:nvSpPr>
          <p:cNvPr id="6758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A076D9F4-EEC4-47A6-BEEF-4B80FA80C209}" type="slidenum">
              <a:rPr lang="en-GB" sz="1200"/>
              <a:pPr algn="r" eaLnBrk="1" hangingPunct="1"/>
              <a:t>31</a:t>
            </a:fld>
            <a:endParaRPr lang="en-GB" sz="1200"/>
          </a:p>
        </p:txBody>
      </p:sp>
      <p:sp>
        <p:nvSpPr>
          <p:cNvPr id="6758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EA037ED-D920-40D0-9534-CB3FBBF185DA}" type="slidenum">
              <a:rPr lang="en-GB" smtClean="0"/>
              <a:pPr eaLnBrk="1" hangingPunct="1"/>
              <a:t>5</a:t>
            </a:fld>
            <a:endParaRPr lang="en-GB" smtClean="0"/>
          </a:p>
        </p:txBody>
      </p:sp>
      <p:sp>
        <p:nvSpPr>
          <p:cNvPr id="4096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6AF9E18D-01FF-4556-AD33-AF8B9E1799E1}" type="slidenum">
              <a:rPr lang="en-GB" sz="1200"/>
              <a:pPr algn="r" eaLnBrk="1" hangingPunct="1"/>
              <a:t>5</a:t>
            </a:fld>
            <a:endParaRPr lang="en-GB" sz="1200"/>
          </a:p>
        </p:txBody>
      </p:sp>
      <p:sp>
        <p:nvSpPr>
          <p:cNvPr id="4096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ADD6483-9139-4CA5-A6B7-99AEBC5781A5}" type="slidenum">
              <a:rPr lang="en-GB" smtClean="0"/>
              <a:pPr eaLnBrk="1" hangingPunct="1"/>
              <a:t>32</a:t>
            </a:fld>
            <a:endParaRPr lang="en-GB" smtClean="0"/>
          </a:p>
        </p:txBody>
      </p:sp>
      <p:sp>
        <p:nvSpPr>
          <p:cNvPr id="6861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FD30F2A9-EED3-450B-B566-CA0D4AFC0BD0}" type="slidenum">
              <a:rPr lang="en-GB" sz="1200"/>
              <a:pPr algn="r" eaLnBrk="1" hangingPunct="1"/>
              <a:t>32</a:t>
            </a:fld>
            <a:endParaRPr lang="en-GB" sz="1200"/>
          </a:p>
        </p:txBody>
      </p:sp>
      <p:sp>
        <p:nvSpPr>
          <p:cNvPr id="6861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A851119-D61D-4A27-BEE9-D7DEBA8F3CFC}" type="slidenum">
              <a:rPr lang="en-GB" smtClean="0"/>
              <a:pPr eaLnBrk="1" hangingPunct="1"/>
              <a:t>33</a:t>
            </a:fld>
            <a:endParaRPr lang="en-GB" smtClean="0"/>
          </a:p>
        </p:txBody>
      </p:sp>
      <p:sp>
        <p:nvSpPr>
          <p:cNvPr id="6963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CE6E0FD5-21D4-4827-AB7B-F0E6E406FC4D}" type="slidenum">
              <a:rPr lang="en-GB" sz="1200"/>
              <a:pPr algn="r" eaLnBrk="1" hangingPunct="1"/>
              <a:t>33</a:t>
            </a:fld>
            <a:endParaRPr lang="en-GB" sz="1200"/>
          </a:p>
        </p:txBody>
      </p:sp>
      <p:sp>
        <p:nvSpPr>
          <p:cNvPr id="6963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BF22BC8-5F7E-4F4D-80F5-600B1355D08E}" type="slidenum">
              <a:rPr lang="en-GB" smtClean="0"/>
              <a:pPr eaLnBrk="1" hangingPunct="1"/>
              <a:t>34</a:t>
            </a:fld>
            <a:endParaRPr lang="en-GB" smtClean="0"/>
          </a:p>
        </p:txBody>
      </p:sp>
      <p:sp>
        <p:nvSpPr>
          <p:cNvPr id="7065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4FCE900B-DDDB-4486-B503-FD843B5EC3A0}" type="slidenum">
              <a:rPr lang="en-GB" sz="1200"/>
              <a:pPr algn="r" eaLnBrk="1" hangingPunct="1"/>
              <a:t>34</a:t>
            </a:fld>
            <a:endParaRPr lang="en-GB" sz="1200"/>
          </a:p>
        </p:txBody>
      </p:sp>
      <p:sp>
        <p:nvSpPr>
          <p:cNvPr id="7066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CAFBC516-8596-4CE1-AE64-4504DA0129E1}" type="slidenum">
              <a:rPr lang="en-GB" sz="1200"/>
              <a:pPr algn="r" eaLnBrk="1" hangingPunct="1"/>
              <a:t>34</a:t>
            </a:fld>
            <a:endParaRPr lang="en-GB" sz="1200"/>
          </a:p>
        </p:txBody>
      </p:sp>
      <p:sp>
        <p:nvSpPr>
          <p:cNvPr id="7066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99B9F58-5022-4D4C-A321-4B31AEDA8D23}" type="slidenum">
              <a:rPr lang="en-GB" smtClean="0"/>
              <a:pPr eaLnBrk="1" hangingPunct="1"/>
              <a:t>35</a:t>
            </a:fld>
            <a:endParaRPr lang="en-GB" smtClean="0"/>
          </a:p>
        </p:txBody>
      </p:sp>
      <p:sp>
        <p:nvSpPr>
          <p:cNvPr id="7168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77D729DF-99E1-4290-9E28-DD8C2D755871}" type="slidenum">
              <a:rPr lang="en-GB" sz="1200"/>
              <a:pPr algn="r" eaLnBrk="1" hangingPunct="1"/>
              <a:t>35</a:t>
            </a:fld>
            <a:endParaRPr lang="en-GB" sz="1200"/>
          </a:p>
        </p:txBody>
      </p:sp>
      <p:sp>
        <p:nvSpPr>
          <p:cNvPr id="7168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6550296C-91AF-4B91-A183-A5590E29BFB3}" type="slidenum">
              <a:rPr lang="en-GB" sz="1200"/>
              <a:pPr algn="r" eaLnBrk="1" hangingPunct="1"/>
              <a:t>35</a:t>
            </a:fld>
            <a:endParaRPr lang="en-GB" sz="1200"/>
          </a:p>
        </p:txBody>
      </p:sp>
      <p:sp>
        <p:nvSpPr>
          <p:cNvPr id="7168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F37EA8F4-4C62-43D2-B808-3C5667A55946}" type="slidenum">
              <a:rPr lang="en-GB" sz="1200"/>
              <a:pPr algn="r" eaLnBrk="1" hangingPunct="1"/>
              <a:t>6</a:t>
            </a:fld>
            <a:endParaRPr lang="en-GB" sz="1200"/>
          </a:p>
        </p:txBody>
      </p:sp>
      <p:sp>
        <p:nvSpPr>
          <p:cNvPr id="4198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89A2CB77-BDC1-4DB3-A929-F98F607D687E}" type="slidenum">
              <a:rPr lang="en-GB" sz="1200"/>
              <a:pPr algn="r" eaLnBrk="1" hangingPunct="1"/>
              <a:t>6</a:t>
            </a:fld>
            <a:endParaRPr lang="en-GB" sz="1200"/>
          </a:p>
        </p:txBody>
      </p:sp>
      <p:sp>
        <p:nvSpPr>
          <p:cNvPr id="4198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EB0EAB2C-6CFE-4DF6-969E-24BF2F19F18C}" type="slidenum">
              <a:rPr lang="en-GB" sz="1200"/>
              <a:pPr algn="r" eaLnBrk="1" hangingPunct="1"/>
              <a:t>7</a:t>
            </a:fld>
            <a:endParaRPr lang="en-GB" sz="1200"/>
          </a:p>
        </p:txBody>
      </p:sp>
      <p:sp>
        <p:nvSpPr>
          <p:cNvPr id="4301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2B4F12E2-D0A4-4D52-80E2-67A36B193ACA}" type="slidenum">
              <a:rPr lang="en-GB" sz="1200"/>
              <a:pPr algn="r" eaLnBrk="1" hangingPunct="1"/>
              <a:t>7</a:t>
            </a:fld>
            <a:endParaRPr lang="en-GB" sz="1200"/>
          </a:p>
        </p:txBody>
      </p:sp>
      <p:sp>
        <p:nvSpPr>
          <p:cNvPr id="4301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8A3250E-819E-4284-A386-D6A2B61EC360}" type="slidenum">
              <a:rPr lang="en-GB" smtClean="0"/>
              <a:pPr eaLnBrk="1" hangingPunct="1"/>
              <a:t>8</a:t>
            </a:fld>
            <a:endParaRPr lang="en-GB" smtClean="0"/>
          </a:p>
        </p:txBody>
      </p:sp>
      <p:sp>
        <p:nvSpPr>
          <p:cNvPr id="4403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96A93C30-E8D9-44B1-B278-94901B732B5B}" type="slidenum">
              <a:rPr lang="en-GB" sz="1200"/>
              <a:pPr algn="r" eaLnBrk="1" hangingPunct="1"/>
              <a:t>8</a:t>
            </a:fld>
            <a:endParaRPr lang="en-GB" sz="1200"/>
          </a:p>
        </p:txBody>
      </p:sp>
      <p:sp>
        <p:nvSpPr>
          <p:cNvPr id="4403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D8EA18F-9D6A-47E9-AFDE-84B3B2F587D1}" type="slidenum">
              <a:rPr lang="en-GB" smtClean="0"/>
              <a:pPr eaLnBrk="1" hangingPunct="1"/>
              <a:t>9</a:t>
            </a:fld>
            <a:endParaRPr lang="en-GB" smtClean="0"/>
          </a:p>
        </p:txBody>
      </p:sp>
      <p:sp>
        <p:nvSpPr>
          <p:cNvPr id="4505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79274FCC-232A-4FAD-AF22-C5F3FC4A47EA}" type="slidenum">
              <a:rPr lang="en-GB" sz="1200"/>
              <a:pPr algn="r" eaLnBrk="1" hangingPunct="1"/>
              <a:t>9</a:t>
            </a:fld>
            <a:endParaRPr lang="en-GB" sz="1200"/>
          </a:p>
        </p:txBody>
      </p:sp>
      <p:sp>
        <p:nvSpPr>
          <p:cNvPr id="4506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EC0F2EF-E7D4-4F81-90EB-10ABC8280C81}" type="slidenum">
              <a:rPr lang="en-GB" smtClean="0"/>
              <a:pPr eaLnBrk="1" hangingPunct="1"/>
              <a:t>10</a:t>
            </a:fld>
            <a:endParaRPr lang="en-GB" smtClean="0"/>
          </a:p>
        </p:txBody>
      </p:sp>
      <p:sp>
        <p:nvSpPr>
          <p:cNvPr id="4608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9A7A088F-84A7-4E4E-9C90-FA8B57D9340A}" type="slidenum">
              <a:rPr lang="en-GB" sz="1200"/>
              <a:pPr algn="r" eaLnBrk="1" hangingPunct="1"/>
              <a:t>10</a:t>
            </a:fld>
            <a:endParaRPr lang="en-GB" sz="1200"/>
          </a:p>
        </p:txBody>
      </p:sp>
      <p:sp>
        <p:nvSpPr>
          <p:cNvPr id="4608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86A8C7C2-87CA-4492-9EE2-1C0F1ABA1FF6}" type="slidenum">
              <a:rPr lang="en-GB" sz="1200"/>
              <a:pPr algn="r" eaLnBrk="1" hangingPunct="1"/>
              <a:t>11</a:t>
            </a:fld>
            <a:endParaRPr lang="en-GB" sz="1200"/>
          </a:p>
        </p:txBody>
      </p:sp>
      <p:sp>
        <p:nvSpPr>
          <p:cNvPr id="4710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E09706D4-A813-4415-8229-C1FCEF84D8A5}" type="slidenum">
              <a:rPr lang="en-GB" sz="1200"/>
              <a:pPr algn="r" eaLnBrk="1" hangingPunct="1"/>
              <a:t>11</a:t>
            </a:fld>
            <a:endParaRPr lang="en-GB" sz="1200"/>
          </a:p>
        </p:txBody>
      </p:sp>
      <p:sp>
        <p:nvSpPr>
          <p:cNvPr id="4710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8F9F3-626E-41A6-BB40-D0775407F9A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616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A5292-C022-42E8-A25D-0C45AFAB81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0666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AE18D-CD9A-4740-B8F6-0C9ECE08B9C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0865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A1AF15-6146-4D4C-82EA-D763902792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319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F941B-7B42-4EB5-AA6C-C4EAFFFDF5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8184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3271C-8D66-4F83-BF66-935C60148FC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16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C691A-710D-45E9-9CAF-BEDE329324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5926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5E546-B326-44E5-BCD5-1C403F5C066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0512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024EA-9419-4A7A-9D8B-627C178D324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8201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209F1-4886-49D5-A5E8-E8617819DC5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569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B721D-43F6-4AFD-AA14-383167C5E4A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5505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0B17A-60CB-4B4A-9445-9B4F83A8115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1080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C36660A5-0456-4B9D-8310-FA59A4A257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png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3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KINETIC THEORY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GAS LAWS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593725"/>
          </a:xfrm>
        </p:spPr>
        <p:txBody>
          <a:bodyPr/>
          <a:lstStyle/>
          <a:p>
            <a:pPr eaLnBrk="1" hangingPunct="1"/>
            <a:r>
              <a:rPr lang="en-GB" sz="3600" smtClean="0"/>
              <a:t>Checking Boyle’s law experimentally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77825" y="1068388"/>
            <a:ext cx="4056063" cy="4781550"/>
          </a:xfrm>
        </p:spPr>
        <p:txBody>
          <a:bodyPr/>
          <a:lstStyle/>
          <a:p>
            <a:pPr marL="182563" indent="-182563" eaLnBrk="1" hangingPunct="1"/>
            <a:r>
              <a:rPr lang="en-GB" sz="2400" smtClean="0"/>
              <a:t>Record the initial volume and pressure of the gas in the tube.</a:t>
            </a:r>
          </a:p>
          <a:p>
            <a:pPr marL="182563" indent="-182563" eaLnBrk="1" hangingPunct="1"/>
            <a:r>
              <a:rPr lang="en-GB" sz="2400" smtClean="0"/>
              <a:t>Use the foot pump to decrease the volume of the gas in the tube.</a:t>
            </a:r>
          </a:p>
          <a:p>
            <a:pPr marL="182563" indent="-182563" eaLnBrk="1" hangingPunct="1"/>
            <a:r>
              <a:rPr lang="en-GB" sz="2400" smtClean="0"/>
              <a:t>Record the new volume and pressure.</a:t>
            </a:r>
          </a:p>
          <a:p>
            <a:pPr marL="182563" indent="-182563" eaLnBrk="1" hangingPunct="1"/>
            <a:r>
              <a:rPr lang="en-GB" sz="2400" smtClean="0"/>
              <a:t>Use the foot pump to obtain further sets of volume and pressure measurements.</a:t>
            </a:r>
          </a:p>
        </p:txBody>
      </p:sp>
      <p:pic>
        <p:nvPicPr>
          <p:cNvPr id="13316" name="Picture 6" descr="p210a"/>
          <p:cNvPicPr>
            <a:picLocks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00575" y="1243013"/>
            <a:ext cx="4543425" cy="39338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77825" y="500063"/>
            <a:ext cx="4532313" cy="4781550"/>
          </a:xfrm>
        </p:spPr>
        <p:txBody>
          <a:bodyPr/>
          <a:lstStyle/>
          <a:p>
            <a:pPr marL="182563" indent="-182563" eaLnBrk="1" hangingPunct="1">
              <a:lnSpc>
                <a:spcPct val="90000"/>
              </a:lnSpc>
            </a:pPr>
            <a:r>
              <a:rPr lang="en-GB" sz="2400" smtClean="0"/>
              <a:t>Plot a graph of pressure, </a:t>
            </a:r>
            <a:r>
              <a:rPr lang="en-GB" sz="2400" b="1" i="1" smtClean="0">
                <a:solidFill>
                  <a:srgbClr val="FF0000"/>
                </a:solidFill>
              </a:rPr>
              <a:t>p</a:t>
            </a:r>
            <a:r>
              <a:rPr lang="en-GB" sz="2400" smtClean="0"/>
              <a:t> </a:t>
            </a:r>
          </a:p>
          <a:p>
            <a:pPr marL="182563" indent="-182563" eaLnBrk="1" hangingPunct="1">
              <a:lnSpc>
                <a:spcPct val="90000"/>
              </a:lnSpc>
              <a:buFontTx/>
              <a:buNone/>
            </a:pPr>
            <a:r>
              <a:rPr lang="en-GB" sz="2400" smtClean="0"/>
              <a:t>	(y-axis) against one divided by volume, </a:t>
            </a:r>
            <a:r>
              <a:rPr lang="en-GB" sz="2400" b="1" i="1" smtClean="0">
                <a:solidFill>
                  <a:srgbClr val="FF0000"/>
                </a:solidFill>
              </a:rPr>
              <a:t>1 / V </a:t>
            </a:r>
            <a:r>
              <a:rPr lang="en-GB" sz="2400" smtClean="0"/>
              <a:t> (x-axis).</a:t>
            </a:r>
          </a:p>
          <a:p>
            <a:pPr marL="182563" indent="-182563" eaLnBrk="1" hangingPunct="1">
              <a:lnSpc>
                <a:spcPct val="90000"/>
              </a:lnSpc>
            </a:pPr>
            <a:r>
              <a:rPr lang="en-GB" sz="2400" smtClean="0"/>
              <a:t>If this graph is a </a:t>
            </a:r>
            <a:r>
              <a:rPr lang="en-GB" sz="2400" b="1" smtClean="0">
                <a:solidFill>
                  <a:schemeClr val="accent2"/>
                </a:solidFill>
              </a:rPr>
              <a:t>straight line through the origin</a:t>
            </a:r>
            <a:r>
              <a:rPr lang="en-GB" sz="2400" smtClean="0"/>
              <a:t> then Boyle’s law is confirmed.</a:t>
            </a:r>
          </a:p>
          <a:p>
            <a:pPr marL="182563" indent="-182563" eaLnBrk="1" hangingPunct="1">
              <a:lnSpc>
                <a:spcPct val="90000"/>
              </a:lnSpc>
            </a:pPr>
            <a:r>
              <a:rPr lang="en-GB" sz="2400" smtClean="0"/>
              <a:t>Boyle’s law is also confirmed if each set of volume and pressure measurements give the same answer when they are multiplied together. </a:t>
            </a:r>
          </a:p>
          <a:p>
            <a:pPr marL="182563" indent="-182563" eaLnBrk="1" hangingPunct="1">
              <a:lnSpc>
                <a:spcPct val="90000"/>
              </a:lnSpc>
              <a:buFontTx/>
              <a:buNone/>
            </a:pPr>
            <a:r>
              <a:rPr lang="en-GB" sz="2400" smtClean="0"/>
              <a:t>	That is: </a:t>
            </a:r>
            <a:r>
              <a:rPr lang="en-GB" sz="2400" b="1" i="1" smtClean="0">
                <a:solidFill>
                  <a:srgbClr val="FF0000"/>
                </a:solidFill>
              </a:rPr>
              <a:t>p </a:t>
            </a:r>
            <a:r>
              <a:rPr lang="en-GB" sz="2400" i="1" smtClean="0"/>
              <a:t>x</a:t>
            </a:r>
            <a:r>
              <a:rPr lang="en-GB" sz="2400" b="1" i="1" smtClean="0">
                <a:solidFill>
                  <a:srgbClr val="FF0000"/>
                </a:solidFill>
              </a:rPr>
              <a:t> V </a:t>
            </a:r>
            <a:r>
              <a:rPr lang="en-GB" sz="2400" i="1" smtClean="0"/>
              <a:t>=</a:t>
            </a:r>
            <a:r>
              <a:rPr lang="en-GB" sz="2400" b="1" i="1" smtClean="0">
                <a:solidFill>
                  <a:srgbClr val="FF0000"/>
                </a:solidFill>
              </a:rPr>
              <a:t> a constant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5194300" y="649288"/>
            <a:ext cx="3095625" cy="3390900"/>
            <a:chOff x="3272" y="409"/>
            <a:chExt cx="1950" cy="2136"/>
          </a:xfrm>
        </p:grpSpPr>
        <p:sp>
          <p:nvSpPr>
            <p:cNvPr id="14341" name="Line 5"/>
            <p:cNvSpPr>
              <a:spLocks noChangeShapeType="1"/>
            </p:cNvSpPr>
            <p:nvPr/>
          </p:nvSpPr>
          <p:spPr bwMode="auto">
            <a:xfrm flipV="1">
              <a:off x="3563" y="409"/>
              <a:ext cx="0" cy="17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2" name="Line 6"/>
            <p:cNvSpPr>
              <a:spLocks noChangeShapeType="1"/>
            </p:cNvSpPr>
            <p:nvPr/>
          </p:nvSpPr>
          <p:spPr bwMode="auto">
            <a:xfrm flipV="1">
              <a:off x="3484" y="2068"/>
              <a:ext cx="173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3" name="Oval 7"/>
            <p:cNvSpPr>
              <a:spLocks noChangeArrowheads="1"/>
            </p:cNvSpPr>
            <p:nvPr/>
          </p:nvSpPr>
          <p:spPr bwMode="auto">
            <a:xfrm>
              <a:off x="3511" y="2021"/>
              <a:ext cx="100" cy="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4" name="Text Box 8"/>
            <p:cNvSpPr txBox="1">
              <a:spLocks noChangeArrowheads="1"/>
            </p:cNvSpPr>
            <p:nvPr/>
          </p:nvSpPr>
          <p:spPr bwMode="auto">
            <a:xfrm rot="-5400000">
              <a:off x="2988" y="791"/>
              <a:ext cx="8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b="1"/>
                <a:t>pressure</a:t>
              </a:r>
            </a:p>
          </p:txBody>
        </p:sp>
        <p:grpSp>
          <p:nvGrpSpPr>
            <p:cNvPr id="14345" name="Group 12"/>
            <p:cNvGrpSpPr>
              <a:grpSpLocks/>
            </p:cNvGrpSpPr>
            <p:nvPr/>
          </p:nvGrpSpPr>
          <p:grpSpPr bwMode="auto">
            <a:xfrm>
              <a:off x="4393" y="2114"/>
              <a:ext cx="800" cy="431"/>
              <a:chOff x="3963" y="3051"/>
              <a:chExt cx="800" cy="431"/>
            </a:xfrm>
          </p:grpSpPr>
          <p:sp>
            <p:nvSpPr>
              <p:cNvPr id="14346" name="Text Box 9"/>
              <p:cNvSpPr txBox="1">
                <a:spLocks noChangeArrowheads="1"/>
              </p:cNvSpPr>
              <p:nvPr/>
            </p:nvSpPr>
            <p:spPr bwMode="auto">
              <a:xfrm>
                <a:off x="3963" y="3251"/>
                <a:ext cx="80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b="1"/>
                  <a:t>volume</a:t>
                </a:r>
              </a:p>
            </p:txBody>
          </p:sp>
          <p:sp>
            <p:nvSpPr>
              <p:cNvPr id="14347" name="Text Box 10"/>
              <p:cNvSpPr txBox="1">
                <a:spLocks noChangeArrowheads="1"/>
              </p:cNvSpPr>
              <p:nvPr/>
            </p:nvSpPr>
            <p:spPr bwMode="auto">
              <a:xfrm>
                <a:off x="4135" y="3051"/>
                <a:ext cx="27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b="1"/>
                  <a:t>1</a:t>
                </a:r>
              </a:p>
            </p:txBody>
          </p:sp>
          <p:sp>
            <p:nvSpPr>
              <p:cNvPr id="14348" name="Line 11"/>
              <p:cNvSpPr>
                <a:spLocks noChangeShapeType="1"/>
              </p:cNvSpPr>
              <p:nvPr/>
            </p:nvSpPr>
            <p:spPr bwMode="auto">
              <a:xfrm>
                <a:off x="4002" y="3276"/>
                <a:ext cx="525" cy="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30062" name="Line 14"/>
          <p:cNvSpPr>
            <a:spLocks noChangeShapeType="1"/>
          </p:cNvSpPr>
          <p:nvPr/>
        </p:nvSpPr>
        <p:spPr bwMode="auto">
          <a:xfrm flipV="1">
            <a:off x="5626100" y="852488"/>
            <a:ext cx="2184400" cy="243363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6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593725"/>
          </a:xfrm>
        </p:spPr>
        <p:txBody>
          <a:bodyPr/>
          <a:lstStyle/>
          <a:p>
            <a:pPr eaLnBrk="1" hangingPunct="1"/>
            <a:r>
              <a:rPr lang="en-GB" sz="3600" smtClean="0"/>
              <a:t>Pressure against volume graph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77825" y="1068388"/>
            <a:ext cx="4056063" cy="478155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sz="2800" smtClean="0"/>
              <a:t>If a pressure is plotted against volume graph is plotted then a curved line is produced.</a:t>
            </a:r>
          </a:p>
          <a:p>
            <a:pPr marL="0" indent="0" eaLnBrk="1" hangingPunct="1">
              <a:buFontTx/>
              <a:buNone/>
            </a:pPr>
            <a:endParaRPr lang="en-GB" sz="2800" smtClean="0"/>
          </a:p>
          <a:p>
            <a:pPr marL="0" indent="0" eaLnBrk="1" hangingPunct="1">
              <a:buFontTx/>
              <a:buNone/>
            </a:pPr>
            <a:r>
              <a:rPr lang="en-GB" sz="2800" smtClean="0"/>
              <a:t>This line does not intercept either of the axes.</a:t>
            </a: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4465638" y="1157288"/>
            <a:ext cx="3481387" cy="3321050"/>
            <a:chOff x="2813" y="660"/>
            <a:chExt cx="2193" cy="2092"/>
          </a:xfrm>
        </p:grpSpPr>
        <p:sp>
          <p:nvSpPr>
            <p:cNvPr id="15388" name="Line 6"/>
            <p:cNvSpPr>
              <a:spLocks noChangeShapeType="1"/>
            </p:cNvSpPr>
            <p:nvPr/>
          </p:nvSpPr>
          <p:spPr bwMode="auto">
            <a:xfrm flipV="1">
              <a:off x="3319" y="660"/>
              <a:ext cx="0" cy="17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9" name="Line 7"/>
            <p:cNvSpPr>
              <a:spLocks noChangeShapeType="1"/>
            </p:cNvSpPr>
            <p:nvPr/>
          </p:nvSpPr>
          <p:spPr bwMode="auto">
            <a:xfrm flipV="1">
              <a:off x="3240" y="2319"/>
              <a:ext cx="173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0" name="Oval 8"/>
            <p:cNvSpPr>
              <a:spLocks noChangeArrowheads="1"/>
            </p:cNvSpPr>
            <p:nvPr/>
          </p:nvSpPr>
          <p:spPr bwMode="auto">
            <a:xfrm>
              <a:off x="3267" y="2272"/>
              <a:ext cx="100" cy="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1" name="Text Box 9"/>
            <p:cNvSpPr txBox="1">
              <a:spLocks noChangeArrowheads="1"/>
            </p:cNvSpPr>
            <p:nvPr/>
          </p:nvSpPr>
          <p:spPr bwMode="auto">
            <a:xfrm rot="-5400000">
              <a:off x="2369" y="1204"/>
              <a:ext cx="11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b="1"/>
                <a:t>pressure (kPa)</a:t>
              </a:r>
            </a:p>
          </p:txBody>
        </p:sp>
        <p:sp>
          <p:nvSpPr>
            <p:cNvPr id="15392" name="Text Box 11"/>
            <p:cNvSpPr txBox="1">
              <a:spLocks noChangeArrowheads="1"/>
            </p:cNvSpPr>
            <p:nvPr/>
          </p:nvSpPr>
          <p:spPr bwMode="auto">
            <a:xfrm>
              <a:off x="3930" y="2521"/>
              <a:ext cx="10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b="1"/>
                <a:t>volume (cm</a:t>
              </a:r>
              <a:r>
                <a:rPr lang="en-GB" b="1" baseline="30000"/>
                <a:t>3</a:t>
              </a:r>
              <a:r>
                <a:rPr lang="en-GB" b="1"/>
                <a:t>)</a:t>
              </a:r>
            </a:p>
          </p:txBody>
        </p:sp>
        <p:grpSp>
          <p:nvGrpSpPr>
            <p:cNvPr id="15393" name="Group 18"/>
            <p:cNvGrpSpPr>
              <a:grpSpLocks/>
            </p:cNvGrpSpPr>
            <p:nvPr/>
          </p:nvGrpSpPr>
          <p:grpSpPr bwMode="auto">
            <a:xfrm>
              <a:off x="2996" y="1908"/>
              <a:ext cx="1968" cy="212"/>
              <a:chOff x="2964" y="1628"/>
              <a:chExt cx="1968" cy="212"/>
            </a:xfrm>
          </p:grpSpPr>
          <p:sp>
            <p:nvSpPr>
              <p:cNvPr id="15421" name="Line 16"/>
              <p:cNvSpPr>
                <a:spLocks noChangeShapeType="1"/>
              </p:cNvSpPr>
              <p:nvPr/>
            </p:nvSpPr>
            <p:spPr bwMode="auto">
              <a:xfrm>
                <a:off x="3252" y="1740"/>
                <a:ext cx="16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2" name="Text Box 17"/>
              <p:cNvSpPr txBox="1">
                <a:spLocks noChangeArrowheads="1"/>
              </p:cNvSpPr>
              <p:nvPr/>
            </p:nvSpPr>
            <p:spPr bwMode="auto">
              <a:xfrm>
                <a:off x="2964" y="1628"/>
                <a:ext cx="43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sz="1600"/>
                  <a:t> 50</a:t>
                </a:r>
              </a:p>
            </p:txBody>
          </p:sp>
        </p:grpSp>
        <p:grpSp>
          <p:nvGrpSpPr>
            <p:cNvPr id="15394" name="Group 19"/>
            <p:cNvGrpSpPr>
              <a:grpSpLocks/>
            </p:cNvGrpSpPr>
            <p:nvPr/>
          </p:nvGrpSpPr>
          <p:grpSpPr bwMode="auto">
            <a:xfrm>
              <a:off x="2996" y="1600"/>
              <a:ext cx="1968" cy="212"/>
              <a:chOff x="2964" y="1628"/>
              <a:chExt cx="1968" cy="212"/>
            </a:xfrm>
          </p:grpSpPr>
          <p:sp>
            <p:nvSpPr>
              <p:cNvPr id="15419" name="Line 20"/>
              <p:cNvSpPr>
                <a:spLocks noChangeShapeType="1"/>
              </p:cNvSpPr>
              <p:nvPr/>
            </p:nvSpPr>
            <p:spPr bwMode="auto">
              <a:xfrm>
                <a:off x="3252" y="1740"/>
                <a:ext cx="16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0" name="Text Box 21"/>
              <p:cNvSpPr txBox="1">
                <a:spLocks noChangeArrowheads="1"/>
              </p:cNvSpPr>
              <p:nvPr/>
            </p:nvSpPr>
            <p:spPr bwMode="auto">
              <a:xfrm>
                <a:off x="2964" y="1628"/>
                <a:ext cx="43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sz="1600"/>
                  <a:t>100</a:t>
                </a:r>
              </a:p>
            </p:txBody>
          </p:sp>
        </p:grpSp>
        <p:grpSp>
          <p:nvGrpSpPr>
            <p:cNvPr id="15395" name="Group 22"/>
            <p:cNvGrpSpPr>
              <a:grpSpLocks/>
            </p:cNvGrpSpPr>
            <p:nvPr/>
          </p:nvGrpSpPr>
          <p:grpSpPr bwMode="auto">
            <a:xfrm>
              <a:off x="3000" y="1292"/>
              <a:ext cx="1968" cy="212"/>
              <a:chOff x="2964" y="1628"/>
              <a:chExt cx="1968" cy="212"/>
            </a:xfrm>
          </p:grpSpPr>
          <p:sp>
            <p:nvSpPr>
              <p:cNvPr id="15417" name="Line 23"/>
              <p:cNvSpPr>
                <a:spLocks noChangeShapeType="1"/>
              </p:cNvSpPr>
              <p:nvPr/>
            </p:nvSpPr>
            <p:spPr bwMode="auto">
              <a:xfrm>
                <a:off x="3252" y="1740"/>
                <a:ext cx="16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8" name="Text Box 24"/>
              <p:cNvSpPr txBox="1">
                <a:spLocks noChangeArrowheads="1"/>
              </p:cNvSpPr>
              <p:nvPr/>
            </p:nvSpPr>
            <p:spPr bwMode="auto">
              <a:xfrm>
                <a:off x="2964" y="1628"/>
                <a:ext cx="43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sz="1600"/>
                  <a:t>150</a:t>
                </a:r>
              </a:p>
            </p:txBody>
          </p:sp>
        </p:grpSp>
        <p:grpSp>
          <p:nvGrpSpPr>
            <p:cNvPr id="15396" name="Group 27"/>
            <p:cNvGrpSpPr>
              <a:grpSpLocks/>
            </p:cNvGrpSpPr>
            <p:nvPr/>
          </p:nvGrpSpPr>
          <p:grpSpPr bwMode="auto">
            <a:xfrm>
              <a:off x="3000" y="996"/>
              <a:ext cx="1968" cy="212"/>
              <a:chOff x="2964" y="1628"/>
              <a:chExt cx="1968" cy="212"/>
            </a:xfrm>
          </p:grpSpPr>
          <p:sp>
            <p:nvSpPr>
              <p:cNvPr id="15415" name="Line 28"/>
              <p:cNvSpPr>
                <a:spLocks noChangeShapeType="1"/>
              </p:cNvSpPr>
              <p:nvPr/>
            </p:nvSpPr>
            <p:spPr bwMode="auto">
              <a:xfrm>
                <a:off x="3252" y="1740"/>
                <a:ext cx="16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6" name="Text Box 29"/>
              <p:cNvSpPr txBox="1">
                <a:spLocks noChangeArrowheads="1"/>
              </p:cNvSpPr>
              <p:nvPr/>
            </p:nvSpPr>
            <p:spPr bwMode="auto">
              <a:xfrm>
                <a:off x="2964" y="1628"/>
                <a:ext cx="43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sz="1600"/>
                  <a:t>200</a:t>
                </a:r>
              </a:p>
            </p:txBody>
          </p:sp>
        </p:grpSp>
        <p:grpSp>
          <p:nvGrpSpPr>
            <p:cNvPr id="15397" name="Group 30"/>
            <p:cNvGrpSpPr>
              <a:grpSpLocks/>
            </p:cNvGrpSpPr>
            <p:nvPr/>
          </p:nvGrpSpPr>
          <p:grpSpPr bwMode="auto">
            <a:xfrm>
              <a:off x="3000" y="716"/>
              <a:ext cx="1968" cy="212"/>
              <a:chOff x="2964" y="1628"/>
              <a:chExt cx="1968" cy="212"/>
            </a:xfrm>
          </p:grpSpPr>
          <p:sp>
            <p:nvSpPr>
              <p:cNvPr id="15413" name="Line 31"/>
              <p:cNvSpPr>
                <a:spLocks noChangeShapeType="1"/>
              </p:cNvSpPr>
              <p:nvPr/>
            </p:nvSpPr>
            <p:spPr bwMode="auto">
              <a:xfrm>
                <a:off x="3252" y="1740"/>
                <a:ext cx="16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4" name="Text Box 32"/>
              <p:cNvSpPr txBox="1">
                <a:spLocks noChangeArrowheads="1"/>
              </p:cNvSpPr>
              <p:nvPr/>
            </p:nvSpPr>
            <p:spPr bwMode="auto">
              <a:xfrm>
                <a:off x="2964" y="1628"/>
                <a:ext cx="43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sz="1600"/>
                  <a:t>250</a:t>
                </a:r>
              </a:p>
            </p:txBody>
          </p:sp>
        </p:grpSp>
        <p:grpSp>
          <p:nvGrpSpPr>
            <p:cNvPr id="15398" name="Group 34"/>
            <p:cNvGrpSpPr>
              <a:grpSpLocks/>
            </p:cNvGrpSpPr>
            <p:nvPr/>
          </p:nvGrpSpPr>
          <p:grpSpPr bwMode="auto">
            <a:xfrm>
              <a:off x="3468" y="700"/>
              <a:ext cx="296" cy="1848"/>
              <a:chOff x="3484" y="712"/>
              <a:chExt cx="296" cy="1848"/>
            </a:xfrm>
          </p:grpSpPr>
          <p:sp>
            <p:nvSpPr>
              <p:cNvPr id="15411" name="Line 26"/>
              <p:cNvSpPr>
                <a:spLocks noChangeShapeType="1"/>
              </p:cNvSpPr>
              <p:nvPr/>
            </p:nvSpPr>
            <p:spPr bwMode="auto">
              <a:xfrm flipH="1">
                <a:off x="3620" y="712"/>
                <a:ext cx="4" cy="16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2" name="Text Box 33"/>
              <p:cNvSpPr txBox="1">
                <a:spLocks noChangeArrowheads="1"/>
              </p:cNvSpPr>
              <p:nvPr/>
            </p:nvSpPr>
            <p:spPr bwMode="auto">
              <a:xfrm>
                <a:off x="3484" y="2348"/>
                <a:ext cx="29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sz="1600"/>
                  <a:t>10</a:t>
                </a:r>
              </a:p>
            </p:txBody>
          </p:sp>
        </p:grpSp>
        <p:grpSp>
          <p:nvGrpSpPr>
            <p:cNvPr id="15399" name="Group 35"/>
            <p:cNvGrpSpPr>
              <a:grpSpLocks/>
            </p:cNvGrpSpPr>
            <p:nvPr/>
          </p:nvGrpSpPr>
          <p:grpSpPr bwMode="auto">
            <a:xfrm>
              <a:off x="3760" y="700"/>
              <a:ext cx="296" cy="1848"/>
              <a:chOff x="3484" y="712"/>
              <a:chExt cx="296" cy="1848"/>
            </a:xfrm>
          </p:grpSpPr>
          <p:sp>
            <p:nvSpPr>
              <p:cNvPr id="15409" name="Line 36"/>
              <p:cNvSpPr>
                <a:spLocks noChangeShapeType="1"/>
              </p:cNvSpPr>
              <p:nvPr/>
            </p:nvSpPr>
            <p:spPr bwMode="auto">
              <a:xfrm flipH="1">
                <a:off x="3620" y="712"/>
                <a:ext cx="4" cy="16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0" name="Text Box 37"/>
              <p:cNvSpPr txBox="1">
                <a:spLocks noChangeArrowheads="1"/>
              </p:cNvSpPr>
              <p:nvPr/>
            </p:nvSpPr>
            <p:spPr bwMode="auto">
              <a:xfrm>
                <a:off x="3484" y="2348"/>
                <a:ext cx="29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sz="1600"/>
                  <a:t>20</a:t>
                </a:r>
              </a:p>
            </p:txBody>
          </p:sp>
        </p:grpSp>
        <p:grpSp>
          <p:nvGrpSpPr>
            <p:cNvPr id="15400" name="Group 38"/>
            <p:cNvGrpSpPr>
              <a:grpSpLocks/>
            </p:cNvGrpSpPr>
            <p:nvPr/>
          </p:nvGrpSpPr>
          <p:grpSpPr bwMode="auto">
            <a:xfrm>
              <a:off x="4044" y="700"/>
              <a:ext cx="296" cy="1848"/>
              <a:chOff x="3484" y="712"/>
              <a:chExt cx="296" cy="1848"/>
            </a:xfrm>
          </p:grpSpPr>
          <p:sp>
            <p:nvSpPr>
              <p:cNvPr id="15407" name="Line 39"/>
              <p:cNvSpPr>
                <a:spLocks noChangeShapeType="1"/>
              </p:cNvSpPr>
              <p:nvPr/>
            </p:nvSpPr>
            <p:spPr bwMode="auto">
              <a:xfrm flipH="1">
                <a:off x="3620" y="712"/>
                <a:ext cx="4" cy="16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8" name="Text Box 40"/>
              <p:cNvSpPr txBox="1">
                <a:spLocks noChangeArrowheads="1"/>
              </p:cNvSpPr>
              <p:nvPr/>
            </p:nvSpPr>
            <p:spPr bwMode="auto">
              <a:xfrm>
                <a:off x="3484" y="2348"/>
                <a:ext cx="29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sz="1600"/>
                  <a:t>30</a:t>
                </a:r>
              </a:p>
            </p:txBody>
          </p:sp>
        </p:grpSp>
        <p:grpSp>
          <p:nvGrpSpPr>
            <p:cNvPr id="15401" name="Group 41"/>
            <p:cNvGrpSpPr>
              <a:grpSpLocks/>
            </p:cNvGrpSpPr>
            <p:nvPr/>
          </p:nvGrpSpPr>
          <p:grpSpPr bwMode="auto">
            <a:xfrm>
              <a:off x="4328" y="700"/>
              <a:ext cx="296" cy="1848"/>
              <a:chOff x="3484" y="712"/>
              <a:chExt cx="296" cy="1848"/>
            </a:xfrm>
          </p:grpSpPr>
          <p:sp>
            <p:nvSpPr>
              <p:cNvPr id="15405" name="Line 42"/>
              <p:cNvSpPr>
                <a:spLocks noChangeShapeType="1"/>
              </p:cNvSpPr>
              <p:nvPr/>
            </p:nvSpPr>
            <p:spPr bwMode="auto">
              <a:xfrm flipH="1">
                <a:off x="3620" y="712"/>
                <a:ext cx="4" cy="16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6" name="Text Box 43"/>
              <p:cNvSpPr txBox="1">
                <a:spLocks noChangeArrowheads="1"/>
              </p:cNvSpPr>
              <p:nvPr/>
            </p:nvSpPr>
            <p:spPr bwMode="auto">
              <a:xfrm>
                <a:off x="3484" y="2348"/>
                <a:ext cx="29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sz="1600"/>
                  <a:t>40</a:t>
                </a:r>
              </a:p>
            </p:txBody>
          </p:sp>
        </p:grpSp>
        <p:grpSp>
          <p:nvGrpSpPr>
            <p:cNvPr id="15402" name="Group 44"/>
            <p:cNvGrpSpPr>
              <a:grpSpLocks/>
            </p:cNvGrpSpPr>
            <p:nvPr/>
          </p:nvGrpSpPr>
          <p:grpSpPr bwMode="auto">
            <a:xfrm>
              <a:off x="4608" y="700"/>
              <a:ext cx="296" cy="1848"/>
              <a:chOff x="3484" y="712"/>
              <a:chExt cx="296" cy="1848"/>
            </a:xfrm>
          </p:grpSpPr>
          <p:sp>
            <p:nvSpPr>
              <p:cNvPr id="15403" name="Line 45"/>
              <p:cNvSpPr>
                <a:spLocks noChangeShapeType="1"/>
              </p:cNvSpPr>
              <p:nvPr/>
            </p:nvSpPr>
            <p:spPr bwMode="auto">
              <a:xfrm flipH="1">
                <a:off x="3620" y="712"/>
                <a:ext cx="4" cy="16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4" name="Text Box 46"/>
              <p:cNvSpPr txBox="1">
                <a:spLocks noChangeArrowheads="1"/>
              </p:cNvSpPr>
              <p:nvPr/>
            </p:nvSpPr>
            <p:spPr bwMode="auto">
              <a:xfrm>
                <a:off x="3484" y="2348"/>
                <a:ext cx="29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sz="1600"/>
                  <a:t>50</a:t>
                </a:r>
              </a:p>
            </p:txBody>
          </p:sp>
        </p:grpSp>
      </p:grpSp>
      <p:grpSp>
        <p:nvGrpSpPr>
          <p:cNvPr id="13" name="Group 70"/>
          <p:cNvGrpSpPr>
            <a:grpSpLocks/>
          </p:cNvGrpSpPr>
          <p:nvPr/>
        </p:nvGrpSpPr>
        <p:grpSpPr bwMode="auto">
          <a:xfrm>
            <a:off x="5524500" y="1322388"/>
            <a:ext cx="2101850" cy="2197100"/>
            <a:chOff x="3480" y="764"/>
            <a:chExt cx="1324" cy="1384"/>
          </a:xfrm>
        </p:grpSpPr>
        <p:grpSp>
          <p:nvGrpSpPr>
            <p:cNvPr id="15367" name="Group 51"/>
            <p:cNvGrpSpPr>
              <a:grpSpLocks/>
            </p:cNvGrpSpPr>
            <p:nvPr/>
          </p:nvGrpSpPr>
          <p:grpSpPr bwMode="auto">
            <a:xfrm>
              <a:off x="3540" y="1048"/>
              <a:ext cx="124" cy="128"/>
              <a:chOff x="3728" y="1336"/>
              <a:chExt cx="124" cy="128"/>
            </a:xfrm>
          </p:grpSpPr>
          <p:sp>
            <p:nvSpPr>
              <p:cNvPr id="15386" name="Line 49"/>
              <p:cNvSpPr>
                <a:spLocks noChangeShapeType="1"/>
              </p:cNvSpPr>
              <p:nvPr/>
            </p:nvSpPr>
            <p:spPr bwMode="auto">
              <a:xfrm>
                <a:off x="3792" y="1336"/>
                <a:ext cx="0" cy="12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7" name="Line 50"/>
              <p:cNvSpPr>
                <a:spLocks noChangeShapeType="1"/>
              </p:cNvSpPr>
              <p:nvPr/>
            </p:nvSpPr>
            <p:spPr bwMode="auto">
              <a:xfrm>
                <a:off x="3728" y="1396"/>
                <a:ext cx="124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368" name="Group 52"/>
            <p:cNvGrpSpPr>
              <a:grpSpLocks/>
            </p:cNvGrpSpPr>
            <p:nvPr/>
          </p:nvGrpSpPr>
          <p:grpSpPr bwMode="auto">
            <a:xfrm>
              <a:off x="3648" y="1344"/>
              <a:ext cx="124" cy="128"/>
              <a:chOff x="3728" y="1336"/>
              <a:chExt cx="124" cy="128"/>
            </a:xfrm>
          </p:grpSpPr>
          <p:sp>
            <p:nvSpPr>
              <p:cNvPr id="15384" name="Line 53"/>
              <p:cNvSpPr>
                <a:spLocks noChangeShapeType="1"/>
              </p:cNvSpPr>
              <p:nvPr/>
            </p:nvSpPr>
            <p:spPr bwMode="auto">
              <a:xfrm>
                <a:off x="3792" y="1336"/>
                <a:ext cx="0" cy="12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5" name="Line 54"/>
              <p:cNvSpPr>
                <a:spLocks noChangeShapeType="1"/>
              </p:cNvSpPr>
              <p:nvPr/>
            </p:nvSpPr>
            <p:spPr bwMode="auto">
              <a:xfrm>
                <a:off x="3728" y="1396"/>
                <a:ext cx="124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369" name="Group 55"/>
            <p:cNvGrpSpPr>
              <a:grpSpLocks/>
            </p:cNvGrpSpPr>
            <p:nvPr/>
          </p:nvGrpSpPr>
          <p:grpSpPr bwMode="auto">
            <a:xfrm>
              <a:off x="3828" y="1652"/>
              <a:ext cx="124" cy="128"/>
              <a:chOff x="3728" y="1336"/>
              <a:chExt cx="124" cy="128"/>
            </a:xfrm>
          </p:grpSpPr>
          <p:sp>
            <p:nvSpPr>
              <p:cNvPr id="15382" name="Line 56"/>
              <p:cNvSpPr>
                <a:spLocks noChangeShapeType="1"/>
              </p:cNvSpPr>
              <p:nvPr/>
            </p:nvSpPr>
            <p:spPr bwMode="auto">
              <a:xfrm>
                <a:off x="3792" y="1336"/>
                <a:ext cx="0" cy="12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3" name="Line 57"/>
              <p:cNvSpPr>
                <a:spLocks noChangeShapeType="1"/>
              </p:cNvSpPr>
              <p:nvPr/>
            </p:nvSpPr>
            <p:spPr bwMode="auto">
              <a:xfrm>
                <a:off x="3728" y="1396"/>
                <a:ext cx="124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370" name="Group 58"/>
            <p:cNvGrpSpPr>
              <a:grpSpLocks/>
            </p:cNvGrpSpPr>
            <p:nvPr/>
          </p:nvGrpSpPr>
          <p:grpSpPr bwMode="auto">
            <a:xfrm>
              <a:off x="3480" y="764"/>
              <a:ext cx="124" cy="128"/>
              <a:chOff x="3728" y="1336"/>
              <a:chExt cx="124" cy="128"/>
            </a:xfrm>
          </p:grpSpPr>
          <p:sp>
            <p:nvSpPr>
              <p:cNvPr id="15380" name="Line 59"/>
              <p:cNvSpPr>
                <a:spLocks noChangeShapeType="1"/>
              </p:cNvSpPr>
              <p:nvPr/>
            </p:nvSpPr>
            <p:spPr bwMode="auto">
              <a:xfrm>
                <a:off x="3792" y="1336"/>
                <a:ext cx="0" cy="12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1" name="Line 60"/>
              <p:cNvSpPr>
                <a:spLocks noChangeShapeType="1"/>
              </p:cNvSpPr>
              <p:nvPr/>
            </p:nvSpPr>
            <p:spPr bwMode="auto">
              <a:xfrm>
                <a:off x="3728" y="1396"/>
                <a:ext cx="124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371" name="Group 61"/>
            <p:cNvGrpSpPr>
              <a:grpSpLocks/>
            </p:cNvGrpSpPr>
            <p:nvPr/>
          </p:nvGrpSpPr>
          <p:grpSpPr bwMode="auto">
            <a:xfrm>
              <a:off x="4400" y="1964"/>
              <a:ext cx="124" cy="128"/>
              <a:chOff x="3728" y="1336"/>
              <a:chExt cx="124" cy="128"/>
            </a:xfrm>
          </p:grpSpPr>
          <p:sp>
            <p:nvSpPr>
              <p:cNvPr id="15378" name="Line 62"/>
              <p:cNvSpPr>
                <a:spLocks noChangeShapeType="1"/>
              </p:cNvSpPr>
              <p:nvPr/>
            </p:nvSpPr>
            <p:spPr bwMode="auto">
              <a:xfrm>
                <a:off x="3792" y="1336"/>
                <a:ext cx="0" cy="12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9" name="Line 63"/>
              <p:cNvSpPr>
                <a:spLocks noChangeShapeType="1"/>
              </p:cNvSpPr>
              <p:nvPr/>
            </p:nvSpPr>
            <p:spPr bwMode="auto">
              <a:xfrm>
                <a:off x="3728" y="1396"/>
                <a:ext cx="124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372" name="Group 64"/>
            <p:cNvGrpSpPr>
              <a:grpSpLocks/>
            </p:cNvGrpSpPr>
            <p:nvPr/>
          </p:nvGrpSpPr>
          <p:grpSpPr bwMode="auto">
            <a:xfrm>
              <a:off x="4112" y="1864"/>
              <a:ext cx="124" cy="128"/>
              <a:chOff x="3728" y="1336"/>
              <a:chExt cx="124" cy="128"/>
            </a:xfrm>
          </p:grpSpPr>
          <p:sp>
            <p:nvSpPr>
              <p:cNvPr id="15376" name="Line 65"/>
              <p:cNvSpPr>
                <a:spLocks noChangeShapeType="1"/>
              </p:cNvSpPr>
              <p:nvPr/>
            </p:nvSpPr>
            <p:spPr bwMode="auto">
              <a:xfrm>
                <a:off x="3792" y="1336"/>
                <a:ext cx="0" cy="12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7" name="Line 66"/>
              <p:cNvSpPr>
                <a:spLocks noChangeShapeType="1"/>
              </p:cNvSpPr>
              <p:nvPr/>
            </p:nvSpPr>
            <p:spPr bwMode="auto">
              <a:xfrm>
                <a:off x="3728" y="1396"/>
                <a:ext cx="124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373" name="Group 67"/>
            <p:cNvGrpSpPr>
              <a:grpSpLocks/>
            </p:cNvGrpSpPr>
            <p:nvPr/>
          </p:nvGrpSpPr>
          <p:grpSpPr bwMode="auto">
            <a:xfrm>
              <a:off x="4680" y="2020"/>
              <a:ext cx="124" cy="128"/>
              <a:chOff x="3728" y="1336"/>
              <a:chExt cx="124" cy="128"/>
            </a:xfrm>
          </p:grpSpPr>
          <p:sp>
            <p:nvSpPr>
              <p:cNvPr id="15374" name="Line 68"/>
              <p:cNvSpPr>
                <a:spLocks noChangeShapeType="1"/>
              </p:cNvSpPr>
              <p:nvPr/>
            </p:nvSpPr>
            <p:spPr bwMode="auto">
              <a:xfrm>
                <a:off x="3792" y="1336"/>
                <a:ext cx="0" cy="12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5" name="Line 69"/>
              <p:cNvSpPr>
                <a:spLocks noChangeShapeType="1"/>
              </p:cNvSpPr>
              <p:nvPr/>
            </p:nvSpPr>
            <p:spPr bwMode="auto">
              <a:xfrm>
                <a:off x="3728" y="1396"/>
                <a:ext cx="124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36263" name="Freeform 71"/>
          <p:cNvSpPr>
            <a:spLocks/>
          </p:cNvSpPr>
          <p:nvPr/>
        </p:nvSpPr>
        <p:spPr bwMode="auto">
          <a:xfrm>
            <a:off x="5588000" y="1176338"/>
            <a:ext cx="2178050" cy="2273300"/>
          </a:xfrm>
          <a:custGeom>
            <a:avLst/>
            <a:gdLst>
              <a:gd name="T0" fmla="*/ 0 w 1372"/>
              <a:gd name="T1" fmla="*/ 0 h 1432"/>
              <a:gd name="T2" fmla="*/ 2147483647 w 1372"/>
              <a:gd name="T3" fmla="*/ 2147483647 h 1432"/>
              <a:gd name="T4" fmla="*/ 2147483647 w 1372"/>
              <a:gd name="T5" fmla="*/ 2147483647 h 1432"/>
              <a:gd name="T6" fmla="*/ 2147483647 w 1372"/>
              <a:gd name="T7" fmla="*/ 2147483647 h 1432"/>
              <a:gd name="T8" fmla="*/ 2147483647 w 1372"/>
              <a:gd name="T9" fmla="*/ 2147483647 h 14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72"/>
              <a:gd name="T16" fmla="*/ 0 h 1432"/>
              <a:gd name="T17" fmla="*/ 1372 w 1372"/>
              <a:gd name="T18" fmla="*/ 1432 h 14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72" h="1432">
                <a:moveTo>
                  <a:pt x="0" y="0"/>
                </a:moveTo>
                <a:cubicBezTo>
                  <a:pt x="22" y="206"/>
                  <a:pt x="45" y="412"/>
                  <a:pt x="112" y="592"/>
                </a:cubicBezTo>
                <a:cubicBezTo>
                  <a:pt x="179" y="772"/>
                  <a:pt x="289" y="960"/>
                  <a:pt x="404" y="1080"/>
                </a:cubicBezTo>
                <a:cubicBezTo>
                  <a:pt x="519" y="1200"/>
                  <a:pt x="643" y="1253"/>
                  <a:pt x="804" y="1312"/>
                </a:cubicBezTo>
                <a:cubicBezTo>
                  <a:pt x="965" y="1371"/>
                  <a:pt x="1168" y="1401"/>
                  <a:pt x="1372" y="1432"/>
                </a:cubicBezTo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26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18488" cy="850900"/>
          </a:xfrm>
        </p:spPr>
        <p:txBody>
          <a:bodyPr/>
          <a:lstStyle/>
          <a:p>
            <a:pPr eaLnBrk="1" hangingPunct="1"/>
            <a:r>
              <a:rPr lang="en-GB" smtClean="0"/>
              <a:t>Complete:</a:t>
            </a:r>
          </a:p>
        </p:txBody>
      </p:sp>
      <p:graphicFrame>
        <p:nvGraphicFramePr>
          <p:cNvPr id="119890" name="Group 82"/>
          <p:cNvGraphicFramePr>
            <a:graphicFrameLocks noGrp="1"/>
          </p:cNvGraphicFramePr>
          <p:nvPr>
            <p:ph idx="4294967295"/>
          </p:nvPr>
        </p:nvGraphicFramePr>
        <p:xfrm>
          <a:off x="1512888" y="1306513"/>
          <a:ext cx="6364287" cy="4587875"/>
        </p:xfrm>
        <a:graphic>
          <a:graphicData uri="http://schemas.openxmlformats.org/drawingml/2006/table">
            <a:tbl>
              <a:tblPr/>
              <a:tblGrid>
                <a:gridCol w="1592262"/>
                <a:gridCol w="1590675"/>
                <a:gridCol w="1690688"/>
                <a:gridCol w="1490662"/>
              </a:tblGrid>
              <a:tr h="704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p</a:t>
                      </a:r>
                      <a:r>
                        <a:rPr kumimoji="0" lang="en-GB" sz="28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/ Pa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V</a:t>
                      </a:r>
                      <a:r>
                        <a:rPr kumimoji="0" lang="en-GB" sz="28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/ cm</a:t>
                      </a:r>
                      <a:r>
                        <a:rPr kumimoji="0" lang="en-GB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p</a:t>
                      </a:r>
                      <a:r>
                        <a:rPr kumimoji="0" lang="en-GB" sz="28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/ Pa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V</a:t>
                      </a:r>
                      <a:r>
                        <a:rPr kumimoji="0" lang="en-GB" sz="28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/ cm</a:t>
                      </a:r>
                      <a:r>
                        <a:rPr kumimoji="0" lang="en-GB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4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 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600 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 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 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 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 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 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150 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 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18488" cy="850900"/>
          </a:xfrm>
        </p:spPr>
        <p:txBody>
          <a:bodyPr/>
          <a:lstStyle/>
          <a:p>
            <a:pPr eaLnBrk="1" hangingPunct="1"/>
            <a:r>
              <a:rPr lang="en-GB" smtClean="0"/>
              <a:t>Complete:</a:t>
            </a:r>
          </a:p>
        </p:txBody>
      </p:sp>
      <p:graphicFrame>
        <p:nvGraphicFramePr>
          <p:cNvPr id="119890" name="Group 82"/>
          <p:cNvGraphicFramePr>
            <a:graphicFrameLocks noGrp="1"/>
          </p:cNvGraphicFramePr>
          <p:nvPr>
            <p:ph idx="4294967295"/>
          </p:nvPr>
        </p:nvGraphicFramePr>
        <p:xfrm>
          <a:off x="1512888" y="1306513"/>
          <a:ext cx="6364287" cy="4587875"/>
        </p:xfrm>
        <a:graphic>
          <a:graphicData uri="http://schemas.openxmlformats.org/drawingml/2006/table">
            <a:tbl>
              <a:tblPr/>
              <a:tblGrid>
                <a:gridCol w="1592262"/>
                <a:gridCol w="1590675"/>
                <a:gridCol w="1690688"/>
                <a:gridCol w="1490662"/>
              </a:tblGrid>
              <a:tr h="704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p</a:t>
                      </a:r>
                      <a:r>
                        <a:rPr kumimoji="0" lang="en-GB" sz="28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/ Pa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V</a:t>
                      </a:r>
                      <a:r>
                        <a:rPr kumimoji="0" lang="en-GB" sz="28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/ cm</a:t>
                      </a:r>
                      <a:r>
                        <a:rPr kumimoji="0" lang="en-GB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p</a:t>
                      </a:r>
                      <a:r>
                        <a:rPr kumimoji="0" lang="en-GB" sz="28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/ Pa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V</a:t>
                      </a:r>
                      <a:r>
                        <a:rPr kumimoji="0" lang="en-GB" sz="28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/ cm</a:t>
                      </a:r>
                      <a:r>
                        <a:rPr kumimoji="0" lang="en-GB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4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 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600 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 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25</a:t>
                      </a: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 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 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 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 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150 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 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9885" name="Text Box 77"/>
          <p:cNvSpPr txBox="1">
            <a:spLocks noChangeArrowheads="1"/>
          </p:cNvSpPr>
          <p:nvPr/>
        </p:nvSpPr>
        <p:spPr bwMode="auto">
          <a:xfrm>
            <a:off x="6858000" y="2011363"/>
            <a:ext cx="6397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19886" name="Text Box 78"/>
          <p:cNvSpPr txBox="1">
            <a:spLocks noChangeArrowheads="1"/>
          </p:cNvSpPr>
          <p:nvPr/>
        </p:nvSpPr>
        <p:spPr bwMode="auto">
          <a:xfrm>
            <a:off x="5006975" y="2684463"/>
            <a:ext cx="12636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 b="1">
                <a:solidFill>
                  <a:srgbClr val="FF0000"/>
                </a:solidFill>
              </a:rPr>
              <a:t>200 k</a:t>
            </a:r>
          </a:p>
        </p:txBody>
      </p:sp>
      <p:sp>
        <p:nvSpPr>
          <p:cNvPr id="119887" name="Text Box 79"/>
          <p:cNvSpPr txBox="1">
            <a:spLocks noChangeArrowheads="1"/>
          </p:cNvSpPr>
          <p:nvPr/>
        </p:nvSpPr>
        <p:spPr bwMode="auto">
          <a:xfrm>
            <a:off x="6729413" y="3343275"/>
            <a:ext cx="8953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 b="1">
                <a:solidFill>
                  <a:srgbClr val="FF0000"/>
                </a:solidFill>
              </a:rPr>
              <a:t>125</a:t>
            </a:r>
          </a:p>
        </p:txBody>
      </p:sp>
      <p:sp>
        <p:nvSpPr>
          <p:cNvPr id="119888" name="Text Box 80"/>
          <p:cNvSpPr txBox="1">
            <a:spLocks noChangeArrowheads="1"/>
          </p:cNvSpPr>
          <p:nvPr/>
        </p:nvSpPr>
        <p:spPr bwMode="auto">
          <a:xfrm>
            <a:off x="5095875" y="4016375"/>
            <a:ext cx="12636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 b="1">
                <a:solidFill>
                  <a:srgbClr val="FF0000"/>
                </a:solidFill>
              </a:rPr>
              <a:t>25 k</a:t>
            </a:r>
          </a:p>
        </p:txBody>
      </p:sp>
      <p:sp>
        <p:nvSpPr>
          <p:cNvPr id="119891" name="Text Box 83"/>
          <p:cNvSpPr txBox="1">
            <a:spLocks noChangeArrowheads="1"/>
          </p:cNvSpPr>
          <p:nvPr/>
        </p:nvSpPr>
        <p:spPr bwMode="auto">
          <a:xfrm>
            <a:off x="3579813" y="4584700"/>
            <a:ext cx="6762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 b="1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119892" name="Text Box 84"/>
          <p:cNvSpPr txBox="1">
            <a:spLocks noChangeArrowheads="1"/>
          </p:cNvSpPr>
          <p:nvPr/>
        </p:nvSpPr>
        <p:spPr bwMode="auto">
          <a:xfrm>
            <a:off x="1819275" y="5276850"/>
            <a:ext cx="12636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 b="1">
                <a:solidFill>
                  <a:srgbClr val="FF0000"/>
                </a:solidFill>
              </a:rPr>
              <a:t>500 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85" grpId="0"/>
      <p:bldP spid="119886" grpId="0"/>
      <p:bldP spid="119887" grpId="0"/>
      <p:bldP spid="119888" grpId="0"/>
      <p:bldP spid="119891" grpId="0"/>
      <p:bldP spid="11989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395288" y="333375"/>
            <a:ext cx="8135937" cy="3987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800" b="1">
                <a:solidFill>
                  <a:srgbClr val="FF3300"/>
                </a:solidFill>
                <a:latin typeface="Times New Roman" pitchFamily="18" charset="0"/>
              </a:rPr>
              <a:t>Choose appropriate words to fill in the gaps below: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A gas consists of particles called __________ that are in continual _________ motion.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The pressure of a gas is caused by the _______ exerted by the molecules when they ________ and rebound off the surface experiencing the pressure.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According to ________ law the pressure of a gas __________ by its volume is equal to a _________ number provided the _____________ of the gas does not change.</a:t>
            </a:r>
          </a:p>
        </p:txBody>
      </p:sp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4716463" y="5157788"/>
            <a:ext cx="12684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constant</a:t>
            </a:r>
          </a:p>
        </p:txBody>
      </p:sp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4284663" y="5589588"/>
            <a:ext cx="9255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force</a:t>
            </a:r>
          </a:p>
        </p:txBody>
      </p:sp>
      <p:sp>
        <p:nvSpPr>
          <p:cNvPr id="91142" name="Text Box 6"/>
          <p:cNvSpPr txBox="1">
            <a:spLocks noChangeArrowheads="1"/>
          </p:cNvSpPr>
          <p:nvPr/>
        </p:nvSpPr>
        <p:spPr bwMode="auto">
          <a:xfrm>
            <a:off x="2124075" y="5589588"/>
            <a:ext cx="10334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collide</a:t>
            </a:r>
          </a:p>
        </p:txBody>
      </p:sp>
      <p:sp>
        <p:nvSpPr>
          <p:cNvPr id="91143" name="Text Box 7"/>
          <p:cNvSpPr txBox="1">
            <a:spLocks noChangeArrowheads="1"/>
          </p:cNvSpPr>
          <p:nvPr/>
        </p:nvSpPr>
        <p:spPr bwMode="auto">
          <a:xfrm>
            <a:off x="5076825" y="5589588"/>
            <a:ext cx="14620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molecules</a:t>
            </a:r>
          </a:p>
        </p:txBody>
      </p:sp>
      <p:sp>
        <p:nvSpPr>
          <p:cNvPr id="91144" name="Text Box 8"/>
          <p:cNvSpPr txBox="1">
            <a:spLocks noChangeArrowheads="1"/>
          </p:cNvSpPr>
          <p:nvPr/>
        </p:nvSpPr>
        <p:spPr bwMode="auto">
          <a:xfrm>
            <a:off x="5940425" y="5156200"/>
            <a:ext cx="1196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Boyle’s</a:t>
            </a:r>
          </a:p>
        </p:txBody>
      </p:sp>
      <p:sp>
        <p:nvSpPr>
          <p:cNvPr id="91145" name="Text Box 9"/>
          <p:cNvSpPr txBox="1">
            <a:spLocks noChangeArrowheads="1"/>
          </p:cNvSpPr>
          <p:nvPr/>
        </p:nvSpPr>
        <p:spPr bwMode="auto">
          <a:xfrm>
            <a:off x="3132138" y="5589588"/>
            <a:ext cx="1079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random</a:t>
            </a:r>
          </a:p>
        </p:txBody>
      </p:sp>
      <p:sp>
        <p:nvSpPr>
          <p:cNvPr id="91146" name="Text Box 10"/>
          <p:cNvSpPr txBox="1">
            <a:spLocks noChangeArrowheads="1"/>
          </p:cNvSpPr>
          <p:nvPr/>
        </p:nvSpPr>
        <p:spPr bwMode="auto">
          <a:xfrm>
            <a:off x="3203575" y="4724400"/>
            <a:ext cx="2663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 i="1"/>
              <a:t>WORD SELECTION:</a:t>
            </a:r>
          </a:p>
        </p:txBody>
      </p:sp>
      <p:sp>
        <p:nvSpPr>
          <p:cNvPr id="91147" name="Text Box 11"/>
          <p:cNvSpPr txBox="1">
            <a:spLocks noChangeArrowheads="1"/>
          </p:cNvSpPr>
          <p:nvPr/>
        </p:nvSpPr>
        <p:spPr bwMode="auto">
          <a:xfrm>
            <a:off x="1619250" y="5157788"/>
            <a:ext cx="1397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multiplied</a:t>
            </a:r>
          </a:p>
        </p:txBody>
      </p:sp>
      <p:sp>
        <p:nvSpPr>
          <p:cNvPr id="91156" name="Text Box 20"/>
          <p:cNvSpPr txBox="1">
            <a:spLocks noChangeArrowheads="1"/>
          </p:cNvSpPr>
          <p:nvPr/>
        </p:nvSpPr>
        <p:spPr bwMode="auto">
          <a:xfrm>
            <a:off x="3132138" y="5157788"/>
            <a:ext cx="15128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temperature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/>
      <p:bldP spid="91139" grpId="1"/>
      <p:bldP spid="91141" grpId="0"/>
      <p:bldP spid="91141" grpId="1"/>
      <p:bldP spid="91142" grpId="0"/>
      <p:bldP spid="91142" grpId="1"/>
      <p:bldP spid="91143" grpId="0"/>
      <p:bldP spid="91143" grpId="1"/>
      <p:bldP spid="91144" grpId="0"/>
      <p:bldP spid="91144" grpId="1"/>
      <p:bldP spid="91145" grpId="0"/>
      <p:bldP spid="91145" grpId="1"/>
      <p:bldP spid="91146" grpId="0"/>
      <p:bldP spid="91146" grpId="1"/>
      <p:bldP spid="91147" grpId="0"/>
      <p:bldP spid="91147" grpId="1"/>
      <p:bldP spid="91156" grpId="0"/>
      <p:bldP spid="91156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395288" y="333375"/>
            <a:ext cx="8135937" cy="3987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800" b="1">
                <a:solidFill>
                  <a:srgbClr val="FF3300"/>
                </a:solidFill>
                <a:latin typeface="Times New Roman" pitchFamily="18" charset="0"/>
              </a:rPr>
              <a:t>Choose appropriate words to fill in the gaps below: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A gas consists of particles called __________ that are in continual _________ motion.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The pressure of a gas is caused by the _______ exerted by the molecules when they ________ and rebound off the surface experiencing the pressure.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According to ________ law the pressure of a gas __________ by its volume is equal to a _________ number provided the _____________ of the gas does not change.</a:t>
            </a:r>
          </a:p>
        </p:txBody>
      </p:sp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4716463" y="5157788"/>
            <a:ext cx="12684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constant</a:t>
            </a:r>
          </a:p>
        </p:txBody>
      </p:sp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4284663" y="5589588"/>
            <a:ext cx="9255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force</a:t>
            </a:r>
          </a:p>
        </p:txBody>
      </p:sp>
      <p:sp>
        <p:nvSpPr>
          <p:cNvPr id="91142" name="Text Box 6"/>
          <p:cNvSpPr txBox="1">
            <a:spLocks noChangeArrowheads="1"/>
          </p:cNvSpPr>
          <p:nvPr/>
        </p:nvSpPr>
        <p:spPr bwMode="auto">
          <a:xfrm>
            <a:off x="2124075" y="5589588"/>
            <a:ext cx="10334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collide</a:t>
            </a:r>
          </a:p>
        </p:txBody>
      </p:sp>
      <p:sp>
        <p:nvSpPr>
          <p:cNvPr id="91143" name="Text Box 7"/>
          <p:cNvSpPr txBox="1">
            <a:spLocks noChangeArrowheads="1"/>
          </p:cNvSpPr>
          <p:nvPr/>
        </p:nvSpPr>
        <p:spPr bwMode="auto">
          <a:xfrm>
            <a:off x="5076825" y="5589588"/>
            <a:ext cx="14620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molecules</a:t>
            </a:r>
          </a:p>
        </p:txBody>
      </p:sp>
      <p:sp>
        <p:nvSpPr>
          <p:cNvPr id="91144" name="Text Box 8"/>
          <p:cNvSpPr txBox="1">
            <a:spLocks noChangeArrowheads="1"/>
          </p:cNvSpPr>
          <p:nvPr/>
        </p:nvSpPr>
        <p:spPr bwMode="auto">
          <a:xfrm>
            <a:off x="5940425" y="5156200"/>
            <a:ext cx="1196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Boyle’s</a:t>
            </a:r>
          </a:p>
        </p:txBody>
      </p:sp>
      <p:sp>
        <p:nvSpPr>
          <p:cNvPr id="91145" name="Text Box 9"/>
          <p:cNvSpPr txBox="1">
            <a:spLocks noChangeArrowheads="1"/>
          </p:cNvSpPr>
          <p:nvPr/>
        </p:nvSpPr>
        <p:spPr bwMode="auto">
          <a:xfrm>
            <a:off x="3132138" y="5589588"/>
            <a:ext cx="1079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random</a:t>
            </a:r>
          </a:p>
        </p:txBody>
      </p:sp>
      <p:sp>
        <p:nvSpPr>
          <p:cNvPr id="91146" name="Text Box 10"/>
          <p:cNvSpPr txBox="1">
            <a:spLocks noChangeArrowheads="1"/>
          </p:cNvSpPr>
          <p:nvPr/>
        </p:nvSpPr>
        <p:spPr bwMode="auto">
          <a:xfrm>
            <a:off x="3203575" y="4724400"/>
            <a:ext cx="2663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 i="1"/>
              <a:t>WORD SELECTION:</a:t>
            </a:r>
          </a:p>
        </p:txBody>
      </p:sp>
      <p:sp>
        <p:nvSpPr>
          <p:cNvPr id="91147" name="Text Box 11"/>
          <p:cNvSpPr txBox="1">
            <a:spLocks noChangeArrowheads="1"/>
          </p:cNvSpPr>
          <p:nvPr/>
        </p:nvSpPr>
        <p:spPr bwMode="auto">
          <a:xfrm>
            <a:off x="1619250" y="5157788"/>
            <a:ext cx="1397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multiplied</a:t>
            </a:r>
          </a:p>
        </p:txBody>
      </p:sp>
      <p:sp>
        <p:nvSpPr>
          <p:cNvPr id="91156" name="Text Box 20"/>
          <p:cNvSpPr txBox="1">
            <a:spLocks noChangeArrowheads="1"/>
          </p:cNvSpPr>
          <p:nvPr/>
        </p:nvSpPr>
        <p:spPr bwMode="auto">
          <a:xfrm>
            <a:off x="3132138" y="5157788"/>
            <a:ext cx="15128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temperature</a:t>
            </a:r>
          </a:p>
        </p:txBody>
      </p:sp>
      <p:sp>
        <p:nvSpPr>
          <p:cNvPr id="91157" name="Text Box 21"/>
          <p:cNvSpPr txBox="1">
            <a:spLocks noChangeArrowheads="1"/>
          </p:cNvSpPr>
          <p:nvPr/>
        </p:nvSpPr>
        <p:spPr bwMode="auto">
          <a:xfrm>
            <a:off x="4024313" y="3556000"/>
            <a:ext cx="11509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constant</a:t>
            </a:r>
          </a:p>
        </p:txBody>
      </p:sp>
      <p:sp>
        <p:nvSpPr>
          <p:cNvPr id="91158" name="Text Box 22"/>
          <p:cNvSpPr txBox="1">
            <a:spLocks noChangeArrowheads="1"/>
          </p:cNvSpPr>
          <p:nvPr/>
        </p:nvSpPr>
        <p:spPr bwMode="auto">
          <a:xfrm>
            <a:off x="5553075" y="188118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force</a:t>
            </a:r>
          </a:p>
        </p:txBody>
      </p:sp>
      <p:sp>
        <p:nvSpPr>
          <p:cNvPr id="91159" name="Text Box 23"/>
          <p:cNvSpPr txBox="1">
            <a:spLocks noChangeArrowheads="1"/>
          </p:cNvSpPr>
          <p:nvPr/>
        </p:nvSpPr>
        <p:spPr bwMode="auto">
          <a:xfrm>
            <a:off x="3397250" y="2257425"/>
            <a:ext cx="9985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collide</a:t>
            </a:r>
          </a:p>
        </p:txBody>
      </p:sp>
      <p:sp>
        <p:nvSpPr>
          <p:cNvPr id="91160" name="Text Box 24"/>
          <p:cNvSpPr txBox="1">
            <a:spLocks noChangeArrowheads="1"/>
          </p:cNvSpPr>
          <p:nvPr/>
        </p:nvSpPr>
        <p:spPr bwMode="auto">
          <a:xfrm>
            <a:off x="4857750" y="963613"/>
            <a:ext cx="1498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molecules</a:t>
            </a:r>
          </a:p>
        </p:txBody>
      </p:sp>
      <p:sp>
        <p:nvSpPr>
          <p:cNvPr id="91161" name="Text Box 25"/>
          <p:cNvSpPr txBox="1">
            <a:spLocks noChangeArrowheads="1"/>
          </p:cNvSpPr>
          <p:nvPr/>
        </p:nvSpPr>
        <p:spPr bwMode="auto">
          <a:xfrm>
            <a:off x="2411413" y="3182938"/>
            <a:ext cx="1123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Boyle’s</a:t>
            </a:r>
          </a:p>
        </p:txBody>
      </p:sp>
      <p:sp>
        <p:nvSpPr>
          <p:cNvPr id="91162" name="Text Box 26"/>
          <p:cNvSpPr txBox="1">
            <a:spLocks noChangeArrowheads="1"/>
          </p:cNvSpPr>
          <p:nvPr/>
        </p:nvSpPr>
        <p:spPr bwMode="auto">
          <a:xfrm>
            <a:off x="1973263" y="1357313"/>
            <a:ext cx="1079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random</a:t>
            </a:r>
          </a:p>
        </p:txBody>
      </p:sp>
      <p:sp>
        <p:nvSpPr>
          <p:cNvPr id="91163" name="Text Box 27"/>
          <p:cNvSpPr txBox="1">
            <a:spLocks noChangeArrowheads="1"/>
          </p:cNvSpPr>
          <p:nvPr/>
        </p:nvSpPr>
        <p:spPr bwMode="auto">
          <a:xfrm>
            <a:off x="6875463" y="3173413"/>
            <a:ext cx="15414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multiplied</a:t>
            </a:r>
          </a:p>
        </p:txBody>
      </p:sp>
      <p:sp>
        <p:nvSpPr>
          <p:cNvPr id="91164" name="Text Box 28"/>
          <p:cNvSpPr txBox="1">
            <a:spLocks noChangeArrowheads="1"/>
          </p:cNvSpPr>
          <p:nvPr/>
        </p:nvSpPr>
        <p:spPr bwMode="auto">
          <a:xfrm>
            <a:off x="773113" y="3902075"/>
            <a:ext cx="15128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temperature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/>
      <p:bldP spid="91139" grpId="1"/>
      <p:bldP spid="91141" grpId="0"/>
      <p:bldP spid="91141" grpId="1"/>
      <p:bldP spid="91142" grpId="0"/>
      <p:bldP spid="91142" grpId="1"/>
      <p:bldP spid="91143" grpId="0"/>
      <p:bldP spid="91143" grpId="1"/>
      <p:bldP spid="91144" grpId="0"/>
      <p:bldP spid="91144" grpId="1"/>
      <p:bldP spid="91145" grpId="0"/>
      <p:bldP spid="91145" grpId="1"/>
      <p:bldP spid="91146" grpId="0"/>
      <p:bldP spid="91146" grpId="1"/>
      <p:bldP spid="91147" grpId="0"/>
      <p:bldP spid="91147" grpId="1"/>
      <p:bldP spid="91156" grpId="0"/>
      <p:bldP spid="91156" grpId="1"/>
      <p:bldP spid="91157" grpId="0"/>
      <p:bldP spid="91158" grpId="0"/>
      <p:bldP spid="91159" grpId="0"/>
      <p:bldP spid="91160" grpId="0"/>
      <p:bldP spid="91161" grpId="0"/>
      <p:bldP spid="91162" grpId="0"/>
      <p:bldP spid="91163" grpId="0"/>
      <p:bldP spid="9116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809625"/>
          </a:xfrm>
        </p:spPr>
        <p:txBody>
          <a:bodyPr/>
          <a:lstStyle/>
          <a:p>
            <a:pPr eaLnBrk="1" hangingPunct="1"/>
            <a:r>
              <a:rPr lang="en-GB" sz="4000" b="1" smtClean="0"/>
              <a:t>Absolute zero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20688" y="1147763"/>
            <a:ext cx="8304212" cy="4700587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mtClean="0"/>
              <a:t>As temperature decreases the average speed at which molecules move decreases.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mtClean="0"/>
              <a:t>Eventually at a temperature called </a:t>
            </a:r>
            <a:r>
              <a:rPr lang="en-GB" b="1" smtClean="0">
                <a:solidFill>
                  <a:srgbClr val="CC0000"/>
                </a:solidFill>
              </a:rPr>
              <a:t>absolute zero</a:t>
            </a:r>
            <a:r>
              <a:rPr lang="en-GB" smtClean="0"/>
              <a:t> all molecules will cease moving.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en-GB" b="1" smtClean="0">
                <a:solidFill>
                  <a:schemeClr val="accent2"/>
                </a:solidFill>
              </a:rPr>
              <a:t>Absolute zero = - 273</a:t>
            </a:r>
            <a:r>
              <a:rPr lang="en-US" b="1" smtClean="0">
                <a:solidFill>
                  <a:schemeClr val="accent2"/>
                </a:solidFill>
                <a:cs typeface="Arial" pitchFamily="34" charset="0"/>
              </a:rPr>
              <a:t>°C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en-US" sz="2000" smtClean="0">
                <a:cs typeface="Arial" pitchFamily="34" charset="0"/>
              </a:rPr>
              <a:t> (more exactly = - 273.15°C)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2800" smtClean="0">
              <a:cs typeface="Arial" pitchFamily="34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800" smtClean="0">
                <a:cs typeface="Arial" pitchFamily="34" charset="0"/>
              </a:rPr>
              <a:t>It is not possible to achieve this temperature.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800" smtClean="0">
                <a:cs typeface="Arial" pitchFamily="34" charset="0"/>
              </a:rPr>
              <a:t>The current (2012) record lowest temperature is: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800" smtClean="0">
                <a:cs typeface="Arial" pitchFamily="34" charset="0"/>
              </a:rPr>
              <a:t> – 273.149 999 999 900 °C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111250"/>
            <a:ext cx="8497888" cy="499586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800" smtClean="0"/>
              <a:t>This kelvin scale starts from absolute zero: 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en-GB" sz="2800" b="1" smtClean="0"/>
              <a:t>0 kelvin  (0 K) = - 273 </a:t>
            </a:r>
            <a:r>
              <a:rPr lang="en-US" sz="2800" b="1" smtClean="0">
                <a:cs typeface="Arial" pitchFamily="34" charset="0"/>
              </a:rPr>
              <a:t>°C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800" b="1" smtClean="0">
                <a:solidFill>
                  <a:schemeClr val="accent2"/>
                </a:solidFill>
                <a:cs typeface="Arial" pitchFamily="34" charset="0"/>
              </a:rPr>
              <a:t>A change of one kelvin is the same as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800" b="1" smtClean="0">
                <a:solidFill>
                  <a:schemeClr val="accent2"/>
                </a:solidFill>
                <a:cs typeface="Arial" pitchFamily="34" charset="0"/>
              </a:rPr>
              <a:t>a change of </a:t>
            </a:r>
            <a:r>
              <a:rPr lang="en-GB" sz="2800" b="1" smtClean="0">
                <a:solidFill>
                  <a:schemeClr val="accent2"/>
                </a:solidFill>
              </a:rPr>
              <a:t>one </a:t>
            </a:r>
            <a:r>
              <a:rPr lang="en-US" sz="2800" b="1" smtClean="0">
                <a:solidFill>
                  <a:schemeClr val="accent2"/>
                </a:solidFill>
                <a:cs typeface="Arial" pitchFamily="34" charset="0"/>
              </a:rPr>
              <a:t>°C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800" smtClean="0">
                <a:cs typeface="Arial" pitchFamily="34" charset="0"/>
              </a:rPr>
              <a:t>Therefore:	0 °C (melting ice) = + 273 K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800" smtClean="0">
                <a:cs typeface="Arial" pitchFamily="34" charset="0"/>
              </a:rPr>
              <a:t>		100 °C (boiling water) = + 373 K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2800" smtClean="0">
              <a:cs typeface="Arial" pitchFamily="34" charset="0"/>
            </a:endParaRP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en-US" sz="2800" b="1" smtClean="0">
                <a:solidFill>
                  <a:srgbClr val="CC0000"/>
                </a:solidFill>
                <a:cs typeface="Arial" pitchFamily="34" charset="0"/>
              </a:rPr>
              <a:t>kelvin temperature  =  °C temperature + 273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2800" smtClean="0">
              <a:solidFill>
                <a:srgbClr val="CC0000"/>
              </a:solidFill>
              <a:cs typeface="Arial" pitchFamily="34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800" smtClean="0">
                <a:cs typeface="Arial" pitchFamily="34" charset="0"/>
              </a:rPr>
              <a:t>Note: It is incorrect to write or say “degrees kelvin”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GB" sz="3600" b="1" smtClean="0"/>
              <a:t>The kelvin temperature scale</a:t>
            </a:r>
          </a:p>
        </p:txBody>
      </p:sp>
      <p:sp>
        <p:nvSpPr>
          <p:cNvPr id="113668" name="Rectangle 4"/>
          <p:cNvSpPr>
            <a:spLocks noChangeArrowheads="1"/>
          </p:cNvSpPr>
          <p:nvPr/>
        </p:nvSpPr>
        <p:spPr bwMode="auto">
          <a:xfrm>
            <a:off x="785813" y="4243388"/>
            <a:ext cx="7681912" cy="71278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/>
            <a:r>
              <a:rPr lang="en-GB" sz="4000" smtClean="0"/>
              <a:t>Gas pressure and temperature</a:t>
            </a:r>
          </a:p>
        </p:txBody>
      </p:sp>
      <p:sp>
        <p:nvSpPr>
          <p:cNvPr id="30413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55650" y="1196975"/>
            <a:ext cx="4248150" cy="2808288"/>
          </a:xfrm>
        </p:spPr>
        <p:txBody>
          <a:bodyPr/>
          <a:lstStyle/>
          <a:p>
            <a:pPr marL="274638" indent="-274638" eaLnBrk="1" hangingPunct="1">
              <a:lnSpc>
                <a:spcPct val="80000"/>
              </a:lnSpc>
              <a:buFontTx/>
              <a:buNone/>
            </a:pPr>
            <a:r>
              <a:rPr lang="en-GB" sz="2800" smtClean="0"/>
              <a:t>As temperature increases:</a:t>
            </a:r>
          </a:p>
          <a:p>
            <a:pPr marL="274638" indent="-274638" eaLnBrk="1" hangingPunct="1">
              <a:lnSpc>
                <a:spcPct val="80000"/>
              </a:lnSpc>
            </a:pPr>
            <a:r>
              <a:rPr lang="en-GB" sz="2800" smtClean="0"/>
              <a:t>molecules move quickly </a:t>
            </a:r>
          </a:p>
          <a:p>
            <a:pPr marL="274638" indent="-274638" eaLnBrk="1" hangingPunct="1">
              <a:lnSpc>
                <a:spcPct val="80000"/>
              </a:lnSpc>
            </a:pPr>
            <a:r>
              <a:rPr lang="en-GB" sz="2800" smtClean="0"/>
              <a:t>therefore exerting a greater force</a:t>
            </a:r>
          </a:p>
          <a:p>
            <a:pPr marL="274638" indent="-274638" eaLnBrk="1" hangingPunct="1">
              <a:lnSpc>
                <a:spcPct val="80000"/>
              </a:lnSpc>
            </a:pPr>
            <a:r>
              <a:rPr lang="en-GB" sz="2800" smtClean="0"/>
              <a:t>and so producing a greater pressure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5292725" y="3357563"/>
            <a:ext cx="3132138" cy="1985962"/>
            <a:chOff x="3334" y="2115"/>
            <a:chExt cx="1973" cy="1251"/>
          </a:xfrm>
        </p:grpSpPr>
        <p:graphicFrame>
          <p:nvGraphicFramePr>
            <p:cNvPr id="1027" name="Object 10"/>
            <p:cNvGraphicFramePr>
              <a:graphicFrameLocks noChangeAspect="1"/>
            </p:cNvGraphicFramePr>
            <p:nvPr/>
          </p:nvGraphicFramePr>
          <p:xfrm>
            <a:off x="3946" y="2115"/>
            <a:ext cx="1361" cy="12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4" name="Bitmap Image" r:id="rId4" imgW="2610214" imgH="2400635" progId="Paint.Picture">
                    <p:embed/>
                  </p:oleObj>
                </mc:Choice>
                <mc:Fallback>
                  <p:oleObj name="Bitmap Image" r:id="rId4" imgW="2610214" imgH="2400635" progId="Paint.Picture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46" y="2115"/>
                          <a:ext cx="1361" cy="12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3" name="Text Box 11"/>
            <p:cNvSpPr txBox="1">
              <a:spLocks noChangeArrowheads="1"/>
            </p:cNvSpPr>
            <p:nvPr/>
          </p:nvSpPr>
          <p:spPr bwMode="auto">
            <a:xfrm>
              <a:off x="3334" y="2387"/>
              <a:ext cx="499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2400" b="1">
                  <a:solidFill>
                    <a:srgbClr val="FF0000"/>
                  </a:solidFill>
                </a:rPr>
                <a:t>Hot gas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5219700" y="1125538"/>
            <a:ext cx="3209925" cy="2105025"/>
            <a:chOff x="3288" y="709"/>
            <a:chExt cx="2022" cy="1326"/>
          </a:xfrm>
        </p:grpSpPr>
        <p:graphicFrame>
          <p:nvGraphicFramePr>
            <p:cNvPr id="1026" name="Object 8"/>
            <p:cNvGraphicFramePr>
              <a:graphicFrameLocks noChangeAspect="1"/>
            </p:cNvGraphicFramePr>
            <p:nvPr/>
          </p:nvGraphicFramePr>
          <p:xfrm>
            <a:off x="3943" y="709"/>
            <a:ext cx="1367" cy="13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5" name="Bitmap Image" r:id="rId6" imgW="2534004" imgH="2457143" progId="Paint.Picture">
                    <p:embed/>
                  </p:oleObj>
                </mc:Choice>
                <mc:Fallback>
                  <p:oleObj name="Bitmap Image" r:id="rId6" imgW="2534004" imgH="2457143" progId="Paint.Picture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43" y="709"/>
                          <a:ext cx="1367" cy="13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2" name="Text Box 12"/>
            <p:cNvSpPr txBox="1">
              <a:spLocks noChangeArrowheads="1"/>
            </p:cNvSpPr>
            <p:nvPr/>
          </p:nvSpPr>
          <p:spPr bwMode="auto">
            <a:xfrm>
              <a:off x="3288" y="1117"/>
              <a:ext cx="590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2400" b="1">
                  <a:solidFill>
                    <a:srgbClr val="0066FF"/>
                  </a:solidFill>
                </a:rPr>
                <a:t>Cold gas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85800"/>
          </a:xfrm>
        </p:spPr>
        <p:txBody>
          <a:bodyPr/>
          <a:lstStyle/>
          <a:p>
            <a:r>
              <a:rPr lang="en-GB" sz="4000" smtClean="0"/>
              <a:t>Brownian motion</a:t>
            </a:r>
          </a:p>
        </p:txBody>
      </p:sp>
      <p:sp>
        <p:nvSpPr>
          <p:cNvPr id="9831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479925" y="1125538"/>
            <a:ext cx="4389438" cy="4378325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n-GB" sz="2800" smtClean="0"/>
              <a:t>In 1827, Robert Brown observed through a microscope the motion of pollen grains suspended in water. 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GB" sz="2800" smtClean="0"/>
              <a:t>The grains were seen to jerk about randomly. 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GB" sz="2800" smtClean="0"/>
              <a:t>A similar observation can be seen with smoke particles suspended in air.</a:t>
            </a:r>
          </a:p>
        </p:txBody>
      </p:sp>
      <p:grpSp>
        <p:nvGrpSpPr>
          <p:cNvPr id="5124" name="Group 9"/>
          <p:cNvGrpSpPr>
            <a:grpSpLocks/>
          </p:cNvGrpSpPr>
          <p:nvPr/>
        </p:nvGrpSpPr>
        <p:grpSpPr bwMode="auto">
          <a:xfrm>
            <a:off x="347663" y="1092200"/>
            <a:ext cx="3840162" cy="4479925"/>
            <a:chOff x="3168" y="699"/>
            <a:chExt cx="2419" cy="2822"/>
          </a:xfrm>
        </p:grpSpPr>
        <p:pic>
          <p:nvPicPr>
            <p:cNvPr id="5125" name="Picture 4" descr="Brownian_motion_large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8" y="699"/>
              <a:ext cx="1901" cy="1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6" name="Text Box 8"/>
            <p:cNvSpPr txBox="1">
              <a:spLocks noChangeArrowheads="1"/>
            </p:cNvSpPr>
            <p:nvPr/>
          </p:nvSpPr>
          <p:spPr bwMode="auto">
            <a:xfrm>
              <a:off x="3168" y="2684"/>
              <a:ext cx="2419" cy="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b="1"/>
                <a:t>The yellow sphere represents the pollen grain of smoke particle. 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GB" b="1"/>
                <a:t>The black particles represent water or air molecules.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809625"/>
          </a:xfrm>
        </p:spPr>
        <p:txBody>
          <a:bodyPr/>
          <a:lstStyle/>
          <a:p>
            <a:pPr eaLnBrk="1" hangingPunct="1"/>
            <a:r>
              <a:rPr lang="en-GB" sz="3600" b="1" smtClean="0"/>
              <a:t>Molecular kinetic energy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20688" y="1147763"/>
            <a:ext cx="8304212" cy="4700587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smtClean="0"/>
              <a:t>As temperature increases the average speed and kinetic energy of the molecules increases.</a:t>
            </a:r>
          </a:p>
          <a:p>
            <a:pPr marL="0" indent="0" eaLnBrk="1" hangingPunct="1">
              <a:buFontTx/>
              <a:buNone/>
            </a:pPr>
            <a:endParaRPr lang="en-GB" smtClean="0"/>
          </a:p>
          <a:p>
            <a:pPr marL="0" indent="0" eaLnBrk="1" hangingPunct="1">
              <a:buFontTx/>
              <a:buNone/>
            </a:pPr>
            <a:r>
              <a:rPr lang="en-GB" smtClean="0"/>
              <a:t>With an ideal gas: </a:t>
            </a:r>
          </a:p>
          <a:p>
            <a:pPr marL="0" indent="0" eaLnBrk="1" hangingPunct="1">
              <a:buFontTx/>
              <a:buNone/>
            </a:pPr>
            <a:r>
              <a:rPr lang="en-GB" b="1" smtClean="0">
                <a:solidFill>
                  <a:srgbClr val="FF0000"/>
                </a:solidFill>
              </a:rPr>
              <a:t>The average kinetic energy of the molecules is proportional to the kelvin temperature.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809625"/>
          </a:xfrm>
        </p:spPr>
        <p:txBody>
          <a:bodyPr/>
          <a:lstStyle/>
          <a:p>
            <a:pPr eaLnBrk="1" hangingPunct="1"/>
            <a:r>
              <a:rPr lang="en-GB" sz="3600" smtClean="0"/>
              <a:t>Question 1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125538"/>
            <a:ext cx="3168650" cy="309562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400" i="1" smtClean="0"/>
              <a:t>The temperature of a gas is increased from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400" i="1" smtClean="0"/>
              <a:t>- 123</a:t>
            </a:r>
            <a:r>
              <a:rPr lang="en-US" sz="2400" i="1" smtClean="0">
                <a:cs typeface="Arial" pitchFamily="34" charset="0"/>
              </a:rPr>
              <a:t>°C to 377 °C. What change occurs to the average kinetic energy of the gas molecules?</a:t>
            </a:r>
            <a:endParaRPr lang="en-GB" sz="2400" smtClean="0">
              <a:cs typeface="Arial" pitchFamily="34" charset="0"/>
            </a:endParaRP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4356100" y="1125538"/>
            <a:ext cx="4319588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2400" b="1">
              <a:solidFill>
                <a:srgbClr val="FF000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809625"/>
          </a:xfrm>
        </p:spPr>
        <p:txBody>
          <a:bodyPr/>
          <a:lstStyle/>
          <a:p>
            <a:pPr eaLnBrk="1" hangingPunct="1"/>
            <a:r>
              <a:rPr lang="en-GB" sz="3600" smtClean="0"/>
              <a:t>Question 1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125538"/>
            <a:ext cx="3168650" cy="309562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400" i="1" smtClean="0"/>
              <a:t>The temperature of a gas is increased from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400" i="1" smtClean="0"/>
              <a:t>- 123</a:t>
            </a:r>
            <a:r>
              <a:rPr lang="en-US" sz="2400" i="1" smtClean="0">
                <a:cs typeface="Arial" pitchFamily="34" charset="0"/>
              </a:rPr>
              <a:t>°C to 377 °C. What change occurs to the average kinetic energy of the gas molecules?</a:t>
            </a:r>
            <a:endParaRPr lang="en-GB" sz="2400" smtClean="0">
              <a:cs typeface="Arial" pitchFamily="34" charset="0"/>
            </a:endParaRP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4356100" y="1125538"/>
            <a:ext cx="4319588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GB" sz="2400"/>
              <a:t>initial gas temperature 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GB" sz="2400"/>
              <a:t>	= -123</a:t>
            </a:r>
            <a:r>
              <a:rPr lang="en-US" sz="2400">
                <a:cs typeface="Arial" pitchFamily="34" charset="0"/>
              </a:rPr>
              <a:t>°C 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>
                <a:cs typeface="Arial" pitchFamily="34" charset="0"/>
              </a:rPr>
              <a:t>	= 150 K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GB" sz="2400"/>
              <a:t>final gas temperature 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GB" sz="2400"/>
              <a:t>	= 327</a:t>
            </a:r>
            <a:r>
              <a:rPr lang="en-US" sz="2400">
                <a:cs typeface="Arial" pitchFamily="34" charset="0"/>
              </a:rPr>
              <a:t>°C 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>
                <a:cs typeface="Arial" pitchFamily="34" charset="0"/>
              </a:rPr>
              <a:t>	= 600 K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GB" sz="2400">
                <a:cs typeface="Arial" pitchFamily="34" charset="0"/>
              </a:rPr>
              <a:t>the kelvin temperature increases by 4 times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GB" sz="2400" b="1">
                <a:solidFill>
                  <a:srgbClr val="FF0000"/>
                </a:solidFill>
                <a:cs typeface="Arial" pitchFamily="34" charset="0"/>
              </a:rPr>
              <a:t>therefore average kinetic energy increases by 4 times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809625"/>
          </a:xfrm>
        </p:spPr>
        <p:txBody>
          <a:bodyPr/>
          <a:lstStyle/>
          <a:p>
            <a:pPr eaLnBrk="1" hangingPunct="1"/>
            <a:r>
              <a:rPr lang="en-GB" sz="3600" smtClean="0"/>
              <a:t>Question 2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125538"/>
            <a:ext cx="3168650" cy="309562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400" i="1" smtClean="0"/>
              <a:t>When the temperature of a gas is increased from 27</a:t>
            </a:r>
            <a:r>
              <a:rPr lang="en-US" sz="2400" i="1" smtClean="0">
                <a:cs typeface="Arial" pitchFamily="34" charset="0"/>
              </a:rPr>
              <a:t>°C </a:t>
            </a:r>
            <a:r>
              <a:rPr lang="en-GB" sz="2400" i="1" smtClean="0"/>
              <a:t>the average speed of the molecules increases three fold. Calculate the final temperature of the gas.</a:t>
            </a: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4356100" y="1125538"/>
            <a:ext cx="4319588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2400" i="1">
              <a:solidFill>
                <a:srgbClr val="FF000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809625"/>
          </a:xfrm>
        </p:spPr>
        <p:txBody>
          <a:bodyPr/>
          <a:lstStyle/>
          <a:p>
            <a:pPr eaLnBrk="1" hangingPunct="1"/>
            <a:r>
              <a:rPr lang="en-GB" sz="3600" smtClean="0"/>
              <a:t>Question 2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125538"/>
            <a:ext cx="3168650" cy="309562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400" i="1" smtClean="0"/>
              <a:t>When the temperature of a gas is increased from 27</a:t>
            </a:r>
            <a:r>
              <a:rPr lang="en-US" sz="2400" i="1" smtClean="0">
                <a:cs typeface="Arial" pitchFamily="34" charset="0"/>
              </a:rPr>
              <a:t>°C </a:t>
            </a:r>
            <a:r>
              <a:rPr lang="en-GB" sz="2400" i="1" smtClean="0"/>
              <a:t>the average speed of the molecules increases three fold. Calculate the final temperature of the gas.</a:t>
            </a: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4356100" y="1125538"/>
            <a:ext cx="4319588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GB" sz="2400"/>
              <a:t>kinetic energy = </a:t>
            </a:r>
            <a:r>
              <a:rPr lang="en-US" sz="2400">
                <a:cs typeface="Arial" pitchFamily="34" charset="0"/>
              </a:rPr>
              <a:t>½ mv</a:t>
            </a:r>
            <a:r>
              <a:rPr lang="en-US" sz="2400" baseline="30000">
                <a:cs typeface="Arial" pitchFamily="34" charset="0"/>
              </a:rPr>
              <a:t>2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GB" sz="2400">
                <a:cs typeface="Arial" pitchFamily="34" charset="0"/>
              </a:rPr>
              <a:t>If the speed, v increases by 3 times, the kinetic energy increases by 3</a:t>
            </a:r>
            <a:r>
              <a:rPr lang="en-GB" sz="2400" baseline="30000">
                <a:cs typeface="Arial" pitchFamily="34" charset="0"/>
              </a:rPr>
              <a:t>2</a:t>
            </a:r>
            <a:r>
              <a:rPr lang="en-GB" sz="2400">
                <a:cs typeface="Arial" pitchFamily="34" charset="0"/>
              </a:rPr>
              <a:t>, 9 times.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GB" sz="2400">
                <a:cs typeface="Arial" pitchFamily="34" charset="0"/>
              </a:rPr>
              <a:t>and so the kelvin temperature increases by 9 times.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GB" sz="2400">
                <a:cs typeface="Arial" pitchFamily="34" charset="0"/>
              </a:rPr>
              <a:t>initial temperature = </a:t>
            </a:r>
            <a:r>
              <a:rPr lang="en-GB" sz="2400"/>
              <a:t>27</a:t>
            </a:r>
            <a:r>
              <a:rPr lang="en-US" sz="2400">
                <a:cs typeface="Arial" pitchFamily="34" charset="0"/>
              </a:rPr>
              <a:t>°C </a:t>
            </a:r>
            <a:endParaRPr lang="en-GB" sz="2400">
              <a:cs typeface="Arial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GB" sz="2400">
                <a:cs typeface="Arial" pitchFamily="34" charset="0"/>
              </a:rPr>
              <a:t>= 300 K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GB" sz="2400">
                <a:cs typeface="Arial" pitchFamily="34" charset="0"/>
              </a:rPr>
              <a:t>therefore final temperature     = 9 x 300 K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GB" sz="2400" b="1">
                <a:solidFill>
                  <a:srgbClr val="FF0000"/>
                </a:solidFill>
                <a:cs typeface="Arial" pitchFamily="34" charset="0"/>
              </a:rPr>
              <a:t>= 2700 K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GB" sz="2400" i="1">
                <a:solidFill>
                  <a:srgbClr val="FF0000"/>
                </a:solidFill>
                <a:cs typeface="Arial" pitchFamily="34" charset="0"/>
              </a:rPr>
              <a:t>(or 2427 </a:t>
            </a:r>
            <a:r>
              <a:rPr lang="en-US" sz="2400" i="1">
                <a:solidFill>
                  <a:srgbClr val="FF0000"/>
                </a:solidFill>
                <a:cs typeface="Arial" pitchFamily="34" charset="0"/>
              </a:rPr>
              <a:t>°C)</a:t>
            </a:r>
            <a:endParaRPr lang="en-GB" sz="2400" i="1">
              <a:solidFill>
                <a:srgbClr val="FF000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en-GB" smtClean="0"/>
              <a:t>The Pressure Law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95288" y="1341438"/>
            <a:ext cx="8280400" cy="452596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sz="2800" b="1" smtClean="0">
                <a:solidFill>
                  <a:srgbClr val="FF0000"/>
                </a:solidFill>
              </a:rPr>
              <a:t>The pressure law states that the pressure of a fixed mass of gas at a constant volume is proportional to its kelvin temperature.</a:t>
            </a:r>
          </a:p>
          <a:p>
            <a:pPr marL="0" indent="0" eaLnBrk="1" hangingPunct="1">
              <a:buFontTx/>
              <a:buNone/>
            </a:pPr>
            <a:endParaRPr lang="en-GB" sz="2800" b="1" smtClean="0">
              <a:solidFill>
                <a:srgbClr val="FF0000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en-GB" sz="2800" smtClean="0"/>
              <a:t>This means that if the kelvin temperature of a gas is doubled its pressure will also double.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23850" y="620713"/>
            <a:ext cx="8280400" cy="495935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sz="2800" smtClean="0"/>
              <a:t>Mathematically the pressure law can be stated:</a:t>
            </a:r>
            <a:endParaRPr lang="en-GB" b="1" i="1" u="sng" smtClean="0">
              <a:solidFill>
                <a:srgbClr val="FF3300"/>
              </a:solidFill>
            </a:endParaRPr>
          </a:p>
          <a:p>
            <a:pPr marL="0" indent="0" algn="ctr" eaLnBrk="1" hangingPunct="1">
              <a:buFontTx/>
              <a:buNone/>
            </a:pPr>
            <a:r>
              <a:rPr lang="en-GB" b="1" i="1" smtClean="0">
                <a:solidFill>
                  <a:srgbClr val="FF3300"/>
                </a:solidFill>
              </a:rPr>
              <a:t>p</a:t>
            </a:r>
            <a:r>
              <a:rPr lang="en-GB" b="1" i="1" baseline="-25000" smtClean="0">
                <a:solidFill>
                  <a:srgbClr val="FF3300"/>
                </a:solidFill>
              </a:rPr>
              <a:t>1</a:t>
            </a:r>
            <a:r>
              <a:rPr lang="en-GB" b="1" i="1" smtClean="0">
                <a:solidFill>
                  <a:srgbClr val="FF3300"/>
                </a:solidFill>
              </a:rPr>
              <a:t>   =    p</a:t>
            </a:r>
            <a:r>
              <a:rPr lang="en-GB" b="1" i="1" baseline="-25000" smtClean="0">
                <a:solidFill>
                  <a:srgbClr val="FF3300"/>
                </a:solidFill>
              </a:rPr>
              <a:t>2</a:t>
            </a:r>
            <a:r>
              <a:rPr lang="en-GB" b="1" i="1" u="sng" baseline="-25000" smtClean="0">
                <a:solidFill>
                  <a:srgbClr val="FF3300"/>
                </a:solidFill>
              </a:rPr>
              <a:t> </a:t>
            </a:r>
          </a:p>
          <a:p>
            <a:pPr marL="0" indent="0" algn="ctr" eaLnBrk="1" hangingPunct="1">
              <a:buFontTx/>
              <a:buNone/>
            </a:pPr>
            <a:r>
              <a:rPr lang="en-GB" b="1" i="1" smtClean="0">
                <a:solidFill>
                  <a:srgbClr val="FF3300"/>
                </a:solidFill>
              </a:rPr>
              <a:t>T</a:t>
            </a:r>
            <a:r>
              <a:rPr lang="en-GB" b="1" i="1" baseline="-25000" smtClean="0">
                <a:solidFill>
                  <a:srgbClr val="FF3300"/>
                </a:solidFill>
              </a:rPr>
              <a:t>1</a:t>
            </a:r>
            <a:r>
              <a:rPr lang="en-GB" b="1" i="1" smtClean="0">
                <a:solidFill>
                  <a:srgbClr val="FF3300"/>
                </a:solidFill>
              </a:rPr>
              <a:t>         T</a:t>
            </a:r>
            <a:r>
              <a:rPr lang="en-GB" b="1" i="1" baseline="-25000" smtClean="0">
                <a:solidFill>
                  <a:srgbClr val="FF3300"/>
                </a:solidFill>
              </a:rPr>
              <a:t>2 </a:t>
            </a:r>
          </a:p>
          <a:p>
            <a:pPr marL="0" indent="0" eaLnBrk="1" hangingPunct="1">
              <a:buFontTx/>
              <a:buNone/>
            </a:pPr>
            <a:r>
              <a:rPr lang="en-GB" sz="2800" smtClean="0"/>
              <a:t>Where:</a:t>
            </a:r>
          </a:p>
          <a:p>
            <a:pPr marL="0" indent="0" eaLnBrk="1" hangingPunct="1">
              <a:buFontTx/>
              <a:buNone/>
            </a:pPr>
            <a:r>
              <a:rPr lang="en-GB" sz="2800" b="1" i="1" smtClean="0">
                <a:solidFill>
                  <a:srgbClr val="FF3300"/>
                </a:solidFill>
              </a:rPr>
              <a:t>p</a:t>
            </a:r>
            <a:r>
              <a:rPr lang="en-GB" sz="2800" b="1" i="1" baseline="-25000" smtClean="0">
                <a:solidFill>
                  <a:srgbClr val="FF3300"/>
                </a:solidFill>
              </a:rPr>
              <a:t>1</a:t>
            </a:r>
            <a:r>
              <a:rPr lang="en-GB" sz="2800" smtClean="0"/>
              <a:t> = the initial pressure</a:t>
            </a:r>
          </a:p>
          <a:p>
            <a:pPr marL="0" indent="0" eaLnBrk="1" hangingPunct="1">
              <a:buFontTx/>
              <a:buNone/>
            </a:pPr>
            <a:r>
              <a:rPr lang="en-GB" sz="2800" b="1" i="1" smtClean="0">
                <a:solidFill>
                  <a:srgbClr val="FF3300"/>
                </a:solidFill>
              </a:rPr>
              <a:t>p</a:t>
            </a:r>
            <a:r>
              <a:rPr lang="en-GB" sz="2800" b="1" i="1" baseline="-25000" smtClean="0">
                <a:solidFill>
                  <a:srgbClr val="FF3300"/>
                </a:solidFill>
              </a:rPr>
              <a:t>2</a:t>
            </a:r>
            <a:r>
              <a:rPr lang="en-GB" sz="2800" smtClean="0"/>
              <a:t> = the final pressure</a:t>
            </a:r>
          </a:p>
          <a:p>
            <a:pPr marL="0" indent="0" eaLnBrk="1" hangingPunct="1">
              <a:buFontTx/>
              <a:buNone/>
            </a:pPr>
            <a:r>
              <a:rPr lang="en-GB" sz="2800" b="1" i="1" smtClean="0">
                <a:solidFill>
                  <a:srgbClr val="FF3300"/>
                </a:solidFill>
              </a:rPr>
              <a:t>T</a:t>
            </a:r>
            <a:r>
              <a:rPr lang="en-GB" sz="2800" b="1" i="1" baseline="-25000" smtClean="0">
                <a:solidFill>
                  <a:srgbClr val="FF3300"/>
                </a:solidFill>
              </a:rPr>
              <a:t>1</a:t>
            </a:r>
            <a:r>
              <a:rPr lang="en-GB" sz="2800" smtClean="0"/>
              <a:t> = the initial kelvin temperature</a:t>
            </a:r>
          </a:p>
          <a:p>
            <a:pPr marL="0" indent="0" eaLnBrk="1" hangingPunct="1">
              <a:buFontTx/>
              <a:buNone/>
            </a:pPr>
            <a:r>
              <a:rPr lang="en-GB" sz="2800" b="1" i="1" smtClean="0">
                <a:solidFill>
                  <a:srgbClr val="FF3300"/>
                </a:solidFill>
              </a:rPr>
              <a:t>T</a:t>
            </a:r>
            <a:r>
              <a:rPr lang="en-GB" sz="2800" b="1" i="1" baseline="-25000" smtClean="0">
                <a:solidFill>
                  <a:srgbClr val="FF3300"/>
                </a:solidFill>
              </a:rPr>
              <a:t>2</a:t>
            </a:r>
            <a:r>
              <a:rPr lang="en-GB" sz="2800" smtClean="0"/>
              <a:t> = the final kelvin temperature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348038" y="1196975"/>
            <a:ext cx="2303462" cy="1223963"/>
            <a:chOff x="2109" y="754"/>
            <a:chExt cx="1451" cy="771"/>
          </a:xfrm>
        </p:grpSpPr>
        <p:sp>
          <p:nvSpPr>
            <p:cNvPr id="28676" name="Rectangle 7"/>
            <p:cNvSpPr>
              <a:spLocks noChangeArrowheads="1"/>
            </p:cNvSpPr>
            <p:nvPr/>
          </p:nvSpPr>
          <p:spPr bwMode="auto">
            <a:xfrm>
              <a:off x="2109" y="754"/>
              <a:ext cx="1451" cy="771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77" name="Line 8"/>
            <p:cNvSpPr>
              <a:spLocks noChangeShapeType="1"/>
            </p:cNvSpPr>
            <p:nvPr/>
          </p:nvSpPr>
          <p:spPr bwMode="auto">
            <a:xfrm>
              <a:off x="3107" y="1117"/>
              <a:ext cx="227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78" name="Line 9"/>
            <p:cNvSpPr>
              <a:spLocks noChangeShapeType="1"/>
            </p:cNvSpPr>
            <p:nvPr/>
          </p:nvSpPr>
          <p:spPr bwMode="auto">
            <a:xfrm>
              <a:off x="2245" y="1117"/>
              <a:ext cx="227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en-GB" smtClean="0"/>
              <a:t>Pressure law question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268413"/>
            <a:ext cx="8229600" cy="4713287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800" i="1" smtClean="0"/>
              <a:t>A gas has an initial pressure of 40kPa at a temperature of - 73</a:t>
            </a:r>
            <a:r>
              <a:rPr lang="en-GB" sz="2800" i="1" baseline="30000" smtClean="0"/>
              <a:t>o</a:t>
            </a:r>
            <a:r>
              <a:rPr lang="en-GB" sz="2800" i="1" smtClean="0"/>
              <a:t>C. Calculate the final pressure of this gas if its temperature is increased to 327</a:t>
            </a:r>
            <a:r>
              <a:rPr lang="en-GB" sz="2800" i="1" baseline="30000" smtClean="0"/>
              <a:t>o</a:t>
            </a:r>
            <a:r>
              <a:rPr lang="en-GB" sz="2800" i="1" smtClean="0"/>
              <a:t>C at a constant volume.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800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en-GB" smtClean="0"/>
              <a:t>Pressure law question</a:t>
            </a:r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268413"/>
            <a:ext cx="8229600" cy="4713287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800" i="1" smtClean="0"/>
              <a:t>A gas has an initial pressure of 40kPa at a temperature of - 73</a:t>
            </a:r>
            <a:r>
              <a:rPr lang="en-GB" sz="2800" i="1" baseline="30000" smtClean="0"/>
              <a:t>o</a:t>
            </a:r>
            <a:r>
              <a:rPr lang="en-GB" sz="2800" i="1" smtClean="0"/>
              <a:t>C. Calculate the final pressure of this gas if its temperature is increased to 327</a:t>
            </a:r>
            <a:r>
              <a:rPr lang="en-GB" sz="2800" i="1" baseline="30000" smtClean="0"/>
              <a:t>o</a:t>
            </a:r>
            <a:r>
              <a:rPr lang="en-GB" sz="2800" i="1" smtClean="0"/>
              <a:t>C at a constant volume.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800" i="1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800" smtClean="0"/>
              <a:t>Pressure law:</a:t>
            </a:r>
            <a:r>
              <a:rPr lang="en-GB" sz="2800" b="1" i="1" smtClean="0">
                <a:solidFill>
                  <a:srgbClr val="FF3300"/>
                </a:solidFill>
              </a:rPr>
              <a:t>  p</a:t>
            </a:r>
            <a:r>
              <a:rPr lang="en-GB" sz="2800" b="1" i="1" baseline="-25000" smtClean="0">
                <a:solidFill>
                  <a:srgbClr val="FF3300"/>
                </a:solidFill>
              </a:rPr>
              <a:t>1</a:t>
            </a:r>
            <a:r>
              <a:rPr lang="en-GB" sz="2800" b="1" i="1" smtClean="0">
                <a:solidFill>
                  <a:srgbClr val="FF3300"/>
                </a:solidFill>
              </a:rPr>
              <a:t> / T</a:t>
            </a:r>
            <a:r>
              <a:rPr lang="en-GB" sz="2800" b="1" i="1" baseline="-25000" smtClean="0">
                <a:solidFill>
                  <a:srgbClr val="FF3300"/>
                </a:solidFill>
              </a:rPr>
              <a:t>1 </a:t>
            </a:r>
            <a:r>
              <a:rPr lang="en-GB" sz="2800" smtClean="0"/>
              <a:t>= </a:t>
            </a:r>
            <a:r>
              <a:rPr lang="en-GB" sz="2800" b="1" i="1" smtClean="0">
                <a:solidFill>
                  <a:srgbClr val="FF3300"/>
                </a:solidFill>
              </a:rPr>
              <a:t>p</a:t>
            </a:r>
            <a:r>
              <a:rPr lang="en-GB" sz="2800" b="1" i="1" baseline="-25000" smtClean="0">
                <a:solidFill>
                  <a:srgbClr val="FF3300"/>
                </a:solidFill>
              </a:rPr>
              <a:t>2</a:t>
            </a:r>
            <a:r>
              <a:rPr lang="en-GB" sz="2800" b="1" i="1" smtClean="0">
                <a:solidFill>
                  <a:srgbClr val="FF3300"/>
                </a:solidFill>
              </a:rPr>
              <a:t> / T</a:t>
            </a:r>
            <a:r>
              <a:rPr lang="en-GB" sz="2800" b="1" i="1" baseline="-25000" smtClean="0">
                <a:solidFill>
                  <a:srgbClr val="FF3300"/>
                </a:solidFill>
              </a:rPr>
              <a:t>2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800" smtClean="0"/>
              <a:t>Temperatures must be in kelvin!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800" smtClean="0"/>
              <a:t>so: </a:t>
            </a:r>
            <a:r>
              <a:rPr lang="en-GB" sz="2800" b="1" i="1" smtClean="0">
                <a:solidFill>
                  <a:srgbClr val="FF3300"/>
                </a:solidFill>
              </a:rPr>
              <a:t>T</a:t>
            </a:r>
            <a:r>
              <a:rPr lang="en-GB" sz="2800" b="1" i="1" baseline="-25000" smtClean="0">
                <a:solidFill>
                  <a:srgbClr val="FF3300"/>
                </a:solidFill>
              </a:rPr>
              <a:t>1 </a:t>
            </a:r>
            <a:r>
              <a:rPr lang="en-GB" sz="2800" smtClean="0"/>
              <a:t>= 200K and </a:t>
            </a:r>
            <a:r>
              <a:rPr lang="en-GB" sz="2800" b="1" i="1" smtClean="0">
                <a:solidFill>
                  <a:srgbClr val="FF3300"/>
                </a:solidFill>
              </a:rPr>
              <a:t>T</a:t>
            </a:r>
            <a:r>
              <a:rPr lang="en-GB" sz="2800" b="1" i="1" baseline="-25000" smtClean="0">
                <a:solidFill>
                  <a:srgbClr val="FF3300"/>
                </a:solidFill>
              </a:rPr>
              <a:t>2 </a:t>
            </a:r>
            <a:r>
              <a:rPr lang="en-GB" sz="2800" smtClean="0"/>
              <a:t>= 600K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800" smtClean="0"/>
              <a:t>40 kPa / 200K = </a:t>
            </a:r>
            <a:r>
              <a:rPr lang="en-GB" sz="2800" b="1" i="1" smtClean="0">
                <a:solidFill>
                  <a:srgbClr val="FF3300"/>
                </a:solidFill>
              </a:rPr>
              <a:t>p</a:t>
            </a:r>
            <a:r>
              <a:rPr lang="en-GB" sz="2800" b="1" i="1" baseline="-25000" smtClean="0">
                <a:solidFill>
                  <a:srgbClr val="FF3300"/>
                </a:solidFill>
              </a:rPr>
              <a:t>2</a:t>
            </a:r>
            <a:r>
              <a:rPr lang="en-GB" sz="2800" b="1" i="1" smtClean="0">
                <a:solidFill>
                  <a:srgbClr val="FF3300"/>
                </a:solidFill>
              </a:rPr>
              <a:t> </a:t>
            </a:r>
            <a:r>
              <a:rPr lang="en-GB" sz="2800" smtClean="0"/>
              <a:t>/ 600K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800" b="1" i="1" smtClean="0">
                <a:solidFill>
                  <a:srgbClr val="FF3300"/>
                </a:solidFill>
              </a:rPr>
              <a:t>p</a:t>
            </a:r>
            <a:r>
              <a:rPr lang="en-GB" sz="2800" b="1" i="1" baseline="-25000" smtClean="0">
                <a:solidFill>
                  <a:srgbClr val="FF3300"/>
                </a:solidFill>
              </a:rPr>
              <a:t>2</a:t>
            </a:r>
            <a:r>
              <a:rPr lang="en-GB" sz="2800" b="1" i="1" smtClean="0">
                <a:solidFill>
                  <a:srgbClr val="FF3300"/>
                </a:solidFill>
              </a:rPr>
              <a:t> </a:t>
            </a:r>
            <a:r>
              <a:rPr lang="en-GB" sz="2800" smtClean="0"/>
              <a:t>= (40 000 x 600) / 200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800" b="1" smtClean="0">
                <a:solidFill>
                  <a:srgbClr val="FF3300"/>
                </a:solidFill>
              </a:rPr>
              <a:t>Final pressure = 120 kPa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en-GB" sz="3200" smtClean="0"/>
              <a:t>Checking the pressure law experimentally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932363" y="1196975"/>
            <a:ext cx="3898900" cy="4525963"/>
          </a:xfrm>
        </p:spPr>
        <p:txBody>
          <a:bodyPr/>
          <a:lstStyle/>
          <a:p>
            <a:pPr marL="182563" indent="-182563" eaLnBrk="1" hangingPunct="1">
              <a:lnSpc>
                <a:spcPct val="90000"/>
              </a:lnSpc>
            </a:pPr>
            <a:r>
              <a:rPr lang="en-GB" sz="2000" smtClean="0"/>
              <a:t>Record the initial pressure of the air in the round bottomed flask and the temperature of the water bath which is equal to the temperature of the air.</a:t>
            </a:r>
          </a:p>
          <a:p>
            <a:pPr marL="182563" indent="-182563" eaLnBrk="1" hangingPunct="1">
              <a:lnSpc>
                <a:spcPct val="90000"/>
              </a:lnSpc>
            </a:pPr>
            <a:r>
              <a:rPr lang="en-GB" sz="2000" smtClean="0"/>
              <a:t>Use the heater to increase the temperature.</a:t>
            </a:r>
          </a:p>
          <a:p>
            <a:pPr marL="182563" indent="-182563" eaLnBrk="1" hangingPunct="1">
              <a:lnSpc>
                <a:spcPct val="90000"/>
              </a:lnSpc>
            </a:pPr>
            <a:r>
              <a:rPr lang="en-GB" sz="2000" smtClean="0"/>
              <a:t>Record the new temperature and pressure.</a:t>
            </a:r>
          </a:p>
          <a:p>
            <a:pPr marL="182563" indent="-182563" eaLnBrk="1" hangingPunct="1">
              <a:lnSpc>
                <a:spcPct val="90000"/>
              </a:lnSpc>
            </a:pPr>
            <a:r>
              <a:rPr lang="en-GB" sz="2000" smtClean="0"/>
              <a:t>Obtain further sets of temperature and pressure measurements.</a:t>
            </a:r>
          </a:p>
          <a:p>
            <a:pPr marL="182563" indent="-182563" eaLnBrk="1" hangingPunct="1">
              <a:lnSpc>
                <a:spcPct val="90000"/>
              </a:lnSpc>
            </a:pPr>
            <a:r>
              <a:rPr lang="en-GB" sz="2000" smtClean="0"/>
              <a:t>Convert all temperature measurements to kelvin.</a:t>
            </a:r>
          </a:p>
          <a:p>
            <a:pPr marL="182563" indent="-182563" eaLnBrk="1" hangingPunct="1">
              <a:lnSpc>
                <a:spcPct val="90000"/>
              </a:lnSpc>
            </a:pPr>
            <a:endParaRPr lang="en-GB" sz="2000" smtClean="0"/>
          </a:p>
        </p:txBody>
      </p:sp>
      <p:grpSp>
        <p:nvGrpSpPr>
          <p:cNvPr id="31748" name="Group 9"/>
          <p:cNvGrpSpPr>
            <a:grpSpLocks/>
          </p:cNvGrpSpPr>
          <p:nvPr/>
        </p:nvGrpSpPr>
        <p:grpSpPr bwMode="auto">
          <a:xfrm>
            <a:off x="0" y="1052513"/>
            <a:ext cx="4824413" cy="3105150"/>
            <a:chOff x="2517" y="1162"/>
            <a:chExt cx="3039" cy="1956"/>
          </a:xfrm>
        </p:grpSpPr>
        <p:pic>
          <p:nvPicPr>
            <p:cNvPr id="31749" name="Picture 7" descr="p211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8" y="1207"/>
              <a:ext cx="2948" cy="1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50" name="Rectangle 8"/>
            <p:cNvSpPr>
              <a:spLocks noChangeArrowheads="1"/>
            </p:cNvSpPr>
            <p:nvPr/>
          </p:nvSpPr>
          <p:spPr bwMode="auto">
            <a:xfrm>
              <a:off x="2517" y="1162"/>
              <a:ext cx="1270" cy="2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229600" cy="863600"/>
          </a:xfrm>
        </p:spPr>
        <p:txBody>
          <a:bodyPr/>
          <a:lstStyle/>
          <a:p>
            <a:pPr eaLnBrk="1" hangingPunct="1"/>
            <a:r>
              <a:rPr lang="en-GB" sz="3200" smtClean="0"/>
              <a:t>Observing Brownian Motion with Smoke</a:t>
            </a:r>
          </a:p>
        </p:txBody>
      </p:sp>
      <p:pic>
        <p:nvPicPr>
          <p:cNvPr id="6147" name="Picture 3" descr="p212b"/>
          <p:cNvPicPr>
            <a:picLocks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3075" y="1146175"/>
            <a:ext cx="8451850" cy="42306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77825" y="500063"/>
            <a:ext cx="4532313" cy="4781550"/>
          </a:xfrm>
        </p:spPr>
        <p:txBody>
          <a:bodyPr/>
          <a:lstStyle/>
          <a:p>
            <a:pPr marL="182563" indent="-182563" eaLnBrk="1" hangingPunct="1">
              <a:lnSpc>
                <a:spcPct val="90000"/>
              </a:lnSpc>
            </a:pPr>
            <a:r>
              <a:rPr lang="en-GB" sz="2400" smtClean="0"/>
              <a:t>Plot a graph of pressure, </a:t>
            </a:r>
            <a:r>
              <a:rPr lang="en-GB" sz="2400" b="1" i="1" smtClean="0">
                <a:solidFill>
                  <a:srgbClr val="FF0000"/>
                </a:solidFill>
              </a:rPr>
              <a:t>p</a:t>
            </a:r>
            <a:r>
              <a:rPr lang="en-GB" sz="2400" smtClean="0"/>
              <a:t> </a:t>
            </a:r>
          </a:p>
          <a:p>
            <a:pPr marL="182563" indent="-182563" eaLnBrk="1" hangingPunct="1">
              <a:lnSpc>
                <a:spcPct val="90000"/>
              </a:lnSpc>
              <a:buFontTx/>
              <a:buNone/>
            </a:pPr>
            <a:r>
              <a:rPr lang="en-GB" sz="2400" smtClean="0"/>
              <a:t>	(y-axis) against temperature in kelvin, </a:t>
            </a:r>
            <a:r>
              <a:rPr lang="en-GB" sz="2400" b="1" i="1" smtClean="0">
                <a:solidFill>
                  <a:srgbClr val="FF0000"/>
                </a:solidFill>
              </a:rPr>
              <a:t>T </a:t>
            </a:r>
            <a:r>
              <a:rPr lang="en-GB" sz="2400" smtClean="0"/>
              <a:t> (x-axis).</a:t>
            </a:r>
          </a:p>
          <a:p>
            <a:pPr marL="182563" indent="-182563" eaLnBrk="1" hangingPunct="1">
              <a:lnSpc>
                <a:spcPct val="90000"/>
              </a:lnSpc>
            </a:pPr>
            <a:r>
              <a:rPr lang="en-GB" sz="2400" smtClean="0"/>
              <a:t>If this graph is a </a:t>
            </a:r>
            <a:r>
              <a:rPr lang="en-GB" sz="2400" b="1" smtClean="0">
                <a:solidFill>
                  <a:schemeClr val="accent2"/>
                </a:solidFill>
              </a:rPr>
              <a:t>straight line through the origin</a:t>
            </a:r>
            <a:r>
              <a:rPr lang="en-GB" sz="2400" smtClean="0"/>
              <a:t> then the pressure law is confirmed.</a:t>
            </a:r>
          </a:p>
          <a:p>
            <a:pPr marL="182563" indent="-182563" eaLnBrk="1" hangingPunct="1">
              <a:lnSpc>
                <a:spcPct val="90000"/>
              </a:lnSpc>
            </a:pPr>
            <a:r>
              <a:rPr lang="en-GB" sz="2400" smtClean="0"/>
              <a:t>The pressure law is also confirmed if each set of kelvin temperature and pressure measurements give the same answer when the pressure is divided by the kelvin temperature. </a:t>
            </a:r>
          </a:p>
          <a:p>
            <a:pPr marL="182563" indent="-182563" eaLnBrk="1" hangingPunct="1">
              <a:lnSpc>
                <a:spcPct val="90000"/>
              </a:lnSpc>
              <a:buFontTx/>
              <a:buNone/>
            </a:pPr>
            <a:r>
              <a:rPr lang="en-GB" sz="2400" smtClean="0"/>
              <a:t>	That is: </a:t>
            </a:r>
            <a:r>
              <a:rPr lang="en-GB" sz="2400" b="1" i="1" smtClean="0">
                <a:solidFill>
                  <a:srgbClr val="FF0000"/>
                </a:solidFill>
              </a:rPr>
              <a:t>p </a:t>
            </a:r>
            <a:r>
              <a:rPr lang="en-US" sz="2400" b="1" i="1" smtClean="0">
                <a:cs typeface="Arial" pitchFamily="34" charset="0"/>
              </a:rPr>
              <a:t>÷</a:t>
            </a:r>
            <a:r>
              <a:rPr lang="en-GB" sz="2400" b="1" i="1" smtClean="0">
                <a:solidFill>
                  <a:srgbClr val="FF0000"/>
                </a:solidFill>
              </a:rPr>
              <a:t> V </a:t>
            </a:r>
            <a:r>
              <a:rPr lang="en-GB" sz="2400" i="1" smtClean="0"/>
              <a:t>=</a:t>
            </a:r>
            <a:r>
              <a:rPr lang="en-GB" sz="2400" b="1" i="1" smtClean="0">
                <a:solidFill>
                  <a:srgbClr val="FF0000"/>
                </a:solidFill>
              </a:rPr>
              <a:t> a constant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5194300" y="649288"/>
            <a:ext cx="3338513" cy="3074987"/>
            <a:chOff x="3272" y="409"/>
            <a:chExt cx="2103" cy="1937"/>
          </a:xfrm>
        </p:grpSpPr>
        <p:sp>
          <p:nvSpPr>
            <p:cNvPr id="32773" name="Line 4"/>
            <p:cNvSpPr>
              <a:spLocks noChangeShapeType="1"/>
            </p:cNvSpPr>
            <p:nvPr/>
          </p:nvSpPr>
          <p:spPr bwMode="auto">
            <a:xfrm flipV="1">
              <a:off x="3563" y="409"/>
              <a:ext cx="0" cy="17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74" name="Line 5"/>
            <p:cNvSpPr>
              <a:spLocks noChangeShapeType="1"/>
            </p:cNvSpPr>
            <p:nvPr/>
          </p:nvSpPr>
          <p:spPr bwMode="auto">
            <a:xfrm flipV="1">
              <a:off x="3484" y="2068"/>
              <a:ext cx="173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75" name="Oval 6"/>
            <p:cNvSpPr>
              <a:spLocks noChangeArrowheads="1"/>
            </p:cNvSpPr>
            <p:nvPr/>
          </p:nvSpPr>
          <p:spPr bwMode="auto">
            <a:xfrm>
              <a:off x="3511" y="2021"/>
              <a:ext cx="100" cy="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6" name="Text Box 7"/>
            <p:cNvSpPr txBox="1">
              <a:spLocks noChangeArrowheads="1"/>
            </p:cNvSpPr>
            <p:nvPr/>
          </p:nvSpPr>
          <p:spPr bwMode="auto">
            <a:xfrm rot="-5400000">
              <a:off x="2988" y="791"/>
              <a:ext cx="8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b="1"/>
                <a:t>pressure</a:t>
              </a:r>
            </a:p>
          </p:txBody>
        </p:sp>
        <p:sp>
          <p:nvSpPr>
            <p:cNvPr id="32777" name="Text Box 10"/>
            <p:cNvSpPr txBox="1">
              <a:spLocks noChangeArrowheads="1"/>
            </p:cNvSpPr>
            <p:nvPr/>
          </p:nvSpPr>
          <p:spPr bwMode="auto">
            <a:xfrm>
              <a:off x="3923" y="2115"/>
              <a:ext cx="145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b="1"/>
                <a:t>kelvin temperature</a:t>
              </a:r>
            </a:p>
          </p:txBody>
        </p:sp>
      </p:grpSp>
      <p:sp>
        <p:nvSpPr>
          <p:cNvPr id="148492" name="Line 12"/>
          <p:cNvSpPr>
            <a:spLocks noChangeShapeType="1"/>
          </p:cNvSpPr>
          <p:nvPr/>
        </p:nvSpPr>
        <p:spPr bwMode="auto">
          <a:xfrm flipV="1">
            <a:off x="5651500" y="836613"/>
            <a:ext cx="2184400" cy="243363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9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593725"/>
          </a:xfrm>
        </p:spPr>
        <p:txBody>
          <a:bodyPr/>
          <a:lstStyle/>
          <a:p>
            <a:pPr eaLnBrk="1" hangingPunct="1"/>
            <a:r>
              <a:rPr lang="en-GB" sz="3600" smtClean="0"/>
              <a:t>Pressure against </a:t>
            </a:r>
            <a:r>
              <a:rPr lang="en-US" sz="3600" smtClean="0">
                <a:cs typeface="Arial" pitchFamily="34" charset="0"/>
              </a:rPr>
              <a:t>°C temperature</a:t>
            </a:r>
            <a:r>
              <a:rPr lang="en-GB" sz="3600" smtClean="0"/>
              <a:t> graph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724525" y="1268413"/>
            <a:ext cx="3024188" cy="367347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sz="2800" smtClean="0"/>
              <a:t>The straight line crosses the temperature axis at absolute zero </a:t>
            </a:r>
          </a:p>
          <a:p>
            <a:pPr marL="0" indent="0" eaLnBrk="1" hangingPunct="1">
              <a:buFontTx/>
              <a:buNone/>
            </a:pPr>
            <a:r>
              <a:rPr lang="en-GB" sz="2800" smtClean="0"/>
              <a:t>(-273</a:t>
            </a:r>
            <a:r>
              <a:rPr lang="en-US" sz="2800" smtClean="0">
                <a:cs typeface="Arial" pitchFamily="34" charset="0"/>
              </a:rPr>
              <a:t>°C)</a:t>
            </a:r>
          </a:p>
        </p:txBody>
      </p:sp>
      <p:graphicFrame>
        <p:nvGraphicFramePr>
          <p:cNvPr id="150592" name="Object 64"/>
          <p:cNvGraphicFramePr>
            <a:graphicFrameLocks noChangeAspect="1"/>
          </p:cNvGraphicFramePr>
          <p:nvPr/>
        </p:nvGraphicFramePr>
        <p:xfrm>
          <a:off x="250825" y="1196975"/>
          <a:ext cx="5362575" cy="413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Bitmap Image" r:id="rId4" imgW="5361905" imgH="4133333" progId="Paint.Picture">
                  <p:embed/>
                </p:oleObj>
              </mc:Choice>
              <mc:Fallback>
                <p:oleObj name="Bitmap Image" r:id="rId4" imgW="5361905" imgH="4133333" progId="Paint.Picture">
                  <p:embed/>
                  <p:pic>
                    <p:nvPicPr>
                      <p:cNvPr id="0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196975"/>
                        <a:ext cx="5362575" cy="413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18488" cy="850900"/>
          </a:xfrm>
        </p:spPr>
        <p:txBody>
          <a:bodyPr/>
          <a:lstStyle/>
          <a:p>
            <a:pPr eaLnBrk="1" hangingPunct="1"/>
            <a:r>
              <a:rPr lang="en-GB" smtClean="0"/>
              <a:t>Complete:</a:t>
            </a:r>
          </a:p>
        </p:txBody>
      </p:sp>
      <p:graphicFrame>
        <p:nvGraphicFramePr>
          <p:cNvPr id="16454" name="Group 70"/>
          <p:cNvGraphicFramePr>
            <a:graphicFrameLocks noGrp="1"/>
          </p:cNvGraphicFramePr>
          <p:nvPr>
            <p:ph idx="4294967295"/>
          </p:nvPr>
        </p:nvGraphicFramePr>
        <p:xfrm>
          <a:off x="468313" y="1196975"/>
          <a:ext cx="7920037" cy="4679950"/>
        </p:xfrm>
        <a:graphic>
          <a:graphicData uri="http://schemas.openxmlformats.org/drawingml/2006/table">
            <a:tbl>
              <a:tblPr/>
              <a:tblGrid>
                <a:gridCol w="1979612"/>
                <a:gridCol w="1981200"/>
                <a:gridCol w="1979613"/>
                <a:gridCol w="1979612"/>
              </a:tblGrid>
              <a:tr h="731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p</a:t>
                      </a:r>
                      <a:r>
                        <a:rPr kumimoji="0" lang="en-GB" sz="28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T</a:t>
                      </a:r>
                      <a:r>
                        <a:rPr kumimoji="0" lang="en-GB" sz="28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p</a:t>
                      </a:r>
                      <a:r>
                        <a:rPr kumimoji="0" lang="en-GB" sz="28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T</a:t>
                      </a:r>
                      <a:r>
                        <a:rPr kumimoji="0" lang="en-GB" sz="28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5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 kPa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300 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150 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7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 kPa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 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240 kPa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8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800 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120 kPa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600 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8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 kPa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300 kPa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360 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8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 kPa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</a:t>
                      </a:r>
                      <a:r>
                        <a:rPr kumimoji="0" lang="en-GB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627</a:t>
                      </a:r>
                      <a:r>
                        <a:rPr kumimoji="0" lang="en-GB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8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150 kPa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450 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 kPa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18488" cy="850900"/>
          </a:xfrm>
        </p:spPr>
        <p:txBody>
          <a:bodyPr/>
          <a:lstStyle/>
          <a:p>
            <a:pPr eaLnBrk="1" hangingPunct="1"/>
            <a:r>
              <a:rPr lang="en-GB" smtClean="0"/>
              <a:t>Complete:</a:t>
            </a:r>
          </a:p>
        </p:txBody>
      </p:sp>
      <p:graphicFrame>
        <p:nvGraphicFramePr>
          <p:cNvPr id="16454" name="Group 70"/>
          <p:cNvGraphicFramePr>
            <a:graphicFrameLocks noGrp="1"/>
          </p:cNvGraphicFramePr>
          <p:nvPr>
            <p:ph idx="4294967295"/>
          </p:nvPr>
        </p:nvGraphicFramePr>
        <p:xfrm>
          <a:off x="468313" y="1196975"/>
          <a:ext cx="7920037" cy="4679950"/>
        </p:xfrm>
        <a:graphic>
          <a:graphicData uri="http://schemas.openxmlformats.org/drawingml/2006/table">
            <a:tbl>
              <a:tblPr/>
              <a:tblGrid>
                <a:gridCol w="1979612"/>
                <a:gridCol w="1981200"/>
                <a:gridCol w="1979613"/>
                <a:gridCol w="1979612"/>
              </a:tblGrid>
              <a:tr h="731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p</a:t>
                      </a:r>
                      <a:r>
                        <a:rPr kumimoji="0" lang="en-GB" sz="28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T</a:t>
                      </a:r>
                      <a:r>
                        <a:rPr kumimoji="0" lang="en-GB" sz="28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p</a:t>
                      </a:r>
                      <a:r>
                        <a:rPr kumimoji="0" lang="en-GB" sz="28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T</a:t>
                      </a:r>
                      <a:r>
                        <a:rPr kumimoji="0" lang="en-GB" sz="28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5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 kPa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300 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150 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7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 kPa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 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240 kPa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8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800 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120 kPa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600 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8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 kPa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300 kPa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360 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8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 kPa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</a:t>
                      </a:r>
                      <a:r>
                        <a:rPr kumimoji="0" lang="en-GB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627</a:t>
                      </a:r>
                      <a:r>
                        <a:rPr kumimoji="0" lang="en-GB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8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150 kPa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450 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 kPa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3117" name="Text Box 61"/>
          <p:cNvSpPr txBox="1">
            <a:spLocks noChangeArrowheads="1"/>
          </p:cNvSpPr>
          <p:nvPr/>
        </p:nvSpPr>
        <p:spPr bwMode="auto">
          <a:xfrm>
            <a:off x="4932363" y="1916113"/>
            <a:ext cx="13684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rgbClr val="FF3300"/>
                </a:solidFill>
              </a:rPr>
              <a:t>50 kPa</a:t>
            </a:r>
          </a:p>
        </p:txBody>
      </p:sp>
      <p:sp>
        <p:nvSpPr>
          <p:cNvPr id="173118" name="Text Box 62"/>
          <p:cNvSpPr txBox="1">
            <a:spLocks noChangeArrowheads="1"/>
          </p:cNvSpPr>
          <p:nvPr/>
        </p:nvSpPr>
        <p:spPr bwMode="auto">
          <a:xfrm>
            <a:off x="6877050" y="2636838"/>
            <a:ext cx="1295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rgbClr val="FF3300"/>
                </a:solidFill>
              </a:rPr>
              <a:t>800 K</a:t>
            </a:r>
          </a:p>
        </p:txBody>
      </p:sp>
      <p:sp>
        <p:nvSpPr>
          <p:cNvPr id="173119" name="Text Box 63"/>
          <p:cNvSpPr txBox="1">
            <a:spLocks noChangeArrowheads="1"/>
          </p:cNvSpPr>
          <p:nvPr/>
        </p:nvSpPr>
        <p:spPr bwMode="auto">
          <a:xfrm>
            <a:off x="684213" y="3284538"/>
            <a:ext cx="16557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rgbClr val="FF3300"/>
                </a:solidFill>
              </a:rPr>
              <a:t>160 kPa</a:t>
            </a:r>
          </a:p>
        </p:txBody>
      </p:sp>
      <p:sp>
        <p:nvSpPr>
          <p:cNvPr id="173120" name="Text Box 64"/>
          <p:cNvSpPr txBox="1">
            <a:spLocks noChangeArrowheads="1"/>
          </p:cNvSpPr>
          <p:nvPr/>
        </p:nvSpPr>
        <p:spPr bwMode="auto">
          <a:xfrm>
            <a:off x="2987675" y="3933825"/>
            <a:ext cx="9366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rgbClr val="FF3300"/>
                </a:solidFill>
              </a:rPr>
              <a:t>60 K</a:t>
            </a:r>
          </a:p>
        </p:txBody>
      </p:sp>
      <p:sp>
        <p:nvSpPr>
          <p:cNvPr id="173121" name="Text Box 65"/>
          <p:cNvSpPr txBox="1">
            <a:spLocks noChangeArrowheads="1"/>
          </p:cNvSpPr>
          <p:nvPr/>
        </p:nvSpPr>
        <p:spPr bwMode="auto">
          <a:xfrm>
            <a:off x="4643438" y="4581525"/>
            <a:ext cx="18002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rgbClr val="FF3300"/>
                </a:solidFill>
              </a:rPr>
              <a:t>150 kPa</a:t>
            </a:r>
          </a:p>
        </p:txBody>
      </p:sp>
      <p:sp>
        <p:nvSpPr>
          <p:cNvPr id="173122" name="Text Box 66"/>
          <p:cNvSpPr txBox="1">
            <a:spLocks noChangeArrowheads="1"/>
          </p:cNvSpPr>
          <p:nvPr/>
        </p:nvSpPr>
        <p:spPr bwMode="auto">
          <a:xfrm>
            <a:off x="6804025" y="5229225"/>
            <a:ext cx="13319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rgbClr val="FF3300"/>
                </a:solidFill>
              </a:rPr>
              <a:t>27</a:t>
            </a:r>
            <a:r>
              <a:rPr lang="en-US" sz="2800">
                <a:solidFill>
                  <a:srgbClr val="FF3300"/>
                </a:solidFill>
                <a:cs typeface="Arial" pitchFamily="34" charset="0"/>
              </a:rPr>
              <a:t>°C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395288" y="333375"/>
            <a:ext cx="8135937" cy="3987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800" b="1">
                <a:solidFill>
                  <a:srgbClr val="FF3300"/>
                </a:solidFill>
                <a:latin typeface="Times New Roman" pitchFamily="18" charset="0"/>
              </a:rPr>
              <a:t>Choose appropriate words to fill in the gaps below: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When the _______ temperature of a gas is doubled the average _______ energy of its molecules is also doubled.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The ________ law states that the pressure of a gas is ___________ to its kelvin temperature provided its ______ and volume remain constant.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According to the pressure law, the pressure of a gas should fall to _______ at a temperature of _________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, also known as absolute zero.</a:t>
            </a:r>
          </a:p>
        </p:txBody>
      </p:sp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3492500" y="4976813"/>
            <a:ext cx="1079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- 273</a:t>
            </a:r>
            <a:r>
              <a:rPr lang="en-US" b="1">
                <a:solidFill>
                  <a:schemeClr val="accent2"/>
                </a:solidFill>
              </a:rPr>
              <a:t>°C</a:t>
            </a:r>
            <a:endParaRPr lang="en-GB" b="1">
              <a:solidFill>
                <a:schemeClr val="accent2"/>
              </a:solidFill>
            </a:endParaRPr>
          </a:p>
        </p:txBody>
      </p:sp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4572000" y="4976813"/>
            <a:ext cx="11509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pressure</a:t>
            </a:r>
          </a:p>
        </p:txBody>
      </p:sp>
      <p:sp>
        <p:nvSpPr>
          <p:cNvPr id="91142" name="Text Box 6"/>
          <p:cNvSpPr txBox="1">
            <a:spLocks noChangeArrowheads="1"/>
          </p:cNvSpPr>
          <p:nvPr/>
        </p:nvSpPr>
        <p:spPr bwMode="auto">
          <a:xfrm>
            <a:off x="2051050" y="4976813"/>
            <a:ext cx="15827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proportional</a:t>
            </a:r>
          </a:p>
        </p:txBody>
      </p:sp>
      <p:sp>
        <p:nvSpPr>
          <p:cNvPr id="91143" name="Text Box 7"/>
          <p:cNvSpPr txBox="1">
            <a:spLocks noChangeArrowheads="1"/>
          </p:cNvSpPr>
          <p:nvPr/>
        </p:nvSpPr>
        <p:spPr bwMode="auto">
          <a:xfrm>
            <a:off x="5795963" y="4978400"/>
            <a:ext cx="9350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kelvin</a:t>
            </a:r>
          </a:p>
        </p:txBody>
      </p:sp>
      <p:sp>
        <p:nvSpPr>
          <p:cNvPr id="91144" name="Text Box 8"/>
          <p:cNvSpPr txBox="1">
            <a:spLocks noChangeArrowheads="1"/>
          </p:cNvSpPr>
          <p:nvPr/>
        </p:nvSpPr>
        <p:spPr bwMode="auto">
          <a:xfrm>
            <a:off x="4859338" y="5373688"/>
            <a:ext cx="866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mass</a:t>
            </a:r>
          </a:p>
        </p:txBody>
      </p:sp>
      <p:sp>
        <p:nvSpPr>
          <p:cNvPr id="91145" name="Text Box 9"/>
          <p:cNvSpPr txBox="1">
            <a:spLocks noChangeArrowheads="1"/>
          </p:cNvSpPr>
          <p:nvPr/>
        </p:nvSpPr>
        <p:spPr bwMode="auto">
          <a:xfrm>
            <a:off x="2986088" y="5373688"/>
            <a:ext cx="9366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kinetic</a:t>
            </a:r>
          </a:p>
        </p:txBody>
      </p:sp>
      <p:sp>
        <p:nvSpPr>
          <p:cNvPr id="91146" name="Text Box 10"/>
          <p:cNvSpPr txBox="1">
            <a:spLocks noChangeArrowheads="1"/>
          </p:cNvSpPr>
          <p:nvPr/>
        </p:nvSpPr>
        <p:spPr bwMode="auto">
          <a:xfrm>
            <a:off x="3059113" y="4508500"/>
            <a:ext cx="2663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 i="1"/>
              <a:t>WORD SELECTION:</a:t>
            </a:r>
          </a:p>
        </p:txBody>
      </p:sp>
      <p:sp>
        <p:nvSpPr>
          <p:cNvPr id="91147" name="Text Box 11"/>
          <p:cNvSpPr txBox="1">
            <a:spLocks noChangeArrowheads="1"/>
          </p:cNvSpPr>
          <p:nvPr/>
        </p:nvSpPr>
        <p:spPr bwMode="auto">
          <a:xfrm>
            <a:off x="4067175" y="5373688"/>
            <a:ext cx="7191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zero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/>
      <p:bldP spid="91139" grpId="1"/>
      <p:bldP spid="91141" grpId="0"/>
      <p:bldP spid="91141" grpId="1"/>
      <p:bldP spid="91142" grpId="0"/>
      <p:bldP spid="91142" grpId="1"/>
      <p:bldP spid="91143" grpId="0"/>
      <p:bldP spid="91143" grpId="1"/>
      <p:bldP spid="91144" grpId="0"/>
      <p:bldP spid="91144" grpId="1"/>
      <p:bldP spid="91145" grpId="0"/>
      <p:bldP spid="91145" grpId="1"/>
      <p:bldP spid="91146" grpId="0"/>
      <p:bldP spid="91146" grpId="1"/>
      <p:bldP spid="91147" grpId="0"/>
      <p:bldP spid="91147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395288" y="333375"/>
            <a:ext cx="8135937" cy="3987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800" b="1">
                <a:solidFill>
                  <a:srgbClr val="FF3300"/>
                </a:solidFill>
                <a:latin typeface="Times New Roman" pitchFamily="18" charset="0"/>
              </a:rPr>
              <a:t>Choose appropriate words to fill in the gaps below: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When the _______ temperature of a gas is doubled the average _______ energy of its molecules is also doubled.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The ________ law states that the pressure of a gas is ___________ to its kelvin temperature provided its ______ and volume remain constant.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According to the pressure law, the pressure of a gas should fall to _______ at a temperature of _________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, also known as absolute zero.</a:t>
            </a:r>
          </a:p>
        </p:txBody>
      </p:sp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3492500" y="4976813"/>
            <a:ext cx="1079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- 273</a:t>
            </a:r>
            <a:r>
              <a:rPr lang="en-US" b="1">
                <a:solidFill>
                  <a:schemeClr val="accent2"/>
                </a:solidFill>
              </a:rPr>
              <a:t>°C</a:t>
            </a:r>
            <a:endParaRPr lang="en-GB" b="1">
              <a:solidFill>
                <a:schemeClr val="accent2"/>
              </a:solidFill>
            </a:endParaRPr>
          </a:p>
        </p:txBody>
      </p:sp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4572000" y="4976813"/>
            <a:ext cx="11509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pressure</a:t>
            </a:r>
          </a:p>
        </p:txBody>
      </p:sp>
      <p:sp>
        <p:nvSpPr>
          <p:cNvPr id="91142" name="Text Box 6"/>
          <p:cNvSpPr txBox="1">
            <a:spLocks noChangeArrowheads="1"/>
          </p:cNvSpPr>
          <p:nvPr/>
        </p:nvSpPr>
        <p:spPr bwMode="auto">
          <a:xfrm>
            <a:off x="2051050" y="4976813"/>
            <a:ext cx="15827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proportional</a:t>
            </a:r>
          </a:p>
        </p:txBody>
      </p:sp>
      <p:sp>
        <p:nvSpPr>
          <p:cNvPr id="91143" name="Text Box 7"/>
          <p:cNvSpPr txBox="1">
            <a:spLocks noChangeArrowheads="1"/>
          </p:cNvSpPr>
          <p:nvPr/>
        </p:nvSpPr>
        <p:spPr bwMode="auto">
          <a:xfrm>
            <a:off x="5795963" y="4978400"/>
            <a:ext cx="9350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kelvin</a:t>
            </a:r>
          </a:p>
        </p:txBody>
      </p:sp>
      <p:sp>
        <p:nvSpPr>
          <p:cNvPr id="91144" name="Text Box 8"/>
          <p:cNvSpPr txBox="1">
            <a:spLocks noChangeArrowheads="1"/>
          </p:cNvSpPr>
          <p:nvPr/>
        </p:nvSpPr>
        <p:spPr bwMode="auto">
          <a:xfrm>
            <a:off x="4859338" y="5373688"/>
            <a:ext cx="866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mass</a:t>
            </a:r>
          </a:p>
        </p:txBody>
      </p:sp>
      <p:sp>
        <p:nvSpPr>
          <p:cNvPr id="91145" name="Text Box 9"/>
          <p:cNvSpPr txBox="1">
            <a:spLocks noChangeArrowheads="1"/>
          </p:cNvSpPr>
          <p:nvPr/>
        </p:nvSpPr>
        <p:spPr bwMode="auto">
          <a:xfrm>
            <a:off x="2986088" y="5373688"/>
            <a:ext cx="9366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kinetic</a:t>
            </a:r>
          </a:p>
        </p:txBody>
      </p:sp>
      <p:sp>
        <p:nvSpPr>
          <p:cNvPr id="91146" name="Text Box 10"/>
          <p:cNvSpPr txBox="1">
            <a:spLocks noChangeArrowheads="1"/>
          </p:cNvSpPr>
          <p:nvPr/>
        </p:nvSpPr>
        <p:spPr bwMode="auto">
          <a:xfrm>
            <a:off x="3059113" y="4508500"/>
            <a:ext cx="2663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 i="1"/>
              <a:t>WORD SELECTION:</a:t>
            </a:r>
          </a:p>
        </p:txBody>
      </p:sp>
      <p:sp>
        <p:nvSpPr>
          <p:cNvPr id="91147" name="Text Box 11"/>
          <p:cNvSpPr txBox="1">
            <a:spLocks noChangeArrowheads="1"/>
          </p:cNvSpPr>
          <p:nvPr/>
        </p:nvSpPr>
        <p:spPr bwMode="auto">
          <a:xfrm>
            <a:off x="4067175" y="5373688"/>
            <a:ext cx="7191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zero</a:t>
            </a:r>
          </a:p>
        </p:txBody>
      </p:sp>
      <p:sp>
        <p:nvSpPr>
          <p:cNvPr id="91157" name="Text Box 21"/>
          <p:cNvSpPr txBox="1">
            <a:spLocks noChangeArrowheads="1"/>
          </p:cNvSpPr>
          <p:nvPr/>
        </p:nvSpPr>
        <p:spPr bwMode="auto">
          <a:xfrm>
            <a:off x="5292725" y="3573463"/>
            <a:ext cx="11509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- 273</a:t>
            </a:r>
            <a:r>
              <a:rPr lang="en-US" b="1">
                <a:solidFill>
                  <a:schemeClr val="accent2"/>
                </a:solidFill>
                <a:cs typeface="Arial" pitchFamily="34" charset="0"/>
              </a:rPr>
              <a:t>°C</a:t>
            </a:r>
          </a:p>
        </p:txBody>
      </p:sp>
      <p:sp>
        <p:nvSpPr>
          <p:cNvPr id="91158" name="Text Box 22"/>
          <p:cNvSpPr txBox="1">
            <a:spLocks noChangeArrowheads="1"/>
          </p:cNvSpPr>
          <p:nvPr/>
        </p:nvSpPr>
        <p:spPr bwMode="auto">
          <a:xfrm>
            <a:off x="1116013" y="1916113"/>
            <a:ext cx="11509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pressure</a:t>
            </a:r>
          </a:p>
        </p:txBody>
      </p:sp>
      <p:sp>
        <p:nvSpPr>
          <p:cNvPr id="91159" name="Text Box 23"/>
          <p:cNvSpPr txBox="1">
            <a:spLocks noChangeArrowheads="1"/>
          </p:cNvSpPr>
          <p:nvPr/>
        </p:nvSpPr>
        <p:spPr bwMode="auto">
          <a:xfrm>
            <a:off x="611188" y="2276475"/>
            <a:ext cx="15827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proportional</a:t>
            </a:r>
          </a:p>
        </p:txBody>
      </p:sp>
      <p:sp>
        <p:nvSpPr>
          <p:cNvPr id="91160" name="Text Box 24"/>
          <p:cNvSpPr txBox="1">
            <a:spLocks noChangeArrowheads="1"/>
          </p:cNvSpPr>
          <p:nvPr/>
        </p:nvSpPr>
        <p:spPr bwMode="auto">
          <a:xfrm>
            <a:off x="1979613" y="981075"/>
            <a:ext cx="8651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kelvin</a:t>
            </a:r>
          </a:p>
        </p:txBody>
      </p:sp>
      <p:sp>
        <p:nvSpPr>
          <p:cNvPr id="91161" name="Text Box 25"/>
          <p:cNvSpPr txBox="1">
            <a:spLocks noChangeArrowheads="1"/>
          </p:cNvSpPr>
          <p:nvPr/>
        </p:nvSpPr>
        <p:spPr bwMode="auto">
          <a:xfrm>
            <a:off x="7164388" y="2276475"/>
            <a:ext cx="7921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mass</a:t>
            </a:r>
          </a:p>
        </p:txBody>
      </p:sp>
      <p:sp>
        <p:nvSpPr>
          <p:cNvPr id="91162" name="Text Box 26"/>
          <p:cNvSpPr txBox="1">
            <a:spLocks noChangeArrowheads="1"/>
          </p:cNvSpPr>
          <p:nvPr/>
        </p:nvSpPr>
        <p:spPr bwMode="auto">
          <a:xfrm>
            <a:off x="1692275" y="1341438"/>
            <a:ext cx="10080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kinetic</a:t>
            </a:r>
          </a:p>
        </p:txBody>
      </p:sp>
      <p:sp>
        <p:nvSpPr>
          <p:cNvPr id="91163" name="Text Box 27"/>
          <p:cNvSpPr txBox="1">
            <a:spLocks noChangeArrowheads="1"/>
          </p:cNvSpPr>
          <p:nvPr/>
        </p:nvSpPr>
        <p:spPr bwMode="auto">
          <a:xfrm>
            <a:off x="1476375" y="3573463"/>
            <a:ext cx="8651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zero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/>
      <p:bldP spid="91139" grpId="1"/>
      <p:bldP spid="91141" grpId="0"/>
      <p:bldP spid="91141" grpId="1"/>
      <p:bldP spid="91142" grpId="0"/>
      <p:bldP spid="91142" grpId="1"/>
      <p:bldP spid="91143" grpId="0"/>
      <p:bldP spid="91143" grpId="1"/>
      <p:bldP spid="91144" grpId="0"/>
      <p:bldP spid="91144" grpId="1"/>
      <p:bldP spid="91145" grpId="0"/>
      <p:bldP spid="91145" grpId="1"/>
      <p:bldP spid="91146" grpId="0"/>
      <p:bldP spid="91146" grpId="1"/>
      <p:bldP spid="91147" grpId="0"/>
      <p:bldP spid="91147" grpId="1"/>
      <p:bldP spid="91157" grpId="0"/>
      <p:bldP spid="91158" grpId="0"/>
      <p:bldP spid="91159" grpId="0"/>
      <p:bldP spid="91160" grpId="0"/>
      <p:bldP spid="91161" grpId="0"/>
      <p:bldP spid="91162" grpId="0"/>
      <p:bldP spid="9116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88913"/>
            <a:ext cx="8229600" cy="863600"/>
          </a:xfrm>
        </p:spPr>
        <p:txBody>
          <a:bodyPr/>
          <a:lstStyle/>
          <a:p>
            <a:pPr eaLnBrk="1" hangingPunct="1"/>
            <a:r>
              <a:rPr lang="en-GB" sz="3600" smtClean="0"/>
              <a:t>The significance of Brownian Motion</a:t>
            </a:r>
          </a:p>
        </p:txBody>
      </p:sp>
      <p:sp>
        <p:nvSpPr>
          <p:cNvPr id="404484" name="Text Box 4"/>
          <p:cNvSpPr txBox="1">
            <a:spLocks noChangeArrowheads="1"/>
          </p:cNvSpPr>
          <p:nvPr/>
        </p:nvSpPr>
        <p:spPr bwMode="auto">
          <a:xfrm>
            <a:off x="4414838" y="1106488"/>
            <a:ext cx="4154487" cy="392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/>
              <a:t>Einstein, in 1905, proved mathematically that the motion of the smaller, invisible air molecules must be as random as the larger, visible smoke particles.</a:t>
            </a:r>
          </a:p>
          <a:p>
            <a:pPr eaLnBrk="1" hangingPunct="1">
              <a:spcBef>
                <a:spcPct val="50000"/>
              </a:spcBef>
            </a:pPr>
            <a:r>
              <a:rPr lang="en-GB" sz="2400"/>
              <a:t>The smoke particles move much more slowly than the air molecules due to their much greater mass.</a:t>
            </a:r>
          </a:p>
        </p:txBody>
      </p:sp>
      <p:grpSp>
        <p:nvGrpSpPr>
          <p:cNvPr id="7172" name="Group 5"/>
          <p:cNvGrpSpPr>
            <a:grpSpLocks/>
          </p:cNvGrpSpPr>
          <p:nvPr/>
        </p:nvGrpSpPr>
        <p:grpSpPr bwMode="auto">
          <a:xfrm>
            <a:off x="347663" y="1058863"/>
            <a:ext cx="3840162" cy="4479925"/>
            <a:chOff x="3168" y="699"/>
            <a:chExt cx="2419" cy="2822"/>
          </a:xfrm>
        </p:grpSpPr>
        <p:pic>
          <p:nvPicPr>
            <p:cNvPr id="7173" name="Picture 6" descr="Brownian_motion_large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8" y="699"/>
              <a:ext cx="1901" cy="1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4" name="Text Box 7"/>
            <p:cNvSpPr txBox="1">
              <a:spLocks noChangeArrowheads="1"/>
            </p:cNvSpPr>
            <p:nvPr/>
          </p:nvSpPr>
          <p:spPr bwMode="auto">
            <a:xfrm>
              <a:off x="3168" y="2684"/>
              <a:ext cx="2419" cy="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b="1"/>
                <a:t>The yellow sphere represents the pollen grain of smoke particle. 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GB" b="1"/>
                <a:t>The black particles represent water or air molecules.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25487"/>
          </a:xfrm>
        </p:spPr>
        <p:txBody>
          <a:bodyPr/>
          <a:lstStyle/>
          <a:p>
            <a:pPr eaLnBrk="1" hangingPunct="1"/>
            <a:r>
              <a:rPr lang="en-GB" sz="4000" smtClean="0">
                <a:latin typeface="Agency FB" pitchFamily="34" charset="0"/>
              </a:rPr>
              <a:t>Gas pressure</a:t>
            </a:r>
          </a:p>
        </p:txBody>
      </p:sp>
      <p:sp>
        <p:nvSpPr>
          <p:cNvPr id="30413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273175"/>
            <a:ext cx="5175250" cy="82867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sz="2000" b="1" smtClean="0">
                <a:latin typeface="Agency FB" pitchFamily="34" charset="0"/>
              </a:rPr>
              <a:t>The particle theory of a gas explains gas pressure in the following way:</a:t>
            </a:r>
          </a:p>
        </p:txBody>
      </p:sp>
      <p:pic>
        <p:nvPicPr>
          <p:cNvPr id="304132" name="Picture 4" descr="p212a"/>
          <p:cNvPicPr>
            <a:picLocks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61025" y="1341438"/>
            <a:ext cx="3181350" cy="3240087"/>
          </a:xfrm>
          <a:noFill/>
        </p:spPr>
      </p:pic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574675" y="2108200"/>
            <a:ext cx="4897438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GB" sz="2000" b="1">
                <a:latin typeface="Agency FB" pitchFamily="34" charset="0"/>
              </a:rPr>
              <a:t>Gas molecules in constant random motion.</a:t>
            </a:r>
          </a:p>
          <a:p>
            <a:pPr eaLnBrk="1" hangingPunct="1">
              <a:buFontTx/>
              <a:buAutoNum type="arabicPeriod"/>
            </a:pPr>
            <a:endParaRPr lang="en-GB" sz="2000" b="1">
              <a:latin typeface="Agency FB" pitchFamily="34" charset="0"/>
            </a:endParaRPr>
          </a:p>
          <a:p>
            <a:pPr eaLnBrk="1" hangingPunct="1">
              <a:buFontTx/>
              <a:buAutoNum type="arabicPeriod"/>
            </a:pPr>
            <a:r>
              <a:rPr lang="en-GB" sz="2000" b="1">
                <a:latin typeface="Agency FB" pitchFamily="34" charset="0"/>
              </a:rPr>
              <a:t>When a molecule collides with a surface it exerts a force on the surface as it changes its direction.</a:t>
            </a:r>
          </a:p>
          <a:p>
            <a:pPr eaLnBrk="1" hangingPunct="1">
              <a:buFontTx/>
              <a:buAutoNum type="arabicPeriod"/>
            </a:pPr>
            <a:endParaRPr lang="en-GB" sz="2000" b="1">
              <a:latin typeface="Agency FB" pitchFamily="34" charset="0"/>
            </a:endParaRPr>
          </a:p>
          <a:p>
            <a:pPr eaLnBrk="1" hangingPunct="1">
              <a:buFontTx/>
              <a:buAutoNum type="arabicPeriod"/>
            </a:pPr>
            <a:r>
              <a:rPr lang="en-GB" sz="2000" b="1">
                <a:latin typeface="Agency FB" pitchFamily="34" charset="0"/>
              </a:rPr>
              <a:t>The pressure exerted by the gas is equal to the total force in exerted by the molecules over an area of the surface divided by the area.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13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55650"/>
          </a:xfrm>
        </p:spPr>
        <p:txBody>
          <a:bodyPr/>
          <a:lstStyle/>
          <a:p>
            <a:pPr eaLnBrk="1" hangingPunct="1"/>
            <a:r>
              <a:rPr lang="en-GB" sz="4000" smtClean="0"/>
              <a:t>Boyle’s law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8313" y="1341438"/>
            <a:ext cx="8129587" cy="4525962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GB" sz="2800" b="1" smtClean="0">
                <a:solidFill>
                  <a:srgbClr val="FF0000"/>
                </a:solidFill>
              </a:rPr>
              <a:t>Boyle’s law states that the pressure of a gas is inversely proportional to its volume.</a:t>
            </a:r>
          </a:p>
          <a:p>
            <a:pPr marL="0" indent="0" eaLnBrk="1" hangingPunct="1">
              <a:buFontTx/>
              <a:buNone/>
            </a:pPr>
            <a:endParaRPr lang="en-GB" sz="2800" b="1" smtClean="0">
              <a:solidFill>
                <a:srgbClr val="FF0000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en-GB" sz="2800" smtClean="0"/>
              <a:t>This means that if the volume of a gas is doubled its pressure will halve.</a:t>
            </a:r>
          </a:p>
          <a:p>
            <a:pPr marL="0" indent="0" eaLnBrk="1" hangingPunct="1">
              <a:buFontTx/>
              <a:buNone/>
            </a:pPr>
            <a:endParaRPr lang="en-GB" sz="2800" smtClean="0"/>
          </a:p>
          <a:p>
            <a:pPr marL="0" indent="0" eaLnBrk="1" hangingPunct="1">
              <a:buFontTx/>
              <a:buNone/>
            </a:pPr>
            <a:r>
              <a:rPr lang="en-GB" sz="2800" smtClean="0"/>
              <a:t>Boyle’s law only applies for a gas if its mass and temperature is kept constant while the volume is being changed.</a:t>
            </a:r>
          </a:p>
        </p:txBody>
      </p:sp>
      <p:sp>
        <p:nvSpPr>
          <p:cNvPr id="123909" name="Rectangle 5"/>
          <p:cNvSpPr>
            <a:spLocks noChangeArrowheads="1"/>
          </p:cNvSpPr>
          <p:nvPr/>
        </p:nvSpPr>
        <p:spPr bwMode="auto">
          <a:xfrm>
            <a:off x="511175" y="1239838"/>
            <a:ext cx="8229600" cy="11461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8313" y="555625"/>
            <a:ext cx="8172450" cy="54229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sz="2800" smtClean="0"/>
              <a:t>Mathematically Boyle’s law can be stated:</a:t>
            </a:r>
          </a:p>
          <a:p>
            <a:pPr marL="0" indent="0" eaLnBrk="1" hangingPunct="1">
              <a:buFontTx/>
              <a:buNone/>
            </a:pPr>
            <a:endParaRPr lang="en-GB" sz="2800" smtClean="0"/>
          </a:p>
          <a:p>
            <a:pPr marL="0" indent="0" algn="ctr" eaLnBrk="1" hangingPunct="1">
              <a:buFontTx/>
              <a:buNone/>
            </a:pPr>
            <a:r>
              <a:rPr lang="en-GB" b="1" i="1" smtClean="0">
                <a:solidFill>
                  <a:srgbClr val="FF3300"/>
                </a:solidFill>
              </a:rPr>
              <a:t>p</a:t>
            </a:r>
            <a:r>
              <a:rPr lang="en-GB" b="1" i="1" baseline="-25000" smtClean="0">
                <a:solidFill>
                  <a:srgbClr val="FF3300"/>
                </a:solidFill>
              </a:rPr>
              <a:t>1</a:t>
            </a:r>
            <a:r>
              <a:rPr lang="en-GB" b="1" i="1" smtClean="0">
                <a:solidFill>
                  <a:srgbClr val="FF3300"/>
                </a:solidFill>
              </a:rPr>
              <a:t> </a:t>
            </a:r>
            <a:r>
              <a:rPr lang="en-GB" smtClean="0"/>
              <a:t>x</a:t>
            </a:r>
            <a:r>
              <a:rPr lang="en-GB" b="1" i="1" smtClean="0">
                <a:solidFill>
                  <a:srgbClr val="FF3300"/>
                </a:solidFill>
              </a:rPr>
              <a:t> V</a:t>
            </a:r>
            <a:r>
              <a:rPr lang="en-GB" b="1" i="1" baseline="-25000" smtClean="0">
                <a:solidFill>
                  <a:srgbClr val="FF3300"/>
                </a:solidFill>
              </a:rPr>
              <a:t>1</a:t>
            </a:r>
            <a:r>
              <a:rPr lang="en-GB" b="1" i="1" smtClean="0">
                <a:solidFill>
                  <a:srgbClr val="FF3300"/>
                </a:solidFill>
              </a:rPr>
              <a:t> = p</a:t>
            </a:r>
            <a:r>
              <a:rPr lang="en-GB" b="1" i="1" baseline="-25000" smtClean="0">
                <a:solidFill>
                  <a:srgbClr val="FF3300"/>
                </a:solidFill>
              </a:rPr>
              <a:t>2</a:t>
            </a:r>
            <a:r>
              <a:rPr lang="en-GB" b="1" i="1" smtClean="0">
                <a:solidFill>
                  <a:srgbClr val="FF3300"/>
                </a:solidFill>
              </a:rPr>
              <a:t> </a:t>
            </a:r>
            <a:r>
              <a:rPr lang="en-GB" smtClean="0"/>
              <a:t>x</a:t>
            </a:r>
            <a:r>
              <a:rPr lang="en-GB" b="1" i="1" smtClean="0">
                <a:solidFill>
                  <a:srgbClr val="FF3300"/>
                </a:solidFill>
              </a:rPr>
              <a:t> V</a:t>
            </a:r>
            <a:r>
              <a:rPr lang="en-GB" b="1" i="1" baseline="-25000" smtClean="0">
                <a:solidFill>
                  <a:srgbClr val="FF3300"/>
                </a:solidFill>
              </a:rPr>
              <a:t>2 </a:t>
            </a:r>
          </a:p>
          <a:p>
            <a:pPr marL="0" indent="0" eaLnBrk="1" hangingPunct="1">
              <a:buFontTx/>
              <a:buNone/>
            </a:pPr>
            <a:r>
              <a:rPr lang="en-GB" sz="2800" smtClean="0"/>
              <a:t>where:</a:t>
            </a:r>
          </a:p>
          <a:p>
            <a:pPr marL="0" indent="0" eaLnBrk="1" hangingPunct="1">
              <a:buFontTx/>
              <a:buNone/>
            </a:pPr>
            <a:r>
              <a:rPr lang="en-GB" sz="2800" b="1" i="1" smtClean="0">
                <a:solidFill>
                  <a:srgbClr val="FF3300"/>
                </a:solidFill>
              </a:rPr>
              <a:t>	p</a:t>
            </a:r>
            <a:r>
              <a:rPr lang="en-GB" sz="2800" b="1" i="1" baseline="-25000" smtClean="0">
                <a:solidFill>
                  <a:srgbClr val="FF3300"/>
                </a:solidFill>
              </a:rPr>
              <a:t>1</a:t>
            </a:r>
            <a:r>
              <a:rPr lang="en-GB" sz="2800" smtClean="0"/>
              <a:t> = initial gas pressure</a:t>
            </a:r>
          </a:p>
          <a:p>
            <a:pPr marL="0" indent="0" eaLnBrk="1" hangingPunct="1">
              <a:buFontTx/>
              <a:buNone/>
            </a:pPr>
            <a:r>
              <a:rPr lang="en-GB" sz="2800" b="1" i="1" smtClean="0">
                <a:solidFill>
                  <a:srgbClr val="FF3300"/>
                </a:solidFill>
              </a:rPr>
              <a:t>	p</a:t>
            </a:r>
            <a:r>
              <a:rPr lang="en-GB" sz="2800" b="1" i="1" baseline="-25000" smtClean="0">
                <a:solidFill>
                  <a:srgbClr val="FF3300"/>
                </a:solidFill>
              </a:rPr>
              <a:t>2</a:t>
            </a:r>
            <a:r>
              <a:rPr lang="en-GB" sz="2800" smtClean="0"/>
              <a:t> = final gas pressure</a:t>
            </a:r>
          </a:p>
          <a:p>
            <a:pPr marL="0" indent="0" eaLnBrk="1" hangingPunct="1">
              <a:buFontTx/>
              <a:buNone/>
            </a:pPr>
            <a:r>
              <a:rPr lang="en-GB" sz="2800" b="1" i="1" smtClean="0">
                <a:solidFill>
                  <a:srgbClr val="FF3300"/>
                </a:solidFill>
              </a:rPr>
              <a:t>	V</a:t>
            </a:r>
            <a:r>
              <a:rPr lang="en-GB" sz="2800" b="1" i="1" baseline="-25000" smtClean="0">
                <a:solidFill>
                  <a:srgbClr val="FF3300"/>
                </a:solidFill>
              </a:rPr>
              <a:t>1</a:t>
            </a:r>
            <a:r>
              <a:rPr lang="en-GB" sz="2800" smtClean="0"/>
              <a:t> = initial gas volume</a:t>
            </a:r>
          </a:p>
          <a:p>
            <a:pPr marL="0" indent="0" eaLnBrk="1" hangingPunct="1">
              <a:buFontTx/>
              <a:buNone/>
            </a:pPr>
            <a:r>
              <a:rPr lang="en-GB" sz="2800" b="1" i="1" smtClean="0">
                <a:solidFill>
                  <a:srgbClr val="FF3300"/>
                </a:solidFill>
              </a:rPr>
              <a:t>	V</a:t>
            </a:r>
            <a:r>
              <a:rPr lang="en-GB" sz="2800" b="1" i="1" baseline="-25000" smtClean="0">
                <a:solidFill>
                  <a:srgbClr val="FF3300"/>
                </a:solidFill>
              </a:rPr>
              <a:t>2</a:t>
            </a:r>
            <a:r>
              <a:rPr lang="en-GB" sz="2800" smtClean="0"/>
              <a:t> = final gas volume</a:t>
            </a:r>
          </a:p>
          <a:p>
            <a:pPr marL="0" indent="0" eaLnBrk="1" hangingPunct="1">
              <a:buFontTx/>
              <a:buNone/>
            </a:pPr>
            <a:endParaRPr lang="en-GB" sz="2800" smtClean="0"/>
          </a:p>
        </p:txBody>
      </p:sp>
      <p:sp>
        <p:nvSpPr>
          <p:cNvPr id="128005" name="Rectangle 5"/>
          <p:cNvSpPr>
            <a:spLocks noChangeArrowheads="1"/>
          </p:cNvSpPr>
          <p:nvPr/>
        </p:nvSpPr>
        <p:spPr bwMode="auto">
          <a:xfrm>
            <a:off x="2762250" y="1481138"/>
            <a:ext cx="3529013" cy="8413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666750"/>
          </a:xfrm>
        </p:spPr>
        <p:txBody>
          <a:bodyPr/>
          <a:lstStyle/>
          <a:p>
            <a:pPr eaLnBrk="1" hangingPunct="1"/>
            <a:r>
              <a:rPr lang="en-GB" sz="4000" smtClean="0"/>
              <a:t>Boyle’s law question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49263" y="1122363"/>
            <a:ext cx="8229600" cy="4713287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i="1" smtClean="0"/>
              <a:t>A gas has an initial volume of 30 m</a:t>
            </a:r>
            <a:r>
              <a:rPr lang="en-GB" sz="2400" i="1" baseline="30000" smtClean="0"/>
              <a:t>3</a:t>
            </a:r>
            <a:r>
              <a:rPr lang="en-GB" sz="2400" i="1" smtClean="0"/>
              <a:t> at atmospheric pressure (100 kPa).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i="1" smtClean="0"/>
              <a:t>Calculate the final pressure of this gas if its volume is decreased to 10 m</a:t>
            </a:r>
            <a:r>
              <a:rPr lang="en-GB" sz="2400" i="1" baseline="30000" smtClean="0"/>
              <a:t>3</a:t>
            </a:r>
            <a:r>
              <a:rPr lang="en-GB" sz="2400" i="1" smtClean="0"/>
              <a:t>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666750"/>
          </a:xfrm>
        </p:spPr>
        <p:txBody>
          <a:bodyPr/>
          <a:lstStyle/>
          <a:p>
            <a:pPr eaLnBrk="1" hangingPunct="1"/>
            <a:r>
              <a:rPr lang="en-GB" sz="4000" smtClean="0"/>
              <a:t>Boyle’s law question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49263" y="1122363"/>
            <a:ext cx="8229600" cy="4713287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i="1" smtClean="0"/>
              <a:t>A gas has an initial volume of 30 m</a:t>
            </a:r>
            <a:r>
              <a:rPr lang="en-GB" sz="2400" i="1" baseline="30000" smtClean="0"/>
              <a:t>3</a:t>
            </a:r>
            <a:r>
              <a:rPr lang="en-GB" sz="2400" i="1" smtClean="0"/>
              <a:t> at atmospheric pressure (100 kPa).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i="1" smtClean="0"/>
              <a:t>Calculate the final pressure of this gas if its volume is decreased to 10 m</a:t>
            </a:r>
            <a:r>
              <a:rPr lang="en-GB" sz="2400" i="1" baseline="30000" smtClean="0"/>
              <a:t>3</a:t>
            </a:r>
            <a:r>
              <a:rPr lang="en-GB" sz="2400" i="1" smtClean="0"/>
              <a:t>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80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800" smtClean="0"/>
              <a:t>Boyle’s law:</a:t>
            </a:r>
            <a:r>
              <a:rPr lang="en-GB" sz="2800" b="1" i="1" smtClean="0">
                <a:solidFill>
                  <a:srgbClr val="FF3300"/>
                </a:solidFill>
              </a:rPr>
              <a:t>  p</a:t>
            </a:r>
            <a:r>
              <a:rPr lang="en-GB" sz="2800" b="1" i="1" baseline="-25000" smtClean="0">
                <a:solidFill>
                  <a:srgbClr val="FF3300"/>
                </a:solidFill>
              </a:rPr>
              <a:t>1</a:t>
            </a:r>
            <a:r>
              <a:rPr lang="en-GB" sz="2800" b="1" i="1" smtClean="0">
                <a:solidFill>
                  <a:srgbClr val="FF3300"/>
                </a:solidFill>
              </a:rPr>
              <a:t> </a:t>
            </a:r>
            <a:r>
              <a:rPr lang="en-GB" sz="2800" smtClean="0"/>
              <a:t>x</a:t>
            </a:r>
            <a:r>
              <a:rPr lang="en-GB" sz="2800" b="1" i="1" smtClean="0">
                <a:solidFill>
                  <a:srgbClr val="FF3300"/>
                </a:solidFill>
              </a:rPr>
              <a:t> V</a:t>
            </a:r>
            <a:r>
              <a:rPr lang="en-GB" sz="2800" b="1" i="1" baseline="-25000" smtClean="0">
                <a:solidFill>
                  <a:srgbClr val="FF3300"/>
                </a:solidFill>
              </a:rPr>
              <a:t>1</a:t>
            </a:r>
            <a:r>
              <a:rPr lang="en-GB" sz="2800" b="1" i="1" smtClean="0">
                <a:solidFill>
                  <a:srgbClr val="FF3300"/>
                </a:solidFill>
              </a:rPr>
              <a:t> = p</a:t>
            </a:r>
            <a:r>
              <a:rPr lang="en-GB" sz="2800" b="1" i="1" baseline="-25000" smtClean="0">
                <a:solidFill>
                  <a:srgbClr val="FF3300"/>
                </a:solidFill>
              </a:rPr>
              <a:t>2</a:t>
            </a:r>
            <a:r>
              <a:rPr lang="en-GB" sz="2800" b="1" i="1" smtClean="0">
                <a:solidFill>
                  <a:srgbClr val="FF3300"/>
                </a:solidFill>
              </a:rPr>
              <a:t> </a:t>
            </a:r>
            <a:r>
              <a:rPr lang="en-GB" sz="2800" smtClean="0"/>
              <a:t>x</a:t>
            </a:r>
            <a:r>
              <a:rPr lang="en-GB" sz="2800" b="1" i="1" smtClean="0">
                <a:solidFill>
                  <a:srgbClr val="FF3300"/>
                </a:solidFill>
              </a:rPr>
              <a:t> V</a:t>
            </a:r>
            <a:r>
              <a:rPr lang="en-GB" sz="2800" b="1" i="1" baseline="-25000" smtClean="0">
                <a:solidFill>
                  <a:srgbClr val="FF3300"/>
                </a:solidFill>
              </a:rPr>
              <a:t>2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800" smtClean="0"/>
              <a:t>	100 kPa x 30 m</a:t>
            </a:r>
            <a:r>
              <a:rPr lang="en-GB" sz="2800" baseline="30000" smtClean="0"/>
              <a:t>3</a:t>
            </a:r>
            <a:r>
              <a:rPr lang="en-GB" sz="2800" smtClean="0"/>
              <a:t> = </a:t>
            </a:r>
            <a:r>
              <a:rPr lang="en-GB" sz="2800" b="1" i="1" smtClean="0">
                <a:solidFill>
                  <a:srgbClr val="FF3300"/>
                </a:solidFill>
              </a:rPr>
              <a:t>p</a:t>
            </a:r>
            <a:r>
              <a:rPr lang="en-GB" sz="2800" b="1" i="1" baseline="-25000" smtClean="0">
                <a:solidFill>
                  <a:srgbClr val="FF3300"/>
                </a:solidFill>
              </a:rPr>
              <a:t>2</a:t>
            </a:r>
            <a:r>
              <a:rPr lang="en-GB" sz="2800" b="1" i="1" smtClean="0">
                <a:solidFill>
                  <a:srgbClr val="FF3300"/>
                </a:solidFill>
              </a:rPr>
              <a:t> </a:t>
            </a:r>
            <a:r>
              <a:rPr lang="en-GB" sz="2800" smtClean="0"/>
              <a:t>x 10 m</a:t>
            </a:r>
            <a:r>
              <a:rPr lang="en-GB" sz="2800" baseline="30000" smtClean="0"/>
              <a:t>3</a:t>
            </a:r>
            <a:r>
              <a:rPr lang="en-GB" sz="2800" smtClean="0"/>
              <a:t>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800" smtClean="0"/>
              <a:t>	3 000k = 10 </a:t>
            </a:r>
            <a:r>
              <a:rPr lang="en-GB" sz="2800" b="1" i="1" smtClean="0">
                <a:solidFill>
                  <a:srgbClr val="FF3300"/>
                </a:solidFill>
              </a:rPr>
              <a:t>p</a:t>
            </a:r>
            <a:r>
              <a:rPr lang="en-GB" sz="2800" b="1" i="1" baseline="-25000" smtClean="0">
                <a:solidFill>
                  <a:srgbClr val="FF3300"/>
                </a:solidFill>
              </a:rPr>
              <a:t>2</a:t>
            </a:r>
            <a:endParaRPr lang="en-GB" sz="280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800" b="1" i="1" smtClean="0">
                <a:solidFill>
                  <a:srgbClr val="FF3300"/>
                </a:solidFill>
              </a:rPr>
              <a:t>	p</a:t>
            </a:r>
            <a:r>
              <a:rPr lang="en-GB" sz="2800" b="1" i="1" baseline="-25000" smtClean="0">
                <a:solidFill>
                  <a:srgbClr val="FF3300"/>
                </a:solidFill>
              </a:rPr>
              <a:t>2 </a:t>
            </a:r>
            <a:r>
              <a:rPr lang="en-GB" sz="2800" smtClean="0"/>
              <a:t>= 3 000k / 10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800" b="1" smtClean="0">
              <a:solidFill>
                <a:srgbClr val="FF3300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800" b="1" smtClean="0">
                <a:solidFill>
                  <a:srgbClr val="FF3300"/>
                </a:solidFill>
              </a:rPr>
              <a:t>	Final pressure = 300 kPa</a:t>
            </a:r>
            <a:r>
              <a:rPr lang="en-GB" sz="2400" smtClean="0">
                <a:solidFill>
                  <a:srgbClr val="FF33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2148</TotalTime>
  <Words>1770</Words>
  <Application>Microsoft Office PowerPoint</Application>
  <PresentationFormat>On-screen Show (4:3)</PresentationFormat>
  <Paragraphs>410</Paragraphs>
  <Slides>35</Slides>
  <Notes>33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Agency FB</vt:lpstr>
      <vt:lpstr>Times New Roman</vt:lpstr>
      <vt:lpstr>Default Design</vt:lpstr>
      <vt:lpstr>Bitmap Image</vt:lpstr>
      <vt:lpstr>KINETIC THEORY</vt:lpstr>
      <vt:lpstr>Brownian motion</vt:lpstr>
      <vt:lpstr>Observing Brownian Motion with Smoke</vt:lpstr>
      <vt:lpstr>The significance of Brownian Motion</vt:lpstr>
      <vt:lpstr>Gas pressure</vt:lpstr>
      <vt:lpstr>Boyle’s law</vt:lpstr>
      <vt:lpstr>PowerPoint Presentation</vt:lpstr>
      <vt:lpstr>Boyle’s law question</vt:lpstr>
      <vt:lpstr>Boyle’s law question</vt:lpstr>
      <vt:lpstr>Checking Boyle’s law experimentally</vt:lpstr>
      <vt:lpstr>PowerPoint Presentation</vt:lpstr>
      <vt:lpstr>Pressure against volume graph</vt:lpstr>
      <vt:lpstr>Complete:</vt:lpstr>
      <vt:lpstr>Complete:</vt:lpstr>
      <vt:lpstr>PowerPoint Presentation</vt:lpstr>
      <vt:lpstr>PowerPoint Presentation</vt:lpstr>
      <vt:lpstr>Absolute zero</vt:lpstr>
      <vt:lpstr>The kelvin temperature scale</vt:lpstr>
      <vt:lpstr>Gas pressure and temperature</vt:lpstr>
      <vt:lpstr>Molecular kinetic energy</vt:lpstr>
      <vt:lpstr>Question 1</vt:lpstr>
      <vt:lpstr>Question 1</vt:lpstr>
      <vt:lpstr>Question 2</vt:lpstr>
      <vt:lpstr>Question 2</vt:lpstr>
      <vt:lpstr>The Pressure Law</vt:lpstr>
      <vt:lpstr>PowerPoint Presentation</vt:lpstr>
      <vt:lpstr>Pressure law question</vt:lpstr>
      <vt:lpstr>Pressure law question</vt:lpstr>
      <vt:lpstr>Checking the pressure law experimentally</vt:lpstr>
      <vt:lpstr>PowerPoint Presentation</vt:lpstr>
      <vt:lpstr>Pressure against °C temperature graph</vt:lpstr>
      <vt:lpstr>Complete:</vt:lpstr>
      <vt:lpstr>Complete:</vt:lpstr>
      <vt:lpstr>PowerPoint Presentation</vt:lpstr>
      <vt:lpstr>PowerPoint Presentation</vt:lpstr>
    </vt:vector>
  </TitlesOfParts>
  <Company>St Georges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 Georges College</dc:creator>
  <cp:lastModifiedBy>Teacher E-Solutions</cp:lastModifiedBy>
  <cp:revision>187</cp:revision>
  <dcterms:created xsi:type="dcterms:W3CDTF">2008-08-15T17:24:00Z</dcterms:created>
  <dcterms:modified xsi:type="dcterms:W3CDTF">2019-01-18T17:13:45Z</dcterms:modified>
</cp:coreProperties>
</file>