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8" r:id="rId12"/>
    <p:sldId id="270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4" d="100"/>
          <a:sy n="54" d="100"/>
        </p:scale>
        <p:origin x="-288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3" Type="http://schemas.openxmlformats.org/officeDocument/2006/relationships/image" Target="../media/image49.wmf"/><Relationship Id="rId7" Type="http://schemas.openxmlformats.org/officeDocument/2006/relationships/image" Target="../media/image52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Relationship Id="rId6" Type="http://schemas.openxmlformats.org/officeDocument/2006/relationships/image" Target="../media/image51.wmf"/><Relationship Id="rId5" Type="http://schemas.openxmlformats.org/officeDocument/2006/relationships/image" Target="../media/image50.wmf"/><Relationship Id="rId4" Type="http://schemas.openxmlformats.org/officeDocument/2006/relationships/image" Target="../media/image46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61.wmf"/><Relationship Id="rId3" Type="http://schemas.openxmlformats.org/officeDocument/2006/relationships/image" Target="../media/image56.wmf"/><Relationship Id="rId7" Type="http://schemas.openxmlformats.org/officeDocument/2006/relationships/image" Target="../media/image60.wmf"/><Relationship Id="rId2" Type="http://schemas.openxmlformats.org/officeDocument/2006/relationships/image" Target="../media/image55.wmf"/><Relationship Id="rId1" Type="http://schemas.openxmlformats.org/officeDocument/2006/relationships/image" Target="../media/image54.wmf"/><Relationship Id="rId6" Type="http://schemas.openxmlformats.org/officeDocument/2006/relationships/image" Target="../media/image59.wmf"/><Relationship Id="rId5" Type="http://schemas.openxmlformats.org/officeDocument/2006/relationships/image" Target="../media/image58.wmf"/><Relationship Id="rId4" Type="http://schemas.openxmlformats.org/officeDocument/2006/relationships/image" Target="../media/image57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69.wmf"/><Relationship Id="rId3" Type="http://schemas.openxmlformats.org/officeDocument/2006/relationships/image" Target="../media/image64.wmf"/><Relationship Id="rId7" Type="http://schemas.openxmlformats.org/officeDocument/2006/relationships/image" Target="../media/image68.wmf"/><Relationship Id="rId2" Type="http://schemas.openxmlformats.org/officeDocument/2006/relationships/image" Target="../media/image63.wmf"/><Relationship Id="rId1" Type="http://schemas.openxmlformats.org/officeDocument/2006/relationships/image" Target="../media/image62.wmf"/><Relationship Id="rId6" Type="http://schemas.openxmlformats.org/officeDocument/2006/relationships/image" Target="../media/image67.wmf"/><Relationship Id="rId5" Type="http://schemas.openxmlformats.org/officeDocument/2006/relationships/image" Target="../media/image66.wmf"/><Relationship Id="rId4" Type="http://schemas.openxmlformats.org/officeDocument/2006/relationships/image" Target="../media/image65.wmf"/><Relationship Id="rId9" Type="http://schemas.openxmlformats.org/officeDocument/2006/relationships/image" Target="../media/image70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4.wmf"/><Relationship Id="rId2" Type="http://schemas.openxmlformats.org/officeDocument/2006/relationships/image" Target="../media/image73.wmf"/><Relationship Id="rId1" Type="http://schemas.openxmlformats.org/officeDocument/2006/relationships/image" Target="../media/image72.wmf"/><Relationship Id="rId4" Type="http://schemas.openxmlformats.org/officeDocument/2006/relationships/image" Target="../media/image75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78.wmf"/><Relationship Id="rId2" Type="http://schemas.openxmlformats.org/officeDocument/2006/relationships/image" Target="../media/image77.wmf"/><Relationship Id="rId1" Type="http://schemas.openxmlformats.org/officeDocument/2006/relationships/image" Target="../media/image76.wmf"/><Relationship Id="rId4" Type="http://schemas.openxmlformats.org/officeDocument/2006/relationships/image" Target="../media/image7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image" Target="../media/image18.wmf"/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12" Type="http://schemas.openxmlformats.org/officeDocument/2006/relationships/image" Target="../media/image17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11" Type="http://schemas.openxmlformats.org/officeDocument/2006/relationships/image" Target="../media/image16.wmf"/><Relationship Id="rId5" Type="http://schemas.openxmlformats.org/officeDocument/2006/relationships/image" Target="../media/image10.wmf"/><Relationship Id="rId15" Type="http://schemas.openxmlformats.org/officeDocument/2006/relationships/image" Target="../media/image20.wmf"/><Relationship Id="rId10" Type="http://schemas.openxmlformats.org/officeDocument/2006/relationships/image" Target="../media/image15.wmf"/><Relationship Id="rId4" Type="http://schemas.openxmlformats.org/officeDocument/2006/relationships/image" Target="../media/image9.wmf"/><Relationship Id="rId9" Type="http://schemas.openxmlformats.org/officeDocument/2006/relationships/image" Target="../media/image14.wmf"/><Relationship Id="rId14" Type="http://schemas.openxmlformats.org/officeDocument/2006/relationships/image" Target="../media/image1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7" Type="http://schemas.openxmlformats.org/officeDocument/2006/relationships/image" Target="../media/image27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6" Type="http://schemas.openxmlformats.org/officeDocument/2006/relationships/image" Target="../media/image26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5" Type="http://schemas.openxmlformats.org/officeDocument/2006/relationships/image" Target="../media/image38.wmf"/><Relationship Id="rId4" Type="http://schemas.openxmlformats.org/officeDocument/2006/relationships/image" Target="../media/image37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7" Type="http://schemas.openxmlformats.org/officeDocument/2006/relationships/image" Target="../media/image45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6" Type="http://schemas.openxmlformats.org/officeDocument/2006/relationships/image" Target="../media/image44.wmf"/><Relationship Id="rId5" Type="http://schemas.openxmlformats.org/officeDocument/2006/relationships/image" Target="../media/image43.wmf"/><Relationship Id="rId4" Type="http://schemas.openxmlformats.org/officeDocument/2006/relationships/image" Target="../media/image42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46.wmf"/><Relationship Id="rId1" Type="http://schemas.openxmlformats.org/officeDocument/2006/relationships/image" Target="../media/image3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CB37DD-3854-48C9-A9F9-D1C7C386A7A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6949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6CB653-FF94-49E2-B54E-D7E6E5DB37E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6289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759EB8-C452-4565-81C8-F626EE51284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6497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7DF49E-3222-46E0-B32B-D386D793AE5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270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BB31A0-0F01-47AA-BBA1-7A5CC5D6ADB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7553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848EA-EFC4-4FEE-8E70-1C97D5345C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817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88E3F0-0C4D-49A7-BD08-62B1DA31B72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6455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388B7-D401-4796-BCE2-D796097A35A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2736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DA4C4-AB50-472F-822D-CAF302C0E0D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9838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A0511-9AA0-4125-9E0A-7C7E3138D7F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3069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1EF9D4-82CF-4A89-9C88-511A19122F8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9961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2879BB8E-DC44-4585-B58D-0C6999909D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13" Type="http://schemas.openxmlformats.org/officeDocument/2006/relationships/oleObject" Target="../embeddings/oleObject52.bin"/><Relationship Id="rId18" Type="http://schemas.openxmlformats.org/officeDocument/2006/relationships/image" Target="../media/image53.wmf"/><Relationship Id="rId3" Type="http://schemas.openxmlformats.org/officeDocument/2006/relationships/oleObject" Target="../embeddings/oleObject47.bin"/><Relationship Id="rId7" Type="http://schemas.openxmlformats.org/officeDocument/2006/relationships/oleObject" Target="../embeddings/oleObject49.bin"/><Relationship Id="rId12" Type="http://schemas.openxmlformats.org/officeDocument/2006/relationships/image" Target="../media/image50.wmf"/><Relationship Id="rId17" Type="http://schemas.openxmlformats.org/officeDocument/2006/relationships/oleObject" Target="../embeddings/oleObject54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52.wmf"/><Relationship Id="rId1" Type="http://schemas.openxmlformats.org/officeDocument/2006/relationships/vmlDrawing" Target="../drawings/vmlDrawing10.vml"/><Relationship Id="rId6" Type="http://schemas.openxmlformats.org/officeDocument/2006/relationships/image" Target="../media/image48.wmf"/><Relationship Id="rId11" Type="http://schemas.openxmlformats.org/officeDocument/2006/relationships/oleObject" Target="../embeddings/oleObject51.bin"/><Relationship Id="rId5" Type="http://schemas.openxmlformats.org/officeDocument/2006/relationships/oleObject" Target="../embeddings/oleObject48.bin"/><Relationship Id="rId15" Type="http://schemas.openxmlformats.org/officeDocument/2006/relationships/oleObject" Target="../embeddings/oleObject53.bin"/><Relationship Id="rId10" Type="http://schemas.openxmlformats.org/officeDocument/2006/relationships/image" Target="../media/image46.wmf"/><Relationship Id="rId4" Type="http://schemas.openxmlformats.org/officeDocument/2006/relationships/image" Target="../media/image47.wmf"/><Relationship Id="rId9" Type="http://schemas.openxmlformats.org/officeDocument/2006/relationships/oleObject" Target="../embeddings/oleObject50.bin"/><Relationship Id="rId14" Type="http://schemas.openxmlformats.org/officeDocument/2006/relationships/image" Target="../media/image51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wmf"/><Relationship Id="rId13" Type="http://schemas.openxmlformats.org/officeDocument/2006/relationships/oleObject" Target="../embeddings/oleObject60.bin"/><Relationship Id="rId18" Type="http://schemas.openxmlformats.org/officeDocument/2006/relationships/image" Target="../media/image61.wmf"/><Relationship Id="rId3" Type="http://schemas.openxmlformats.org/officeDocument/2006/relationships/oleObject" Target="../embeddings/oleObject55.bin"/><Relationship Id="rId7" Type="http://schemas.openxmlformats.org/officeDocument/2006/relationships/oleObject" Target="../embeddings/oleObject57.bin"/><Relationship Id="rId12" Type="http://schemas.openxmlformats.org/officeDocument/2006/relationships/image" Target="../media/image58.wmf"/><Relationship Id="rId17" Type="http://schemas.openxmlformats.org/officeDocument/2006/relationships/oleObject" Target="../embeddings/oleObject62.bin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60.wmf"/><Relationship Id="rId1" Type="http://schemas.openxmlformats.org/officeDocument/2006/relationships/vmlDrawing" Target="../drawings/vmlDrawing11.vml"/><Relationship Id="rId6" Type="http://schemas.openxmlformats.org/officeDocument/2006/relationships/image" Target="../media/image55.wmf"/><Relationship Id="rId11" Type="http://schemas.openxmlformats.org/officeDocument/2006/relationships/oleObject" Target="../embeddings/oleObject59.bin"/><Relationship Id="rId5" Type="http://schemas.openxmlformats.org/officeDocument/2006/relationships/oleObject" Target="../embeddings/oleObject56.bin"/><Relationship Id="rId15" Type="http://schemas.openxmlformats.org/officeDocument/2006/relationships/oleObject" Target="../embeddings/oleObject61.bin"/><Relationship Id="rId10" Type="http://schemas.openxmlformats.org/officeDocument/2006/relationships/image" Target="../media/image57.wmf"/><Relationship Id="rId4" Type="http://schemas.openxmlformats.org/officeDocument/2006/relationships/image" Target="../media/image54.wmf"/><Relationship Id="rId9" Type="http://schemas.openxmlformats.org/officeDocument/2006/relationships/oleObject" Target="../embeddings/oleObject58.bin"/><Relationship Id="rId14" Type="http://schemas.openxmlformats.org/officeDocument/2006/relationships/image" Target="../media/image59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5.bin"/><Relationship Id="rId13" Type="http://schemas.openxmlformats.org/officeDocument/2006/relationships/image" Target="../media/image66.wmf"/><Relationship Id="rId18" Type="http://schemas.openxmlformats.org/officeDocument/2006/relationships/oleObject" Target="../embeddings/oleObject70.bin"/><Relationship Id="rId3" Type="http://schemas.openxmlformats.org/officeDocument/2006/relationships/image" Target="../media/image71.jpeg"/><Relationship Id="rId21" Type="http://schemas.openxmlformats.org/officeDocument/2006/relationships/image" Target="../media/image70.wmf"/><Relationship Id="rId7" Type="http://schemas.openxmlformats.org/officeDocument/2006/relationships/image" Target="../media/image63.wmf"/><Relationship Id="rId12" Type="http://schemas.openxmlformats.org/officeDocument/2006/relationships/oleObject" Target="../embeddings/oleObject67.bin"/><Relationship Id="rId17" Type="http://schemas.openxmlformats.org/officeDocument/2006/relationships/image" Target="../media/image68.wmf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69.bin"/><Relationship Id="rId20" Type="http://schemas.openxmlformats.org/officeDocument/2006/relationships/oleObject" Target="../embeddings/oleObject71.bin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64.bin"/><Relationship Id="rId11" Type="http://schemas.openxmlformats.org/officeDocument/2006/relationships/image" Target="../media/image65.wmf"/><Relationship Id="rId5" Type="http://schemas.openxmlformats.org/officeDocument/2006/relationships/image" Target="../media/image62.wmf"/><Relationship Id="rId15" Type="http://schemas.openxmlformats.org/officeDocument/2006/relationships/image" Target="../media/image67.wmf"/><Relationship Id="rId10" Type="http://schemas.openxmlformats.org/officeDocument/2006/relationships/oleObject" Target="../embeddings/oleObject66.bin"/><Relationship Id="rId19" Type="http://schemas.openxmlformats.org/officeDocument/2006/relationships/image" Target="../media/image69.wmf"/><Relationship Id="rId4" Type="http://schemas.openxmlformats.org/officeDocument/2006/relationships/oleObject" Target="../embeddings/oleObject63.bin"/><Relationship Id="rId9" Type="http://schemas.openxmlformats.org/officeDocument/2006/relationships/image" Target="../media/image64.wmf"/><Relationship Id="rId14" Type="http://schemas.openxmlformats.org/officeDocument/2006/relationships/oleObject" Target="../embeddings/oleObject68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4.wmf"/><Relationship Id="rId3" Type="http://schemas.openxmlformats.org/officeDocument/2006/relationships/oleObject" Target="../embeddings/oleObject72.bin"/><Relationship Id="rId7" Type="http://schemas.openxmlformats.org/officeDocument/2006/relationships/oleObject" Target="../embeddings/oleObject7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73.wmf"/><Relationship Id="rId5" Type="http://schemas.openxmlformats.org/officeDocument/2006/relationships/oleObject" Target="../embeddings/oleObject73.bin"/><Relationship Id="rId10" Type="http://schemas.openxmlformats.org/officeDocument/2006/relationships/image" Target="../media/image75.wmf"/><Relationship Id="rId4" Type="http://schemas.openxmlformats.org/officeDocument/2006/relationships/image" Target="../media/image72.wmf"/><Relationship Id="rId9" Type="http://schemas.openxmlformats.org/officeDocument/2006/relationships/oleObject" Target="../embeddings/oleObject75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8.wmf"/><Relationship Id="rId3" Type="http://schemas.openxmlformats.org/officeDocument/2006/relationships/oleObject" Target="../embeddings/oleObject76.bin"/><Relationship Id="rId7" Type="http://schemas.openxmlformats.org/officeDocument/2006/relationships/oleObject" Target="../embeddings/oleObject7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77.wmf"/><Relationship Id="rId5" Type="http://schemas.openxmlformats.org/officeDocument/2006/relationships/oleObject" Target="../embeddings/oleObject77.bin"/><Relationship Id="rId10" Type="http://schemas.openxmlformats.org/officeDocument/2006/relationships/image" Target="../media/image79.wmf"/><Relationship Id="rId4" Type="http://schemas.openxmlformats.org/officeDocument/2006/relationships/image" Target="../media/image76.wmf"/><Relationship Id="rId9" Type="http://schemas.openxmlformats.org/officeDocument/2006/relationships/oleObject" Target="../embeddings/oleObject79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0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wm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1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oleObject" Target="../embeddings/oleObject10.bin"/><Relationship Id="rId18" Type="http://schemas.openxmlformats.org/officeDocument/2006/relationships/image" Target="../media/image13.wmf"/><Relationship Id="rId26" Type="http://schemas.openxmlformats.org/officeDocument/2006/relationships/image" Target="../media/image17.wmf"/><Relationship Id="rId3" Type="http://schemas.openxmlformats.org/officeDocument/2006/relationships/oleObject" Target="../embeddings/oleObject5.bin"/><Relationship Id="rId21" Type="http://schemas.openxmlformats.org/officeDocument/2006/relationships/oleObject" Target="../embeddings/oleObject14.bin"/><Relationship Id="rId7" Type="http://schemas.openxmlformats.org/officeDocument/2006/relationships/oleObject" Target="../embeddings/oleObject7.bin"/><Relationship Id="rId12" Type="http://schemas.openxmlformats.org/officeDocument/2006/relationships/image" Target="../media/image10.wmf"/><Relationship Id="rId17" Type="http://schemas.openxmlformats.org/officeDocument/2006/relationships/oleObject" Target="../embeddings/oleObject12.bin"/><Relationship Id="rId25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2.wmf"/><Relationship Id="rId20" Type="http://schemas.openxmlformats.org/officeDocument/2006/relationships/image" Target="../media/image14.wmf"/><Relationship Id="rId29" Type="http://schemas.openxmlformats.org/officeDocument/2006/relationships/oleObject" Target="../embeddings/oleObject18.bin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9.bin"/><Relationship Id="rId24" Type="http://schemas.openxmlformats.org/officeDocument/2006/relationships/image" Target="../media/image16.wmf"/><Relationship Id="rId32" Type="http://schemas.openxmlformats.org/officeDocument/2006/relationships/image" Target="../media/image20.wmf"/><Relationship Id="rId5" Type="http://schemas.openxmlformats.org/officeDocument/2006/relationships/oleObject" Target="../embeddings/oleObject6.bin"/><Relationship Id="rId15" Type="http://schemas.openxmlformats.org/officeDocument/2006/relationships/oleObject" Target="../embeddings/oleObject11.bin"/><Relationship Id="rId23" Type="http://schemas.openxmlformats.org/officeDocument/2006/relationships/oleObject" Target="../embeddings/oleObject15.bin"/><Relationship Id="rId28" Type="http://schemas.openxmlformats.org/officeDocument/2006/relationships/image" Target="../media/image18.wmf"/><Relationship Id="rId10" Type="http://schemas.openxmlformats.org/officeDocument/2006/relationships/image" Target="../media/image9.wmf"/><Relationship Id="rId19" Type="http://schemas.openxmlformats.org/officeDocument/2006/relationships/oleObject" Target="../embeddings/oleObject13.bin"/><Relationship Id="rId31" Type="http://schemas.openxmlformats.org/officeDocument/2006/relationships/oleObject" Target="../embeddings/oleObject19.bin"/><Relationship Id="rId4" Type="http://schemas.openxmlformats.org/officeDocument/2006/relationships/image" Target="../media/image6.wmf"/><Relationship Id="rId9" Type="http://schemas.openxmlformats.org/officeDocument/2006/relationships/oleObject" Target="../embeddings/oleObject8.bin"/><Relationship Id="rId14" Type="http://schemas.openxmlformats.org/officeDocument/2006/relationships/image" Target="../media/image11.wmf"/><Relationship Id="rId22" Type="http://schemas.openxmlformats.org/officeDocument/2006/relationships/image" Target="../media/image15.wmf"/><Relationship Id="rId27" Type="http://schemas.openxmlformats.org/officeDocument/2006/relationships/oleObject" Target="../embeddings/oleObject17.bin"/><Relationship Id="rId30" Type="http://schemas.openxmlformats.org/officeDocument/2006/relationships/image" Target="../media/image19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13" Type="http://schemas.openxmlformats.org/officeDocument/2006/relationships/oleObject" Target="../embeddings/oleObject25.bin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12" Type="http://schemas.openxmlformats.org/officeDocument/2006/relationships/image" Target="../media/image25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7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22.wmf"/><Relationship Id="rId11" Type="http://schemas.openxmlformats.org/officeDocument/2006/relationships/oleObject" Target="../embeddings/oleObject24.bin"/><Relationship Id="rId5" Type="http://schemas.openxmlformats.org/officeDocument/2006/relationships/oleObject" Target="../embeddings/oleObject21.bin"/><Relationship Id="rId15" Type="http://schemas.openxmlformats.org/officeDocument/2006/relationships/oleObject" Target="../embeddings/oleObject26.bin"/><Relationship Id="rId10" Type="http://schemas.openxmlformats.org/officeDocument/2006/relationships/image" Target="../media/image24.wmf"/><Relationship Id="rId4" Type="http://schemas.openxmlformats.org/officeDocument/2006/relationships/image" Target="../media/image21.wmf"/><Relationship Id="rId9" Type="http://schemas.openxmlformats.org/officeDocument/2006/relationships/oleObject" Target="../embeddings/oleObject23.bin"/><Relationship Id="rId14" Type="http://schemas.openxmlformats.org/officeDocument/2006/relationships/image" Target="../media/image26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28.bin"/><Relationship Id="rId4" Type="http://schemas.openxmlformats.org/officeDocument/2006/relationships/image" Target="../media/image28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31.bin"/><Relationship Id="rId4" Type="http://schemas.openxmlformats.org/officeDocument/2006/relationships/image" Target="../media/image31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5.bin"/><Relationship Id="rId12" Type="http://schemas.openxmlformats.org/officeDocument/2006/relationships/image" Target="../media/image3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5.wmf"/><Relationship Id="rId11" Type="http://schemas.openxmlformats.org/officeDocument/2006/relationships/oleObject" Target="../embeddings/oleObject37.bin"/><Relationship Id="rId5" Type="http://schemas.openxmlformats.org/officeDocument/2006/relationships/oleObject" Target="../embeddings/oleObject34.bin"/><Relationship Id="rId10" Type="http://schemas.openxmlformats.org/officeDocument/2006/relationships/image" Target="../media/image37.wmf"/><Relationship Id="rId4" Type="http://schemas.openxmlformats.org/officeDocument/2006/relationships/image" Target="../media/image34.wmf"/><Relationship Id="rId9" Type="http://schemas.openxmlformats.org/officeDocument/2006/relationships/oleObject" Target="../embeddings/oleObject36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13" Type="http://schemas.openxmlformats.org/officeDocument/2006/relationships/oleObject" Target="../embeddings/oleObject43.bin"/><Relationship Id="rId3" Type="http://schemas.openxmlformats.org/officeDocument/2006/relationships/oleObject" Target="../embeddings/oleObject38.bin"/><Relationship Id="rId7" Type="http://schemas.openxmlformats.org/officeDocument/2006/relationships/oleObject" Target="../embeddings/oleObject40.bin"/><Relationship Id="rId12" Type="http://schemas.openxmlformats.org/officeDocument/2006/relationships/image" Target="../media/image43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45.w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40.wmf"/><Relationship Id="rId11" Type="http://schemas.openxmlformats.org/officeDocument/2006/relationships/oleObject" Target="../embeddings/oleObject42.bin"/><Relationship Id="rId5" Type="http://schemas.openxmlformats.org/officeDocument/2006/relationships/oleObject" Target="../embeddings/oleObject39.bin"/><Relationship Id="rId15" Type="http://schemas.openxmlformats.org/officeDocument/2006/relationships/oleObject" Target="../embeddings/oleObject44.bin"/><Relationship Id="rId10" Type="http://schemas.openxmlformats.org/officeDocument/2006/relationships/image" Target="../media/image42.wmf"/><Relationship Id="rId4" Type="http://schemas.openxmlformats.org/officeDocument/2006/relationships/image" Target="../media/image39.wmf"/><Relationship Id="rId9" Type="http://schemas.openxmlformats.org/officeDocument/2006/relationships/oleObject" Target="../embeddings/oleObject41.bin"/><Relationship Id="rId14" Type="http://schemas.openxmlformats.org/officeDocument/2006/relationships/image" Target="../media/image44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46.wmf"/><Relationship Id="rId5" Type="http://schemas.openxmlformats.org/officeDocument/2006/relationships/oleObject" Target="../embeddings/oleObject46.bin"/><Relationship Id="rId4" Type="http://schemas.openxmlformats.org/officeDocument/2006/relationships/image" Target="../media/image3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/>
          <a:lstStyle/>
          <a:p>
            <a:pPr eaLnBrk="1" hangingPunct="1"/>
            <a:r>
              <a:rPr lang="en-GB" smtClean="0"/>
              <a:t>Quadratic Equations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158750" y="1647825"/>
            <a:ext cx="8734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/>
              <a:t>A quadratic is any expression of the form  </a:t>
            </a:r>
            <a:r>
              <a:rPr lang="en-GB" i="1"/>
              <a:t>ax</a:t>
            </a:r>
            <a:r>
              <a:rPr lang="en-GB" baseline="30000"/>
              <a:t>2</a:t>
            </a:r>
            <a:r>
              <a:rPr lang="en-GB"/>
              <a:t> + </a:t>
            </a:r>
            <a:r>
              <a:rPr lang="en-GB" i="1"/>
              <a:t>bx</a:t>
            </a:r>
            <a:r>
              <a:rPr lang="en-GB"/>
              <a:t> + </a:t>
            </a:r>
            <a:r>
              <a:rPr lang="en-GB" i="1"/>
              <a:t>c,</a:t>
            </a:r>
            <a:r>
              <a:rPr lang="en-GB"/>
              <a:t>  </a:t>
            </a:r>
            <a:r>
              <a:rPr lang="en-GB" i="1"/>
              <a:t>a </a:t>
            </a:r>
            <a:r>
              <a:rPr lang="en-GB" i="1">
                <a:cs typeface="Arial" pitchFamily="34" charset="0"/>
              </a:rPr>
              <a:t>≠ </a:t>
            </a:r>
            <a:r>
              <a:rPr lang="en-GB">
                <a:cs typeface="Arial" pitchFamily="34" charset="0"/>
              </a:rPr>
              <a:t>0.</a:t>
            </a:r>
          </a:p>
        </p:txBody>
      </p:sp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250825" y="2276475"/>
          <a:ext cx="31242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3" imgW="3124200" imgH="406400" progId="Equation.DSMT4">
                  <p:embed/>
                </p:oleObj>
              </mc:Choice>
              <mc:Fallback>
                <p:oleObj name="Equation" r:id="rId3" imgW="3124200" imgH="4064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2276475"/>
                        <a:ext cx="31242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107950" y="2917825"/>
            <a:ext cx="8959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/>
              <a:t>You have already multiplied out pairs of brackets and factorised quadratic expressions.</a:t>
            </a: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158750" y="3665538"/>
            <a:ext cx="8693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/>
              <a:t>Quadratic equations can be solved by factorising or by using a graph of the function.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/>
      <p:bldP spid="2055" grpId="0"/>
      <p:bldP spid="205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6" name="Object 4"/>
          <p:cNvGraphicFramePr>
            <a:graphicFrameLocks noChangeAspect="1"/>
          </p:cNvGraphicFramePr>
          <p:nvPr/>
        </p:nvGraphicFramePr>
        <p:xfrm>
          <a:off x="301625" y="350838"/>
          <a:ext cx="46101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6" name="Equation" r:id="rId3" imgW="4610100" imgH="406400" progId="Equation.DSMT4">
                  <p:embed/>
                </p:oleObj>
              </mc:Choice>
              <mc:Fallback>
                <p:oleObj name="Equation" r:id="rId3" imgW="4610100" imgH="4064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625" y="350838"/>
                        <a:ext cx="46101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1" name="Object 5"/>
          <p:cNvGraphicFramePr>
            <a:graphicFrameLocks noChangeAspect="1"/>
          </p:cNvGraphicFramePr>
          <p:nvPr/>
        </p:nvGraphicFramePr>
        <p:xfrm>
          <a:off x="1152525" y="836613"/>
          <a:ext cx="36830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7" name="Equation" r:id="rId5" imgW="3683000" imgH="406400" progId="Equation.DSMT4">
                  <p:embed/>
                </p:oleObj>
              </mc:Choice>
              <mc:Fallback>
                <p:oleObj name="Equation" r:id="rId5" imgW="3683000" imgH="4064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2525" y="836613"/>
                        <a:ext cx="36830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2" name="Object 6"/>
          <p:cNvGraphicFramePr>
            <a:graphicFrameLocks noChangeAspect="1"/>
          </p:cNvGraphicFramePr>
          <p:nvPr/>
        </p:nvGraphicFramePr>
        <p:xfrm>
          <a:off x="2508250" y="1384300"/>
          <a:ext cx="25781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8" name="Equation" r:id="rId7" imgW="2578100" imgH="342900" progId="Equation.DSMT4">
                  <p:embed/>
                </p:oleObj>
              </mc:Choice>
              <mc:Fallback>
                <p:oleObj name="Equation" r:id="rId7" imgW="2578100" imgH="3429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0" y="1384300"/>
                        <a:ext cx="25781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3" name="Object 7"/>
          <p:cNvGraphicFramePr>
            <a:graphicFrameLocks noChangeAspect="1"/>
          </p:cNvGraphicFramePr>
          <p:nvPr/>
        </p:nvGraphicFramePr>
        <p:xfrm>
          <a:off x="898525" y="1968500"/>
          <a:ext cx="23749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9" name="Equation" r:id="rId9" imgW="2374900" imgH="838200" progId="Equation.DSMT4">
                  <p:embed/>
                </p:oleObj>
              </mc:Choice>
              <mc:Fallback>
                <p:oleObj name="Equation" r:id="rId9" imgW="2374900" imgH="8382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8525" y="1968500"/>
                        <a:ext cx="23749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4" name="Object 8"/>
          <p:cNvGraphicFramePr>
            <a:graphicFrameLocks noChangeAspect="1"/>
          </p:cNvGraphicFramePr>
          <p:nvPr/>
        </p:nvGraphicFramePr>
        <p:xfrm>
          <a:off x="1184275" y="2978150"/>
          <a:ext cx="31750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0" name="Equation" r:id="rId11" imgW="3175000" imgH="838200" progId="Equation.DSMT4">
                  <p:embed/>
                </p:oleObj>
              </mc:Choice>
              <mc:Fallback>
                <p:oleObj name="Equation" r:id="rId11" imgW="3175000" imgH="8382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4275" y="2978150"/>
                        <a:ext cx="31750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5000625" y="3203575"/>
            <a:ext cx="3371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/>
              <a:t>WATCH YOUR NEGATIVES !!!</a:t>
            </a:r>
          </a:p>
        </p:txBody>
      </p:sp>
      <p:graphicFrame>
        <p:nvGraphicFramePr>
          <p:cNvPr id="14346" name="Object 10"/>
          <p:cNvGraphicFramePr>
            <a:graphicFrameLocks noChangeAspect="1"/>
          </p:cNvGraphicFramePr>
          <p:nvPr/>
        </p:nvGraphicFramePr>
        <p:xfrm>
          <a:off x="1157288" y="3992563"/>
          <a:ext cx="16637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1" name="Equation" r:id="rId13" imgW="1663700" imgH="787400" progId="Equation.DSMT4">
                  <p:embed/>
                </p:oleObj>
              </mc:Choice>
              <mc:Fallback>
                <p:oleObj name="Equation" r:id="rId13" imgW="1663700" imgH="7874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7288" y="3992563"/>
                        <a:ext cx="1663700" cy="78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7" name="Object 11"/>
          <p:cNvGraphicFramePr>
            <a:graphicFrameLocks noChangeAspect="1"/>
          </p:cNvGraphicFramePr>
          <p:nvPr/>
        </p:nvGraphicFramePr>
        <p:xfrm>
          <a:off x="1184275" y="4970463"/>
          <a:ext cx="30480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2" name="Equation" r:id="rId15" imgW="3048000" imgH="787400" progId="Equation.DSMT4">
                  <p:embed/>
                </p:oleObj>
              </mc:Choice>
              <mc:Fallback>
                <p:oleObj name="Equation" r:id="rId15" imgW="3048000" imgH="7874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4275" y="4970463"/>
                        <a:ext cx="3048000" cy="78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8" name="Object 12"/>
          <p:cNvGraphicFramePr>
            <a:graphicFrameLocks noChangeAspect="1"/>
          </p:cNvGraphicFramePr>
          <p:nvPr/>
        </p:nvGraphicFramePr>
        <p:xfrm>
          <a:off x="1179513" y="6038850"/>
          <a:ext cx="43434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3" name="Equation" r:id="rId17" imgW="4343400" imgH="342900" progId="Equation.DSMT4">
                  <p:embed/>
                </p:oleObj>
              </mc:Choice>
              <mc:Fallback>
                <p:oleObj name="Equation" r:id="rId17" imgW="4343400" imgH="3429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9513" y="6038850"/>
                        <a:ext cx="43434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9" name="Line 13"/>
          <p:cNvSpPr>
            <a:spLocks noChangeShapeType="1"/>
          </p:cNvSpPr>
          <p:nvPr/>
        </p:nvSpPr>
        <p:spPr bwMode="auto">
          <a:xfrm>
            <a:off x="1382713" y="6389688"/>
            <a:ext cx="2062162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5" grpId="0"/>
      <p:bldP spid="1434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41300"/>
            <a:ext cx="8229600" cy="728663"/>
          </a:xfrm>
        </p:spPr>
        <p:txBody>
          <a:bodyPr/>
          <a:lstStyle/>
          <a:p>
            <a:pPr eaLnBrk="1" hangingPunct="1"/>
            <a:r>
              <a:rPr lang="en-GB" smtClean="0"/>
              <a:t>Straight lines and parabolas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195263" y="1411288"/>
            <a:ext cx="86455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/>
              <a:t>In this chapter we will find the points where a straight line intersects a parabola.  </a:t>
            </a:r>
          </a:p>
        </p:txBody>
      </p:sp>
      <p:graphicFrame>
        <p:nvGraphicFramePr>
          <p:cNvPr id="16390" name="Object 6"/>
          <p:cNvGraphicFramePr>
            <a:graphicFrameLocks noChangeAspect="1"/>
          </p:cNvGraphicFramePr>
          <p:nvPr/>
        </p:nvGraphicFramePr>
        <p:xfrm>
          <a:off x="198438" y="2070100"/>
          <a:ext cx="73025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6" name="Equation" r:id="rId3" imgW="7302500" imgH="838200" progId="Equation.DSMT4">
                  <p:embed/>
                </p:oleObj>
              </mc:Choice>
              <mc:Fallback>
                <p:oleObj name="Equation" r:id="rId3" imgW="7302500" imgH="8382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438" y="2070100"/>
                        <a:ext cx="73025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1" name="Object 7"/>
          <p:cNvGraphicFramePr>
            <a:graphicFrameLocks noChangeAspect="1"/>
          </p:cNvGraphicFramePr>
          <p:nvPr/>
        </p:nvGraphicFramePr>
        <p:xfrm>
          <a:off x="400050" y="3292475"/>
          <a:ext cx="3624263" cy="2779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7" name="FXDraw V2" r:id="rId5" imgW="5094360" imgH="3906360" progId="FXDraw200.Document">
                  <p:embed/>
                </p:oleObj>
              </mc:Choice>
              <mc:Fallback>
                <p:oleObj name="FXDraw V2" r:id="rId5" imgW="5094360" imgH="3906360" progId="FXDraw200.Document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3292475"/>
                        <a:ext cx="3624263" cy="2779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4427538" y="3251200"/>
            <a:ext cx="438626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eaLnBrk="1" hangingPunct="1"/>
            <a:r>
              <a:rPr lang="en-GB"/>
              <a:t>At the points of intersection A and B, the equations are equal.</a:t>
            </a: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1108075" y="4841875"/>
            <a:ext cx="336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/>
              <a:t>A</a:t>
            </a:r>
          </a:p>
        </p:txBody>
      </p:sp>
      <p:sp>
        <p:nvSpPr>
          <p:cNvPr id="16394" name="Oval 10"/>
          <p:cNvSpPr>
            <a:spLocks noChangeArrowheads="1"/>
          </p:cNvSpPr>
          <p:nvPr/>
        </p:nvSpPr>
        <p:spPr bwMode="auto">
          <a:xfrm>
            <a:off x="1360488" y="5081588"/>
            <a:ext cx="88900" cy="88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2168525" y="4051300"/>
            <a:ext cx="336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/>
              <a:t>B</a:t>
            </a:r>
          </a:p>
        </p:txBody>
      </p:sp>
      <p:sp>
        <p:nvSpPr>
          <p:cNvPr id="16396" name="Oval 12"/>
          <p:cNvSpPr>
            <a:spLocks noChangeArrowheads="1"/>
          </p:cNvSpPr>
          <p:nvPr/>
        </p:nvSpPr>
        <p:spPr bwMode="auto">
          <a:xfrm>
            <a:off x="2384425" y="4286250"/>
            <a:ext cx="88900" cy="88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6397" name="Object 13"/>
          <p:cNvGraphicFramePr>
            <a:graphicFrameLocks noChangeAspect="1"/>
          </p:cNvGraphicFramePr>
          <p:nvPr/>
        </p:nvGraphicFramePr>
        <p:xfrm>
          <a:off x="4510088" y="4000500"/>
          <a:ext cx="21463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8" name="Equation" r:id="rId7" imgW="2146300" imgH="342900" progId="Equation.DSMT4">
                  <p:embed/>
                </p:oleObj>
              </mc:Choice>
              <mc:Fallback>
                <p:oleObj name="Equation" r:id="rId7" imgW="2146300" imgH="3429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0088" y="4000500"/>
                        <a:ext cx="21463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8" name="Object 14"/>
          <p:cNvGraphicFramePr>
            <a:graphicFrameLocks noChangeAspect="1"/>
          </p:cNvGraphicFramePr>
          <p:nvPr/>
        </p:nvGraphicFramePr>
        <p:xfrm>
          <a:off x="4516438" y="4395788"/>
          <a:ext cx="17653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9" name="Equation" r:id="rId9" imgW="1765300" imgH="342900" progId="Equation.DSMT4">
                  <p:embed/>
                </p:oleObj>
              </mc:Choice>
              <mc:Fallback>
                <p:oleObj name="Equation" r:id="rId9" imgW="1765300" imgH="3429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6438" y="4395788"/>
                        <a:ext cx="17653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9" name="Object 15"/>
          <p:cNvGraphicFramePr>
            <a:graphicFrameLocks noChangeAspect="1"/>
          </p:cNvGraphicFramePr>
          <p:nvPr/>
        </p:nvGraphicFramePr>
        <p:xfrm>
          <a:off x="4292600" y="4835525"/>
          <a:ext cx="19939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0" name="Equation" r:id="rId11" imgW="1993900" imgH="342900" progId="Equation.DSMT4">
                  <p:embed/>
                </p:oleObj>
              </mc:Choice>
              <mc:Fallback>
                <p:oleObj name="Equation" r:id="rId11" imgW="1993900" imgH="34290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92600" y="4835525"/>
                        <a:ext cx="19939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00" name="Object 16"/>
          <p:cNvGraphicFramePr>
            <a:graphicFrameLocks noChangeAspect="1"/>
          </p:cNvGraphicFramePr>
          <p:nvPr/>
        </p:nvGraphicFramePr>
        <p:xfrm>
          <a:off x="4319588" y="5335588"/>
          <a:ext cx="19304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1" name="Equation" r:id="rId13" imgW="1930400" imgH="279400" progId="Equation.DSMT4">
                  <p:embed/>
                </p:oleObj>
              </mc:Choice>
              <mc:Fallback>
                <p:oleObj name="Equation" r:id="rId13" imgW="1930400" imgH="27940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9588" y="5335588"/>
                        <a:ext cx="193040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01" name="Object 17"/>
          <p:cNvGraphicFramePr>
            <a:graphicFrameLocks noChangeAspect="1"/>
          </p:cNvGraphicFramePr>
          <p:nvPr/>
        </p:nvGraphicFramePr>
        <p:xfrm>
          <a:off x="6710363" y="5283200"/>
          <a:ext cx="10414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2" name="Equation" r:id="rId15" imgW="1040948" imgH="342751" progId="Equation.DSMT4">
                  <p:embed/>
                </p:oleObj>
              </mc:Choice>
              <mc:Fallback>
                <p:oleObj name="Equation" r:id="rId15" imgW="1040948" imgH="342751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10363" y="5283200"/>
                        <a:ext cx="10414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02" name="Object 18"/>
          <p:cNvGraphicFramePr>
            <a:graphicFrameLocks noChangeAspect="1"/>
          </p:cNvGraphicFramePr>
          <p:nvPr/>
        </p:nvGraphicFramePr>
        <p:xfrm>
          <a:off x="4265613" y="5899150"/>
          <a:ext cx="24003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3" name="Equation" r:id="rId17" imgW="2400300" imgH="342900" progId="Equation.DSMT4">
                  <p:embed/>
                </p:oleObj>
              </mc:Choice>
              <mc:Fallback>
                <p:oleObj name="Equation" r:id="rId17" imgW="2400300" imgH="34290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5613" y="5899150"/>
                        <a:ext cx="24003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403" name="Line 19"/>
          <p:cNvSpPr>
            <a:spLocks noChangeShapeType="1"/>
          </p:cNvSpPr>
          <p:nvPr/>
        </p:nvSpPr>
        <p:spPr bwMode="auto">
          <a:xfrm>
            <a:off x="4221163" y="6284913"/>
            <a:ext cx="2487612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9" grpId="0"/>
      <p:bldP spid="16392" grpId="0"/>
      <p:bldP spid="16393" grpId="0"/>
      <p:bldP spid="16394" grpId="0" animBg="1"/>
      <p:bldP spid="16395" grpId="0"/>
      <p:bldP spid="16396" grpId="0" animBg="1"/>
      <p:bldP spid="1640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130175"/>
            <a:ext cx="9144000" cy="558800"/>
          </a:xfrm>
        </p:spPr>
        <p:txBody>
          <a:bodyPr/>
          <a:lstStyle/>
          <a:p>
            <a:pPr eaLnBrk="1" hangingPunct="1"/>
            <a:r>
              <a:rPr lang="en-GB" sz="3200" smtClean="0"/>
              <a:t>Quadratic equations as mathematical models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344488" y="1358900"/>
            <a:ext cx="860266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/>
              <a:t>1.  The length of a rectangular tile is 3m more than its breadth.  It’s area is 18m</a:t>
            </a:r>
            <a:r>
              <a:rPr lang="en-GB" baseline="30000"/>
              <a:t>2</a:t>
            </a:r>
            <a:r>
              <a:rPr lang="en-GB"/>
              <a:t>.  Find the length and breadth of the carpet.  </a:t>
            </a:r>
          </a:p>
        </p:txBody>
      </p:sp>
      <p:sp>
        <p:nvSpPr>
          <p:cNvPr id="19462" name="Rectangle 6" descr="Woven mat"/>
          <p:cNvSpPr>
            <a:spLocks noChangeArrowheads="1"/>
          </p:cNvSpPr>
          <p:nvPr/>
        </p:nvSpPr>
        <p:spPr bwMode="auto">
          <a:xfrm>
            <a:off x="477838" y="2487613"/>
            <a:ext cx="2190750" cy="1138237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/>
              <a:t>18m</a:t>
            </a:r>
            <a:r>
              <a:rPr lang="en-GB" baseline="30000"/>
              <a:t>2</a:t>
            </a: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2660650" y="284638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i="1"/>
              <a:t>x</a:t>
            </a:r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1274763" y="2128838"/>
            <a:ext cx="7572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i="1"/>
              <a:t>x+3</a:t>
            </a:r>
          </a:p>
        </p:txBody>
      </p:sp>
      <p:graphicFrame>
        <p:nvGraphicFramePr>
          <p:cNvPr id="19465" name="Object 9"/>
          <p:cNvGraphicFramePr>
            <a:graphicFrameLocks noChangeAspect="1"/>
          </p:cNvGraphicFramePr>
          <p:nvPr/>
        </p:nvGraphicFramePr>
        <p:xfrm>
          <a:off x="4673600" y="2368550"/>
          <a:ext cx="10287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1" name="Equation" r:id="rId4" imgW="1028700" imgH="279400" progId="Equation.DSMT4">
                  <p:embed/>
                </p:oleObj>
              </mc:Choice>
              <mc:Fallback>
                <p:oleObj name="Equation" r:id="rId4" imgW="1028700" imgH="2794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3600" y="2368550"/>
                        <a:ext cx="102870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6" name="Object 10"/>
          <p:cNvGraphicFramePr>
            <a:graphicFrameLocks noChangeAspect="1"/>
          </p:cNvGraphicFramePr>
          <p:nvPr/>
        </p:nvGraphicFramePr>
        <p:xfrm>
          <a:off x="4616450" y="2763838"/>
          <a:ext cx="15494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2" name="Equation" r:id="rId6" imgW="1548728" imgH="342751" progId="Equation.DSMT4">
                  <p:embed/>
                </p:oleObj>
              </mc:Choice>
              <mc:Fallback>
                <p:oleObj name="Equation" r:id="rId6" imgW="1548728" imgH="342751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6450" y="2763838"/>
                        <a:ext cx="15494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7" name="Object 11"/>
          <p:cNvGraphicFramePr>
            <a:graphicFrameLocks noChangeAspect="1"/>
          </p:cNvGraphicFramePr>
          <p:nvPr/>
        </p:nvGraphicFramePr>
        <p:xfrm>
          <a:off x="4027488" y="3074988"/>
          <a:ext cx="14605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3" name="Equation" r:id="rId8" imgW="1459866" imgH="342751" progId="Equation.DSMT4">
                  <p:embed/>
                </p:oleObj>
              </mc:Choice>
              <mc:Fallback>
                <p:oleObj name="Equation" r:id="rId8" imgW="1459866" imgH="342751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27488" y="3074988"/>
                        <a:ext cx="14605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8" name="Object 12"/>
          <p:cNvGraphicFramePr>
            <a:graphicFrameLocks noChangeAspect="1"/>
          </p:cNvGraphicFramePr>
          <p:nvPr/>
        </p:nvGraphicFramePr>
        <p:xfrm>
          <a:off x="3484563" y="3408363"/>
          <a:ext cx="18796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4" name="Equation" r:id="rId10" imgW="1879600" imgH="342900" progId="Equation.DSMT4">
                  <p:embed/>
                </p:oleObj>
              </mc:Choice>
              <mc:Fallback>
                <p:oleObj name="Equation" r:id="rId10" imgW="1879600" imgH="3429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84563" y="3408363"/>
                        <a:ext cx="18796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9" name="Object 13"/>
          <p:cNvGraphicFramePr>
            <a:graphicFrameLocks noChangeAspect="1"/>
          </p:cNvGraphicFramePr>
          <p:nvPr/>
        </p:nvGraphicFramePr>
        <p:xfrm>
          <a:off x="3327400" y="3856038"/>
          <a:ext cx="20447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5" name="Equation" r:id="rId12" imgW="2044700" imgH="342900" progId="Equation.DSMT4">
                  <p:embed/>
                </p:oleObj>
              </mc:Choice>
              <mc:Fallback>
                <p:oleObj name="Equation" r:id="rId12" imgW="2044700" imgH="3429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7400" y="3856038"/>
                        <a:ext cx="20447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70" name="Object 14"/>
          <p:cNvGraphicFramePr>
            <a:graphicFrameLocks noChangeAspect="1"/>
          </p:cNvGraphicFramePr>
          <p:nvPr/>
        </p:nvGraphicFramePr>
        <p:xfrm>
          <a:off x="2711450" y="4378325"/>
          <a:ext cx="10668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6" name="Equation" r:id="rId14" imgW="1066800" imgH="279400" progId="Equation.DSMT4">
                  <p:embed/>
                </p:oleObj>
              </mc:Choice>
              <mc:Fallback>
                <p:oleObj name="Equation" r:id="rId14" imgW="1066800" imgH="2794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1450" y="4378325"/>
                        <a:ext cx="106680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71" name="Object 15"/>
          <p:cNvGraphicFramePr>
            <a:graphicFrameLocks noChangeAspect="1"/>
          </p:cNvGraphicFramePr>
          <p:nvPr/>
        </p:nvGraphicFramePr>
        <p:xfrm>
          <a:off x="4371975" y="4356100"/>
          <a:ext cx="10414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7" name="Equation" r:id="rId16" imgW="1040948" imgH="279279" progId="Equation.DSMT4">
                  <p:embed/>
                </p:oleObj>
              </mc:Choice>
              <mc:Fallback>
                <p:oleObj name="Equation" r:id="rId16" imgW="1040948" imgH="279279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71975" y="4356100"/>
                        <a:ext cx="104140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72" name="Object 16"/>
          <p:cNvGraphicFramePr>
            <a:graphicFrameLocks noChangeAspect="1"/>
          </p:cNvGraphicFramePr>
          <p:nvPr/>
        </p:nvGraphicFramePr>
        <p:xfrm>
          <a:off x="3122613" y="4724400"/>
          <a:ext cx="8128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8" name="Equation" r:id="rId18" imgW="812447" imgH="279279" progId="Equation.DSMT4">
                  <p:embed/>
                </p:oleObj>
              </mc:Choice>
              <mc:Fallback>
                <p:oleObj name="Equation" r:id="rId18" imgW="812447" imgH="279279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2613" y="4724400"/>
                        <a:ext cx="81280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73" name="Object 17"/>
          <p:cNvGraphicFramePr>
            <a:graphicFrameLocks noChangeAspect="1"/>
          </p:cNvGraphicFramePr>
          <p:nvPr/>
        </p:nvGraphicFramePr>
        <p:xfrm>
          <a:off x="4786313" y="4714875"/>
          <a:ext cx="6350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9" name="Equation" r:id="rId20" imgW="634725" imgH="279279" progId="Equation.DSMT4">
                  <p:embed/>
                </p:oleObj>
              </mc:Choice>
              <mc:Fallback>
                <p:oleObj name="Equation" r:id="rId20" imgW="634725" imgH="279279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6313" y="4714875"/>
                        <a:ext cx="63500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74" name="Line 18"/>
          <p:cNvSpPr>
            <a:spLocks noChangeShapeType="1"/>
          </p:cNvSpPr>
          <p:nvPr/>
        </p:nvSpPr>
        <p:spPr bwMode="auto">
          <a:xfrm flipV="1">
            <a:off x="3008313" y="4667250"/>
            <a:ext cx="989012" cy="4365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5" name="Text Box 19"/>
          <p:cNvSpPr txBox="1">
            <a:spLocks noChangeArrowheads="1"/>
          </p:cNvSpPr>
          <p:nvPr/>
        </p:nvSpPr>
        <p:spPr bwMode="auto">
          <a:xfrm>
            <a:off x="2452688" y="5181600"/>
            <a:ext cx="2482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/>
              <a:t>Not a possible solution</a:t>
            </a:r>
          </a:p>
        </p:txBody>
      </p:sp>
      <p:sp>
        <p:nvSpPr>
          <p:cNvPr id="19476" name="Text Box 20"/>
          <p:cNvSpPr txBox="1">
            <a:spLocks noChangeArrowheads="1"/>
          </p:cNvSpPr>
          <p:nvPr/>
        </p:nvSpPr>
        <p:spPr bwMode="auto">
          <a:xfrm>
            <a:off x="354013" y="5994400"/>
            <a:ext cx="5238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/>
              <a:t>Breadth of the carpet is 3m and the length is 6m.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1" grpId="0"/>
      <p:bldP spid="19462" grpId="0" build="allAtOnce" animBg="1"/>
      <p:bldP spid="19463" grpId="0"/>
      <p:bldP spid="19464" grpId="0"/>
      <p:bldP spid="19474" grpId="0" animBg="1"/>
      <p:bldP spid="19475" grpId="0"/>
      <p:bldP spid="1947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1825"/>
          </a:xfrm>
        </p:spPr>
        <p:txBody>
          <a:bodyPr/>
          <a:lstStyle/>
          <a:p>
            <a:pPr eaLnBrk="1" hangingPunct="1"/>
            <a:r>
              <a:rPr lang="en-GB" smtClean="0"/>
              <a:t>Trial and Improvement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312738" y="1154113"/>
            <a:ext cx="8235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/>
              <a:t>The point at which a graph crosses the x-axis is known as a root of the function.</a:t>
            </a: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365125" y="1560513"/>
            <a:ext cx="82423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eaLnBrk="1" hangingPunct="1"/>
            <a:r>
              <a:rPr lang="en-GB"/>
              <a:t>When a graph crosses the x-axis the y value changes from negative to positive or positive to negative.  </a:t>
            </a:r>
          </a:p>
        </p:txBody>
      </p:sp>
      <p:grpSp>
        <p:nvGrpSpPr>
          <p:cNvPr id="22559" name="Group 31"/>
          <p:cNvGrpSpPr>
            <a:grpSpLocks/>
          </p:cNvGrpSpPr>
          <p:nvPr/>
        </p:nvGrpSpPr>
        <p:grpSpPr bwMode="auto">
          <a:xfrm>
            <a:off x="455613" y="2513013"/>
            <a:ext cx="2654300" cy="2235200"/>
            <a:chOff x="189" y="1583"/>
            <a:chExt cx="1672" cy="1408"/>
          </a:xfrm>
        </p:grpSpPr>
        <p:grpSp>
          <p:nvGrpSpPr>
            <p:cNvPr id="14362" name="Group 32"/>
            <p:cNvGrpSpPr>
              <a:grpSpLocks/>
            </p:cNvGrpSpPr>
            <p:nvPr/>
          </p:nvGrpSpPr>
          <p:grpSpPr bwMode="auto">
            <a:xfrm>
              <a:off x="189" y="1583"/>
              <a:ext cx="1672" cy="1344"/>
              <a:chOff x="189" y="1583"/>
              <a:chExt cx="1672" cy="1344"/>
            </a:xfrm>
          </p:grpSpPr>
          <p:sp>
            <p:nvSpPr>
              <p:cNvPr id="14367" name="Line 33"/>
              <p:cNvSpPr>
                <a:spLocks noChangeShapeType="1"/>
              </p:cNvSpPr>
              <p:nvPr/>
            </p:nvSpPr>
            <p:spPr bwMode="auto">
              <a:xfrm flipV="1">
                <a:off x="522" y="1688"/>
                <a:ext cx="0" cy="123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68" name="Line 34"/>
              <p:cNvSpPr>
                <a:spLocks noChangeShapeType="1"/>
              </p:cNvSpPr>
              <p:nvPr/>
            </p:nvSpPr>
            <p:spPr bwMode="auto">
              <a:xfrm>
                <a:off x="221" y="2532"/>
                <a:ext cx="152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69" name="Rectangle 35"/>
              <p:cNvSpPr>
                <a:spLocks noChangeArrowheads="1"/>
              </p:cNvSpPr>
              <p:nvPr/>
            </p:nvSpPr>
            <p:spPr bwMode="auto">
              <a:xfrm>
                <a:off x="189" y="1583"/>
                <a:ext cx="35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i="1">
                    <a:latin typeface="Times New Roman" pitchFamily="18" charset="0"/>
                  </a:rPr>
                  <a:t>f</a:t>
                </a:r>
                <a:r>
                  <a:rPr lang="en-GB">
                    <a:latin typeface="Times New Roman" pitchFamily="18" charset="0"/>
                  </a:rPr>
                  <a:t> (</a:t>
                </a:r>
                <a:r>
                  <a:rPr lang="en-GB" i="1">
                    <a:latin typeface="Times New Roman" pitchFamily="18" charset="0"/>
                  </a:rPr>
                  <a:t>x</a:t>
                </a:r>
                <a:r>
                  <a:rPr lang="en-GB">
                    <a:latin typeface="Times New Roman" pitchFamily="18" charset="0"/>
                  </a:rPr>
                  <a:t>)</a:t>
                </a:r>
              </a:p>
            </p:txBody>
          </p:sp>
          <p:sp>
            <p:nvSpPr>
              <p:cNvPr id="14370" name="Rectangle 36"/>
              <p:cNvSpPr>
                <a:spLocks noChangeArrowheads="1"/>
              </p:cNvSpPr>
              <p:nvPr/>
            </p:nvSpPr>
            <p:spPr bwMode="auto">
              <a:xfrm>
                <a:off x="1681" y="2511"/>
                <a:ext cx="18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i="1">
                    <a:latin typeface="Times New Roman" pitchFamily="18" charset="0"/>
                  </a:rPr>
                  <a:t>x</a:t>
                </a:r>
              </a:p>
            </p:txBody>
          </p:sp>
          <p:sp>
            <p:nvSpPr>
              <p:cNvPr id="14371" name="Line 37"/>
              <p:cNvSpPr>
                <a:spLocks noChangeShapeType="1"/>
              </p:cNvSpPr>
              <p:nvPr/>
            </p:nvSpPr>
            <p:spPr bwMode="auto">
              <a:xfrm>
                <a:off x="723" y="2459"/>
                <a:ext cx="0" cy="15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72" name="Line 38"/>
              <p:cNvSpPr>
                <a:spLocks noChangeShapeType="1"/>
              </p:cNvSpPr>
              <p:nvPr/>
            </p:nvSpPr>
            <p:spPr bwMode="auto">
              <a:xfrm>
                <a:off x="1258" y="2455"/>
                <a:ext cx="0" cy="15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363" name="Freeform 39"/>
            <p:cNvSpPr>
              <a:spLocks/>
            </p:cNvSpPr>
            <p:nvPr/>
          </p:nvSpPr>
          <p:spPr bwMode="auto">
            <a:xfrm>
              <a:off x="468" y="1902"/>
              <a:ext cx="1299" cy="1089"/>
            </a:xfrm>
            <a:custGeom>
              <a:avLst/>
              <a:gdLst>
                <a:gd name="T0" fmla="*/ 0 w 1299"/>
                <a:gd name="T1" fmla="*/ 0 h 1089"/>
                <a:gd name="T2" fmla="*/ 797 w 1299"/>
                <a:gd name="T3" fmla="*/ 937 h 1089"/>
                <a:gd name="T4" fmla="*/ 1299 w 1299"/>
                <a:gd name="T5" fmla="*/ 910 h 108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99" h="1089">
                  <a:moveTo>
                    <a:pt x="0" y="0"/>
                  </a:moveTo>
                  <a:cubicBezTo>
                    <a:pt x="290" y="392"/>
                    <a:pt x="581" y="785"/>
                    <a:pt x="797" y="937"/>
                  </a:cubicBezTo>
                  <a:cubicBezTo>
                    <a:pt x="1013" y="1089"/>
                    <a:pt x="1156" y="999"/>
                    <a:pt x="1299" y="91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64" name="Text Box 40"/>
            <p:cNvSpPr txBox="1">
              <a:spLocks noChangeArrowheads="1"/>
            </p:cNvSpPr>
            <p:nvPr/>
          </p:nvSpPr>
          <p:spPr bwMode="auto">
            <a:xfrm>
              <a:off x="618" y="2562"/>
              <a:ext cx="80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GB" i="1">
                  <a:latin typeface="Times New Roman" pitchFamily="18" charset="0"/>
                </a:rPr>
                <a:t>a               b</a:t>
              </a:r>
            </a:p>
          </p:txBody>
        </p:sp>
        <p:sp>
          <p:nvSpPr>
            <p:cNvPr id="14365" name="Line 41"/>
            <p:cNvSpPr>
              <a:spLocks noChangeShapeType="1"/>
            </p:cNvSpPr>
            <p:nvPr/>
          </p:nvSpPr>
          <p:spPr bwMode="auto">
            <a:xfrm flipV="1">
              <a:off x="717" y="2237"/>
              <a:ext cx="0" cy="30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66" name="Line 42"/>
            <p:cNvSpPr>
              <a:spLocks noChangeShapeType="1"/>
            </p:cNvSpPr>
            <p:nvPr/>
          </p:nvSpPr>
          <p:spPr bwMode="auto">
            <a:xfrm>
              <a:off x="1259" y="2552"/>
              <a:ext cx="0" cy="2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571" name="Group 43"/>
          <p:cNvGrpSpPr>
            <a:grpSpLocks/>
          </p:cNvGrpSpPr>
          <p:nvPr/>
        </p:nvGrpSpPr>
        <p:grpSpPr bwMode="auto">
          <a:xfrm>
            <a:off x="5238750" y="2517775"/>
            <a:ext cx="2654300" cy="2133600"/>
            <a:chOff x="3202" y="1586"/>
            <a:chExt cx="1672" cy="1344"/>
          </a:xfrm>
        </p:grpSpPr>
        <p:grpSp>
          <p:nvGrpSpPr>
            <p:cNvPr id="14351" name="Group 44"/>
            <p:cNvGrpSpPr>
              <a:grpSpLocks/>
            </p:cNvGrpSpPr>
            <p:nvPr/>
          </p:nvGrpSpPr>
          <p:grpSpPr bwMode="auto">
            <a:xfrm>
              <a:off x="3202" y="1586"/>
              <a:ext cx="1672" cy="1344"/>
              <a:chOff x="189" y="1583"/>
              <a:chExt cx="1672" cy="1344"/>
            </a:xfrm>
          </p:grpSpPr>
          <p:sp>
            <p:nvSpPr>
              <p:cNvPr id="14356" name="Line 45"/>
              <p:cNvSpPr>
                <a:spLocks noChangeShapeType="1"/>
              </p:cNvSpPr>
              <p:nvPr/>
            </p:nvSpPr>
            <p:spPr bwMode="auto">
              <a:xfrm flipV="1">
                <a:off x="522" y="1688"/>
                <a:ext cx="0" cy="123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57" name="Line 46"/>
              <p:cNvSpPr>
                <a:spLocks noChangeShapeType="1"/>
              </p:cNvSpPr>
              <p:nvPr/>
            </p:nvSpPr>
            <p:spPr bwMode="auto">
              <a:xfrm>
                <a:off x="221" y="2532"/>
                <a:ext cx="152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58" name="Rectangle 47"/>
              <p:cNvSpPr>
                <a:spLocks noChangeArrowheads="1"/>
              </p:cNvSpPr>
              <p:nvPr/>
            </p:nvSpPr>
            <p:spPr bwMode="auto">
              <a:xfrm>
                <a:off x="189" y="1583"/>
                <a:ext cx="35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i="1">
                    <a:latin typeface="Times New Roman" pitchFamily="18" charset="0"/>
                  </a:rPr>
                  <a:t>f</a:t>
                </a:r>
                <a:r>
                  <a:rPr lang="en-GB">
                    <a:latin typeface="Times New Roman" pitchFamily="18" charset="0"/>
                  </a:rPr>
                  <a:t> (</a:t>
                </a:r>
                <a:r>
                  <a:rPr lang="en-GB" i="1">
                    <a:latin typeface="Times New Roman" pitchFamily="18" charset="0"/>
                  </a:rPr>
                  <a:t>x</a:t>
                </a:r>
                <a:r>
                  <a:rPr lang="en-GB">
                    <a:latin typeface="Times New Roman" pitchFamily="18" charset="0"/>
                  </a:rPr>
                  <a:t>)</a:t>
                </a:r>
              </a:p>
            </p:txBody>
          </p:sp>
          <p:sp>
            <p:nvSpPr>
              <p:cNvPr id="14359" name="Rectangle 48"/>
              <p:cNvSpPr>
                <a:spLocks noChangeArrowheads="1"/>
              </p:cNvSpPr>
              <p:nvPr/>
            </p:nvSpPr>
            <p:spPr bwMode="auto">
              <a:xfrm>
                <a:off x="1681" y="2511"/>
                <a:ext cx="18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i="1">
                    <a:latin typeface="Times New Roman" pitchFamily="18" charset="0"/>
                  </a:rPr>
                  <a:t>x</a:t>
                </a:r>
              </a:p>
            </p:txBody>
          </p:sp>
          <p:sp>
            <p:nvSpPr>
              <p:cNvPr id="14360" name="Line 49"/>
              <p:cNvSpPr>
                <a:spLocks noChangeShapeType="1"/>
              </p:cNvSpPr>
              <p:nvPr/>
            </p:nvSpPr>
            <p:spPr bwMode="auto">
              <a:xfrm>
                <a:off x="723" y="2459"/>
                <a:ext cx="0" cy="15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61" name="Line 50"/>
              <p:cNvSpPr>
                <a:spLocks noChangeShapeType="1"/>
              </p:cNvSpPr>
              <p:nvPr/>
            </p:nvSpPr>
            <p:spPr bwMode="auto">
              <a:xfrm>
                <a:off x="1258" y="2455"/>
                <a:ext cx="0" cy="15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352" name="Text Box 51"/>
            <p:cNvSpPr txBox="1">
              <a:spLocks noChangeArrowheads="1"/>
            </p:cNvSpPr>
            <p:nvPr/>
          </p:nvSpPr>
          <p:spPr bwMode="auto">
            <a:xfrm>
              <a:off x="3584" y="2595"/>
              <a:ext cx="76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GB" i="1">
                  <a:latin typeface="Times New Roman" pitchFamily="18" charset="0"/>
                </a:rPr>
                <a:t>a              b</a:t>
              </a:r>
            </a:p>
          </p:txBody>
        </p:sp>
        <p:sp>
          <p:nvSpPr>
            <p:cNvPr id="14353" name="Freeform 52"/>
            <p:cNvSpPr>
              <a:spLocks/>
            </p:cNvSpPr>
            <p:nvPr/>
          </p:nvSpPr>
          <p:spPr bwMode="auto">
            <a:xfrm>
              <a:off x="3563" y="1875"/>
              <a:ext cx="757" cy="1049"/>
            </a:xfrm>
            <a:custGeom>
              <a:avLst/>
              <a:gdLst>
                <a:gd name="T0" fmla="*/ 946 w 677"/>
                <a:gd name="T1" fmla="*/ 0 h 848"/>
                <a:gd name="T2" fmla="*/ 423 w 677"/>
                <a:gd name="T3" fmla="*/ 1382 h 848"/>
                <a:gd name="T4" fmla="*/ 0 w 677"/>
                <a:gd name="T5" fmla="*/ 1343 h 84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77" h="848">
                  <a:moveTo>
                    <a:pt x="677" y="0"/>
                  </a:moveTo>
                  <a:cubicBezTo>
                    <a:pt x="546" y="306"/>
                    <a:pt x="415" y="612"/>
                    <a:pt x="302" y="730"/>
                  </a:cubicBezTo>
                  <a:cubicBezTo>
                    <a:pt x="189" y="848"/>
                    <a:pt x="94" y="779"/>
                    <a:pt x="0" y="71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54" name="Line 53"/>
            <p:cNvSpPr>
              <a:spLocks noChangeShapeType="1"/>
            </p:cNvSpPr>
            <p:nvPr/>
          </p:nvSpPr>
          <p:spPr bwMode="auto">
            <a:xfrm>
              <a:off x="3731" y="2572"/>
              <a:ext cx="0" cy="29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55" name="Line 54"/>
            <p:cNvSpPr>
              <a:spLocks noChangeShapeType="1"/>
            </p:cNvSpPr>
            <p:nvPr/>
          </p:nvSpPr>
          <p:spPr bwMode="auto">
            <a:xfrm flipV="1">
              <a:off x="4273" y="2029"/>
              <a:ext cx="0" cy="48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583" name="Group 55"/>
          <p:cNvGrpSpPr>
            <a:grpSpLocks/>
          </p:cNvGrpSpPr>
          <p:nvPr/>
        </p:nvGrpSpPr>
        <p:grpSpPr bwMode="auto">
          <a:xfrm>
            <a:off x="250825" y="4900613"/>
            <a:ext cx="3881438" cy="1425575"/>
            <a:chOff x="60" y="3087"/>
            <a:chExt cx="2445" cy="898"/>
          </a:xfrm>
        </p:grpSpPr>
        <p:graphicFrame>
          <p:nvGraphicFramePr>
            <p:cNvPr id="14348" name="Object 56"/>
            <p:cNvGraphicFramePr>
              <a:graphicFrameLocks noChangeAspect="1"/>
            </p:cNvGraphicFramePr>
            <p:nvPr/>
          </p:nvGraphicFramePr>
          <p:xfrm>
            <a:off x="239" y="3087"/>
            <a:ext cx="1344" cy="2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373" name="Equation" r:id="rId3" imgW="2133600" imgH="342900" progId="Equation.DSMT4">
                    <p:embed/>
                  </p:oleObj>
                </mc:Choice>
                <mc:Fallback>
                  <p:oleObj name="Equation" r:id="rId3" imgW="2133600" imgH="342900" progId="Equation.DSMT4">
                    <p:embed/>
                    <p:pic>
                      <p:nvPicPr>
                        <p:cNvPr id="0" name="Object 5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9" y="3087"/>
                          <a:ext cx="1344" cy="21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349" name="Object 57"/>
            <p:cNvGraphicFramePr>
              <a:graphicFrameLocks noChangeAspect="1"/>
            </p:cNvGraphicFramePr>
            <p:nvPr/>
          </p:nvGraphicFramePr>
          <p:xfrm>
            <a:off x="229" y="3377"/>
            <a:ext cx="1328" cy="2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374" name="Equation" r:id="rId5" imgW="2108200" imgH="342900" progId="Equation.DSMT4">
                    <p:embed/>
                  </p:oleObj>
                </mc:Choice>
                <mc:Fallback>
                  <p:oleObj name="Equation" r:id="rId5" imgW="2108200" imgH="342900" progId="Equation.DSMT4">
                    <p:embed/>
                    <p:pic>
                      <p:nvPicPr>
                        <p:cNvPr id="0" name="Object 5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9" y="3377"/>
                          <a:ext cx="1328" cy="21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350" name="Text Box 58"/>
            <p:cNvSpPr txBox="1">
              <a:spLocks noChangeArrowheads="1"/>
            </p:cNvSpPr>
            <p:nvPr/>
          </p:nvSpPr>
          <p:spPr bwMode="auto">
            <a:xfrm>
              <a:off x="60" y="3697"/>
              <a:ext cx="244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GB" sz="2400">
                  <a:latin typeface="Times New Roman" pitchFamily="18" charset="0"/>
                </a:rPr>
                <a:t>A root exists between </a:t>
              </a:r>
              <a:r>
                <a:rPr lang="en-GB" sz="2400" i="1">
                  <a:latin typeface="Times New Roman" pitchFamily="18" charset="0"/>
                </a:rPr>
                <a:t>a</a:t>
              </a:r>
              <a:r>
                <a:rPr lang="en-GB" sz="2400">
                  <a:latin typeface="Times New Roman" pitchFamily="18" charset="0"/>
                </a:rPr>
                <a:t> and </a:t>
              </a:r>
              <a:r>
                <a:rPr lang="en-GB" sz="2400" i="1">
                  <a:latin typeface="Times New Roman" pitchFamily="18" charset="0"/>
                </a:rPr>
                <a:t>b</a:t>
              </a:r>
              <a:r>
                <a:rPr lang="en-GB" sz="2400">
                  <a:latin typeface="Times New Roman" pitchFamily="18" charset="0"/>
                </a:rPr>
                <a:t>.</a:t>
              </a:r>
            </a:p>
          </p:txBody>
        </p:sp>
      </p:grpSp>
      <p:grpSp>
        <p:nvGrpSpPr>
          <p:cNvPr id="22587" name="Group 59"/>
          <p:cNvGrpSpPr>
            <a:grpSpLocks/>
          </p:cNvGrpSpPr>
          <p:nvPr/>
        </p:nvGrpSpPr>
        <p:grpSpPr bwMode="auto">
          <a:xfrm>
            <a:off x="5059363" y="4905375"/>
            <a:ext cx="3881437" cy="1425575"/>
            <a:chOff x="60" y="3087"/>
            <a:chExt cx="2445" cy="898"/>
          </a:xfrm>
        </p:grpSpPr>
        <p:graphicFrame>
          <p:nvGraphicFramePr>
            <p:cNvPr id="14345" name="Object 60"/>
            <p:cNvGraphicFramePr>
              <a:graphicFrameLocks noChangeAspect="1"/>
            </p:cNvGraphicFramePr>
            <p:nvPr/>
          </p:nvGraphicFramePr>
          <p:xfrm>
            <a:off x="243" y="3087"/>
            <a:ext cx="1336" cy="2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375" name="Equation" r:id="rId7" imgW="2120900" imgH="342900" progId="Equation.DSMT4">
                    <p:embed/>
                  </p:oleObj>
                </mc:Choice>
                <mc:Fallback>
                  <p:oleObj name="Equation" r:id="rId7" imgW="2120900" imgH="342900" progId="Equation.DSMT4">
                    <p:embed/>
                    <p:pic>
                      <p:nvPicPr>
                        <p:cNvPr id="0" name="Object 6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3" y="3087"/>
                          <a:ext cx="1336" cy="21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346" name="Object 61"/>
            <p:cNvGraphicFramePr>
              <a:graphicFrameLocks noChangeAspect="1"/>
            </p:cNvGraphicFramePr>
            <p:nvPr/>
          </p:nvGraphicFramePr>
          <p:xfrm>
            <a:off x="225" y="3377"/>
            <a:ext cx="1336" cy="2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376" name="Equation" r:id="rId9" imgW="2120900" imgH="342900" progId="Equation.DSMT4">
                    <p:embed/>
                  </p:oleObj>
                </mc:Choice>
                <mc:Fallback>
                  <p:oleObj name="Equation" r:id="rId9" imgW="2120900" imgH="342900" progId="Equation.DSMT4">
                    <p:embed/>
                    <p:pic>
                      <p:nvPicPr>
                        <p:cNvPr id="0" name="Object 6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5" y="3377"/>
                          <a:ext cx="1336" cy="21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347" name="Text Box 62"/>
            <p:cNvSpPr txBox="1">
              <a:spLocks noChangeArrowheads="1"/>
            </p:cNvSpPr>
            <p:nvPr/>
          </p:nvSpPr>
          <p:spPr bwMode="auto">
            <a:xfrm>
              <a:off x="60" y="3697"/>
              <a:ext cx="244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GB" sz="2400">
                  <a:latin typeface="Times New Roman" pitchFamily="18" charset="0"/>
                </a:rPr>
                <a:t>A root exists between </a:t>
              </a:r>
              <a:r>
                <a:rPr lang="en-GB" sz="2400" i="1">
                  <a:latin typeface="Times New Roman" pitchFamily="18" charset="0"/>
                </a:rPr>
                <a:t>a</a:t>
              </a:r>
              <a:r>
                <a:rPr lang="en-GB" sz="2400">
                  <a:latin typeface="Times New Roman" pitchFamily="18" charset="0"/>
                </a:rPr>
                <a:t> and </a:t>
              </a:r>
              <a:r>
                <a:rPr lang="en-GB" sz="2400" i="1">
                  <a:latin typeface="Times New Roman" pitchFamily="18" charset="0"/>
                </a:rPr>
                <a:t>b</a:t>
              </a:r>
              <a:r>
                <a:rPr lang="en-GB" sz="2400">
                  <a:latin typeface="Times New Roman" pitchFamily="18" charset="0"/>
                </a:rPr>
                <a:t>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3" grpId="0"/>
      <p:bldP spid="2253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460375" y="252413"/>
            <a:ext cx="5670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/>
              <a:t>The process for finding the root is known as iteration.  </a:t>
            </a:r>
          </a:p>
        </p:txBody>
      </p:sp>
      <p:graphicFrame>
        <p:nvGraphicFramePr>
          <p:cNvPr id="24581" name="Object 5"/>
          <p:cNvGraphicFramePr>
            <a:graphicFrameLocks noChangeAspect="1"/>
          </p:cNvGraphicFramePr>
          <p:nvPr/>
        </p:nvGraphicFramePr>
        <p:xfrm>
          <a:off x="177800" y="906463"/>
          <a:ext cx="79629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5" name="Equation" r:id="rId3" imgW="7962900" imgH="863600" progId="Equation.DSMT4">
                  <p:embed/>
                </p:oleObj>
              </mc:Choice>
              <mc:Fallback>
                <p:oleObj name="Equation" r:id="rId3" imgW="7962900" imgH="8636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800" y="906463"/>
                        <a:ext cx="7962900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2" name="Object 6"/>
          <p:cNvGraphicFramePr>
            <a:graphicFrameLocks noChangeAspect="1"/>
          </p:cNvGraphicFramePr>
          <p:nvPr/>
        </p:nvGraphicFramePr>
        <p:xfrm>
          <a:off x="144463" y="1976438"/>
          <a:ext cx="11811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6" name="Equation" r:id="rId5" imgW="1180588" imgH="342751" progId="Equation.DSMT4">
                  <p:embed/>
                </p:oleObj>
              </mc:Choice>
              <mc:Fallback>
                <p:oleObj name="Equation" r:id="rId5" imgW="1180588" imgH="342751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463" y="1976438"/>
                        <a:ext cx="11811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3" name="Object 7"/>
          <p:cNvGraphicFramePr>
            <a:graphicFrameLocks noChangeAspect="1"/>
          </p:cNvGraphicFramePr>
          <p:nvPr/>
        </p:nvGraphicFramePr>
        <p:xfrm>
          <a:off x="87313" y="2374900"/>
          <a:ext cx="10795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7" name="Equation" r:id="rId7" imgW="1079032" imgH="342751" progId="Equation.DSMT4">
                  <p:embed/>
                </p:oleObj>
              </mc:Choice>
              <mc:Fallback>
                <p:oleObj name="Equation" r:id="rId7" imgW="1079032" imgH="342751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313" y="2374900"/>
                        <a:ext cx="10795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1643063" y="2051050"/>
            <a:ext cx="68500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400">
                <a:latin typeface="Times New Roman" pitchFamily="18" charset="0"/>
              </a:rPr>
              <a:t>Hence the graph crosses the x - axis between 1 and 2.  </a:t>
            </a:r>
          </a:p>
        </p:txBody>
      </p:sp>
      <p:sp>
        <p:nvSpPr>
          <p:cNvPr id="24585" name="Line 9"/>
          <p:cNvSpPr>
            <a:spLocks noChangeShapeType="1"/>
          </p:cNvSpPr>
          <p:nvPr/>
        </p:nvSpPr>
        <p:spPr bwMode="auto">
          <a:xfrm>
            <a:off x="1222375" y="2740025"/>
            <a:ext cx="0" cy="304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>
            <a:off x="595313" y="3197225"/>
            <a:ext cx="43164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7" name="Line 11"/>
          <p:cNvSpPr>
            <a:spLocks noChangeShapeType="1"/>
          </p:cNvSpPr>
          <p:nvPr/>
        </p:nvSpPr>
        <p:spPr bwMode="auto">
          <a:xfrm>
            <a:off x="2249488" y="2755900"/>
            <a:ext cx="0" cy="30305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24588" name="Object 12"/>
          <p:cNvGraphicFramePr>
            <a:graphicFrameLocks noChangeAspect="1"/>
          </p:cNvGraphicFramePr>
          <p:nvPr/>
        </p:nvGraphicFramePr>
        <p:xfrm>
          <a:off x="609600" y="2816225"/>
          <a:ext cx="42418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8" name="Equation" r:id="rId9" imgW="4241800" imgH="342900" progId="Equation.DSMT4">
                  <p:embed/>
                </p:oleObj>
              </mc:Choice>
              <mc:Fallback>
                <p:oleObj name="Equation" r:id="rId9" imgW="4241800" imgH="3429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816225"/>
                        <a:ext cx="42418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9" name="Text Box 13"/>
          <p:cNvSpPr txBox="1">
            <a:spLocks noChangeArrowheads="1"/>
          </p:cNvSpPr>
          <p:nvPr/>
        </p:nvSpPr>
        <p:spPr bwMode="auto">
          <a:xfrm>
            <a:off x="577850" y="31369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400">
                <a:latin typeface="Times New Roman" pitchFamily="18" charset="0"/>
              </a:rPr>
              <a:t>1</a:t>
            </a:r>
          </a:p>
        </p:txBody>
      </p:sp>
      <p:sp>
        <p:nvSpPr>
          <p:cNvPr id="24590" name="Text Box 14"/>
          <p:cNvSpPr txBox="1">
            <a:spLocks noChangeArrowheads="1"/>
          </p:cNvSpPr>
          <p:nvPr/>
        </p:nvSpPr>
        <p:spPr bwMode="auto">
          <a:xfrm>
            <a:off x="1384300" y="3155950"/>
            <a:ext cx="43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400">
                <a:latin typeface="Times New Roman" pitchFamily="18" charset="0"/>
              </a:rPr>
              <a:t>-2</a:t>
            </a:r>
          </a:p>
        </p:txBody>
      </p:sp>
      <p:sp>
        <p:nvSpPr>
          <p:cNvPr id="24591" name="Text Box 15"/>
          <p:cNvSpPr txBox="1">
            <a:spLocks noChangeArrowheads="1"/>
          </p:cNvSpPr>
          <p:nvPr/>
        </p:nvSpPr>
        <p:spPr bwMode="auto">
          <a:xfrm>
            <a:off x="576263" y="3462338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400">
                <a:latin typeface="Times New Roman" pitchFamily="18" charset="0"/>
              </a:rPr>
              <a:t>2</a:t>
            </a:r>
          </a:p>
        </p:txBody>
      </p:sp>
      <p:sp>
        <p:nvSpPr>
          <p:cNvPr id="24592" name="Text Box 16"/>
          <p:cNvSpPr txBox="1">
            <a:spLocks noChangeArrowheads="1"/>
          </p:cNvSpPr>
          <p:nvPr/>
        </p:nvSpPr>
        <p:spPr bwMode="auto">
          <a:xfrm>
            <a:off x="1462088" y="3443288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400">
                <a:latin typeface="Times New Roman" pitchFamily="18" charset="0"/>
              </a:rPr>
              <a:t>2</a:t>
            </a:r>
          </a:p>
        </p:txBody>
      </p:sp>
      <p:sp>
        <p:nvSpPr>
          <p:cNvPr id="24593" name="Text Box 17"/>
          <p:cNvSpPr txBox="1">
            <a:spLocks noChangeArrowheads="1"/>
          </p:cNvSpPr>
          <p:nvPr/>
        </p:nvSpPr>
        <p:spPr bwMode="auto">
          <a:xfrm>
            <a:off x="2417763" y="3421063"/>
            <a:ext cx="10810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400">
                <a:latin typeface="Times New Roman" pitchFamily="18" charset="0"/>
              </a:rPr>
              <a:t>1 and 2</a:t>
            </a:r>
          </a:p>
        </p:txBody>
      </p:sp>
      <p:sp>
        <p:nvSpPr>
          <p:cNvPr id="24594" name="Text Box 18"/>
          <p:cNvSpPr txBox="1">
            <a:spLocks noChangeArrowheads="1"/>
          </p:cNvSpPr>
          <p:nvPr/>
        </p:nvSpPr>
        <p:spPr bwMode="auto">
          <a:xfrm>
            <a:off x="369888" y="3771900"/>
            <a:ext cx="565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400">
                <a:latin typeface="Times New Roman" pitchFamily="18" charset="0"/>
              </a:rPr>
              <a:t>1.5</a:t>
            </a:r>
          </a:p>
        </p:txBody>
      </p:sp>
      <p:sp>
        <p:nvSpPr>
          <p:cNvPr id="24595" name="Text Box 19"/>
          <p:cNvSpPr txBox="1">
            <a:spLocks noChangeArrowheads="1"/>
          </p:cNvSpPr>
          <p:nvPr/>
        </p:nvSpPr>
        <p:spPr bwMode="auto">
          <a:xfrm>
            <a:off x="1182688" y="3740150"/>
            <a:ext cx="819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400">
                <a:latin typeface="Times New Roman" pitchFamily="18" charset="0"/>
              </a:rPr>
              <a:t>-0.25</a:t>
            </a:r>
          </a:p>
        </p:txBody>
      </p:sp>
      <p:sp>
        <p:nvSpPr>
          <p:cNvPr id="24596" name="Text Box 20"/>
          <p:cNvSpPr txBox="1">
            <a:spLocks noChangeArrowheads="1"/>
          </p:cNvSpPr>
          <p:nvPr/>
        </p:nvSpPr>
        <p:spPr bwMode="auto">
          <a:xfrm>
            <a:off x="2422525" y="3748088"/>
            <a:ext cx="1309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400">
                <a:latin typeface="Times New Roman" pitchFamily="18" charset="0"/>
              </a:rPr>
              <a:t>1.5 and 2</a:t>
            </a:r>
          </a:p>
        </p:txBody>
      </p:sp>
      <p:sp>
        <p:nvSpPr>
          <p:cNvPr id="24597" name="Text Box 21"/>
          <p:cNvSpPr txBox="1">
            <a:spLocks noChangeArrowheads="1"/>
          </p:cNvSpPr>
          <p:nvPr/>
        </p:nvSpPr>
        <p:spPr bwMode="auto">
          <a:xfrm>
            <a:off x="374650" y="4087813"/>
            <a:ext cx="565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400">
                <a:latin typeface="Times New Roman" pitchFamily="18" charset="0"/>
              </a:rPr>
              <a:t>1.6</a:t>
            </a:r>
          </a:p>
        </p:txBody>
      </p:sp>
      <p:sp>
        <p:nvSpPr>
          <p:cNvPr id="24598" name="Text Box 22"/>
          <p:cNvSpPr txBox="1">
            <a:spLocks noChangeArrowheads="1"/>
          </p:cNvSpPr>
          <p:nvPr/>
        </p:nvSpPr>
        <p:spPr bwMode="auto">
          <a:xfrm>
            <a:off x="1282700" y="4056063"/>
            <a:ext cx="717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400">
                <a:latin typeface="Times New Roman" pitchFamily="18" charset="0"/>
              </a:rPr>
              <a:t>0.16</a:t>
            </a:r>
          </a:p>
        </p:txBody>
      </p:sp>
      <p:sp>
        <p:nvSpPr>
          <p:cNvPr id="24599" name="Text Box 23"/>
          <p:cNvSpPr txBox="1">
            <a:spLocks noChangeArrowheads="1"/>
          </p:cNvSpPr>
          <p:nvPr/>
        </p:nvSpPr>
        <p:spPr bwMode="auto">
          <a:xfrm>
            <a:off x="2427288" y="4064000"/>
            <a:ext cx="15382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400">
                <a:latin typeface="Times New Roman" pitchFamily="18" charset="0"/>
              </a:rPr>
              <a:t>1.5 and 1.6</a:t>
            </a:r>
          </a:p>
        </p:txBody>
      </p:sp>
      <p:sp>
        <p:nvSpPr>
          <p:cNvPr id="24600" name="Text Box 24"/>
          <p:cNvSpPr txBox="1">
            <a:spLocks noChangeArrowheads="1"/>
          </p:cNvSpPr>
          <p:nvPr/>
        </p:nvSpPr>
        <p:spPr bwMode="auto">
          <a:xfrm>
            <a:off x="374650" y="4398963"/>
            <a:ext cx="717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400">
                <a:latin typeface="Times New Roman" pitchFamily="18" charset="0"/>
              </a:rPr>
              <a:t>1.55</a:t>
            </a:r>
          </a:p>
        </p:txBody>
      </p:sp>
      <p:sp>
        <p:nvSpPr>
          <p:cNvPr id="24601" name="Text Box 25"/>
          <p:cNvSpPr txBox="1">
            <a:spLocks noChangeArrowheads="1"/>
          </p:cNvSpPr>
          <p:nvPr/>
        </p:nvSpPr>
        <p:spPr bwMode="auto">
          <a:xfrm>
            <a:off x="1187450" y="4367213"/>
            <a:ext cx="971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400">
                <a:latin typeface="Times New Roman" pitchFamily="18" charset="0"/>
              </a:rPr>
              <a:t>-0.048</a:t>
            </a:r>
          </a:p>
        </p:txBody>
      </p:sp>
      <p:sp>
        <p:nvSpPr>
          <p:cNvPr id="24602" name="Text Box 26"/>
          <p:cNvSpPr txBox="1">
            <a:spLocks noChangeArrowheads="1"/>
          </p:cNvSpPr>
          <p:nvPr/>
        </p:nvSpPr>
        <p:spPr bwMode="auto">
          <a:xfrm>
            <a:off x="2427288" y="4375150"/>
            <a:ext cx="1690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400">
                <a:latin typeface="Times New Roman" pitchFamily="18" charset="0"/>
              </a:rPr>
              <a:t>1.55 and 1.6</a:t>
            </a:r>
          </a:p>
        </p:txBody>
      </p:sp>
      <p:sp>
        <p:nvSpPr>
          <p:cNvPr id="24603" name="Text Box 27"/>
          <p:cNvSpPr txBox="1">
            <a:spLocks noChangeArrowheads="1"/>
          </p:cNvSpPr>
          <p:nvPr/>
        </p:nvSpPr>
        <p:spPr bwMode="auto">
          <a:xfrm>
            <a:off x="363538" y="4754563"/>
            <a:ext cx="717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400">
                <a:latin typeface="Times New Roman" pitchFamily="18" charset="0"/>
              </a:rPr>
              <a:t>1.56</a:t>
            </a:r>
          </a:p>
        </p:txBody>
      </p:sp>
      <p:sp>
        <p:nvSpPr>
          <p:cNvPr id="24604" name="Text Box 28"/>
          <p:cNvSpPr txBox="1">
            <a:spLocks noChangeArrowheads="1"/>
          </p:cNvSpPr>
          <p:nvPr/>
        </p:nvSpPr>
        <p:spPr bwMode="auto">
          <a:xfrm>
            <a:off x="1109663" y="4722813"/>
            <a:ext cx="1047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400">
                <a:latin typeface="Times New Roman" pitchFamily="18" charset="0"/>
              </a:rPr>
              <a:t> -0.006</a:t>
            </a:r>
          </a:p>
        </p:txBody>
      </p:sp>
      <p:sp>
        <p:nvSpPr>
          <p:cNvPr id="24605" name="Text Box 29"/>
          <p:cNvSpPr txBox="1">
            <a:spLocks noChangeArrowheads="1"/>
          </p:cNvSpPr>
          <p:nvPr/>
        </p:nvSpPr>
        <p:spPr bwMode="auto">
          <a:xfrm>
            <a:off x="2416175" y="4730750"/>
            <a:ext cx="1690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400">
                <a:latin typeface="Times New Roman" pitchFamily="18" charset="0"/>
              </a:rPr>
              <a:t>1.56 and 1.6</a:t>
            </a:r>
          </a:p>
        </p:txBody>
      </p:sp>
      <p:sp>
        <p:nvSpPr>
          <p:cNvPr id="24606" name="Text Box 30"/>
          <p:cNvSpPr txBox="1">
            <a:spLocks noChangeArrowheads="1"/>
          </p:cNvSpPr>
          <p:nvPr/>
        </p:nvSpPr>
        <p:spPr bwMode="auto">
          <a:xfrm>
            <a:off x="368300" y="5059363"/>
            <a:ext cx="717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400">
                <a:latin typeface="Times New Roman" pitchFamily="18" charset="0"/>
              </a:rPr>
              <a:t>1.57</a:t>
            </a:r>
          </a:p>
        </p:txBody>
      </p:sp>
      <p:sp>
        <p:nvSpPr>
          <p:cNvPr id="24607" name="Text Box 31"/>
          <p:cNvSpPr txBox="1">
            <a:spLocks noChangeArrowheads="1"/>
          </p:cNvSpPr>
          <p:nvPr/>
        </p:nvSpPr>
        <p:spPr bwMode="auto">
          <a:xfrm>
            <a:off x="1181100" y="5027613"/>
            <a:ext cx="946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400">
                <a:latin typeface="Times New Roman" pitchFamily="18" charset="0"/>
              </a:rPr>
              <a:t> 0.035</a:t>
            </a:r>
          </a:p>
        </p:txBody>
      </p:sp>
      <p:sp>
        <p:nvSpPr>
          <p:cNvPr id="24608" name="Text Box 32"/>
          <p:cNvSpPr txBox="1">
            <a:spLocks noChangeArrowheads="1"/>
          </p:cNvSpPr>
          <p:nvPr/>
        </p:nvSpPr>
        <p:spPr bwMode="auto">
          <a:xfrm>
            <a:off x="2420938" y="5035550"/>
            <a:ext cx="18430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400">
                <a:latin typeface="Times New Roman" pitchFamily="18" charset="0"/>
              </a:rPr>
              <a:t>1.56 and 1.57</a:t>
            </a:r>
          </a:p>
        </p:txBody>
      </p:sp>
      <p:sp>
        <p:nvSpPr>
          <p:cNvPr id="24609" name="Text Box 33"/>
          <p:cNvSpPr txBox="1">
            <a:spLocks noChangeArrowheads="1"/>
          </p:cNvSpPr>
          <p:nvPr/>
        </p:nvSpPr>
        <p:spPr bwMode="auto">
          <a:xfrm>
            <a:off x="361950" y="5375275"/>
            <a:ext cx="869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400">
                <a:latin typeface="Times New Roman" pitchFamily="18" charset="0"/>
              </a:rPr>
              <a:t>1.565</a:t>
            </a:r>
          </a:p>
        </p:txBody>
      </p:sp>
      <p:sp>
        <p:nvSpPr>
          <p:cNvPr id="24610" name="Text Box 34"/>
          <p:cNvSpPr txBox="1">
            <a:spLocks noChangeArrowheads="1"/>
          </p:cNvSpPr>
          <p:nvPr/>
        </p:nvSpPr>
        <p:spPr bwMode="auto">
          <a:xfrm>
            <a:off x="1174750" y="5343525"/>
            <a:ext cx="946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400">
                <a:latin typeface="Times New Roman" pitchFamily="18" charset="0"/>
              </a:rPr>
              <a:t> 0.014</a:t>
            </a:r>
          </a:p>
        </p:txBody>
      </p:sp>
      <p:sp>
        <p:nvSpPr>
          <p:cNvPr id="24611" name="Text Box 35"/>
          <p:cNvSpPr txBox="1">
            <a:spLocks noChangeArrowheads="1"/>
          </p:cNvSpPr>
          <p:nvPr/>
        </p:nvSpPr>
        <p:spPr bwMode="auto">
          <a:xfrm>
            <a:off x="2414588" y="5351463"/>
            <a:ext cx="19954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400">
                <a:latin typeface="Times New Roman" pitchFamily="18" charset="0"/>
              </a:rPr>
              <a:t>1.56 and 1.565</a:t>
            </a:r>
          </a:p>
        </p:txBody>
      </p:sp>
      <p:sp>
        <p:nvSpPr>
          <p:cNvPr id="24621" name="Text Box 45"/>
          <p:cNvSpPr txBox="1">
            <a:spLocks noChangeArrowheads="1"/>
          </p:cNvSpPr>
          <p:nvPr/>
        </p:nvSpPr>
        <p:spPr bwMode="auto">
          <a:xfrm>
            <a:off x="4581525" y="5362575"/>
            <a:ext cx="39401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400">
                <a:latin typeface="Times New Roman" pitchFamily="18" charset="0"/>
              </a:rPr>
              <a:t>Hence the root is 1.56 to 2 d.p.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4" grpId="0"/>
      <p:bldP spid="24585" grpId="0" animBg="1"/>
      <p:bldP spid="24586" grpId="0" animBg="1"/>
      <p:bldP spid="24587" grpId="0" animBg="1"/>
      <p:bldP spid="24589" grpId="0"/>
      <p:bldP spid="24590" grpId="0"/>
      <p:bldP spid="24591" grpId="0"/>
      <p:bldP spid="24592" grpId="0"/>
      <p:bldP spid="24593" grpId="0"/>
      <p:bldP spid="24594" grpId="0"/>
      <p:bldP spid="24595" grpId="0"/>
      <p:bldP spid="24596" grpId="0"/>
      <p:bldP spid="24597" grpId="0"/>
      <p:bldP spid="24598" grpId="0"/>
      <p:bldP spid="24599" grpId="0"/>
      <p:bldP spid="24600" grpId="0"/>
      <p:bldP spid="24601" grpId="0"/>
      <p:bldP spid="24602" grpId="0"/>
      <p:bldP spid="24603" grpId="0"/>
      <p:bldP spid="24604" grpId="0"/>
      <p:bldP spid="24605" grpId="0"/>
      <p:bldP spid="24606" grpId="0"/>
      <p:bldP spid="24607" grpId="0"/>
      <p:bldP spid="24608" grpId="0"/>
      <p:bldP spid="24609" grpId="0"/>
      <p:bldP spid="24610" grpId="0"/>
      <p:bldP spid="24611" grpId="0"/>
      <p:bldP spid="2462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sz="3600" smtClean="0"/>
              <a:t>Solving Quadratic Equations</a:t>
            </a:r>
            <a:endParaRPr lang="en-US" sz="360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Graphically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What is to be learned?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How to solve quadratic equations by looking at a graph.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200" smtClean="0"/>
              <a:t>Laughably Easy</a:t>
            </a:r>
            <a:endParaRPr lang="en-US" sz="32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628775"/>
            <a:ext cx="7632700" cy="49688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smtClean="0"/>
              <a:t>Solve x</a:t>
            </a:r>
            <a:r>
              <a:rPr lang="en-GB" baseline="30000" smtClean="0"/>
              <a:t>2</a:t>
            </a:r>
            <a:r>
              <a:rPr lang="en-GB" smtClean="0"/>
              <a:t> -2x – 8 = 0</a:t>
            </a:r>
            <a:endParaRPr lang="en-US" smtClean="0"/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>
            <a:off x="1476375" y="5157788"/>
            <a:ext cx="676751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4" name="Line 6"/>
          <p:cNvSpPr>
            <a:spLocks noChangeShapeType="1"/>
          </p:cNvSpPr>
          <p:nvPr/>
        </p:nvSpPr>
        <p:spPr bwMode="auto">
          <a:xfrm flipV="1">
            <a:off x="3851275" y="2420938"/>
            <a:ext cx="0" cy="44370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5" name="Freeform 7"/>
          <p:cNvSpPr>
            <a:spLocks/>
          </p:cNvSpPr>
          <p:nvPr/>
        </p:nvSpPr>
        <p:spPr bwMode="auto">
          <a:xfrm>
            <a:off x="2051050" y="2997200"/>
            <a:ext cx="4752975" cy="3540125"/>
          </a:xfrm>
          <a:custGeom>
            <a:avLst/>
            <a:gdLst>
              <a:gd name="T0" fmla="*/ 0 w 2994"/>
              <a:gd name="T1" fmla="*/ 0 h 2230"/>
              <a:gd name="T2" fmla="*/ 2147483647 w 2994"/>
              <a:gd name="T3" fmla="*/ 2147483647 h 2230"/>
              <a:gd name="T4" fmla="*/ 2147483647 w 2994"/>
              <a:gd name="T5" fmla="*/ 113407825 h 223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994" h="2230">
                <a:moveTo>
                  <a:pt x="0" y="0"/>
                </a:moveTo>
                <a:cubicBezTo>
                  <a:pt x="408" y="1107"/>
                  <a:pt x="817" y="2214"/>
                  <a:pt x="1316" y="2222"/>
                </a:cubicBezTo>
                <a:cubicBezTo>
                  <a:pt x="1815" y="2230"/>
                  <a:pt x="2404" y="1137"/>
                  <a:pt x="2994" y="45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3276600" y="1052513"/>
            <a:ext cx="32400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GB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</a:rPr>
              <a:t>(sometimes)</a:t>
            </a:r>
            <a:endParaRPr lang="en-US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charset="0"/>
            </a:endParaRP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5578475" y="2205038"/>
            <a:ext cx="34575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GB" sz="2800"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</a:rPr>
              <a:t>y = x</a:t>
            </a:r>
            <a:r>
              <a:rPr lang="en-GB" sz="2800" baseline="30000"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</a:rPr>
              <a:t>2</a:t>
            </a:r>
            <a:r>
              <a:rPr lang="en-GB" sz="2800"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</a:rPr>
              <a:t> -2x – 8</a:t>
            </a:r>
            <a:endParaRPr lang="en-US" sz="2800">
              <a:effectLst>
                <a:outerShdw blurRad="38100" dist="38100" dir="2700000" algn="tl">
                  <a:srgbClr val="C0C0C0"/>
                </a:outerShdw>
              </a:effectLst>
              <a:latin typeface="Tahom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 animBg="1"/>
      <p:bldP spid="7174" grpId="0" animBg="1"/>
      <p:bldP spid="7175" grpId="0" animBg="1"/>
      <p:bldP spid="7178" grpId="0"/>
      <p:bldP spid="717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200" smtClean="0"/>
              <a:t>Laughably Easy</a:t>
            </a:r>
            <a:endParaRPr lang="en-US" sz="32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628775"/>
            <a:ext cx="7632700" cy="49688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smtClean="0"/>
              <a:t>Solve x</a:t>
            </a:r>
            <a:r>
              <a:rPr lang="en-GB" baseline="30000" smtClean="0"/>
              <a:t>2</a:t>
            </a:r>
            <a:r>
              <a:rPr lang="en-GB" smtClean="0"/>
              <a:t> -2x – 8 = </a:t>
            </a:r>
            <a:r>
              <a:rPr lang="en-GB" smtClean="0">
                <a:solidFill>
                  <a:srgbClr val="CC3300"/>
                </a:solidFill>
              </a:rPr>
              <a:t>0</a:t>
            </a:r>
            <a:endParaRPr lang="en-US" smtClean="0">
              <a:solidFill>
                <a:srgbClr val="CC3300"/>
              </a:solidFill>
            </a:endParaRP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3276600" y="1052513"/>
            <a:ext cx="32400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GB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</a:rPr>
              <a:t>(sometimes)</a:t>
            </a:r>
            <a:endParaRPr lang="en-US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charset="0"/>
            </a:endParaRPr>
          </a:p>
        </p:txBody>
      </p:sp>
      <p:sp>
        <p:nvSpPr>
          <p:cNvPr id="19461" name="Line 5"/>
          <p:cNvSpPr>
            <a:spLocks noChangeShapeType="1"/>
          </p:cNvSpPr>
          <p:nvPr/>
        </p:nvSpPr>
        <p:spPr bwMode="auto">
          <a:xfrm>
            <a:off x="1476375" y="5157788"/>
            <a:ext cx="676751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2" name="Line 6"/>
          <p:cNvSpPr>
            <a:spLocks noChangeShapeType="1"/>
          </p:cNvSpPr>
          <p:nvPr/>
        </p:nvSpPr>
        <p:spPr bwMode="auto">
          <a:xfrm flipV="1">
            <a:off x="3851275" y="2420938"/>
            <a:ext cx="0" cy="44370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3" name="Freeform 7"/>
          <p:cNvSpPr>
            <a:spLocks/>
          </p:cNvSpPr>
          <p:nvPr/>
        </p:nvSpPr>
        <p:spPr bwMode="auto">
          <a:xfrm>
            <a:off x="2051050" y="2997200"/>
            <a:ext cx="4752975" cy="3540125"/>
          </a:xfrm>
          <a:custGeom>
            <a:avLst/>
            <a:gdLst>
              <a:gd name="T0" fmla="*/ 0 w 2994"/>
              <a:gd name="T1" fmla="*/ 0 h 2230"/>
              <a:gd name="T2" fmla="*/ 2147483647 w 2994"/>
              <a:gd name="T3" fmla="*/ 2147483647 h 2230"/>
              <a:gd name="T4" fmla="*/ 2147483647 w 2994"/>
              <a:gd name="T5" fmla="*/ 113407825 h 223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994" h="2230">
                <a:moveTo>
                  <a:pt x="0" y="0"/>
                </a:moveTo>
                <a:cubicBezTo>
                  <a:pt x="408" y="1107"/>
                  <a:pt x="817" y="2214"/>
                  <a:pt x="1316" y="2222"/>
                </a:cubicBezTo>
                <a:cubicBezTo>
                  <a:pt x="1815" y="2230"/>
                  <a:pt x="2404" y="1137"/>
                  <a:pt x="2994" y="45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5578475" y="2205038"/>
            <a:ext cx="34575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GB" sz="280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</a:rPr>
              <a:t>y</a:t>
            </a:r>
            <a:r>
              <a:rPr lang="en-GB" sz="2800"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</a:rPr>
              <a:t> = x</a:t>
            </a:r>
            <a:r>
              <a:rPr lang="en-GB" sz="2800" baseline="30000"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</a:rPr>
              <a:t>2</a:t>
            </a:r>
            <a:r>
              <a:rPr lang="en-GB" sz="2800"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</a:rPr>
              <a:t> -2x – 8</a:t>
            </a:r>
            <a:endParaRPr lang="en-US" sz="2800">
              <a:effectLst>
                <a:outerShdw blurRad="38100" dist="38100" dir="2700000" algn="tl">
                  <a:srgbClr val="C0C0C0"/>
                </a:outerShdw>
              </a:effectLst>
              <a:latin typeface="Tahoma" charset="0"/>
            </a:endParaRP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4427538" y="2636838"/>
            <a:ext cx="554513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2800">
                <a:latin typeface="Tahoma" pitchFamily="34" charset="0"/>
              </a:rPr>
              <a:t>Where on graph does y = 0?</a:t>
            </a:r>
            <a:endParaRPr lang="en-US" sz="2800">
              <a:latin typeface="Tahoma" pitchFamily="34" charset="0"/>
            </a:endParaRPr>
          </a:p>
        </p:txBody>
      </p:sp>
      <p:sp>
        <p:nvSpPr>
          <p:cNvPr id="11274" name="Oval 10"/>
          <p:cNvSpPr>
            <a:spLocks noChangeArrowheads="1"/>
          </p:cNvSpPr>
          <p:nvPr/>
        </p:nvSpPr>
        <p:spPr bwMode="auto">
          <a:xfrm>
            <a:off x="2339975" y="4076700"/>
            <a:ext cx="288925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2771775" y="3860800"/>
            <a:ext cx="863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2800">
                <a:latin typeface="Tahoma" pitchFamily="34" charset="0"/>
              </a:rPr>
              <a:t>?</a:t>
            </a:r>
            <a:endParaRPr lang="en-US" sz="2800">
              <a:latin typeface="Tahoma" pitchFamily="34" charset="0"/>
            </a:endParaRPr>
          </a:p>
        </p:txBody>
      </p:sp>
      <p:sp>
        <p:nvSpPr>
          <p:cNvPr id="11276" name="Oval 12"/>
          <p:cNvSpPr>
            <a:spLocks noChangeArrowheads="1"/>
          </p:cNvSpPr>
          <p:nvPr/>
        </p:nvSpPr>
        <p:spPr bwMode="auto">
          <a:xfrm>
            <a:off x="3708400" y="6308725"/>
            <a:ext cx="288925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4140200" y="6092825"/>
            <a:ext cx="863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2800">
                <a:latin typeface="Tahoma" pitchFamily="34" charset="0"/>
              </a:rPr>
              <a:t>?</a:t>
            </a:r>
            <a:endParaRPr lang="en-US" sz="2800">
              <a:latin typeface="Tahoma" pitchFamily="34" charset="0"/>
            </a:endParaRPr>
          </a:p>
        </p:txBody>
      </p:sp>
      <p:sp>
        <p:nvSpPr>
          <p:cNvPr id="11278" name="Oval 14"/>
          <p:cNvSpPr>
            <a:spLocks noChangeArrowheads="1"/>
          </p:cNvSpPr>
          <p:nvPr/>
        </p:nvSpPr>
        <p:spPr bwMode="auto">
          <a:xfrm>
            <a:off x="5508625" y="5013325"/>
            <a:ext cx="288925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9" name="Text Box 15"/>
          <p:cNvSpPr txBox="1">
            <a:spLocks noChangeArrowheads="1"/>
          </p:cNvSpPr>
          <p:nvPr/>
        </p:nvSpPr>
        <p:spPr bwMode="auto">
          <a:xfrm>
            <a:off x="5940425" y="4797425"/>
            <a:ext cx="863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2800">
                <a:latin typeface="Tahoma" pitchFamily="34" charset="0"/>
              </a:rPr>
              <a:t>?</a:t>
            </a:r>
            <a:endParaRPr lang="en-US" sz="2800">
              <a:latin typeface="Tahoma" pitchFamily="34" charset="0"/>
            </a:endParaRPr>
          </a:p>
        </p:txBody>
      </p:sp>
      <p:sp>
        <p:nvSpPr>
          <p:cNvPr id="11280" name="Oval 16"/>
          <p:cNvSpPr>
            <a:spLocks noChangeArrowheads="1"/>
          </p:cNvSpPr>
          <p:nvPr/>
        </p:nvSpPr>
        <p:spPr bwMode="auto">
          <a:xfrm>
            <a:off x="2771775" y="5013325"/>
            <a:ext cx="288925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1" name="Text Box 17"/>
          <p:cNvSpPr txBox="1">
            <a:spLocks noChangeArrowheads="1"/>
          </p:cNvSpPr>
          <p:nvPr/>
        </p:nvSpPr>
        <p:spPr bwMode="auto">
          <a:xfrm>
            <a:off x="6516688" y="4005263"/>
            <a:ext cx="262731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3200">
                <a:latin typeface="Tahoma" pitchFamily="34" charset="0"/>
              </a:rPr>
              <a:t>Solutions</a:t>
            </a:r>
            <a:endParaRPr lang="en-US" sz="3200">
              <a:latin typeface="Tahoma" pitchFamily="34" charset="0"/>
            </a:endParaRPr>
          </a:p>
        </p:txBody>
      </p:sp>
      <p:sp>
        <p:nvSpPr>
          <p:cNvPr id="11282" name="Line 18"/>
          <p:cNvSpPr>
            <a:spLocks noChangeShapeType="1"/>
          </p:cNvSpPr>
          <p:nvPr/>
        </p:nvSpPr>
        <p:spPr bwMode="auto">
          <a:xfrm flipH="1">
            <a:off x="2916238" y="4437063"/>
            <a:ext cx="3671887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4" name="Line 20"/>
          <p:cNvSpPr>
            <a:spLocks noChangeShapeType="1"/>
          </p:cNvSpPr>
          <p:nvPr/>
        </p:nvSpPr>
        <p:spPr bwMode="auto">
          <a:xfrm flipH="1">
            <a:off x="5651500" y="4508500"/>
            <a:ext cx="1152525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5" name="Text Box 21"/>
          <p:cNvSpPr txBox="1">
            <a:spLocks noChangeArrowheads="1"/>
          </p:cNvSpPr>
          <p:nvPr/>
        </p:nvSpPr>
        <p:spPr bwMode="auto">
          <a:xfrm>
            <a:off x="1979613" y="5373688"/>
            <a:ext cx="5832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2400">
                <a:latin typeface="Tahoma" pitchFamily="34" charset="0"/>
              </a:rPr>
              <a:t>-3    -2   -1  0   1   2    3  4   5   6 </a:t>
            </a:r>
            <a:endParaRPr lang="en-US" sz="2400">
              <a:latin typeface="Tahoma" pitchFamily="34" charset="0"/>
            </a:endParaRPr>
          </a:p>
        </p:txBody>
      </p:sp>
      <p:sp>
        <p:nvSpPr>
          <p:cNvPr id="11286" name="Text Box 22"/>
          <p:cNvSpPr txBox="1">
            <a:spLocks noChangeArrowheads="1"/>
          </p:cNvSpPr>
          <p:nvPr/>
        </p:nvSpPr>
        <p:spPr bwMode="auto">
          <a:xfrm>
            <a:off x="6588125" y="4437063"/>
            <a:ext cx="37449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3200">
                <a:latin typeface="Tahoma" pitchFamily="34" charset="0"/>
              </a:rPr>
              <a:t>(The Roots)</a:t>
            </a:r>
          </a:p>
        </p:txBody>
      </p:sp>
      <p:sp>
        <p:nvSpPr>
          <p:cNvPr id="11287" name="Text Box 23"/>
          <p:cNvSpPr txBox="1">
            <a:spLocks noChangeArrowheads="1"/>
          </p:cNvSpPr>
          <p:nvPr/>
        </p:nvSpPr>
        <p:spPr bwMode="auto">
          <a:xfrm>
            <a:off x="5795963" y="6021388"/>
            <a:ext cx="3348037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3200">
                <a:latin typeface="Tahoma" pitchFamily="34" charset="0"/>
              </a:rPr>
              <a:t>X = -2 or 4</a:t>
            </a:r>
            <a:endParaRPr lang="en-US" sz="3200">
              <a:latin typeface="Tahoma" pitchFamily="34" charset="0"/>
            </a:endParaRPr>
          </a:p>
        </p:txBody>
      </p:sp>
      <p:pic>
        <p:nvPicPr>
          <p:cNvPr id="11288" name="Picture 24" descr="MMAG00406_0000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013325"/>
            <a:ext cx="17526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2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2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2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1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1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1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1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1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12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1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1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1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3" grpId="0"/>
      <p:bldP spid="11274" grpId="0" animBg="1"/>
      <p:bldP spid="11275" grpId="0"/>
      <p:bldP spid="11276" grpId="0" animBg="1"/>
      <p:bldP spid="11277" grpId="0"/>
      <p:bldP spid="11278" grpId="0" animBg="1"/>
      <p:bldP spid="11279" grpId="0"/>
      <p:bldP spid="11280" grpId="0" animBg="1"/>
      <p:bldP spid="11281" grpId="0"/>
      <p:bldP spid="11282" grpId="0" animBg="1"/>
      <p:bldP spid="11284" grpId="0" animBg="1"/>
      <p:bldP spid="11285" grpId="0"/>
      <p:bldP spid="11286" grpId="0"/>
      <p:bldP spid="1128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628775"/>
            <a:ext cx="7632700" cy="49688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smtClean="0"/>
              <a:t>Solve x</a:t>
            </a:r>
            <a:r>
              <a:rPr lang="en-GB" baseline="30000" smtClean="0"/>
              <a:t>2</a:t>
            </a:r>
            <a:r>
              <a:rPr lang="en-GB" smtClean="0"/>
              <a:t> - 8x + 7 = 0</a:t>
            </a:r>
            <a:endParaRPr lang="en-US" smtClean="0">
              <a:solidFill>
                <a:srgbClr val="CC3300"/>
              </a:solidFill>
            </a:endParaRPr>
          </a:p>
        </p:txBody>
      </p:sp>
      <p:sp>
        <p:nvSpPr>
          <p:cNvPr id="13317" name="Line 5"/>
          <p:cNvSpPr>
            <a:spLocks noChangeShapeType="1"/>
          </p:cNvSpPr>
          <p:nvPr/>
        </p:nvSpPr>
        <p:spPr bwMode="auto">
          <a:xfrm>
            <a:off x="1476375" y="5157788"/>
            <a:ext cx="676751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 flipV="1">
            <a:off x="3851275" y="2420938"/>
            <a:ext cx="0" cy="44370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9" name="Freeform 7"/>
          <p:cNvSpPr>
            <a:spLocks/>
          </p:cNvSpPr>
          <p:nvPr/>
        </p:nvSpPr>
        <p:spPr bwMode="auto">
          <a:xfrm>
            <a:off x="3276600" y="2997200"/>
            <a:ext cx="4752975" cy="3540125"/>
          </a:xfrm>
          <a:custGeom>
            <a:avLst/>
            <a:gdLst>
              <a:gd name="T0" fmla="*/ 0 w 2994"/>
              <a:gd name="T1" fmla="*/ 0 h 2230"/>
              <a:gd name="T2" fmla="*/ 2147483647 w 2994"/>
              <a:gd name="T3" fmla="*/ 2147483647 h 2230"/>
              <a:gd name="T4" fmla="*/ 2147483647 w 2994"/>
              <a:gd name="T5" fmla="*/ 113407825 h 223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994" h="2230">
                <a:moveTo>
                  <a:pt x="0" y="0"/>
                </a:moveTo>
                <a:cubicBezTo>
                  <a:pt x="408" y="1107"/>
                  <a:pt x="817" y="2214"/>
                  <a:pt x="1316" y="2222"/>
                </a:cubicBezTo>
                <a:cubicBezTo>
                  <a:pt x="1815" y="2230"/>
                  <a:pt x="2404" y="1137"/>
                  <a:pt x="2994" y="45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5867400" y="2420938"/>
            <a:ext cx="34575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GB" sz="2800"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</a:rPr>
              <a:t>y = x</a:t>
            </a:r>
            <a:r>
              <a:rPr lang="en-GB" sz="2800" baseline="30000"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</a:rPr>
              <a:t>2</a:t>
            </a:r>
            <a:r>
              <a:rPr lang="en-GB" sz="2800"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</a:rPr>
              <a:t> -8x + 7</a:t>
            </a:r>
            <a:endParaRPr lang="en-US" sz="2800">
              <a:effectLst>
                <a:outerShdw blurRad="38100" dist="38100" dir="2700000" algn="tl">
                  <a:srgbClr val="C0C0C0"/>
                </a:outerShdw>
              </a:effectLst>
              <a:latin typeface="Tahoma" charset="0"/>
            </a:endParaRPr>
          </a:p>
        </p:txBody>
      </p:sp>
      <p:sp>
        <p:nvSpPr>
          <p:cNvPr id="13332" name="Text Box 20"/>
          <p:cNvSpPr txBox="1">
            <a:spLocks noChangeArrowheads="1"/>
          </p:cNvSpPr>
          <p:nvPr/>
        </p:nvSpPr>
        <p:spPr bwMode="auto">
          <a:xfrm>
            <a:off x="1908175" y="5300663"/>
            <a:ext cx="5832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2400">
                <a:latin typeface="Tahoma" pitchFamily="34" charset="0"/>
              </a:rPr>
              <a:t>-3    -2   -1  0   1   2    3  4   5  6  7</a:t>
            </a:r>
            <a:endParaRPr lang="en-US" sz="2400">
              <a:latin typeface="Tahoma" pitchFamily="34" charset="0"/>
            </a:endParaRPr>
          </a:p>
        </p:txBody>
      </p:sp>
      <p:sp>
        <p:nvSpPr>
          <p:cNvPr id="13333" name="Text Box 21"/>
          <p:cNvSpPr txBox="1">
            <a:spLocks noChangeArrowheads="1"/>
          </p:cNvSpPr>
          <p:nvPr/>
        </p:nvSpPr>
        <p:spPr bwMode="auto">
          <a:xfrm>
            <a:off x="5795963" y="6021388"/>
            <a:ext cx="3348037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3200">
                <a:latin typeface="Tahoma" pitchFamily="34" charset="0"/>
              </a:rPr>
              <a:t>X = 1 or 7</a:t>
            </a:r>
            <a:endParaRPr lang="en-US" sz="3200">
              <a:latin typeface="Tahoma" pitchFamily="34" charset="0"/>
            </a:endParaRPr>
          </a:p>
        </p:txBody>
      </p:sp>
      <p:sp>
        <p:nvSpPr>
          <p:cNvPr id="13335" name="Oval 23"/>
          <p:cNvSpPr>
            <a:spLocks noChangeArrowheads="1"/>
          </p:cNvSpPr>
          <p:nvPr/>
        </p:nvSpPr>
        <p:spPr bwMode="auto">
          <a:xfrm>
            <a:off x="3995738" y="5013325"/>
            <a:ext cx="287337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6" name="Oval 24"/>
          <p:cNvSpPr>
            <a:spLocks noChangeArrowheads="1"/>
          </p:cNvSpPr>
          <p:nvPr/>
        </p:nvSpPr>
        <p:spPr bwMode="auto">
          <a:xfrm>
            <a:off x="6659563" y="5013325"/>
            <a:ext cx="287337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1" name="Rectangle 2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3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3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3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3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3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3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 animBg="1"/>
      <p:bldP spid="13318" grpId="0" animBg="1"/>
      <p:bldP spid="13319" grpId="0" animBg="1"/>
      <p:bldP spid="13320" grpId="0"/>
      <p:bldP spid="13332" grpId="0"/>
      <p:bldP spid="13333" grpId="0"/>
      <p:bldP spid="13335" grpId="0" animBg="1"/>
      <p:bldP spid="1333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206375" y="168275"/>
            <a:ext cx="4933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b="1" u="sng"/>
              <a:t>Solving quadratic equations – using graphs</a:t>
            </a:r>
            <a:endParaRPr lang="en-GB"/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227013" y="985838"/>
            <a:ext cx="56276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/>
              <a:t>1.  Use the graph below to find where </a:t>
            </a:r>
            <a:r>
              <a:rPr lang="en-GB" i="1"/>
              <a:t>x</a:t>
            </a:r>
            <a:r>
              <a:rPr lang="en-GB" baseline="30000"/>
              <a:t>2</a:t>
            </a:r>
            <a:r>
              <a:rPr lang="en-GB"/>
              <a:t> + </a:t>
            </a:r>
            <a:r>
              <a:rPr lang="en-GB" i="1"/>
              <a:t>2x</a:t>
            </a:r>
            <a:r>
              <a:rPr lang="en-GB"/>
              <a:t> – 3 = 0. </a:t>
            </a:r>
          </a:p>
        </p:txBody>
      </p:sp>
      <p:graphicFrame>
        <p:nvGraphicFramePr>
          <p:cNvPr id="4102" name="Object 6"/>
          <p:cNvGraphicFramePr>
            <a:graphicFrameLocks noChangeAspect="1"/>
          </p:cNvGraphicFramePr>
          <p:nvPr/>
        </p:nvGraphicFramePr>
        <p:xfrm>
          <a:off x="644525" y="1409700"/>
          <a:ext cx="3833813" cy="3186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FXDraw V2" r:id="rId3" imgW="3834360" imgH="3186360" progId="FXDraw200.Document">
                  <p:embed/>
                </p:oleObj>
              </mc:Choice>
              <mc:Fallback>
                <p:oleObj name="FXDraw V2" r:id="rId3" imgW="3834360" imgH="3186360" progId="FXDraw200.Document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525" y="1409700"/>
                        <a:ext cx="3833813" cy="3186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3" name="Object 7"/>
          <p:cNvGraphicFramePr>
            <a:graphicFrameLocks noChangeAspect="1"/>
          </p:cNvGraphicFramePr>
          <p:nvPr/>
        </p:nvGraphicFramePr>
        <p:xfrm>
          <a:off x="420688" y="4848225"/>
          <a:ext cx="60706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Equation" r:id="rId5" imgW="6070600" imgH="406400" progId="Equation.DSMT4">
                  <p:embed/>
                </p:oleObj>
              </mc:Choice>
              <mc:Fallback>
                <p:oleObj name="Equation" r:id="rId5" imgW="6070600" imgH="4064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688" y="4848225"/>
                        <a:ext cx="60706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4" name="Oval 8"/>
          <p:cNvSpPr>
            <a:spLocks noChangeArrowheads="1"/>
          </p:cNvSpPr>
          <p:nvPr/>
        </p:nvSpPr>
        <p:spPr bwMode="auto">
          <a:xfrm>
            <a:off x="1500188" y="3465513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5" name="Oval 9"/>
          <p:cNvSpPr>
            <a:spLocks noChangeArrowheads="1"/>
          </p:cNvSpPr>
          <p:nvPr/>
        </p:nvSpPr>
        <p:spPr bwMode="auto">
          <a:xfrm>
            <a:off x="2760663" y="3470275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4106" name="Object 10"/>
          <p:cNvGraphicFramePr>
            <a:graphicFrameLocks noChangeAspect="1"/>
          </p:cNvGraphicFramePr>
          <p:nvPr/>
        </p:nvGraphicFramePr>
        <p:xfrm>
          <a:off x="425450" y="5432425"/>
          <a:ext cx="47498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Equation" r:id="rId7" imgW="4749800" imgH="406400" progId="Equation.DSMT4">
                  <p:embed/>
                </p:oleObj>
              </mc:Choice>
              <mc:Fallback>
                <p:oleObj name="Equation" r:id="rId7" imgW="4749800" imgH="4064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450" y="5432425"/>
                        <a:ext cx="47498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/>
      <p:bldP spid="4104" grpId="0" animBg="1"/>
      <p:bldP spid="410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Line 4"/>
          <p:cNvSpPr>
            <a:spLocks noChangeShapeType="1"/>
          </p:cNvSpPr>
          <p:nvPr/>
        </p:nvSpPr>
        <p:spPr bwMode="auto">
          <a:xfrm>
            <a:off x="1331913" y="4292600"/>
            <a:ext cx="439261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 flipV="1">
            <a:off x="3851275" y="1773238"/>
            <a:ext cx="0" cy="3816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2" name="Freeform 6"/>
          <p:cNvSpPr>
            <a:spLocks/>
          </p:cNvSpPr>
          <p:nvPr/>
        </p:nvSpPr>
        <p:spPr bwMode="auto">
          <a:xfrm>
            <a:off x="1331913" y="1916113"/>
            <a:ext cx="2232025" cy="3457575"/>
          </a:xfrm>
          <a:custGeom>
            <a:avLst/>
            <a:gdLst>
              <a:gd name="T0" fmla="*/ 0 w 1406"/>
              <a:gd name="T1" fmla="*/ 0 h 2178"/>
              <a:gd name="T2" fmla="*/ 1486892188 w 1406"/>
              <a:gd name="T3" fmla="*/ 2147483647 h 2178"/>
              <a:gd name="T4" fmla="*/ 2147483647 w 1406"/>
              <a:gd name="T5" fmla="*/ 0 h 217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406" h="2178">
                <a:moveTo>
                  <a:pt x="0" y="0"/>
                </a:moveTo>
                <a:cubicBezTo>
                  <a:pt x="178" y="1089"/>
                  <a:pt x="356" y="2178"/>
                  <a:pt x="590" y="2178"/>
                </a:cubicBezTo>
                <a:cubicBezTo>
                  <a:pt x="824" y="2178"/>
                  <a:pt x="1270" y="363"/>
                  <a:pt x="1406" y="0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3" name="Oval 7"/>
          <p:cNvSpPr>
            <a:spLocks noChangeArrowheads="1"/>
          </p:cNvSpPr>
          <p:nvPr/>
        </p:nvSpPr>
        <p:spPr bwMode="auto">
          <a:xfrm>
            <a:off x="1619250" y="4221163"/>
            <a:ext cx="288925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Oval 8"/>
          <p:cNvSpPr>
            <a:spLocks noChangeArrowheads="1"/>
          </p:cNvSpPr>
          <p:nvPr/>
        </p:nvSpPr>
        <p:spPr bwMode="auto">
          <a:xfrm>
            <a:off x="2700338" y="4221163"/>
            <a:ext cx="288925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1835150" y="3716338"/>
            <a:ext cx="5762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2400">
                <a:latin typeface="Tahoma" pitchFamily="34" charset="0"/>
              </a:rPr>
              <a:t>A</a:t>
            </a:r>
            <a:endParaRPr lang="en-US" sz="2400">
              <a:latin typeface="Tahoma" pitchFamily="34" charset="0"/>
            </a:endParaRPr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3059113" y="3716338"/>
            <a:ext cx="5762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2400">
                <a:latin typeface="Tahoma" pitchFamily="34" charset="0"/>
              </a:rPr>
              <a:t>B</a:t>
            </a:r>
            <a:endParaRPr lang="en-US" sz="2400">
              <a:latin typeface="Tahoma" pitchFamily="34" charset="0"/>
            </a:endParaRPr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3419475" y="836613"/>
            <a:ext cx="31686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3200">
                <a:latin typeface="Tahoma" pitchFamily="34" charset="0"/>
              </a:rPr>
              <a:t>Y = x</a:t>
            </a:r>
            <a:r>
              <a:rPr lang="en-GB" sz="3200" baseline="30000">
                <a:latin typeface="Tahoma" pitchFamily="34" charset="0"/>
              </a:rPr>
              <a:t>2</a:t>
            </a:r>
            <a:r>
              <a:rPr lang="en-GB" sz="3200">
                <a:latin typeface="Tahoma" pitchFamily="34" charset="0"/>
              </a:rPr>
              <a:t> + 6x + 8  </a:t>
            </a:r>
            <a:endParaRPr lang="en-US" sz="3200">
              <a:latin typeface="Tahoma" pitchFamily="34" charset="0"/>
            </a:endParaRP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3924300" y="1196975"/>
            <a:ext cx="47513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3200">
                <a:latin typeface="Tahoma" pitchFamily="34" charset="0"/>
              </a:rPr>
              <a:t>Not given x values</a:t>
            </a:r>
            <a:endParaRPr lang="en-US" sz="3200">
              <a:latin typeface="Tahoma" pitchFamily="34" charset="0"/>
            </a:endParaRPr>
          </a:p>
        </p:txBody>
      </p:sp>
      <p:pic>
        <p:nvPicPr>
          <p:cNvPr id="14349" name="Picture 13" descr="MMj02827410000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188" y="2349500"/>
            <a:ext cx="1547812" cy="154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3851275" y="2205038"/>
            <a:ext cx="49688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3200">
                <a:latin typeface="Tahoma" pitchFamily="34" charset="0"/>
              </a:rPr>
              <a:t>Solve x</a:t>
            </a:r>
            <a:r>
              <a:rPr lang="en-GB" sz="3200" baseline="30000">
                <a:latin typeface="Tahoma" pitchFamily="34" charset="0"/>
              </a:rPr>
              <a:t>2</a:t>
            </a:r>
            <a:r>
              <a:rPr lang="en-GB" sz="3200">
                <a:latin typeface="Tahoma" pitchFamily="34" charset="0"/>
              </a:rPr>
              <a:t> + 6x + 8 = 0</a:t>
            </a:r>
            <a:endParaRPr lang="en-US" sz="3200">
              <a:latin typeface="Tahoma" pitchFamily="34" charset="0"/>
            </a:endParaRPr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3995738" y="2852738"/>
            <a:ext cx="1944687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3200">
                <a:latin typeface="Tahoma" pitchFamily="34" charset="0"/>
              </a:rPr>
              <a:t>Factorise</a:t>
            </a:r>
            <a:endParaRPr lang="en-US" sz="3200">
              <a:latin typeface="Tahoma" pitchFamily="34" charset="0"/>
            </a:endParaRPr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4284663" y="3357563"/>
            <a:ext cx="43735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3200">
                <a:latin typeface="Tahoma" pitchFamily="34" charset="0"/>
              </a:rPr>
              <a:t>or quadratic formula</a:t>
            </a:r>
            <a:endParaRPr lang="en-US" sz="3200">
              <a:latin typeface="Tahoma" pitchFamily="34" charset="0"/>
            </a:endParaRPr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5292725" y="4005263"/>
            <a:ext cx="50768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3200">
                <a:latin typeface="Tahoma" pitchFamily="34" charset="0"/>
              </a:rPr>
              <a:t>(x + 2)(x + 4) = 0</a:t>
            </a:r>
            <a:endParaRPr lang="en-US" sz="3200">
              <a:latin typeface="Tahoma" pitchFamily="34" charset="0"/>
            </a:endParaRPr>
          </a:p>
        </p:txBody>
      </p:sp>
      <p:sp>
        <p:nvSpPr>
          <p:cNvPr id="14354" name="Text Box 18"/>
          <p:cNvSpPr txBox="1">
            <a:spLocks noChangeArrowheads="1"/>
          </p:cNvSpPr>
          <p:nvPr/>
        </p:nvSpPr>
        <p:spPr bwMode="auto">
          <a:xfrm>
            <a:off x="5219700" y="4724400"/>
            <a:ext cx="489743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3200">
                <a:latin typeface="Tahoma" pitchFamily="34" charset="0"/>
              </a:rPr>
              <a:t>x+2 = 0 or x+4 = 0</a:t>
            </a:r>
            <a:endParaRPr lang="en-US" sz="3200">
              <a:latin typeface="Tahoma" pitchFamily="34" charset="0"/>
            </a:endParaRPr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5292725" y="5373688"/>
            <a:ext cx="489743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3200">
                <a:latin typeface="Tahoma" pitchFamily="34" charset="0"/>
              </a:rPr>
              <a:t>x = -2 or x = -4</a:t>
            </a:r>
            <a:endParaRPr lang="en-US" sz="3200">
              <a:latin typeface="Tahoma" pitchFamily="34" charset="0"/>
            </a:endParaRPr>
          </a:p>
        </p:txBody>
      </p:sp>
      <p:sp>
        <p:nvSpPr>
          <p:cNvPr id="14356" name="Text Box 20"/>
          <p:cNvSpPr txBox="1">
            <a:spLocks noChangeArrowheads="1"/>
          </p:cNvSpPr>
          <p:nvPr/>
        </p:nvSpPr>
        <p:spPr bwMode="auto">
          <a:xfrm>
            <a:off x="4067175" y="5949950"/>
            <a:ext cx="54006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3200">
                <a:latin typeface="Tahoma" pitchFamily="34" charset="0"/>
              </a:rPr>
              <a:t>A (-4 , 0)     B (-2 , 0)</a:t>
            </a:r>
            <a:endParaRPr lang="en-US" sz="3200">
              <a:latin typeface="Tahoma" pitchFamily="34" charset="0"/>
            </a:endParaRPr>
          </a:p>
        </p:txBody>
      </p:sp>
      <p:sp>
        <p:nvSpPr>
          <p:cNvPr id="14357" name="Text Box 21"/>
          <p:cNvSpPr txBox="1">
            <a:spLocks noChangeArrowheads="1"/>
          </p:cNvSpPr>
          <p:nvPr/>
        </p:nvSpPr>
        <p:spPr bwMode="auto">
          <a:xfrm>
            <a:off x="6372225" y="908050"/>
            <a:ext cx="30495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3200">
                <a:latin typeface="Tahoma" pitchFamily="34" charset="0"/>
              </a:rPr>
              <a:t>Find A and B</a:t>
            </a:r>
            <a:endParaRPr lang="en-US" sz="3200">
              <a:latin typeface="Tahoma" pitchFamily="34" charset="0"/>
            </a:endParaRPr>
          </a:p>
        </p:txBody>
      </p:sp>
      <p:sp>
        <p:nvSpPr>
          <p:cNvPr id="21524" name="Text Box 23"/>
          <p:cNvSpPr txBox="1">
            <a:spLocks noChangeArrowheads="1"/>
          </p:cNvSpPr>
          <p:nvPr/>
        </p:nvSpPr>
        <p:spPr bwMode="auto">
          <a:xfrm>
            <a:off x="323850" y="188913"/>
            <a:ext cx="165576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3200">
                <a:latin typeface="Tahoma" pitchFamily="34" charset="0"/>
              </a:rPr>
              <a:t>But….</a:t>
            </a:r>
          </a:p>
        </p:txBody>
      </p:sp>
      <p:sp>
        <p:nvSpPr>
          <p:cNvPr id="14360" name="Text Box 24"/>
          <p:cNvSpPr txBox="1">
            <a:spLocks noChangeArrowheads="1"/>
          </p:cNvSpPr>
          <p:nvPr/>
        </p:nvSpPr>
        <p:spPr bwMode="auto">
          <a:xfrm>
            <a:off x="2700338" y="115888"/>
            <a:ext cx="417671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3200">
                <a:latin typeface="Tahoma" pitchFamily="34" charset="0"/>
              </a:rPr>
              <a:t>Exam Type Question</a:t>
            </a:r>
          </a:p>
        </p:txBody>
      </p:sp>
      <p:sp>
        <p:nvSpPr>
          <p:cNvPr id="14361" name="Text Box 25"/>
          <p:cNvSpPr txBox="1">
            <a:spLocks noChangeArrowheads="1"/>
          </p:cNvSpPr>
          <p:nvPr/>
        </p:nvSpPr>
        <p:spPr bwMode="auto">
          <a:xfrm>
            <a:off x="4067175" y="1700213"/>
            <a:ext cx="403383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200"/>
              <a:t>But we know </a:t>
            </a:r>
            <a:r>
              <a:rPr lang="en-GB" sz="3200">
                <a:solidFill>
                  <a:srgbClr val="CC3300"/>
                </a:solidFill>
              </a:rPr>
              <a:t>y = 0</a:t>
            </a:r>
            <a:endParaRPr lang="en-GB" sz="3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43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43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800" decel="1000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800" decel="10000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800" decel="10000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800" decel="10000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143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143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14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14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 animBg="1"/>
      <p:bldP spid="14341" grpId="0" animBg="1"/>
      <p:bldP spid="14342" grpId="0" animBg="1"/>
      <p:bldP spid="14343" grpId="0" animBg="1"/>
      <p:bldP spid="14344" grpId="0" animBg="1"/>
      <p:bldP spid="14345" grpId="0"/>
      <p:bldP spid="14346" grpId="0"/>
      <p:bldP spid="14347" grpId="0"/>
      <p:bldP spid="14348" grpId="0"/>
      <p:bldP spid="14350" grpId="0"/>
      <p:bldP spid="14351" grpId="0"/>
      <p:bldP spid="14352" grpId="0"/>
      <p:bldP spid="14353" grpId="0"/>
      <p:bldP spid="14354" grpId="0"/>
      <p:bldP spid="14355" grpId="0"/>
      <p:bldP spid="14356" grpId="0"/>
      <p:bldP spid="14357" grpId="0"/>
      <p:bldP spid="14360" grpId="0"/>
      <p:bldP spid="1436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Line 4"/>
          <p:cNvSpPr>
            <a:spLocks noChangeShapeType="1"/>
          </p:cNvSpPr>
          <p:nvPr/>
        </p:nvSpPr>
        <p:spPr bwMode="auto">
          <a:xfrm flipV="1">
            <a:off x="1835150" y="476250"/>
            <a:ext cx="0" cy="27368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1" name="Line 5"/>
          <p:cNvSpPr>
            <a:spLocks noChangeShapeType="1"/>
          </p:cNvSpPr>
          <p:nvPr/>
        </p:nvSpPr>
        <p:spPr bwMode="auto">
          <a:xfrm>
            <a:off x="539750" y="2349500"/>
            <a:ext cx="46085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2" name="Freeform 6"/>
          <p:cNvSpPr>
            <a:spLocks/>
          </p:cNvSpPr>
          <p:nvPr/>
        </p:nvSpPr>
        <p:spPr bwMode="auto">
          <a:xfrm>
            <a:off x="2484438" y="836613"/>
            <a:ext cx="2160587" cy="1943100"/>
          </a:xfrm>
          <a:custGeom>
            <a:avLst/>
            <a:gdLst>
              <a:gd name="T0" fmla="*/ 0 w 1361"/>
              <a:gd name="T1" fmla="*/ 0 h 1224"/>
              <a:gd name="T2" fmla="*/ 1486891843 w 1361"/>
              <a:gd name="T3" fmla="*/ 2147483647 h 1224"/>
              <a:gd name="T4" fmla="*/ 2147483647 w 1361"/>
              <a:gd name="T5" fmla="*/ 0 h 122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361" h="1224">
                <a:moveTo>
                  <a:pt x="0" y="0"/>
                </a:moveTo>
                <a:cubicBezTo>
                  <a:pt x="181" y="612"/>
                  <a:pt x="363" y="1224"/>
                  <a:pt x="590" y="1224"/>
                </a:cubicBezTo>
                <a:cubicBezTo>
                  <a:pt x="817" y="1224"/>
                  <a:pt x="1089" y="612"/>
                  <a:pt x="1361" y="0"/>
                </a:cubicBezTo>
              </a:path>
            </a:pathLst>
          </a:custGeom>
          <a:noFill/>
          <a:ln w="38100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3" name="Line 7"/>
          <p:cNvSpPr>
            <a:spLocks noChangeShapeType="1"/>
          </p:cNvSpPr>
          <p:nvPr/>
        </p:nvSpPr>
        <p:spPr bwMode="auto">
          <a:xfrm>
            <a:off x="684213" y="1989138"/>
            <a:ext cx="4464050" cy="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4500563" y="333375"/>
            <a:ext cx="35274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200"/>
              <a:t>y = x</a:t>
            </a:r>
            <a:r>
              <a:rPr lang="en-GB" sz="3200" baseline="30000"/>
              <a:t>2 </a:t>
            </a:r>
            <a:r>
              <a:rPr lang="en-GB" sz="3200"/>
              <a:t>– 7x + 10</a:t>
            </a:r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5219700" y="1628775"/>
            <a:ext cx="35274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200"/>
              <a:t>y = 2</a:t>
            </a:r>
          </a:p>
        </p:txBody>
      </p:sp>
      <p:sp>
        <p:nvSpPr>
          <p:cNvPr id="24586" name="Oval 10"/>
          <p:cNvSpPr>
            <a:spLocks noChangeArrowheads="1"/>
          </p:cNvSpPr>
          <p:nvPr/>
        </p:nvSpPr>
        <p:spPr bwMode="auto">
          <a:xfrm>
            <a:off x="2771775" y="1916113"/>
            <a:ext cx="144463" cy="142875"/>
          </a:xfrm>
          <a:prstGeom prst="ellipse">
            <a:avLst/>
          </a:prstGeom>
          <a:solidFill>
            <a:srgbClr val="CC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7" name="Oval 11"/>
          <p:cNvSpPr>
            <a:spLocks noChangeArrowheads="1"/>
          </p:cNvSpPr>
          <p:nvPr/>
        </p:nvSpPr>
        <p:spPr bwMode="auto">
          <a:xfrm>
            <a:off x="4067175" y="1916113"/>
            <a:ext cx="144463" cy="142875"/>
          </a:xfrm>
          <a:prstGeom prst="ellipse">
            <a:avLst/>
          </a:prstGeom>
          <a:solidFill>
            <a:srgbClr val="CC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8" name="Text Box 12"/>
          <p:cNvSpPr txBox="1">
            <a:spLocks noChangeArrowheads="1"/>
          </p:cNvSpPr>
          <p:nvPr/>
        </p:nvSpPr>
        <p:spPr bwMode="auto">
          <a:xfrm>
            <a:off x="4716463" y="2997200"/>
            <a:ext cx="35274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200"/>
              <a:t>x</a:t>
            </a:r>
            <a:r>
              <a:rPr lang="en-GB" sz="3200" baseline="30000"/>
              <a:t>2 </a:t>
            </a:r>
            <a:r>
              <a:rPr lang="en-GB" sz="3200"/>
              <a:t>– 7x + 10</a:t>
            </a:r>
          </a:p>
        </p:txBody>
      </p:sp>
      <p:sp>
        <p:nvSpPr>
          <p:cNvPr id="24589" name="Text Box 13"/>
          <p:cNvSpPr txBox="1">
            <a:spLocks noChangeArrowheads="1"/>
          </p:cNvSpPr>
          <p:nvPr/>
        </p:nvSpPr>
        <p:spPr bwMode="auto">
          <a:xfrm>
            <a:off x="3995738" y="2997200"/>
            <a:ext cx="9350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200"/>
              <a:t>y =</a:t>
            </a:r>
          </a:p>
        </p:txBody>
      </p:sp>
      <p:sp>
        <p:nvSpPr>
          <p:cNvPr id="24590" name="Text Box 14"/>
          <p:cNvSpPr txBox="1">
            <a:spLocks noChangeArrowheads="1"/>
          </p:cNvSpPr>
          <p:nvPr/>
        </p:nvSpPr>
        <p:spPr bwMode="auto">
          <a:xfrm>
            <a:off x="3995738" y="2997200"/>
            <a:ext cx="1295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200"/>
              <a:t>2 = </a:t>
            </a:r>
          </a:p>
        </p:txBody>
      </p:sp>
      <p:sp>
        <p:nvSpPr>
          <p:cNvPr id="24591" name="Text Box 15"/>
          <p:cNvSpPr txBox="1">
            <a:spLocks noChangeArrowheads="1"/>
          </p:cNvSpPr>
          <p:nvPr/>
        </p:nvSpPr>
        <p:spPr bwMode="auto">
          <a:xfrm>
            <a:off x="3851275" y="3789363"/>
            <a:ext cx="35274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200"/>
              <a:t>x</a:t>
            </a:r>
            <a:r>
              <a:rPr lang="en-GB" sz="3200" baseline="30000"/>
              <a:t>2 </a:t>
            </a:r>
            <a:r>
              <a:rPr lang="en-GB" sz="3200"/>
              <a:t>– 7x + 10 = 2</a:t>
            </a:r>
          </a:p>
        </p:txBody>
      </p:sp>
      <p:sp>
        <p:nvSpPr>
          <p:cNvPr id="24592" name="Text Box 16"/>
          <p:cNvSpPr txBox="1">
            <a:spLocks noChangeArrowheads="1"/>
          </p:cNvSpPr>
          <p:nvPr/>
        </p:nvSpPr>
        <p:spPr bwMode="auto">
          <a:xfrm>
            <a:off x="3851275" y="4437063"/>
            <a:ext cx="35274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200"/>
              <a:t>x</a:t>
            </a:r>
            <a:r>
              <a:rPr lang="en-GB" sz="3200" baseline="30000"/>
              <a:t>2 </a:t>
            </a:r>
            <a:r>
              <a:rPr lang="en-GB" sz="3200"/>
              <a:t>– 7x + 8 = 0</a:t>
            </a:r>
          </a:p>
        </p:txBody>
      </p:sp>
      <p:sp>
        <p:nvSpPr>
          <p:cNvPr id="24593" name="Text Box 17"/>
          <p:cNvSpPr txBox="1">
            <a:spLocks noChangeArrowheads="1"/>
          </p:cNvSpPr>
          <p:nvPr/>
        </p:nvSpPr>
        <p:spPr bwMode="auto">
          <a:xfrm>
            <a:off x="2268538" y="5300663"/>
            <a:ext cx="6624637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200"/>
              <a:t>Factorise or quadratic formula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4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4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5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6" dur="500"/>
                                        <p:tgtEl>
                                          <p:spTgt spid="245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4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45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45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45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45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45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45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2" grpId="0" animBg="1"/>
      <p:bldP spid="24583" grpId="0" animBg="1"/>
      <p:bldP spid="24584" grpId="0"/>
      <p:bldP spid="24585" grpId="0"/>
      <p:bldP spid="24586" grpId="0" animBg="1"/>
      <p:bldP spid="24587" grpId="0" animBg="1"/>
      <p:bldP spid="24588" grpId="0"/>
      <p:bldP spid="24589" grpId="0"/>
      <p:bldP spid="24589" grpId="1"/>
      <p:bldP spid="24590" grpId="0"/>
      <p:bldP spid="24591" grpId="0"/>
      <p:bldP spid="24592" grpId="0"/>
      <p:bldP spid="2459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600" smtClean="0"/>
              <a:t>Solving Quadratic Equations Graphically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GB" smtClean="0"/>
              <a:t>Solutions occur where y = 0</a:t>
            </a:r>
          </a:p>
          <a:p>
            <a:pPr eaLnBrk="1" hangingPunct="1">
              <a:buFontTx/>
              <a:buNone/>
            </a:pPr>
            <a:r>
              <a:rPr lang="en-GB" smtClean="0"/>
              <a:t>Where graph cuts </a:t>
            </a:r>
            <a:r>
              <a:rPr lang="en-GB" sz="3600" b="1" smtClean="0"/>
              <a:t>X</a:t>
            </a:r>
            <a:r>
              <a:rPr lang="en-GB" smtClean="0"/>
              <a:t> axis</a:t>
            </a:r>
          </a:p>
          <a:p>
            <a:pPr eaLnBrk="1" hangingPunct="1">
              <a:buFontTx/>
              <a:buNone/>
            </a:pPr>
            <a:r>
              <a:rPr lang="en-GB" smtClean="0"/>
              <a:t>Known as roots.</a:t>
            </a:r>
          </a:p>
        </p:txBody>
      </p:sp>
      <p:pic>
        <p:nvPicPr>
          <p:cNvPr id="23556" name="Picture 4" descr="MCj0413638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333375"/>
            <a:ext cx="1108075" cy="143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206375" y="168275"/>
            <a:ext cx="4933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b="1" u="sng"/>
              <a:t>Solving quadratic equations – using factors</a:t>
            </a:r>
            <a:endParaRPr lang="en-GB"/>
          </a:p>
        </p:txBody>
      </p:sp>
      <p:graphicFrame>
        <p:nvGraphicFramePr>
          <p:cNvPr id="6150" name="Object 6"/>
          <p:cNvGraphicFramePr>
            <a:graphicFrameLocks noChangeAspect="1"/>
          </p:cNvGraphicFramePr>
          <p:nvPr/>
        </p:nvGraphicFramePr>
        <p:xfrm>
          <a:off x="263525" y="785813"/>
          <a:ext cx="61722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7" name="Equation" r:id="rId3" imgW="6172200" imgH="342900" progId="Equation.DSMT4">
                  <p:embed/>
                </p:oleObj>
              </mc:Choice>
              <mc:Fallback>
                <p:oleObj name="Equation" r:id="rId3" imgW="6172200" imgH="3429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525" y="785813"/>
                        <a:ext cx="61722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1" name="Object 7"/>
          <p:cNvGraphicFramePr>
            <a:graphicFrameLocks noChangeAspect="1"/>
          </p:cNvGraphicFramePr>
          <p:nvPr/>
        </p:nvGraphicFramePr>
        <p:xfrm>
          <a:off x="327025" y="1336675"/>
          <a:ext cx="39624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8" name="Equation" r:id="rId5" imgW="3962400" imgH="279400" progId="Equation.DSMT4">
                  <p:embed/>
                </p:oleObj>
              </mc:Choice>
              <mc:Fallback>
                <p:oleObj name="Equation" r:id="rId5" imgW="3962400" imgH="2794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025" y="1336675"/>
                        <a:ext cx="396240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2" name="Object 8"/>
          <p:cNvGraphicFramePr>
            <a:graphicFrameLocks noChangeAspect="1"/>
          </p:cNvGraphicFramePr>
          <p:nvPr/>
        </p:nvGraphicFramePr>
        <p:xfrm>
          <a:off x="4351338" y="1338263"/>
          <a:ext cx="42545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9" name="Equation" r:id="rId7" imgW="4254500" imgH="279400" progId="Equation.DSMT4">
                  <p:embed/>
                </p:oleObj>
              </mc:Choice>
              <mc:Fallback>
                <p:oleObj name="Equation" r:id="rId7" imgW="4254500" imgH="2794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1338" y="1338263"/>
                        <a:ext cx="425450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3" name="Object 9"/>
          <p:cNvGraphicFramePr>
            <a:graphicFrameLocks noChangeAspect="1"/>
          </p:cNvGraphicFramePr>
          <p:nvPr/>
        </p:nvGraphicFramePr>
        <p:xfrm>
          <a:off x="1539875" y="1903413"/>
          <a:ext cx="20701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" name="Equation" r:id="rId9" imgW="2070100" imgH="342900" progId="Equation.DSMT4">
                  <p:embed/>
                </p:oleObj>
              </mc:Choice>
              <mc:Fallback>
                <p:oleObj name="Equation" r:id="rId9" imgW="2070100" imgH="3429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9875" y="1903413"/>
                        <a:ext cx="20701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157" name="Group 13"/>
          <p:cNvGrpSpPr>
            <a:grpSpLocks/>
          </p:cNvGrpSpPr>
          <p:nvPr/>
        </p:nvGrpSpPr>
        <p:grpSpPr bwMode="auto">
          <a:xfrm>
            <a:off x="1006475" y="2443163"/>
            <a:ext cx="2655888" cy="366712"/>
            <a:chOff x="578" y="1539"/>
            <a:chExt cx="1673" cy="231"/>
          </a:xfrm>
        </p:grpSpPr>
        <p:graphicFrame>
          <p:nvGraphicFramePr>
            <p:cNvPr id="4114" name="Object 10"/>
            <p:cNvGraphicFramePr>
              <a:graphicFrameLocks noChangeAspect="1"/>
            </p:cNvGraphicFramePr>
            <p:nvPr/>
          </p:nvGraphicFramePr>
          <p:xfrm>
            <a:off x="578" y="1566"/>
            <a:ext cx="680" cy="1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21" name="Equation" r:id="rId11" imgW="1079500" imgH="279400" progId="Equation.DSMT4">
                    <p:embed/>
                  </p:oleObj>
                </mc:Choice>
                <mc:Fallback>
                  <p:oleObj name="Equation" r:id="rId11" imgW="1079500" imgH="279400" progId="Equation.DSMT4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8" y="1566"/>
                          <a:ext cx="680" cy="1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115" name="Object 11"/>
            <p:cNvGraphicFramePr>
              <a:graphicFrameLocks noChangeAspect="1"/>
            </p:cNvGraphicFramePr>
            <p:nvPr/>
          </p:nvGraphicFramePr>
          <p:xfrm>
            <a:off x="1579" y="1569"/>
            <a:ext cx="672" cy="1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22" name="Equation" r:id="rId13" imgW="1066800" imgH="279400" progId="Equation.DSMT4">
                    <p:embed/>
                  </p:oleObj>
                </mc:Choice>
                <mc:Fallback>
                  <p:oleObj name="Equation" r:id="rId13" imgW="1066800" imgH="279400" progId="Equation.DSMT4">
                    <p:embed/>
                    <p:pic>
                      <p:nvPicPr>
                        <p:cNvPr id="0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79" y="1569"/>
                          <a:ext cx="672" cy="1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16" name="Text Box 12"/>
            <p:cNvSpPr txBox="1">
              <a:spLocks noChangeArrowheads="1"/>
            </p:cNvSpPr>
            <p:nvPr/>
          </p:nvSpPr>
          <p:spPr bwMode="auto">
            <a:xfrm>
              <a:off x="1288" y="1539"/>
              <a:ext cx="24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GB"/>
                <a:t>or</a:t>
              </a:r>
            </a:p>
          </p:txBody>
        </p:sp>
      </p:grpSp>
      <p:graphicFrame>
        <p:nvGraphicFramePr>
          <p:cNvPr id="6158" name="Object 14"/>
          <p:cNvGraphicFramePr>
            <a:graphicFrameLocks noChangeAspect="1"/>
          </p:cNvGraphicFramePr>
          <p:nvPr/>
        </p:nvGraphicFramePr>
        <p:xfrm>
          <a:off x="1423988" y="2927350"/>
          <a:ext cx="6604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3" name="Equation" r:id="rId15" imgW="660113" imgH="203112" progId="Equation.DSMT4">
                  <p:embed/>
                </p:oleObj>
              </mc:Choice>
              <mc:Fallback>
                <p:oleObj name="Equation" r:id="rId15" imgW="660113" imgH="203112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3988" y="2927350"/>
                        <a:ext cx="660400" cy="20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9" name="Object 15"/>
          <p:cNvGraphicFramePr>
            <a:graphicFrameLocks noChangeAspect="1"/>
          </p:cNvGraphicFramePr>
          <p:nvPr/>
        </p:nvGraphicFramePr>
        <p:xfrm>
          <a:off x="3013075" y="2882900"/>
          <a:ext cx="6477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4" name="Equation" r:id="rId17" imgW="647700" imgH="279400" progId="Equation.DSMT4">
                  <p:embed/>
                </p:oleObj>
              </mc:Choice>
              <mc:Fallback>
                <p:oleObj name="Equation" r:id="rId17" imgW="647700" imgH="27940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3075" y="2882900"/>
                        <a:ext cx="64770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60" name="Object 16"/>
          <p:cNvGraphicFramePr>
            <a:graphicFrameLocks noChangeAspect="1"/>
          </p:cNvGraphicFramePr>
          <p:nvPr/>
        </p:nvGraphicFramePr>
        <p:xfrm>
          <a:off x="428625" y="3517900"/>
          <a:ext cx="22479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5" name="Equation" r:id="rId19" imgW="2247900" imgH="406400" progId="Equation.DSMT4">
                  <p:embed/>
                </p:oleObj>
              </mc:Choice>
              <mc:Fallback>
                <p:oleObj name="Equation" r:id="rId19" imgW="2247900" imgH="40640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625" y="3517900"/>
                        <a:ext cx="22479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61" name="Object 17"/>
          <p:cNvGraphicFramePr>
            <a:graphicFrameLocks noChangeAspect="1"/>
          </p:cNvGraphicFramePr>
          <p:nvPr/>
        </p:nvGraphicFramePr>
        <p:xfrm>
          <a:off x="688975" y="4124325"/>
          <a:ext cx="12192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6" name="Equation" r:id="rId21" imgW="1218671" imgH="342751" progId="Equation.DSMT4">
                  <p:embed/>
                </p:oleObj>
              </mc:Choice>
              <mc:Fallback>
                <p:oleObj name="Equation" r:id="rId21" imgW="1218671" imgH="342751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8975" y="4124325"/>
                        <a:ext cx="12192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62" name="Object 18"/>
          <p:cNvGraphicFramePr>
            <a:graphicFrameLocks noChangeAspect="1"/>
          </p:cNvGraphicFramePr>
          <p:nvPr/>
        </p:nvGraphicFramePr>
        <p:xfrm>
          <a:off x="628650" y="4549775"/>
          <a:ext cx="12954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7" name="Equation" r:id="rId23" imgW="1295400" imgH="342900" progId="Equation.DSMT4">
                  <p:embed/>
                </p:oleObj>
              </mc:Choice>
              <mc:Fallback>
                <p:oleObj name="Equation" r:id="rId23" imgW="1295400" imgH="34290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650" y="4549775"/>
                        <a:ext cx="12954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63" name="Object 19"/>
          <p:cNvGraphicFramePr>
            <a:graphicFrameLocks noChangeAspect="1"/>
          </p:cNvGraphicFramePr>
          <p:nvPr/>
        </p:nvGraphicFramePr>
        <p:xfrm>
          <a:off x="155575" y="5046663"/>
          <a:ext cx="5842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8" name="Equation" r:id="rId25" imgW="583947" imgH="279279" progId="Equation.DSMT4">
                  <p:embed/>
                </p:oleObj>
              </mc:Choice>
              <mc:Fallback>
                <p:oleObj name="Equation" r:id="rId25" imgW="583947" imgH="279279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575" y="5046663"/>
                        <a:ext cx="58420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64" name="Object 20"/>
          <p:cNvGraphicFramePr>
            <a:graphicFrameLocks noChangeAspect="1"/>
          </p:cNvGraphicFramePr>
          <p:nvPr/>
        </p:nvGraphicFramePr>
        <p:xfrm>
          <a:off x="1292225" y="5057775"/>
          <a:ext cx="9906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9" name="Equation" r:id="rId27" imgW="990170" imgH="279279" progId="Equation.DSMT4">
                  <p:embed/>
                </p:oleObj>
              </mc:Choice>
              <mc:Fallback>
                <p:oleObj name="Equation" r:id="rId27" imgW="990170" imgH="279279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2225" y="5057775"/>
                        <a:ext cx="99060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65" name="Object 21"/>
          <p:cNvGraphicFramePr>
            <a:graphicFrameLocks noChangeAspect="1"/>
          </p:cNvGraphicFramePr>
          <p:nvPr/>
        </p:nvGraphicFramePr>
        <p:xfrm>
          <a:off x="1704975" y="5408613"/>
          <a:ext cx="5715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0" name="Equation" r:id="rId29" imgW="571252" imgH="279279" progId="Equation.DSMT4">
                  <p:embed/>
                </p:oleObj>
              </mc:Choice>
              <mc:Fallback>
                <p:oleObj name="Equation" r:id="rId29" imgW="571252" imgH="279279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4975" y="5408613"/>
                        <a:ext cx="57150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66" name="Object 22"/>
          <p:cNvGraphicFramePr>
            <a:graphicFrameLocks noChangeAspect="1"/>
          </p:cNvGraphicFramePr>
          <p:nvPr/>
        </p:nvGraphicFramePr>
        <p:xfrm>
          <a:off x="608013" y="6070600"/>
          <a:ext cx="15494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1" name="Equation" r:id="rId31" imgW="1548728" imgH="342751" progId="Equation.DSMT4">
                  <p:embed/>
                </p:oleObj>
              </mc:Choice>
              <mc:Fallback>
                <p:oleObj name="Equation" r:id="rId31" imgW="1548728" imgH="342751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013" y="6070600"/>
                        <a:ext cx="15494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67" name="Line 23"/>
          <p:cNvSpPr>
            <a:spLocks noChangeShapeType="1"/>
          </p:cNvSpPr>
          <p:nvPr/>
        </p:nvSpPr>
        <p:spPr bwMode="auto">
          <a:xfrm>
            <a:off x="446088" y="6411913"/>
            <a:ext cx="1851025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2" name="Object 4"/>
          <p:cNvGraphicFramePr>
            <a:graphicFrameLocks noChangeAspect="1"/>
          </p:cNvGraphicFramePr>
          <p:nvPr/>
        </p:nvGraphicFramePr>
        <p:xfrm>
          <a:off x="398463" y="296863"/>
          <a:ext cx="32639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Equation" r:id="rId3" imgW="3263900" imgH="342900" progId="Equation.DSMT4">
                  <p:embed/>
                </p:oleObj>
              </mc:Choice>
              <mc:Fallback>
                <p:oleObj name="Equation" r:id="rId3" imgW="3263900" imgH="3429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8463" y="296863"/>
                        <a:ext cx="32639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5" name="Object 7"/>
          <p:cNvGraphicFramePr>
            <a:graphicFrameLocks noChangeAspect="1"/>
          </p:cNvGraphicFramePr>
          <p:nvPr/>
        </p:nvGraphicFramePr>
        <p:xfrm>
          <a:off x="947738" y="1093788"/>
          <a:ext cx="10668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" name="Equation" r:id="rId5" imgW="1066800" imgH="279400" progId="Equation.DSMT4">
                  <p:embed/>
                </p:oleObj>
              </mc:Choice>
              <mc:Fallback>
                <p:oleObj name="Equation" r:id="rId5" imgW="1066800" imgH="2794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7738" y="1093788"/>
                        <a:ext cx="106680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6" name="Object 8"/>
          <p:cNvGraphicFramePr>
            <a:graphicFrameLocks noChangeAspect="1"/>
          </p:cNvGraphicFramePr>
          <p:nvPr/>
        </p:nvGraphicFramePr>
        <p:xfrm>
          <a:off x="2328863" y="1104900"/>
          <a:ext cx="12065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" name="Equation" r:id="rId7" imgW="1206500" imgH="279400" progId="Equation.DSMT4">
                  <p:embed/>
                </p:oleObj>
              </mc:Choice>
              <mc:Fallback>
                <p:oleObj name="Equation" r:id="rId7" imgW="1206500" imgH="2794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8863" y="1104900"/>
                        <a:ext cx="120650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7" name="Object 9"/>
          <p:cNvGraphicFramePr>
            <a:graphicFrameLocks noChangeAspect="1"/>
          </p:cNvGraphicFramePr>
          <p:nvPr/>
        </p:nvGraphicFramePr>
        <p:xfrm>
          <a:off x="2741613" y="1455738"/>
          <a:ext cx="7874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" name="Equation" r:id="rId9" imgW="787400" imgH="279400" progId="Equation.DSMT4">
                  <p:embed/>
                </p:oleObj>
              </mc:Choice>
              <mc:Fallback>
                <p:oleObj name="Equation" r:id="rId9" imgW="787400" imgH="2794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1613" y="1455738"/>
                        <a:ext cx="78740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8" name="Object 10"/>
          <p:cNvGraphicFramePr>
            <a:graphicFrameLocks noChangeAspect="1"/>
          </p:cNvGraphicFramePr>
          <p:nvPr/>
        </p:nvGraphicFramePr>
        <p:xfrm>
          <a:off x="1539875" y="2573338"/>
          <a:ext cx="20828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4" name="Equation" r:id="rId11" imgW="2082800" imgH="533400" progId="Equation.DSMT4">
                  <p:embed/>
                </p:oleObj>
              </mc:Choice>
              <mc:Fallback>
                <p:oleObj name="Equation" r:id="rId11" imgW="2082800" imgH="5334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9875" y="2573338"/>
                        <a:ext cx="20828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9" name="Line 11"/>
          <p:cNvSpPr>
            <a:spLocks noChangeShapeType="1"/>
          </p:cNvSpPr>
          <p:nvPr/>
        </p:nvSpPr>
        <p:spPr bwMode="auto">
          <a:xfrm>
            <a:off x="1590675" y="3248025"/>
            <a:ext cx="1851025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7180" name="Object 12"/>
          <p:cNvGraphicFramePr>
            <a:graphicFrameLocks noChangeAspect="1"/>
          </p:cNvGraphicFramePr>
          <p:nvPr/>
        </p:nvGraphicFramePr>
        <p:xfrm>
          <a:off x="1381125" y="1476375"/>
          <a:ext cx="8128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5" name="Equation" r:id="rId13" imgW="812447" imgH="279279" progId="Equation.DSMT4">
                  <p:embed/>
                </p:oleObj>
              </mc:Choice>
              <mc:Fallback>
                <p:oleObj name="Equation" r:id="rId13" imgW="812447" imgH="279279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1125" y="1476375"/>
                        <a:ext cx="81280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81" name="Object 13"/>
          <p:cNvGraphicFramePr>
            <a:graphicFrameLocks noChangeAspect="1"/>
          </p:cNvGraphicFramePr>
          <p:nvPr/>
        </p:nvGraphicFramePr>
        <p:xfrm>
          <a:off x="2898775" y="1787525"/>
          <a:ext cx="8763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6" name="Equation" r:id="rId15" imgW="876300" imgH="533400" progId="Equation.DSMT4">
                  <p:embed/>
                </p:oleObj>
              </mc:Choice>
              <mc:Fallback>
                <p:oleObj name="Equation" r:id="rId15" imgW="876300" imgH="5334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8775" y="1787525"/>
                        <a:ext cx="8763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279400" y="327025"/>
            <a:ext cx="3155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b="1"/>
              <a:t>Reminder about factorising</a:t>
            </a:r>
          </a:p>
        </p:txBody>
      </p:sp>
      <p:grpSp>
        <p:nvGrpSpPr>
          <p:cNvPr id="8201" name="Group 9"/>
          <p:cNvGrpSpPr>
            <a:grpSpLocks/>
          </p:cNvGrpSpPr>
          <p:nvPr/>
        </p:nvGrpSpPr>
        <p:grpSpPr bwMode="auto">
          <a:xfrm>
            <a:off x="322263" y="1106488"/>
            <a:ext cx="6815137" cy="2032000"/>
            <a:chOff x="203" y="697"/>
            <a:chExt cx="4293" cy="1280"/>
          </a:xfrm>
        </p:grpSpPr>
        <p:sp>
          <p:nvSpPr>
            <p:cNvPr id="6148" name="Text Box 5"/>
            <p:cNvSpPr txBox="1">
              <a:spLocks noChangeArrowheads="1"/>
            </p:cNvSpPr>
            <p:nvPr/>
          </p:nvSpPr>
          <p:spPr bwMode="auto">
            <a:xfrm>
              <a:off x="203" y="708"/>
              <a:ext cx="2004" cy="1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buFontTx/>
                <a:buAutoNum type="arabicPeriod"/>
              </a:pPr>
              <a:r>
                <a:rPr lang="en-GB"/>
                <a:t>Common factor.</a:t>
              </a:r>
            </a:p>
            <a:p>
              <a:pPr eaLnBrk="1" hangingPunct="1">
                <a:buFontTx/>
                <a:buAutoNum type="arabicPeriod"/>
              </a:pPr>
              <a:endParaRPr lang="en-GB"/>
            </a:p>
            <a:p>
              <a:pPr eaLnBrk="1" hangingPunct="1">
                <a:buFontTx/>
                <a:buAutoNum type="arabicPeriod"/>
              </a:pPr>
              <a:endParaRPr lang="en-GB"/>
            </a:p>
            <a:p>
              <a:pPr eaLnBrk="1" hangingPunct="1">
                <a:buFontTx/>
                <a:buAutoNum type="arabicPeriod"/>
              </a:pPr>
              <a:r>
                <a:rPr lang="en-GB"/>
                <a:t>Difference of two squares.</a:t>
              </a:r>
            </a:p>
            <a:p>
              <a:pPr eaLnBrk="1" hangingPunct="1">
                <a:buFontTx/>
                <a:buAutoNum type="arabicPeriod"/>
              </a:pPr>
              <a:endParaRPr lang="en-GB"/>
            </a:p>
            <a:p>
              <a:pPr eaLnBrk="1" hangingPunct="1">
                <a:buFontTx/>
                <a:buAutoNum type="arabicPeriod"/>
              </a:pPr>
              <a:endParaRPr lang="en-GB"/>
            </a:p>
            <a:p>
              <a:pPr eaLnBrk="1" hangingPunct="1">
                <a:buFontTx/>
                <a:buAutoNum type="arabicPeriod"/>
              </a:pPr>
              <a:r>
                <a:rPr lang="en-GB"/>
                <a:t>Factorise.</a:t>
              </a:r>
            </a:p>
          </p:txBody>
        </p:sp>
        <p:graphicFrame>
          <p:nvGraphicFramePr>
            <p:cNvPr id="6149" name="Object 6"/>
            <p:cNvGraphicFramePr>
              <a:graphicFrameLocks noChangeAspect="1"/>
            </p:cNvGraphicFramePr>
            <p:nvPr/>
          </p:nvGraphicFramePr>
          <p:xfrm>
            <a:off x="2499" y="697"/>
            <a:ext cx="1488" cy="2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52" name="Equation" r:id="rId3" imgW="2362200" imgH="406400" progId="Equation.DSMT4">
                    <p:embed/>
                  </p:oleObj>
                </mc:Choice>
                <mc:Fallback>
                  <p:oleObj name="Equation" r:id="rId3" imgW="2362200" imgH="406400" progId="Equation.DSMT4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99" y="697"/>
                          <a:ext cx="1488" cy="25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150" name="Object 7"/>
            <p:cNvGraphicFramePr>
              <a:graphicFrameLocks noChangeAspect="1"/>
            </p:cNvGraphicFramePr>
            <p:nvPr/>
          </p:nvGraphicFramePr>
          <p:xfrm>
            <a:off x="2576" y="1199"/>
            <a:ext cx="1920" cy="2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53" name="Equation" r:id="rId5" imgW="3048000" imgH="406400" progId="Equation.DSMT4">
                    <p:embed/>
                  </p:oleObj>
                </mc:Choice>
                <mc:Fallback>
                  <p:oleObj name="Equation" r:id="rId5" imgW="3048000" imgH="406400" progId="Equation.DSMT4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76" y="1199"/>
                          <a:ext cx="1920" cy="25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151" name="Object 8"/>
            <p:cNvGraphicFramePr>
              <a:graphicFrameLocks noChangeAspect="1"/>
            </p:cNvGraphicFramePr>
            <p:nvPr/>
          </p:nvGraphicFramePr>
          <p:xfrm>
            <a:off x="2417" y="1721"/>
            <a:ext cx="1888" cy="2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54" name="Equation" r:id="rId7" imgW="2997200" imgH="406400" progId="Equation.DSMT4">
                    <p:embed/>
                  </p:oleObj>
                </mc:Choice>
                <mc:Fallback>
                  <p:oleObj name="Equation" r:id="rId7" imgW="2997200" imgH="406400" progId="Equation.DSMT4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17" y="1721"/>
                          <a:ext cx="1888" cy="25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561975"/>
          </a:xfrm>
        </p:spPr>
        <p:txBody>
          <a:bodyPr/>
          <a:lstStyle/>
          <a:p>
            <a:pPr eaLnBrk="1" hangingPunct="1"/>
            <a:r>
              <a:rPr lang="en-GB" smtClean="0"/>
              <a:t>Sketching quadratic functions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153988" y="1360488"/>
            <a:ext cx="6851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/>
              <a:t>To sketch a quadratic function we need to identify where possible: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176213" y="3556000"/>
            <a:ext cx="2279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/>
              <a:t>The y intercept (0, c)</a:t>
            </a: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179388" y="4110038"/>
            <a:ext cx="38814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/>
              <a:t>The roots by solving </a:t>
            </a:r>
            <a:r>
              <a:rPr lang="en-GB" i="1"/>
              <a:t>a</a:t>
            </a:r>
            <a:r>
              <a:rPr lang="en-GB"/>
              <a:t>x</a:t>
            </a:r>
            <a:r>
              <a:rPr lang="en-GB" baseline="30000"/>
              <a:t>2</a:t>
            </a:r>
            <a:r>
              <a:rPr lang="en-GB"/>
              <a:t> + </a:t>
            </a:r>
            <a:r>
              <a:rPr lang="en-GB" i="1"/>
              <a:t>bx</a:t>
            </a:r>
            <a:r>
              <a:rPr lang="en-GB"/>
              <a:t> + </a:t>
            </a:r>
            <a:r>
              <a:rPr lang="en-GB" i="1"/>
              <a:t>c</a:t>
            </a:r>
            <a:r>
              <a:rPr lang="en-GB"/>
              <a:t> = 0</a:t>
            </a: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219075" y="4659313"/>
            <a:ext cx="5289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/>
              <a:t>The axis of symmetry (mid way between the roots)</a:t>
            </a: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225425" y="5235575"/>
            <a:ext cx="3841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/>
              <a:t>The coordinates of the turning point.</a:t>
            </a:r>
          </a:p>
        </p:txBody>
      </p:sp>
      <p:grpSp>
        <p:nvGrpSpPr>
          <p:cNvPr id="9232" name="Group 16"/>
          <p:cNvGrpSpPr>
            <a:grpSpLocks/>
          </p:cNvGrpSpPr>
          <p:nvPr/>
        </p:nvGrpSpPr>
        <p:grpSpPr bwMode="auto">
          <a:xfrm>
            <a:off x="165100" y="2112963"/>
            <a:ext cx="5867400" cy="1276350"/>
            <a:chOff x="104" y="1331"/>
            <a:chExt cx="3696" cy="804"/>
          </a:xfrm>
        </p:grpSpPr>
        <p:sp>
          <p:nvSpPr>
            <p:cNvPr id="7177" name="Text Box 5"/>
            <p:cNvSpPr txBox="1">
              <a:spLocks noChangeArrowheads="1"/>
            </p:cNvSpPr>
            <p:nvPr/>
          </p:nvSpPr>
          <p:spPr bwMode="auto">
            <a:xfrm>
              <a:off x="104" y="1344"/>
              <a:ext cx="91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GB"/>
                <a:t>The shape:  </a:t>
              </a:r>
            </a:p>
          </p:txBody>
        </p:sp>
        <p:sp>
          <p:nvSpPr>
            <p:cNvPr id="7178" name="Freeform 6"/>
            <p:cNvSpPr>
              <a:spLocks/>
            </p:cNvSpPr>
            <p:nvPr/>
          </p:nvSpPr>
          <p:spPr bwMode="auto">
            <a:xfrm>
              <a:off x="3320" y="1663"/>
              <a:ext cx="480" cy="384"/>
            </a:xfrm>
            <a:custGeom>
              <a:avLst/>
              <a:gdLst>
                <a:gd name="T0" fmla="*/ 0 w 336"/>
                <a:gd name="T1" fmla="*/ 1128 h 224"/>
                <a:gd name="T2" fmla="*/ 280 w 336"/>
                <a:gd name="T3" fmla="*/ 161 h 224"/>
                <a:gd name="T4" fmla="*/ 700 w 336"/>
                <a:gd name="T5" fmla="*/ 161 h 224"/>
                <a:gd name="T6" fmla="*/ 980 w 336"/>
                <a:gd name="T7" fmla="*/ 1128 h 22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36" h="224">
                  <a:moveTo>
                    <a:pt x="0" y="224"/>
                  </a:moveTo>
                  <a:cubicBezTo>
                    <a:pt x="28" y="144"/>
                    <a:pt x="56" y="64"/>
                    <a:pt x="96" y="32"/>
                  </a:cubicBezTo>
                  <a:cubicBezTo>
                    <a:pt x="136" y="0"/>
                    <a:pt x="200" y="0"/>
                    <a:pt x="240" y="32"/>
                  </a:cubicBezTo>
                  <a:cubicBezTo>
                    <a:pt x="280" y="64"/>
                    <a:pt x="336" y="176"/>
                    <a:pt x="336" y="224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9" name="Freeform 8"/>
            <p:cNvSpPr>
              <a:spLocks/>
            </p:cNvSpPr>
            <p:nvPr/>
          </p:nvSpPr>
          <p:spPr bwMode="auto">
            <a:xfrm>
              <a:off x="1301" y="1703"/>
              <a:ext cx="528" cy="432"/>
            </a:xfrm>
            <a:custGeom>
              <a:avLst/>
              <a:gdLst>
                <a:gd name="T0" fmla="*/ 0 w 336"/>
                <a:gd name="T1" fmla="*/ 0 h 192"/>
                <a:gd name="T2" fmla="*/ 746 w 336"/>
                <a:gd name="T3" fmla="*/ 2187 h 192"/>
                <a:gd name="T4" fmla="*/ 1304 w 336"/>
                <a:gd name="T5" fmla="*/ 0 h 19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36" h="192">
                  <a:moveTo>
                    <a:pt x="0" y="0"/>
                  </a:moveTo>
                  <a:cubicBezTo>
                    <a:pt x="68" y="96"/>
                    <a:pt x="136" y="192"/>
                    <a:pt x="192" y="192"/>
                  </a:cubicBezTo>
                  <a:cubicBezTo>
                    <a:pt x="248" y="192"/>
                    <a:pt x="328" y="24"/>
                    <a:pt x="336" y="0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7180" name="Object 13"/>
            <p:cNvGraphicFramePr>
              <a:graphicFrameLocks noChangeAspect="1"/>
            </p:cNvGraphicFramePr>
            <p:nvPr/>
          </p:nvGraphicFramePr>
          <p:xfrm>
            <a:off x="955" y="1331"/>
            <a:ext cx="904" cy="2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83" name="Equation" r:id="rId3" imgW="1435100" imgH="342900" progId="Equation.DSMT4">
                    <p:embed/>
                  </p:oleObj>
                </mc:Choice>
                <mc:Fallback>
                  <p:oleObj name="Equation" r:id="rId3" imgW="1435100" imgH="342900" progId="Equation.DSMT4">
                    <p:embed/>
                    <p:pic>
                      <p:nvPicPr>
                        <p:cNvPr id="0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55" y="1331"/>
                          <a:ext cx="904" cy="21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181" name="Object 14"/>
            <p:cNvGraphicFramePr>
              <a:graphicFrameLocks noChangeAspect="1"/>
            </p:cNvGraphicFramePr>
            <p:nvPr/>
          </p:nvGraphicFramePr>
          <p:xfrm>
            <a:off x="160" y="1807"/>
            <a:ext cx="1168" cy="1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84" name="Equation" r:id="rId5" imgW="1854200" imgH="279400" progId="Equation.DSMT4">
                    <p:embed/>
                  </p:oleObj>
                </mc:Choice>
                <mc:Fallback>
                  <p:oleObj name="Equation" r:id="rId5" imgW="1854200" imgH="279400" progId="Equation.DSMT4">
                    <p:embed/>
                    <p:pic>
                      <p:nvPicPr>
                        <p:cNvPr id="0" name="Object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0" y="1807"/>
                          <a:ext cx="1168" cy="1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182" name="Object 15"/>
            <p:cNvGraphicFramePr>
              <a:graphicFrameLocks noChangeAspect="1"/>
            </p:cNvGraphicFramePr>
            <p:nvPr/>
          </p:nvGraphicFramePr>
          <p:xfrm>
            <a:off x="2228" y="1810"/>
            <a:ext cx="1168" cy="1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85" name="Equation" r:id="rId7" imgW="1854200" imgH="279400" progId="Equation.DSMT4">
                    <p:embed/>
                  </p:oleObj>
                </mc:Choice>
                <mc:Fallback>
                  <p:oleObj name="Equation" r:id="rId7" imgW="1854200" imgH="279400" progId="Equation.DSMT4">
                    <p:embed/>
                    <p:pic>
                      <p:nvPicPr>
                        <p:cNvPr id="0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28" y="1810"/>
                          <a:ext cx="1168" cy="1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/>
      <p:bldP spid="9225" grpId="0"/>
      <p:bldP spid="9226" grpId="0"/>
      <p:bldP spid="9227" grpId="0"/>
      <p:bldP spid="92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207963" y="222250"/>
          <a:ext cx="44323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3" name="Equation" r:id="rId3" imgW="4432300" imgH="406400" progId="Equation.DSMT4">
                  <p:embed/>
                </p:oleObj>
              </mc:Choice>
              <mc:Fallback>
                <p:oleObj name="Equation" r:id="rId3" imgW="4432300" imgH="4064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963" y="222250"/>
                        <a:ext cx="44323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173038" y="890588"/>
            <a:ext cx="1314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b="1" u="sng"/>
              <a:t>The shape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215900" y="1273175"/>
            <a:ext cx="43449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/>
              <a:t>The coefficient of </a:t>
            </a:r>
            <a:r>
              <a:rPr lang="en-GB" i="1"/>
              <a:t>x</a:t>
            </a:r>
            <a:r>
              <a:rPr lang="en-GB" baseline="30000"/>
              <a:t>2</a:t>
            </a:r>
            <a:r>
              <a:rPr lang="en-GB"/>
              <a:t> is -1 so the shape is </a:t>
            </a:r>
          </a:p>
        </p:txBody>
      </p:sp>
      <p:sp>
        <p:nvSpPr>
          <p:cNvPr id="10245" name="Freeform 5"/>
          <p:cNvSpPr>
            <a:spLocks/>
          </p:cNvSpPr>
          <p:nvPr/>
        </p:nvSpPr>
        <p:spPr bwMode="auto">
          <a:xfrm>
            <a:off x="4625975" y="1082675"/>
            <a:ext cx="762000" cy="609600"/>
          </a:xfrm>
          <a:custGeom>
            <a:avLst/>
            <a:gdLst>
              <a:gd name="T0" fmla="*/ 0 w 336"/>
              <a:gd name="T1" fmla="*/ 2147483647 h 224"/>
              <a:gd name="T2" fmla="*/ 2147483647 w 336"/>
              <a:gd name="T3" fmla="*/ 2147483647 h 224"/>
              <a:gd name="T4" fmla="*/ 2147483647 w 336"/>
              <a:gd name="T5" fmla="*/ 2147483647 h 224"/>
              <a:gd name="T6" fmla="*/ 2147483647 w 336"/>
              <a:gd name="T7" fmla="*/ 2147483647 h 22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36" h="224">
                <a:moveTo>
                  <a:pt x="0" y="224"/>
                </a:moveTo>
                <a:cubicBezTo>
                  <a:pt x="28" y="144"/>
                  <a:pt x="56" y="64"/>
                  <a:pt x="96" y="32"/>
                </a:cubicBezTo>
                <a:cubicBezTo>
                  <a:pt x="136" y="0"/>
                  <a:pt x="200" y="0"/>
                  <a:pt x="240" y="32"/>
                </a:cubicBezTo>
                <a:cubicBezTo>
                  <a:pt x="280" y="64"/>
                  <a:pt x="336" y="176"/>
                  <a:pt x="336" y="224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196850" y="1698625"/>
            <a:ext cx="1835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b="1" u="sng"/>
              <a:t>The Y intercept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290513" y="2173288"/>
            <a:ext cx="781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/>
              <a:t>(0 , 5)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217488" y="2652713"/>
            <a:ext cx="1225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b="1" u="sng"/>
              <a:t>The roots</a:t>
            </a:r>
          </a:p>
        </p:txBody>
      </p:sp>
      <p:graphicFrame>
        <p:nvGraphicFramePr>
          <p:cNvPr id="10249" name="Object 9"/>
          <p:cNvGraphicFramePr>
            <a:graphicFrameLocks noChangeAspect="1"/>
          </p:cNvGraphicFramePr>
          <p:nvPr/>
        </p:nvGraphicFramePr>
        <p:xfrm>
          <a:off x="341313" y="3036888"/>
          <a:ext cx="17653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4" name="Equation" r:id="rId5" imgW="1765300" imgH="342900" progId="Equation.DSMT4">
                  <p:embed/>
                </p:oleObj>
              </mc:Choice>
              <mc:Fallback>
                <p:oleObj name="Equation" r:id="rId5" imgW="1765300" imgH="3429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313" y="3036888"/>
                        <a:ext cx="17653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0" name="Object 10"/>
          <p:cNvGraphicFramePr>
            <a:graphicFrameLocks noChangeAspect="1"/>
          </p:cNvGraphicFramePr>
          <p:nvPr/>
        </p:nvGraphicFramePr>
        <p:xfrm>
          <a:off x="131763" y="3421063"/>
          <a:ext cx="19939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5" name="Equation" r:id="rId7" imgW="1993900" imgH="342900" progId="Equation.DSMT4">
                  <p:embed/>
                </p:oleObj>
              </mc:Choice>
              <mc:Fallback>
                <p:oleObj name="Equation" r:id="rId7" imgW="1993900" imgH="3429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763" y="3421063"/>
                        <a:ext cx="19939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115888" y="3863975"/>
            <a:ext cx="1644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/>
              <a:t>(-5 , 0)   (1 , 0)</a:t>
            </a: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146050" y="4352925"/>
            <a:ext cx="2520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b="1" u="sng"/>
              <a:t>The axis of symmetry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150813" y="4824413"/>
            <a:ext cx="3346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/>
              <a:t>Mid way between -5 and 1 is -2</a:t>
            </a: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354013" y="5164138"/>
            <a:ext cx="762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i="1"/>
              <a:t>x</a:t>
            </a:r>
            <a:r>
              <a:rPr lang="en-GB"/>
              <a:t> = -2</a:t>
            </a: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133350" y="5545138"/>
            <a:ext cx="410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b="1" u="sng"/>
              <a:t>The coordinates of the turning point</a:t>
            </a:r>
          </a:p>
        </p:txBody>
      </p:sp>
      <p:graphicFrame>
        <p:nvGraphicFramePr>
          <p:cNvPr id="10256" name="Object 16"/>
          <p:cNvGraphicFramePr>
            <a:graphicFrameLocks noChangeAspect="1"/>
          </p:cNvGraphicFramePr>
          <p:nvPr/>
        </p:nvGraphicFramePr>
        <p:xfrm>
          <a:off x="249238" y="5965825"/>
          <a:ext cx="24384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6" name="Equation" r:id="rId9" imgW="2438400" imgH="342900" progId="Equation.DSMT4">
                  <p:embed/>
                </p:oleObj>
              </mc:Choice>
              <mc:Fallback>
                <p:oleObj name="Equation" r:id="rId9" imgW="2438400" imgH="34290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238" y="5965825"/>
                        <a:ext cx="24384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285750" y="6335713"/>
            <a:ext cx="857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/>
              <a:t>(-2 , 9)</a:t>
            </a:r>
          </a:p>
        </p:txBody>
      </p:sp>
      <p:grpSp>
        <p:nvGrpSpPr>
          <p:cNvPr id="10258" name="Group 18"/>
          <p:cNvGrpSpPr>
            <a:grpSpLocks/>
          </p:cNvGrpSpPr>
          <p:nvPr/>
        </p:nvGrpSpPr>
        <p:grpSpPr bwMode="auto">
          <a:xfrm>
            <a:off x="4752975" y="2201863"/>
            <a:ext cx="4014788" cy="3006725"/>
            <a:chOff x="2994" y="1387"/>
            <a:chExt cx="2529" cy="1894"/>
          </a:xfrm>
        </p:grpSpPr>
        <p:graphicFrame>
          <p:nvGraphicFramePr>
            <p:cNvPr id="8211" name="Object 19"/>
            <p:cNvGraphicFramePr>
              <a:graphicFrameLocks noChangeAspect="1"/>
            </p:cNvGraphicFramePr>
            <p:nvPr/>
          </p:nvGraphicFramePr>
          <p:xfrm>
            <a:off x="2994" y="1387"/>
            <a:ext cx="2529" cy="189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17" name="FXDraw V2" r:id="rId11" imgW="4014360" imgH="3006360" progId="FXDraw200.Document">
                    <p:embed/>
                  </p:oleObj>
                </mc:Choice>
                <mc:Fallback>
                  <p:oleObj name="FXDraw V2" r:id="rId11" imgW="4014360" imgH="3006360" progId="FXDraw200.Document">
                    <p:embed/>
                    <p:pic>
                      <p:nvPicPr>
                        <p:cNvPr id="0" name="Object 1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94" y="1387"/>
                          <a:ext cx="2529" cy="189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212" name="Text Box 20"/>
            <p:cNvSpPr txBox="1">
              <a:spLocks noChangeArrowheads="1"/>
            </p:cNvSpPr>
            <p:nvPr/>
          </p:nvSpPr>
          <p:spPr bwMode="auto">
            <a:xfrm>
              <a:off x="3505" y="1469"/>
              <a:ext cx="5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GB"/>
                <a:t>(-2 , 9)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/>
      <p:bldP spid="10244" grpId="0"/>
      <p:bldP spid="10245" grpId="0" animBg="1"/>
      <p:bldP spid="10246" grpId="0"/>
      <p:bldP spid="10247" grpId="0"/>
      <p:bldP spid="10248" grpId="0"/>
      <p:bldP spid="10251" grpId="0"/>
      <p:bldP spid="10252" grpId="0"/>
      <p:bldP spid="10253" grpId="0"/>
      <p:bldP spid="10254" grpId="0"/>
      <p:bldP spid="10255" grpId="0"/>
      <p:bldP spid="1025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/>
          <p:cNvSpPr txBox="1">
            <a:spLocks noChangeArrowheads="1"/>
          </p:cNvSpPr>
          <p:nvPr/>
        </p:nvSpPr>
        <p:spPr bwMode="auto">
          <a:xfrm>
            <a:off x="206375" y="168275"/>
            <a:ext cx="4324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b="1" u="sng"/>
              <a:t>Standard form of a quadratic equation</a:t>
            </a:r>
            <a:endParaRPr lang="en-GB"/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238125" y="996950"/>
            <a:ext cx="7499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/>
              <a:t>Before solving a quadratic equation make sure it is in its standard form.  </a:t>
            </a:r>
          </a:p>
        </p:txBody>
      </p:sp>
      <p:graphicFrame>
        <p:nvGraphicFramePr>
          <p:cNvPr id="12294" name="Object 6"/>
          <p:cNvGraphicFramePr>
            <a:graphicFrameLocks noChangeAspect="1"/>
          </p:cNvGraphicFramePr>
          <p:nvPr/>
        </p:nvGraphicFramePr>
        <p:xfrm>
          <a:off x="336550" y="1582738"/>
          <a:ext cx="18796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8" name="Equation" r:id="rId3" imgW="1879600" imgH="342900" progId="Equation.DSMT4">
                  <p:embed/>
                </p:oleObj>
              </mc:Choice>
              <mc:Fallback>
                <p:oleObj name="Equation" r:id="rId3" imgW="1879600" imgH="3429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550" y="1582738"/>
                        <a:ext cx="18796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5" name="Object 7"/>
          <p:cNvGraphicFramePr>
            <a:graphicFrameLocks noChangeAspect="1"/>
          </p:cNvGraphicFramePr>
          <p:nvPr/>
        </p:nvGraphicFramePr>
        <p:xfrm>
          <a:off x="292100" y="2286000"/>
          <a:ext cx="25654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9" name="Equation" r:id="rId5" imgW="2565400" imgH="406400" progId="Equation.DSMT4">
                  <p:embed/>
                </p:oleObj>
              </mc:Choice>
              <mc:Fallback>
                <p:oleObj name="Equation" r:id="rId5" imgW="2565400" imgH="4064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100" y="2286000"/>
                        <a:ext cx="25654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6" name="Object 8"/>
          <p:cNvGraphicFramePr>
            <a:graphicFrameLocks noChangeAspect="1"/>
          </p:cNvGraphicFramePr>
          <p:nvPr/>
        </p:nvGraphicFramePr>
        <p:xfrm>
          <a:off x="557213" y="2924175"/>
          <a:ext cx="18669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0" name="Equation" r:id="rId7" imgW="1866090" imgH="342751" progId="Equation.DSMT4">
                  <p:embed/>
                </p:oleObj>
              </mc:Choice>
              <mc:Fallback>
                <p:oleObj name="Equation" r:id="rId7" imgW="1866090" imgH="342751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213" y="2924175"/>
                        <a:ext cx="18669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7" name="Object 9"/>
          <p:cNvGraphicFramePr>
            <a:graphicFrameLocks noChangeAspect="1"/>
          </p:cNvGraphicFramePr>
          <p:nvPr/>
        </p:nvGraphicFramePr>
        <p:xfrm>
          <a:off x="331788" y="3400425"/>
          <a:ext cx="21082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1" name="Equation" r:id="rId9" imgW="2108200" imgH="342900" progId="Equation.DSMT4">
                  <p:embed/>
                </p:oleObj>
              </mc:Choice>
              <mc:Fallback>
                <p:oleObj name="Equation" r:id="rId9" imgW="2108200" imgH="3429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1788" y="3400425"/>
                        <a:ext cx="21082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8" name="Object 10"/>
          <p:cNvGraphicFramePr>
            <a:graphicFrameLocks noChangeAspect="1"/>
          </p:cNvGraphicFramePr>
          <p:nvPr/>
        </p:nvGraphicFramePr>
        <p:xfrm>
          <a:off x="157163" y="3968750"/>
          <a:ext cx="1219200" cy="161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2" name="Equation" r:id="rId11" imgW="1219200" imgH="1612900" progId="Equation.DSMT4">
                  <p:embed/>
                </p:oleObj>
              </mc:Choice>
              <mc:Fallback>
                <p:oleObj name="Equation" r:id="rId11" imgW="1219200" imgH="16129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163" y="3968750"/>
                        <a:ext cx="1219200" cy="161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9" name="Object 11"/>
          <p:cNvGraphicFramePr>
            <a:graphicFrameLocks noChangeAspect="1"/>
          </p:cNvGraphicFramePr>
          <p:nvPr/>
        </p:nvGraphicFramePr>
        <p:xfrm>
          <a:off x="1890713" y="3963988"/>
          <a:ext cx="10033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3" name="Equation" r:id="rId13" imgW="1002865" imgH="812447" progId="Equation.DSMT4">
                  <p:embed/>
                </p:oleObj>
              </mc:Choice>
              <mc:Fallback>
                <p:oleObj name="Equation" r:id="rId13" imgW="1002865" imgH="812447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0713" y="3963988"/>
                        <a:ext cx="1003300" cy="81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00" name="Object 12"/>
          <p:cNvGraphicFramePr>
            <a:graphicFrameLocks noChangeAspect="1"/>
          </p:cNvGraphicFramePr>
          <p:nvPr/>
        </p:nvGraphicFramePr>
        <p:xfrm>
          <a:off x="973138" y="5857875"/>
          <a:ext cx="18542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4" name="Equation" r:id="rId15" imgW="1854200" imgH="533400" progId="Equation.DSMT4">
                  <p:embed/>
                </p:oleObj>
              </mc:Choice>
              <mc:Fallback>
                <p:oleObj name="Equation" r:id="rId15" imgW="1854200" imgH="5334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3138" y="5857875"/>
                        <a:ext cx="18542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01" name="Line 13"/>
          <p:cNvSpPr>
            <a:spLocks noChangeShapeType="1"/>
          </p:cNvSpPr>
          <p:nvPr/>
        </p:nvSpPr>
        <p:spPr bwMode="auto">
          <a:xfrm>
            <a:off x="1031875" y="6521450"/>
            <a:ext cx="1851025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/>
      <p:bldP spid="1230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4"/>
          <p:cNvSpPr txBox="1">
            <a:spLocks noChangeArrowheads="1"/>
          </p:cNvSpPr>
          <p:nvPr/>
        </p:nvSpPr>
        <p:spPr bwMode="auto">
          <a:xfrm>
            <a:off x="227013" y="284163"/>
            <a:ext cx="5010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b="1" u="sng"/>
              <a:t>Solving quadratic equations using a formula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225425" y="796925"/>
            <a:ext cx="6394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/>
              <a:t>What happens if you cannot factorise the quadratic equation?</a:t>
            </a: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258763" y="1347788"/>
            <a:ext cx="4159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/>
              <a:t>You’ve guessed it.  We use a formula.  </a:t>
            </a:r>
          </a:p>
        </p:txBody>
      </p:sp>
      <p:graphicFrame>
        <p:nvGraphicFramePr>
          <p:cNvPr id="13319" name="Object 7"/>
          <p:cNvGraphicFramePr>
            <a:graphicFrameLocks noChangeAspect="1"/>
          </p:cNvGraphicFramePr>
          <p:nvPr/>
        </p:nvGraphicFramePr>
        <p:xfrm>
          <a:off x="358775" y="2200275"/>
          <a:ext cx="18796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7" name="Equation" r:id="rId3" imgW="1879600" imgH="342900" progId="Equation.DSMT4">
                  <p:embed/>
                </p:oleObj>
              </mc:Choice>
              <mc:Fallback>
                <p:oleObj name="Equation" r:id="rId3" imgW="1879600" imgH="3429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775" y="2200275"/>
                        <a:ext cx="18796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0" name="Object 8"/>
          <p:cNvGraphicFramePr>
            <a:graphicFrameLocks noChangeAspect="1"/>
          </p:cNvGraphicFramePr>
          <p:nvPr/>
        </p:nvGraphicFramePr>
        <p:xfrm>
          <a:off x="312738" y="3016250"/>
          <a:ext cx="23749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8" name="Equation" r:id="rId5" imgW="2374900" imgH="838200" progId="Equation.DSMT4">
                  <p:embed/>
                </p:oleObj>
              </mc:Choice>
              <mc:Fallback>
                <p:oleObj name="Equation" r:id="rId5" imgW="2374900" imgH="8382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738" y="3016250"/>
                        <a:ext cx="23749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/>
      <p:bldP spid="13318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764</Words>
  <Application>Microsoft Office PowerPoint</Application>
  <PresentationFormat>On-screen Show (4:3)</PresentationFormat>
  <Paragraphs>141</Paragraphs>
  <Slides>22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Calibri</vt:lpstr>
      <vt:lpstr>Times New Roman</vt:lpstr>
      <vt:lpstr>Tahoma</vt:lpstr>
      <vt:lpstr>Default Design</vt:lpstr>
      <vt:lpstr>MathType 5.0 Equation</vt:lpstr>
      <vt:lpstr>FX Draw V2 Diagram</vt:lpstr>
      <vt:lpstr>Quadratic Equations</vt:lpstr>
      <vt:lpstr>PowerPoint Presentation</vt:lpstr>
      <vt:lpstr>PowerPoint Presentation</vt:lpstr>
      <vt:lpstr>PowerPoint Presentation</vt:lpstr>
      <vt:lpstr>PowerPoint Presentation</vt:lpstr>
      <vt:lpstr>Sketching quadratic functions</vt:lpstr>
      <vt:lpstr>PowerPoint Presentation</vt:lpstr>
      <vt:lpstr>PowerPoint Presentation</vt:lpstr>
      <vt:lpstr>PowerPoint Presentation</vt:lpstr>
      <vt:lpstr>PowerPoint Presentation</vt:lpstr>
      <vt:lpstr>Straight lines and parabolas</vt:lpstr>
      <vt:lpstr>Quadratic equations as mathematical models</vt:lpstr>
      <vt:lpstr>Trial and Improvement</vt:lpstr>
      <vt:lpstr>PowerPoint Presentation</vt:lpstr>
      <vt:lpstr>Solving Quadratic Equations</vt:lpstr>
      <vt:lpstr>What is to be learned?</vt:lpstr>
      <vt:lpstr>Laughably Easy</vt:lpstr>
      <vt:lpstr>Laughably Easy</vt:lpstr>
      <vt:lpstr>PowerPoint Presentation</vt:lpstr>
      <vt:lpstr>PowerPoint Presentation</vt:lpstr>
      <vt:lpstr>PowerPoint Presentation</vt:lpstr>
      <vt:lpstr>Solving Quadratic Equations Graphically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Quadratic Equations</dc:title>
  <dc:creator>Don &amp; Alison Hawkins</dc:creator>
  <cp:lastModifiedBy>Teacher E-Solutions</cp:lastModifiedBy>
  <cp:revision>10</cp:revision>
  <dcterms:created xsi:type="dcterms:W3CDTF">2005-08-28T08:28:57Z</dcterms:created>
  <dcterms:modified xsi:type="dcterms:W3CDTF">2019-01-18T17:06:21Z</dcterms:modified>
</cp:coreProperties>
</file>