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ctiveX/activeX8.xml" ContentType="application/vnd.ms-office.activeX+xml"/>
  <Override PartName="/ppt/activeX/activeX8.bin" ContentType="application/vnd.ms-office.activeX"/>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5"/>
  </p:notesMasterIdLst>
  <p:sldIdLst>
    <p:sldId id="277" r:id="rId2"/>
    <p:sldId id="377" r:id="rId3"/>
    <p:sldId id="323" r:id="rId4"/>
    <p:sldId id="344" r:id="rId5"/>
    <p:sldId id="345" r:id="rId6"/>
    <p:sldId id="378" r:id="rId7"/>
    <p:sldId id="358" r:id="rId8"/>
    <p:sldId id="360" r:id="rId9"/>
    <p:sldId id="364" r:id="rId10"/>
    <p:sldId id="365" r:id="rId11"/>
    <p:sldId id="366" r:id="rId12"/>
    <p:sldId id="367" r:id="rId13"/>
    <p:sldId id="368" r:id="rId14"/>
    <p:sldId id="369" r:id="rId15"/>
    <p:sldId id="370" r:id="rId16"/>
    <p:sldId id="361" r:id="rId17"/>
    <p:sldId id="362" r:id="rId18"/>
    <p:sldId id="363" r:id="rId19"/>
    <p:sldId id="379" r:id="rId20"/>
    <p:sldId id="346" r:id="rId21"/>
    <p:sldId id="347" r:id="rId22"/>
    <p:sldId id="348" r:id="rId23"/>
    <p:sldId id="350" r:id="rId24"/>
    <p:sldId id="351" r:id="rId25"/>
    <p:sldId id="352" r:id="rId26"/>
    <p:sldId id="349" r:id="rId27"/>
    <p:sldId id="353" r:id="rId28"/>
    <p:sldId id="354" r:id="rId29"/>
    <p:sldId id="371" r:id="rId30"/>
    <p:sldId id="356" r:id="rId31"/>
    <p:sldId id="357" r:id="rId32"/>
    <p:sldId id="355" r:id="rId33"/>
    <p:sldId id="380" r:id="rId34"/>
    <p:sldId id="293" r:id="rId35"/>
    <p:sldId id="375" r:id="rId36"/>
    <p:sldId id="295" r:id="rId37"/>
    <p:sldId id="296" r:id="rId38"/>
    <p:sldId id="297" r:id="rId39"/>
    <p:sldId id="298" r:id="rId40"/>
    <p:sldId id="299" r:id="rId41"/>
    <p:sldId id="300" r:id="rId42"/>
    <p:sldId id="301" r:id="rId43"/>
    <p:sldId id="302" r:id="rId44"/>
    <p:sldId id="303" r:id="rId45"/>
    <p:sldId id="381" r:id="rId46"/>
    <p:sldId id="324" r:id="rId47"/>
    <p:sldId id="382" r:id="rId48"/>
    <p:sldId id="376" r:id="rId49"/>
    <p:sldId id="325" r:id="rId50"/>
    <p:sldId id="374" r:id="rId51"/>
    <p:sldId id="327" r:id="rId52"/>
    <p:sldId id="372" r:id="rId53"/>
    <p:sldId id="328" r:id="rId54"/>
  </p:sldIdLst>
  <p:sldSz cx="9144000" cy="6858000" type="screen4x3"/>
  <p:notesSz cx="6858000" cy="9144000"/>
  <p:defaultTextStyle>
    <a:defPPr>
      <a:defRPr lang="en-GB"/>
    </a:defPPr>
    <a:lvl1pPr algn="l" rtl="0" fontAlgn="base">
      <a:spcBef>
        <a:spcPct val="0"/>
      </a:spcBef>
      <a:spcAft>
        <a:spcPct val="0"/>
      </a:spcAft>
      <a:defRPr sz="2400" kern="1200">
        <a:solidFill>
          <a:srgbClr val="010066"/>
        </a:solidFill>
        <a:latin typeface="Arial" pitchFamily="34" charset="0"/>
        <a:ea typeface="+mn-ea"/>
        <a:cs typeface="Arial" pitchFamily="34" charset="0"/>
      </a:defRPr>
    </a:lvl1pPr>
    <a:lvl2pPr marL="457200" algn="l" rtl="0" fontAlgn="base">
      <a:spcBef>
        <a:spcPct val="0"/>
      </a:spcBef>
      <a:spcAft>
        <a:spcPct val="0"/>
      </a:spcAft>
      <a:defRPr sz="2400" kern="1200">
        <a:solidFill>
          <a:srgbClr val="010066"/>
        </a:solidFill>
        <a:latin typeface="Arial" pitchFamily="34" charset="0"/>
        <a:ea typeface="+mn-ea"/>
        <a:cs typeface="Arial" pitchFamily="34" charset="0"/>
      </a:defRPr>
    </a:lvl2pPr>
    <a:lvl3pPr marL="914400" algn="l" rtl="0" fontAlgn="base">
      <a:spcBef>
        <a:spcPct val="0"/>
      </a:spcBef>
      <a:spcAft>
        <a:spcPct val="0"/>
      </a:spcAft>
      <a:defRPr sz="2400" kern="1200">
        <a:solidFill>
          <a:srgbClr val="010066"/>
        </a:solidFill>
        <a:latin typeface="Arial" pitchFamily="34" charset="0"/>
        <a:ea typeface="+mn-ea"/>
        <a:cs typeface="Arial" pitchFamily="34" charset="0"/>
      </a:defRPr>
    </a:lvl3pPr>
    <a:lvl4pPr marL="1371600" algn="l" rtl="0" fontAlgn="base">
      <a:spcBef>
        <a:spcPct val="0"/>
      </a:spcBef>
      <a:spcAft>
        <a:spcPct val="0"/>
      </a:spcAft>
      <a:defRPr sz="2400" kern="1200">
        <a:solidFill>
          <a:srgbClr val="010066"/>
        </a:solidFill>
        <a:latin typeface="Arial" pitchFamily="34" charset="0"/>
        <a:ea typeface="+mn-ea"/>
        <a:cs typeface="Arial" pitchFamily="34" charset="0"/>
      </a:defRPr>
    </a:lvl4pPr>
    <a:lvl5pPr marL="1828800" algn="l" rtl="0" fontAlgn="base">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CFF"/>
    <a:srgbClr val="D5EAFF"/>
    <a:srgbClr val="FF6600"/>
    <a:srgbClr val="FFFFCC"/>
    <a:srgbClr val="33CC33"/>
    <a:srgbClr val="F7FBFF"/>
    <a:srgbClr val="EBF5FF"/>
    <a:srgbClr val="E7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22" autoAdjust="0"/>
    <p:restoredTop sz="82039" autoAdjust="0"/>
  </p:normalViewPr>
  <p:slideViewPr>
    <p:cSldViewPr>
      <p:cViewPr varScale="1">
        <p:scale>
          <a:sx n="90" d="100"/>
          <a:sy n="90" d="100"/>
        </p:scale>
        <p:origin x="-594" y="-10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p:cViewPr varScale="1">
        <p:scale>
          <a:sx n="84" d="100"/>
          <a:sy n="84" d="100"/>
        </p:scale>
        <p:origin x="-19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1" smtClean="0">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1" smtClean="0">
                <a:solidFill>
                  <a:schemeClr val="tx1"/>
                </a:solidFill>
                <a:latin typeface="Arial" charset="0"/>
                <a:cs typeface="+mn-cs"/>
              </a:defRPr>
            </a:lvl1pPr>
          </a:lstStyle>
          <a:p>
            <a:pPr>
              <a:defRPr/>
            </a:pPr>
            <a:endParaRPr lang="en-GB"/>
          </a:p>
        </p:txBody>
      </p:sp>
      <p:sp>
        <p:nvSpPr>
          <p:cNvPr id="563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1" smtClean="0">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1" smtClean="0">
                <a:solidFill>
                  <a:schemeClr val="tx1"/>
                </a:solidFill>
                <a:latin typeface="Arial" charset="0"/>
                <a:cs typeface="+mn-cs"/>
              </a:defRPr>
            </a:lvl1pPr>
          </a:lstStyle>
          <a:p>
            <a:pPr>
              <a:defRPr/>
            </a:pPr>
            <a:fld id="{7E6B5B72-38B7-4629-89D1-05469FAF6D9A}" type="slidenum">
              <a:rPr lang="en-GB"/>
              <a:pPr>
                <a:defRPr/>
              </a:pPr>
              <a:t>‹#›</a:t>
            </a:fld>
            <a:endParaRPr lang="en-GB"/>
          </a:p>
        </p:txBody>
      </p:sp>
    </p:spTree>
    <p:extLst>
      <p:ext uri="{BB962C8B-B14F-4D97-AF65-F5344CB8AC3E}">
        <p14:creationId xmlns:p14="http://schemas.microsoft.com/office/powerpoint/2010/main" val="1990096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6CADCB3-6DD9-4F11-8D29-ED711DC096AB}" type="slidenum">
              <a:rPr lang="en-GB" sz="1200">
                <a:solidFill>
                  <a:schemeClr val="tx1"/>
                </a:solidFill>
              </a:rPr>
              <a:pPr/>
              <a:t>1</a:t>
            </a:fld>
            <a:endParaRPr lang="en-GB" sz="1200">
              <a:solidFill>
                <a:schemeClr val="tx1"/>
              </a:solidFill>
            </a:endParaRPr>
          </a:p>
        </p:txBody>
      </p:sp>
      <p:sp>
        <p:nvSpPr>
          <p:cNvPr id="57347" name="Rectangle 2"/>
          <p:cNvSpPr>
            <a:spLocks noChangeArrowheads="1" noTextEdit="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7ECFDF0-7E56-4BBC-9CD9-D26457173CA3}" type="slidenum">
              <a:rPr lang="en-GB" sz="1200">
                <a:solidFill>
                  <a:schemeClr val="tx1"/>
                </a:solidFill>
              </a:rPr>
              <a:pPr/>
              <a:t>10</a:t>
            </a:fld>
            <a:endParaRPr lang="en-GB" sz="1200">
              <a:solidFill>
                <a:schemeClr val="tx1"/>
              </a:solidFill>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smtClean="0"/>
              <a:t>We can check whether a number divides into a power of ten be writing it as a product of its prime factors. If the prime factors are 2’s and 5’s the number will divide into a power of 10. If the number has any prime factor that is not a 2 or a 10 then the decimal form of the fraction will recur. You may wish pupils to investigate this individually. </a:t>
            </a: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D7EB867-D142-420C-893F-4C30DD18B8B3}" type="slidenum">
              <a:rPr lang="en-GB" sz="1200">
                <a:solidFill>
                  <a:schemeClr val="tx1"/>
                </a:solidFill>
              </a:rPr>
              <a:pPr/>
              <a:t>11</a:t>
            </a:fld>
            <a:endParaRPr lang="en-GB" sz="1200">
              <a:solidFill>
                <a:schemeClr val="tx1"/>
              </a:solidFill>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04A9947-9592-4091-B3C7-B5EF01C595F2}" type="slidenum">
              <a:rPr lang="en-GB" sz="1200">
                <a:solidFill>
                  <a:schemeClr val="tx1"/>
                </a:solidFill>
              </a:rPr>
              <a:pPr/>
              <a:t>12</a:t>
            </a:fld>
            <a:endParaRPr lang="en-GB" sz="1200">
              <a:solidFill>
                <a:schemeClr val="tx1"/>
              </a:solidFill>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smtClean="0"/>
              <a:t>Explain that subtracting equations 1 and 2 eliminates the recurring decimal part.</a:t>
            </a:r>
          </a:p>
          <a:p>
            <a:pPr eaLnBrk="1" hangingPunct="1"/>
            <a:r>
              <a:rPr lang="en-US" smtClean="0"/>
              <a:t>Pupils can check this on their calculators by dividing 8 by 11.</a:t>
            </a:r>
            <a:endParaRPr lang="en-GB" smtClean="0"/>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1DF25EF-0769-45EF-9100-5C8D03A78075}" type="slidenum">
              <a:rPr lang="en-GB" sz="1200">
                <a:solidFill>
                  <a:schemeClr val="tx1"/>
                </a:solidFill>
              </a:rPr>
              <a:pPr/>
              <a:t>13</a:t>
            </a:fld>
            <a:endParaRPr lang="en-GB" sz="1200">
              <a:solidFill>
                <a:schemeClr val="tx1"/>
              </a:solidFill>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t>Pupils can check this on their calculators by dividing 7 by 11.</a:t>
            </a: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C80E645-77CA-4638-9CAB-529E6D75DCE5}" type="slidenum">
              <a:rPr lang="en-GB" sz="1200">
                <a:solidFill>
                  <a:schemeClr val="tx1"/>
                </a:solidFill>
              </a:rPr>
              <a:pPr/>
              <a:t>14</a:t>
            </a:fld>
            <a:endParaRPr lang="en-GB" sz="1200">
              <a:solidFill>
                <a:schemeClr val="tx1"/>
              </a:solidFill>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smtClean="0"/>
              <a:t>Explain that this time we multiply by 1000 to eliminate the decimal part. Explain to pupils that to make equation 2 they should always multiply both side of equation 1 by the smallest power of 10 necessary to form a number that has the same recurring decimal as equation 1.</a:t>
            </a:r>
          </a:p>
          <a:p>
            <a:pPr eaLnBrk="1" hangingPunct="1"/>
            <a:r>
              <a:rPr lang="en-US" smtClean="0"/>
              <a:t>It is not obvious that 999 is divisible by 37. Show pupils how this fraction could be cancelled down using the fraction key on the calculator.</a:t>
            </a:r>
          </a:p>
          <a:p>
            <a:pPr eaLnBrk="1" hangingPunct="1"/>
            <a:r>
              <a:rPr lang="en-US" smtClean="0"/>
              <a:t>Pupils can check the solution on their calculators by dividing 10 by 27.</a:t>
            </a:r>
            <a:endParaRPr lang="en-GB" smtClean="0"/>
          </a:p>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8D8C4CD-8DD1-4DF2-8B48-C5EE3C8AC06F}" type="slidenum">
              <a:rPr lang="en-GB" sz="1200">
                <a:solidFill>
                  <a:schemeClr val="tx1"/>
                </a:solidFill>
              </a:rPr>
              <a:pPr/>
              <a:t>15</a:t>
            </a:fld>
            <a:endParaRPr lang="en-GB" sz="1200">
              <a:solidFill>
                <a:schemeClr val="tx1"/>
              </a:solidFill>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smtClean="0"/>
              <a:t>This slide shows that 0.9 recurring is exactly equal to 1. </a:t>
            </a:r>
          </a:p>
          <a:p>
            <a:pPr eaLnBrk="1" hangingPunct="1"/>
            <a:r>
              <a:rPr lang="en-US" smtClean="0"/>
              <a:t>This result has important implications when considering the upper bounds of rounded numbers. For example, the upper bound of a measurement given as 3 cm to the nearest cm is 3.5 cm. If the measurement was exactly 3.5 cm it would be rounded up to 4 cm. We could therefore consider that the most that this measurement could by is 3.49 recurring. However, if we use the method shown on this slide it can be shown that 3.49 recurring is not slightly less than 3.5 as we may imagine but actually exactly equal to 3.5. This proves that there cannot be any number between 3.49 recurring and 3.5 (because they occupy the same position on the number line). So when we write 2.5 &lt; length </a:t>
            </a:r>
            <a:r>
              <a:rPr lang="en-US" smtClean="0">
                <a:cs typeface="Times New Roman" pitchFamily="18" charset="0"/>
              </a:rPr>
              <a:t>≤ 3.5 we know that this includes </a:t>
            </a:r>
            <a:r>
              <a:rPr lang="en-US" i="1" smtClean="0">
                <a:cs typeface="Times New Roman" pitchFamily="18" charset="0"/>
              </a:rPr>
              <a:t>every</a:t>
            </a:r>
            <a:r>
              <a:rPr lang="en-US" smtClean="0">
                <a:cs typeface="Times New Roman" pitchFamily="18" charset="0"/>
              </a:rPr>
              <a:t> value between 2.5 and 3.5.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A38F400-CBAB-4D75-A4DA-186592D73E2E}" type="slidenum">
              <a:rPr lang="en-GB" sz="1200">
                <a:solidFill>
                  <a:schemeClr val="tx1"/>
                </a:solidFill>
              </a:rPr>
              <a:pPr/>
              <a:t>16</a:t>
            </a:fld>
            <a:endParaRPr lang="en-GB" sz="1200">
              <a:solidFill>
                <a:schemeClr val="tx1"/>
              </a:solidFill>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smtClean="0"/>
              <a:t>Conclude that any number that can be written exactly as a positive or negative whole number, fraction or decimal is rational.</a:t>
            </a: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5F2075A-416D-4FDB-AFC4-3D277618D56A}" type="slidenum">
              <a:rPr lang="en-GB" sz="1200">
                <a:solidFill>
                  <a:schemeClr val="tx1"/>
                </a:solidFill>
              </a:rPr>
              <a:pPr/>
              <a:t>17</a:t>
            </a:fld>
            <a:endParaRPr lang="en-GB" sz="1200">
              <a:solidFill>
                <a:schemeClr val="tx1"/>
              </a:solidFill>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smtClean="0"/>
              <a:t>Tell pupils that to overcome the problems associated with representing irrational numbers using digits we often represent them with letters, such as </a:t>
            </a:r>
            <a:r>
              <a:rPr lang="el-GR" smtClean="0">
                <a:cs typeface="Times New Roman" pitchFamily="18" charset="0"/>
              </a:rPr>
              <a:t>π</a:t>
            </a:r>
            <a:r>
              <a:rPr lang="en-US" smtClean="0">
                <a:cs typeface="Times New Roman" pitchFamily="18" charset="0"/>
              </a:rPr>
              <a:t> and leave them in this form. This not only looks neater but it is more accurate. </a:t>
            </a:r>
          </a:p>
          <a:p>
            <a:pPr eaLnBrk="1" hangingPunct="1"/>
            <a:r>
              <a:rPr lang="en-US" smtClean="0">
                <a:cs typeface="Times New Roman" pitchFamily="18" charset="0"/>
              </a:rPr>
              <a:t>Irrational numbers involving square roots are often written using surds.</a:t>
            </a:r>
          </a:p>
          <a:p>
            <a:pPr eaLnBrk="1" hangingPunct="1"/>
            <a:r>
              <a:rPr lang="en-US" smtClean="0">
                <a:cs typeface="Times New Roman" pitchFamily="18" charset="0"/>
              </a:rPr>
              <a:t>See N2.5 Surds.</a:t>
            </a:r>
            <a:endParaRPr lang="el-GR" smtClean="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CB67537-CC3B-4CBC-B09B-70A3178A13C7}" type="slidenum">
              <a:rPr lang="en-GB" sz="1200">
                <a:solidFill>
                  <a:schemeClr val="tx1"/>
                </a:solidFill>
              </a:rPr>
              <a:pPr/>
              <a:t>18</a:t>
            </a:fld>
            <a:endParaRPr lang="en-GB" sz="1200">
              <a:solidFill>
                <a:schemeClr val="tx1"/>
              </a:solidFill>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Decide whether the number shown is rational of irrational.</a:t>
            </a:r>
            <a:endParaRPr lang="el-GR" smtClean="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B55B69F-63DB-4930-9624-0CE47E48ED30}" type="slidenum">
              <a:rPr lang="en-GB" sz="1200">
                <a:solidFill>
                  <a:schemeClr val="tx1"/>
                </a:solidFill>
              </a:rPr>
              <a:pPr/>
              <a:t>19</a:t>
            </a:fld>
            <a:endParaRPr lang="en-GB" sz="1200">
              <a:solidFill>
                <a:schemeClr val="tx1"/>
              </a:solidFill>
            </a:endParaRPr>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8963F7C-ACC9-4D97-A3EE-7CE640DE6818}" type="slidenum">
              <a:rPr lang="en-GB" sz="1200">
                <a:solidFill>
                  <a:schemeClr val="tx1"/>
                </a:solidFill>
              </a:rPr>
              <a:pPr/>
              <a:t>2</a:t>
            </a:fld>
            <a:endParaRPr lang="en-GB" sz="1200">
              <a:solidFill>
                <a:schemeClr val="tx1"/>
              </a:solidFill>
            </a:endParaRPr>
          </a:p>
        </p:txBody>
      </p:sp>
      <p:sp>
        <p:nvSpPr>
          <p:cNvPr id="58371" name="Rectangle 2"/>
          <p:cNvSpPr>
            <a:spLocks noChangeArrowheads="1" noTextEdit="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981DE03-4B2A-473D-9BF2-96B414596101}" type="slidenum">
              <a:rPr lang="en-GB" sz="1200">
                <a:solidFill>
                  <a:schemeClr val="tx1"/>
                </a:solidFill>
              </a:rPr>
              <a:pPr/>
              <a:t>20</a:t>
            </a:fld>
            <a:endParaRPr lang="en-GB" sz="1200">
              <a:solidFill>
                <a:schemeClr val="tx1"/>
              </a:solidFill>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GB" smtClean="0"/>
              <a:t>Use this activity to demonstrate that the decimal points must be lined up when adding and subtracting decimals by dragging the given decimals into the correct position on the square grid.</a:t>
            </a:r>
          </a:p>
          <a:p>
            <a:pPr eaLnBrk="1" hangingPunct="1"/>
            <a:r>
              <a:rPr lang="en-GB" smtClean="0"/>
              <a:t>Use the pen tool to fill in any zero place holders and to complete the calculation.</a:t>
            </a:r>
          </a:p>
          <a:p>
            <a:pPr eaLnBrk="1" hangingPunct="1"/>
            <a:r>
              <a:rPr lang="en-GB" smtClean="0"/>
              <a:t>Ask volunteers to come to the board and complete calculations.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F68BA27-D94A-4987-9CFB-0B2D40362CEB}" type="slidenum">
              <a:rPr lang="en-GB" sz="1200">
                <a:solidFill>
                  <a:schemeClr val="tx1"/>
                </a:solidFill>
              </a:rPr>
              <a:pPr/>
              <a:t>21</a:t>
            </a:fld>
            <a:endParaRPr lang="en-GB" sz="1200">
              <a:solidFill>
                <a:schemeClr val="tx1"/>
              </a:solidFill>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GB" smtClean="0"/>
              <a:t>Put this multiplication into context. For example, suppose you are at a supermarket and you want to buy 7 boxes of cola cans costing £2.28 a box. You have £15 in your wallet. Do you have enough money?</a:t>
            </a:r>
          </a:p>
          <a:p>
            <a:pPr eaLnBrk="1" hangingPunct="1"/>
            <a:r>
              <a:rPr lang="en-GB" smtClean="0"/>
              <a:t>Start by establishing that 2.28 </a:t>
            </a:r>
            <a:r>
              <a:rPr lang="en-US" smtClean="0">
                <a:cs typeface="Times New Roman" pitchFamily="18" charset="0"/>
              </a:rPr>
              <a:t>×</a:t>
            </a:r>
            <a:r>
              <a:rPr lang="en-GB" smtClean="0"/>
              <a:t> 7 is too difficult to work out mentally. (If necessary, we could work out 2.28 </a:t>
            </a:r>
            <a:r>
              <a:rPr lang="en-US" smtClean="0">
                <a:cs typeface="Times New Roman" pitchFamily="18" charset="0"/>
              </a:rPr>
              <a:t>×</a:t>
            </a:r>
            <a:r>
              <a:rPr lang="en-GB" smtClean="0"/>
              <a:t> 8 by doubling 3 times and then subtract 2.28 to get 2.28 </a:t>
            </a:r>
            <a:r>
              <a:rPr lang="en-US" smtClean="0">
                <a:cs typeface="Times New Roman" pitchFamily="18" charset="0"/>
              </a:rPr>
              <a:t>×</a:t>
            </a:r>
            <a:r>
              <a:rPr lang="en-GB" smtClean="0"/>
              <a:t> 7). </a:t>
            </a:r>
          </a:p>
          <a:p>
            <a:pPr eaLnBrk="1" hangingPunct="1"/>
            <a:r>
              <a:rPr lang="en-GB" smtClean="0"/>
              <a:t>We will have to use a written method. We could use the grid method or, as shown here, the column method. (Pupils may have met other written methods such as the Chinese or lattice method.)</a:t>
            </a:r>
          </a:p>
          <a:p>
            <a:pPr eaLnBrk="1" hangingPunct="1"/>
            <a:r>
              <a:rPr lang="en-GB" smtClean="0"/>
              <a:t>Stress that whatever method we use we should start by writing down an approximate answer.</a:t>
            </a:r>
          </a:p>
          <a:p>
            <a:pPr eaLnBrk="1" hangingPunct="1"/>
            <a:r>
              <a:rPr lang="en-GB" smtClean="0"/>
              <a:t>Explain that it is easier to multiply by whole numbers than it is to multiply by decimals. It is therefore sensible to find an equivalent whole number calculation, in this case 2.28 </a:t>
            </a:r>
            <a:r>
              <a:rPr lang="en-US" smtClean="0">
                <a:cs typeface="Times New Roman" pitchFamily="18" charset="0"/>
              </a:rPr>
              <a:t>×</a:t>
            </a:r>
            <a:r>
              <a:rPr lang="en-GB" smtClean="0"/>
              <a:t> 7 </a:t>
            </a:r>
            <a:r>
              <a:rPr lang="en-GB" smtClean="0">
                <a:cs typeface="Times New Roman" pitchFamily="18" charset="0"/>
              </a:rPr>
              <a:t>÷ 100.</a:t>
            </a:r>
            <a:r>
              <a:rPr lang="en-GB" smtClean="0"/>
              <a:t> </a:t>
            </a:r>
          </a:p>
          <a:p>
            <a:pPr eaLnBrk="1" hangingPunct="1"/>
            <a:r>
              <a:rPr lang="en-GB" smtClean="0"/>
              <a:t>Talk through the standard column method for multiplying 7 and 228. Remind pupils that we always write down the units and carry the tens to the next column.</a:t>
            </a:r>
          </a:p>
          <a:p>
            <a:pPr eaLnBrk="1" hangingPunct="1"/>
            <a:r>
              <a:rPr lang="en-GB" smtClean="0"/>
              <a:t>Explain that what we are actually doing when we perform this calculation is work out 7 </a:t>
            </a:r>
            <a:r>
              <a:rPr lang="en-US" smtClean="0">
                <a:cs typeface="Times New Roman" pitchFamily="18" charset="0"/>
              </a:rPr>
              <a:t>×</a:t>
            </a:r>
            <a:r>
              <a:rPr lang="en-GB" smtClean="0"/>
              <a:t> 8, then 7 </a:t>
            </a:r>
            <a:r>
              <a:rPr lang="en-US" smtClean="0">
                <a:cs typeface="Times New Roman" pitchFamily="18" charset="0"/>
              </a:rPr>
              <a:t>×</a:t>
            </a:r>
            <a:r>
              <a:rPr lang="en-GB" smtClean="0"/>
              <a:t> 20 and then 7 </a:t>
            </a:r>
            <a:r>
              <a:rPr lang="en-US" smtClean="0">
                <a:cs typeface="Times New Roman" pitchFamily="18" charset="0"/>
              </a:rPr>
              <a:t>×</a:t>
            </a:r>
            <a:r>
              <a:rPr lang="en-GB" smtClean="0"/>
              <a:t> 200. As we carry the tens across each time, we are adding these three together as we go along. (This method is therefore more efficient than the grid method.)</a:t>
            </a:r>
          </a:p>
          <a:p>
            <a:pPr eaLnBrk="1" hangingPunct="1"/>
            <a:r>
              <a:rPr lang="en-GB" smtClean="0"/>
              <a:t>To find 2.28 </a:t>
            </a:r>
            <a:r>
              <a:rPr lang="en-US" smtClean="0">
                <a:cs typeface="Times New Roman" pitchFamily="18" charset="0"/>
              </a:rPr>
              <a:t>×</a:t>
            </a:r>
            <a:r>
              <a:rPr lang="en-GB" smtClean="0"/>
              <a:t> 7 we need to divide by 100. Check this answer by comparing it to the approximation made at the beginning.</a:t>
            </a:r>
          </a:p>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43F13C6-C110-4A16-9A64-6BDB82A3B65F}" type="slidenum">
              <a:rPr lang="en-GB" sz="1200">
                <a:solidFill>
                  <a:schemeClr val="tx1"/>
                </a:solidFill>
              </a:rPr>
              <a:pPr/>
              <a:t>22</a:t>
            </a:fld>
            <a:endParaRPr lang="en-GB" sz="1200">
              <a:solidFill>
                <a:schemeClr val="tx1"/>
              </a:solidFill>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GB" smtClean="0"/>
              <a:t>Again, explain that it is easier to multiply by whole numbers than it is to multiply by decimals. It is therefore sensible to find an equivalent whole number calculation in this case 3927 </a:t>
            </a:r>
            <a:r>
              <a:rPr lang="en-US" smtClean="0">
                <a:cs typeface="Times New Roman" pitchFamily="18" charset="0"/>
              </a:rPr>
              <a:t>×</a:t>
            </a:r>
            <a:r>
              <a:rPr lang="en-GB" smtClean="0"/>
              <a:t> 8 </a:t>
            </a:r>
            <a:r>
              <a:rPr lang="en-GB" smtClean="0">
                <a:cs typeface="Times New Roman" pitchFamily="18" charset="0"/>
              </a:rPr>
              <a:t>÷ 10 </a:t>
            </a:r>
            <a:r>
              <a:rPr lang="en-US" smtClean="0">
                <a:cs typeface="Times New Roman" pitchFamily="18" charset="0"/>
              </a:rPr>
              <a:t>÷ 10</a:t>
            </a:r>
            <a:r>
              <a:rPr lang="en-GB" smtClean="0">
                <a:cs typeface="Times New Roman" pitchFamily="18" charset="0"/>
              </a:rPr>
              <a:t> = </a:t>
            </a:r>
            <a:r>
              <a:rPr lang="en-GB" smtClean="0"/>
              <a:t>3927 </a:t>
            </a:r>
            <a:r>
              <a:rPr lang="en-US" smtClean="0">
                <a:cs typeface="Times New Roman" pitchFamily="18" charset="0"/>
              </a:rPr>
              <a:t>×</a:t>
            </a:r>
            <a:r>
              <a:rPr lang="en-GB" smtClean="0"/>
              <a:t> 8</a:t>
            </a:r>
            <a:r>
              <a:rPr lang="en-GB" smtClean="0">
                <a:cs typeface="Times New Roman" pitchFamily="18" charset="0"/>
              </a:rPr>
              <a:t> </a:t>
            </a:r>
            <a:r>
              <a:rPr lang="en-US" smtClean="0">
                <a:cs typeface="Times New Roman" pitchFamily="18" charset="0"/>
              </a:rPr>
              <a:t>÷ 100</a:t>
            </a:r>
          </a:p>
          <a:p>
            <a:pPr eaLnBrk="1" hangingPunct="1"/>
            <a:r>
              <a:rPr lang="en-GB" smtClean="0"/>
              <a:t>Talk through the standard column method for multiplying 8 and 3927. Remind pupils that we always write down the units and carry the tens to the next column.</a:t>
            </a:r>
          </a:p>
          <a:p>
            <a:pPr eaLnBrk="1" hangingPunct="1"/>
            <a:r>
              <a:rPr lang="en-GB" smtClean="0"/>
              <a:t>To find 392.7 </a:t>
            </a:r>
            <a:r>
              <a:rPr lang="en-US" smtClean="0">
                <a:cs typeface="Times New Roman" pitchFamily="18" charset="0"/>
              </a:rPr>
              <a:t>×</a:t>
            </a:r>
            <a:r>
              <a:rPr lang="en-GB" smtClean="0"/>
              <a:t> 0.8 we need to divide by 100. Check this answer by comparing it to the approximation made at the beginning.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3B12EFC-B0B6-49F1-82B4-C1AA4FD9590F}" type="slidenum">
              <a:rPr lang="en-GB" sz="1200">
                <a:solidFill>
                  <a:schemeClr val="tx1"/>
                </a:solidFill>
              </a:rPr>
              <a:pPr/>
              <a:t>23</a:t>
            </a:fld>
            <a:endParaRPr lang="en-GB" sz="1200">
              <a:solidFill>
                <a:schemeClr val="tx1"/>
              </a:solidFill>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xfrm>
            <a:off x="914400" y="4343400"/>
            <a:ext cx="5178425" cy="4114800"/>
          </a:xfrm>
          <a:noFill/>
        </p:spPr>
        <p:txBody>
          <a:bodyPr/>
          <a:lstStyle/>
          <a:p>
            <a:pPr eaLnBrk="1" hangingPunct="1"/>
            <a:r>
              <a:rPr lang="en-GB" smtClean="0"/>
              <a:t>Talk through possible estimates for this calculation.</a:t>
            </a:r>
          </a:p>
          <a:p>
            <a:pPr eaLnBrk="1" hangingPunct="1"/>
            <a:r>
              <a:rPr lang="en-GB" smtClean="0"/>
              <a:t>The next step is to form an equivalent calculation using whole numbers. For example, if we are multiplying together 57.4 and 24, we can multiply 57.4 by 10 to make a whole number. We must then divide by 10 to undo the effect of multiplying by 10. Therefore 57.4 </a:t>
            </a:r>
            <a:r>
              <a:rPr lang="en-GB" smtClean="0">
                <a:cs typeface="Times New Roman" pitchFamily="18" charset="0"/>
              </a:rPr>
              <a:t>× 24 = </a:t>
            </a:r>
            <a:r>
              <a:rPr lang="en-GB" smtClean="0"/>
              <a:t>57.4 </a:t>
            </a:r>
            <a:r>
              <a:rPr lang="en-US" b="1" smtClean="0">
                <a:cs typeface="Times New Roman" pitchFamily="18" charset="0"/>
              </a:rPr>
              <a:t>×</a:t>
            </a:r>
            <a:r>
              <a:rPr lang="en-GB" smtClean="0">
                <a:cs typeface="Arial" pitchFamily="34" charset="0"/>
              </a:rPr>
              <a:t> 10 </a:t>
            </a:r>
            <a:r>
              <a:rPr lang="en-US" b="1" smtClean="0">
                <a:cs typeface="Times New Roman" pitchFamily="18" charset="0"/>
              </a:rPr>
              <a:t>×</a:t>
            </a:r>
            <a:r>
              <a:rPr lang="en-GB" smtClean="0">
                <a:cs typeface="Arial" pitchFamily="34" charset="0"/>
              </a:rPr>
              <a:t> 24 ÷ 10.</a:t>
            </a:r>
          </a:p>
          <a:p>
            <a:pPr eaLnBrk="1" hangingPunct="1"/>
            <a:r>
              <a:rPr lang="en-GB" smtClean="0">
                <a:cs typeface="Arial" pitchFamily="34" charset="0"/>
              </a:rPr>
              <a:t>Explain that when we multiply by a two digit whole number we have to partition the number into tens and units. We multiply by the units first, in this case 4, and then by the tens, in this case 20. these tow answers are then added together.</a:t>
            </a:r>
          </a:p>
          <a:p>
            <a:pPr eaLnBrk="1" hangingPunct="1"/>
            <a:r>
              <a:rPr lang="en-GB" smtClean="0">
                <a:cs typeface="Arial" pitchFamily="34" charset="0"/>
              </a:rPr>
              <a:t>Stress that the final answer should be compared with the estimate to check the order of magnitude. </a:t>
            </a:r>
          </a:p>
          <a:p>
            <a:pPr eaLnBrk="1" hangingPunct="1"/>
            <a:endParaRPr lang="en-GB" smtClean="0"/>
          </a:p>
          <a:p>
            <a:pPr eaLnBrk="1" hangingPunct="1"/>
            <a:endParaRPr lang="en-GB"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0D4C43B-21DA-44E2-9B9E-4BB86CE89C9A}" type="slidenum">
              <a:rPr lang="en-GB" sz="1200">
                <a:solidFill>
                  <a:schemeClr val="tx1"/>
                </a:solidFill>
              </a:rPr>
              <a:pPr/>
              <a:t>24</a:t>
            </a:fld>
            <a:endParaRPr lang="en-GB" sz="1200">
              <a:solidFill>
                <a:schemeClr val="tx1"/>
              </a:solidFill>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xfrm>
            <a:off x="914400" y="4343400"/>
            <a:ext cx="5178425" cy="4114800"/>
          </a:xfrm>
          <a:noFill/>
        </p:spPr>
        <p:txBody>
          <a:bodyPr/>
          <a:lstStyle/>
          <a:p>
            <a:pPr eaLnBrk="1" hangingPunct="1"/>
            <a:endParaRPr lang="en-GB" smtClean="0"/>
          </a:p>
          <a:p>
            <a:pPr eaLnBrk="1" hangingPunct="1"/>
            <a:endParaRPr lang="en-GB"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37E7764-2002-43F6-B4DB-B13ECE745F4B}" type="slidenum">
              <a:rPr lang="en-GB" sz="1200">
                <a:solidFill>
                  <a:schemeClr val="tx1"/>
                </a:solidFill>
              </a:rPr>
              <a:pPr/>
              <a:t>25</a:t>
            </a:fld>
            <a:endParaRPr lang="en-GB" sz="1200">
              <a:solidFill>
                <a:schemeClr val="tx1"/>
              </a:solidFill>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xfrm>
            <a:off x="914400" y="4343400"/>
            <a:ext cx="5178425" cy="4114800"/>
          </a:xfrm>
          <a:noFill/>
        </p:spPr>
        <p:txBody>
          <a:bodyPr/>
          <a:lstStyle/>
          <a:p>
            <a:pPr eaLnBrk="1" hangingPunct="1"/>
            <a:endParaRPr lang="en-GB" smtClean="0"/>
          </a:p>
          <a:p>
            <a:pPr eaLnBrk="1" hangingPunct="1"/>
            <a:endParaRPr lang="en-GB" smtClean="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300A155-32EE-4129-98CB-B69DE9EA0ACE}" type="slidenum">
              <a:rPr lang="en-GB" sz="1200">
                <a:solidFill>
                  <a:schemeClr val="tx1"/>
                </a:solidFill>
              </a:rPr>
              <a:pPr/>
              <a:t>26</a:t>
            </a:fld>
            <a:endParaRPr lang="en-GB" sz="1200">
              <a:solidFill>
                <a:schemeClr val="tx1"/>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xfrm>
            <a:off x="914400" y="4343400"/>
            <a:ext cx="5251450" cy="4114800"/>
          </a:xfrm>
          <a:noFill/>
        </p:spPr>
        <p:txBody>
          <a:bodyPr/>
          <a:lstStyle/>
          <a:p>
            <a:pPr eaLnBrk="1" hangingPunct="1"/>
            <a:r>
              <a:rPr lang="en-US" smtClean="0"/>
              <a:t>Use the pen tool to complete the calculation on the board.</a:t>
            </a:r>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CE73D30-0F0E-4988-BCEC-49A75C4883FB}" type="slidenum">
              <a:rPr lang="en-GB" sz="1200">
                <a:solidFill>
                  <a:schemeClr val="tx1"/>
                </a:solidFill>
              </a:rPr>
              <a:pPr/>
              <a:t>27</a:t>
            </a:fld>
            <a:endParaRPr lang="en-GB" sz="1200">
              <a:solidFill>
                <a:schemeClr val="tx1"/>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GB" smtClean="0"/>
              <a:t>We can also work this out using short division. This method can be used when dividing by a single digit and is much quicker than subtracting multiples.</a:t>
            </a:r>
          </a:p>
          <a:p>
            <a:pPr eaLnBrk="1" hangingPunct="1"/>
            <a:r>
              <a:rPr lang="en-GB" smtClean="0"/>
              <a:t>Once again, we start by writing down an approximate answer.</a:t>
            </a:r>
          </a:p>
          <a:p>
            <a:pPr eaLnBrk="1" hangingPunct="1"/>
            <a:r>
              <a:rPr lang="en-GB" smtClean="0"/>
              <a:t>Explain that when dividing 2 by 6, it is not strictly necessary to write down the 0 at the front. However, doing this helps to keep the digits lined up in the correct position. Stress the position of the decimal point, which must be lined up with the decimal point beneath it.</a:t>
            </a:r>
          </a:p>
          <a:p>
            <a:pPr eaLnBrk="1" hangingPunct="1"/>
            <a:r>
              <a:rPr lang="en-GB" smtClean="0"/>
              <a:t>Ensure that pupils are able to divide mentally and can find remainders mentally by subtraction or otherwise.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52B5A82-5DF5-4D69-A158-9B6BF1ED4A75}" type="slidenum">
              <a:rPr lang="en-GB" sz="1200">
                <a:solidFill>
                  <a:schemeClr val="tx1"/>
                </a:solidFill>
              </a:rPr>
              <a:pPr/>
              <a:t>28</a:t>
            </a:fld>
            <a:endParaRPr lang="en-GB" sz="1200">
              <a:solidFill>
                <a:schemeClr val="tx1"/>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FC55D1A-CDC7-4BAA-BC56-837267D1BB41}" type="slidenum">
              <a:rPr lang="en-GB" sz="1200">
                <a:solidFill>
                  <a:schemeClr val="tx1"/>
                </a:solidFill>
              </a:rPr>
              <a:pPr/>
              <a:t>29</a:t>
            </a:fld>
            <a:endParaRPr lang="en-GB" sz="1200">
              <a:solidFill>
                <a:schemeClr val="tx1"/>
              </a:solidFill>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292C491-B25F-40C9-BE41-2D345CAD62C7}" type="slidenum">
              <a:rPr lang="en-GB" sz="1200">
                <a:solidFill>
                  <a:schemeClr val="tx1"/>
                </a:solidFill>
              </a:rPr>
              <a:pPr/>
              <a:t>3</a:t>
            </a:fld>
            <a:endParaRPr lang="en-GB" sz="1200">
              <a:solidFill>
                <a:schemeClr val="tx1"/>
              </a:solidFill>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mtClean="0"/>
              <a:t>Explain the place value system for whole numbers. </a:t>
            </a:r>
          </a:p>
          <a:p>
            <a:pPr eaLnBrk="1" hangingPunct="1"/>
            <a:r>
              <a:rPr lang="en-US" smtClean="0"/>
              <a:t>Discuss the example given and ask pupils to tell you the value of each digit in its given position. For example, ask what the 4 is worth. Also stress the importance of the zero place holder.</a:t>
            </a:r>
            <a:endParaRPr lang="en-GB" smtClean="0"/>
          </a:p>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54DB3DB-13C4-4007-8EBA-CDA87ECDE78E}" type="slidenum">
              <a:rPr lang="en-GB" sz="1200">
                <a:solidFill>
                  <a:schemeClr val="tx1"/>
                </a:solidFill>
              </a:rPr>
              <a:pPr/>
              <a:t>30</a:t>
            </a:fld>
            <a:endParaRPr lang="en-GB" sz="1200">
              <a:solidFill>
                <a:schemeClr val="tx1"/>
              </a:solidFill>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GB" smtClean="0"/>
              <a:t>Talk through the standard method of repeated subtraction for division.  </a:t>
            </a:r>
          </a:p>
          <a:p>
            <a:pPr eaLnBrk="1" hangingPunct="1"/>
            <a:r>
              <a:rPr lang="en-GB" smtClean="0"/>
              <a:t>Stress that we should always start by estimating the answer. When dividing we should always round to numbers that divide exactly.</a:t>
            </a:r>
          </a:p>
          <a:p>
            <a:pPr eaLnBrk="1" hangingPunct="1"/>
            <a:r>
              <a:rPr lang="en-GB" smtClean="0"/>
              <a:t>When dividing by a decimal, we write an equivalent calculation with a whole number divisor. We then use repeated subtraction to divide.</a:t>
            </a:r>
          </a:p>
          <a:p>
            <a:pPr eaLnBrk="1" hangingPunct="1"/>
            <a:r>
              <a:rPr lang="en-GB" smtClean="0"/>
              <a:t>Emphasize the need to work systematically when using this method.</a:t>
            </a:r>
          </a:p>
          <a:p>
            <a:pPr eaLnBrk="1" hangingPunct="1"/>
            <a:r>
              <a:rPr lang="en-GB" smtClean="0"/>
              <a:t>If we wish to find the the quotient to one decimal place, as shown in this examples, then it is necessary to find the value of the number in the second decimal place so that we know whether to round up or down.</a:t>
            </a: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BB229F0-2B51-45E7-B553-D597883165CE}" type="slidenum">
              <a:rPr lang="en-GB" sz="1200">
                <a:solidFill>
                  <a:schemeClr val="tx1"/>
                </a:solidFill>
              </a:rPr>
              <a:pPr/>
              <a:t>31</a:t>
            </a:fld>
            <a:endParaRPr lang="en-GB" sz="1200">
              <a:solidFill>
                <a:schemeClr val="tx1"/>
              </a:solidFill>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smtClean="0"/>
              <a:t>In this example, we multiply both numbers by 100 to make an equivalent whole number calculation.</a:t>
            </a:r>
          </a:p>
          <a:p>
            <a:pPr eaLnBrk="1" hangingPunct="1"/>
            <a:endParaRPr lang="en-US" smtClean="0"/>
          </a:p>
          <a:p>
            <a:pPr eaLnBrk="1" hangingPunct="1"/>
            <a:r>
              <a:rPr lang="en-US" smtClean="0"/>
              <a:t>If required copy this slide and change the numbers to give more examples.</a:t>
            </a:r>
            <a:endParaRPr lang="en-GB" smtClean="0"/>
          </a:p>
          <a:p>
            <a:pPr eaLnBrk="1" hangingPunct="1"/>
            <a:endParaRPr lang="en-GB" smtClean="0"/>
          </a:p>
          <a:p>
            <a:pPr eaLnBrk="1" hangingPunct="1"/>
            <a:r>
              <a:rPr lang="en-GB" smtClean="0"/>
              <a:t>Set pupils variety of divisions by two-digit decimals to practise.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315941E-902B-41F7-8FB1-720A66D7360D}" type="slidenum">
              <a:rPr lang="en-GB" sz="1200">
                <a:solidFill>
                  <a:schemeClr val="tx1"/>
                </a:solidFill>
              </a:rPr>
              <a:pPr/>
              <a:t>32</a:t>
            </a:fld>
            <a:endParaRPr lang="en-GB" sz="1200">
              <a:solidFill>
                <a:schemeClr val="tx1"/>
              </a:solidFill>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t>Use the pen tool to complete the calculation on the board.</a:t>
            </a:r>
            <a:endParaRPr lang="en-GB" smtClean="0"/>
          </a:p>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367E328-74AB-4C55-8069-65E5C767C1D3}" type="slidenum">
              <a:rPr lang="en-GB" sz="1200">
                <a:solidFill>
                  <a:schemeClr val="tx1"/>
                </a:solidFill>
              </a:rPr>
              <a:pPr/>
              <a:t>33</a:t>
            </a:fld>
            <a:endParaRPr lang="en-GB" sz="1200">
              <a:solidFill>
                <a:schemeClr val="tx1"/>
              </a:solidFill>
            </a:endParaRPr>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CB9F648-7F00-4BC0-B19A-6E8A390B8A4D}" type="slidenum">
              <a:rPr lang="en-GB" sz="1200">
                <a:solidFill>
                  <a:schemeClr val="tx1"/>
                </a:solidFill>
              </a:rPr>
              <a:pPr/>
              <a:t>34</a:t>
            </a:fld>
            <a:endParaRPr lang="en-GB" sz="1200">
              <a:solidFill>
                <a:schemeClr val="tx1"/>
              </a:solidFill>
            </a:endParaRPr>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Talk about rounding in real life contexts, for example the number of people at a football match. Ask pupils to give examples.</a:t>
            </a:r>
          </a:p>
          <a:p>
            <a:pPr eaLnBrk="1" hangingPunct="1"/>
            <a:r>
              <a:rPr lang="en-GB" smtClean="0"/>
              <a:t>State that we can also use rounding in maths to give approximate answers to calculations.</a:t>
            </a:r>
          </a:p>
          <a:p>
            <a:pPr eaLnBrk="1" hangingPunct="1"/>
            <a:r>
              <a:rPr lang="en-GB" smtClean="0"/>
              <a:t>We can round numbers to the nearest 1000, 100, 10, whole number, 0.1, 0.01 0.001, and so on, depending on the level of accuracy required.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82FEBD3-53B9-4872-91DC-A07813A9386D}" type="slidenum">
              <a:rPr lang="en-GB" sz="1200">
                <a:solidFill>
                  <a:schemeClr val="tx1"/>
                </a:solidFill>
              </a:rPr>
              <a:pPr/>
              <a:t>35</a:t>
            </a:fld>
            <a:endParaRPr lang="en-GB" sz="1200">
              <a:solidFill>
                <a:schemeClr val="tx1"/>
              </a:solidFill>
            </a:endParaRPr>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Point out that in some cases we may by required to give a whole number to a given number of decimal places. When this happens the decimal places are filled with 0’s. For example, 8 to three decimal places is 8.000.</a:t>
            </a:r>
          </a:p>
          <a:p>
            <a:pPr eaLnBrk="1" hangingPunct="1"/>
            <a:r>
              <a:rPr lang="en-US" smtClean="0"/>
              <a:t>In some cases we may round to other numbers, for example to the nearest 0.5, 5, 50, 500 etc. but this is less usual.</a:t>
            </a:r>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D1D1931-57B7-48A1-AC0D-844691297DE8}" type="slidenum">
              <a:rPr lang="en-GB" sz="1200">
                <a:solidFill>
                  <a:schemeClr val="tx1"/>
                </a:solidFill>
              </a:rPr>
              <a:pPr/>
              <a:t>36</a:t>
            </a:fld>
            <a:endParaRPr lang="en-GB" sz="1200">
              <a:solidFill>
                <a:schemeClr val="tx1"/>
              </a:solidFill>
            </a:endParaRPr>
          </a:p>
        </p:txBody>
      </p:sp>
      <p:sp>
        <p:nvSpPr>
          <p:cNvPr id="93187" name="Rectangle 2"/>
          <p:cNvSpPr>
            <a:spLocks noChangeArrowheads="1" noTextEdit="1"/>
          </p:cNvSpPr>
          <p:nvPr>
            <p:ph type="sldImg"/>
          </p:nvPr>
        </p:nvSpPr>
        <p:spPr>
          <a:solidFill>
            <a:srgbClr val="FFFFFF"/>
          </a:solidFill>
          <a:ln/>
        </p:spPr>
      </p:sp>
      <p:sp>
        <p:nvSpPr>
          <p:cNvPr id="9318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This activity illustrates the rounding of large whole numbers to the nearest 10, 100, 1000, 10 000, 100 000 or 1 000 000 using a number line.</a:t>
            </a:r>
          </a:p>
          <a:p>
            <a:pPr eaLnBrk="1" hangingPunct="1"/>
            <a:r>
              <a:rPr lang="en-GB" smtClean="0"/>
              <a:t>For each example ask pupils to round the number by deciding which end-point it is closest 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A8A917B-AD39-46EC-8172-36D40445F987}" type="slidenum">
              <a:rPr lang="en-GB" sz="1200">
                <a:solidFill>
                  <a:schemeClr val="tx1"/>
                </a:solidFill>
              </a:rPr>
              <a:pPr/>
              <a:t>37</a:t>
            </a:fld>
            <a:endParaRPr lang="en-GB" sz="1200">
              <a:solidFill>
                <a:schemeClr val="tx1"/>
              </a:solidFill>
            </a:endParaRPr>
          </a:p>
        </p:txBody>
      </p:sp>
      <p:sp>
        <p:nvSpPr>
          <p:cNvPr id="94211" name="Rectangle 2"/>
          <p:cNvSpPr>
            <a:spLocks noChangeArrowheads="1" noTextEdit="1"/>
          </p:cNvSpPr>
          <p:nvPr>
            <p:ph type="sldImg"/>
          </p:nvPr>
        </p:nvSpPr>
        <p:spPr>
          <a:solidFill>
            <a:srgbClr val="FFFFFF"/>
          </a:solidFill>
          <a:ln/>
        </p:spPr>
      </p:sp>
      <p:sp>
        <p:nvSpPr>
          <p:cNvPr id="9421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Talk through the example. </a:t>
            </a:r>
          </a:p>
          <a:p>
            <a:pPr eaLnBrk="1" hangingPunct="1"/>
            <a:r>
              <a:rPr lang="en-GB" smtClean="0"/>
              <a:t>Note that 34871 is not equal to 34900. 34900 is an approximation. We must include ‘to the nearest 100’ to ensure that the equals sign is not used incorrectly.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B71FD55-F644-47EC-B9B3-A36466762617}" type="slidenum">
              <a:rPr lang="en-GB" sz="1200">
                <a:solidFill>
                  <a:schemeClr val="tx1"/>
                </a:solidFill>
              </a:rPr>
              <a:pPr/>
              <a:t>38</a:t>
            </a:fld>
            <a:endParaRPr lang="en-GB" sz="1200">
              <a:solidFill>
                <a:schemeClr val="tx1"/>
              </a:solidFill>
            </a:endParaRPr>
          </a:p>
        </p:txBody>
      </p:sp>
      <p:sp>
        <p:nvSpPr>
          <p:cNvPr id="95235" name="Rectangle 2"/>
          <p:cNvSpPr>
            <a:spLocks noChangeArrowheads="1" noTextEdit="1"/>
          </p:cNvSpPr>
          <p:nvPr>
            <p:ph type="sldImg"/>
          </p:nvPr>
        </p:nvSpPr>
        <p:spPr>
          <a:solidFill>
            <a:srgbClr val="FFFFFF"/>
          </a:solidFill>
          <a:ln/>
        </p:spPr>
      </p:sp>
      <p:sp>
        <p:nvSpPr>
          <p:cNvPr id="9523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Talk through each answer in the table.</a:t>
            </a:r>
            <a:r>
              <a:rPr lang="en-US" smtClean="0"/>
              <a:t> The numbers can be modified as required.</a:t>
            </a:r>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37955C1-74A4-440D-A849-E24F3D6AFA7D}" type="slidenum">
              <a:rPr lang="en-GB" sz="1200">
                <a:solidFill>
                  <a:schemeClr val="tx1"/>
                </a:solidFill>
              </a:rPr>
              <a:pPr/>
              <a:t>39</a:t>
            </a:fld>
            <a:endParaRPr lang="en-GB" sz="1200">
              <a:solidFill>
                <a:schemeClr val="tx1"/>
              </a:solidFill>
            </a:endParaRPr>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This activity illustrates the rounding of decimal numbers on a number line to the nearest whole number, 0.1, 0.001 or 0.0001. </a:t>
            </a:r>
          </a:p>
          <a:p>
            <a:pPr eaLnBrk="1" hangingPunct="1"/>
            <a:r>
              <a:rPr lang="en-GB" smtClean="0"/>
              <a:t>For each example ask pupils to round the number by deciding which end-point it is closest to.</a:t>
            </a:r>
          </a:p>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9299F6B-AB1A-4AF6-B851-509C6B15EBED}" type="slidenum">
              <a:rPr lang="en-GB" sz="1200">
                <a:solidFill>
                  <a:schemeClr val="tx1"/>
                </a:solidFill>
              </a:rPr>
              <a:pPr/>
              <a:t>4</a:t>
            </a:fld>
            <a:endParaRPr lang="en-GB" sz="1200">
              <a:solidFill>
                <a:schemeClr val="tx1"/>
              </a:solidFill>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mtClean="0"/>
              <a:t>Explain the place value system for fractions of whole numbers and ask pupils to explain the function of the decimal point.</a:t>
            </a:r>
          </a:p>
          <a:p>
            <a:pPr eaLnBrk="1" hangingPunct="1"/>
            <a:r>
              <a:rPr lang="en-US" smtClean="0"/>
              <a:t>Make sure that pupils understand that the number shown in the example is read as “forty-eight point naught three five” and not “forty-eight point nought thirty-five”.</a:t>
            </a:r>
          </a:p>
          <a:p>
            <a:pPr eaLnBrk="1" hangingPunct="1"/>
            <a:r>
              <a:rPr lang="en-US" smtClean="0"/>
              <a:t>Again, ask pupils to tell you the value of each digit in its given position. For example, ask what the 3 is worth. </a:t>
            </a:r>
          </a:p>
          <a:p>
            <a:pPr eaLnBrk="1" hangingPunct="1"/>
            <a:r>
              <a:rPr lang="en-US" smtClean="0"/>
              <a:t>Stress  the importance of the zero place holder.</a:t>
            </a:r>
            <a:endParaRPr lang="en-GB" smtClean="0"/>
          </a:p>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CE51EF8-F1D0-46CB-B2A5-622F900BF843}" type="slidenum">
              <a:rPr lang="en-GB" sz="1200">
                <a:solidFill>
                  <a:schemeClr val="tx1"/>
                </a:solidFill>
              </a:rPr>
              <a:pPr/>
              <a:t>40</a:t>
            </a:fld>
            <a:endParaRPr lang="en-GB" sz="1200">
              <a:solidFill>
                <a:schemeClr val="tx1"/>
              </a:solidFill>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Talk through the example. </a:t>
            </a:r>
          </a:p>
          <a:p>
            <a:pPr eaLnBrk="1" hangingPunct="1"/>
            <a:r>
              <a:rPr lang="en-GB" smtClean="0"/>
              <a:t>Emphasize that 2.75241302 is not equal to 2.8. 2.8 is an approximation.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89804F0-3337-470F-86A3-77F8548EA2E4}" type="slidenum">
              <a:rPr lang="en-GB" sz="1200">
                <a:solidFill>
                  <a:schemeClr val="tx1"/>
                </a:solidFill>
              </a:rPr>
              <a:pPr/>
              <a:t>41</a:t>
            </a:fld>
            <a:endParaRPr lang="en-GB" sz="1200">
              <a:solidFill>
                <a:schemeClr val="tx1"/>
              </a:solidFill>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Talk through each answer in the table.</a:t>
            </a:r>
            <a:r>
              <a:rPr lang="en-US" smtClean="0"/>
              <a:t> The numbers can be modified as required.</a:t>
            </a:r>
            <a:endParaRPr lang="en-GB" smtClean="0"/>
          </a:p>
          <a:p>
            <a:pPr eaLnBrk="1" hangingPunct="1"/>
            <a:r>
              <a:rPr lang="en-GB" smtClean="0"/>
              <a:t>Stress that the number of decimal places tells you the number of digits that must be written after the decimal point, even if the last digit (or digits) are zero.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9753AE8-93C9-4545-A950-5C9201A79EAE}" type="slidenum">
              <a:rPr lang="en-GB" sz="1200">
                <a:solidFill>
                  <a:schemeClr val="tx1"/>
                </a:solidFill>
              </a:rPr>
              <a:pPr/>
              <a:t>42</a:t>
            </a:fld>
            <a:endParaRPr lang="en-GB" sz="1200">
              <a:solidFill>
                <a:schemeClr val="tx1"/>
              </a:solidFill>
            </a:endParaRPr>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1E511CB-F1A1-499C-AD8A-E39E95584D4A}" type="slidenum">
              <a:rPr lang="en-GB" sz="1200">
                <a:solidFill>
                  <a:schemeClr val="tx1"/>
                </a:solidFill>
              </a:rPr>
              <a:pPr/>
              <a:t>43</a:t>
            </a:fld>
            <a:endParaRPr lang="en-GB" sz="1200">
              <a:solidFill>
                <a:schemeClr val="tx1"/>
              </a:solidFill>
            </a:endParaRPr>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7F78BEA-E67B-46A2-8623-1B145C48D56C}" type="slidenum">
              <a:rPr lang="en-GB" sz="1200">
                <a:solidFill>
                  <a:schemeClr val="tx1"/>
                </a:solidFill>
              </a:rPr>
              <a:pPr/>
              <a:t>44</a:t>
            </a:fld>
            <a:endParaRPr lang="en-GB" sz="1200">
              <a:solidFill>
                <a:schemeClr val="tx1"/>
              </a:solidFill>
            </a:endParaRPr>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Discuss each example, including the use of zero place holders and zeros that are significant figures.</a:t>
            </a:r>
            <a:r>
              <a:rPr lang="en-US" smtClean="0"/>
              <a:t> The numbers can be modified as required.</a:t>
            </a:r>
            <a:endParaRPr lang="en-GB" smtClean="0"/>
          </a:p>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718F841-A044-43E1-BE1B-89B6BC44DD04}" type="slidenum">
              <a:rPr lang="en-GB" sz="1200">
                <a:solidFill>
                  <a:schemeClr val="tx1"/>
                </a:solidFill>
              </a:rPr>
              <a:pPr/>
              <a:t>45</a:t>
            </a:fld>
            <a:endParaRPr lang="en-GB" sz="1200">
              <a:solidFill>
                <a:schemeClr val="tx1"/>
              </a:solidFill>
            </a:endParaRPr>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CFEBC90-BEAE-4C1E-9F0E-0F5DFC6D4806}" type="slidenum">
              <a:rPr lang="en-GB" sz="1200">
                <a:solidFill>
                  <a:schemeClr val="tx1"/>
                </a:solidFill>
              </a:rPr>
              <a:pPr/>
              <a:t>46</a:t>
            </a:fld>
            <a:endParaRPr lang="en-GB" sz="1200">
              <a:solidFill>
                <a:schemeClr val="tx1"/>
              </a:solidFill>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BE64A0F-AB5F-4D5E-AF9B-C8FD87FAF10D}" type="slidenum">
              <a:rPr lang="en-GB" sz="1200">
                <a:solidFill>
                  <a:schemeClr val="tx1"/>
                </a:solidFill>
              </a:rPr>
              <a:pPr/>
              <a:t>47</a:t>
            </a:fld>
            <a:endParaRPr lang="en-GB" sz="1200">
              <a:solidFill>
                <a:schemeClr val="tx1"/>
              </a:solidFill>
            </a:endParaRPr>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Discuss the fact that if the population has been given to the nearest million the actual amount could be half a million more or less either way. Because of the convention of rounding up when a number is half way between two others, the most the population could be is 59 500 000 – 1 (= 59 499 999).</a:t>
            </a:r>
            <a:endParaRPr lang="en-GB" smtClean="0">
              <a:solidFill>
                <a:srgbClr val="010066"/>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1C3238A-DBB5-4DA2-9AAC-CCA68DBFF598}" type="slidenum">
              <a:rPr lang="en-GB" sz="1200">
                <a:solidFill>
                  <a:schemeClr val="tx1"/>
                </a:solidFill>
              </a:rPr>
              <a:pPr/>
              <a:t>48</a:t>
            </a:fld>
            <a:endParaRPr lang="en-GB" sz="1200">
              <a:solidFill>
                <a:schemeClr val="tx1"/>
              </a:solidFill>
            </a:endParaRPr>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Remind pupils that because the population is discrete data, we can only have whole numbers between the two values given.</a:t>
            </a:r>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7A27BE8-2529-460F-BD84-38FC81665E89}" type="slidenum">
              <a:rPr lang="en-GB" sz="1200">
                <a:solidFill>
                  <a:schemeClr val="tx1"/>
                </a:solidFill>
              </a:rPr>
              <a:pPr/>
              <a:t>49</a:t>
            </a:fld>
            <a:endParaRPr lang="en-GB" sz="1200">
              <a:solidFill>
                <a:schemeClr val="tx1"/>
              </a:solidFill>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GB" smtClean="0">
                <a:solidFill>
                  <a:srgbClr val="010066"/>
                </a:solidFill>
              </a:rPr>
              <a:t>Explain that because the amount has been rounded to the nearest £50, the lower bound must be half-way between the given amount and the given amount – £50.</a:t>
            </a:r>
          </a:p>
          <a:p>
            <a:pPr eaLnBrk="1" hangingPunct="1"/>
            <a:r>
              <a:rPr lang="en-GB" smtClean="0">
                <a:solidFill>
                  <a:srgbClr val="010066"/>
                </a:solidFill>
              </a:rPr>
              <a:t>The upper bound must be half-way between the given amount and the given amount + £50. We then subtract 1p because if the amount was equal to £43 275 it would be rounded up to £43 300. 1p is the smallest amount we can subtract because we consider amounts of money to be discrete since they are given in a whole number pence.</a:t>
            </a:r>
          </a:p>
          <a:p>
            <a:pPr eaLnBrk="1" hangingPunct="1"/>
            <a:endParaRPr lang="en-GB" smtClean="0">
              <a:solidFill>
                <a:srgbClr val="01006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237C665-9747-4C2B-B587-F3DABC4F0E46}" type="slidenum">
              <a:rPr lang="en-GB" sz="1200">
                <a:solidFill>
                  <a:schemeClr val="tx1"/>
                </a:solidFill>
              </a:rPr>
              <a:pPr/>
              <a:t>5</a:t>
            </a:fld>
            <a:endParaRPr lang="en-GB" sz="1200">
              <a:solidFill>
                <a:schemeClr val="tx1"/>
              </a:solidFill>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00ECA84-C25A-4904-9C52-42FA42127BC5}" type="slidenum">
              <a:rPr lang="en-GB" sz="1200">
                <a:solidFill>
                  <a:schemeClr val="tx1"/>
                </a:solidFill>
              </a:rPr>
              <a:pPr/>
              <a:t>50</a:t>
            </a:fld>
            <a:endParaRPr lang="en-GB" sz="1200">
              <a:solidFill>
                <a:schemeClr val="tx1"/>
              </a:solidFill>
            </a:endParaRPr>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solidFill>
                <a:srgbClr val="010066"/>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9303211-150D-48D9-9EFF-E47B7D58DD3B}" type="slidenum">
              <a:rPr lang="en-GB" sz="1200">
                <a:solidFill>
                  <a:schemeClr val="tx1"/>
                </a:solidFill>
              </a:rPr>
              <a:pPr/>
              <a:t>51</a:t>
            </a:fld>
            <a:endParaRPr lang="en-GB" sz="1200">
              <a:solidFill>
                <a:schemeClr val="tx1"/>
              </a:solidFill>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95D798F-6077-46F4-AF43-DABFC39CC684}" type="slidenum">
              <a:rPr lang="en-GB" sz="1200">
                <a:solidFill>
                  <a:schemeClr val="tx1"/>
                </a:solidFill>
              </a:rPr>
              <a:pPr/>
              <a:t>52</a:t>
            </a:fld>
            <a:endParaRPr lang="en-GB" sz="1200">
              <a:solidFill>
                <a:schemeClr val="tx1"/>
              </a:solidFill>
            </a:endParaRPr>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We can read the inequality as “the </a:t>
            </a:r>
            <a:r>
              <a:rPr lang="en-US" smtClean="0"/>
              <a:t>height</a:t>
            </a:r>
            <a:r>
              <a:rPr lang="en-GB" smtClean="0"/>
              <a:t> is between </a:t>
            </a:r>
            <a:r>
              <a:rPr lang="en-US" smtClean="0"/>
              <a:t>323.5</a:t>
            </a:r>
            <a:r>
              <a:rPr lang="en-GB" smtClean="0"/>
              <a:t> m and </a:t>
            </a:r>
            <a:r>
              <a:rPr lang="en-US" smtClean="0"/>
              <a:t>324.5</a:t>
            </a:r>
            <a:r>
              <a:rPr lang="en-GB" smtClean="0"/>
              <a:t> m, but doesn’t include </a:t>
            </a:r>
            <a:r>
              <a:rPr lang="en-US" smtClean="0"/>
              <a:t>324.5</a:t>
            </a:r>
            <a:r>
              <a:rPr lang="en-GB" smtClean="0"/>
              <a:t> m”.</a:t>
            </a:r>
          </a:p>
          <a:p>
            <a:pPr eaLnBrk="1" hangingPunct="1"/>
            <a:r>
              <a:rPr lang="en-GB" smtClean="0"/>
              <a:t>Explain that if the length is strictly less than </a:t>
            </a:r>
            <a:r>
              <a:rPr lang="en-US" smtClean="0"/>
              <a:t>324.5</a:t>
            </a:r>
            <a:r>
              <a:rPr lang="en-GB" smtClean="0"/>
              <a:t> cm, it can be any value up to </a:t>
            </a:r>
            <a:r>
              <a:rPr lang="en-US" smtClean="0"/>
              <a:t>324</a:t>
            </a:r>
            <a:r>
              <a:rPr lang="en-GB" smtClean="0"/>
              <a:t>.499</a:t>
            </a:r>
            <a:r>
              <a:rPr lang="en-US" smtClean="0"/>
              <a:t>9</a:t>
            </a:r>
            <a:r>
              <a:rPr lang="en-GB" smtClean="0"/>
              <a:t>…</a:t>
            </a:r>
            <a:r>
              <a:rPr lang="en-US" smtClean="0"/>
              <a:t> </a:t>
            </a:r>
          </a:p>
          <a:p>
            <a:pPr eaLnBrk="1" hangingPunct="1"/>
            <a:r>
              <a:rPr lang="en-US" smtClean="0"/>
              <a:t>It is interesting to note that if we convert 324.49 recurring using the method shown in 4.2 Terminating and recurring decimals, we can show that it is actually equal to 324.5.</a:t>
            </a:r>
          </a:p>
          <a:p>
            <a:pPr eaLnBrk="1" hangingPunct="1"/>
            <a:r>
              <a:rPr lang="en-US" smtClean="0"/>
              <a:t>See S8.3 Calculations involving bounds to investigate the combined effect of bounds in calculations.</a:t>
            </a:r>
          </a:p>
          <a:p>
            <a:pPr eaLnBrk="1" hangingPunct="1"/>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B94C5CF-B067-4ACA-B92B-8D76FB55488C}" type="slidenum">
              <a:rPr lang="en-GB" sz="1200">
                <a:solidFill>
                  <a:schemeClr val="tx1"/>
                </a:solidFill>
              </a:rPr>
              <a:pPr/>
              <a:t>53</a:t>
            </a:fld>
            <a:endParaRPr lang="en-GB" sz="1200">
              <a:solidFill>
                <a:schemeClr val="tx1"/>
              </a:solidFill>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smtClean="0"/>
              <a:t>Use this activity to demonstrate how to locate the upper and lower bounds of measurements given to the nearest 0.01, 0.1, 1, 5, or 10 centimeters. The measurement can be changed by dragging on the ruler.</a:t>
            </a:r>
          </a:p>
          <a:p>
            <a:pPr eaLnBrk="1" hangingPunct="1"/>
            <a:r>
              <a:rPr lang="en-US" smtClean="0"/>
              <a:t>Stress that when we illustrate an inequality on a number line the value indicated by the empty circle is not included.</a:t>
            </a:r>
          </a:p>
          <a:p>
            <a:pPr eaLnBrk="1" hangingPunct="1"/>
            <a:r>
              <a:rPr lang="en-GB" smtClean="0"/>
              <a:t>Upper and lower bounds for measurements in also covered in S8.3 Accuracy in measurement.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D106EFC-FFC4-4312-993F-E4922B5D3201}" type="slidenum">
              <a:rPr lang="en-GB" sz="1200">
                <a:solidFill>
                  <a:schemeClr val="tx1"/>
                </a:solidFill>
              </a:rPr>
              <a:pPr/>
              <a:t>6</a:t>
            </a:fld>
            <a:endParaRPr lang="en-GB" sz="1200">
              <a:solidFill>
                <a:schemeClr val="tx1"/>
              </a:solidFill>
            </a:endParaRPr>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9401EA0-6E07-4686-B4AC-1C2188159253}" type="slidenum">
              <a:rPr lang="en-GB" sz="1200">
                <a:solidFill>
                  <a:schemeClr val="tx1"/>
                </a:solidFill>
              </a:rPr>
              <a:pPr/>
              <a:t>7</a:t>
            </a:fld>
            <a:endParaRPr lang="en-GB" sz="1200">
              <a:solidFill>
                <a:schemeClr val="tx1"/>
              </a:solidFill>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smtClean="0"/>
              <a:t>If necessary, explain that </a:t>
            </a:r>
            <a:r>
              <a:rPr lang="en-US" baseline="30000" smtClean="0"/>
              <a:t>85</a:t>
            </a:r>
            <a:r>
              <a:rPr lang="en-US" smtClean="0"/>
              <a:t>/</a:t>
            </a:r>
            <a:r>
              <a:rPr lang="en-US" baseline="-25000" smtClean="0"/>
              <a:t>100</a:t>
            </a:r>
            <a:r>
              <a:rPr lang="en-US" smtClean="0"/>
              <a:t> is equal to </a:t>
            </a:r>
            <a:r>
              <a:rPr lang="en-US" baseline="30000" smtClean="0"/>
              <a:t>8</a:t>
            </a:r>
            <a:r>
              <a:rPr lang="en-US" smtClean="0"/>
              <a:t>/</a:t>
            </a:r>
            <a:r>
              <a:rPr lang="en-US" baseline="-25000" smtClean="0"/>
              <a:t>10</a:t>
            </a:r>
            <a:r>
              <a:rPr lang="en-US" smtClean="0"/>
              <a:t> + </a:t>
            </a:r>
            <a:r>
              <a:rPr lang="en-US" baseline="30000" smtClean="0"/>
              <a:t>5</a:t>
            </a:r>
            <a:r>
              <a:rPr lang="en-US" smtClean="0"/>
              <a:t>/</a:t>
            </a:r>
            <a:r>
              <a:rPr lang="en-US" baseline="-25000" smtClean="0"/>
              <a:t>100</a:t>
            </a:r>
            <a:r>
              <a:rPr lang="en-US" smtClean="0"/>
              <a:t> because we can write this as </a:t>
            </a:r>
            <a:r>
              <a:rPr lang="en-US" baseline="30000" smtClean="0"/>
              <a:t>80</a:t>
            </a:r>
            <a:r>
              <a:rPr lang="en-US" smtClean="0"/>
              <a:t>/</a:t>
            </a:r>
            <a:r>
              <a:rPr lang="en-US" baseline="-25000" smtClean="0"/>
              <a:t>100</a:t>
            </a:r>
            <a:r>
              <a:rPr lang="en-US" smtClean="0"/>
              <a:t> + </a:t>
            </a:r>
            <a:r>
              <a:rPr lang="en-US" baseline="30000" smtClean="0"/>
              <a:t>5</a:t>
            </a:r>
            <a:r>
              <a:rPr lang="en-US" smtClean="0"/>
              <a:t>/</a:t>
            </a:r>
            <a:r>
              <a:rPr lang="en-US" baseline="-25000" smtClean="0"/>
              <a:t>100</a:t>
            </a:r>
            <a:r>
              <a:rPr lang="en-US" smtClean="0"/>
              <a:t>.</a:t>
            </a:r>
          </a:p>
          <a:p>
            <a:pPr eaLnBrk="1" hangingPunct="1"/>
            <a:r>
              <a:rPr lang="en-US" smtClean="0"/>
              <a:t>The activity on the next slide shows in detail how these fractions can be broken down.</a:t>
            </a: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7683D5F-9F80-47C9-BD9A-DAD69CA4E6E4}" type="slidenum">
              <a:rPr lang="en-GB" sz="1200">
                <a:solidFill>
                  <a:schemeClr val="tx1"/>
                </a:solidFill>
              </a:rPr>
              <a:pPr/>
              <a:t>8</a:t>
            </a:fld>
            <a:endParaRPr lang="en-GB" sz="1200">
              <a:solidFill>
                <a:schemeClr val="tx1"/>
              </a:solidFill>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smtClean="0"/>
              <a:t>Discuss how a calculator can be used to convert a fraction into a decimal using division.</a:t>
            </a:r>
          </a:p>
          <a:p>
            <a:pPr eaLnBrk="1" hangingPunct="1"/>
            <a:r>
              <a:rPr lang="en-US" smtClean="0"/>
              <a:t>Ask pupils to explain why the last digit has been rounded up to a 3.</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4BFA1D0-E730-4044-9C95-E4887935CFA3}" type="slidenum">
              <a:rPr lang="en-GB" sz="1200">
                <a:solidFill>
                  <a:schemeClr val="tx1"/>
                </a:solidFill>
              </a:rPr>
              <a:pPr/>
              <a:t>9</a:t>
            </a:fld>
            <a:endParaRPr lang="en-GB" sz="1200">
              <a:solidFill>
                <a:schemeClr val="tx1"/>
              </a:solidFill>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mtClean="0"/>
              <a:t>Explain that when a single digit repeats we put a dot above it. When a series of digits repeat we put a dot above the first number in the series and the last digit in the series. </a:t>
            </a:r>
          </a:p>
          <a:p>
            <a:pPr eaLnBrk="1" hangingPunct="1"/>
            <a:r>
              <a:rPr lang="en-US" smtClean="0"/>
              <a:t>Explain that some recurring decimals are difficult to spot because there repeating cycles are so long. For example the fraction </a:t>
            </a:r>
            <a:r>
              <a:rPr lang="en-US" baseline="30000" smtClean="0"/>
              <a:t>1</a:t>
            </a:r>
            <a:r>
              <a:rPr lang="en-US" smtClean="0"/>
              <a:t>/</a:t>
            </a:r>
            <a:r>
              <a:rPr lang="en-US" baseline="-25000" smtClean="0"/>
              <a:t>17</a:t>
            </a:r>
            <a:r>
              <a:rPr lang="en-US" smtClean="0"/>
              <a:t> when converted to decimal repeats every 16 digits. Calculators don’t display numbers to this number of decimal places and so a computer (or short division) would have to be used.</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2738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33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53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88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511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651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096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146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12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637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506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under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7032625" y="6627813"/>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r"/>
            <a:r>
              <a:rPr lang="en-GB" sz="1200">
                <a:solidFill>
                  <a:srgbClr val="9900CC"/>
                </a:solidFill>
              </a:rPr>
              <a:t>© Boardworks Ltd 200</a:t>
            </a:r>
            <a:r>
              <a:rPr lang="en-US" sz="1200">
                <a:solidFill>
                  <a:srgbClr val="9900CC"/>
                </a:solidFill>
              </a:rPr>
              <a:t>5</a:t>
            </a:r>
            <a:endParaRPr lang="en-GB" sz="1200">
              <a:solidFill>
                <a:srgbClr val="9900CC"/>
              </a:solidFill>
            </a:endParaRPr>
          </a:p>
        </p:txBody>
      </p:sp>
      <p:pic>
        <p:nvPicPr>
          <p:cNvPr id="9220" name="Picture 4" descr="swis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boardworks_logo"/>
          <p:cNvPicPr>
            <a:picLocks noChangeAspect="1" noChangeArrowheads="1"/>
          </p:cNvPicPr>
          <p:nvPr/>
        </p:nvPicPr>
        <p:blipFill>
          <a:blip r:embed="rId1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Grp="1" noChangeArrowheads="1"/>
          </p:cNvSpPr>
          <p:nvPr>
            <p:ph type="title"/>
          </p:nvPr>
        </p:nvSpPr>
        <p:spPr bwMode="auto">
          <a:xfrm>
            <a:off x="150813" y="150813"/>
            <a:ext cx="77739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9223" name="Text Box 8"/>
          <p:cNvSpPr txBox="1">
            <a:spLocks noChangeArrowheads="1"/>
          </p:cNvSpPr>
          <p:nvPr userDrawn="1"/>
        </p:nvSpPr>
        <p:spPr bwMode="auto">
          <a:xfrm>
            <a:off x="0" y="6621463"/>
            <a:ext cx="81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200" b="1">
                <a:solidFill>
                  <a:schemeClr val="bg1"/>
                </a:solidFill>
              </a:rPr>
              <a:t> </a:t>
            </a:r>
            <a:fld id="{7A9A3424-CC60-45B9-914D-D253D9F13ABE}" type="slidenum">
              <a:rPr lang="en-GB" sz="1200" b="1">
                <a:solidFill>
                  <a:schemeClr val="bg1"/>
                </a:solidFill>
              </a:rPr>
              <a:pPr/>
              <a:t>‹#›</a:t>
            </a:fld>
            <a:r>
              <a:rPr lang="en-GB" sz="1200" b="1"/>
              <a:t> </a:t>
            </a:r>
            <a:r>
              <a:rPr lang="en-GB" sz="1200" b="1">
                <a:solidFill>
                  <a:schemeClr val="bg1"/>
                </a:solidFill>
              </a:rPr>
              <a:t>of 53</a:t>
            </a:r>
            <a:endParaRPr lang="en-US" sz="12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control" Target="../activeX/activeX5.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control" Target="../activeX/activeX6.xml"/><Relationship Id="rId1" Type="http://schemas.openxmlformats.org/officeDocument/2006/relationships/vmlDrawing" Target="../drawings/vmlDrawing7.v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4.bin"/><Relationship Id="rId5" Type="http://schemas.openxmlformats.org/officeDocument/2006/relationships/image" Target="../media/image7.jpe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7.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control" Target="../activeX/activeX8.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5"/>
          <p:cNvGrpSpPr>
            <a:grpSpLocks/>
          </p:cNvGrpSpPr>
          <p:nvPr/>
        </p:nvGrpSpPr>
        <p:grpSpPr bwMode="auto">
          <a:xfrm>
            <a:off x="252413" y="549275"/>
            <a:ext cx="7443787" cy="5668963"/>
            <a:chOff x="159" y="346"/>
            <a:chExt cx="4689" cy="3571"/>
          </a:xfrm>
        </p:grpSpPr>
        <p:sp>
          <p:nvSpPr>
            <p:cNvPr id="10245" name="Oval 76"/>
            <p:cNvSpPr>
              <a:spLocks noChangeAspect="1" noChangeArrowheads="1"/>
            </p:cNvSpPr>
            <p:nvPr/>
          </p:nvSpPr>
          <p:spPr bwMode="auto">
            <a:xfrm>
              <a:off x="159" y="585"/>
              <a:ext cx="3332" cy="3332"/>
            </a:xfrm>
            <a:prstGeom prst="ellipse">
              <a:avLst/>
            </a:prstGeom>
            <a:gradFill rotWithShape="1">
              <a:gsLst>
                <a:gs pos="0">
                  <a:srgbClr val="9BCDFF"/>
                </a:gs>
                <a:gs pos="100000">
                  <a:srgbClr val="3399FF"/>
                </a:gs>
              </a:gsLst>
              <a:path path="shape">
                <a:fillToRect l="50000" t="50000" r="50000" b="50000"/>
              </a:path>
            </a:gradFill>
            <a:ln w="2794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46" name="Oval 77"/>
            <p:cNvSpPr>
              <a:spLocks noChangeAspect="1" noChangeArrowheads="1"/>
            </p:cNvSpPr>
            <p:nvPr/>
          </p:nvSpPr>
          <p:spPr bwMode="auto">
            <a:xfrm>
              <a:off x="3533" y="1678"/>
              <a:ext cx="1315" cy="1315"/>
            </a:xfrm>
            <a:prstGeom prst="ellipse">
              <a:avLst/>
            </a:prstGeom>
            <a:gradFill rotWithShape="1">
              <a:gsLst>
                <a:gs pos="0">
                  <a:srgbClr val="9BCDFF"/>
                </a:gs>
                <a:gs pos="100000">
                  <a:srgbClr val="3399FF"/>
                </a:gs>
              </a:gsLst>
              <a:path path="shape">
                <a:fillToRect l="50000" t="50000" r="50000" b="50000"/>
              </a:path>
            </a:gradFill>
            <a:ln w="1778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47" name="Oval 78"/>
            <p:cNvSpPr>
              <a:spLocks noChangeAspect="1" noChangeArrowheads="1"/>
            </p:cNvSpPr>
            <p:nvPr/>
          </p:nvSpPr>
          <p:spPr bwMode="auto">
            <a:xfrm>
              <a:off x="3294" y="346"/>
              <a:ext cx="1315" cy="1315"/>
            </a:xfrm>
            <a:prstGeom prst="ellipse">
              <a:avLst/>
            </a:prstGeom>
            <a:gradFill rotWithShape="1">
              <a:gsLst>
                <a:gs pos="0">
                  <a:srgbClr val="9BCDFF"/>
                </a:gs>
                <a:gs pos="100000">
                  <a:srgbClr val="3399FF"/>
                </a:gs>
              </a:gsLst>
              <a:path path="shape">
                <a:fillToRect l="50000" t="50000" r="50000" b="50000"/>
              </a:path>
            </a:gradFill>
            <a:ln w="1778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aphicFrame>
          <p:nvGraphicFramePr>
            <p:cNvPr id="10248" name="Object 79"/>
            <p:cNvGraphicFramePr>
              <a:graphicFrameLocks noChangeAspect="1"/>
            </p:cNvGraphicFramePr>
            <p:nvPr/>
          </p:nvGraphicFramePr>
          <p:xfrm>
            <a:off x="494" y="1165"/>
            <a:ext cx="2634" cy="2137"/>
          </p:xfrm>
          <a:graphic>
            <a:graphicData uri="http://schemas.openxmlformats.org/presentationml/2006/ole">
              <mc:AlternateContent xmlns:mc="http://schemas.openxmlformats.org/markup-compatibility/2006">
                <mc:Choice xmlns:v="urn:schemas-microsoft-com:vml" Requires="v">
                  <p:oleObj spid="_x0000_s10251" name="Flash Document" r:id="rId4" imgW="3894480" imgH="3159720" progId="Flash.Movie">
                    <p:embed/>
                  </p:oleObj>
                </mc:Choice>
                <mc:Fallback>
                  <p:oleObj name="Flash Document" r:id="rId4" imgW="3894480" imgH="3159720" progId="Flash.Movie">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 y="1165"/>
                          <a:ext cx="2634" cy="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80"/>
            <p:cNvGraphicFramePr>
              <a:graphicFrameLocks noChangeAspect="1"/>
            </p:cNvGraphicFramePr>
            <p:nvPr/>
          </p:nvGraphicFramePr>
          <p:xfrm>
            <a:off x="3442" y="570"/>
            <a:ext cx="1047" cy="849"/>
          </p:xfrm>
          <a:graphic>
            <a:graphicData uri="http://schemas.openxmlformats.org/presentationml/2006/ole">
              <mc:AlternateContent xmlns:mc="http://schemas.openxmlformats.org/markup-compatibility/2006">
                <mc:Choice xmlns:v="urn:schemas-microsoft-com:vml" Requires="v">
                  <p:oleObj spid="_x0000_s10252" name="Flash Document" r:id="rId6" imgW="3894480" imgH="3159720" progId="Flash.Movie">
                    <p:embed/>
                  </p:oleObj>
                </mc:Choice>
                <mc:Fallback>
                  <p:oleObj name="Flash Document" r:id="rId6" imgW="3894480" imgH="3159720" progId="Flash.Movie">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 y="570"/>
                          <a:ext cx="1047" cy="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81"/>
            <p:cNvGraphicFramePr>
              <a:graphicFrameLocks noChangeAspect="1"/>
            </p:cNvGraphicFramePr>
            <p:nvPr/>
          </p:nvGraphicFramePr>
          <p:xfrm>
            <a:off x="3679" y="1922"/>
            <a:ext cx="1047" cy="849"/>
          </p:xfrm>
          <a:graphic>
            <a:graphicData uri="http://schemas.openxmlformats.org/presentationml/2006/ole">
              <mc:AlternateContent xmlns:mc="http://schemas.openxmlformats.org/markup-compatibility/2006">
                <mc:Choice xmlns:v="urn:schemas-microsoft-com:vml" Requires="v">
                  <p:oleObj spid="_x0000_s10253" name="Flash Document" r:id="rId7" imgW="3894480" imgH="3159720" progId="Flash.Movie">
                    <p:embed/>
                  </p:oleObj>
                </mc:Choice>
                <mc:Fallback>
                  <p:oleObj name="Flash Document" r:id="rId7" imgW="3894480" imgH="3159720" progId="Flash.Movie">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 y="1922"/>
                          <a:ext cx="1047" cy="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43" name="AutoShape 10"/>
          <p:cNvSpPr>
            <a:spLocks noGrp="1" noChangeArrowheads="1"/>
          </p:cNvSpPr>
          <p:nvPr>
            <p:ph type="subTitle" idx="1"/>
          </p:nvPr>
        </p:nvSpPr>
        <p:spPr bwMode="auto">
          <a:xfrm>
            <a:off x="3429000" y="4868863"/>
            <a:ext cx="5607050" cy="1008062"/>
          </a:xfrm>
          <a:prstGeom prst="roundRect">
            <a:avLst>
              <a:gd name="adj" fmla="val 43579"/>
            </a:avLst>
          </a:prstGeom>
          <a:solidFill>
            <a:srgbClr val="010066"/>
          </a:solidFill>
          <a:ln w="63500">
            <a:solidFill>
              <a:srgbClr val="5B009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eaLnBrk="1" hangingPunct="1">
              <a:lnSpc>
                <a:spcPct val="80000"/>
              </a:lnSpc>
              <a:spcBef>
                <a:spcPct val="0"/>
              </a:spcBef>
            </a:pPr>
            <a:r>
              <a:rPr lang="en-GB" sz="3600" smtClean="0">
                <a:solidFill>
                  <a:schemeClr val="bg1"/>
                </a:solidFill>
              </a:rPr>
              <a:t>N4 Decimals and rounding</a:t>
            </a:r>
          </a:p>
        </p:txBody>
      </p:sp>
      <p:sp>
        <p:nvSpPr>
          <p:cNvPr id="10244" name="AutoShape 11"/>
          <p:cNvSpPr>
            <a:spLocks noGrp="1" noChangeArrowheads="1"/>
          </p:cNvSpPr>
          <p:nvPr>
            <p:ph type="ctrTitle"/>
          </p:nvPr>
        </p:nvSpPr>
        <p:spPr>
          <a:xfrm>
            <a:off x="152400" y="188913"/>
            <a:ext cx="5310188" cy="981075"/>
          </a:xfrm>
          <a:prstGeom prst="roundRect">
            <a:avLst>
              <a:gd name="adj" fmla="val 43579"/>
            </a:avLst>
          </a:prstGeom>
          <a:solidFill>
            <a:srgbClr val="010066"/>
          </a:solidFill>
          <a:ln w="63500">
            <a:solidFill>
              <a:srgbClr val="5B0091"/>
            </a:solidFill>
            <a:round/>
            <a:headEnd/>
            <a:tailEnd/>
          </a:ln>
        </p:spPr>
        <p:txBody>
          <a:bodyPr/>
          <a:lstStyle/>
          <a:p>
            <a:pPr algn="ctr"/>
            <a:r>
              <a:rPr lang="en-GB" sz="4400" smtClean="0">
                <a:solidFill>
                  <a:schemeClr val="bg1"/>
                </a:solidFill>
              </a:rPr>
              <a:t>KS4 Mathematics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title" idx="4294967295"/>
          </p:nvPr>
        </p:nvSpPr>
        <p:spPr>
          <a:xfrm>
            <a:off x="152400" y="152400"/>
            <a:ext cx="7011988" cy="365125"/>
          </a:xfrm>
          <a:noFill/>
        </p:spPr>
        <p:txBody>
          <a:bodyPr/>
          <a:lstStyle/>
          <a:p>
            <a:pPr eaLnBrk="1" hangingPunct="1"/>
            <a:r>
              <a:rPr lang="en-GB" smtClean="0">
                <a:solidFill>
                  <a:srgbClr val="5B0091"/>
                </a:solidFill>
              </a:rPr>
              <a:t>Recurring decimals and fractions</a:t>
            </a:r>
            <a:endParaRPr lang="en-GB" smtClean="0"/>
          </a:p>
        </p:txBody>
      </p:sp>
      <p:sp>
        <p:nvSpPr>
          <p:cNvPr id="19461" name="Text Box 5"/>
          <p:cNvSpPr txBox="1">
            <a:spLocks noChangeArrowheads="1"/>
          </p:cNvSpPr>
          <p:nvPr/>
        </p:nvSpPr>
        <p:spPr bwMode="auto">
          <a:xfrm>
            <a:off x="323850" y="114300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It is important to remember that </a:t>
            </a:r>
            <a:r>
              <a:rPr lang="en-US" i="1"/>
              <a:t>all</a:t>
            </a:r>
            <a:r>
              <a:rPr lang="en-US"/>
              <a:t> fractions convert to either terminating or recurring decimals.</a:t>
            </a:r>
            <a:endParaRPr lang="en-GB"/>
          </a:p>
        </p:txBody>
      </p:sp>
      <p:sp>
        <p:nvSpPr>
          <p:cNvPr id="219171" name="Text Box 35"/>
          <p:cNvSpPr txBox="1">
            <a:spLocks noChangeArrowheads="1"/>
          </p:cNvSpPr>
          <p:nvPr/>
        </p:nvSpPr>
        <p:spPr bwMode="auto">
          <a:xfrm>
            <a:off x="323850" y="2312988"/>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the denominator of the fraction divides into a power of 10 then the fraction will convert into a terminating decimal.</a:t>
            </a:r>
            <a:endParaRPr lang="en-GB"/>
          </a:p>
        </p:txBody>
      </p:sp>
      <p:grpSp>
        <p:nvGrpSpPr>
          <p:cNvPr id="219177" name="Group 41"/>
          <p:cNvGrpSpPr>
            <a:grpSpLocks/>
          </p:cNvGrpSpPr>
          <p:nvPr/>
        </p:nvGrpSpPr>
        <p:grpSpPr bwMode="auto">
          <a:xfrm>
            <a:off x="323850" y="4652963"/>
            <a:ext cx="8569325" cy="1187450"/>
            <a:chOff x="204" y="1298"/>
            <a:chExt cx="5398" cy="748"/>
          </a:xfrm>
        </p:grpSpPr>
        <p:sp>
          <p:nvSpPr>
            <p:cNvPr id="19465" name="Text Box 42"/>
            <p:cNvSpPr txBox="1">
              <a:spLocks noChangeArrowheads="1"/>
            </p:cNvSpPr>
            <p:nvPr/>
          </p:nvSpPr>
          <p:spPr bwMode="auto">
            <a:xfrm>
              <a:off x="204" y="1298"/>
              <a:ext cx="539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converse is also true. All terminating and recurring decimals can be written as fractions in the form      where </a:t>
              </a:r>
              <a:r>
                <a:rPr lang="en-US" i="1">
                  <a:latin typeface="Times New Roman" pitchFamily="18" charset="0"/>
                </a:rPr>
                <a:t>a</a:t>
              </a:r>
              <a:r>
                <a:rPr lang="en-US"/>
                <a:t> and </a:t>
              </a:r>
              <a:r>
                <a:rPr lang="en-US" i="1">
                  <a:latin typeface="Times New Roman" pitchFamily="18" charset="0"/>
                </a:rPr>
                <a:t>b</a:t>
              </a:r>
              <a:r>
                <a:rPr lang="en-US"/>
                <a:t> are integers and </a:t>
              </a:r>
              <a:r>
                <a:rPr lang="en-US" i="1">
                  <a:latin typeface="Times New Roman" pitchFamily="18" charset="0"/>
                </a:rPr>
                <a:t>b</a:t>
              </a:r>
              <a:r>
                <a:rPr lang="en-US"/>
                <a:t> ≠ 0.</a:t>
              </a:r>
              <a:endParaRPr lang="en-GB"/>
            </a:p>
          </p:txBody>
        </p:sp>
        <p:grpSp>
          <p:nvGrpSpPr>
            <p:cNvPr id="19466" name="Group 43"/>
            <p:cNvGrpSpPr>
              <a:grpSpLocks/>
            </p:cNvGrpSpPr>
            <p:nvPr/>
          </p:nvGrpSpPr>
          <p:grpSpPr bwMode="auto">
            <a:xfrm>
              <a:off x="4324" y="1499"/>
              <a:ext cx="189" cy="400"/>
              <a:chOff x="2193" y="2264"/>
              <a:chExt cx="189" cy="400"/>
            </a:xfrm>
          </p:grpSpPr>
          <p:sp>
            <p:nvSpPr>
              <p:cNvPr id="19467" name="Text Box 44"/>
              <p:cNvSpPr txBox="1">
                <a:spLocks noChangeArrowheads="1"/>
              </p:cNvSpPr>
              <p:nvPr/>
            </p:nvSpPr>
            <p:spPr bwMode="auto">
              <a:xfrm>
                <a:off x="2193" y="2264"/>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a</a:t>
                </a:r>
                <a:endParaRPr lang="en-GB" sz="1800" i="1">
                  <a:latin typeface="Times New Roman" pitchFamily="18" charset="0"/>
                </a:endParaRPr>
              </a:p>
            </p:txBody>
          </p:sp>
          <p:sp>
            <p:nvSpPr>
              <p:cNvPr id="19468" name="Line 45"/>
              <p:cNvSpPr>
                <a:spLocks noChangeShapeType="1"/>
              </p:cNvSpPr>
              <p:nvPr/>
            </p:nvSpPr>
            <p:spPr bwMode="auto">
              <a:xfrm>
                <a:off x="2219" y="2464"/>
                <a:ext cx="1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Text Box 46"/>
              <p:cNvSpPr txBox="1">
                <a:spLocks noChangeArrowheads="1"/>
              </p:cNvSpPr>
              <p:nvPr/>
            </p:nvSpPr>
            <p:spPr bwMode="auto">
              <a:xfrm>
                <a:off x="2194" y="2433"/>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b</a:t>
                </a:r>
                <a:endParaRPr lang="en-GB" sz="1800" i="1">
                  <a:latin typeface="Times New Roman" pitchFamily="18" charset="0"/>
                </a:endParaRPr>
              </a:p>
            </p:txBody>
          </p:sp>
        </p:grpSp>
      </p:grpSp>
      <p:sp>
        <p:nvSpPr>
          <p:cNvPr id="219183" name="Text Box 47"/>
          <p:cNvSpPr txBox="1">
            <a:spLocks noChangeArrowheads="1"/>
          </p:cNvSpPr>
          <p:nvPr/>
        </p:nvSpPr>
        <p:spPr bwMode="auto">
          <a:xfrm>
            <a:off x="323850" y="3482975"/>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the denominator of the fraction does not divide into a power of 10 then the fraction will convert into a recurring decimal.</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9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71" grpId="0"/>
      <p:bldP spid="2191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title" idx="4294967295"/>
          </p:nvPr>
        </p:nvSpPr>
        <p:spPr>
          <a:xfrm>
            <a:off x="152400" y="152400"/>
            <a:ext cx="7588250" cy="365125"/>
          </a:xfrm>
          <a:noFill/>
        </p:spPr>
        <p:txBody>
          <a:bodyPr/>
          <a:lstStyle/>
          <a:p>
            <a:pPr eaLnBrk="1" hangingPunct="1"/>
            <a:r>
              <a:rPr lang="en-GB" smtClean="0">
                <a:solidFill>
                  <a:srgbClr val="5B0091"/>
                </a:solidFill>
              </a:rPr>
              <a:t>Converting recurring decimals to fractions</a:t>
            </a:r>
            <a:endParaRPr lang="en-GB" smtClean="0"/>
          </a:p>
        </p:txBody>
      </p:sp>
      <p:sp>
        <p:nvSpPr>
          <p:cNvPr id="20485" name="Text Box 5"/>
          <p:cNvSpPr txBox="1">
            <a:spLocks noChangeArrowheads="1"/>
          </p:cNvSpPr>
          <p:nvPr/>
        </p:nvSpPr>
        <p:spPr bwMode="auto">
          <a:xfrm>
            <a:off x="323850" y="114300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use place value to convert terminating decimals to fractions.</a:t>
            </a:r>
            <a:endParaRPr lang="en-GB"/>
          </a:p>
        </p:txBody>
      </p:sp>
      <p:sp>
        <p:nvSpPr>
          <p:cNvPr id="221190" name="Text Box 6"/>
          <p:cNvSpPr txBox="1">
            <a:spLocks noChangeArrowheads="1"/>
          </p:cNvSpPr>
          <p:nvPr/>
        </p:nvSpPr>
        <p:spPr bwMode="auto">
          <a:xfrm>
            <a:off x="323850" y="2122488"/>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Converting recurring decimals to fractions is more difficult. For example,</a:t>
            </a:r>
            <a:endParaRPr lang="en-GB"/>
          </a:p>
        </p:txBody>
      </p:sp>
      <p:sp>
        <p:nvSpPr>
          <p:cNvPr id="221198" name="Text Box 14"/>
          <p:cNvSpPr txBox="1">
            <a:spLocks noChangeArrowheads="1"/>
          </p:cNvSpPr>
          <p:nvPr/>
        </p:nvSpPr>
        <p:spPr bwMode="auto">
          <a:xfrm>
            <a:off x="2449513" y="3043238"/>
            <a:ext cx="424497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Write 0.88888… as a fraction.</a:t>
            </a:r>
            <a:endParaRPr lang="en-GB"/>
          </a:p>
        </p:txBody>
      </p:sp>
      <p:sp>
        <p:nvSpPr>
          <p:cNvPr id="221199" name="Text Box 15"/>
          <p:cNvSpPr txBox="1">
            <a:spLocks noChangeArrowheads="1"/>
          </p:cNvSpPr>
          <p:nvPr/>
        </p:nvSpPr>
        <p:spPr bwMode="auto">
          <a:xfrm>
            <a:off x="323850" y="3790950"/>
            <a:ext cx="696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Start by letting the recurring decimal be equal to </a:t>
            </a:r>
            <a:r>
              <a:rPr lang="en-US" i="1">
                <a:latin typeface="Times New Roman" pitchFamily="18" charset="0"/>
              </a:rPr>
              <a:t>x</a:t>
            </a:r>
            <a:r>
              <a:rPr lang="en-US"/>
              <a:t>.</a:t>
            </a:r>
            <a:endParaRPr lang="en-GB"/>
          </a:p>
        </p:txBody>
      </p:sp>
      <p:sp>
        <p:nvSpPr>
          <p:cNvPr id="221200" name="Text Box 16"/>
          <p:cNvSpPr txBox="1">
            <a:spLocks noChangeArrowheads="1"/>
          </p:cNvSpPr>
          <p:nvPr/>
        </p:nvSpPr>
        <p:spPr bwMode="auto">
          <a:xfrm>
            <a:off x="3535363" y="4405313"/>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0.88888…</a:t>
            </a:r>
            <a:endParaRPr lang="en-GB"/>
          </a:p>
        </p:txBody>
      </p:sp>
      <p:sp>
        <p:nvSpPr>
          <p:cNvPr id="221201" name="Text Box 17"/>
          <p:cNvSpPr txBox="1">
            <a:spLocks noChangeArrowheads="1"/>
          </p:cNvSpPr>
          <p:nvPr/>
        </p:nvSpPr>
        <p:spPr bwMode="auto">
          <a:xfrm>
            <a:off x="323850" y="5019675"/>
            <a:ext cx="6251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One digit recurs so multiply both sides by 10.</a:t>
            </a:r>
            <a:endParaRPr lang="en-GB"/>
          </a:p>
        </p:txBody>
      </p:sp>
      <p:sp>
        <p:nvSpPr>
          <p:cNvPr id="221202" name="Text Box 18"/>
          <p:cNvSpPr txBox="1">
            <a:spLocks noChangeArrowheads="1"/>
          </p:cNvSpPr>
          <p:nvPr/>
        </p:nvSpPr>
        <p:spPr bwMode="auto">
          <a:xfrm>
            <a:off x="3365500" y="5635625"/>
            <a:ext cx="241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a:t>
            </a:r>
            <a:r>
              <a:rPr lang="en-US" i="1">
                <a:latin typeface="Times New Roman" pitchFamily="18" charset="0"/>
              </a:rPr>
              <a:t>x</a:t>
            </a:r>
            <a:r>
              <a:rPr lang="en-US"/>
              <a:t> = 8.88888…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1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2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2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p:bldP spid="221198" grpId="0" animBg="1"/>
      <p:bldP spid="221199" grpId="0"/>
      <p:bldP spid="221200" grpId="0"/>
      <p:bldP spid="221201" grpId="0"/>
      <p:bldP spid="2212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idx="4294967295"/>
          </p:nvPr>
        </p:nvSpPr>
        <p:spPr>
          <a:xfrm>
            <a:off x="152400" y="152400"/>
            <a:ext cx="7588250" cy="365125"/>
          </a:xfrm>
          <a:noFill/>
        </p:spPr>
        <p:txBody>
          <a:bodyPr/>
          <a:lstStyle/>
          <a:p>
            <a:pPr eaLnBrk="1" hangingPunct="1"/>
            <a:r>
              <a:rPr lang="en-GB" smtClean="0">
                <a:solidFill>
                  <a:srgbClr val="5B0091"/>
                </a:solidFill>
              </a:rPr>
              <a:t>Converting recurring decimals to fractions</a:t>
            </a:r>
            <a:endParaRPr lang="en-GB" smtClean="0"/>
          </a:p>
        </p:txBody>
      </p:sp>
      <p:sp>
        <p:nvSpPr>
          <p:cNvPr id="21509" name="Text Box 7"/>
          <p:cNvSpPr txBox="1">
            <a:spLocks noChangeArrowheads="1"/>
          </p:cNvSpPr>
          <p:nvPr/>
        </p:nvSpPr>
        <p:spPr bwMode="auto">
          <a:xfrm>
            <a:off x="2449513" y="1052513"/>
            <a:ext cx="424497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Write 0.88888… as a fraction.</a:t>
            </a:r>
            <a:endParaRPr lang="en-GB"/>
          </a:p>
        </p:txBody>
      </p:sp>
      <p:grpSp>
        <p:nvGrpSpPr>
          <p:cNvPr id="21510" name="Group 15"/>
          <p:cNvGrpSpPr>
            <a:grpSpLocks/>
          </p:cNvGrpSpPr>
          <p:nvPr/>
        </p:nvGrpSpPr>
        <p:grpSpPr bwMode="auto">
          <a:xfrm>
            <a:off x="323850" y="1778000"/>
            <a:ext cx="4511675" cy="457200"/>
            <a:chOff x="204" y="1120"/>
            <a:chExt cx="2842" cy="288"/>
          </a:xfrm>
        </p:grpSpPr>
        <p:sp>
          <p:nvSpPr>
            <p:cNvPr id="21533" name="Text Box 8"/>
            <p:cNvSpPr txBox="1">
              <a:spLocks noChangeArrowheads="1"/>
            </p:cNvSpPr>
            <p:nvPr/>
          </p:nvSpPr>
          <p:spPr bwMode="auto">
            <a:xfrm>
              <a:off x="204" y="1120"/>
              <a:ext cx="28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Call these equations  </a:t>
              </a:r>
              <a:r>
                <a:rPr lang="en-US" sz="3200" b="1" baseline="10000"/>
                <a:t>1</a:t>
              </a:r>
              <a:r>
                <a:rPr lang="en-US"/>
                <a:t>  and  </a:t>
              </a:r>
              <a:r>
                <a:rPr lang="en-US" sz="3200" b="1" baseline="10000"/>
                <a:t>2</a:t>
              </a:r>
              <a:r>
                <a:rPr lang="en-US"/>
                <a:t>  .</a:t>
              </a:r>
              <a:endParaRPr lang="en-GB"/>
            </a:p>
          </p:txBody>
        </p:sp>
        <p:sp>
          <p:nvSpPr>
            <p:cNvPr id="21534" name="Oval 12"/>
            <p:cNvSpPr>
              <a:spLocks noChangeArrowheads="1"/>
            </p:cNvSpPr>
            <p:nvPr/>
          </p:nvSpPr>
          <p:spPr bwMode="auto">
            <a:xfrm>
              <a:off x="2052" y="114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5" name="Oval 14"/>
            <p:cNvSpPr>
              <a:spLocks noChangeArrowheads="1"/>
            </p:cNvSpPr>
            <p:nvPr/>
          </p:nvSpPr>
          <p:spPr bwMode="auto">
            <a:xfrm>
              <a:off x="2676" y="114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254" name="Group 22"/>
          <p:cNvGrpSpPr>
            <a:grpSpLocks/>
          </p:cNvGrpSpPr>
          <p:nvPr/>
        </p:nvGrpSpPr>
        <p:grpSpPr bwMode="auto">
          <a:xfrm>
            <a:off x="323850" y="3633788"/>
            <a:ext cx="5254625" cy="457200"/>
            <a:chOff x="204" y="2280"/>
            <a:chExt cx="3310" cy="288"/>
          </a:xfrm>
        </p:grpSpPr>
        <p:sp>
          <p:nvSpPr>
            <p:cNvPr id="21530" name="Text Box 10"/>
            <p:cNvSpPr txBox="1">
              <a:spLocks noChangeArrowheads="1"/>
            </p:cNvSpPr>
            <p:nvPr/>
          </p:nvSpPr>
          <p:spPr bwMode="auto">
            <a:xfrm>
              <a:off x="204" y="2280"/>
              <a:ext cx="3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Now, subtracting  </a:t>
              </a:r>
              <a:r>
                <a:rPr lang="en-US" sz="3200" b="1" baseline="10000"/>
                <a:t>1</a:t>
              </a:r>
              <a:r>
                <a:rPr lang="en-US"/>
                <a:t>  from  </a:t>
              </a:r>
              <a:r>
                <a:rPr lang="en-US" sz="3200" b="1" baseline="10000"/>
                <a:t>2</a:t>
              </a:r>
              <a:r>
                <a:rPr lang="en-US"/>
                <a:t>  we have,</a:t>
              </a:r>
              <a:endParaRPr lang="en-GB"/>
            </a:p>
          </p:txBody>
        </p:sp>
        <p:sp>
          <p:nvSpPr>
            <p:cNvPr id="21531" name="Oval 18"/>
            <p:cNvSpPr>
              <a:spLocks noChangeArrowheads="1"/>
            </p:cNvSpPr>
            <p:nvPr/>
          </p:nvSpPr>
          <p:spPr bwMode="auto">
            <a:xfrm>
              <a:off x="1734"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2" name="Oval 19"/>
            <p:cNvSpPr>
              <a:spLocks noChangeArrowheads="1"/>
            </p:cNvSpPr>
            <p:nvPr/>
          </p:nvSpPr>
          <p:spPr bwMode="auto">
            <a:xfrm>
              <a:off x="2438"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259" name="Group 27"/>
          <p:cNvGrpSpPr>
            <a:grpSpLocks/>
          </p:cNvGrpSpPr>
          <p:nvPr/>
        </p:nvGrpSpPr>
        <p:grpSpPr bwMode="auto">
          <a:xfrm>
            <a:off x="3535363" y="2443163"/>
            <a:ext cx="2954337" cy="457200"/>
            <a:chOff x="2227" y="1496"/>
            <a:chExt cx="1861" cy="288"/>
          </a:xfrm>
        </p:grpSpPr>
        <p:sp>
          <p:nvSpPr>
            <p:cNvPr id="21526" name="Text Box 9"/>
            <p:cNvSpPr txBox="1">
              <a:spLocks noChangeArrowheads="1"/>
            </p:cNvSpPr>
            <p:nvPr/>
          </p:nvSpPr>
          <p:spPr bwMode="auto">
            <a:xfrm>
              <a:off x="2227" y="1496"/>
              <a:ext cx="13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0.88888…</a:t>
              </a:r>
              <a:endParaRPr lang="en-GB"/>
            </a:p>
          </p:txBody>
        </p:sp>
        <p:grpSp>
          <p:nvGrpSpPr>
            <p:cNvPr id="21527" name="Group 24"/>
            <p:cNvGrpSpPr>
              <a:grpSpLocks/>
            </p:cNvGrpSpPr>
            <p:nvPr/>
          </p:nvGrpSpPr>
          <p:grpSpPr bwMode="auto">
            <a:xfrm>
              <a:off x="3878" y="1514"/>
              <a:ext cx="210" cy="250"/>
              <a:chOff x="3878" y="1482"/>
              <a:chExt cx="210" cy="250"/>
            </a:xfrm>
          </p:grpSpPr>
          <p:sp>
            <p:nvSpPr>
              <p:cNvPr id="21528" name="Oval 20"/>
              <p:cNvSpPr>
                <a:spLocks noChangeArrowheads="1"/>
              </p:cNvSpPr>
              <p:nvPr/>
            </p:nvSpPr>
            <p:spPr bwMode="auto">
              <a:xfrm>
                <a:off x="3878" y="1503"/>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9" name="Text Box 23"/>
              <p:cNvSpPr txBox="1">
                <a:spLocks noChangeArrowheads="1"/>
              </p:cNvSpPr>
              <p:nvPr/>
            </p:nvSpPr>
            <p:spPr bwMode="auto">
              <a:xfrm>
                <a:off x="3880" y="148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1</a:t>
                </a:r>
                <a:endParaRPr lang="en-GB" sz="2000" b="1"/>
              </a:p>
            </p:txBody>
          </p:sp>
        </p:grpSp>
      </p:grpSp>
      <p:grpSp>
        <p:nvGrpSpPr>
          <p:cNvPr id="223260" name="Group 28"/>
          <p:cNvGrpSpPr>
            <a:grpSpLocks/>
          </p:cNvGrpSpPr>
          <p:nvPr/>
        </p:nvGrpSpPr>
        <p:grpSpPr bwMode="auto">
          <a:xfrm>
            <a:off x="3203575" y="2971800"/>
            <a:ext cx="3286125" cy="457200"/>
            <a:chOff x="2018" y="1844"/>
            <a:chExt cx="2070" cy="288"/>
          </a:xfrm>
        </p:grpSpPr>
        <p:sp>
          <p:nvSpPr>
            <p:cNvPr id="21522" name="Text Box 11"/>
            <p:cNvSpPr txBox="1">
              <a:spLocks noChangeArrowheads="1"/>
            </p:cNvSpPr>
            <p:nvPr/>
          </p:nvSpPr>
          <p:spPr bwMode="auto">
            <a:xfrm>
              <a:off x="2018" y="1844"/>
              <a:ext cx="1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a:t>
              </a:r>
              <a:r>
                <a:rPr lang="en-US" i="1">
                  <a:latin typeface="Times New Roman" pitchFamily="18" charset="0"/>
                </a:rPr>
                <a:t>x</a:t>
              </a:r>
              <a:r>
                <a:rPr lang="en-US"/>
                <a:t> = 8.88888…</a:t>
              </a:r>
              <a:endParaRPr lang="en-GB"/>
            </a:p>
          </p:txBody>
        </p:sp>
        <p:grpSp>
          <p:nvGrpSpPr>
            <p:cNvPr id="21523" name="Group 26"/>
            <p:cNvGrpSpPr>
              <a:grpSpLocks/>
            </p:cNvGrpSpPr>
            <p:nvPr/>
          </p:nvGrpSpPr>
          <p:grpSpPr bwMode="auto">
            <a:xfrm>
              <a:off x="3878" y="1863"/>
              <a:ext cx="210" cy="250"/>
              <a:chOff x="4005" y="1884"/>
              <a:chExt cx="210" cy="250"/>
            </a:xfrm>
          </p:grpSpPr>
          <p:sp>
            <p:nvSpPr>
              <p:cNvPr id="21524" name="Oval 21"/>
              <p:cNvSpPr>
                <a:spLocks noChangeArrowheads="1"/>
              </p:cNvSpPr>
              <p:nvPr/>
            </p:nvSpPr>
            <p:spPr bwMode="auto">
              <a:xfrm>
                <a:off x="4005" y="1904"/>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5" name="Text Box 25"/>
              <p:cNvSpPr txBox="1">
                <a:spLocks noChangeArrowheads="1"/>
              </p:cNvSpPr>
              <p:nvPr/>
            </p:nvSpPr>
            <p:spPr bwMode="auto">
              <a:xfrm>
                <a:off x="4008" y="188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2</a:t>
                </a:r>
                <a:endParaRPr lang="en-GB" sz="2000" b="1"/>
              </a:p>
            </p:txBody>
          </p:sp>
        </p:grpSp>
      </p:grpSp>
      <p:sp>
        <p:nvSpPr>
          <p:cNvPr id="223262" name="Text Box 30"/>
          <p:cNvSpPr txBox="1">
            <a:spLocks noChangeArrowheads="1"/>
          </p:cNvSpPr>
          <p:nvPr/>
        </p:nvSpPr>
        <p:spPr bwMode="auto">
          <a:xfrm>
            <a:off x="3351213" y="4252913"/>
            <a:ext cx="1004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a:t>
            </a:r>
            <a:r>
              <a:rPr lang="en-US" i="1">
                <a:latin typeface="Times New Roman" pitchFamily="18" charset="0"/>
              </a:rPr>
              <a:t>x</a:t>
            </a:r>
            <a:r>
              <a:rPr lang="en-US"/>
              <a:t> = 8</a:t>
            </a:r>
            <a:endParaRPr lang="en-GB"/>
          </a:p>
        </p:txBody>
      </p:sp>
      <p:sp>
        <p:nvSpPr>
          <p:cNvPr id="223266" name="Text Box 34"/>
          <p:cNvSpPr txBox="1">
            <a:spLocks noChangeArrowheads="1"/>
          </p:cNvSpPr>
          <p:nvPr/>
        </p:nvSpPr>
        <p:spPr bwMode="auto">
          <a:xfrm>
            <a:off x="323850" y="4872038"/>
            <a:ext cx="681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Dividing both sides of the equation by 9 we have,</a:t>
            </a:r>
            <a:endParaRPr lang="en-GB"/>
          </a:p>
        </p:txBody>
      </p:sp>
      <p:grpSp>
        <p:nvGrpSpPr>
          <p:cNvPr id="223272" name="Group 40"/>
          <p:cNvGrpSpPr>
            <a:grpSpLocks/>
          </p:cNvGrpSpPr>
          <p:nvPr/>
        </p:nvGrpSpPr>
        <p:grpSpPr bwMode="auto">
          <a:xfrm>
            <a:off x="3492500" y="5491163"/>
            <a:ext cx="958850" cy="817562"/>
            <a:chOff x="2200" y="3326"/>
            <a:chExt cx="604" cy="515"/>
          </a:xfrm>
        </p:grpSpPr>
        <p:sp>
          <p:nvSpPr>
            <p:cNvPr id="21517" name="Text Box 35"/>
            <p:cNvSpPr txBox="1">
              <a:spLocks noChangeArrowheads="1"/>
            </p:cNvSpPr>
            <p:nvPr/>
          </p:nvSpPr>
          <p:spPr bwMode="auto">
            <a:xfrm>
              <a:off x="2200" y="3439"/>
              <a:ext cx="3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a:t>
              </a:r>
              <a:endParaRPr lang="en-GB"/>
            </a:p>
          </p:txBody>
        </p:sp>
        <p:grpSp>
          <p:nvGrpSpPr>
            <p:cNvPr id="21518" name="Group 39"/>
            <p:cNvGrpSpPr>
              <a:grpSpLocks/>
            </p:cNvGrpSpPr>
            <p:nvPr/>
          </p:nvGrpSpPr>
          <p:grpSpPr bwMode="auto">
            <a:xfrm>
              <a:off x="2577" y="3326"/>
              <a:ext cx="227" cy="515"/>
              <a:chOff x="3069" y="3578"/>
              <a:chExt cx="227" cy="515"/>
            </a:xfrm>
          </p:grpSpPr>
          <p:sp>
            <p:nvSpPr>
              <p:cNvPr id="21519" name="Text Box 36"/>
              <p:cNvSpPr txBox="1">
                <a:spLocks noChangeArrowheads="1"/>
              </p:cNvSpPr>
              <p:nvPr/>
            </p:nvSpPr>
            <p:spPr bwMode="auto">
              <a:xfrm>
                <a:off x="3072" y="357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a:t>
                </a:r>
                <a:endParaRPr lang="en-GB"/>
              </a:p>
            </p:txBody>
          </p:sp>
          <p:sp>
            <p:nvSpPr>
              <p:cNvPr id="21520" name="Line 37"/>
              <p:cNvSpPr>
                <a:spLocks noChangeShapeType="1"/>
              </p:cNvSpPr>
              <p:nvPr/>
            </p:nvSpPr>
            <p:spPr bwMode="auto">
              <a:xfrm>
                <a:off x="3069" y="3836"/>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Text Box 38"/>
              <p:cNvSpPr txBox="1">
                <a:spLocks noChangeArrowheads="1"/>
              </p:cNvSpPr>
              <p:nvPr/>
            </p:nvSpPr>
            <p:spPr bwMode="auto">
              <a:xfrm>
                <a:off x="3071" y="38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a:t>
                </a:r>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32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3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2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32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3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62" grpId="0"/>
      <p:bldP spid="2232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title" idx="4294967295"/>
          </p:nvPr>
        </p:nvSpPr>
        <p:spPr>
          <a:xfrm>
            <a:off x="152400" y="152400"/>
            <a:ext cx="7588250" cy="365125"/>
          </a:xfrm>
          <a:noFill/>
        </p:spPr>
        <p:txBody>
          <a:bodyPr/>
          <a:lstStyle/>
          <a:p>
            <a:pPr eaLnBrk="1" hangingPunct="1"/>
            <a:r>
              <a:rPr lang="en-GB" smtClean="0">
                <a:solidFill>
                  <a:srgbClr val="5B0091"/>
                </a:solidFill>
              </a:rPr>
              <a:t>Converting recurring decimals to fractions</a:t>
            </a:r>
            <a:endParaRPr lang="en-GB" smtClean="0"/>
          </a:p>
        </p:txBody>
      </p:sp>
      <p:sp>
        <p:nvSpPr>
          <p:cNvPr id="22533" name="Text Box 5"/>
          <p:cNvSpPr txBox="1">
            <a:spLocks noChangeArrowheads="1"/>
          </p:cNvSpPr>
          <p:nvPr/>
        </p:nvSpPr>
        <p:spPr bwMode="auto">
          <a:xfrm>
            <a:off x="2449513" y="1052513"/>
            <a:ext cx="424497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Write 0.63636… as a fraction.</a:t>
            </a:r>
            <a:endParaRPr lang="en-GB"/>
          </a:p>
        </p:txBody>
      </p:sp>
      <p:grpSp>
        <p:nvGrpSpPr>
          <p:cNvPr id="225290" name="Group 10"/>
          <p:cNvGrpSpPr>
            <a:grpSpLocks/>
          </p:cNvGrpSpPr>
          <p:nvPr/>
        </p:nvGrpSpPr>
        <p:grpSpPr bwMode="auto">
          <a:xfrm>
            <a:off x="323850" y="3633788"/>
            <a:ext cx="5254625" cy="457200"/>
            <a:chOff x="204" y="2280"/>
            <a:chExt cx="3310" cy="288"/>
          </a:xfrm>
        </p:grpSpPr>
        <p:sp>
          <p:nvSpPr>
            <p:cNvPr id="22566" name="Text Box 11"/>
            <p:cNvSpPr txBox="1">
              <a:spLocks noChangeArrowheads="1"/>
            </p:cNvSpPr>
            <p:nvPr/>
          </p:nvSpPr>
          <p:spPr bwMode="auto">
            <a:xfrm>
              <a:off x="204" y="2280"/>
              <a:ext cx="3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Now, subtracting  </a:t>
              </a:r>
              <a:r>
                <a:rPr lang="en-US" sz="3200" b="1" baseline="10000"/>
                <a:t>1</a:t>
              </a:r>
              <a:r>
                <a:rPr lang="en-US"/>
                <a:t>  from  </a:t>
              </a:r>
              <a:r>
                <a:rPr lang="en-US" sz="3200" b="1" baseline="10000"/>
                <a:t>2</a:t>
              </a:r>
              <a:r>
                <a:rPr lang="en-US"/>
                <a:t>  we have,</a:t>
              </a:r>
              <a:endParaRPr lang="en-GB"/>
            </a:p>
          </p:txBody>
        </p:sp>
        <p:sp>
          <p:nvSpPr>
            <p:cNvPr id="22567" name="Oval 12"/>
            <p:cNvSpPr>
              <a:spLocks noChangeArrowheads="1"/>
            </p:cNvSpPr>
            <p:nvPr/>
          </p:nvSpPr>
          <p:spPr bwMode="auto">
            <a:xfrm>
              <a:off x="1734"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8" name="Oval 13"/>
            <p:cNvSpPr>
              <a:spLocks noChangeArrowheads="1"/>
            </p:cNvSpPr>
            <p:nvPr/>
          </p:nvSpPr>
          <p:spPr bwMode="auto">
            <a:xfrm>
              <a:off x="2438"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324" name="Group 44"/>
          <p:cNvGrpSpPr>
            <a:grpSpLocks/>
          </p:cNvGrpSpPr>
          <p:nvPr/>
        </p:nvGrpSpPr>
        <p:grpSpPr bwMode="auto">
          <a:xfrm>
            <a:off x="323850" y="1778000"/>
            <a:ext cx="6165850" cy="457200"/>
            <a:chOff x="204" y="1120"/>
            <a:chExt cx="3884" cy="288"/>
          </a:xfrm>
        </p:grpSpPr>
        <p:sp>
          <p:nvSpPr>
            <p:cNvPr id="22560" name="Text Box 7"/>
            <p:cNvSpPr txBox="1">
              <a:spLocks noChangeArrowheads="1"/>
            </p:cNvSpPr>
            <p:nvPr/>
          </p:nvSpPr>
          <p:spPr bwMode="auto">
            <a:xfrm>
              <a:off x="204" y="1120"/>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Let</a:t>
              </a:r>
              <a:endParaRPr lang="en-GB"/>
            </a:p>
          </p:txBody>
        </p:sp>
        <p:grpSp>
          <p:nvGrpSpPr>
            <p:cNvPr id="22561" name="Group 14"/>
            <p:cNvGrpSpPr>
              <a:grpSpLocks/>
            </p:cNvGrpSpPr>
            <p:nvPr/>
          </p:nvGrpSpPr>
          <p:grpSpPr bwMode="auto">
            <a:xfrm>
              <a:off x="2227" y="1120"/>
              <a:ext cx="1861" cy="288"/>
              <a:chOff x="2227" y="1496"/>
              <a:chExt cx="1861" cy="288"/>
            </a:xfrm>
          </p:grpSpPr>
          <p:sp>
            <p:nvSpPr>
              <p:cNvPr id="22562" name="Text Box 15"/>
              <p:cNvSpPr txBox="1">
                <a:spLocks noChangeArrowheads="1"/>
              </p:cNvSpPr>
              <p:nvPr/>
            </p:nvSpPr>
            <p:spPr bwMode="auto">
              <a:xfrm>
                <a:off x="2227" y="1496"/>
                <a:ext cx="13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0.63636…</a:t>
                </a:r>
                <a:endParaRPr lang="en-GB"/>
              </a:p>
            </p:txBody>
          </p:sp>
          <p:grpSp>
            <p:nvGrpSpPr>
              <p:cNvPr id="22563" name="Group 16"/>
              <p:cNvGrpSpPr>
                <a:grpSpLocks/>
              </p:cNvGrpSpPr>
              <p:nvPr/>
            </p:nvGrpSpPr>
            <p:grpSpPr bwMode="auto">
              <a:xfrm>
                <a:off x="3878" y="1514"/>
                <a:ext cx="210" cy="250"/>
                <a:chOff x="3878" y="1482"/>
                <a:chExt cx="210" cy="250"/>
              </a:xfrm>
            </p:grpSpPr>
            <p:sp>
              <p:nvSpPr>
                <p:cNvPr id="22564" name="Oval 17"/>
                <p:cNvSpPr>
                  <a:spLocks noChangeArrowheads="1"/>
                </p:cNvSpPr>
                <p:nvPr/>
              </p:nvSpPr>
              <p:spPr bwMode="auto">
                <a:xfrm>
                  <a:off x="3878" y="1503"/>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Text Box 18"/>
                <p:cNvSpPr txBox="1">
                  <a:spLocks noChangeArrowheads="1"/>
                </p:cNvSpPr>
                <p:nvPr/>
              </p:nvSpPr>
              <p:spPr bwMode="auto">
                <a:xfrm>
                  <a:off x="3880" y="148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1</a:t>
                  </a:r>
                  <a:endParaRPr lang="en-GB" sz="2000" b="1"/>
                </a:p>
              </p:txBody>
            </p:sp>
          </p:grpSp>
        </p:grpSp>
      </p:grpSp>
      <p:grpSp>
        <p:nvGrpSpPr>
          <p:cNvPr id="225299" name="Group 19"/>
          <p:cNvGrpSpPr>
            <a:grpSpLocks/>
          </p:cNvGrpSpPr>
          <p:nvPr/>
        </p:nvGrpSpPr>
        <p:grpSpPr bwMode="auto">
          <a:xfrm>
            <a:off x="3014663" y="2971800"/>
            <a:ext cx="3286125" cy="457200"/>
            <a:chOff x="2018" y="1844"/>
            <a:chExt cx="2070" cy="288"/>
          </a:xfrm>
        </p:grpSpPr>
        <p:sp>
          <p:nvSpPr>
            <p:cNvPr id="22556" name="Text Box 20"/>
            <p:cNvSpPr txBox="1">
              <a:spLocks noChangeArrowheads="1"/>
            </p:cNvSpPr>
            <p:nvPr/>
          </p:nvSpPr>
          <p:spPr bwMode="auto">
            <a:xfrm>
              <a:off x="2018" y="1844"/>
              <a:ext cx="17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100</a:t>
              </a:r>
              <a:r>
                <a:rPr lang="en-US" i="1">
                  <a:latin typeface="Times New Roman" pitchFamily="18" charset="0"/>
                </a:rPr>
                <a:t>x</a:t>
              </a:r>
              <a:r>
                <a:rPr lang="en-US"/>
                <a:t> = 63.63636…</a:t>
              </a:r>
              <a:endParaRPr lang="en-GB"/>
            </a:p>
          </p:txBody>
        </p:sp>
        <p:grpSp>
          <p:nvGrpSpPr>
            <p:cNvPr id="22557" name="Group 21"/>
            <p:cNvGrpSpPr>
              <a:grpSpLocks/>
            </p:cNvGrpSpPr>
            <p:nvPr/>
          </p:nvGrpSpPr>
          <p:grpSpPr bwMode="auto">
            <a:xfrm>
              <a:off x="3878" y="1863"/>
              <a:ext cx="210" cy="250"/>
              <a:chOff x="4005" y="1884"/>
              <a:chExt cx="210" cy="250"/>
            </a:xfrm>
          </p:grpSpPr>
          <p:sp>
            <p:nvSpPr>
              <p:cNvPr id="22558" name="Oval 22"/>
              <p:cNvSpPr>
                <a:spLocks noChangeArrowheads="1"/>
              </p:cNvSpPr>
              <p:nvPr/>
            </p:nvSpPr>
            <p:spPr bwMode="auto">
              <a:xfrm>
                <a:off x="4005" y="1904"/>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Text Box 23"/>
              <p:cNvSpPr txBox="1">
                <a:spLocks noChangeArrowheads="1"/>
              </p:cNvSpPr>
              <p:nvPr/>
            </p:nvSpPr>
            <p:spPr bwMode="auto">
              <a:xfrm>
                <a:off x="4008" y="188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2</a:t>
                </a:r>
                <a:endParaRPr lang="en-GB" sz="2000" b="1"/>
              </a:p>
            </p:txBody>
          </p:sp>
        </p:grpSp>
      </p:grpSp>
      <p:sp>
        <p:nvSpPr>
          <p:cNvPr id="225304" name="Text Box 24"/>
          <p:cNvSpPr txBox="1">
            <a:spLocks noChangeArrowheads="1"/>
          </p:cNvSpPr>
          <p:nvPr/>
        </p:nvSpPr>
        <p:spPr bwMode="auto">
          <a:xfrm>
            <a:off x="3351213" y="4252913"/>
            <a:ext cx="134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99</a:t>
            </a:r>
            <a:r>
              <a:rPr lang="en-US" i="1">
                <a:latin typeface="Times New Roman" pitchFamily="18" charset="0"/>
              </a:rPr>
              <a:t>x</a:t>
            </a:r>
            <a:r>
              <a:rPr lang="en-US"/>
              <a:t> = 63</a:t>
            </a:r>
            <a:endParaRPr lang="en-GB"/>
          </a:p>
        </p:txBody>
      </p:sp>
      <p:sp>
        <p:nvSpPr>
          <p:cNvPr id="225305" name="Text Box 25"/>
          <p:cNvSpPr txBox="1">
            <a:spLocks noChangeArrowheads="1"/>
          </p:cNvSpPr>
          <p:nvPr/>
        </p:nvSpPr>
        <p:spPr bwMode="auto">
          <a:xfrm>
            <a:off x="323850" y="4872038"/>
            <a:ext cx="6983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Dividing both sides of the equation by 99 we have,</a:t>
            </a:r>
            <a:endParaRPr lang="en-GB"/>
          </a:p>
        </p:txBody>
      </p:sp>
      <p:grpSp>
        <p:nvGrpSpPr>
          <p:cNvPr id="225325" name="Group 45"/>
          <p:cNvGrpSpPr>
            <a:grpSpLocks/>
          </p:cNvGrpSpPr>
          <p:nvPr/>
        </p:nvGrpSpPr>
        <p:grpSpPr bwMode="auto">
          <a:xfrm>
            <a:off x="3492500" y="5491163"/>
            <a:ext cx="1125538" cy="817562"/>
            <a:chOff x="2200" y="3459"/>
            <a:chExt cx="709" cy="515"/>
          </a:xfrm>
        </p:grpSpPr>
        <p:sp>
          <p:nvSpPr>
            <p:cNvPr id="22551" name="Text Box 27"/>
            <p:cNvSpPr txBox="1">
              <a:spLocks noChangeArrowheads="1"/>
            </p:cNvSpPr>
            <p:nvPr/>
          </p:nvSpPr>
          <p:spPr bwMode="auto">
            <a:xfrm>
              <a:off x="2200" y="3572"/>
              <a:ext cx="3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a:t>
              </a:r>
              <a:endParaRPr lang="en-GB"/>
            </a:p>
          </p:txBody>
        </p:sp>
        <p:grpSp>
          <p:nvGrpSpPr>
            <p:cNvPr id="22552" name="Group 33"/>
            <p:cNvGrpSpPr>
              <a:grpSpLocks/>
            </p:cNvGrpSpPr>
            <p:nvPr/>
          </p:nvGrpSpPr>
          <p:grpSpPr bwMode="auto">
            <a:xfrm>
              <a:off x="2579" y="3459"/>
              <a:ext cx="330" cy="515"/>
              <a:chOff x="2579" y="3459"/>
              <a:chExt cx="330" cy="515"/>
            </a:xfrm>
          </p:grpSpPr>
          <p:sp>
            <p:nvSpPr>
              <p:cNvPr id="22553" name="Text Box 29"/>
              <p:cNvSpPr txBox="1">
                <a:spLocks noChangeArrowheads="1"/>
              </p:cNvSpPr>
              <p:nvPr/>
            </p:nvSpPr>
            <p:spPr bwMode="auto">
              <a:xfrm>
                <a:off x="2579" y="3459"/>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63</a:t>
                </a:r>
                <a:endParaRPr lang="en-GB"/>
              </a:p>
            </p:txBody>
          </p:sp>
          <p:sp>
            <p:nvSpPr>
              <p:cNvPr id="22554" name="Line 30"/>
              <p:cNvSpPr>
                <a:spLocks noChangeShapeType="1"/>
              </p:cNvSpPr>
              <p:nvPr/>
            </p:nvSpPr>
            <p:spPr bwMode="auto">
              <a:xfrm>
                <a:off x="2592" y="3717"/>
                <a:ext cx="30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Text Box 31"/>
              <p:cNvSpPr txBox="1">
                <a:spLocks noChangeArrowheads="1"/>
              </p:cNvSpPr>
              <p:nvPr/>
            </p:nvSpPr>
            <p:spPr bwMode="auto">
              <a:xfrm>
                <a:off x="2579" y="3686"/>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99</a:t>
                </a:r>
                <a:endParaRPr lang="en-GB"/>
              </a:p>
            </p:txBody>
          </p:sp>
        </p:grpSp>
      </p:grpSp>
      <p:sp>
        <p:nvSpPr>
          <p:cNvPr id="225312" name="Text Box 32"/>
          <p:cNvSpPr txBox="1">
            <a:spLocks noChangeArrowheads="1"/>
          </p:cNvSpPr>
          <p:nvPr/>
        </p:nvSpPr>
        <p:spPr bwMode="auto">
          <a:xfrm>
            <a:off x="323850" y="2349500"/>
            <a:ext cx="6421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Two digits recur so multiply both sides by 100,</a:t>
            </a:r>
            <a:endParaRPr lang="en-GB"/>
          </a:p>
        </p:txBody>
      </p:sp>
      <p:sp>
        <p:nvSpPr>
          <p:cNvPr id="225314" name="Line 34"/>
          <p:cNvSpPr>
            <a:spLocks noChangeShapeType="1"/>
          </p:cNvSpPr>
          <p:nvPr/>
        </p:nvSpPr>
        <p:spPr bwMode="auto">
          <a:xfrm flipV="1">
            <a:off x="4140200" y="5661025"/>
            <a:ext cx="431800" cy="144463"/>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5" name="Text Box 35"/>
          <p:cNvSpPr txBox="1">
            <a:spLocks noChangeArrowheads="1"/>
          </p:cNvSpPr>
          <p:nvPr/>
        </p:nvSpPr>
        <p:spPr bwMode="auto">
          <a:xfrm>
            <a:off x="4624388" y="53927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b="1">
                <a:solidFill>
                  <a:srgbClr val="FF6600"/>
                </a:solidFill>
              </a:rPr>
              <a:t>7</a:t>
            </a:r>
            <a:endParaRPr lang="en-GB" sz="1800" b="1">
              <a:solidFill>
                <a:srgbClr val="FF6600"/>
              </a:solidFill>
            </a:endParaRPr>
          </a:p>
        </p:txBody>
      </p:sp>
      <p:sp>
        <p:nvSpPr>
          <p:cNvPr id="225316" name="Line 36"/>
          <p:cNvSpPr>
            <a:spLocks noChangeShapeType="1"/>
          </p:cNvSpPr>
          <p:nvPr/>
        </p:nvSpPr>
        <p:spPr bwMode="auto">
          <a:xfrm flipV="1">
            <a:off x="4140200" y="6021388"/>
            <a:ext cx="431800" cy="14446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7" name="Text Box 37"/>
          <p:cNvSpPr txBox="1">
            <a:spLocks noChangeArrowheads="1"/>
          </p:cNvSpPr>
          <p:nvPr/>
        </p:nvSpPr>
        <p:spPr bwMode="auto">
          <a:xfrm>
            <a:off x="4621213" y="60150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b="1">
                <a:solidFill>
                  <a:srgbClr val="FF6600"/>
                </a:solidFill>
              </a:rPr>
              <a:t>11</a:t>
            </a:r>
            <a:endParaRPr lang="en-GB" sz="1800" b="1">
              <a:solidFill>
                <a:srgbClr val="FF6600"/>
              </a:solidFill>
            </a:endParaRPr>
          </a:p>
        </p:txBody>
      </p:sp>
      <p:grpSp>
        <p:nvGrpSpPr>
          <p:cNvPr id="225326" name="Group 46"/>
          <p:cNvGrpSpPr>
            <a:grpSpLocks/>
          </p:cNvGrpSpPr>
          <p:nvPr/>
        </p:nvGrpSpPr>
        <p:grpSpPr bwMode="auto">
          <a:xfrm>
            <a:off x="5127625" y="5491163"/>
            <a:ext cx="831850" cy="817562"/>
            <a:chOff x="3230" y="3459"/>
            <a:chExt cx="524" cy="515"/>
          </a:xfrm>
        </p:grpSpPr>
        <p:sp>
          <p:nvSpPr>
            <p:cNvPr id="22546" name="Text Box 38"/>
            <p:cNvSpPr txBox="1">
              <a:spLocks noChangeArrowheads="1"/>
            </p:cNvSpPr>
            <p:nvPr/>
          </p:nvSpPr>
          <p:spPr bwMode="auto">
            <a:xfrm>
              <a:off x="3230" y="3578"/>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22547" name="Group 43"/>
            <p:cNvGrpSpPr>
              <a:grpSpLocks/>
            </p:cNvGrpSpPr>
            <p:nvPr/>
          </p:nvGrpSpPr>
          <p:grpSpPr bwMode="auto">
            <a:xfrm>
              <a:off x="3424" y="3459"/>
              <a:ext cx="330" cy="515"/>
              <a:chOff x="3457" y="3459"/>
              <a:chExt cx="330" cy="515"/>
            </a:xfrm>
          </p:grpSpPr>
          <p:sp>
            <p:nvSpPr>
              <p:cNvPr id="22548" name="Text Box 40"/>
              <p:cNvSpPr txBox="1">
                <a:spLocks noChangeArrowheads="1"/>
              </p:cNvSpPr>
              <p:nvPr/>
            </p:nvSpPr>
            <p:spPr bwMode="auto">
              <a:xfrm>
                <a:off x="3510" y="345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a:t>
                </a:r>
                <a:endParaRPr lang="en-GB"/>
              </a:p>
            </p:txBody>
          </p:sp>
          <p:sp>
            <p:nvSpPr>
              <p:cNvPr id="22549" name="Line 41"/>
              <p:cNvSpPr>
                <a:spLocks noChangeShapeType="1"/>
              </p:cNvSpPr>
              <p:nvPr/>
            </p:nvSpPr>
            <p:spPr bwMode="auto">
              <a:xfrm>
                <a:off x="3509" y="3717"/>
                <a:ext cx="2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Text Box 42"/>
              <p:cNvSpPr txBox="1">
                <a:spLocks noChangeArrowheads="1"/>
              </p:cNvSpPr>
              <p:nvPr/>
            </p:nvSpPr>
            <p:spPr bwMode="auto">
              <a:xfrm>
                <a:off x="3457" y="3686"/>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11</a:t>
                </a:r>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2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2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0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53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25314"/>
                                        </p:tgtEl>
                                        <p:attrNameLst>
                                          <p:attrName>style.visibility</p:attrName>
                                        </p:attrNameLst>
                                      </p:cBhvr>
                                      <p:to>
                                        <p:strVal val="visible"/>
                                      </p:to>
                                    </p:set>
                                    <p:animEffect transition="in" filter="wipe(down)">
                                      <p:cBhvr>
                                        <p:cTn id="35" dur="500"/>
                                        <p:tgtEl>
                                          <p:spTgt spid="225314"/>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25315"/>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225316"/>
                                        </p:tgtEl>
                                        <p:attrNameLst>
                                          <p:attrName>style.visibility</p:attrName>
                                        </p:attrNameLst>
                                      </p:cBhvr>
                                      <p:to>
                                        <p:strVal val="visible"/>
                                      </p:to>
                                    </p:set>
                                    <p:animEffect transition="in" filter="wipe(down)">
                                      <p:cBhvr>
                                        <p:cTn id="42" dur="500"/>
                                        <p:tgtEl>
                                          <p:spTgt spid="225316"/>
                                        </p:tgtEl>
                                      </p:cBhvr>
                                    </p:animEffect>
                                  </p:childTnLst>
                                </p:cTn>
                              </p:par>
                            </p:childTnLst>
                          </p:cTn>
                        </p:par>
                        <p:par>
                          <p:cTn id="43" fill="hold" nodeType="afterGroup">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225317"/>
                                        </p:tgtEl>
                                        <p:attrNameLst>
                                          <p:attrName>style.visibility</p:attrName>
                                        </p:attrNameLst>
                                      </p:cBhvr>
                                      <p:to>
                                        <p:strVal val="visible"/>
                                      </p:to>
                                    </p:set>
                                    <p:animEffect transition="in" filter="wipe(down)">
                                      <p:cBhvr>
                                        <p:cTn id="46" dur="500"/>
                                        <p:tgtEl>
                                          <p:spTgt spid="225317"/>
                                        </p:tgtEl>
                                      </p:cBhvr>
                                    </p:animEffect>
                                  </p:childTnLst>
                                </p:cTn>
                              </p:par>
                            </p:childTnLst>
                          </p:cTn>
                        </p:par>
                        <p:par>
                          <p:cTn id="47" fill="hold" nodeType="afterGroup">
                            <p:stCondLst>
                              <p:cond delay="1500"/>
                            </p:stCondLst>
                            <p:childTnLst>
                              <p:par>
                                <p:cTn id="48" presetID="1" presetClass="entr" presetSubtype="0" fill="hold" nodeType="afterEffect">
                                  <p:stCondLst>
                                    <p:cond delay="500"/>
                                  </p:stCondLst>
                                  <p:childTnLst>
                                    <p:set>
                                      <p:cBhvr>
                                        <p:cTn id="49" dur="1" fill="hold">
                                          <p:stCondLst>
                                            <p:cond delay="0"/>
                                          </p:stCondLst>
                                        </p:cTn>
                                        <p:tgtEl>
                                          <p:spTgt spid="225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4" grpId="0"/>
      <p:bldP spid="225305" grpId="0"/>
      <p:bldP spid="225312" grpId="0"/>
      <p:bldP spid="225314" grpId="0" animBg="1"/>
      <p:bldP spid="225315" grpId="0"/>
      <p:bldP spid="225316" grpId="0" animBg="1"/>
      <p:bldP spid="225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title" idx="4294967295"/>
          </p:nvPr>
        </p:nvSpPr>
        <p:spPr>
          <a:xfrm>
            <a:off x="152400" y="152400"/>
            <a:ext cx="7588250" cy="365125"/>
          </a:xfrm>
          <a:noFill/>
        </p:spPr>
        <p:txBody>
          <a:bodyPr/>
          <a:lstStyle/>
          <a:p>
            <a:pPr eaLnBrk="1" hangingPunct="1"/>
            <a:r>
              <a:rPr lang="en-GB" smtClean="0">
                <a:solidFill>
                  <a:srgbClr val="5B0091"/>
                </a:solidFill>
              </a:rPr>
              <a:t>Converting recurring decimals to fractions</a:t>
            </a:r>
            <a:endParaRPr lang="en-GB" smtClean="0"/>
          </a:p>
        </p:txBody>
      </p:sp>
      <p:sp>
        <p:nvSpPr>
          <p:cNvPr id="23557" name="Text Box 5"/>
          <p:cNvSpPr txBox="1">
            <a:spLocks noChangeArrowheads="1"/>
          </p:cNvSpPr>
          <p:nvPr/>
        </p:nvSpPr>
        <p:spPr bwMode="auto">
          <a:xfrm>
            <a:off x="2449513" y="1052513"/>
            <a:ext cx="441483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Write 0.370370… as a fraction.</a:t>
            </a:r>
            <a:endParaRPr lang="en-GB"/>
          </a:p>
        </p:txBody>
      </p:sp>
      <p:grpSp>
        <p:nvGrpSpPr>
          <p:cNvPr id="227335" name="Group 7"/>
          <p:cNvGrpSpPr>
            <a:grpSpLocks/>
          </p:cNvGrpSpPr>
          <p:nvPr/>
        </p:nvGrpSpPr>
        <p:grpSpPr bwMode="auto">
          <a:xfrm>
            <a:off x="323850" y="3633788"/>
            <a:ext cx="5254625" cy="457200"/>
            <a:chOff x="204" y="2280"/>
            <a:chExt cx="3310" cy="288"/>
          </a:xfrm>
        </p:grpSpPr>
        <p:sp>
          <p:nvSpPr>
            <p:cNvPr id="23589" name="Text Box 8"/>
            <p:cNvSpPr txBox="1">
              <a:spLocks noChangeArrowheads="1"/>
            </p:cNvSpPr>
            <p:nvPr/>
          </p:nvSpPr>
          <p:spPr bwMode="auto">
            <a:xfrm>
              <a:off x="204" y="2280"/>
              <a:ext cx="3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Now, subtracting  </a:t>
              </a:r>
              <a:r>
                <a:rPr lang="en-US" sz="3200" b="1" baseline="10000"/>
                <a:t>1</a:t>
              </a:r>
              <a:r>
                <a:rPr lang="en-US"/>
                <a:t>  from  </a:t>
              </a:r>
              <a:r>
                <a:rPr lang="en-US" sz="3200" b="1" baseline="10000"/>
                <a:t>2</a:t>
              </a:r>
              <a:r>
                <a:rPr lang="en-US"/>
                <a:t>  we have,</a:t>
              </a:r>
              <a:endParaRPr lang="en-GB"/>
            </a:p>
          </p:txBody>
        </p:sp>
        <p:sp>
          <p:nvSpPr>
            <p:cNvPr id="23590" name="Oval 9"/>
            <p:cNvSpPr>
              <a:spLocks noChangeArrowheads="1"/>
            </p:cNvSpPr>
            <p:nvPr/>
          </p:nvSpPr>
          <p:spPr bwMode="auto">
            <a:xfrm>
              <a:off x="1734"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Oval 10"/>
            <p:cNvSpPr>
              <a:spLocks noChangeArrowheads="1"/>
            </p:cNvSpPr>
            <p:nvPr/>
          </p:nvSpPr>
          <p:spPr bwMode="auto">
            <a:xfrm>
              <a:off x="2438"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7370" name="Group 42"/>
          <p:cNvGrpSpPr>
            <a:grpSpLocks/>
          </p:cNvGrpSpPr>
          <p:nvPr/>
        </p:nvGrpSpPr>
        <p:grpSpPr bwMode="auto">
          <a:xfrm>
            <a:off x="323850" y="1778000"/>
            <a:ext cx="6435725" cy="457200"/>
            <a:chOff x="204" y="1120"/>
            <a:chExt cx="4054" cy="288"/>
          </a:xfrm>
        </p:grpSpPr>
        <p:sp>
          <p:nvSpPr>
            <p:cNvPr id="23584" name="Text Box 6"/>
            <p:cNvSpPr txBox="1">
              <a:spLocks noChangeArrowheads="1"/>
            </p:cNvSpPr>
            <p:nvPr/>
          </p:nvSpPr>
          <p:spPr bwMode="auto">
            <a:xfrm>
              <a:off x="204" y="1120"/>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Let</a:t>
              </a:r>
              <a:endParaRPr lang="en-GB"/>
            </a:p>
          </p:txBody>
        </p:sp>
        <p:sp>
          <p:nvSpPr>
            <p:cNvPr id="23585" name="Text Box 12"/>
            <p:cNvSpPr txBox="1">
              <a:spLocks noChangeArrowheads="1"/>
            </p:cNvSpPr>
            <p:nvPr/>
          </p:nvSpPr>
          <p:spPr bwMode="auto">
            <a:xfrm>
              <a:off x="2227" y="1120"/>
              <a:ext cx="14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0.370370…</a:t>
              </a:r>
              <a:endParaRPr lang="en-GB"/>
            </a:p>
          </p:txBody>
        </p:sp>
        <p:grpSp>
          <p:nvGrpSpPr>
            <p:cNvPr id="23586" name="Group 13"/>
            <p:cNvGrpSpPr>
              <a:grpSpLocks/>
            </p:cNvGrpSpPr>
            <p:nvPr/>
          </p:nvGrpSpPr>
          <p:grpSpPr bwMode="auto">
            <a:xfrm>
              <a:off x="4048" y="1138"/>
              <a:ext cx="210" cy="250"/>
              <a:chOff x="3878" y="1482"/>
              <a:chExt cx="210" cy="250"/>
            </a:xfrm>
          </p:grpSpPr>
          <p:sp>
            <p:nvSpPr>
              <p:cNvPr id="23587" name="Oval 14"/>
              <p:cNvSpPr>
                <a:spLocks noChangeArrowheads="1"/>
              </p:cNvSpPr>
              <p:nvPr/>
            </p:nvSpPr>
            <p:spPr bwMode="auto">
              <a:xfrm>
                <a:off x="3878" y="1503"/>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Text Box 15"/>
              <p:cNvSpPr txBox="1">
                <a:spLocks noChangeArrowheads="1"/>
              </p:cNvSpPr>
              <p:nvPr/>
            </p:nvSpPr>
            <p:spPr bwMode="auto">
              <a:xfrm>
                <a:off x="3880" y="148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1</a:t>
                </a:r>
                <a:endParaRPr lang="en-GB" sz="2000" b="1"/>
              </a:p>
            </p:txBody>
          </p:sp>
        </p:grpSp>
      </p:grpSp>
      <p:grpSp>
        <p:nvGrpSpPr>
          <p:cNvPr id="227371" name="Group 43"/>
          <p:cNvGrpSpPr>
            <a:grpSpLocks/>
          </p:cNvGrpSpPr>
          <p:nvPr/>
        </p:nvGrpSpPr>
        <p:grpSpPr bwMode="auto">
          <a:xfrm>
            <a:off x="3014663" y="2971800"/>
            <a:ext cx="3744912" cy="457200"/>
            <a:chOff x="1899" y="1872"/>
            <a:chExt cx="2359" cy="288"/>
          </a:xfrm>
        </p:grpSpPr>
        <p:sp>
          <p:nvSpPr>
            <p:cNvPr id="23580" name="Text Box 17"/>
            <p:cNvSpPr txBox="1">
              <a:spLocks noChangeArrowheads="1"/>
            </p:cNvSpPr>
            <p:nvPr/>
          </p:nvSpPr>
          <p:spPr bwMode="auto">
            <a:xfrm>
              <a:off x="1899" y="1872"/>
              <a:ext cx="20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1000</a:t>
              </a:r>
              <a:r>
                <a:rPr lang="en-US" i="1">
                  <a:latin typeface="Times New Roman" pitchFamily="18" charset="0"/>
                </a:rPr>
                <a:t>x</a:t>
              </a:r>
              <a:r>
                <a:rPr lang="en-US"/>
                <a:t> = 370.370370…</a:t>
              </a:r>
              <a:endParaRPr lang="en-GB"/>
            </a:p>
          </p:txBody>
        </p:sp>
        <p:grpSp>
          <p:nvGrpSpPr>
            <p:cNvPr id="23581" name="Group 18"/>
            <p:cNvGrpSpPr>
              <a:grpSpLocks/>
            </p:cNvGrpSpPr>
            <p:nvPr/>
          </p:nvGrpSpPr>
          <p:grpSpPr bwMode="auto">
            <a:xfrm>
              <a:off x="4048" y="1891"/>
              <a:ext cx="210" cy="250"/>
              <a:chOff x="4005" y="1884"/>
              <a:chExt cx="210" cy="250"/>
            </a:xfrm>
          </p:grpSpPr>
          <p:sp>
            <p:nvSpPr>
              <p:cNvPr id="23582" name="Oval 19"/>
              <p:cNvSpPr>
                <a:spLocks noChangeArrowheads="1"/>
              </p:cNvSpPr>
              <p:nvPr/>
            </p:nvSpPr>
            <p:spPr bwMode="auto">
              <a:xfrm>
                <a:off x="4005" y="1904"/>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Text Box 20"/>
              <p:cNvSpPr txBox="1">
                <a:spLocks noChangeArrowheads="1"/>
              </p:cNvSpPr>
              <p:nvPr/>
            </p:nvSpPr>
            <p:spPr bwMode="auto">
              <a:xfrm>
                <a:off x="4008" y="188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2</a:t>
                </a:r>
                <a:endParaRPr lang="en-GB" sz="2000" b="1"/>
              </a:p>
            </p:txBody>
          </p:sp>
        </p:grpSp>
      </p:grpSp>
      <p:sp>
        <p:nvSpPr>
          <p:cNvPr id="227349" name="Text Box 21"/>
          <p:cNvSpPr txBox="1">
            <a:spLocks noChangeArrowheads="1"/>
          </p:cNvSpPr>
          <p:nvPr/>
        </p:nvSpPr>
        <p:spPr bwMode="auto">
          <a:xfrm>
            <a:off x="3276600" y="4252913"/>
            <a:ext cx="1684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999</a:t>
            </a:r>
            <a:r>
              <a:rPr lang="en-US" i="1">
                <a:latin typeface="Times New Roman" pitchFamily="18" charset="0"/>
              </a:rPr>
              <a:t>x</a:t>
            </a:r>
            <a:r>
              <a:rPr lang="en-US"/>
              <a:t> = 370</a:t>
            </a:r>
            <a:endParaRPr lang="en-GB"/>
          </a:p>
        </p:txBody>
      </p:sp>
      <p:sp>
        <p:nvSpPr>
          <p:cNvPr id="227350" name="Text Box 22"/>
          <p:cNvSpPr txBox="1">
            <a:spLocks noChangeArrowheads="1"/>
          </p:cNvSpPr>
          <p:nvPr/>
        </p:nvSpPr>
        <p:spPr bwMode="auto">
          <a:xfrm>
            <a:off x="323850" y="4872038"/>
            <a:ext cx="715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Dividing both sides of the equation by 999 we have,</a:t>
            </a:r>
            <a:endParaRPr lang="en-GB"/>
          </a:p>
        </p:txBody>
      </p:sp>
      <p:grpSp>
        <p:nvGrpSpPr>
          <p:cNvPr id="227372" name="Group 44"/>
          <p:cNvGrpSpPr>
            <a:grpSpLocks/>
          </p:cNvGrpSpPr>
          <p:nvPr/>
        </p:nvGrpSpPr>
        <p:grpSpPr bwMode="auto">
          <a:xfrm>
            <a:off x="3492500" y="5491163"/>
            <a:ext cx="1295400" cy="817562"/>
            <a:chOff x="2200" y="3459"/>
            <a:chExt cx="816" cy="515"/>
          </a:xfrm>
        </p:grpSpPr>
        <p:sp>
          <p:nvSpPr>
            <p:cNvPr id="23575" name="Text Box 23"/>
            <p:cNvSpPr txBox="1">
              <a:spLocks noChangeArrowheads="1"/>
            </p:cNvSpPr>
            <p:nvPr/>
          </p:nvSpPr>
          <p:spPr bwMode="auto">
            <a:xfrm>
              <a:off x="2200" y="3572"/>
              <a:ext cx="3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a:t>
              </a:r>
              <a:endParaRPr lang="en-GB"/>
            </a:p>
          </p:txBody>
        </p:sp>
        <p:grpSp>
          <p:nvGrpSpPr>
            <p:cNvPr id="23576" name="Group 39"/>
            <p:cNvGrpSpPr>
              <a:grpSpLocks/>
            </p:cNvGrpSpPr>
            <p:nvPr/>
          </p:nvGrpSpPr>
          <p:grpSpPr bwMode="auto">
            <a:xfrm>
              <a:off x="2579" y="3459"/>
              <a:ext cx="437" cy="515"/>
              <a:chOff x="2579" y="3459"/>
              <a:chExt cx="437" cy="515"/>
            </a:xfrm>
          </p:grpSpPr>
          <p:sp>
            <p:nvSpPr>
              <p:cNvPr id="23577" name="Text Box 25"/>
              <p:cNvSpPr txBox="1">
                <a:spLocks noChangeArrowheads="1"/>
              </p:cNvSpPr>
              <p:nvPr/>
            </p:nvSpPr>
            <p:spPr bwMode="auto">
              <a:xfrm>
                <a:off x="2579" y="3459"/>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370</a:t>
                </a:r>
                <a:endParaRPr lang="en-GB"/>
              </a:p>
            </p:txBody>
          </p:sp>
          <p:sp>
            <p:nvSpPr>
              <p:cNvPr id="23578" name="Line 26"/>
              <p:cNvSpPr>
                <a:spLocks noChangeShapeType="1"/>
              </p:cNvSpPr>
              <p:nvPr/>
            </p:nvSpPr>
            <p:spPr bwMode="auto">
              <a:xfrm>
                <a:off x="2586" y="3717"/>
                <a:ext cx="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Text Box 27"/>
              <p:cNvSpPr txBox="1">
                <a:spLocks noChangeArrowheads="1"/>
              </p:cNvSpPr>
              <p:nvPr/>
            </p:nvSpPr>
            <p:spPr bwMode="auto">
              <a:xfrm>
                <a:off x="2579" y="3686"/>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999</a:t>
                </a:r>
                <a:endParaRPr lang="en-GB"/>
              </a:p>
            </p:txBody>
          </p:sp>
        </p:grpSp>
      </p:grpSp>
      <p:sp>
        <p:nvSpPr>
          <p:cNvPr id="227356" name="Text Box 28"/>
          <p:cNvSpPr txBox="1">
            <a:spLocks noChangeArrowheads="1"/>
          </p:cNvSpPr>
          <p:nvPr/>
        </p:nvSpPr>
        <p:spPr bwMode="auto">
          <a:xfrm>
            <a:off x="323850" y="2349500"/>
            <a:ext cx="681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Three digits recur so multiply both sides by 1000,</a:t>
            </a:r>
            <a:endParaRPr lang="en-GB"/>
          </a:p>
        </p:txBody>
      </p:sp>
      <p:sp>
        <p:nvSpPr>
          <p:cNvPr id="227357" name="Line 29"/>
          <p:cNvSpPr>
            <a:spLocks noChangeShapeType="1"/>
          </p:cNvSpPr>
          <p:nvPr/>
        </p:nvSpPr>
        <p:spPr bwMode="auto">
          <a:xfrm flipV="1">
            <a:off x="4140200" y="5662613"/>
            <a:ext cx="555625" cy="14287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58" name="Text Box 30"/>
          <p:cNvSpPr txBox="1">
            <a:spLocks noChangeArrowheads="1"/>
          </p:cNvSpPr>
          <p:nvPr/>
        </p:nvSpPr>
        <p:spPr bwMode="auto">
          <a:xfrm>
            <a:off x="4638675" y="53927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b="1">
                <a:solidFill>
                  <a:srgbClr val="FF6600"/>
                </a:solidFill>
              </a:rPr>
              <a:t>10</a:t>
            </a:r>
            <a:endParaRPr lang="en-GB" sz="1800" b="1">
              <a:solidFill>
                <a:srgbClr val="FF6600"/>
              </a:solidFill>
            </a:endParaRPr>
          </a:p>
        </p:txBody>
      </p:sp>
      <p:sp>
        <p:nvSpPr>
          <p:cNvPr id="227360" name="Text Box 32"/>
          <p:cNvSpPr txBox="1">
            <a:spLocks noChangeArrowheads="1"/>
          </p:cNvSpPr>
          <p:nvPr/>
        </p:nvSpPr>
        <p:spPr bwMode="auto">
          <a:xfrm>
            <a:off x="4621213" y="60150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b="1">
                <a:solidFill>
                  <a:srgbClr val="FF6600"/>
                </a:solidFill>
              </a:rPr>
              <a:t>27</a:t>
            </a:r>
            <a:endParaRPr lang="en-GB" sz="1800" b="1">
              <a:solidFill>
                <a:srgbClr val="FF6600"/>
              </a:solidFill>
            </a:endParaRPr>
          </a:p>
        </p:txBody>
      </p:sp>
      <p:grpSp>
        <p:nvGrpSpPr>
          <p:cNvPr id="227373" name="Group 45"/>
          <p:cNvGrpSpPr>
            <a:grpSpLocks/>
          </p:cNvGrpSpPr>
          <p:nvPr/>
        </p:nvGrpSpPr>
        <p:grpSpPr bwMode="auto">
          <a:xfrm>
            <a:off x="5127625" y="5491163"/>
            <a:ext cx="833438" cy="817562"/>
            <a:chOff x="3230" y="3459"/>
            <a:chExt cx="525" cy="515"/>
          </a:xfrm>
        </p:grpSpPr>
        <p:sp>
          <p:nvSpPr>
            <p:cNvPr id="23570" name="Text Box 33"/>
            <p:cNvSpPr txBox="1">
              <a:spLocks noChangeArrowheads="1"/>
            </p:cNvSpPr>
            <p:nvPr/>
          </p:nvSpPr>
          <p:spPr bwMode="auto">
            <a:xfrm>
              <a:off x="3230" y="3578"/>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23571" name="Group 41"/>
            <p:cNvGrpSpPr>
              <a:grpSpLocks/>
            </p:cNvGrpSpPr>
            <p:nvPr/>
          </p:nvGrpSpPr>
          <p:grpSpPr bwMode="auto">
            <a:xfrm>
              <a:off x="3424" y="3459"/>
              <a:ext cx="331" cy="515"/>
              <a:chOff x="3450" y="3459"/>
              <a:chExt cx="331" cy="515"/>
            </a:xfrm>
          </p:grpSpPr>
          <p:sp>
            <p:nvSpPr>
              <p:cNvPr id="23572" name="Text Box 35"/>
              <p:cNvSpPr txBox="1">
                <a:spLocks noChangeArrowheads="1"/>
              </p:cNvSpPr>
              <p:nvPr/>
            </p:nvSpPr>
            <p:spPr bwMode="auto">
              <a:xfrm>
                <a:off x="3451" y="3459"/>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a:t>
                </a:r>
                <a:endParaRPr lang="en-GB"/>
              </a:p>
            </p:txBody>
          </p:sp>
          <p:sp>
            <p:nvSpPr>
              <p:cNvPr id="23573" name="Line 36"/>
              <p:cNvSpPr>
                <a:spLocks noChangeShapeType="1"/>
              </p:cNvSpPr>
              <p:nvPr/>
            </p:nvSpPr>
            <p:spPr bwMode="auto">
              <a:xfrm>
                <a:off x="3502" y="3717"/>
                <a:ext cx="2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Text Box 37"/>
              <p:cNvSpPr txBox="1">
                <a:spLocks noChangeArrowheads="1"/>
              </p:cNvSpPr>
              <p:nvPr/>
            </p:nvSpPr>
            <p:spPr bwMode="auto">
              <a:xfrm>
                <a:off x="3450" y="3686"/>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27</a:t>
                </a:r>
                <a:endParaRPr lang="en-GB"/>
              </a:p>
            </p:txBody>
          </p:sp>
        </p:grpSp>
      </p:grpSp>
      <p:sp>
        <p:nvSpPr>
          <p:cNvPr id="227368" name="Line 40"/>
          <p:cNvSpPr>
            <a:spLocks noChangeShapeType="1"/>
          </p:cNvSpPr>
          <p:nvPr/>
        </p:nvSpPr>
        <p:spPr bwMode="auto">
          <a:xfrm flipV="1">
            <a:off x="4140200" y="6022975"/>
            <a:ext cx="555625" cy="14287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73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73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73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73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737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27357"/>
                                        </p:tgtEl>
                                        <p:attrNameLst>
                                          <p:attrName>style.visibility</p:attrName>
                                        </p:attrNameLst>
                                      </p:cBhvr>
                                      <p:to>
                                        <p:strVal val="visible"/>
                                      </p:to>
                                    </p:set>
                                    <p:animEffect transition="in" filter="wipe(down)">
                                      <p:cBhvr>
                                        <p:cTn id="35" dur="500"/>
                                        <p:tgtEl>
                                          <p:spTgt spid="227357"/>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27358"/>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227368"/>
                                        </p:tgtEl>
                                        <p:attrNameLst>
                                          <p:attrName>style.visibility</p:attrName>
                                        </p:attrNameLst>
                                      </p:cBhvr>
                                      <p:to>
                                        <p:strVal val="visible"/>
                                      </p:to>
                                    </p:set>
                                    <p:animEffect transition="in" filter="wipe(down)">
                                      <p:cBhvr>
                                        <p:cTn id="42" dur="500"/>
                                        <p:tgtEl>
                                          <p:spTgt spid="227368"/>
                                        </p:tgtEl>
                                      </p:cBhvr>
                                    </p:animEffect>
                                  </p:childTnLst>
                                </p:cTn>
                              </p:par>
                            </p:childTnLst>
                          </p:cTn>
                        </p:par>
                        <p:par>
                          <p:cTn id="43" fill="hold" nodeType="afterGroup">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227360"/>
                                        </p:tgtEl>
                                        <p:attrNameLst>
                                          <p:attrName>style.visibility</p:attrName>
                                        </p:attrNameLst>
                                      </p:cBhvr>
                                      <p:to>
                                        <p:strVal val="visible"/>
                                      </p:to>
                                    </p:set>
                                  </p:childTnLst>
                                </p:cTn>
                              </p:par>
                            </p:childTnLst>
                          </p:cTn>
                        </p:par>
                        <p:par>
                          <p:cTn id="46" fill="hold" nodeType="afterGroup">
                            <p:stCondLst>
                              <p:cond delay="1000"/>
                            </p:stCondLst>
                            <p:childTnLst>
                              <p:par>
                                <p:cTn id="47" presetID="1" presetClass="entr" presetSubtype="0" fill="hold" nodeType="afterEffect">
                                  <p:stCondLst>
                                    <p:cond delay="500"/>
                                  </p:stCondLst>
                                  <p:childTnLst>
                                    <p:set>
                                      <p:cBhvr>
                                        <p:cTn id="48" dur="1" fill="hold">
                                          <p:stCondLst>
                                            <p:cond delay="0"/>
                                          </p:stCondLst>
                                        </p:cTn>
                                        <p:tgtEl>
                                          <p:spTgt spid="227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9" grpId="0"/>
      <p:bldP spid="227350" grpId="0"/>
      <p:bldP spid="227356" grpId="0"/>
      <p:bldP spid="227357" grpId="0" animBg="1"/>
      <p:bldP spid="227358" grpId="0"/>
      <p:bldP spid="227360" grpId="0"/>
      <p:bldP spid="2273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title" idx="4294967295"/>
          </p:nvPr>
        </p:nvSpPr>
        <p:spPr>
          <a:xfrm>
            <a:off x="152400" y="152400"/>
            <a:ext cx="7588250" cy="365125"/>
          </a:xfrm>
          <a:noFill/>
        </p:spPr>
        <p:txBody>
          <a:bodyPr/>
          <a:lstStyle/>
          <a:p>
            <a:pPr eaLnBrk="1" hangingPunct="1"/>
            <a:r>
              <a:rPr lang="en-US" smtClean="0">
                <a:solidFill>
                  <a:srgbClr val="5B0091"/>
                </a:solidFill>
              </a:rPr>
              <a:t>Nought</a:t>
            </a:r>
            <a:r>
              <a:rPr lang="en-GB" smtClean="0">
                <a:solidFill>
                  <a:srgbClr val="5B0091"/>
                </a:solidFill>
              </a:rPr>
              <a:t> point nine recurring</a:t>
            </a:r>
            <a:endParaRPr lang="en-GB" smtClean="0"/>
          </a:p>
        </p:txBody>
      </p:sp>
      <p:grpSp>
        <p:nvGrpSpPr>
          <p:cNvPr id="229383" name="Group 7"/>
          <p:cNvGrpSpPr>
            <a:grpSpLocks/>
          </p:cNvGrpSpPr>
          <p:nvPr/>
        </p:nvGrpSpPr>
        <p:grpSpPr bwMode="auto">
          <a:xfrm>
            <a:off x="323850" y="3668713"/>
            <a:ext cx="5254625" cy="457200"/>
            <a:chOff x="204" y="2280"/>
            <a:chExt cx="3310" cy="288"/>
          </a:xfrm>
        </p:grpSpPr>
        <p:sp>
          <p:nvSpPr>
            <p:cNvPr id="24599" name="Text Box 8"/>
            <p:cNvSpPr txBox="1">
              <a:spLocks noChangeArrowheads="1"/>
            </p:cNvSpPr>
            <p:nvPr/>
          </p:nvSpPr>
          <p:spPr bwMode="auto">
            <a:xfrm>
              <a:off x="204" y="2280"/>
              <a:ext cx="3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Now, subtracting  </a:t>
              </a:r>
              <a:r>
                <a:rPr lang="en-US" sz="3200" b="1" baseline="10000"/>
                <a:t>1</a:t>
              </a:r>
              <a:r>
                <a:rPr lang="en-US"/>
                <a:t>  from  </a:t>
              </a:r>
              <a:r>
                <a:rPr lang="en-US" sz="3200" b="1" baseline="10000"/>
                <a:t>2</a:t>
              </a:r>
              <a:r>
                <a:rPr lang="en-US"/>
                <a:t>  we have,</a:t>
              </a:r>
              <a:endParaRPr lang="en-GB"/>
            </a:p>
          </p:txBody>
        </p:sp>
        <p:sp>
          <p:nvSpPr>
            <p:cNvPr id="24600" name="Oval 9"/>
            <p:cNvSpPr>
              <a:spLocks noChangeArrowheads="1"/>
            </p:cNvSpPr>
            <p:nvPr/>
          </p:nvSpPr>
          <p:spPr bwMode="auto">
            <a:xfrm>
              <a:off x="1734"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Oval 10"/>
            <p:cNvSpPr>
              <a:spLocks noChangeArrowheads="1"/>
            </p:cNvSpPr>
            <p:nvPr/>
          </p:nvSpPr>
          <p:spPr bwMode="auto">
            <a:xfrm>
              <a:off x="2438" y="2308"/>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9420" name="Group 44"/>
          <p:cNvGrpSpPr>
            <a:grpSpLocks/>
          </p:cNvGrpSpPr>
          <p:nvPr/>
        </p:nvGrpSpPr>
        <p:grpSpPr bwMode="auto">
          <a:xfrm>
            <a:off x="3454400" y="3097213"/>
            <a:ext cx="3305175" cy="457200"/>
            <a:chOff x="2176" y="1951"/>
            <a:chExt cx="2082" cy="288"/>
          </a:xfrm>
        </p:grpSpPr>
        <p:sp>
          <p:nvSpPr>
            <p:cNvPr id="24595" name="Text Box 15"/>
            <p:cNvSpPr txBox="1">
              <a:spLocks noChangeArrowheads="1"/>
            </p:cNvSpPr>
            <p:nvPr/>
          </p:nvSpPr>
          <p:spPr bwMode="auto">
            <a:xfrm>
              <a:off x="2176" y="1951"/>
              <a:ext cx="1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a:t>
              </a:r>
              <a:r>
                <a:rPr lang="en-US" i="1">
                  <a:latin typeface="Times New Roman" pitchFamily="18" charset="0"/>
                </a:rPr>
                <a:t>x</a:t>
              </a:r>
              <a:r>
                <a:rPr lang="en-US"/>
                <a:t> = 9.99999…</a:t>
              </a:r>
              <a:endParaRPr lang="en-GB"/>
            </a:p>
          </p:txBody>
        </p:sp>
        <p:grpSp>
          <p:nvGrpSpPr>
            <p:cNvPr id="24596" name="Group 16"/>
            <p:cNvGrpSpPr>
              <a:grpSpLocks/>
            </p:cNvGrpSpPr>
            <p:nvPr/>
          </p:nvGrpSpPr>
          <p:grpSpPr bwMode="auto">
            <a:xfrm>
              <a:off x="4048" y="1970"/>
              <a:ext cx="210" cy="250"/>
              <a:chOff x="4005" y="1884"/>
              <a:chExt cx="210" cy="250"/>
            </a:xfrm>
          </p:grpSpPr>
          <p:sp>
            <p:nvSpPr>
              <p:cNvPr id="24597" name="Oval 17"/>
              <p:cNvSpPr>
                <a:spLocks noChangeArrowheads="1"/>
              </p:cNvSpPr>
              <p:nvPr/>
            </p:nvSpPr>
            <p:spPr bwMode="auto">
              <a:xfrm>
                <a:off x="4005" y="1904"/>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Text Box 18"/>
              <p:cNvSpPr txBox="1">
                <a:spLocks noChangeArrowheads="1"/>
              </p:cNvSpPr>
              <p:nvPr/>
            </p:nvSpPr>
            <p:spPr bwMode="auto">
              <a:xfrm>
                <a:off x="4008" y="188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2</a:t>
                </a:r>
                <a:endParaRPr lang="en-GB" sz="2000" b="1"/>
              </a:p>
            </p:txBody>
          </p:sp>
        </p:grpSp>
      </p:grpSp>
      <p:sp>
        <p:nvSpPr>
          <p:cNvPr id="229395" name="Text Box 19"/>
          <p:cNvSpPr txBox="1">
            <a:spLocks noChangeArrowheads="1"/>
          </p:cNvSpPr>
          <p:nvPr/>
        </p:nvSpPr>
        <p:spPr bwMode="auto">
          <a:xfrm>
            <a:off x="3638550" y="4238625"/>
            <a:ext cx="1004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a:t>
            </a:r>
            <a:r>
              <a:rPr lang="en-US" i="1">
                <a:latin typeface="Times New Roman" pitchFamily="18" charset="0"/>
              </a:rPr>
              <a:t>x</a:t>
            </a:r>
            <a:r>
              <a:rPr lang="en-US"/>
              <a:t> = 9</a:t>
            </a:r>
            <a:endParaRPr lang="en-GB"/>
          </a:p>
        </p:txBody>
      </p:sp>
      <p:sp>
        <p:nvSpPr>
          <p:cNvPr id="229396" name="Text Box 20"/>
          <p:cNvSpPr txBox="1">
            <a:spLocks noChangeArrowheads="1"/>
          </p:cNvSpPr>
          <p:nvPr/>
        </p:nvSpPr>
        <p:spPr bwMode="auto">
          <a:xfrm>
            <a:off x="323850" y="4808538"/>
            <a:ext cx="681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Dividing both sides of the equation by 9 we have,</a:t>
            </a:r>
            <a:endParaRPr lang="en-GB"/>
          </a:p>
        </p:txBody>
      </p:sp>
      <p:sp>
        <p:nvSpPr>
          <p:cNvPr id="229397" name="Text Box 21"/>
          <p:cNvSpPr txBox="1">
            <a:spLocks noChangeArrowheads="1"/>
          </p:cNvSpPr>
          <p:nvPr/>
        </p:nvSpPr>
        <p:spPr bwMode="auto">
          <a:xfrm>
            <a:off x="3779838" y="5378450"/>
            <a:ext cx="83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1</a:t>
            </a:r>
            <a:endParaRPr lang="en-GB"/>
          </a:p>
        </p:txBody>
      </p:sp>
      <p:sp>
        <p:nvSpPr>
          <p:cNvPr id="24586" name="Text Box 26"/>
          <p:cNvSpPr txBox="1">
            <a:spLocks noChangeArrowheads="1"/>
          </p:cNvSpPr>
          <p:nvPr/>
        </p:nvSpPr>
        <p:spPr bwMode="auto">
          <a:xfrm>
            <a:off x="323850" y="1022350"/>
            <a:ext cx="871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number 0.99999… gives us an interesting result when we use this method to convert it into a fraction.</a:t>
            </a:r>
            <a:endParaRPr lang="en-GB"/>
          </a:p>
        </p:txBody>
      </p:sp>
      <p:grpSp>
        <p:nvGrpSpPr>
          <p:cNvPr id="229419" name="Group 43"/>
          <p:cNvGrpSpPr>
            <a:grpSpLocks/>
          </p:cNvGrpSpPr>
          <p:nvPr/>
        </p:nvGrpSpPr>
        <p:grpSpPr bwMode="auto">
          <a:xfrm>
            <a:off x="323850" y="1957388"/>
            <a:ext cx="6435725" cy="457200"/>
            <a:chOff x="204" y="1233"/>
            <a:chExt cx="4054" cy="288"/>
          </a:xfrm>
        </p:grpSpPr>
        <p:sp>
          <p:nvSpPr>
            <p:cNvPr id="24590" name="Text Box 36"/>
            <p:cNvSpPr txBox="1">
              <a:spLocks noChangeArrowheads="1"/>
            </p:cNvSpPr>
            <p:nvPr/>
          </p:nvSpPr>
          <p:spPr bwMode="auto">
            <a:xfrm>
              <a:off x="204" y="1233"/>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Let</a:t>
              </a:r>
              <a:endParaRPr lang="en-GB"/>
            </a:p>
          </p:txBody>
        </p:sp>
        <p:sp>
          <p:nvSpPr>
            <p:cNvPr id="24591" name="Text Box 37"/>
            <p:cNvSpPr txBox="1">
              <a:spLocks noChangeArrowheads="1"/>
            </p:cNvSpPr>
            <p:nvPr/>
          </p:nvSpPr>
          <p:spPr bwMode="auto">
            <a:xfrm>
              <a:off x="2385" y="1233"/>
              <a:ext cx="13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0.99999…</a:t>
              </a:r>
              <a:endParaRPr lang="en-GB"/>
            </a:p>
          </p:txBody>
        </p:sp>
        <p:grpSp>
          <p:nvGrpSpPr>
            <p:cNvPr id="24592" name="Group 38"/>
            <p:cNvGrpSpPr>
              <a:grpSpLocks/>
            </p:cNvGrpSpPr>
            <p:nvPr/>
          </p:nvGrpSpPr>
          <p:grpSpPr bwMode="auto">
            <a:xfrm>
              <a:off x="4048" y="1252"/>
              <a:ext cx="210" cy="250"/>
              <a:chOff x="3878" y="1482"/>
              <a:chExt cx="210" cy="250"/>
            </a:xfrm>
          </p:grpSpPr>
          <p:sp>
            <p:nvSpPr>
              <p:cNvPr id="24593" name="Oval 39"/>
              <p:cNvSpPr>
                <a:spLocks noChangeArrowheads="1"/>
              </p:cNvSpPr>
              <p:nvPr/>
            </p:nvSpPr>
            <p:spPr bwMode="auto">
              <a:xfrm>
                <a:off x="3878" y="1503"/>
                <a:ext cx="210" cy="21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Text Box 40"/>
              <p:cNvSpPr txBox="1">
                <a:spLocks noChangeArrowheads="1"/>
              </p:cNvSpPr>
              <p:nvPr/>
            </p:nvSpPr>
            <p:spPr bwMode="auto">
              <a:xfrm>
                <a:off x="3880" y="148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1</a:t>
                </a:r>
                <a:endParaRPr lang="en-GB" sz="2000" b="1"/>
              </a:p>
            </p:txBody>
          </p:sp>
        </p:grpSp>
      </p:grpSp>
      <p:sp>
        <p:nvSpPr>
          <p:cNvPr id="229417" name="Text Box 41"/>
          <p:cNvSpPr txBox="1">
            <a:spLocks noChangeArrowheads="1"/>
          </p:cNvSpPr>
          <p:nvPr/>
        </p:nvSpPr>
        <p:spPr bwMode="auto">
          <a:xfrm>
            <a:off x="323850" y="2527300"/>
            <a:ext cx="360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Multiply both sides by 10,</a:t>
            </a:r>
            <a:endParaRPr lang="en-GB"/>
          </a:p>
        </p:txBody>
      </p:sp>
      <p:sp>
        <p:nvSpPr>
          <p:cNvPr id="229418" name="Text Box 42"/>
          <p:cNvSpPr txBox="1">
            <a:spLocks noChangeArrowheads="1"/>
          </p:cNvSpPr>
          <p:nvPr/>
        </p:nvSpPr>
        <p:spPr bwMode="auto">
          <a:xfrm>
            <a:off x="2338388" y="5949950"/>
            <a:ext cx="446722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0.99999… is exactly equal to 1.</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4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94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93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93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93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939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9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5" grpId="0"/>
      <p:bldP spid="229396" grpId="0"/>
      <p:bldP spid="229397" grpId="0"/>
      <p:bldP spid="229417" grpId="0"/>
      <p:bldP spid="2294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title" idx="4294967295"/>
          </p:nvPr>
        </p:nvSpPr>
        <p:spPr>
          <a:xfrm>
            <a:off x="152400" y="152400"/>
            <a:ext cx="7011988" cy="365125"/>
          </a:xfrm>
          <a:noFill/>
        </p:spPr>
        <p:txBody>
          <a:bodyPr/>
          <a:lstStyle/>
          <a:p>
            <a:pPr eaLnBrk="1" hangingPunct="1"/>
            <a:r>
              <a:rPr lang="en-GB" smtClean="0">
                <a:solidFill>
                  <a:srgbClr val="5B0091"/>
                </a:solidFill>
              </a:rPr>
              <a:t>Rational numbers</a:t>
            </a:r>
            <a:endParaRPr lang="en-GB" smtClean="0"/>
          </a:p>
        </p:txBody>
      </p:sp>
      <p:grpSp>
        <p:nvGrpSpPr>
          <p:cNvPr id="25605" name="Group 17"/>
          <p:cNvGrpSpPr>
            <a:grpSpLocks/>
          </p:cNvGrpSpPr>
          <p:nvPr/>
        </p:nvGrpSpPr>
        <p:grpSpPr bwMode="auto">
          <a:xfrm>
            <a:off x="381000" y="1052513"/>
            <a:ext cx="8583613" cy="912812"/>
            <a:chOff x="240" y="663"/>
            <a:chExt cx="5407" cy="575"/>
          </a:xfrm>
        </p:grpSpPr>
        <p:sp>
          <p:nvSpPr>
            <p:cNvPr id="25635" name="Text Box 5"/>
            <p:cNvSpPr txBox="1">
              <a:spLocks noChangeArrowheads="1"/>
            </p:cNvSpPr>
            <p:nvPr/>
          </p:nvSpPr>
          <p:spPr bwMode="auto">
            <a:xfrm>
              <a:off x="240" y="720"/>
              <a:ext cx="540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Any number that can be written in the form      (where </a:t>
              </a:r>
              <a:r>
                <a:rPr lang="en-GB" i="1">
                  <a:latin typeface="Times New Roman" pitchFamily="18" charset="0"/>
                </a:rPr>
                <a:t>a</a:t>
              </a:r>
              <a:r>
                <a:rPr lang="en-GB"/>
                <a:t> and </a:t>
              </a:r>
              <a:r>
                <a:rPr lang="en-GB" i="1">
                  <a:latin typeface="Times New Roman" pitchFamily="18" charset="0"/>
                </a:rPr>
                <a:t>b</a:t>
              </a:r>
              <a:r>
                <a:rPr lang="en-GB"/>
                <a:t> are integers and b ≠ 0) is called a </a:t>
              </a:r>
              <a:r>
                <a:rPr lang="en-GB" b="1">
                  <a:solidFill>
                    <a:srgbClr val="FF6600"/>
                  </a:solidFill>
                </a:rPr>
                <a:t>rational number</a:t>
              </a:r>
              <a:r>
                <a:rPr lang="en-GB"/>
                <a:t>.</a:t>
              </a:r>
            </a:p>
          </p:txBody>
        </p:sp>
        <p:grpSp>
          <p:nvGrpSpPr>
            <p:cNvPr id="25636" name="Group 10"/>
            <p:cNvGrpSpPr>
              <a:grpSpLocks/>
            </p:cNvGrpSpPr>
            <p:nvPr/>
          </p:nvGrpSpPr>
          <p:grpSpPr bwMode="auto">
            <a:xfrm>
              <a:off x="3969" y="663"/>
              <a:ext cx="189" cy="400"/>
              <a:chOff x="2193" y="2264"/>
              <a:chExt cx="189" cy="400"/>
            </a:xfrm>
          </p:grpSpPr>
          <p:sp>
            <p:nvSpPr>
              <p:cNvPr id="25637" name="Text Box 7"/>
              <p:cNvSpPr txBox="1">
                <a:spLocks noChangeArrowheads="1"/>
              </p:cNvSpPr>
              <p:nvPr/>
            </p:nvSpPr>
            <p:spPr bwMode="auto">
              <a:xfrm>
                <a:off x="2193" y="2264"/>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a</a:t>
                </a:r>
                <a:endParaRPr lang="en-GB" sz="1800" i="1">
                  <a:latin typeface="Times New Roman" pitchFamily="18" charset="0"/>
                </a:endParaRPr>
              </a:p>
            </p:txBody>
          </p:sp>
          <p:sp>
            <p:nvSpPr>
              <p:cNvPr id="25638" name="Line 8"/>
              <p:cNvSpPr>
                <a:spLocks noChangeShapeType="1"/>
              </p:cNvSpPr>
              <p:nvPr/>
            </p:nvSpPr>
            <p:spPr bwMode="auto">
              <a:xfrm>
                <a:off x="2219" y="2464"/>
                <a:ext cx="1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9" name="Text Box 9"/>
              <p:cNvSpPr txBox="1">
                <a:spLocks noChangeArrowheads="1"/>
              </p:cNvSpPr>
              <p:nvPr/>
            </p:nvSpPr>
            <p:spPr bwMode="auto">
              <a:xfrm>
                <a:off x="2194" y="2433"/>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b</a:t>
                </a:r>
                <a:endParaRPr lang="en-GB" sz="1800" i="1">
                  <a:latin typeface="Times New Roman" pitchFamily="18" charset="0"/>
                </a:endParaRPr>
              </a:p>
            </p:txBody>
          </p:sp>
        </p:grpSp>
      </p:grpSp>
      <p:grpSp>
        <p:nvGrpSpPr>
          <p:cNvPr id="210963" name="Group 19"/>
          <p:cNvGrpSpPr>
            <a:grpSpLocks/>
          </p:cNvGrpSpPr>
          <p:nvPr/>
        </p:nvGrpSpPr>
        <p:grpSpPr bwMode="auto">
          <a:xfrm>
            <a:off x="381000" y="4756150"/>
            <a:ext cx="8372475" cy="1187450"/>
            <a:chOff x="240" y="1446"/>
            <a:chExt cx="5274" cy="748"/>
          </a:xfrm>
        </p:grpSpPr>
        <p:sp>
          <p:nvSpPr>
            <p:cNvPr id="25630" name="Text Box 11"/>
            <p:cNvSpPr txBox="1">
              <a:spLocks noChangeArrowheads="1"/>
            </p:cNvSpPr>
            <p:nvPr/>
          </p:nvSpPr>
          <p:spPr bwMode="auto">
            <a:xfrm>
              <a:off x="240" y="1446"/>
              <a:ext cx="527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seen that all terminating and recurring decimals can be written as fractions in the form      . This means that they are also rational.</a:t>
              </a:r>
              <a:endParaRPr lang="en-GB"/>
            </a:p>
          </p:txBody>
        </p:sp>
        <p:grpSp>
          <p:nvGrpSpPr>
            <p:cNvPr id="25631" name="Group 12"/>
            <p:cNvGrpSpPr>
              <a:grpSpLocks/>
            </p:cNvGrpSpPr>
            <p:nvPr/>
          </p:nvGrpSpPr>
          <p:grpSpPr bwMode="auto">
            <a:xfrm>
              <a:off x="3560" y="1624"/>
              <a:ext cx="189" cy="400"/>
              <a:chOff x="2193" y="2264"/>
              <a:chExt cx="189" cy="400"/>
            </a:xfrm>
          </p:grpSpPr>
          <p:sp>
            <p:nvSpPr>
              <p:cNvPr id="25632" name="Text Box 13"/>
              <p:cNvSpPr txBox="1">
                <a:spLocks noChangeArrowheads="1"/>
              </p:cNvSpPr>
              <p:nvPr/>
            </p:nvSpPr>
            <p:spPr bwMode="auto">
              <a:xfrm>
                <a:off x="2193" y="2264"/>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a</a:t>
                </a:r>
                <a:endParaRPr lang="en-GB" sz="1800" i="1">
                  <a:latin typeface="Times New Roman" pitchFamily="18" charset="0"/>
                </a:endParaRPr>
              </a:p>
            </p:txBody>
          </p:sp>
          <p:sp>
            <p:nvSpPr>
              <p:cNvPr id="25633" name="Line 14"/>
              <p:cNvSpPr>
                <a:spLocks noChangeShapeType="1"/>
              </p:cNvSpPr>
              <p:nvPr/>
            </p:nvSpPr>
            <p:spPr bwMode="auto">
              <a:xfrm>
                <a:off x="2219" y="2464"/>
                <a:ext cx="1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4" name="Text Box 15"/>
              <p:cNvSpPr txBox="1">
                <a:spLocks noChangeArrowheads="1"/>
              </p:cNvSpPr>
              <p:nvPr/>
            </p:nvSpPr>
            <p:spPr bwMode="auto">
              <a:xfrm>
                <a:off x="2194" y="2433"/>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b</a:t>
                </a:r>
                <a:endParaRPr lang="en-GB" sz="1800" i="1">
                  <a:latin typeface="Times New Roman" pitchFamily="18" charset="0"/>
                </a:endParaRPr>
              </a:p>
            </p:txBody>
          </p:sp>
        </p:grpSp>
      </p:grpSp>
      <p:grpSp>
        <p:nvGrpSpPr>
          <p:cNvPr id="210968" name="Group 24"/>
          <p:cNvGrpSpPr>
            <a:grpSpLocks/>
          </p:cNvGrpSpPr>
          <p:nvPr/>
        </p:nvGrpSpPr>
        <p:grpSpPr bwMode="auto">
          <a:xfrm>
            <a:off x="381000" y="3403600"/>
            <a:ext cx="7593013" cy="1320800"/>
            <a:chOff x="282" y="1480"/>
            <a:chExt cx="4783" cy="832"/>
          </a:xfrm>
        </p:grpSpPr>
        <p:sp>
          <p:nvSpPr>
            <p:cNvPr id="25625" name="Text Box 18"/>
            <p:cNvSpPr txBox="1">
              <a:spLocks noChangeArrowheads="1"/>
            </p:cNvSpPr>
            <p:nvPr/>
          </p:nvSpPr>
          <p:spPr bwMode="auto">
            <a:xfrm>
              <a:off x="282" y="1480"/>
              <a:ext cx="47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All integers are rational because they can be written as</a:t>
              </a:r>
              <a:endParaRPr lang="en-GB"/>
            </a:p>
          </p:txBody>
        </p:sp>
        <p:grpSp>
          <p:nvGrpSpPr>
            <p:cNvPr id="25626" name="Group 23"/>
            <p:cNvGrpSpPr>
              <a:grpSpLocks/>
            </p:cNvGrpSpPr>
            <p:nvPr/>
          </p:nvGrpSpPr>
          <p:grpSpPr bwMode="auto">
            <a:xfrm>
              <a:off x="2368" y="1752"/>
              <a:ext cx="1024" cy="560"/>
              <a:chOff x="2035" y="1809"/>
              <a:chExt cx="1024" cy="560"/>
            </a:xfrm>
          </p:grpSpPr>
          <p:sp>
            <p:nvSpPr>
              <p:cNvPr id="25627" name="Text Box 20"/>
              <p:cNvSpPr txBox="1">
                <a:spLocks noChangeArrowheads="1"/>
              </p:cNvSpPr>
              <p:nvPr/>
            </p:nvSpPr>
            <p:spPr bwMode="auto">
              <a:xfrm>
                <a:off x="2035" y="1809"/>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integer</a:t>
                </a:r>
                <a:endParaRPr lang="en-GB"/>
              </a:p>
            </p:txBody>
          </p:sp>
          <p:sp>
            <p:nvSpPr>
              <p:cNvPr id="25628" name="Line 21"/>
              <p:cNvSpPr>
                <a:spLocks noChangeShapeType="1"/>
              </p:cNvSpPr>
              <p:nvPr/>
            </p:nvSpPr>
            <p:spPr bwMode="auto">
              <a:xfrm>
                <a:off x="2047" y="2089"/>
                <a:ext cx="9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9" name="Text Box 22"/>
              <p:cNvSpPr txBox="1">
                <a:spLocks noChangeArrowheads="1"/>
              </p:cNvSpPr>
              <p:nvPr/>
            </p:nvSpPr>
            <p:spPr bwMode="auto">
              <a:xfrm>
                <a:off x="2435" y="208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grpSp>
      </p:grpSp>
      <p:sp>
        <p:nvSpPr>
          <p:cNvPr id="210970" name="Text Box 26"/>
          <p:cNvSpPr txBox="1">
            <a:spLocks noChangeArrowheads="1"/>
          </p:cNvSpPr>
          <p:nvPr/>
        </p:nvSpPr>
        <p:spPr bwMode="auto">
          <a:xfrm>
            <a:off x="381000" y="1981200"/>
            <a:ext cx="433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All of the following are rational:</a:t>
            </a:r>
          </a:p>
        </p:txBody>
      </p:sp>
      <p:sp>
        <p:nvSpPr>
          <p:cNvPr id="210975" name="Text Box 31"/>
          <p:cNvSpPr txBox="1">
            <a:spLocks noChangeArrowheads="1"/>
          </p:cNvSpPr>
          <p:nvPr/>
        </p:nvSpPr>
        <p:spPr bwMode="auto">
          <a:xfrm>
            <a:off x="2174875" y="26812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sp>
        <p:nvSpPr>
          <p:cNvPr id="210976" name="Text Box 32"/>
          <p:cNvSpPr txBox="1">
            <a:spLocks noChangeArrowheads="1"/>
          </p:cNvSpPr>
          <p:nvPr/>
        </p:nvSpPr>
        <p:spPr bwMode="auto">
          <a:xfrm>
            <a:off x="3111500" y="2681288"/>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–12</a:t>
            </a:r>
          </a:p>
        </p:txBody>
      </p:sp>
      <p:grpSp>
        <p:nvGrpSpPr>
          <p:cNvPr id="210979" name="Group 35"/>
          <p:cNvGrpSpPr>
            <a:grpSpLocks/>
          </p:cNvGrpSpPr>
          <p:nvPr/>
        </p:nvGrpSpPr>
        <p:grpSpPr bwMode="auto">
          <a:xfrm>
            <a:off x="4387850" y="2351088"/>
            <a:ext cx="608013" cy="787400"/>
            <a:chOff x="2678" y="1353"/>
            <a:chExt cx="383" cy="496"/>
          </a:xfrm>
        </p:grpSpPr>
        <p:sp>
          <p:nvSpPr>
            <p:cNvPr id="25623" name="Text Box 33"/>
            <p:cNvSpPr txBox="1">
              <a:spLocks noChangeArrowheads="1"/>
            </p:cNvSpPr>
            <p:nvPr/>
          </p:nvSpPr>
          <p:spPr bwMode="auto">
            <a:xfrm>
              <a:off x="2678" y="1561"/>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0.3</a:t>
              </a:r>
            </a:p>
          </p:txBody>
        </p:sp>
        <p:sp>
          <p:nvSpPr>
            <p:cNvPr id="25624" name="Text Box 34"/>
            <p:cNvSpPr txBox="1">
              <a:spLocks noChangeArrowheads="1"/>
            </p:cNvSpPr>
            <p:nvPr/>
          </p:nvSpPr>
          <p:spPr bwMode="auto">
            <a:xfrm>
              <a:off x="2867" y="1353"/>
              <a:ext cx="1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800"/>
                <a:t>.</a:t>
              </a:r>
            </a:p>
          </p:txBody>
        </p:sp>
      </p:grpSp>
      <p:grpSp>
        <p:nvGrpSpPr>
          <p:cNvPr id="210992" name="Group 48"/>
          <p:cNvGrpSpPr>
            <a:grpSpLocks/>
          </p:cNvGrpSpPr>
          <p:nvPr/>
        </p:nvGrpSpPr>
        <p:grpSpPr bwMode="auto">
          <a:xfrm>
            <a:off x="5578475" y="2619375"/>
            <a:ext cx="569913" cy="581025"/>
            <a:chOff x="3398" y="1602"/>
            <a:chExt cx="359" cy="366"/>
          </a:xfrm>
        </p:grpSpPr>
        <p:sp>
          <p:nvSpPr>
            <p:cNvPr id="25618" name="Text Box 36"/>
            <p:cNvSpPr txBox="1">
              <a:spLocks noChangeArrowheads="1"/>
            </p:cNvSpPr>
            <p:nvPr/>
          </p:nvSpPr>
          <p:spPr bwMode="auto">
            <a:xfrm>
              <a:off x="3398" y="164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a:t>
              </a:r>
            </a:p>
          </p:txBody>
        </p:sp>
        <p:grpSp>
          <p:nvGrpSpPr>
            <p:cNvPr id="25619" name="Group 42"/>
            <p:cNvGrpSpPr>
              <a:grpSpLocks/>
            </p:cNvGrpSpPr>
            <p:nvPr/>
          </p:nvGrpSpPr>
          <p:grpSpPr bwMode="auto">
            <a:xfrm>
              <a:off x="3570" y="1602"/>
              <a:ext cx="187" cy="366"/>
              <a:chOff x="3570" y="1536"/>
              <a:chExt cx="187" cy="366"/>
            </a:xfrm>
          </p:grpSpPr>
          <p:sp>
            <p:nvSpPr>
              <p:cNvPr id="25620" name="Text Box 39"/>
              <p:cNvSpPr txBox="1">
                <a:spLocks noChangeArrowheads="1"/>
              </p:cNvSpPr>
              <p:nvPr/>
            </p:nvSpPr>
            <p:spPr bwMode="auto">
              <a:xfrm>
                <a:off x="3570"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3</a:t>
                </a:r>
              </a:p>
            </p:txBody>
          </p:sp>
          <p:sp>
            <p:nvSpPr>
              <p:cNvPr id="25621" name="Line 40"/>
              <p:cNvSpPr>
                <a:spLocks noChangeShapeType="1"/>
              </p:cNvSpPr>
              <p:nvPr/>
            </p:nvSpPr>
            <p:spPr bwMode="auto">
              <a:xfrm>
                <a:off x="3592" y="1719"/>
                <a:ext cx="14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2" name="Text Box 41"/>
              <p:cNvSpPr txBox="1">
                <a:spLocks noChangeArrowheads="1"/>
              </p:cNvSpPr>
              <p:nvPr/>
            </p:nvSpPr>
            <p:spPr bwMode="auto">
              <a:xfrm>
                <a:off x="3570" y="1690"/>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4</a:t>
                </a:r>
              </a:p>
            </p:txBody>
          </p:sp>
        </p:grpSp>
      </p:grpSp>
      <p:grpSp>
        <p:nvGrpSpPr>
          <p:cNvPr id="210987" name="Group 43"/>
          <p:cNvGrpSpPr>
            <a:grpSpLocks/>
          </p:cNvGrpSpPr>
          <p:nvPr/>
        </p:nvGrpSpPr>
        <p:grpSpPr bwMode="auto">
          <a:xfrm>
            <a:off x="1295400" y="2619375"/>
            <a:ext cx="296863" cy="581025"/>
            <a:chOff x="3570" y="1536"/>
            <a:chExt cx="187" cy="366"/>
          </a:xfrm>
        </p:grpSpPr>
        <p:sp>
          <p:nvSpPr>
            <p:cNvPr id="25615" name="Text Box 44"/>
            <p:cNvSpPr txBox="1">
              <a:spLocks noChangeArrowheads="1"/>
            </p:cNvSpPr>
            <p:nvPr/>
          </p:nvSpPr>
          <p:spPr bwMode="auto">
            <a:xfrm>
              <a:off x="3570"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25616" name="Line 45"/>
            <p:cNvSpPr>
              <a:spLocks noChangeShapeType="1"/>
            </p:cNvSpPr>
            <p:nvPr/>
          </p:nvSpPr>
          <p:spPr bwMode="auto">
            <a:xfrm>
              <a:off x="3592" y="1719"/>
              <a:ext cx="14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Text Box 46"/>
            <p:cNvSpPr txBox="1">
              <a:spLocks noChangeArrowheads="1"/>
            </p:cNvSpPr>
            <p:nvPr/>
          </p:nvSpPr>
          <p:spPr bwMode="auto">
            <a:xfrm>
              <a:off x="3570" y="1690"/>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7</a:t>
              </a:r>
              <a:endParaRPr lang="en-GB" sz="1600"/>
            </a:p>
          </p:txBody>
        </p:sp>
      </p:grpSp>
      <p:sp>
        <p:nvSpPr>
          <p:cNvPr id="210991" name="Text Box 47"/>
          <p:cNvSpPr txBox="1">
            <a:spLocks noChangeArrowheads="1"/>
          </p:cNvSpPr>
          <p:nvPr/>
        </p:nvSpPr>
        <p:spPr bwMode="auto">
          <a:xfrm>
            <a:off x="6731000" y="2681288"/>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43.721</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09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09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9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09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09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70" grpId="0"/>
      <p:bldP spid="210975" grpId="0"/>
      <p:bldP spid="210976" grpId="0"/>
      <p:bldP spid="2109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title" idx="4294967295"/>
          </p:nvPr>
        </p:nvSpPr>
        <p:spPr>
          <a:xfrm>
            <a:off x="152400" y="152400"/>
            <a:ext cx="7011988" cy="365125"/>
          </a:xfrm>
          <a:noFill/>
        </p:spPr>
        <p:txBody>
          <a:bodyPr/>
          <a:lstStyle/>
          <a:p>
            <a:pPr eaLnBrk="1" hangingPunct="1"/>
            <a:r>
              <a:rPr lang="en-GB" smtClean="0">
                <a:solidFill>
                  <a:srgbClr val="5B0091"/>
                </a:solidFill>
              </a:rPr>
              <a:t>Irrational numbers</a:t>
            </a:r>
            <a:endParaRPr lang="en-GB" smtClean="0"/>
          </a:p>
        </p:txBody>
      </p:sp>
      <p:grpSp>
        <p:nvGrpSpPr>
          <p:cNvPr id="26629" name="Group 26"/>
          <p:cNvGrpSpPr>
            <a:grpSpLocks/>
          </p:cNvGrpSpPr>
          <p:nvPr/>
        </p:nvGrpSpPr>
        <p:grpSpPr bwMode="auto">
          <a:xfrm>
            <a:off x="381000" y="1052513"/>
            <a:ext cx="8583613" cy="635000"/>
            <a:chOff x="240" y="663"/>
            <a:chExt cx="5407" cy="400"/>
          </a:xfrm>
        </p:grpSpPr>
        <p:sp>
          <p:nvSpPr>
            <p:cNvPr id="26639" name="Text Box 6"/>
            <p:cNvSpPr txBox="1">
              <a:spLocks noChangeArrowheads="1"/>
            </p:cNvSpPr>
            <p:nvPr/>
          </p:nvSpPr>
          <p:spPr bwMode="auto">
            <a:xfrm>
              <a:off x="240" y="720"/>
              <a:ext cx="54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Some numbers cannot be written in the form      .</a:t>
              </a:r>
            </a:p>
          </p:txBody>
        </p:sp>
        <p:grpSp>
          <p:nvGrpSpPr>
            <p:cNvPr id="26640" name="Group 7"/>
            <p:cNvGrpSpPr>
              <a:grpSpLocks/>
            </p:cNvGrpSpPr>
            <p:nvPr/>
          </p:nvGrpSpPr>
          <p:grpSpPr bwMode="auto">
            <a:xfrm>
              <a:off x="4143" y="663"/>
              <a:ext cx="189" cy="400"/>
              <a:chOff x="2193" y="2264"/>
              <a:chExt cx="189" cy="400"/>
            </a:xfrm>
          </p:grpSpPr>
          <p:sp>
            <p:nvSpPr>
              <p:cNvPr id="26641" name="Text Box 8"/>
              <p:cNvSpPr txBox="1">
                <a:spLocks noChangeArrowheads="1"/>
              </p:cNvSpPr>
              <p:nvPr/>
            </p:nvSpPr>
            <p:spPr bwMode="auto">
              <a:xfrm>
                <a:off x="2193" y="2264"/>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a</a:t>
                </a:r>
                <a:endParaRPr lang="en-GB" sz="1800" i="1">
                  <a:latin typeface="Times New Roman" pitchFamily="18" charset="0"/>
                </a:endParaRPr>
              </a:p>
            </p:txBody>
          </p:sp>
          <p:sp>
            <p:nvSpPr>
              <p:cNvPr id="26642" name="Line 9"/>
              <p:cNvSpPr>
                <a:spLocks noChangeShapeType="1"/>
              </p:cNvSpPr>
              <p:nvPr/>
            </p:nvSpPr>
            <p:spPr bwMode="auto">
              <a:xfrm>
                <a:off x="2219" y="2464"/>
                <a:ext cx="1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Text Box 10"/>
              <p:cNvSpPr txBox="1">
                <a:spLocks noChangeArrowheads="1"/>
              </p:cNvSpPr>
              <p:nvPr/>
            </p:nvSpPr>
            <p:spPr bwMode="auto">
              <a:xfrm>
                <a:off x="2194" y="2433"/>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i="1">
                    <a:latin typeface="Times New Roman" pitchFamily="18" charset="0"/>
                  </a:rPr>
                  <a:t>b</a:t>
                </a:r>
                <a:endParaRPr lang="en-GB" sz="1800" i="1">
                  <a:latin typeface="Times New Roman" pitchFamily="18" charset="0"/>
                </a:endParaRPr>
              </a:p>
            </p:txBody>
          </p:sp>
        </p:grpSp>
      </p:grpSp>
      <p:sp>
        <p:nvSpPr>
          <p:cNvPr id="213004" name="Text Box 12"/>
          <p:cNvSpPr txBox="1">
            <a:spLocks noChangeArrowheads="1"/>
          </p:cNvSpPr>
          <p:nvPr/>
        </p:nvSpPr>
        <p:spPr bwMode="auto">
          <a:xfrm>
            <a:off x="381000" y="1819275"/>
            <a:ext cx="837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These numbers are called </a:t>
            </a:r>
            <a:r>
              <a:rPr lang="en-US" b="1">
                <a:solidFill>
                  <a:srgbClr val="FF6600"/>
                </a:solidFill>
              </a:rPr>
              <a:t>irrational numbers</a:t>
            </a:r>
            <a:r>
              <a:rPr lang="en-US"/>
              <a:t>.</a:t>
            </a:r>
            <a:endParaRPr lang="en-GB"/>
          </a:p>
        </p:txBody>
      </p:sp>
      <p:sp>
        <p:nvSpPr>
          <p:cNvPr id="213009" name="Text Box 17"/>
          <p:cNvSpPr txBox="1">
            <a:spLocks noChangeArrowheads="1"/>
          </p:cNvSpPr>
          <p:nvPr/>
        </p:nvSpPr>
        <p:spPr bwMode="auto">
          <a:xfrm>
            <a:off x="381000" y="2497138"/>
            <a:ext cx="8372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we tried to write an irrational number as a decimal it would neither terminate nor recur. It would be represented by an infinite non-repeating string of digits.</a:t>
            </a:r>
            <a:endParaRPr lang="en-GB"/>
          </a:p>
        </p:txBody>
      </p:sp>
      <p:sp>
        <p:nvSpPr>
          <p:cNvPr id="213010" name="Text Box 18"/>
          <p:cNvSpPr txBox="1">
            <a:spLocks noChangeArrowheads="1"/>
          </p:cNvSpPr>
          <p:nvPr/>
        </p:nvSpPr>
        <p:spPr bwMode="auto">
          <a:xfrm>
            <a:off x="381000" y="3903663"/>
            <a:ext cx="8372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means that irrational numbers can only be written as approximations to a given number of decimal places.</a:t>
            </a:r>
            <a:endParaRPr lang="en-GB"/>
          </a:p>
        </p:txBody>
      </p:sp>
      <p:grpSp>
        <p:nvGrpSpPr>
          <p:cNvPr id="213017" name="Group 25"/>
          <p:cNvGrpSpPr>
            <a:grpSpLocks/>
          </p:cNvGrpSpPr>
          <p:nvPr/>
        </p:nvGrpSpPr>
        <p:grpSpPr bwMode="auto">
          <a:xfrm>
            <a:off x="381000" y="4946650"/>
            <a:ext cx="6400800" cy="1136650"/>
            <a:chOff x="240" y="3116"/>
            <a:chExt cx="4032" cy="716"/>
          </a:xfrm>
        </p:grpSpPr>
        <p:sp>
          <p:nvSpPr>
            <p:cNvPr id="26634" name="Text Box 19"/>
            <p:cNvSpPr txBox="1">
              <a:spLocks noChangeArrowheads="1"/>
            </p:cNvSpPr>
            <p:nvPr/>
          </p:nvSpPr>
          <p:spPr bwMode="auto">
            <a:xfrm>
              <a:off x="240" y="3116"/>
              <a:ext cx="34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Examples of irrational numbers include:</a:t>
              </a:r>
            </a:p>
          </p:txBody>
        </p:sp>
        <p:sp>
          <p:nvSpPr>
            <p:cNvPr id="26635" name="Rectangle 21"/>
            <p:cNvSpPr>
              <a:spLocks noChangeArrowheads="1"/>
            </p:cNvSpPr>
            <p:nvPr/>
          </p:nvSpPr>
          <p:spPr bwMode="auto">
            <a:xfrm>
              <a:off x="1610" y="3543"/>
              <a:ext cx="2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l-GR">
                  <a:latin typeface="Times New Roman" pitchFamily="18" charset="0"/>
                  <a:cs typeface="Times New Roman" pitchFamily="18" charset="0"/>
                </a:rPr>
                <a:t>π</a:t>
              </a:r>
              <a:endParaRPr lang="en-GB">
                <a:latin typeface="Times New Roman" pitchFamily="18" charset="0"/>
                <a:cs typeface="Times New Roman" pitchFamily="18" charset="0"/>
              </a:endParaRPr>
            </a:p>
          </p:txBody>
        </p:sp>
        <p:sp>
          <p:nvSpPr>
            <p:cNvPr id="26636" name="Rectangle 22"/>
            <p:cNvSpPr>
              <a:spLocks noChangeArrowheads="1"/>
            </p:cNvSpPr>
            <p:nvPr/>
          </p:nvSpPr>
          <p:spPr bwMode="auto">
            <a:xfrm>
              <a:off x="2149" y="3544"/>
              <a:ext cx="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√3</a:t>
              </a:r>
              <a:endParaRPr lang="en-GB"/>
            </a:p>
          </p:txBody>
        </p:sp>
        <p:sp>
          <p:nvSpPr>
            <p:cNvPr id="26637" name="Rectangle 23"/>
            <p:cNvSpPr>
              <a:spLocks noChangeArrowheads="1"/>
            </p:cNvSpPr>
            <p:nvPr/>
          </p:nvSpPr>
          <p:spPr bwMode="auto">
            <a:xfrm>
              <a:off x="2803" y="3544"/>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and</a:t>
              </a:r>
              <a:endParaRPr lang="en-GB"/>
            </a:p>
          </p:txBody>
        </p:sp>
        <p:sp>
          <p:nvSpPr>
            <p:cNvPr id="26638" name="Rectangle 24"/>
            <p:cNvSpPr>
              <a:spLocks noChangeArrowheads="1"/>
            </p:cNvSpPr>
            <p:nvPr/>
          </p:nvSpPr>
          <p:spPr bwMode="auto">
            <a:xfrm>
              <a:off x="3566" y="3543"/>
              <a:ext cx="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sin 50°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0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30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30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3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4" grpId="0"/>
      <p:bldP spid="213009" grpId="0"/>
      <p:bldP spid="2130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p:cNvSpPr>
            <a:spLocks noGrp="1" noChangeArrowheads="1"/>
          </p:cNvSpPr>
          <p:nvPr>
            <p:ph type="title" idx="4294967295"/>
          </p:nvPr>
        </p:nvSpPr>
        <p:spPr>
          <a:xfrm>
            <a:off x="152400" y="152400"/>
            <a:ext cx="7011988" cy="365125"/>
          </a:xfrm>
          <a:noFill/>
        </p:spPr>
        <p:txBody>
          <a:bodyPr/>
          <a:lstStyle/>
          <a:p>
            <a:pPr eaLnBrk="1" hangingPunct="1"/>
            <a:r>
              <a:rPr lang="en-GB" smtClean="0">
                <a:solidFill>
                  <a:srgbClr val="5B0091"/>
                </a:solidFill>
              </a:rPr>
              <a:t>Rational or irrational?</a:t>
            </a:r>
            <a:endParaRPr lang="en-GB" smtClean="0"/>
          </a:p>
        </p:txBody>
      </p:sp>
      <p:grpSp>
        <p:nvGrpSpPr>
          <p:cNvPr id="1030" name="Group 18"/>
          <p:cNvGrpSpPr>
            <a:grpSpLocks/>
          </p:cNvGrpSpPr>
          <p:nvPr/>
        </p:nvGrpSpPr>
        <p:grpSpPr bwMode="auto">
          <a:xfrm>
            <a:off x="7304088" y="115888"/>
            <a:ext cx="576262" cy="576262"/>
            <a:chOff x="4601" y="73"/>
            <a:chExt cx="363" cy="363"/>
          </a:xfrm>
        </p:grpSpPr>
        <p:pic>
          <p:nvPicPr>
            <p:cNvPr id="1031" name="Picture 1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20"/>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 name="Oval 21"/>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026"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Grp="1" noChangeArrowheads="1"/>
          </p:cNvSpPr>
          <p:nvPr>
            <p:ph type="ctrTitle"/>
          </p:nvPr>
        </p:nvSpPr>
        <p:spPr>
          <a:xfrm>
            <a:off x="150813" y="150813"/>
            <a:ext cx="7772400" cy="609600"/>
          </a:xfrm>
        </p:spPr>
        <p:txBody>
          <a:bodyPr/>
          <a:lstStyle/>
          <a:p>
            <a:pPr eaLnBrk="1" hangingPunct="1"/>
            <a:r>
              <a:rPr lang="en-GB" smtClean="0"/>
              <a:t>Contents</a:t>
            </a:r>
          </a:p>
        </p:txBody>
      </p:sp>
      <p:sp>
        <p:nvSpPr>
          <p:cNvPr id="27653" name="Rectangle 16"/>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7654" name="Rectangle 17"/>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7655" name="Rectangle 18"/>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7656" name="Rectangle 19"/>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7657" name="Rectangle 20"/>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7658" name="AutoShape 2"/>
          <p:cNvSpPr>
            <a:spLocks noGrp="1" noChangeArrowheads="1"/>
          </p:cNvSpPr>
          <p:nvPr>
            <p:ph type="subTitle" idx="1"/>
          </p:nvPr>
        </p:nvSpPr>
        <p:spPr bwMode="auto">
          <a:xfrm>
            <a:off x="685800" y="3700463"/>
            <a:ext cx="4822825"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N4.3 Calculating with decimals</a:t>
            </a:r>
          </a:p>
        </p:txBody>
      </p:sp>
      <p:sp>
        <p:nvSpPr>
          <p:cNvPr id="27659" name="AutoShape 11"/>
          <p:cNvSpPr>
            <a:spLocks noChangeArrowheads="1"/>
          </p:cNvSpPr>
          <p:nvPr/>
        </p:nvSpPr>
        <p:spPr bwMode="auto">
          <a:xfrm>
            <a:off x="685800" y="2051050"/>
            <a:ext cx="48006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N4.1 Decimals and place value</a:t>
            </a:r>
          </a:p>
        </p:txBody>
      </p:sp>
      <p:sp>
        <p:nvSpPr>
          <p:cNvPr id="27660" name="AutoShape 12"/>
          <p:cNvSpPr>
            <a:spLocks noChangeArrowheads="1"/>
          </p:cNvSpPr>
          <p:nvPr/>
        </p:nvSpPr>
        <p:spPr bwMode="auto">
          <a:xfrm>
            <a:off x="685800" y="4525963"/>
            <a:ext cx="25146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N4.4 Rounding</a:t>
            </a:r>
          </a:p>
        </p:txBody>
      </p:sp>
      <p:sp>
        <p:nvSpPr>
          <p:cNvPr id="27661" name="AutoShape 13"/>
          <p:cNvSpPr>
            <a:spLocks noChangeArrowheads="1"/>
          </p:cNvSpPr>
          <p:nvPr/>
        </p:nvSpPr>
        <p:spPr bwMode="auto">
          <a:xfrm>
            <a:off x="685800" y="5351463"/>
            <a:ext cx="47244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N4.5 Upper and lower bounds</a:t>
            </a:r>
          </a:p>
        </p:txBody>
      </p:sp>
      <p:sp>
        <p:nvSpPr>
          <p:cNvPr id="27662" name="AutoShape 14"/>
          <p:cNvSpPr>
            <a:spLocks noChangeArrowheads="1"/>
          </p:cNvSpPr>
          <p:nvPr/>
        </p:nvSpPr>
        <p:spPr bwMode="auto">
          <a:xfrm>
            <a:off x="304800" y="1033463"/>
            <a:ext cx="52578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N4 Decimals and rounding</a:t>
            </a:r>
            <a:endParaRPr lang="en-GB" sz="3000">
              <a:solidFill>
                <a:schemeClr val="bg1"/>
              </a:solidFill>
            </a:endParaRPr>
          </a:p>
        </p:txBody>
      </p:sp>
      <p:sp>
        <p:nvSpPr>
          <p:cNvPr id="27663" name="AutoShape 15"/>
          <p:cNvSpPr>
            <a:spLocks noChangeArrowheads="1"/>
          </p:cNvSpPr>
          <p:nvPr/>
        </p:nvSpPr>
        <p:spPr bwMode="auto">
          <a:xfrm>
            <a:off x="685800" y="2876550"/>
            <a:ext cx="6262688"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N4.2 Terminating and recurring decimals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6"/>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1267" name="Rectangle 17"/>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1268" name="Rectangle 18"/>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1269" name="Rectangle 19"/>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1270" name="Rectangle 20"/>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1271" name="AutoShape 2"/>
          <p:cNvSpPr>
            <a:spLocks noGrp="1" noChangeArrowheads="1"/>
          </p:cNvSpPr>
          <p:nvPr>
            <p:ph type="subTitle" idx="1"/>
          </p:nvPr>
        </p:nvSpPr>
        <p:spPr bwMode="auto">
          <a:xfrm>
            <a:off x="685800" y="2051050"/>
            <a:ext cx="4800600" cy="525463"/>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N4.1 Decimals and place value</a:t>
            </a:r>
          </a:p>
        </p:txBody>
      </p:sp>
      <p:sp>
        <p:nvSpPr>
          <p:cNvPr id="11272" name="AutoShape 3"/>
          <p:cNvSpPr>
            <a:spLocks noChangeArrowheads="1"/>
          </p:cNvSpPr>
          <p:nvPr/>
        </p:nvSpPr>
        <p:spPr bwMode="auto">
          <a:xfrm>
            <a:off x="304800" y="1033463"/>
            <a:ext cx="52578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N4 Decimals and rounding</a:t>
            </a:r>
            <a:endParaRPr lang="en-GB" sz="3000">
              <a:solidFill>
                <a:schemeClr val="bg1"/>
              </a:solidFill>
            </a:endParaRPr>
          </a:p>
        </p:txBody>
      </p:sp>
      <p:pic>
        <p:nvPicPr>
          <p:cNvPr id="11273" name="Picture 7"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0"/>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11276" name="AutoShape 12"/>
          <p:cNvSpPr>
            <a:spLocks noChangeArrowheads="1"/>
          </p:cNvSpPr>
          <p:nvPr/>
        </p:nvSpPr>
        <p:spPr bwMode="auto">
          <a:xfrm>
            <a:off x="685800" y="4525963"/>
            <a:ext cx="25146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N4.4 Rounding</a:t>
            </a:r>
          </a:p>
        </p:txBody>
      </p:sp>
      <p:sp>
        <p:nvSpPr>
          <p:cNvPr id="11277" name="AutoShape 13"/>
          <p:cNvSpPr>
            <a:spLocks noChangeArrowheads="1"/>
          </p:cNvSpPr>
          <p:nvPr/>
        </p:nvSpPr>
        <p:spPr bwMode="auto">
          <a:xfrm>
            <a:off x="685800" y="5351463"/>
            <a:ext cx="47244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N4.5 Upper and lower bounds</a:t>
            </a:r>
          </a:p>
        </p:txBody>
      </p:sp>
      <p:sp>
        <p:nvSpPr>
          <p:cNvPr id="11278" name="AutoShape 14"/>
          <p:cNvSpPr>
            <a:spLocks noChangeArrowheads="1"/>
          </p:cNvSpPr>
          <p:nvPr/>
        </p:nvSpPr>
        <p:spPr bwMode="auto">
          <a:xfrm>
            <a:off x="685800" y="2876550"/>
            <a:ext cx="6262688"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N4.2 Terminating and recurring decimals</a:t>
            </a:r>
          </a:p>
        </p:txBody>
      </p:sp>
      <p:sp>
        <p:nvSpPr>
          <p:cNvPr id="11279" name="AutoShape 15"/>
          <p:cNvSpPr>
            <a:spLocks noChangeArrowheads="1"/>
          </p:cNvSpPr>
          <p:nvPr/>
        </p:nvSpPr>
        <p:spPr bwMode="auto">
          <a:xfrm>
            <a:off x="685800" y="3700463"/>
            <a:ext cx="482282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N4.3 Calculating with decimals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4"/>
          <p:cNvSpPr>
            <a:spLocks noGrp="1" noChangeArrowheads="1"/>
          </p:cNvSpPr>
          <p:nvPr>
            <p:ph type="title" idx="4294967295"/>
          </p:nvPr>
        </p:nvSpPr>
        <p:spPr>
          <a:xfrm>
            <a:off x="152400" y="152400"/>
            <a:ext cx="6858000" cy="609600"/>
          </a:xfrm>
        </p:spPr>
        <p:txBody>
          <a:bodyPr/>
          <a:lstStyle/>
          <a:p>
            <a:pPr eaLnBrk="1" hangingPunct="1"/>
            <a:r>
              <a:rPr lang="en-GB" smtClean="0">
                <a:solidFill>
                  <a:srgbClr val="5B0091"/>
                </a:solidFill>
              </a:rPr>
              <a:t>Adding and subtracting decimals</a:t>
            </a:r>
            <a:endParaRPr lang="en-GB" smtClean="0"/>
          </a:p>
        </p:txBody>
      </p:sp>
      <p:grpSp>
        <p:nvGrpSpPr>
          <p:cNvPr id="2054" name="Group 5"/>
          <p:cNvGrpSpPr>
            <a:grpSpLocks/>
          </p:cNvGrpSpPr>
          <p:nvPr/>
        </p:nvGrpSpPr>
        <p:grpSpPr bwMode="auto">
          <a:xfrm>
            <a:off x="7304088" y="115888"/>
            <a:ext cx="576262" cy="576262"/>
            <a:chOff x="4601" y="73"/>
            <a:chExt cx="363" cy="363"/>
          </a:xfrm>
        </p:grpSpPr>
        <p:pic>
          <p:nvPicPr>
            <p:cNvPr id="2055"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057"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2050"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title" idx="4294967295"/>
          </p:nvPr>
        </p:nvSpPr>
        <p:spPr>
          <a:xfrm>
            <a:off x="152400" y="152400"/>
            <a:ext cx="7696200" cy="533400"/>
          </a:xfrm>
          <a:noFill/>
        </p:spPr>
        <p:txBody>
          <a:bodyPr/>
          <a:lstStyle/>
          <a:p>
            <a:pPr eaLnBrk="1" hangingPunct="1"/>
            <a:r>
              <a:rPr lang="en-US" smtClean="0">
                <a:solidFill>
                  <a:srgbClr val="5B0091"/>
                </a:solidFill>
              </a:rPr>
              <a:t>Short multiplication</a:t>
            </a:r>
            <a:endParaRPr lang="en-GB" smtClean="0"/>
          </a:p>
        </p:txBody>
      </p:sp>
      <p:sp>
        <p:nvSpPr>
          <p:cNvPr id="28677" name="Text Box 5"/>
          <p:cNvSpPr txBox="1">
            <a:spLocks noChangeArrowheads="1"/>
          </p:cNvSpPr>
          <p:nvPr/>
        </p:nvSpPr>
        <p:spPr bwMode="auto">
          <a:xfrm>
            <a:off x="288925" y="1963738"/>
            <a:ext cx="5557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Start by finding an approximate answer:</a:t>
            </a:r>
          </a:p>
        </p:txBody>
      </p:sp>
      <p:sp>
        <p:nvSpPr>
          <p:cNvPr id="178182" name="Text Box 6"/>
          <p:cNvSpPr txBox="1">
            <a:spLocks noChangeArrowheads="1"/>
          </p:cNvSpPr>
          <p:nvPr/>
        </p:nvSpPr>
        <p:spPr bwMode="auto">
          <a:xfrm>
            <a:off x="288925" y="2682875"/>
            <a:ext cx="1544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2.28 </a:t>
            </a:r>
            <a:r>
              <a:rPr lang="en-US"/>
              <a:t>×</a:t>
            </a:r>
            <a:r>
              <a:rPr lang="en-GB"/>
              <a:t> 7 </a:t>
            </a:r>
            <a:r>
              <a:rPr lang="en-GB">
                <a:sym typeface="Symbol" pitchFamily="18" charset="2"/>
              </a:rPr>
              <a:t></a:t>
            </a:r>
            <a:endParaRPr lang="en-GB"/>
          </a:p>
        </p:txBody>
      </p:sp>
      <p:sp>
        <p:nvSpPr>
          <p:cNvPr id="178183" name="Text Box 7"/>
          <p:cNvSpPr txBox="1">
            <a:spLocks noChangeArrowheads="1"/>
          </p:cNvSpPr>
          <p:nvPr/>
        </p:nvSpPr>
        <p:spPr bwMode="auto">
          <a:xfrm>
            <a:off x="1727200" y="2682875"/>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a:t>
            </a:r>
            <a:r>
              <a:rPr lang="en-US"/>
              <a:t>×</a:t>
            </a:r>
            <a:r>
              <a:rPr lang="en-GB"/>
              <a:t> 7 =</a:t>
            </a:r>
          </a:p>
        </p:txBody>
      </p:sp>
      <p:sp>
        <p:nvSpPr>
          <p:cNvPr id="178184" name="Text Box 8"/>
          <p:cNvSpPr txBox="1">
            <a:spLocks noChangeArrowheads="1"/>
          </p:cNvSpPr>
          <p:nvPr/>
        </p:nvSpPr>
        <p:spPr bwMode="auto">
          <a:xfrm>
            <a:off x="2752725" y="268287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14</a:t>
            </a:r>
          </a:p>
        </p:txBody>
      </p:sp>
      <p:sp>
        <p:nvSpPr>
          <p:cNvPr id="178185" name="Text Box 9"/>
          <p:cNvSpPr txBox="1">
            <a:spLocks noChangeArrowheads="1"/>
          </p:cNvSpPr>
          <p:nvPr/>
        </p:nvSpPr>
        <p:spPr bwMode="auto">
          <a:xfrm>
            <a:off x="288925" y="3403600"/>
            <a:ext cx="545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2.28 </a:t>
            </a:r>
            <a:r>
              <a:rPr lang="en-US"/>
              <a:t>×</a:t>
            </a:r>
            <a:r>
              <a:rPr lang="en-GB"/>
              <a:t> 7 is equivalent to 228 </a:t>
            </a:r>
            <a:r>
              <a:rPr lang="en-US"/>
              <a:t>×</a:t>
            </a:r>
            <a:r>
              <a:rPr lang="en-GB"/>
              <a:t> 7 ÷ 100.</a:t>
            </a:r>
          </a:p>
        </p:txBody>
      </p:sp>
      <p:sp>
        <p:nvSpPr>
          <p:cNvPr id="178186" name="Text Box 10"/>
          <p:cNvSpPr txBox="1">
            <a:spLocks noChangeArrowheads="1"/>
          </p:cNvSpPr>
          <p:nvPr/>
        </p:nvSpPr>
        <p:spPr bwMode="auto">
          <a:xfrm>
            <a:off x="1592263" y="4352925"/>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228</a:t>
            </a:r>
          </a:p>
        </p:txBody>
      </p:sp>
      <p:sp>
        <p:nvSpPr>
          <p:cNvPr id="178187" name="Text Box 11"/>
          <p:cNvSpPr txBox="1">
            <a:spLocks noChangeArrowheads="1"/>
          </p:cNvSpPr>
          <p:nvPr/>
        </p:nvSpPr>
        <p:spPr bwMode="auto">
          <a:xfrm>
            <a:off x="1333500" y="4733925"/>
            <a:ext cx="952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r>
              <a:rPr lang="en-GB"/>
              <a:t>     7</a:t>
            </a:r>
          </a:p>
        </p:txBody>
      </p:sp>
      <p:grpSp>
        <p:nvGrpSpPr>
          <p:cNvPr id="178188" name="Group 12"/>
          <p:cNvGrpSpPr>
            <a:grpSpLocks/>
          </p:cNvGrpSpPr>
          <p:nvPr/>
        </p:nvGrpSpPr>
        <p:grpSpPr bwMode="auto">
          <a:xfrm>
            <a:off x="1371600" y="5227638"/>
            <a:ext cx="914400" cy="457200"/>
            <a:chOff x="624" y="2928"/>
            <a:chExt cx="816" cy="288"/>
          </a:xfrm>
        </p:grpSpPr>
        <p:sp>
          <p:nvSpPr>
            <p:cNvPr id="28694" name="Line 13"/>
            <p:cNvSpPr>
              <a:spLocks noChangeShapeType="1"/>
            </p:cNvSpPr>
            <p:nvPr/>
          </p:nvSpPr>
          <p:spPr bwMode="auto">
            <a:xfrm>
              <a:off x="624" y="2928"/>
              <a:ext cx="816" cy="0"/>
            </a:xfrm>
            <a:prstGeom prst="line">
              <a:avLst/>
            </a:prstGeom>
            <a:noFill/>
            <a:ln w="28575">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Line 14"/>
            <p:cNvSpPr>
              <a:spLocks noChangeShapeType="1"/>
            </p:cNvSpPr>
            <p:nvPr/>
          </p:nvSpPr>
          <p:spPr bwMode="auto">
            <a:xfrm>
              <a:off x="624" y="3216"/>
              <a:ext cx="816" cy="0"/>
            </a:xfrm>
            <a:prstGeom prst="line">
              <a:avLst/>
            </a:prstGeom>
            <a:noFill/>
            <a:ln w="28575">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191" name="Text Box 15"/>
          <p:cNvSpPr txBox="1">
            <a:spLocks noChangeArrowheads="1"/>
          </p:cNvSpPr>
          <p:nvPr/>
        </p:nvSpPr>
        <p:spPr bwMode="auto">
          <a:xfrm>
            <a:off x="1931988" y="52276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178192" name="Text Box 16"/>
          <p:cNvSpPr txBox="1">
            <a:spLocks noChangeArrowheads="1"/>
          </p:cNvSpPr>
          <p:nvPr/>
        </p:nvSpPr>
        <p:spPr bwMode="auto">
          <a:xfrm>
            <a:off x="1790700" y="56848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5</a:t>
            </a:r>
          </a:p>
        </p:txBody>
      </p:sp>
      <p:sp>
        <p:nvSpPr>
          <p:cNvPr id="178193" name="Text Box 17"/>
          <p:cNvSpPr txBox="1">
            <a:spLocks noChangeArrowheads="1"/>
          </p:cNvSpPr>
          <p:nvPr/>
        </p:nvSpPr>
        <p:spPr bwMode="auto">
          <a:xfrm>
            <a:off x="1762125" y="522763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9</a:t>
            </a:r>
          </a:p>
        </p:txBody>
      </p:sp>
      <p:sp>
        <p:nvSpPr>
          <p:cNvPr id="178194" name="Text Box 18"/>
          <p:cNvSpPr txBox="1">
            <a:spLocks noChangeArrowheads="1"/>
          </p:cNvSpPr>
          <p:nvPr/>
        </p:nvSpPr>
        <p:spPr bwMode="auto">
          <a:xfrm>
            <a:off x="1600200" y="56848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1</a:t>
            </a:r>
          </a:p>
        </p:txBody>
      </p:sp>
      <p:sp>
        <p:nvSpPr>
          <p:cNvPr id="178195" name="Text Box 19"/>
          <p:cNvSpPr txBox="1">
            <a:spLocks noChangeArrowheads="1"/>
          </p:cNvSpPr>
          <p:nvPr/>
        </p:nvSpPr>
        <p:spPr bwMode="auto">
          <a:xfrm>
            <a:off x="1422400" y="522763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15</a:t>
            </a:r>
          </a:p>
        </p:txBody>
      </p:sp>
      <p:sp>
        <p:nvSpPr>
          <p:cNvPr id="178196" name="Text Box 20"/>
          <p:cNvSpPr txBox="1">
            <a:spLocks noChangeArrowheads="1"/>
          </p:cNvSpPr>
          <p:nvPr/>
        </p:nvSpPr>
        <p:spPr bwMode="auto">
          <a:xfrm>
            <a:off x="3505200" y="4694238"/>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Answer</a:t>
            </a:r>
          </a:p>
        </p:txBody>
      </p:sp>
      <p:sp>
        <p:nvSpPr>
          <p:cNvPr id="178197" name="Text Box 21"/>
          <p:cNvSpPr txBox="1">
            <a:spLocks noChangeArrowheads="1"/>
          </p:cNvSpPr>
          <p:nvPr/>
        </p:nvSpPr>
        <p:spPr bwMode="auto">
          <a:xfrm>
            <a:off x="3565525" y="5267325"/>
            <a:ext cx="316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2.28 </a:t>
            </a:r>
            <a:r>
              <a:rPr lang="en-US"/>
              <a:t>×</a:t>
            </a:r>
            <a:r>
              <a:rPr lang="en-GB"/>
              <a:t> 7 = 1596 ÷ 100</a:t>
            </a:r>
          </a:p>
        </p:txBody>
      </p:sp>
      <p:sp>
        <p:nvSpPr>
          <p:cNvPr id="178198" name="Text Box 22"/>
          <p:cNvSpPr txBox="1">
            <a:spLocks noChangeArrowheads="1"/>
          </p:cNvSpPr>
          <p:nvPr/>
        </p:nvSpPr>
        <p:spPr bwMode="auto">
          <a:xfrm>
            <a:off x="6562725" y="5267325"/>
            <a:ext cx="120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a:t>
            </a:r>
            <a:r>
              <a:rPr lang="en-GB" b="1"/>
              <a:t>15.96</a:t>
            </a:r>
          </a:p>
        </p:txBody>
      </p:sp>
      <p:sp>
        <p:nvSpPr>
          <p:cNvPr id="28693" name="Text Box 23"/>
          <p:cNvSpPr txBox="1">
            <a:spLocks noChangeArrowheads="1"/>
          </p:cNvSpPr>
          <p:nvPr/>
        </p:nvSpPr>
        <p:spPr bwMode="auto">
          <a:xfrm>
            <a:off x="3275013" y="1214438"/>
            <a:ext cx="259238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What is 2.28 </a:t>
            </a:r>
            <a:r>
              <a:rPr lang="en-US"/>
              <a:t>×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81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81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81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8186"/>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78187"/>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left)">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78191"/>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7819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7819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7819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7819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7819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78197"/>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17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autoUpdateAnimBg="0"/>
      <p:bldP spid="178183" grpId="0" autoUpdateAnimBg="0"/>
      <p:bldP spid="178184" grpId="0" autoUpdateAnimBg="0"/>
      <p:bldP spid="178185" grpId="0" autoUpdateAnimBg="0"/>
      <p:bldP spid="178186" grpId="0" autoUpdateAnimBg="0"/>
      <p:bldP spid="178187" grpId="0" autoUpdateAnimBg="0"/>
      <p:bldP spid="178191" grpId="0" autoUpdateAnimBg="0"/>
      <p:bldP spid="178192" grpId="0" autoUpdateAnimBg="0"/>
      <p:bldP spid="178193" grpId="0" autoUpdateAnimBg="0"/>
      <p:bldP spid="178194" grpId="0" autoUpdateAnimBg="0"/>
      <p:bldP spid="178195" grpId="0" autoUpdateAnimBg="0"/>
      <p:bldP spid="178196" grpId="0" autoUpdateAnimBg="0"/>
      <p:bldP spid="178197" grpId="0" autoUpdateAnimBg="0"/>
      <p:bldP spid="17819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title" idx="4294967295"/>
          </p:nvPr>
        </p:nvSpPr>
        <p:spPr>
          <a:xfrm>
            <a:off x="152400" y="152400"/>
            <a:ext cx="7696200" cy="533400"/>
          </a:xfrm>
          <a:noFill/>
        </p:spPr>
        <p:txBody>
          <a:bodyPr/>
          <a:lstStyle/>
          <a:p>
            <a:pPr eaLnBrk="1" hangingPunct="1"/>
            <a:r>
              <a:rPr lang="en-US" smtClean="0">
                <a:solidFill>
                  <a:srgbClr val="5B0091"/>
                </a:solidFill>
              </a:rPr>
              <a:t>Short multiplication</a:t>
            </a:r>
            <a:endParaRPr lang="en-GB" smtClean="0">
              <a:solidFill>
                <a:srgbClr val="5B0091"/>
              </a:solidFill>
            </a:endParaRPr>
          </a:p>
        </p:txBody>
      </p:sp>
      <p:sp>
        <p:nvSpPr>
          <p:cNvPr id="29701" name="Text Box 5"/>
          <p:cNvSpPr txBox="1">
            <a:spLocks noChangeArrowheads="1"/>
          </p:cNvSpPr>
          <p:nvPr/>
        </p:nvSpPr>
        <p:spPr bwMode="auto">
          <a:xfrm>
            <a:off x="288925" y="1963738"/>
            <a:ext cx="645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Again, start by finding an approximate answer:</a:t>
            </a:r>
          </a:p>
        </p:txBody>
      </p:sp>
      <p:sp>
        <p:nvSpPr>
          <p:cNvPr id="180230" name="Text Box 6"/>
          <p:cNvSpPr txBox="1">
            <a:spLocks noChangeArrowheads="1"/>
          </p:cNvSpPr>
          <p:nvPr/>
        </p:nvSpPr>
        <p:spPr bwMode="auto">
          <a:xfrm>
            <a:off x="288925" y="2682875"/>
            <a:ext cx="196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392.7 </a:t>
            </a:r>
            <a:r>
              <a:rPr lang="en-US"/>
              <a:t>×</a:t>
            </a:r>
            <a:r>
              <a:rPr lang="en-GB"/>
              <a:t> 0.8 </a:t>
            </a:r>
            <a:r>
              <a:rPr lang="en-GB">
                <a:sym typeface="Symbol" pitchFamily="18" charset="2"/>
              </a:rPr>
              <a:t></a:t>
            </a:r>
          </a:p>
        </p:txBody>
      </p:sp>
      <p:sp>
        <p:nvSpPr>
          <p:cNvPr id="180231" name="Text Box 7"/>
          <p:cNvSpPr txBox="1">
            <a:spLocks noChangeArrowheads="1"/>
          </p:cNvSpPr>
          <p:nvPr/>
        </p:nvSpPr>
        <p:spPr bwMode="auto">
          <a:xfrm>
            <a:off x="2166938" y="2682875"/>
            <a:ext cx="147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400 × 1 =</a:t>
            </a:r>
          </a:p>
        </p:txBody>
      </p:sp>
      <p:sp>
        <p:nvSpPr>
          <p:cNvPr id="180232" name="Text Box 8"/>
          <p:cNvSpPr txBox="1">
            <a:spLocks noChangeArrowheads="1"/>
          </p:cNvSpPr>
          <p:nvPr/>
        </p:nvSpPr>
        <p:spPr bwMode="auto">
          <a:xfrm>
            <a:off x="3563938" y="2682875"/>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400</a:t>
            </a:r>
          </a:p>
        </p:txBody>
      </p:sp>
      <p:sp>
        <p:nvSpPr>
          <p:cNvPr id="180233" name="Text Box 9"/>
          <p:cNvSpPr txBox="1">
            <a:spLocks noChangeArrowheads="1"/>
          </p:cNvSpPr>
          <p:nvPr/>
        </p:nvSpPr>
        <p:spPr bwMode="auto">
          <a:xfrm>
            <a:off x="288925" y="3403600"/>
            <a:ext cx="604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392.7 </a:t>
            </a:r>
            <a:r>
              <a:rPr lang="en-US"/>
              <a:t>×</a:t>
            </a:r>
            <a:r>
              <a:rPr lang="en-GB"/>
              <a:t> 0.8  is equivalent to 3927 </a:t>
            </a:r>
            <a:r>
              <a:rPr lang="en-US"/>
              <a:t>×</a:t>
            </a:r>
            <a:r>
              <a:rPr lang="en-GB"/>
              <a:t> 8 ÷ 100</a:t>
            </a:r>
          </a:p>
        </p:txBody>
      </p:sp>
      <p:sp>
        <p:nvSpPr>
          <p:cNvPr id="180234" name="Text Box 10"/>
          <p:cNvSpPr txBox="1">
            <a:spLocks noChangeArrowheads="1"/>
          </p:cNvSpPr>
          <p:nvPr/>
        </p:nvSpPr>
        <p:spPr bwMode="auto">
          <a:xfrm>
            <a:off x="1422400" y="4424363"/>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3927</a:t>
            </a:r>
          </a:p>
        </p:txBody>
      </p:sp>
      <p:sp>
        <p:nvSpPr>
          <p:cNvPr id="180235" name="Text Box 11"/>
          <p:cNvSpPr txBox="1">
            <a:spLocks noChangeArrowheads="1"/>
          </p:cNvSpPr>
          <p:nvPr/>
        </p:nvSpPr>
        <p:spPr bwMode="auto">
          <a:xfrm>
            <a:off x="1333500" y="4805363"/>
            <a:ext cx="952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r>
              <a:rPr lang="en-GB"/>
              <a:t>     8</a:t>
            </a:r>
          </a:p>
        </p:txBody>
      </p:sp>
      <p:grpSp>
        <p:nvGrpSpPr>
          <p:cNvPr id="180236" name="Group 12"/>
          <p:cNvGrpSpPr>
            <a:grpSpLocks/>
          </p:cNvGrpSpPr>
          <p:nvPr/>
        </p:nvGrpSpPr>
        <p:grpSpPr bwMode="auto">
          <a:xfrm>
            <a:off x="1219200" y="5299075"/>
            <a:ext cx="1066800" cy="457200"/>
            <a:chOff x="624" y="2928"/>
            <a:chExt cx="816" cy="288"/>
          </a:xfrm>
        </p:grpSpPr>
        <p:sp>
          <p:nvSpPr>
            <p:cNvPr id="29720" name="Line 13"/>
            <p:cNvSpPr>
              <a:spLocks noChangeShapeType="1"/>
            </p:cNvSpPr>
            <p:nvPr/>
          </p:nvSpPr>
          <p:spPr bwMode="auto">
            <a:xfrm>
              <a:off x="624" y="2928"/>
              <a:ext cx="816" cy="0"/>
            </a:xfrm>
            <a:prstGeom prst="line">
              <a:avLst/>
            </a:prstGeom>
            <a:noFill/>
            <a:ln w="28575">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1" name="Line 14"/>
            <p:cNvSpPr>
              <a:spLocks noChangeShapeType="1"/>
            </p:cNvSpPr>
            <p:nvPr/>
          </p:nvSpPr>
          <p:spPr bwMode="auto">
            <a:xfrm>
              <a:off x="624" y="3216"/>
              <a:ext cx="816" cy="0"/>
            </a:xfrm>
            <a:prstGeom prst="line">
              <a:avLst/>
            </a:prstGeom>
            <a:noFill/>
            <a:ln w="28575">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239" name="Text Box 15"/>
          <p:cNvSpPr txBox="1">
            <a:spLocks noChangeArrowheads="1"/>
          </p:cNvSpPr>
          <p:nvPr/>
        </p:nvSpPr>
        <p:spPr bwMode="auto">
          <a:xfrm>
            <a:off x="1931988" y="529907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180240" name="Text Box 16"/>
          <p:cNvSpPr txBox="1">
            <a:spLocks noChangeArrowheads="1"/>
          </p:cNvSpPr>
          <p:nvPr/>
        </p:nvSpPr>
        <p:spPr bwMode="auto">
          <a:xfrm>
            <a:off x="1790700" y="57562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5</a:t>
            </a:r>
          </a:p>
        </p:txBody>
      </p:sp>
      <p:sp>
        <p:nvSpPr>
          <p:cNvPr id="180241" name="Text Box 17"/>
          <p:cNvSpPr txBox="1">
            <a:spLocks noChangeArrowheads="1"/>
          </p:cNvSpPr>
          <p:nvPr/>
        </p:nvSpPr>
        <p:spPr bwMode="auto">
          <a:xfrm>
            <a:off x="1762125" y="52990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180242" name="Text Box 18"/>
          <p:cNvSpPr txBox="1">
            <a:spLocks noChangeArrowheads="1"/>
          </p:cNvSpPr>
          <p:nvPr/>
        </p:nvSpPr>
        <p:spPr bwMode="auto">
          <a:xfrm>
            <a:off x="1600200" y="57562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2</a:t>
            </a:r>
          </a:p>
        </p:txBody>
      </p:sp>
      <p:sp>
        <p:nvSpPr>
          <p:cNvPr id="180243" name="Text Box 19"/>
          <p:cNvSpPr txBox="1">
            <a:spLocks noChangeArrowheads="1"/>
          </p:cNvSpPr>
          <p:nvPr/>
        </p:nvSpPr>
        <p:spPr bwMode="auto">
          <a:xfrm>
            <a:off x="1592263" y="529907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180244" name="Text Box 20"/>
          <p:cNvSpPr txBox="1">
            <a:spLocks noChangeArrowheads="1"/>
          </p:cNvSpPr>
          <p:nvPr/>
        </p:nvSpPr>
        <p:spPr bwMode="auto">
          <a:xfrm>
            <a:off x="1447800" y="57562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7</a:t>
            </a:r>
          </a:p>
        </p:txBody>
      </p:sp>
      <p:sp>
        <p:nvSpPr>
          <p:cNvPr id="180245" name="Text Box 21"/>
          <p:cNvSpPr txBox="1">
            <a:spLocks noChangeArrowheads="1"/>
          </p:cNvSpPr>
          <p:nvPr/>
        </p:nvSpPr>
        <p:spPr bwMode="auto">
          <a:xfrm>
            <a:off x="1252538" y="529907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31</a:t>
            </a:r>
          </a:p>
        </p:txBody>
      </p:sp>
      <p:sp>
        <p:nvSpPr>
          <p:cNvPr id="180246" name="Text Box 22"/>
          <p:cNvSpPr txBox="1">
            <a:spLocks noChangeArrowheads="1"/>
          </p:cNvSpPr>
          <p:nvPr/>
        </p:nvSpPr>
        <p:spPr bwMode="auto">
          <a:xfrm>
            <a:off x="3630613" y="4437063"/>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Answer</a:t>
            </a:r>
          </a:p>
        </p:txBody>
      </p:sp>
      <p:sp>
        <p:nvSpPr>
          <p:cNvPr id="180247" name="Text Box 23"/>
          <p:cNvSpPr txBox="1">
            <a:spLocks noChangeArrowheads="1"/>
          </p:cNvSpPr>
          <p:nvPr/>
        </p:nvSpPr>
        <p:spPr bwMode="auto">
          <a:xfrm>
            <a:off x="3622675" y="5010150"/>
            <a:ext cx="375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392.7 </a:t>
            </a:r>
            <a:r>
              <a:rPr lang="en-US"/>
              <a:t>×</a:t>
            </a:r>
            <a:r>
              <a:rPr lang="en-GB"/>
              <a:t> 0.8 = 31416 ÷ 100</a:t>
            </a:r>
          </a:p>
        </p:txBody>
      </p:sp>
      <p:sp>
        <p:nvSpPr>
          <p:cNvPr id="180248" name="Text Box 24"/>
          <p:cNvSpPr txBox="1">
            <a:spLocks noChangeArrowheads="1"/>
          </p:cNvSpPr>
          <p:nvPr/>
        </p:nvSpPr>
        <p:spPr bwMode="auto">
          <a:xfrm>
            <a:off x="5205413" y="5451475"/>
            <a:ext cx="1379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a:t>
            </a:r>
            <a:r>
              <a:rPr lang="en-GB" b="1"/>
              <a:t>314.16</a:t>
            </a:r>
          </a:p>
        </p:txBody>
      </p:sp>
      <p:sp>
        <p:nvSpPr>
          <p:cNvPr id="29719" name="Text Box 25"/>
          <p:cNvSpPr txBox="1">
            <a:spLocks noChangeArrowheads="1"/>
          </p:cNvSpPr>
          <p:nvPr/>
        </p:nvSpPr>
        <p:spPr bwMode="auto">
          <a:xfrm>
            <a:off x="3063875" y="1214438"/>
            <a:ext cx="30162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What is 392.7 </a:t>
            </a:r>
            <a:r>
              <a:rPr lang="en-US"/>
              <a:t>× 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02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02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0234"/>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80235"/>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80236"/>
                                        </p:tgtEl>
                                        <p:attrNameLst>
                                          <p:attrName>style.visibility</p:attrName>
                                        </p:attrNameLst>
                                      </p:cBhvr>
                                      <p:to>
                                        <p:strVal val="visible"/>
                                      </p:to>
                                    </p:set>
                                    <p:animEffect transition="in" filter="wipe(left)">
                                      <p:cBhvr>
                                        <p:cTn id="29" dur="500"/>
                                        <p:tgtEl>
                                          <p:spTgt spid="1802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8023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8024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8024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8024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8024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80244"/>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80245"/>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18024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18024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18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autoUpdateAnimBg="0"/>
      <p:bldP spid="180231" grpId="0" autoUpdateAnimBg="0"/>
      <p:bldP spid="180232" grpId="0" autoUpdateAnimBg="0"/>
      <p:bldP spid="180233" grpId="0" autoUpdateAnimBg="0"/>
      <p:bldP spid="180234" grpId="0" autoUpdateAnimBg="0"/>
      <p:bldP spid="180235" grpId="0" autoUpdateAnimBg="0"/>
      <p:bldP spid="180239" grpId="0" autoUpdateAnimBg="0"/>
      <p:bldP spid="180240" grpId="0" autoUpdateAnimBg="0"/>
      <p:bldP spid="180241" grpId="0" autoUpdateAnimBg="0"/>
      <p:bldP spid="180242" grpId="0" autoUpdateAnimBg="0"/>
      <p:bldP spid="180243" grpId="0" autoUpdateAnimBg="0"/>
      <p:bldP spid="180244" grpId="0" autoUpdateAnimBg="0"/>
      <p:bldP spid="180245" grpId="0" autoUpdateAnimBg="0"/>
      <p:bldP spid="180246" grpId="0" autoUpdateAnimBg="0"/>
      <p:bldP spid="180247" grpId="0" autoUpdateAnimBg="0"/>
      <p:bldP spid="18024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Long multiplication</a:t>
            </a:r>
            <a:endParaRPr lang="en-GB" smtClean="0"/>
          </a:p>
        </p:txBody>
      </p:sp>
      <p:grpSp>
        <p:nvGrpSpPr>
          <p:cNvPr id="30725" name="Group 5"/>
          <p:cNvGrpSpPr>
            <a:grpSpLocks/>
          </p:cNvGrpSpPr>
          <p:nvPr/>
        </p:nvGrpSpPr>
        <p:grpSpPr bwMode="auto">
          <a:xfrm>
            <a:off x="2971800" y="990600"/>
            <a:ext cx="3200400" cy="762000"/>
            <a:chOff x="1872" y="624"/>
            <a:chExt cx="2016" cy="480"/>
          </a:xfrm>
        </p:grpSpPr>
        <p:sp>
          <p:nvSpPr>
            <p:cNvPr id="30740" name="Rectangle 6"/>
            <p:cNvSpPr>
              <a:spLocks noChangeArrowheads="1"/>
            </p:cNvSpPr>
            <p:nvPr/>
          </p:nvSpPr>
          <p:spPr bwMode="auto">
            <a:xfrm>
              <a:off x="1872" y="624"/>
              <a:ext cx="2016" cy="48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1" name="Text Box 7"/>
            <p:cNvSpPr txBox="1">
              <a:spLocks noChangeArrowheads="1"/>
            </p:cNvSpPr>
            <p:nvPr/>
          </p:nvSpPr>
          <p:spPr bwMode="auto">
            <a:xfrm>
              <a:off x="1991" y="720"/>
              <a:ext cx="1777" cy="288"/>
            </a:xfrm>
            <a:prstGeom prst="rect">
              <a:avLst/>
            </a:prstGeom>
            <a:solidFill>
              <a:srgbClr val="FFFFCC"/>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57.4 × 24</a:t>
              </a:r>
            </a:p>
          </p:txBody>
        </p:sp>
      </p:grpSp>
      <p:sp>
        <p:nvSpPr>
          <p:cNvPr id="184328" name="Text Box 8"/>
          <p:cNvSpPr txBox="1">
            <a:spLocks noChangeArrowheads="1"/>
          </p:cNvSpPr>
          <p:nvPr/>
        </p:nvSpPr>
        <p:spPr bwMode="auto">
          <a:xfrm>
            <a:off x="609600" y="1981200"/>
            <a:ext cx="358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Estimate: 60 × 25 = 1500</a:t>
            </a:r>
          </a:p>
        </p:txBody>
      </p:sp>
      <p:sp>
        <p:nvSpPr>
          <p:cNvPr id="184329" name="Text Box 9"/>
          <p:cNvSpPr txBox="1">
            <a:spLocks noChangeArrowheads="1"/>
          </p:cNvSpPr>
          <p:nvPr/>
        </p:nvSpPr>
        <p:spPr bwMode="auto">
          <a:xfrm>
            <a:off x="609600" y="2514600"/>
            <a:ext cx="594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Equivalent calculation: 57.4 × 10 × 24 ÷ 10</a:t>
            </a:r>
          </a:p>
        </p:txBody>
      </p:sp>
      <p:sp>
        <p:nvSpPr>
          <p:cNvPr id="184330" name="Text Box 10"/>
          <p:cNvSpPr txBox="1">
            <a:spLocks noChangeArrowheads="1"/>
          </p:cNvSpPr>
          <p:nvPr/>
        </p:nvSpPr>
        <p:spPr bwMode="auto">
          <a:xfrm>
            <a:off x="3505200" y="2971800"/>
            <a:ext cx="231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574 × 24 ÷ 10</a:t>
            </a:r>
          </a:p>
        </p:txBody>
      </p:sp>
      <p:sp>
        <p:nvSpPr>
          <p:cNvPr id="184331" name="Text Box 11"/>
          <p:cNvSpPr txBox="1">
            <a:spLocks noChangeArrowheads="1"/>
          </p:cNvSpPr>
          <p:nvPr/>
        </p:nvSpPr>
        <p:spPr bwMode="auto">
          <a:xfrm>
            <a:off x="5149850" y="3641725"/>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574</a:t>
            </a:r>
          </a:p>
        </p:txBody>
      </p:sp>
      <p:sp>
        <p:nvSpPr>
          <p:cNvPr id="184332" name="Text Box 12"/>
          <p:cNvSpPr txBox="1">
            <a:spLocks noChangeArrowheads="1"/>
          </p:cNvSpPr>
          <p:nvPr/>
        </p:nvSpPr>
        <p:spPr bwMode="auto">
          <a:xfrm>
            <a:off x="5057775" y="4071938"/>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24</a:t>
            </a:r>
          </a:p>
        </p:txBody>
      </p:sp>
      <p:sp>
        <p:nvSpPr>
          <p:cNvPr id="184333" name="Line 13"/>
          <p:cNvSpPr>
            <a:spLocks noChangeShapeType="1"/>
          </p:cNvSpPr>
          <p:nvPr/>
        </p:nvSpPr>
        <p:spPr bwMode="auto">
          <a:xfrm>
            <a:off x="4776788" y="450056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4" name="Text Box 14"/>
          <p:cNvSpPr txBox="1">
            <a:spLocks noChangeArrowheads="1"/>
          </p:cNvSpPr>
          <p:nvPr/>
        </p:nvSpPr>
        <p:spPr bwMode="auto">
          <a:xfrm>
            <a:off x="4810125" y="4902200"/>
            <a:ext cx="103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11480</a:t>
            </a:r>
          </a:p>
        </p:txBody>
      </p:sp>
      <p:sp>
        <p:nvSpPr>
          <p:cNvPr id="184335" name="Text Box 15"/>
          <p:cNvSpPr txBox="1">
            <a:spLocks noChangeArrowheads="1"/>
          </p:cNvSpPr>
          <p:nvPr/>
        </p:nvSpPr>
        <p:spPr bwMode="auto">
          <a:xfrm>
            <a:off x="4979988" y="4473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2296</a:t>
            </a:r>
          </a:p>
        </p:txBody>
      </p:sp>
      <p:sp>
        <p:nvSpPr>
          <p:cNvPr id="184336" name="Line 16"/>
          <p:cNvSpPr>
            <a:spLocks noChangeShapeType="1"/>
          </p:cNvSpPr>
          <p:nvPr/>
        </p:nvSpPr>
        <p:spPr bwMode="auto">
          <a:xfrm>
            <a:off x="4776788" y="533241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7" name="Text Box 17"/>
          <p:cNvSpPr txBox="1">
            <a:spLocks noChangeArrowheads="1"/>
          </p:cNvSpPr>
          <p:nvPr/>
        </p:nvSpPr>
        <p:spPr bwMode="auto">
          <a:xfrm>
            <a:off x="4810125" y="5303838"/>
            <a:ext cx="103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13776</a:t>
            </a:r>
          </a:p>
        </p:txBody>
      </p:sp>
      <p:sp>
        <p:nvSpPr>
          <p:cNvPr id="184338" name="Line 18"/>
          <p:cNvSpPr>
            <a:spLocks noChangeShapeType="1"/>
          </p:cNvSpPr>
          <p:nvPr/>
        </p:nvSpPr>
        <p:spPr bwMode="auto">
          <a:xfrm>
            <a:off x="4776788" y="573246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9" name="Text Box 19"/>
          <p:cNvSpPr txBox="1">
            <a:spLocks noChangeArrowheads="1"/>
          </p:cNvSpPr>
          <p:nvPr/>
        </p:nvSpPr>
        <p:spPr bwMode="auto">
          <a:xfrm>
            <a:off x="2703513" y="5851525"/>
            <a:ext cx="4173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Answer: 13776 ÷ 10 = </a:t>
            </a:r>
            <a:r>
              <a:rPr lang="en-GB" b="1">
                <a:solidFill>
                  <a:srgbClr val="FF6600"/>
                </a:solidFill>
              </a:rPr>
              <a:t>1377.6</a:t>
            </a:r>
          </a:p>
        </p:txBody>
      </p:sp>
      <p:sp>
        <p:nvSpPr>
          <p:cNvPr id="184340" name="Text Box 20"/>
          <p:cNvSpPr txBox="1">
            <a:spLocks noChangeArrowheads="1"/>
          </p:cNvSpPr>
          <p:nvPr/>
        </p:nvSpPr>
        <p:spPr bwMode="auto">
          <a:xfrm>
            <a:off x="2795588" y="4473575"/>
            <a:ext cx="147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574 =</a:t>
            </a:r>
          </a:p>
        </p:txBody>
      </p:sp>
      <p:sp>
        <p:nvSpPr>
          <p:cNvPr id="184341" name="Text Box 21"/>
          <p:cNvSpPr txBox="1">
            <a:spLocks noChangeArrowheads="1"/>
          </p:cNvSpPr>
          <p:nvPr/>
        </p:nvSpPr>
        <p:spPr bwMode="auto">
          <a:xfrm>
            <a:off x="2795588" y="4902200"/>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20 × 574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31"/>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84332"/>
                                        </p:tgtEl>
                                        <p:attrNameLst>
                                          <p:attrName>style.visibility</p:attrName>
                                        </p:attrNameLst>
                                      </p:cBhvr>
                                      <p:to>
                                        <p:strVal val="visible"/>
                                      </p:to>
                                    </p:se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84333"/>
                                        </p:tgtEl>
                                        <p:attrNameLst>
                                          <p:attrName>style.visibility</p:attrName>
                                        </p:attrNameLst>
                                      </p:cBhvr>
                                      <p:to>
                                        <p:strVal val="visible"/>
                                      </p:to>
                                    </p:set>
                                    <p:animEffect transition="in" filter="wipe(left)">
                                      <p:cBhvr>
                                        <p:cTn id="25" dur="500"/>
                                        <p:tgtEl>
                                          <p:spTgt spid="1843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434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8433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8434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84334"/>
                                        </p:tgtEl>
                                        <p:attrNameLst>
                                          <p:attrName>style.visibility</p:attrName>
                                        </p:attrNameLst>
                                      </p:cBhvr>
                                      <p:to>
                                        <p:strVal val="visible"/>
                                      </p:to>
                                    </p:se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84336"/>
                                        </p:tgtEl>
                                        <p:attrNameLst>
                                          <p:attrName>style.visibility</p:attrName>
                                        </p:attrNameLst>
                                      </p:cBhvr>
                                      <p:to>
                                        <p:strVal val="visible"/>
                                      </p:to>
                                    </p:set>
                                    <p:animEffect transition="in" filter="wipe(left)">
                                      <p:cBhvr>
                                        <p:cTn id="45" dur="500"/>
                                        <p:tgtEl>
                                          <p:spTgt spid="18433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84337"/>
                                        </p:tgtEl>
                                        <p:attrNameLst>
                                          <p:attrName>style.visibility</p:attrName>
                                        </p:attrNameLst>
                                      </p:cBhvr>
                                      <p:to>
                                        <p:strVal val="visible"/>
                                      </p:to>
                                    </p:se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84338"/>
                                        </p:tgtEl>
                                        <p:attrNameLst>
                                          <p:attrName>style.visibility</p:attrName>
                                        </p:attrNameLst>
                                      </p:cBhvr>
                                      <p:to>
                                        <p:strVal val="visible"/>
                                      </p:to>
                                    </p:set>
                                    <p:animEffect transition="in" filter="wipe(left)">
                                      <p:cBhvr>
                                        <p:cTn id="53" dur="500"/>
                                        <p:tgtEl>
                                          <p:spTgt spid="18433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8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8" grpId="0" autoUpdateAnimBg="0"/>
      <p:bldP spid="184329" grpId="0" autoUpdateAnimBg="0"/>
      <p:bldP spid="184330" grpId="0" autoUpdateAnimBg="0"/>
      <p:bldP spid="184331" grpId="0" autoUpdateAnimBg="0"/>
      <p:bldP spid="184332" grpId="0" autoUpdateAnimBg="0"/>
      <p:bldP spid="184333" grpId="0" animBg="1"/>
      <p:bldP spid="184334" grpId="0" autoUpdateAnimBg="0"/>
      <p:bldP spid="184335" grpId="0" autoUpdateAnimBg="0"/>
      <p:bldP spid="184336" grpId="0" animBg="1"/>
      <p:bldP spid="184337" grpId="0" autoUpdateAnimBg="0"/>
      <p:bldP spid="184338" grpId="0" animBg="1"/>
      <p:bldP spid="184339" grpId="0" autoUpdateAnimBg="0"/>
      <p:bldP spid="184340" grpId="0" autoUpdateAnimBg="0"/>
      <p:bldP spid="18434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Long multiplication</a:t>
            </a:r>
            <a:endParaRPr lang="en-GB" smtClean="0">
              <a:solidFill>
                <a:srgbClr val="5B0091"/>
              </a:solidFill>
            </a:endParaRPr>
          </a:p>
        </p:txBody>
      </p:sp>
      <p:sp>
        <p:nvSpPr>
          <p:cNvPr id="31749" name="Rectangle 5"/>
          <p:cNvSpPr>
            <a:spLocks noChangeArrowheads="1"/>
          </p:cNvSpPr>
          <p:nvPr/>
        </p:nvSpPr>
        <p:spPr bwMode="auto">
          <a:xfrm>
            <a:off x="2971800" y="990600"/>
            <a:ext cx="3200400" cy="7620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Text Box 6"/>
          <p:cNvSpPr txBox="1">
            <a:spLocks noChangeArrowheads="1"/>
          </p:cNvSpPr>
          <p:nvPr/>
        </p:nvSpPr>
        <p:spPr bwMode="auto">
          <a:xfrm>
            <a:off x="3105150" y="1143000"/>
            <a:ext cx="2905125" cy="457200"/>
          </a:xfrm>
          <a:prstGeom prst="rect">
            <a:avLst/>
          </a:prstGeom>
          <a:solidFill>
            <a:srgbClr val="FFFFCC"/>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23.2 × 1.8</a:t>
            </a:r>
          </a:p>
        </p:txBody>
      </p:sp>
      <p:sp>
        <p:nvSpPr>
          <p:cNvPr id="186375" name="Text Box 7"/>
          <p:cNvSpPr txBox="1">
            <a:spLocks noChangeArrowheads="1"/>
          </p:cNvSpPr>
          <p:nvPr/>
        </p:nvSpPr>
        <p:spPr bwMode="auto">
          <a:xfrm>
            <a:off x="609600" y="1981200"/>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Estimate: 23 × 2 = 46</a:t>
            </a:r>
          </a:p>
        </p:txBody>
      </p:sp>
      <p:sp>
        <p:nvSpPr>
          <p:cNvPr id="186376" name="Text Box 8"/>
          <p:cNvSpPr txBox="1">
            <a:spLocks noChangeArrowheads="1"/>
          </p:cNvSpPr>
          <p:nvPr/>
        </p:nvSpPr>
        <p:spPr bwMode="auto">
          <a:xfrm>
            <a:off x="609600" y="2514600"/>
            <a:ext cx="6969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Equivalent calculation: 23.2 × 10 × 1.8 × 10 ÷ 100 </a:t>
            </a:r>
          </a:p>
        </p:txBody>
      </p:sp>
      <p:sp>
        <p:nvSpPr>
          <p:cNvPr id="186377" name="Text Box 9"/>
          <p:cNvSpPr txBox="1">
            <a:spLocks noChangeArrowheads="1"/>
          </p:cNvSpPr>
          <p:nvPr/>
        </p:nvSpPr>
        <p:spPr bwMode="auto">
          <a:xfrm>
            <a:off x="3505200" y="29718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232 × 18 ÷ 100</a:t>
            </a:r>
          </a:p>
        </p:txBody>
      </p:sp>
      <p:sp>
        <p:nvSpPr>
          <p:cNvPr id="186378" name="Text Box 10"/>
          <p:cNvSpPr txBox="1">
            <a:spLocks noChangeArrowheads="1"/>
          </p:cNvSpPr>
          <p:nvPr/>
        </p:nvSpPr>
        <p:spPr bwMode="auto">
          <a:xfrm>
            <a:off x="5030788" y="3641725"/>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232</a:t>
            </a:r>
          </a:p>
        </p:txBody>
      </p:sp>
      <p:sp>
        <p:nvSpPr>
          <p:cNvPr id="186379" name="Text Box 11"/>
          <p:cNvSpPr txBox="1">
            <a:spLocks noChangeArrowheads="1"/>
          </p:cNvSpPr>
          <p:nvPr/>
        </p:nvSpPr>
        <p:spPr bwMode="auto">
          <a:xfrm>
            <a:off x="4938713" y="4071938"/>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18</a:t>
            </a:r>
          </a:p>
        </p:txBody>
      </p:sp>
      <p:sp>
        <p:nvSpPr>
          <p:cNvPr id="186380" name="Line 12"/>
          <p:cNvSpPr>
            <a:spLocks noChangeShapeType="1"/>
          </p:cNvSpPr>
          <p:nvPr/>
        </p:nvSpPr>
        <p:spPr bwMode="auto">
          <a:xfrm>
            <a:off x="4657725" y="450056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1" name="Text Box 13"/>
          <p:cNvSpPr txBox="1">
            <a:spLocks noChangeArrowheads="1"/>
          </p:cNvSpPr>
          <p:nvPr/>
        </p:nvSpPr>
        <p:spPr bwMode="auto">
          <a:xfrm>
            <a:off x="4860925" y="490220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2320</a:t>
            </a:r>
          </a:p>
        </p:txBody>
      </p:sp>
      <p:sp>
        <p:nvSpPr>
          <p:cNvPr id="186382" name="Text Box 14"/>
          <p:cNvSpPr txBox="1">
            <a:spLocks noChangeArrowheads="1"/>
          </p:cNvSpPr>
          <p:nvPr/>
        </p:nvSpPr>
        <p:spPr bwMode="auto">
          <a:xfrm>
            <a:off x="4860925" y="4473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1856</a:t>
            </a:r>
          </a:p>
        </p:txBody>
      </p:sp>
      <p:sp>
        <p:nvSpPr>
          <p:cNvPr id="186383" name="Line 15"/>
          <p:cNvSpPr>
            <a:spLocks noChangeShapeType="1"/>
          </p:cNvSpPr>
          <p:nvPr/>
        </p:nvSpPr>
        <p:spPr bwMode="auto">
          <a:xfrm>
            <a:off x="4657725" y="533241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4" name="Text Box 16"/>
          <p:cNvSpPr txBox="1">
            <a:spLocks noChangeArrowheads="1"/>
          </p:cNvSpPr>
          <p:nvPr/>
        </p:nvSpPr>
        <p:spPr bwMode="auto">
          <a:xfrm>
            <a:off x="4860925" y="5303838"/>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4176</a:t>
            </a:r>
          </a:p>
        </p:txBody>
      </p:sp>
      <p:sp>
        <p:nvSpPr>
          <p:cNvPr id="186385" name="Line 17"/>
          <p:cNvSpPr>
            <a:spLocks noChangeShapeType="1"/>
          </p:cNvSpPr>
          <p:nvPr/>
        </p:nvSpPr>
        <p:spPr bwMode="auto">
          <a:xfrm>
            <a:off x="4657725" y="573246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6" name="Text Box 18"/>
          <p:cNvSpPr txBox="1">
            <a:spLocks noChangeArrowheads="1"/>
          </p:cNvSpPr>
          <p:nvPr/>
        </p:nvSpPr>
        <p:spPr bwMode="auto">
          <a:xfrm>
            <a:off x="2584450" y="5851525"/>
            <a:ext cx="400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Answer: 4176 ÷ 100 = </a:t>
            </a:r>
            <a:r>
              <a:rPr lang="en-GB" b="1">
                <a:solidFill>
                  <a:srgbClr val="FF6600"/>
                </a:solidFill>
              </a:rPr>
              <a:t>41.76</a:t>
            </a:r>
          </a:p>
        </p:txBody>
      </p:sp>
      <p:sp>
        <p:nvSpPr>
          <p:cNvPr id="186387" name="Text Box 19"/>
          <p:cNvSpPr txBox="1">
            <a:spLocks noChangeArrowheads="1"/>
          </p:cNvSpPr>
          <p:nvPr/>
        </p:nvSpPr>
        <p:spPr bwMode="auto">
          <a:xfrm>
            <a:off x="2676525" y="4473575"/>
            <a:ext cx="147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 × 232 =</a:t>
            </a:r>
          </a:p>
        </p:txBody>
      </p:sp>
      <p:sp>
        <p:nvSpPr>
          <p:cNvPr id="186388" name="Text Box 20"/>
          <p:cNvSpPr txBox="1">
            <a:spLocks noChangeArrowheads="1"/>
          </p:cNvSpPr>
          <p:nvPr/>
        </p:nvSpPr>
        <p:spPr bwMode="auto">
          <a:xfrm>
            <a:off x="2676525" y="4902200"/>
            <a:ext cx="137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10 × 232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63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6378"/>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86379"/>
                                        </p:tgtEl>
                                        <p:attrNameLst>
                                          <p:attrName>style.visibility</p:attrName>
                                        </p:attrNameLst>
                                      </p:cBhvr>
                                      <p:to>
                                        <p:strVal val="visible"/>
                                      </p:to>
                                    </p:se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86380"/>
                                        </p:tgtEl>
                                        <p:attrNameLst>
                                          <p:attrName>style.visibility</p:attrName>
                                        </p:attrNameLst>
                                      </p:cBhvr>
                                      <p:to>
                                        <p:strVal val="visible"/>
                                      </p:to>
                                    </p:set>
                                    <p:animEffect transition="in" filter="wipe(left)">
                                      <p:cBhvr>
                                        <p:cTn id="25" dur="500"/>
                                        <p:tgtEl>
                                          <p:spTgt spid="1863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638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8638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8638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86381"/>
                                        </p:tgtEl>
                                        <p:attrNameLst>
                                          <p:attrName>style.visibility</p:attrName>
                                        </p:attrNameLst>
                                      </p:cBhvr>
                                      <p:to>
                                        <p:strVal val="visible"/>
                                      </p:to>
                                    </p:se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86383"/>
                                        </p:tgtEl>
                                        <p:attrNameLst>
                                          <p:attrName>style.visibility</p:attrName>
                                        </p:attrNameLst>
                                      </p:cBhvr>
                                      <p:to>
                                        <p:strVal val="visible"/>
                                      </p:to>
                                    </p:set>
                                    <p:animEffect transition="in" filter="wipe(left)">
                                      <p:cBhvr>
                                        <p:cTn id="45" dur="500"/>
                                        <p:tgtEl>
                                          <p:spTgt spid="18638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86384"/>
                                        </p:tgtEl>
                                        <p:attrNameLst>
                                          <p:attrName>style.visibility</p:attrName>
                                        </p:attrNameLst>
                                      </p:cBhvr>
                                      <p:to>
                                        <p:strVal val="visible"/>
                                      </p:to>
                                    </p:se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86385"/>
                                        </p:tgtEl>
                                        <p:attrNameLst>
                                          <p:attrName>style.visibility</p:attrName>
                                        </p:attrNameLst>
                                      </p:cBhvr>
                                      <p:to>
                                        <p:strVal val="visible"/>
                                      </p:to>
                                    </p:set>
                                    <p:animEffect transition="in" filter="wipe(left)">
                                      <p:cBhvr>
                                        <p:cTn id="53" dur="500"/>
                                        <p:tgtEl>
                                          <p:spTgt spid="18638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8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autoUpdateAnimBg="0"/>
      <p:bldP spid="186376" grpId="0" autoUpdateAnimBg="0"/>
      <p:bldP spid="186377" grpId="0" autoUpdateAnimBg="0"/>
      <p:bldP spid="186378" grpId="0" autoUpdateAnimBg="0"/>
      <p:bldP spid="186379" grpId="0" autoUpdateAnimBg="0"/>
      <p:bldP spid="186380" grpId="0" animBg="1"/>
      <p:bldP spid="186381" grpId="0" autoUpdateAnimBg="0"/>
      <p:bldP spid="186382" grpId="0" autoUpdateAnimBg="0"/>
      <p:bldP spid="186383" grpId="0" animBg="1"/>
      <p:bldP spid="186384" grpId="0" autoUpdateAnimBg="0"/>
      <p:bldP spid="186385" grpId="0" animBg="1"/>
      <p:bldP spid="186386" grpId="0" autoUpdateAnimBg="0"/>
      <p:bldP spid="186387" grpId="0" autoUpdateAnimBg="0"/>
      <p:bldP spid="18638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Long multiplication</a:t>
            </a:r>
            <a:endParaRPr lang="en-GB" smtClean="0">
              <a:solidFill>
                <a:srgbClr val="5B0091"/>
              </a:solidFill>
            </a:endParaRPr>
          </a:p>
        </p:txBody>
      </p:sp>
      <p:sp>
        <p:nvSpPr>
          <p:cNvPr id="32773" name="Rectangle 5"/>
          <p:cNvSpPr>
            <a:spLocks noChangeArrowheads="1"/>
          </p:cNvSpPr>
          <p:nvPr/>
        </p:nvSpPr>
        <p:spPr bwMode="auto">
          <a:xfrm>
            <a:off x="2971800" y="990600"/>
            <a:ext cx="3200400" cy="7620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Text Box 6"/>
          <p:cNvSpPr txBox="1">
            <a:spLocks noChangeArrowheads="1"/>
          </p:cNvSpPr>
          <p:nvPr/>
        </p:nvSpPr>
        <p:spPr bwMode="auto">
          <a:xfrm>
            <a:off x="3076575" y="1143000"/>
            <a:ext cx="2990850" cy="457200"/>
          </a:xfrm>
          <a:prstGeom prst="rect">
            <a:avLst/>
          </a:prstGeom>
          <a:solidFill>
            <a:srgbClr val="FFFFCC"/>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394 × 0.47</a:t>
            </a:r>
          </a:p>
        </p:txBody>
      </p:sp>
      <p:sp>
        <p:nvSpPr>
          <p:cNvPr id="188423" name="Text Box 7"/>
          <p:cNvSpPr txBox="1">
            <a:spLocks noChangeArrowheads="1"/>
          </p:cNvSpPr>
          <p:nvPr/>
        </p:nvSpPr>
        <p:spPr bwMode="auto">
          <a:xfrm>
            <a:off x="609600" y="1981200"/>
            <a:ext cx="367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Estimate: 400 × 0.5 = 200</a:t>
            </a:r>
          </a:p>
        </p:txBody>
      </p:sp>
      <p:sp>
        <p:nvSpPr>
          <p:cNvPr id="188424" name="Text Box 8"/>
          <p:cNvSpPr txBox="1">
            <a:spLocks noChangeArrowheads="1"/>
          </p:cNvSpPr>
          <p:nvPr/>
        </p:nvSpPr>
        <p:spPr bwMode="auto">
          <a:xfrm>
            <a:off x="609600" y="2514600"/>
            <a:ext cx="6538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Equivalent calculation: 394 × 0.47 × 100 ÷ 100 </a:t>
            </a:r>
          </a:p>
        </p:txBody>
      </p:sp>
      <p:sp>
        <p:nvSpPr>
          <p:cNvPr id="188425" name="Text Box 9"/>
          <p:cNvSpPr txBox="1">
            <a:spLocks noChangeArrowheads="1"/>
          </p:cNvSpPr>
          <p:nvPr/>
        </p:nvSpPr>
        <p:spPr bwMode="auto">
          <a:xfrm>
            <a:off x="3505200" y="29718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394 × 47 ÷ 100</a:t>
            </a:r>
          </a:p>
        </p:txBody>
      </p:sp>
      <p:sp>
        <p:nvSpPr>
          <p:cNvPr id="188426" name="Text Box 10"/>
          <p:cNvSpPr txBox="1">
            <a:spLocks noChangeArrowheads="1"/>
          </p:cNvSpPr>
          <p:nvPr/>
        </p:nvSpPr>
        <p:spPr bwMode="auto">
          <a:xfrm>
            <a:off x="4906963" y="3641725"/>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394</a:t>
            </a:r>
          </a:p>
        </p:txBody>
      </p:sp>
      <p:sp>
        <p:nvSpPr>
          <p:cNvPr id="188427" name="Text Box 11"/>
          <p:cNvSpPr txBox="1">
            <a:spLocks noChangeArrowheads="1"/>
          </p:cNvSpPr>
          <p:nvPr/>
        </p:nvSpPr>
        <p:spPr bwMode="auto">
          <a:xfrm>
            <a:off x="4814888" y="4071938"/>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47</a:t>
            </a:r>
          </a:p>
        </p:txBody>
      </p:sp>
      <p:sp>
        <p:nvSpPr>
          <p:cNvPr id="188428" name="Line 12"/>
          <p:cNvSpPr>
            <a:spLocks noChangeShapeType="1"/>
          </p:cNvSpPr>
          <p:nvPr/>
        </p:nvSpPr>
        <p:spPr bwMode="auto">
          <a:xfrm>
            <a:off x="4533900" y="450056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29" name="Text Box 13"/>
          <p:cNvSpPr txBox="1">
            <a:spLocks noChangeArrowheads="1"/>
          </p:cNvSpPr>
          <p:nvPr/>
        </p:nvSpPr>
        <p:spPr bwMode="auto">
          <a:xfrm>
            <a:off x="4567238" y="4902200"/>
            <a:ext cx="103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15760</a:t>
            </a:r>
          </a:p>
        </p:txBody>
      </p:sp>
      <p:sp>
        <p:nvSpPr>
          <p:cNvPr id="188430" name="Text Box 14"/>
          <p:cNvSpPr txBox="1">
            <a:spLocks noChangeArrowheads="1"/>
          </p:cNvSpPr>
          <p:nvPr/>
        </p:nvSpPr>
        <p:spPr bwMode="auto">
          <a:xfrm>
            <a:off x="4737100" y="44735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2758</a:t>
            </a:r>
          </a:p>
        </p:txBody>
      </p:sp>
      <p:sp>
        <p:nvSpPr>
          <p:cNvPr id="188431" name="Line 15"/>
          <p:cNvSpPr>
            <a:spLocks noChangeShapeType="1"/>
          </p:cNvSpPr>
          <p:nvPr/>
        </p:nvSpPr>
        <p:spPr bwMode="auto">
          <a:xfrm>
            <a:off x="4533900" y="533241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2" name="Text Box 16"/>
          <p:cNvSpPr txBox="1">
            <a:spLocks noChangeArrowheads="1"/>
          </p:cNvSpPr>
          <p:nvPr/>
        </p:nvSpPr>
        <p:spPr bwMode="auto">
          <a:xfrm>
            <a:off x="4567238" y="5303838"/>
            <a:ext cx="103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18518</a:t>
            </a:r>
          </a:p>
        </p:txBody>
      </p:sp>
      <p:sp>
        <p:nvSpPr>
          <p:cNvPr id="188433" name="Line 17"/>
          <p:cNvSpPr>
            <a:spLocks noChangeShapeType="1"/>
          </p:cNvSpPr>
          <p:nvPr/>
        </p:nvSpPr>
        <p:spPr bwMode="auto">
          <a:xfrm>
            <a:off x="4533900" y="5732463"/>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4" name="Text Box 18"/>
          <p:cNvSpPr txBox="1">
            <a:spLocks noChangeArrowheads="1"/>
          </p:cNvSpPr>
          <p:nvPr/>
        </p:nvSpPr>
        <p:spPr bwMode="auto">
          <a:xfrm>
            <a:off x="2460625" y="5851525"/>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Answer: 18518 ÷ 100 = </a:t>
            </a:r>
            <a:r>
              <a:rPr lang="en-GB" b="1">
                <a:solidFill>
                  <a:srgbClr val="FF6600"/>
                </a:solidFill>
              </a:rPr>
              <a:t>185.18</a:t>
            </a:r>
          </a:p>
        </p:txBody>
      </p:sp>
      <p:sp>
        <p:nvSpPr>
          <p:cNvPr id="188435" name="Text Box 19"/>
          <p:cNvSpPr txBox="1">
            <a:spLocks noChangeArrowheads="1"/>
          </p:cNvSpPr>
          <p:nvPr/>
        </p:nvSpPr>
        <p:spPr bwMode="auto">
          <a:xfrm>
            <a:off x="2552700" y="4473575"/>
            <a:ext cx="147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 × 394 =</a:t>
            </a:r>
          </a:p>
        </p:txBody>
      </p:sp>
      <p:sp>
        <p:nvSpPr>
          <p:cNvPr id="188436" name="Text Box 20"/>
          <p:cNvSpPr txBox="1">
            <a:spLocks noChangeArrowheads="1"/>
          </p:cNvSpPr>
          <p:nvPr/>
        </p:nvSpPr>
        <p:spPr bwMode="auto">
          <a:xfrm>
            <a:off x="2552700" y="4902200"/>
            <a:ext cx="137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40 × 394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4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8426"/>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88427"/>
                                        </p:tgtEl>
                                        <p:attrNameLst>
                                          <p:attrName>style.visibility</p:attrName>
                                        </p:attrNameLst>
                                      </p:cBhvr>
                                      <p:to>
                                        <p:strVal val="visible"/>
                                      </p:to>
                                    </p:se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88428"/>
                                        </p:tgtEl>
                                        <p:attrNameLst>
                                          <p:attrName>style.visibility</p:attrName>
                                        </p:attrNameLst>
                                      </p:cBhvr>
                                      <p:to>
                                        <p:strVal val="visible"/>
                                      </p:to>
                                    </p:set>
                                    <p:animEffect transition="in" filter="wipe(left)">
                                      <p:cBhvr>
                                        <p:cTn id="25" dur="500"/>
                                        <p:tgtEl>
                                          <p:spTgt spid="1884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843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8843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8843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88429"/>
                                        </p:tgtEl>
                                        <p:attrNameLst>
                                          <p:attrName>style.visibility</p:attrName>
                                        </p:attrNameLst>
                                      </p:cBhvr>
                                      <p:to>
                                        <p:strVal val="visible"/>
                                      </p:to>
                                    </p:se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88431"/>
                                        </p:tgtEl>
                                        <p:attrNameLst>
                                          <p:attrName>style.visibility</p:attrName>
                                        </p:attrNameLst>
                                      </p:cBhvr>
                                      <p:to>
                                        <p:strVal val="visible"/>
                                      </p:to>
                                    </p:set>
                                    <p:animEffect transition="in" filter="wipe(left)">
                                      <p:cBhvr>
                                        <p:cTn id="45" dur="500"/>
                                        <p:tgtEl>
                                          <p:spTgt spid="1884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88432"/>
                                        </p:tgtEl>
                                        <p:attrNameLst>
                                          <p:attrName>style.visibility</p:attrName>
                                        </p:attrNameLst>
                                      </p:cBhvr>
                                      <p:to>
                                        <p:strVal val="visible"/>
                                      </p:to>
                                    </p:se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88433"/>
                                        </p:tgtEl>
                                        <p:attrNameLst>
                                          <p:attrName>style.visibility</p:attrName>
                                        </p:attrNameLst>
                                      </p:cBhvr>
                                      <p:to>
                                        <p:strVal val="visible"/>
                                      </p:to>
                                    </p:set>
                                    <p:animEffect transition="in" filter="wipe(left)">
                                      <p:cBhvr>
                                        <p:cTn id="53" dur="500"/>
                                        <p:tgtEl>
                                          <p:spTgt spid="1884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8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autoUpdateAnimBg="0"/>
      <p:bldP spid="188424" grpId="0" autoUpdateAnimBg="0"/>
      <p:bldP spid="188425" grpId="0" autoUpdateAnimBg="0"/>
      <p:bldP spid="188426" grpId="0" autoUpdateAnimBg="0"/>
      <p:bldP spid="188427" grpId="0" autoUpdateAnimBg="0"/>
      <p:bldP spid="188428" grpId="0" animBg="1"/>
      <p:bldP spid="188429" grpId="0" autoUpdateAnimBg="0"/>
      <p:bldP spid="188430" grpId="0" autoUpdateAnimBg="0"/>
      <p:bldP spid="188431" grpId="0" animBg="1"/>
      <p:bldP spid="188432" grpId="0" autoUpdateAnimBg="0"/>
      <p:bldP spid="188433" grpId="0" animBg="1"/>
      <p:bldP spid="188434" grpId="0" autoUpdateAnimBg="0"/>
      <p:bldP spid="188435" grpId="0" autoUpdateAnimBg="0"/>
      <p:bldP spid="18843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title" idx="4294967295"/>
          </p:nvPr>
        </p:nvSpPr>
        <p:spPr>
          <a:xfrm>
            <a:off x="152400" y="152400"/>
            <a:ext cx="7467600" cy="609600"/>
          </a:xfrm>
          <a:noFill/>
        </p:spPr>
        <p:txBody>
          <a:bodyPr/>
          <a:lstStyle/>
          <a:p>
            <a:pPr eaLnBrk="1" hangingPunct="1"/>
            <a:r>
              <a:rPr lang="en-GB" smtClean="0">
                <a:solidFill>
                  <a:srgbClr val="5B0091"/>
                </a:solidFill>
              </a:rPr>
              <a:t>Long multiplication</a:t>
            </a:r>
          </a:p>
        </p:txBody>
      </p:sp>
      <p:grpSp>
        <p:nvGrpSpPr>
          <p:cNvPr id="3077" name="Group 4"/>
          <p:cNvGrpSpPr>
            <a:grpSpLocks/>
          </p:cNvGrpSpPr>
          <p:nvPr/>
        </p:nvGrpSpPr>
        <p:grpSpPr bwMode="auto">
          <a:xfrm>
            <a:off x="7304088" y="115888"/>
            <a:ext cx="576262" cy="576262"/>
            <a:chOff x="4601" y="73"/>
            <a:chExt cx="363" cy="363"/>
          </a:xfrm>
        </p:grpSpPr>
        <p:pic>
          <p:nvPicPr>
            <p:cNvPr id="3079" name="Picture 5" descr="fl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Oval 6"/>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81" name="Oval 7"/>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3078" name="Picture 8"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4"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Grp="1" noChangeArrowheads="1"/>
          </p:cNvSpPr>
          <p:nvPr>
            <p:ph type="title" idx="4294967295"/>
          </p:nvPr>
        </p:nvSpPr>
        <p:spPr>
          <a:xfrm>
            <a:off x="152400" y="152400"/>
            <a:ext cx="4267200" cy="609600"/>
          </a:xfrm>
          <a:noFill/>
        </p:spPr>
        <p:txBody>
          <a:bodyPr/>
          <a:lstStyle/>
          <a:p>
            <a:pPr eaLnBrk="1" hangingPunct="1"/>
            <a:r>
              <a:rPr lang="en-US" smtClean="0">
                <a:solidFill>
                  <a:srgbClr val="5B0091"/>
                </a:solidFill>
              </a:rPr>
              <a:t>Short</a:t>
            </a:r>
            <a:r>
              <a:rPr lang="en-GB" smtClean="0">
                <a:solidFill>
                  <a:srgbClr val="5B0091"/>
                </a:solidFill>
              </a:rPr>
              <a:t> division</a:t>
            </a:r>
            <a:endParaRPr lang="en-GB" smtClean="0"/>
          </a:p>
        </p:txBody>
      </p:sp>
      <p:sp>
        <p:nvSpPr>
          <p:cNvPr id="33797" name="Text Box 5"/>
          <p:cNvSpPr txBox="1">
            <a:spLocks noChangeArrowheads="1"/>
          </p:cNvSpPr>
          <p:nvPr/>
        </p:nvSpPr>
        <p:spPr bwMode="auto">
          <a:xfrm>
            <a:off x="461963" y="2001838"/>
            <a:ext cx="5557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Start by finding an approximate answer:</a:t>
            </a:r>
          </a:p>
        </p:txBody>
      </p:sp>
      <p:sp>
        <p:nvSpPr>
          <p:cNvPr id="190470" name="Text Box 6"/>
          <p:cNvSpPr txBox="1">
            <a:spLocks noChangeArrowheads="1"/>
          </p:cNvSpPr>
          <p:nvPr/>
        </p:nvSpPr>
        <p:spPr bwMode="auto">
          <a:xfrm>
            <a:off x="461963" y="2743200"/>
            <a:ext cx="170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259.2 ÷ 6 </a:t>
            </a:r>
            <a:r>
              <a:rPr lang="en-GB">
                <a:sym typeface="Symbol" pitchFamily="18" charset="2"/>
              </a:rPr>
              <a:t></a:t>
            </a:r>
            <a:endParaRPr lang="en-GB"/>
          </a:p>
        </p:txBody>
      </p:sp>
      <p:sp>
        <p:nvSpPr>
          <p:cNvPr id="190471" name="Text Box 7"/>
          <p:cNvSpPr txBox="1">
            <a:spLocks noChangeArrowheads="1"/>
          </p:cNvSpPr>
          <p:nvPr/>
        </p:nvSpPr>
        <p:spPr bwMode="auto">
          <a:xfrm>
            <a:off x="2078038" y="2743200"/>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240 ÷ 6 =</a:t>
            </a:r>
          </a:p>
        </p:txBody>
      </p:sp>
      <p:sp>
        <p:nvSpPr>
          <p:cNvPr id="190472" name="Text Box 8"/>
          <p:cNvSpPr txBox="1">
            <a:spLocks noChangeArrowheads="1"/>
          </p:cNvSpPr>
          <p:nvPr/>
        </p:nvSpPr>
        <p:spPr bwMode="auto">
          <a:xfrm>
            <a:off x="3459163" y="2743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40</a:t>
            </a:r>
          </a:p>
        </p:txBody>
      </p:sp>
      <p:sp>
        <p:nvSpPr>
          <p:cNvPr id="190473" name="Text Box 9"/>
          <p:cNvSpPr txBox="1">
            <a:spLocks noChangeArrowheads="1"/>
          </p:cNvSpPr>
          <p:nvPr/>
        </p:nvSpPr>
        <p:spPr bwMode="auto">
          <a:xfrm>
            <a:off x="3913188" y="4068763"/>
            <a:ext cx="16494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t>2 5 9 . 2</a:t>
            </a:r>
          </a:p>
        </p:txBody>
      </p:sp>
      <p:grpSp>
        <p:nvGrpSpPr>
          <p:cNvPr id="190474" name="Group 10"/>
          <p:cNvGrpSpPr>
            <a:grpSpLocks/>
          </p:cNvGrpSpPr>
          <p:nvPr/>
        </p:nvGrpSpPr>
        <p:grpSpPr bwMode="auto">
          <a:xfrm>
            <a:off x="3852863" y="4114800"/>
            <a:ext cx="1709737" cy="381000"/>
            <a:chOff x="1663" y="2112"/>
            <a:chExt cx="881" cy="240"/>
          </a:xfrm>
        </p:grpSpPr>
        <p:sp>
          <p:nvSpPr>
            <p:cNvPr id="33815" name="AutoShape 11"/>
            <p:cNvSpPr>
              <a:spLocks/>
            </p:cNvSpPr>
            <p:nvPr/>
          </p:nvSpPr>
          <p:spPr bwMode="auto">
            <a:xfrm>
              <a:off x="1663" y="2112"/>
              <a:ext cx="48" cy="240"/>
            </a:xfrm>
            <a:prstGeom prst="rightBracket">
              <a:avLst>
                <a:gd name="adj" fmla="val 250000"/>
              </a:avLst>
            </a:prstGeom>
            <a:noFill/>
            <a:ln w="1905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6" name="Line 12"/>
            <p:cNvSpPr>
              <a:spLocks noChangeShapeType="1"/>
            </p:cNvSpPr>
            <p:nvPr/>
          </p:nvSpPr>
          <p:spPr bwMode="auto">
            <a:xfrm>
              <a:off x="1663" y="2112"/>
              <a:ext cx="881" cy="0"/>
            </a:xfrm>
            <a:prstGeom prst="line">
              <a:avLst/>
            </a:prstGeom>
            <a:noFill/>
            <a:ln w="1905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0477" name="Text Box 13"/>
          <p:cNvSpPr txBox="1">
            <a:spLocks noChangeArrowheads="1"/>
          </p:cNvSpPr>
          <p:nvPr/>
        </p:nvSpPr>
        <p:spPr bwMode="auto">
          <a:xfrm>
            <a:off x="3422650" y="4068763"/>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t>6</a:t>
            </a:r>
          </a:p>
        </p:txBody>
      </p:sp>
      <p:sp>
        <p:nvSpPr>
          <p:cNvPr id="190478" name="Text Box 14"/>
          <p:cNvSpPr txBox="1">
            <a:spLocks noChangeArrowheads="1"/>
          </p:cNvSpPr>
          <p:nvPr/>
        </p:nvSpPr>
        <p:spPr bwMode="auto">
          <a:xfrm>
            <a:off x="3913188" y="355123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0</a:t>
            </a:r>
          </a:p>
        </p:txBody>
      </p:sp>
      <p:sp>
        <p:nvSpPr>
          <p:cNvPr id="190479" name="Text Box 15"/>
          <p:cNvSpPr txBox="1">
            <a:spLocks noChangeArrowheads="1"/>
          </p:cNvSpPr>
          <p:nvPr/>
        </p:nvSpPr>
        <p:spPr bwMode="auto">
          <a:xfrm>
            <a:off x="4138613" y="40687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2</a:t>
            </a:r>
          </a:p>
        </p:txBody>
      </p:sp>
      <p:sp>
        <p:nvSpPr>
          <p:cNvPr id="190480" name="Text Box 16"/>
          <p:cNvSpPr txBox="1">
            <a:spLocks noChangeArrowheads="1"/>
          </p:cNvSpPr>
          <p:nvPr/>
        </p:nvSpPr>
        <p:spPr bwMode="auto">
          <a:xfrm>
            <a:off x="4251325" y="355123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4</a:t>
            </a:r>
          </a:p>
        </p:txBody>
      </p:sp>
      <p:sp>
        <p:nvSpPr>
          <p:cNvPr id="190481" name="Text Box 17"/>
          <p:cNvSpPr txBox="1">
            <a:spLocks noChangeArrowheads="1"/>
          </p:cNvSpPr>
          <p:nvPr/>
        </p:nvSpPr>
        <p:spPr bwMode="auto">
          <a:xfrm>
            <a:off x="4473575" y="40687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1</a:t>
            </a:r>
          </a:p>
        </p:txBody>
      </p:sp>
      <p:sp>
        <p:nvSpPr>
          <p:cNvPr id="190482" name="Text Box 18"/>
          <p:cNvSpPr txBox="1">
            <a:spLocks noChangeArrowheads="1"/>
          </p:cNvSpPr>
          <p:nvPr/>
        </p:nvSpPr>
        <p:spPr bwMode="auto">
          <a:xfrm>
            <a:off x="4589463" y="355123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3</a:t>
            </a:r>
          </a:p>
        </p:txBody>
      </p:sp>
      <p:sp>
        <p:nvSpPr>
          <p:cNvPr id="190483" name="Text Box 19"/>
          <p:cNvSpPr txBox="1">
            <a:spLocks noChangeArrowheads="1"/>
          </p:cNvSpPr>
          <p:nvPr/>
        </p:nvSpPr>
        <p:spPr bwMode="auto">
          <a:xfrm>
            <a:off x="4927600" y="3551238"/>
            <a:ext cx="296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a:t>
            </a:r>
          </a:p>
        </p:txBody>
      </p:sp>
      <p:sp>
        <p:nvSpPr>
          <p:cNvPr id="190484" name="Text Box 20"/>
          <p:cNvSpPr txBox="1">
            <a:spLocks noChangeArrowheads="1"/>
          </p:cNvSpPr>
          <p:nvPr/>
        </p:nvSpPr>
        <p:spPr bwMode="auto">
          <a:xfrm>
            <a:off x="5006975" y="40687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1</a:t>
            </a:r>
          </a:p>
        </p:txBody>
      </p:sp>
      <p:sp>
        <p:nvSpPr>
          <p:cNvPr id="190485" name="Text Box 21"/>
          <p:cNvSpPr txBox="1">
            <a:spLocks noChangeArrowheads="1"/>
          </p:cNvSpPr>
          <p:nvPr/>
        </p:nvSpPr>
        <p:spPr bwMode="auto">
          <a:xfrm>
            <a:off x="5153025" y="355123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2</a:t>
            </a:r>
          </a:p>
        </p:txBody>
      </p:sp>
      <p:sp>
        <p:nvSpPr>
          <p:cNvPr id="190486" name="Text Box 22"/>
          <p:cNvSpPr txBox="1">
            <a:spLocks noChangeArrowheads="1"/>
          </p:cNvSpPr>
          <p:nvPr/>
        </p:nvSpPr>
        <p:spPr bwMode="auto">
          <a:xfrm>
            <a:off x="3460750" y="5181600"/>
            <a:ext cx="2392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259.2 ÷ 6 = </a:t>
            </a:r>
            <a:r>
              <a:rPr lang="en-GB" b="1">
                <a:solidFill>
                  <a:srgbClr val="FF6600"/>
                </a:solidFill>
              </a:rPr>
              <a:t>43.2</a:t>
            </a:r>
          </a:p>
        </p:txBody>
      </p:sp>
      <p:sp>
        <p:nvSpPr>
          <p:cNvPr id="33813" name="Rectangle 23"/>
          <p:cNvSpPr>
            <a:spLocks noChangeArrowheads="1"/>
          </p:cNvSpPr>
          <p:nvPr/>
        </p:nvSpPr>
        <p:spPr bwMode="auto">
          <a:xfrm>
            <a:off x="2971800" y="990600"/>
            <a:ext cx="3200400" cy="7620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4" name="Text Box 24"/>
          <p:cNvSpPr txBox="1">
            <a:spLocks noChangeArrowheads="1"/>
          </p:cNvSpPr>
          <p:nvPr/>
        </p:nvSpPr>
        <p:spPr bwMode="auto">
          <a:xfrm>
            <a:off x="3160713" y="1143000"/>
            <a:ext cx="2809875" cy="457200"/>
          </a:xfrm>
          <a:prstGeom prst="rect">
            <a:avLst/>
          </a:prstGeom>
          <a:solidFill>
            <a:srgbClr val="FFFFCC"/>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a:t>
            </a:r>
            <a:r>
              <a:rPr lang="en-US"/>
              <a:t>259.2 ÷ 6</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4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4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04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0473"/>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190474"/>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19047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9047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9048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9048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9048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9048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9048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9048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9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utoUpdateAnimBg="0"/>
      <p:bldP spid="190471" grpId="0" autoUpdateAnimBg="0"/>
      <p:bldP spid="190472" grpId="0" autoUpdateAnimBg="0"/>
      <p:bldP spid="190473" grpId="0" autoUpdateAnimBg="0"/>
      <p:bldP spid="190477" grpId="0" autoUpdateAnimBg="0"/>
      <p:bldP spid="190478" grpId="0" autoUpdateAnimBg="0"/>
      <p:bldP spid="190479" grpId="0" autoUpdateAnimBg="0"/>
      <p:bldP spid="190480" grpId="0" autoUpdateAnimBg="0"/>
      <p:bldP spid="190481" grpId="0" autoUpdateAnimBg="0"/>
      <p:bldP spid="190482" grpId="0" autoUpdateAnimBg="0"/>
      <p:bldP spid="190483" grpId="0" autoUpdateAnimBg="0"/>
      <p:bldP spid="190484" grpId="0" autoUpdateAnimBg="0"/>
      <p:bldP spid="190485" grpId="0" autoUpdateAnimBg="0"/>
      <p:bldP spid="19048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title" idx="4294967295"/>
          </p:nvPr>
        </p:nvSpPr>
        <p:spPr>
          <a:xfrm>
            <a:off x="152400" y="152400"/>
            <a:ext cx="6075363" cy="609600"/>
          </a:xfrm>
          <a:noFill/>
        </p:spPr>
        <p:txBody>
          <a:bodyPr/>
          <a:lstStyle/>
          <a:p>
            <a:pPr eaLnBrk="1" hangingPunct="1"/>
            <a:r>
              <a:rPr lang="en-US" smtClean="0">
                <a:solidFill>
                  <a:srgbClr val="5B0091"/>
                </a:solidFill>
              </a:rPr>
              <a:t>Short</a:t>
            </a:r>
            <a:r>
              <a:rPr lang="en-GB" smtClean="0">
                <a:solidFill>
                  <a:srgbClr val="5B0091"/>
                </a:solidFill>
              </a:rPr>
              <a:t> division by a decimal</a:t>
            </a:r>
          </a:p>
        </p:txBody>
      </p:sp>
      <p:sp>
        <p:nvSpPr>
          <p:cNvPr id="192517" name="Text Box 5"/>
          <p:cNvSpPr txBox="1">
            <a:spLocks noChangeArrowheads="1"/>
          </p:cNvSpPr>
          <p:nvPr/>
        </p:nvSpPr>
        <p:spPr bwMode="auto">
          <a:xfrm>
            <a:off x="461963" y="2057400"/>
            <a:ext cx="85296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we are asked to divide by a decimal we should first write an equivalent calculation with a whole number divider.</a:t>
            </a:r>
            <a:endParaRPr lang="en-GB"/>
          </a:p>
        </p:txBody>
      </p:sp>
      <p:sp>
        <p:nvSpPr>
          <p:cNvPr id="34822" name="Rectangle 6"/>
          <p:cNvSpPr>
            <a:spLocks noChangeArrowheads="1"/>
          </p:cNvSpPr>
          <p:nvPr/>
        </p:nvSpPr>
        <p:spPr bwMode="auto">
          <a:xfrm>
            <a:off x="1562100" y="990600"/>
            <a:ext cx="6019800" cy="7620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Text Box 7"/>
          <p:cNvSpPr txBox="1">
            <a:spLocks noChangeArrowheads="1"/>
          </p:cNvSpPr>
          <p:nvPr/>
        </p:nvSpPr>
        <p:spPr bwMode="auto">
          <a:xfrm>
            <a:off x="1651000" y="1143000"/>
            <a:ext cx="5843588" cy="457200"/>
          </a:xfrm>
          <a:prstGeom prst="rect">
            <a:avLst/>
          </a:prstGeom>
          <a:solidFill>
            <a:srgbClr val="FFFFCC"/>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a:t>
            </a:r>
            <a:r>
              <a:rPr lang="en-US"/>
              <a:t>57.23 ÷ 0.8 to 2 decimal places.</a:t>
            </a:r>
            <a:endParaRPr lang="en-GB"/>
          </a:p>
        </p:txBody>
      </p:sp>
      <p:grpSp>
        <p:nvGrpSpPr>
          <p:cNvPr id="192524" name="Group 12"/>
          <p:cNvGrpSpPr>
            <a:grpSpLocks/>
          </p:cNvGrpSpPr>
          <p:nvPr/>
        </p:nvGrpSpPr>
        <p:grpSpPr bwMode="auto">
          <a:xfrm>
            <a:off x="4224338" y="2906713"/>
            <a:ext cx="838200" cy="522287"/>
            <a:chOff x="693" y="2205"/>
            <a:chExt cx="528" cy="329"/>
          </a:xfrm>
        </p:grpSpPr>
        <p:grpSp>
          <p:nvGrpSpPr>
            <p:cNvPr id="34844" name="Group 13"/>
            <p:cNvGrpSpPr>
              <a:grpSpLocks/>
            </p:cNvGrpSpPr>
            <p:nvPr/>
          </p:nvGrpSpPr>
          <p:grpSpPr bwMode="auto">
            <a:xfrm>
              <a:off x="693" y="2407"/>
              <a:ext cx="528" cy="127"/>
              <a:chOff x="1728" y="3072"/>
              <a:chExt cx="816" cy="192"/>
            </a:xfrm>
          </p:grpSpPr>
          <p:sp>
            <p:nvSpPr>
              <p:cNvPr id="34846" name="AutoShape 14"/>
              <p:cNvSpPr>
                <a:spLocks/>
              </p:cNvSpPr>
              <p:nvPr/>
            </p:nvSpPr>
            <p:spPr bwMode="auto">
              <a:xfrm rot="5400000">
                <a:off x="2040" y="2760"/>
                <a:ext cx="192" cy="816"/>
              </a:xfrm>
              <a:prstGeom prst="leftBracket">
                <a:avLst>
                  <a:gd name="adj" fmla="val 212500"/>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7" name="Line 15"/>
              <p:cNvSpPr>
                <a:spLocks noChangeShapeType="1"/>
              </p:cNvSpPr>
              <p:nvPr/>
            </p:nvSpPr>
            <p:spPr bwMode="auto">
              <a:xfrm>
                <a:off x="2496" y="3168"/>
                <a:ext cx="48" cy="96"/>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45" name="Text Box 16"/>
            <p:cNvSpPr txBox="1">
              <a:spLocks noChangeArrowheads="1"/>
            </p:cNvSpPr>
            <p:nvPr/>
          </p:nvSpPr>
          <p:spPr bwMode="auto">
            <a:xfrm>
              <a:off x="778" y="2205"/>
              <a:ext cx="3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×10</a:t>
              </a:r>
              <a:endParaRPr lang="en-GB" sz="1800" b="1">
                <a:solidFill>
                  <a:srgbClr val="FF6600"/>
                </a:solidFill>
                <a:cs typeface="Times New Roman" pitchFamily="18" charset="0"/>
              </a:endParaRPr>
            </a:p>
          </p:txBody>
        </p:sp>
      </p:grpSp>
      <p:grpSp>
        <p:nvGrpSpPr>
          <p:cNvPr id="192529" name="Group 17"/>
          <p:cNvGrpSpPr>
            <a:grpSpLocks/>
          </p:cNvGrpSpPr>
          <p:nvPr/>
        </p:nvGrpSpPr>
        <p:grpSpPr bwMode="auto">
          <a:xfrm>
            <a:off x="4224338" y="4221163"/>
            <a:ext cx="838200" cy="576262"/>
            <a:chOff x="694" y="3067"/>
            <a:chExt cx="528" cy="363"/>
          </a:xfrm>
        </p:grpSpPr>
        <p:grpSp>
          <p:nvGrpSpPr>
            <p:cNvPr id="34840" name="Group 18"/>
            <p:cNvGrpSpPr>
              <a:grpSpLocks/>
            </p:cNvGrpSpPr>
            <p:nvPr/>
          </p:nvGrpSpPr>
          <p:grpSpPr bwMode="auto">
            <a:xfrm flipV="1">
              <a:off x="694" y="3067"/>
              <a:ext cx="528" cy="127"/>
              <a:chOff x="1728" y="3072"/>
              <a:chExt cx="816" cy="192"/>
            </a:xfrm>
          </p:grpSpPr>
          <p:sp>
            <p:nvSpPr>
              <p:cNvPr id="34842" name="AutoShape 19"/>
              <p:cNvSpPr>
                <a:spLocks/>
              </p:cNvSpPr>
              <p:nvPr/>
            </p:nvSpPr>
            <p:spPr bwMode="auto">
              <a:xfrm rot="5400000">
                <a:off x="2040" y="2760"/>
                <a:ext cx="192" cy="816"/>
              </a:xfrm>
              <a:prstGeom prst="leftBracket">
                <a:avLst>
                  <a:gd name="adj" fmla="val 212500"/>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Line 20"/>
              <p:cNvSpPr>
                <a:spLocks noChangeShapeType="1"/>
              </p:cNvSpPr>
              <p:nvPr/>
            </p:nvSpPr>
            <p:spPr bwMode="auto">
              <a:xfrm>
                <a:off x="2496" y="3168"/>
                <a:ext cx="48" cy="96"/>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41" name="Text Box 21"/>
            <p:cNvSpPr txBox="1">
              <a:spLocks noChangeArrowheads="1"/>
            </p:cNvSpPr>
            <p:nvPr/>
          </p:nvSpPr>
          <p:spPr bwMode="auto">
            <a:xfrm>
              <a:off x="778" y="3199"/>
              <a:ext cx="3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×10</a:t>
              </a:r>
            </a:p>
          </p:txBody>
        </p:sp>
      </p:grpSp>
      <p:grpSp>
        <p:nvGrpSpPr>
          <p:cNvPr id="192544" name="Group 32"/>
          <p:cNvGrpSpPr>
            <a:grpSpLocks/>
          </p:cNvGrpSpPr>
          <p:nvPr/>
        </p:nvGrpSpPr>
        <p:grpSpPr bwMode="auto">
          <a:xfrm>
            <a:off x="3417888" y="3363913"/>
            <a:ext cx="1404937" cy="928687"/>
            <a:chOff x="2153" y="2119"/>
            <a:chExt cx="885" cy="585"/>
          </a:xfrm>
        </p:grpSpPr>
        <p:grpSp>
          <p:nvGrpSpPr>
            <p:cNvPr id="34835" name="Group 11"/>
            <p:cNvGrpSpPr>
              <a:grpSpLocks/>
            </p:cNvGrpSpPr>
            <p:nvPr/>
          </p:nvGrpSpPr>
          <p:grpSpPr bwMode="auto">
            <a:xfrm>
              <a:off x="2153" y="2119"/>
              <a:ext cx="597" cy="585"/>
              <a:chOff x="1834" y="1920"/>
              <a:chExt cx="597" cy="585"/>
            </a:xfrm>
          </p:grpSpPr>
          <p:sp>
            <p:nvSpPr>
              <p:cNvPr id="34837" name="Rectangle 8"/>
              <p:cNvSpPr>
                <a:spLocks noChangeArrowheads="1"/>
              </p:cNvSpPr>
              <p:nvPr/>
            </p:nvSpPr>
            <p:spPr bwMode="auto">
              <a:xfrm>
                <a:off x="1834" y="1920"/>
                <a:ext cx="5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57.23</a:t>
                </a:r>
                <a:endParaRPr lang="en-GB"/>
              </a:p>
            </p:txBody>
          </p:sp>
          <p:sp>
            <p:nvSpPr>
              <p:cNvPr id="34838" name="Line 9"/>
              <p:cNvSpPr>
                <a:spLocks noChangeShapeType="1"/>
              </p:cNvSpPr>
              <p:nvPr/>
            </p:nvSpPr>
            <p:spPr bwMode="auto">
              <a:xfrm>
                <a:off x="1838" y="2212"/>
                <a:ext cx="5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Text Box 10"/>
              <p:cNvSpPr txBox="1">
                <a:spLocks noChangeArrowheads="1"/>
              </p:cNvSpPr>
              <p:nvPr/>
            </p:nvSpPr>
            <p:spPr bwMode="auto">
              <a:xfrm>
                <a:off x="1941" y="2217"/>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0.8</a:t>
                </a:r>
                <a:endParaRPr lang="en-GB"/>
              </a:p>
            </p:txBody>
          </p:sp>
        </p:grpSp>
        <p:sp>
          <p:nvSpPr>
            <p:cNvPr id="34836" name="Text Box 22"/>
            <p:cNvSpPr txBox="1">
              <a:spLocks noChangeArrowheads="1"/>
            </p:cNvSpPr>
            <p:nvPr/>
          </p:nvSpPr>
          <p:spPr bwMode="auto">
            <a:xfrm>
              <a:off x="2810" y="226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192539" name="Group 27"/>
          <p:cNvGrpSpPr>
            <a:grpSpLocks/>
          </p:cNvGrpSpPr>
          <p:nvPr/>
        </p:nvGrpSpPr>
        <p:grpSpPr bwMode="auto">
          <a:xfrm>
            <a:off x="4919663" y="3363913"/>
            <a:ext cx="947737" cy="928687"/>
            <a:chOff x="2737" y="2074"/>
            <a:chExt cx="597" cy="585"/>
          </a:xfrm>
        </p:grpSpPr>
        <p:sp>
          <p:nvSpPr>
            <p:cNvPr id="34832" name="Rectangle 24"/>
            <p:cNvSpPr>
              <a:spLocks noChangeArrowheads="1"/>
            </p:cNvSpPr>
            <p:nvPr/>
          </p:nvSpPr>
          <p:spPr bwMode="auto">
            <a:xfrm>
              <a:off x="2737" y="2074"/>
              <a:ext cx="5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572.3</a:t>
              </a:r>
              <a:endParaRPr lang="en-GB"/>
            </a:p>
          </p:txBody>
        </p:sp>
        <p:sp>
          <p:nvSpPr>
            <p:cNvPr id="34833" name="Line 25"/>
            <p:cNvSpPr>
              <a:spLocks noChangeShapeType="1"/>
            </p:cNvSpPr>
            <p:nvPr/>
          </p:nvSpPr>
          <p:spPr bwMode="auto">
            <a:xfrm>
              <a:off x="2741" y="2366"/>
              <a:ext cx="5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Text Box 26"/>
            <p:cNvSpPr txBox="1">
              <a:spLocks noChangeArrowheads="1"/>
            </p:cNvSpPr>
            <p:nvPr/>
          </p:nvSpPr>
          <p:spPr bwMode="auto">
            <a:xfrm>
              <a:off x="2924" y="237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a:t>
              </a:r>
              <a:endParaRPr lang="en-GB"/>
            </a:p>
          </p:txBody>
        </p:sp>
      </p:grpSp>
      <p:sp>
        <p:nvSpPr>
          <p:cNvPr id="192540" name="Text Box 28"/>
          <p:cNvSpPr txBox="1">
            <a:spLocks noChangeArrowheads="1"/>
          </p:cNvSpPr>
          <p:nvPr/>
        </p:nvSpPr>
        <p:spPr bwMode="auto">
          <a:xfrm>
            <a:off x="461963" y="4916488"/>
            <a:ext cx="581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then find an approximate answer:</a:t>
            </a:r>
            <a:endParaRPr lang="en-GB"/>
          </a:p>
        </p:txBody>
      </p:sp>
      <p:sp>
        <p:nvSpPr>
          <p:cNvPr id="192541" name="Text Box 29"/>
          <p:cNvSpPr txBox="1">
            <a:spLocks noChangeArrowheads="1"/>
          </p:cNvSpPr>
          <p:nvPr/>
        </p:nvSpPr>
        <p:spPr bwMode="auto">
          <a:xfrm>
            <a:off x="2817813" y="5564188"/>
            <a:ext cx="170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572.3 ÷ 8 ≈</a:t>
            </a:r>
          </a:p>
        </p:txBody>
      </p:sp>
      <p:sp>
        <p:nvSpPr>
          <p:cNvPr id="192542" name="Text Box 30"/>
          <p:cNvSpPr txBox="1">
            <a:spLocks noChangeArrowheads="1"/>
          </p:cNvSpPr>
          <p:nvPr/>
        </p:nvSpPr>
        <p:spPr bwMode="auto">
          <a:xfrm>
            <a:off x="4532313" y="5564188"/>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560 ÷ 8 =</a:t>
            </a:r>
            <a:endParaRPr lang="en-GB"/>
          </a:p>
        </p:txBody>
      </p:sp>
      <p:sp>
        <p:nvSpPr>
          <p:cNvPr id="192543" name="Text Box 31"/>
          <p:cNvSpPr txBox="1">
            <a:spLocks noChangeArrowheads="1"/>
          </p:cNvSpPr>
          <p:nvPr/>
        </p:nvSpPr>
        <p:spPr bwMode="auto">
          <a:xfrm>
            <a:off x="5919788" y="556418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70</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25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92524"/>
                                        </p:tgtEl>
                                        <p:attrNameLst>
                                          <p:attrName>style.visibility</p:attrName>
                                        </p:attrNameLst>
                                      </p:cBhvr>
                                      <p:to>
                                        <p:strVal val="visible"/>
                                      </p:to>
                                    </p:set>
                                    <p:animEffect transition="in" filter="wipe(left)">
                                      <p:cBhvr>
                                        <p:cTn id="15" dur="500"/>
                                        <p:tgtEl>
                                          <p:spTgt spid="192524"/>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192529"/>
                                        </p:tgtEl>
                                        <p:attrNameLst>
                                          <p:attrName>style.visibility</p:attrName>
                                        </p:attrNameLst>
                                      </p:cBhvr>
                                      <p:to>
                                        <p:strVal val="visible"/>
                                      </p:to>
                                    </p:set>
                                    <p:animEffect transition="in" filter="wipe(left)">
                                      <p:cBhvr>
                                        <p:cTn id="19" dur="500"/>
                                        <p:tgtEl>
                                          <p:spTgt spid="1925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9253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254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254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254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p:bldP spid="192540" grpId="0"/>
      <p:bldP spid="192541" grpId="0"/>
      <p:bldP spid="192542" grpId="0"/>
      <p:bldP spid="1925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idx="4294967295"/>
          </p:nvPr>
        </p:nvSpPr>
        <p:spPr>
          <a:xfrm>
            <a:off x="152400" y="152400"/>
            <a:ext cx="6075363" cy="609600"/>
          </a:xfrm>
          <a:noFill/>
        </p:spPr>
        <p:txBody>
          <a:bodyPr/>
          <a:lstStyle/>
          <a:p>
            <a:pPr eaLnBrk="1" hangingPunct="1"/>
            <a:r>
              <a:rPr lang="en-US" smtClean="0">
                <a:solidFill>
                  <a:srgbClr val="5B0091"/>
                </a:solidFill>
              </a:rPr>
              <a:t>Short</a:t>
            </a:r>
            <a:r>
              <a:rPr lang="en-GB" smtClean="0">
                <a:solidFill>
                  <a:srgbClr val="5B0091"/>
                </a:solidFill>
              </a:rPr>
              <a:t> division by a decimal</a:t>
            </a:r>
          </a:p>
        </p:txBody>
      </p:sp>
      <p:sp>
        <p:nvSpPr>
          <p:cNvPr id="231429" name="Text Box 5"/>
          <p:cNvSpPr txBox="1">
            <a:spLocks noChangeArrowheads="1"/>
          </p:cNvSpPr>
          <p:nvPr/>
        </p:nvSpPr>
        <p:spPr bwMode="auto">
          <a:xfrm>
            <a:off x="461963" y="2057400"/>
            <a:ext cx="8213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are dividing by a single digit and so it is most efficient to use short division:</a:t>
            </a:r>
            <a:endParaRPr lang="en-GB"/>
          </a:p>
        </p:txBody>
      </p:sp>
      <p:sp>
        <p:nvSpPr>
          <p:cNvPr id="35846" name="Rectangle 6"/>
          <p:cNvSpPr>
            <a:spLocks noChangeArrowheads="1"/>
          </p:cNvSpPr>
          <p:nvPr/>
        </p:nvSpPr>
        <p:spPr bwMode="auto">
          <a:xfrm>
            <a:off x="1562100" y="990600"/>
            <a:ext cx="6019800" cy="7620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Text Box 7"/>
          <p:cNvSpPr txBox="1">
            <a:spLocks noChangeArrowheads="1"/>
          </p:cNvSpPr>
          <p:nvPr/>
        </p:nvSpPr>
        <p:spPr bwMode="auto">
          <a:xfrm>
            <a:off x="1651000" y="1143000"/>
            <a:ext cx="5843588" cy="457200"/>
          </a:xfrm>
          <a:prstGeom prst="rect">
            <a:avLst/>
          </a:prstGeom>
          <a:solidFill>
            <a:srgbClr val="FFFFCC"/>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a:t>
            </a:r>
            <a:r>
              <a:rPr lang="en-US"/>
              <a:t>57.23 ÷ 0.8 to 2 decimal places.</a:t>
            </a:r>
            <a:endParaRPr lang="en-GB"/>
          </a:p>
        </p:txBody>
      </p:sp>
      <p:grpSp>
        <p:nvGrpSpPr>
          <p:cNvPr id="231478" name="Group 54"/>
          <p:cNvGrpSpPr>
            <a:grpSpLocks/>
          </p:cNvGrpSpPr>
          <p:nvPr/>
        </p:nvGrpSpPr>
        <p:grpSpPr bwMode="auto">
          <a:xfrm>
            <a:off x="3059113" y="3730625"/>
            <a:ext cx="3021012" cy="579438"/>
            <a:chOff x="1927" y="2350"/>
            <a:chExt cx="1903" cy="365"/>
          </a:xfrm>
        </p:grpSpPr>
        <p:sp>
          <p:nvSpPr>
            <p:cNvPr id="35865" name="Text Box 31"/>
            <p:cNvSpPr txBox="1">
              <a:spLocks noChangeArrowheads="1"/>
            </p:cNvSpPr>
            <p:nvPr/>
          </p:nvSpPr>
          <p:spPr bwMode="auto">
            <a:xfrm>
              <a:off x="2236" y="2350"/>
              <a:ext cx="103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t>5 7 2 . 3</a:t>
              </a:r>
            </a:p>
          </p:txBody>
        </p:sp>
        <p:sp>
          <p:nvSpPr>
            <p:cNvPr id="35866" name="AutoShape 33"/>
            <p:cNvSpPr>
              <a:spLocks/>
            </p:cNvSpPr>
            <p:nvPr/>
          </p:nvSpPr>
          <p:spPr bwMode="auto">
            <a:xfrm>
              <a:off x="2198" y="2379"/>
              <a:ext cx="59" cy="240"/>
            </a:xfrm>
            <a:prstGeom prst="rightBracket">
              <a:avLst>
                <a:gd name="adj" fmla="val 203390"/>
              </a:avLst>
            </a:prstGeom>
            <a:noFill/>
            <a:ln w="1905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7" name="Line 34"/>
            <p:cNvSpPr>
              <a:spLocks noChangeShapeType="1"/>
            </p:cNvSpPr>
            <p:nvPr/>
          </p:nvSpPr>
          <p:spPr bwMode="auto">
            <a:xfrm>
              <a:off x="2198" y="2379"/>
              <a:ext cx="1632" cy="0"/>
            </a:xfrm>
            <a:prstGeom prst="line">
              <a:avLst/>
            </a:prstGeom>
            <a:noFill/>
            <a:ln w="1905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Text Box 35"/>
            <p:cNvSpPr txBox="1">
              <a:spLocks noChangeArrowheads="1"/>
            </p:cNvSpPr>
            <p:nvPr/>
          </p:nvSpPr>
          <p:spPr bwMode="auto">
            <a:xfrm>
              <a:off x="1927" y="2350"/>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t>8</a:t>
              </a:r>
            </a:p>
          </p:txBody>
        </p:sp>
      </p:grpSp>
      <p:sp>
        <p:nvSpPr>
          <p:cNvPr id="231461" name="Text Box 37"/>
          <p:cNvSpPr txBox="1">
            <a:spLocks noChangeArrowheads="1"/>
          </p:cNvSpPr>
          <p:nvPr/>
        </p:nvSpPr>
        <p:spPr bwMode="auto">
          <a:xfrm>
            <a:off x="3775075" y="3730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5</a:t>
            </a:r>
          </a:p>
        </p:txBody>
      </p:sp>
      <p:sp>
        <p:nvSpPr>
          <p:cNvPr id="231462" name="Text Box 38"/>
          <p:cNvSpPr txBox="1">
            <a:spLocks noChangeArrowheads="1"/>
          </p:cNvSpPr>
          <p:nvPr/>
        </p:nvSpPr>
        <p:spPr bwMode="auto">
          <a:xfrm>
            <a:off x="3887788" y="32131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7</a:t>
            </a:r>
          </a:p>
        </p:txBody>
      </p:sp>
      <p:sp>
        <p:nvSpPr>
          <p:cNvPr id="231463" name="Text Box 39"/>
          <p:cNvSpPr txBox="1">
            <a:spLocks noChangeArrowheads="1"/>
          </p:cNvSpPr>
          <p:nvPr/>
        </p:nvSpPr>
        <p:spPr bwMode="auto">
          <a:xfrm>
            <a:off x="4110038" y="3730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1</a:t>
            </a:r>
          </a:p>
        </p:txBody>
      </p:sp>
      <p:sp>
        <p:nvSpPr>
          <p:cNvPr id="231464" name="Text Box 40"/>
          <p:cNvSpPr txBox="1">
            <a:spLocks noChangeArrowheads="1"/>
          </p:cNvSpPr>
          <p:nvPr/>
        </p:nvSpPr>
        <p:spPr bwMode="auto">
          <a:xfrm>
            <a:off x="4225925" y="32131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1</a:t>
            </a:r>
          </a:p>
        </p:txBody>
      </p:sp>
      <p:sp>
        <p:nvSpPr>
          <p:cNvPr id="231465" name="Text Box 41"/>
          <p:cNvSpPr txBox="1">
            <a:spLocks noChangeArrowheads="1"/>
          </p:cNvSpPr>
          <p:nvPr/>
        </p:nvSpPr>
        <p:spPr bwMode="auto">
          <a:xfrm>
            <a:off x="4564063" y="3213100"/>
            <a:ext cx="296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a:t>
            </a:r>
          </a:p>
        </p:txBody>
      </p:sp>
      <p:sp>
        <p:nvSpPr>
          <p:cNvPr id="231466" name="Text Box 42"/>
          <p:cNvSpPr txBox="1">
            <a:spLocks noChangeArrowheads="1"/>
          </p:cNvSpPr>
          <p:nvPr/>
        </p:nvSpPr>
        <p:spPr bwMode="auto">
          <a:xfrm>
            <a:off x="4643438" y="3730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4</a:t>
            </a:r>
          </a:p>
        </p:txBody>
      </p:sp>
      <p:sp>
        <p:nvSpPr>
          <p:cNvPr id="231467" name="Text Box 43"/>
          <p:cNvSpPr txBox="1">
            <a:spLocks noChangeArrowheads="1"/>
          </p:cNvSpPr>
          <p:nvPr/>
        </p:nvSpPr>
        <p:spPr bwMode="auto">
          <a:xfrm>
            <a:off x="4789488" y="32131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5</a:t>
            </a:r>
          </a:p>
        </p:txBody>
      </p:sp>
      <p:sp>
        <p:nvSpPr>
          <p:cNvPr id="231468" name="Text Box 44"/>
          <p:cNvSpPr txBox="1">
            <a:spLocks noChangeArrowheads="1"/>
          </p:cNvSpPr>
          <p:nvPr/>
        </p:nvSpPr>
        <p:spPr bwMode="auto">
          <a:xfrm>
            <a:off x="2555875" y="5132388"/>
            <a:ext cx="426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57.23 </a:t>
            </a:r>
            <a:r>
              <a:rPr lang="en-US"/>
              <a:t>÷ 0.8</a:t>
            </a:r>
            <a:r>
              <a:rPr lang="en-GB"/>
              <a:t> = </a:t>
            </a:r>
            <a:r>
              <a:rPr lang="en-GB" b="1">
                <a:solidFill>
                  <a:srgbClr val="FF6600"/>
                </a:solidFill>
              </a:rPr>
              <a:t>71.54 (to 2 d.p.)</a:t>
            </a:r>
          </a:p>
        </p:txBody>
      </p:sp>
      <p:sp>
        <p:nvSpPr>
          <p:cNvPr id="231470" name="Rectangle 46"/>
          <p:cNvSpPr>
            <a:spLocks noChangeArrowheads="1"/>
          </p:cNvSpPr>
          <p:nvPr/>
        </p:nvSpPr>
        <p:spPr bwMode="auto">
          <a:xfrm>
            <a:off x="5127625" y="373062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3200"/>
              <a:t>0</a:t>
            </a:r>
          </a:p>
        </p:txBody>
      </p:sp>
      <p:sp>
        <p:nvSpPr>
          <p:cNvPr id="231471" name="Text Box 47"/>
          <p:cNvSpPr txBox="1">
            <a:spLocks noChangeArrowheads="1"/>
          </p:cNvSpPr>
          <p:nvPr/>
        </p:nvSpPr>
        <p:spPr bwMode="auto">
          <a:xfrm>
            <a:off x="5000625" y="3730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3</a:t>
            </a:r>
          </a:p>
        </p:txBody>
      </p:sp>
      <p:sp>
        <p:nvSpPr>
          <p:cNvPr id="231472" name="Text Box 48"/>
          <p:cNvSpPr txBox="1">
            <a:spLocks noChangeArrowheads="1"/>
          </p:cNvSpPr>
          <p:nvPr/>
        </p:nvSpPr>
        <p:spPr bwMode="auto">
          <a:xfrm>
            <a:off x="5127625" y="32131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3200">
                <a:solidFill>
                  <a:srgbClr val="FF6600"/>
                </a:solidFill>
              </a:rPr>
              <a:t>3</a:t>
            </a:r>
            <a:endParaRPr lang="en-GB" sz="3200">
              <a:solidFill>
                <a:srgbClr val="FF6600"/>
              </a:solidFill>
            </a:endParaRPr>
          </a:p>
        </p:txBody>
      </p:sp>
      <p:sp>
        <p:nvSpPr>
          <p:cNvPr id="231473" name="Rectangle 49"/>
          <p:cNvSpPr>
            <a:spLocks noChangeArrowheads="1"/>
          </p:cNvSpPr>
          <p:nvPr/>
        </p:nvSpPr>
        <p:spPr bwMode="auto">
          <a:xfrm>
            <a:off x="5465763" y="373062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3200"/>
              <a:t>0</a:t>
            </a:r>
          </a:p>
        </p:txBody>
      </p:sp>
      <p:sp>
        <p:nvSpPr>
          <p:cNvPr id="231474" name="Text Box 50"/>
          <p:cNvSpPr txBox="1">
            <a:spLocks noChangeArrowheads="1"/>
          </p:cNvSpPr>
          <p:nvPr/>
        </p:nvSpPr>
        <p:spPr bwMode="auto">
          <a:xfrm>
            <a:off x="5332413" y="3730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6</a:t>
            </a:r>
          </a:p>
        </p:txBody>
      </p:sp>
      <p:sp>
        <p:nvSpPr>
          <p:cNvPr id="231475" name="Text Box 51"/>
          <p:cNvSpPr txBox="1">
            <a:spLocks noChangeArrowheads="1"/>
          </p:cNvSpPr>
          <p:nvPr/>
        </p:nvSpPr>
        <p:spPr bwMode="auto">
          <a:xfrm>
            <a:off x="5465763" y="32131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3200">
                <a:solidFill>
                  <a:srgbClr val="FF6600"/>
                </a:solidFill>
              </a:rPr>
              <a:t>7</a:t>
            </a:r>
            <a:endParaRPr lang="en-GB" sz="3200">
              <a:solidFill>
                <a:srgbClr val="FF6600"/>
              </a:solidFill>
            </a:endParaRPr>
          </a:p>
        </p:txBody>
      </p:sp>
      <p:sp>
        <p:nvSpPr>
          <p:cNvPr id="231477" name="AutoShape 53"/>
          <p:cNvSpPr>
            <a:spLocks noChangeArrowheads="1"/>
          </p:cNvSpPr>
          <p:nvPr/>
        </p:nvSpPr>
        <p:spPr bwMode="auto">
          <a:xfrm>
            <a:off x="6372225" y="2565400"/>
            <a:ext cx="2663825" cy="1727200"/>
          </a:xfrm>
          <a:prstGeom prst="wedgeRoundRectCallout">
            <a:avLst>
              <a:gd name="adj1" fmla="val -64898"/>
              <a:gd name="adj2" fmla="val 2389"/>
              <a:gd name="adj3"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000"/>
              <a:t>We need to find the value of this digit to see whether we need to round up or down.</a:t>
            </a:r>
            <a:endParaRPr lang="en-GB" sz="2000"/>
          </a:p>
        </p:txBody>
      </p:sp>
      <p:sp>
        <p:nvSpPr>
          <p:cNvPr id="231479" name="Text Box 55"/>
          <p:cNvSpPr txBox="1">
            <a:spLocks noChangeArrowheads="1"/>
          </p:cNvSpPr>
          <p:nvPr/>
        </p:nvSpPr>
        <p:spPr bwMode="auto">
          <a:xfrm>
            <a:off x="3586163" y="32131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a:solidFill>
                  <a:srgbClr val="FF6600"/>
                </a:solidFill>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14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14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14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14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14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14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14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14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14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14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3147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3147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147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3147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3147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147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31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P spid="231461" grpId="0" autoUpdateAnimBg="0"/>
      <p:bldP spid="231462" grpId="0" autoUpdateAnimBg="0"/>
      <p:bldP spid="231463" grpId="0" autoUpdateAnimBg="0"/>
      <p:bldP spid="231464" grpId="0" autoUpdateAnimBg="0"/>
      <p:bldP spid="231465" grpId="0" autoUpdateAnimBg="0"/>
      <p:bldP spid="231466" grpId="0" autoUpdateAnimBg="0"/>
      <p:bldP spid="231467" grpId="0" autoUpdateAnimBg="0"/>
      <p:bldP spid="231468" grpId="0" autoUpdateAnimBg="0"/>
      <p:bldP spid="231470" grpId="0"/>
      <p:bldP spid="231471" grpId="0" autoUpdateAnimBg="0"/>
      <p:bldP spid="231472" grpId="0" autoUpdateAnimBg="0"/>
      <p:bldP spid="231473" grpId="0"/>
      <p:bldP spid="231474" grpId="0" autoUpdateAnimBg="0"/>
      <p:bldP spid="231475" grpId="0" autoUpdateAnimBg="0"/>
      <p:bldP spid="231477" grpId="0" animBg="1"/>
      <p:bldP spid="23147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116" name="Group 92"/>
          <p:cNvGrpSpPr>
            <a:grpSpLocks/>
          </p:cNvGrpSpPr>
          <p:nvPr/>
        </p:nvGrpSpPr>
        <p:grpSpPr bwMode="auto">
          <a:xfrm>
            <a:off x="2308225" y="3128963"/>
            <a:ext cx="2330450" cy="1992312"/>
            <a:chOff x="1019" y="1797"/>
            <a:chExt cx="1468" cy="1255"/>
          </a:xfrm>
        </p:grpSpPr>
        <p:sp>
          <p:nvSpPr>
            <p:cNvPr id="12356" name="Freeform 93"/>
            <p:cNvSpPr>
              <a:spLocks/>
            </p:cNvSpPr>
            <p:nvPr/>
          </p:nvSpPr>
          <p:spPr bwMode="auto">
            <a:xfrm>
              <a:off x="1019" y="1962"/>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5BAD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7" name="Text Box 94"/>
            <p:cNvSpPr txBox="1">
              <a:spLocks noChangeArrowheads="1"/>
            </p:cNvSpPr>
            <p:nvPr/>
          </p:nvSpPr>
          <p:spPr bwMode="auto">
            <a:xfrm rot="-2820000">
              <a:off x="1137" y="2300"/>
              <a:ext cx="1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Ten thousands</a:t>
              </a:r>
              <a:endParaRPr lang="en-GB" sz="2000" b="1"/>
            </a:p>
          </p:txBody>
        </p:sp>
      </p:grpSp>
      <p:grpSp>
        <p:nvGrpSpPr>
          <p:cNvPr id="129119" name="Group 95"/>
          <p:cNvGrpSpPr>
            <a:grpSpLocks/>
          </p:cNvGrpSpPr>
          <p:nvPr/>
        </p:nvGrpSpPr>
        <p:grpSpPr bwMode="auto">
          <a:xfrm>
            <a:off x="3249613" y="3354388"/>
            <a:ext cx="2330450" cy="1541462"/>
            <a:chOff x="1612" y="1939"/>
            <a:chExt cx="1468" cy="971"/>
          </a:xfrm>
        </p:grpSpPr>
        <p:sp>
          <p:nvSpPr>
            <p:cNvPr id="12354" name="Freeform 96"/>
            <p:cNvSpPr>
              <a:spLocks/>
            </p:cNvSpPr>
            <p:nvPr/>
          </p:nvSpPr>
          <p:spPr bwMode="auto">
            <a:xfrm>
              <a:off x="1612" y="1960"/>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79B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5" name="Text Box 97"/>
            <p:cNvSpPr txBox="1">
              <a:spLocks noChangeArrowheads="1"/>
            </p:cNvSpPr>
            <p:nvPr/>
          </p:nvSpPr>
          <p:spPr bwMode="auto">
            <a:xfrm rot="-2820000">
              <a:off x="1882" y="2300"/>
              <a:ext cx="9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Thousands</a:t>
              </a:r>
              <a:endParaRPr lang="en-GB" sz="2000" b="1"/>
            </a:p>
          </p:txBody>
        </p:sp>
      </p:grpSp>
      <p:grpSp>
        <p:nvGrpSpPr>
          <p:cNvPr id="129122" name="Group 98"/>
          <p:cNvGrpSpPr>
            <a:grpSpLocks/>
          </p:cNvGrpSpPr>
          <p:nvPr/>
        </p:nvGrpSpPr>
        <p:grpSpPr bwMode="auto">
          <a:xfrm>
            <a:off x="4181475" y="3390900"/>
            <a:ext cx="2330450" cy="1473200"/>
            <a:chOff x="2199" y="1962"/>
            <a:chExt cx="1468" cy="928"/>
          </a:xfrm>
        </p:grpSpPr>
        <p:sp>
          <p:nvSpPr>
            <p:cNvPr id="12352" name="Freeform 99"/>
            <p:cNvSpPr>
              <a:spLocks/>
            </p:cNvSpPr>
            <p:nvPr/>
          </p:nvSpPr>
          <p:spPr bwMode="auto">
            <a:xfrm>
              <a:off x="2199" y="1962"/>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8FC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3" name="Text Box 100"/>
            <p:cNvSpPr txBox="1">
              <a:spLocks noChangeArrowheads="1"/>
            </p:cNvSpPr>
            <p:nvPr/>
          </p:nvSpPr>
          <p:spPr bwMode="auto">
            <a:xfrm rot="-2820000">
              <a:off x="2500" y="2300"/>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Hundreds</a:t>
              </a:r>
              <a:endParaRPr lang="en-GB" sz="2000" b="1"/>
            </a:p>
          </p:txBody>
        </p:sp>
      </p:grpSp>
      <p:grpSp>
        <p:nvGrpSpPr>
          <p:cNvPr id="129125" name="Group 101"/>
          <p:cNvGrpSpPr>
            <a:grpSpLocks/>
          </p:cNvGrpSpPr>
          <p:nvPr/>
        </p:nvGrpSpPr>
        <p:grpSpPr bwMode="auto">
          <a:xfrm>
            <a:off x="5121275" y="3397250"/>
            <a:ext cx="2330450" cy="1473200"/>
            <a:chOff x="2791" y="1966"/>
            <a:chExt cx="1468" cy="928"/>
          </a:xfrm>
        </p:grpSpPr>
        <p:sp>
          <p:nvSpPr>
            <p:cNvPr id="12350" name="Freeform 102"/>
            <p:cNvSpPr>
              <a:spLocks/>
            </p:cNvSpPr>
            <p:nvPr/>
          </p:nvSpPr>
          <p:spPr bwMode="auto">
            <a:xfrm>
              <a:off x="2791" y="1966"/>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AFD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1" name="Text Box 103"/>
            <p:cNvSpPr txBox="1">
              <a:spLocks noChangeArrowheads="1"/>
            </p:cNvSpPr>
            <p:nvPr/>
          </p:nvSpPr>
          <p:spPr bwMode="auto">
            <a:xfrm rot="-2820000">
              <a:off x="3271" y="2300"/>
              <a:ext cx="4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Tens</a:t>
              </a:r>
              <a:endParaRPr lang="en-GB" sz="2000" b="1"/>
            </a:p>
          </p:txBody>
        </p:sp>
      </p:grpSp>
      <p:grpSp>
        <p:nvGrpSpPr>
          <p:cNvPr id="129128" name="Group 104"/>
          <p:cNvGrpSpPr>
            <a:grpSpLocks/>
          </p:cNvGrpSpPr>
          <p:nvPr/>
        </p:nvGrpSpPr>
        <p:grpSpPr bwMode="auto">
          <a:xfrm>
            <a:off x="6056313" y="3387725"/>
            <a:ext cx="2330450" cy="1473200"/>
            <a:chOff x="3380" y="1960"/>
            <a:chExt cx="1468" cy="928"/>
          </a:xfrm>
        </p:grpSpPr>
        <p:sp>
          <p:nvSpPr>
            <p:cNvPr id="12348" name="Freeform 105"/>
            <p:cNvSpPr>
              <a:spLocks/>
            </p:cNvSpPr>
            <p:nvPr/>
          </p:nvSpPr>
          <p:spPr bwMode="auto">
            <a:xfrm>
              <a:off x="3380" y="1960"/>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C9E4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9" name="Text Box 106"/>
            <p:cNvSpPr txBox="1">
              <a:spLocks noChangeArrowheads="1"/>
            </p:cNvSpPr>
            <p:nvPr/>
          </p:nvSpPr>
          <p:spPr bwMode="auto">
            <a:xfrm rot="-2820000">
              <a:off x="3848" y="2299"/>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Units</a:t>
              </a:r>
              <a:endParaRPr lang="en-GB" sz="2000" b="1"/>
            </a:p>
          </p:txBody>
        </p:sp>
      </p:grpSp>
      <p:grpSp>
        <p:nvGrpSpPr>
          <p:cNvPr id="129131" name="Group 107"/>
          <p:cNvGrpSpPr>
            <a:grpSpLocks/>
          </p:cNvGrpSpPr>
          <p:nvPr/>
        </p:nvGrpSpPr>
        <p:grpSpPr bwMode="auto">
          <a:xfrm>
            <a:off x="6054725" y="4870450"/>
            <a:ext cx="935038" cy="576263"/>
            <a:chOff x="3379" y="2894"/>
            <a:chExt cx="589" cy="363"/>
          </a:xfrm>
        </p:grpSpPr>
        <p:sp>
          <p:nvSpPr>
            <p:cNvPr id="12346" name="Rectangle 108"/>
            <p:cNvSpPr>
              <a:spLocks noChangeArrowheads="1"/>
            </p:cNvSpPr>
            <p:nvPr/>
          </p:nvSpPr>
          <p:spPr bwMode="auto">
            <a:xfrm>
              <a:off x="3379" y="2894"/>
              <a:ext cx="589" cy="363"/>
            </a:xfrm>
            <a:prstGeom prst="rect">
              <a:avLst/>
            </a:prstGeom>
            <a:solidFill>
              <a:srgbClr val="C9E4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7" name="Text Box 109"/>
            <p:cNvSpPr txBox="1">
              <a:spLocks noChangeArrowheads="1"/>
            </p:cNvSpPr>
            <p:nvPr/>
          </p:nvSpPr>
          <p:spPr bwMode="auto">
            <a:xfrm>
              <a:off x="3473" y="29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0</a:t>
              </a:r>
              <a:endParaRPr lang="en-GB" b="1" baseline="30000"/>
            </a:p>
          </p:txBody>
        </p:sp>
      </p:grpSp>
      <p:grpSp>
        <p:nvGrpSpPr>
          <p:cNvPr id="129134" name="Group 110"/>
          <p:cNvGrpSpPr>
            <a:grpSpLocks/>
          </p:cNvGrpSpPr>
          <p:nvPr/>
        </p:nvGrpSpPr>
        <p:grpSpPr bwMode="auto">
          <a:xfrm>
            <a:off x="5119688" y="4870450"/>
            <a:ext cx="935037" cy="576263"/>
            <a:chOff x="2790" y="2894"/>
            <a:chExt cx="589" cy="363"/>
          </a:xfrm>
        </p:grpSpPr>
        <p:sp>
          <p:nvSpPr>
            <p:cNvPr id="12344" name="Rectangle 111"/>
            <p:cNvSpPr>
              <a:spLocks noChangeArrowheads="1"/>
            </p:cNvSpPr>
            <p:nvPr/>
          </p:nvSpPr>
          <p:spPr bwMode="auto">
            <a:xfrm>
              <a:off x="2790" y="2894"/>
              <a:ext cx="589" cy="363"/>
            </a:xfrm>
            <a:prstGeom prst="rect">
              <a:avLst/>
            </a:prstGeom>
            <a:solidFill>
              <a:srgbClr val="AFD7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5" name="Text Box 112"/>
            <p:cNvSpPr txBox="1">
              <a:spLocks noChangeArrowheads="1"/>
            </p:cNvSpPr>
            <p:nvPr/>
          </p:nvSpPr>
          <p:spPr bwMode="auto">
            <a:xfrm>
              <a:off x="2883" y="29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1</a:t>
              </a:r>
              <a:endParaRPr lang="en-GB" b="1" baseline="30000"/>
            </a:p>
          </p:txBody>
        </p:sp>
      </p:grpSp>
      <p:grpSp>
        <p:nvGrpSpPr>
          <p:cNvPr id="129137" name="Group 113"/>
          <p:cNvGrpSpPr>
            <a:grpSpLocks/>
          </p:cNvGrpSpPr>
          <p:nvPr/>
        </p:nvGrpSpPr>
        <p:grpSpPr bwMode="auto">
          <a:xfrm>
            <a:off x="4183063" y="4870450"/>
            <a:ext cx="935037" cy="576263"/>
            <a:chOff x="2200" y="2894"/>
            <a:chExt cx="589" cy="363"/>
          </a:xfrm>
        </p:grpSpPr>
        <p:sp>
          <p:nvSpPr>
            <p:cNvPr id="12342" name="Rectangle 114"/>
            <p:cNvSpPr>
              <a:spLocks noChangeArrowheads="1"/>
            </p:cNvSpPr>
            <p:nvPr/>
          </p:nvSpPr>
          <p:spPr bwMode="auto">
            <a:xfrm>
              <a:off x="2200" y="2894"/>
              <a:ext cx="589" cy="363"/>
            </a:xfrm>
            <a:prstGeom prst="rect">
              <a:avLst/>
            </a:prstGeom>
            <a:solidFill>
              <a:srgbClr val="8FC7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3" name="Text Box 115"/>
            <p:cNvSpPr txBox="1">
              <a:spLocks noChangeArrowheads="1"/>
            </p:cNvSpPr>
            <p:nvPr/>
          </p:nvSpPr>
          <p:spPr bwMode="auto">
            <a:xfrm>
              <a:off x="2293" y="29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2</a:t>
              </a:r>
              <a:endParaRPr lang="en-GB" b="1" baseline="30000"/>
            </a:p>
          </p:txBody>
        </p:sp>
      </p:grpSp>
      <p:grpSp>
        <p:nvGrpSpPr>
          <p:cNvPr id="129140" name="Group 116"/>
          <p:cNvGrpSpPr>
            <a:grpSpLocks/>
          </p:cNvGrpSpPr>
          <p:nvPr/>
        </p:nvGrpSpPr>
        <p:grpSpPr bwMode="auto">
          <a:xfrm>
            <a:off x="3246438" y="4870450"/>
            <a:ext cx="935037" cy="576263"/>
            <a:chOff x="1610" y="2894"/>
            <a:chExt cx="589" cy="363"/>
          </a:xfrm>
        </p:grpSpPr>
        <p:sp>
          <p:nvSpPr>
            <p:cNvPr id="12340" name="Rectangle 117"/>
            <p:cNvSpPr>
              <a:spLocks noChangeArrowheads="1"/>
            </p:cNvSpPr>
            <p:nvPr/>
          </p:nvSpPr>
          <p:spPr bwMode="auto">
            <a:xfrm>
              <a:off x="1610" y="2894"/>
              <a:ext cx="589" cy="363"/>
            </a:xfrm>
            <a:prstGeom prst="rect">
              <a:avLst/>
            </a:prstGeom>
            <a:solidFill>
              <a:srgbClr val="79B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1" name="Text Box 118"/>
            <p:cNvSpPr txBox="1">
              <a:spLocks noChangeArrowheads="1"/>
            </p:cNvSpPr>
            <p:nvPr/>
          </p:nvSpPr>
          <p:spPr bwMode="auto">
            <a:xfrm>
              <a:off x="1703" y="29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3</a:t>
              </a:r>
              <a:endParaRPr lang="en-GB" b="1" baseline="30000"/>
            </a:p>
          </p:txBody>
        </p:sp>
      </p:grpSp>
      <p:grpSp>
        <p:nvGrpSpPr>
          <p:cNvPr id="129143" name="Group 119"/>
          <p:cNvGrpSpPr>
            <a:grpSpLocks/>
          </p:cNvGrpSpPr>
          <p:nvPr/>
        </p:nvGrpSpPr>
        <p:grpSpPr bwMode="auto">
          <a:xfrm>
            <a:off x="2309813" y="4870450"/>
            <a:ext cx="935037" cy="576263"/>
            <a:chOff x="1020" y="2894"/>
            <a:chExt cx="589" cy="363"/>
          </a:xfrm>
        </p:grpSpPr>
        <p:sp>
          <p:nvSpPr>
            <p:cNvPr id="12338" name="Rectangle 120"/>
            <p:cNvSpPr>
              <a:spLocks noChangeArrowheads="1"/>
            </p:cNvSpPr>
            <p:nvPr/>
          </p:nvSpPr>
          <p:spPr bwMode="auto">
            <a:xfrm>
              <a:off x="1020" y="2894"/>
              <a:ext cx="589" cy="363"/>
            </a:xfrm>
            <a:prstGeom prst="rect">
              <a:avLst/>
            </a:prstGeom>
            <a:solidFill>
              <a:srgbClr val="5BAD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9" name="Text Box 121"/>
            <p:cNvSpPr txBox="1">
              <a:spLocks noChangeArrowheads="1"/>
            </p:cNvSpPr>
            <p:nvPr/>
          </p:nvSpPr>
          <p:spPr bwMode="auto">
            <a:xfrm>
              <a:off x="1114" y="29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4</a:t>
              </a:r>
              <a:endParaRPr lang="en-GB" b="1" baseline="30000"/>
            </a:p>
          </p:txBody>
        </p:sp>
      </p:grpSp>
      <p:pic>
        <p:nvPicPr>
          <p:cNvPr id="1230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Rectangle 4"/>
          <p:cNvSpPr>
            <a:spLocks noGrp="1" noChangeArrowheads="1"/>
          </p:cNvSpPr>
          <p:nvPr>
            <p:ph type="title" idx="4294967295"/>
          </p:nvPr>
        </p:nvSpPr>
        <p:spPr>
          <a:xfrm>
            <a:off x="152400" y="152400"/>
            <a:ext cx="6858000" cy="609600"/>
          </a:xfrm>
        </p:spPr>
        <p:txBody>
          <a:bodyPr/>
          <a:lstStyle/>
          <a:p>
            <a:pPr eaLnBrk="1" hangingPunct="1"/>
            <a:r>
              <a:rPr lang="en-GB" smtClean="0">
                <a:solidFill>
                  <a:srgbClr val="5B0091"/>
                </a:solidFill>
              </a:rPr>
              <a:t>The decimal number system</a:t>
            </a:r>
            <a:endParaRPr lang="en-GB" smtClean="0"/>
          </a:p>
        </p:txBody>
      </p:sp>
      <p:sp>
        <p:nvSpPr>
          <p:cNvPr id="12303" name="Text Box 10"/>
          <p:cNvSpPr txBox="1">
            <a:spLocks noChangeArrowheads="1"/>
          </p:cNvSpPr>
          <p:nvPr/>
        </p:nvSpPr>
        <p:spPr bwMode="auto">
          <a:xfrm>
            <a:off x="303213" y="1143000"/>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decimal number system allows us to use the digits 0 to 9 and the place value system to represent numbers of any size.</a:t>
            </a:r>
            <a:endParaRPr lang="en-GB"/>
          </a:p>
        </p:txBody>
      </p:sp>
      <p:sp>
        <p:nvSpPr>
          <p:cNvPr id="129035" name="Text Box 11"/>
          <p:cNvSpPr txBox="1">
            <a:spLocks noChangeArrowheads="1"/>
          </p:cNvSpPr>
          <p:nvPr/>
        </p:nvSpPr>
        <p:spPr bwMode="auto">
          <a:xfrm>
            <a:off x="303213" y="2133600"/>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represent whole numbers we label columns using increasing powers of 10:</a:t>
            </a:r>
            <a:endParaRPr lang="en-GB"/>
          </a:p>
        </p:txBody>
      </p:sp>
      <p:grpSp>
        <p:nvGrpSpPr>
          <p:cNvPr id="129086" name="Group 62"/>
          <p:cNvGrpSpPr>
            <a:grpSpLocks/>
          </p:cNvGrpSpPr>
          <p:nvPr/>
        </p:nvGrpSpPr>
        <p:grpSpPr bwMode="auto">
          <a:xfrm>
            <a:off x="2309813" y="5446713"/>
            <a:ext cx="4679950" cy="576262"/>
            <a:chOff x="1156" y="3030"/>
            <a:chExt cx="2948" cy="363"/>
          </a:xfrm>
        </p:grpSpPr>
        <p:sp>
          <p:nvSpPr>
            <p:cNvPr id="12333" name="Rectangle 63"/>
            <p:cNvSpPr>
              <a:spLocks noChangeArrowheads="1"/>
            </p:cNvSpPr>
            <p:nvPr/>
          </p:nvSpPr>
          <p:spPr bwMode="auto">
            <a:xfrm>
              <a:off x="3515"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9E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6</a:t>
              </a:r>
              <a:endParaRPr lang="en-GB"/>
            </a:p>
          </p:txBody>
        </p:sp>
        <p:sp>
          <p:nvSpPr>
            <p:cNvPr id="12334" name="Rectangle 64"/>
            <p:cNvSpPr>
              <a:spLocks noChangeArrowheads="1"/>
            </p:cNvSpPr>
            <p:nvPr/>
          </p:nvSpPr>
          <p:spPr bwMode="auto">
            <a:xfrm>
              <a:off x="292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AFD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0</a:t>
              </a:r>
              <a:endParaRPr lang="en-GB"/>
            </a:p>
          </p:txBody>
        </p:sp>
        <p:sp>
          <p:nvSpPr>
            <p:cNvPr id="12335" name="Rectangle 65"/>
            <p:cNvSpPr>
              <a:spLocks noChangeArrowheads="1"/>
            </p:cNvSpPr>
            <p:nvPr/>
          </p:nvSpPr>
          <p:spPr bwMode="auto">
            <a:xfrm>
              <a:off x="233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8FC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4</a:t>
              </a:r>
              <a:endParaRPr lang="en-GB"/>
            </a:p>
          </p:txBody>
        </p:sp>
        <p:sp>
          <p:nvSpPr>
            <p:cNvPr id="12336" name="Rectangle 66"/>
            <p:cNvSpPr>
              <a:spLocks noChangeArrowheads="1"/>
            </p:cNvSpPr>
            <p:nvPr/>
          </p:nvSpPr>
          <p:spPr bwMode="auto">
            <a:xfrm>
              <a:off x="174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79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7</a:t>
              </a:r>
              <a:endParaRPr lang="en-GB"/>
            </a:p>
          </p:txBody>
        </p:sp>
        <p:sp>
          <p:nvSpPr>
            <p:cNvPr id="12337" name="Rectangle 67"/>
            <p:cNvSpPr>
              <a:spLocks noChangeArrowheads="1"/>
            </p:cNvSpPr>
            <p:nvPr/>
          </p:nvSpPr>
          <p:spPr bwMode="auto">
            <a:xfrm>
              <a:off x="115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5</a:t>
              </a:r>
              <a:endParaRPr lang="en-GB"/>
            </a:p>
          </p:txBody>
        </p:sp>
      </p:grpSp>
      <p:grpSp>
        <p:nvGrpSpPr>
          <p:cNvPr id="129110" name="Group 86"/>
          <p:cNvGrpSpPr>
            <a:grpSpLocks/>
          </p:cNvGrpSpPr>
          <p:nvPr/>
        </p:nvGrpSpPr>
        <p:grpSpPr bwMode="auto">
          <a:xfrm>
            <a:off x="2309813" y="3394075"/>
            <a:ext cx="6078537" cy="2052638"/>
            <a:chOff x="1020" y="1964"/>
            <a:chExt cx="3829" cy="1293"/>
          </a:xfrm>
        </p:grpSpPr>
        <p:sp>
          <p:nvSpPr>
            <p:cNvPr id="12320" name="Line 70"/>
            <p:cNvSpPr>
              <a:spLocks noChangeShapeType="1"/>
            </p:cNvSpPr>
            <p:nvPr/>
          </p:nvSpPr>
          <p:spPr bwMode="auto">
            <a:xfrm flipV="1">
              <a:off x="1020"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1" name="Line 71"/>
            <p:cNvSpPr>
              <a:spLocks noChangeShapeType="1"/>
            </p:cNvSpPr>
            <p:nvPr/>
          </p:nvSpPr>
          <p:spPr bwMode="auto">
            <a:xfrm>
              <a:off x="1882" y="1965"/>
              <a:ext cx="296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Line 72"/>
            <p:cNvSpPr>
              <a:spLocks noChangeShapeType="1"/>
            </p:cNvSpPr>
            <p:nvPr/>
          </p:nvSpPr>
          <p:spPr bwMode="auto">
            <a:xfrm flipV="1">
              <a:off x="1610"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Line 73"/>
            <p:cNvSpPr>
              <a:spLocks noChangeShapeType="1"/>
            </p:cNvSpPr>
            <p:nvPr/>
          </p:nvSpPr>
          <p:spPr bwMode="auto">
            <a:xfrm flipV="1">
              <a:off x="2200"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Line 74"/>
            <p:cNvSpPr>
              <a:spLocks noChangeShapeType="1"/>
            </p:cNvSpPr>
            <p:nvPr/>
          </p:nvSpPr>
          <p:spPr bwMode="auto">
            <a:xfrm flipV="1">
              <a:off x="2789"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Line 75"/>
            <p:cNvSpPr>
              <a:spLocks noChangeShapeType="1"/>
            </p:cNvSpPr>
            <p:nvPr/>
          </p:nvSpPr>
          <p:spPr bwMode="auto">
            <a:xfrm flipV="1">
              <a:off x="3379"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Line 76"/>
            <p:cNvSpPr>
              <a:spLocks noChangeShapeType="1"/>
            </p:cNvSpPr>
            <p:nvPr/>
          </p:nvSpPr>
          <p:spPr bwMode="auto">
            <a:xfrm flipV="1">
              <a:off x="3969"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327" name="Group 80"/>
            <p:cNvGrpSpPr>
              <a:grpSpLocks/>
            </p:cNvGrpSpPr>
            <p:nvPr/>
          </p:nvGrpSpPr>
          <p:grpSpPr bwMode="auto">
            <a:xfrm>
              <a:off x="1020" y="2894"/>
              <a:ext cx="2948" cy="363"/>
              <a:chOff x="1156" y="3030"/>
              <a:chExt cx="2948" cy="363"/>
            </a:xfrm>
          </p:grpSpPr>
          <p:sp>
            <p:nvSpPr>
              <p:cNvPr id="12328" name="Rectangle 81"/>
              <p:cNvSpPr>
                <a:spLocks noChangeArrowheads="1"/>
              </p:cNvSpPr>
              <p:nvPr/>
            </p:nvSpPr>
            <p:spPr bwMode="auto">
              <a:xfrm>
                <a:off x="3515"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9E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9" name="Rectangle 82"/>
              <p:cNvSpPr>
                <a:spLocks noChangeArrowheads="1"/>
              </p:cNvSpPr>
              <p:nvPr/>
            </p:nvSpPr>
            <p:spPr bwMode="auto">
              <a:xfrm>
                <a:off x="292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AFD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0" name="Rectangle 83"/>
              <p:cNvSpPr>
                <a:spLocks noChangeArrowheads="1"/>
              </p:cNvSpPr>
              <p:nvPr/>
            </p:nvSpPr>
            <p:spPr bwMode="auto">
              <a:xfrm>
                <a:off x="233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8FC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1" name="Rectangle 84"/>
              <p:cNvSpPr>
                <a:spLocks noChangeArrowheads="1"/>
              </p:cNvSpPr>
              <p:nvPr/>
            </p:nvSpPr>
            <p:spPr bwMode="auto">
              <a:xfrm>
                <a:off x="174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79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2" name="Rectangle 85"/>
              <p:cNvSpPr>
                <a:spLocks noChangeArrowheads="1"/>
              </p:cNvSpPr>
              <p:nvPr/>
            </p:nvSpPr>
            <p:spPr bwMode="auto">
              <a:xfrm>
                <a:off x="115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148" name="Group 124"/>
          <p:cNvGrpSpPr>
            <a:grpSpLocks/>
          </p:cNvGrpSpPr>
          <p:nvPr/>
        </p:nvGrpSpPr>
        <p:grpSpPr bwMode="auto">
          <a:xfrm>
            <a:off x="7134225" y="2781300"/>
            <a:ext cx="614363" cy="763588"/>
            <a:chOff x="4059" y="1842"/>
            <a:chExt cx="387" cy="481"/>
          </a:xfrm>
        </p:grpSpPr>
        <p:sp>
          <p:nvSpPr>
            <p:cNvPr id="12318" name="Arc 122"/>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Text Box 123"/>
            <p:cNvSpPr txBox="1">
              <a:spLocks noChangeArrowheads="1"/>
            </p:cNvSpPr>
            <p:nvPr/>
          </p:nvSpPr>
          <p:spPr bwMode="auto">
            <a:xfrm>
              <a:off x="4059" y="1842"/>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grpSp>
        <p:nvGrpSpPr>
          <p:cNvPr id="129149" name="Group 125"/>
          <p:cNvGrpSpPr>
            <a:grpSpLocks/>
          </p:cNvGrpSpPr>
          <p:nvPr/>
        </p:nvGrpSpPr>
        <p:grpSpPr bwMode="auto">
          <a:xfrm>
            <a:off x="6161088" y="2781300"/>
            <a:ext cx="614362" cy="763588"/>
            <a:chOff x="4059" y="1842"/>
            <a:chExt cx="387" cy="481"/>
          </a:xfrm>
        </p:grpSpPr>
        <p:sp>
          <p:nvSpPr>
            <p:cNvPr id="12316" name="Arc 126"/>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Text Box 127"/>
            <p:cNvSpPr txBox="1">
              <a:spLocks noChangeArrowheads="1"/>
            </p:cNvSpPr>
            <p:nvPr/>
          </p:nvSpPr>
          <p:spPr bwMode="auto">
            <a:xfrm>
              <a:off x="4059" y="1842"/>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grpSp>
        <p:nvGrpSpPr>
          <p:cNvPr id="129152" name="Group 128"/>
          <p:cNvGrpSpPr>
            <a:grpSpLocks/>
          </p:cNvGrpSpPr>
          <p:nvPr/>
        </p:nvGrpSpPr>
        <p:grpSpPr bwMode="auto">
          <a:xfrm>
            <a:off x="5262563" y="2781300"/>
            <a:ext cx="614362" cy="763588"/>
            <a:chOff x="4059" y="1842"/>
            <a:chExt cx="387" cy="481"/>
          </a:xfrm>
        </p:grpSpPr>
        <p:sp>
          <p:nvSpPr>
            <p:cNvPr id="12314" name="Arc 129"/>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Text Box 130"/>
            <p:cNvSpPr txBox="1">
              <a:spLocks noChangeArrowheads="1"/>
            </p:cNvSpPr>
            <p:nvPr/>
          </p:nvSpPr>
          <p:spPr bwMode="auto">
            <a:xfrm>
              <a:off x="4059" y="1842"/>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grpSp>
        <p:nvGrpSpPr>
          <p:cNvPr id="129155" name="Group 131"/>
          <p:cNvGrpSpPr>
            <a:grpSpLocks/>
          </p:cNvGrpSpPr>
          <p:nvPr/>
        </p:nvGrpSpPr>
        <p:grpSpPr bwMode="auto">
          <a:xfrm>
            <a:off x="4398963" y="2781300"/>
            <a:ext cx="614362" cy="763588"/>
            <a:chOff x="4059" y="1842"/>
            <a:chExt cx="387" cy="481"/>
          </a:xfrm>
        </p:grpSpPr>
        <p:sp>
          <p:nvSpPr>
            <p:cNvPr id="12312" name="Arc 132"/>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Text Box 133"/>
            <p:cNvSpPr txBox="1">
              <a:spLocks noChangeArrowheads="1"/>
            </p:cNvSpPr>
            <p:nvPr/>
          </p:nvSpPr>
          <p:spPr bwMode="auto">
            <a:xfrm>
              <a:off x="4059" y="1842"/>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sp>
        <p:nvSpPr>
          <p:cNvPr id="129158" name="Text Box 134"/>
          <p:cNvSpPr txBox="1">
            <a:spLocks noChangeArrowheads="1"/>
          </p:cNvSpPr>
          <p:nvPr/>
        </p:nvSpPr>
        <p:spPr bwMode="auto">
          <a:xfrm>
            <a:off x="303213" y="5505450"/>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1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9131"/>
                                        </p:tgtEl>
                                        <p:attrNameLst>
                                          <p:attrName>style.visibility</p:attrName>
                                        </p:attrNameLst>
                                      </p:cBhvr>
                                      <p:to>
                                        <p:strVal val="visible"/>
                                      </p:to>
                                    </p:set>
                                  </p:childTnLst>
                                </p:cTn>
                              </p:par>
                            </p:childTnLst>
                          </p:cTn>
                        </p:par>
                        <p:par>
                          <p:cTn id="13" fill="hold" nodeType="afterGroup">
                            <p:stCondLst>
                              <p:cond delay="0"/>
                            </p:stCondLst>
                            <p:childTnLst>
                              <p:par>
                                <p:cTn id="14" presetID="22" presetClass="entr" presetSubtype="4" fill="hold" nodeType="afterEffect">
                                  <p:stCondLst>
                                    <p:cond delay="0"/>
                                  </p:stCondLst>
                                  <p:childTnLst>
                                    <p:set>
                                      <p:cBhvr>
                                        <p:cTn id="15" dur="1" fill="hold">
                                          <p:stCondLst>
                                            <p:cond delay="0"/>
                                          </p:stCondLst>
                                        </p:cTn>
                                        <p:tgtEl>
                                          <p:spTgt spid="129128"/>
                                        </p:tgtEl>
                                        <p:attrNameLst>
                                          <p:attrName>style.visibility</p:attrName>
                                        </p:attrNameLst>
                                      </p:cBhvr>
                                      <p:to>
                                        <p:strVal val="visible"/>
                                      </p:to>
                                    </p:set>
                                    <p:animEffect transition="in" filter="wipe(down)">
                                      <p:cBhvr>
                                        <p:cTn id="16" dur="1000"/>
                                        <p:tgtEl>
                                          <p:spTgt spid="1291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29148"/>
                                        </p:tgtEl>
                                        <p:attrNameLst>
                                          <p:attrName>style.visibility</p:attrName>
                                        </p:attrNameLst>
                                      </p:cBhvr>
                                      <p:to>
                                        <p:strVal val="visible"/>
                                      </p:to>
                                    </p:set>
                                    <p:animEffect transition="in" filter="wipe(right)">
                                      <p:cBhvr>
                                        <p:cTn id="21" dur="500"/>
                                        <p:tgtEl>
                                          <p:spTgt spid="1291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9134"/>
                                        </p:tgtEl>
                                        <p:attrNameLst>
                                          <p:attrName>style.visibility</p:attrName>
                                        </p:attrNameLst>
                                      </p:cBhvr>
                                      <p:to>
                                        <p:strVal val="visible"/>
                                      </p:to>
                                    </p:set>
                                  </p:childTnLst>
                                </p:cTn>
                              </p:par>
                            </p:childTnLst>
                          </p:cTn>
                        </p:par>
                        <p:par>
                          <p:cTn id="26" fill="hold" nodeType="afterGroup">
                            <p:stCondLst>
                              <p:cond delay="0"/>
                            </p:stCondLst>
                            <p:childTnLst>
                              <p:par>
                                <p:cTn id="27" presetID="22" presetClass="entr" presetSubtype="4" fill="hold" nodeType="afterEffect">
                                  <p:stCondLst>
                                    <p:cond delay="0"/>
                                  </p:stCondLst>
                                  <p:childTnLst>
                                    <p:set>
                                      <p:cBhvr>
                                        <p:cTn id="28" dur="1" fill="hold">
                                          <p:stCondLst>
                                            <p:cond delay="0"/>
                                          </p:stCondLst>
                                        </p:cTn>
                                        <p:tgtEl>
                                          <p:spTgt spid="129125"/>
                                        </p:tgtEl>
                                        <p:attrNameLst>
                                          <p:attrName>style.visibility</p:attrName>
                                        </p:attrNameLst>
                                      </p:cBhvr>
                                      <p:to>
                                        <p:strVal val="visible"/>
                                      </p:to>
                                    </p:set>
                                    <p:animEffect transition="in" filter="wipe(down)">
                                      <p:cBhvr>
                                        <p:cTn id="29" dur="1000"/>
                                        <p:tgtEl>
                                          <p:spTgt spid="1291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129149"/>
                                        </p:tgtEl>
                                        <p:attrNameLst>
                                          <p:attrName>style.visibility</p:attrName>
                                        </p:attrNameLst>
                                      </p:cBhvr>
                                      <p:to>
                                        <p:strVal val="visible"/>
                                      </p:to>
                                    </p:set>
                                    <p:animEffect transition="in" filter="wipe(right)">
                                      <p:cBhvr>
                                        <p:cTn id="34" dur="500"/>
                                        <p:tgtEl>
                                          <p:spTgt spid="1291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9137"/>
                                        </p:tgtEl>
                                        <p:attrNameLst>
                                          <p:attrName>style.visibility</p:attrName>
                                        </p:attrNameLst>
                                      </p:cBhvr>
                                      <p:to>
                                        <p:strVal val="visible"/>
                                      </p:to>
                                    </p:set>
                                  </p:childTnLst>
                                </p:cTn>
                              </p:par>
                            </p:childTnLst>
                          </p:cTn>
                        </p:par>
                        <p:par>
                          <p:cTn id="39" fill="hold" nodeType="afterGroup">
                            <p:stCondLst>
                              <p:cond delay="0"/>
                            </p:stCondLst>
                            <p:childTnLst>
                              <p:par>
                                <p:cTn id="40" presetID="22" presetClass="entr" presetSubtype="4" fill="hold" nodeType="afterEffect">
                                  <p:stCondLst>
                                    <p:cond delay="0"/>
                                  </p:stCondLst>
                                  <p:childTnLst>
                                    <p:set>
                                      <p:cBhvr>
                                        <p:cTn id="41" dur="1" fill="hold">
                                          <p:stCondLst>
                                            <p:cond delay="0"/>
                                          </p:stCondLst>
                                        </p:cTn>
                                        <p:tgtEl>
                                          <p:spTgt spid="129122"/>
                                        </p:tgtEl>
                                        <p:attrNameLst>
                                          <p:attrName>style.visibility</p:attrName>
                                        </p:attrNameLst>
                                      </p:cBhvr>
                                      <p:to>
                                        <p:strVal val="visible"/>
                                      </p:to>
                                    </p:set>
                                    <p:animEffect transition="in" filter="wipe(down)">
                                      <p:cBhvr>
                                        <p:cTn id="42" dur="1000"/>
                                        <p:tgtEl>
                                          <p:spTgt spid="1291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129152"/>
                                        </p:tgtEl>
                                        <p:attrNameLst>
                                          <p:attrName>style.visibility</p:attrName>
                                        </p:attrNameLst>
                                      </p:cBhvr>
                                      <p:to>
                                        <p:strVal val="visible"/>
                                      </p:to>
                                    </p:set>
                                    <p:animEffect transition="in" filter="wipe(right)">
                                      <p:cBhvr>
                                        <p:cTn id="47" dur="500"/>
                                        <p:tgtEl>
                                          <p:spTgt spid="1291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29140"/>
                                        </p:tgtEl>
                                        <p:attrNameLst>
                                          <p:attrName>style.visibility</p:attrName>
                                        </p:attrNameLst>
                                      </p:cBhvr>
                                      <p:to>
                                        <p:strVal val="visible"/>
                                      </p:to>
                                    </p:set>
                                  </p:childTnLst>
                                </p:cTn>
                              </p:par>
                            </p:childTnLst>
                          </p:cTn>
                        </p:par>
                        <p:par>
                          <p:cTn id="52" fill="hold" nodeType="afterGroup">
                            <p:stCondLst>
                              <p:cond delay="0"/>
                            </p:stCondLst>
                            <p:childTnLst>
                              <p:par>
                                <p:cTn id="53" presetID="22" presetClass="entr" presetSubtype="4" fill="hold" nodeType="afterEffect">
                                  <p:stCondLst>
                                    <p:cond delay="0"/>
                                  </p:stCondLst>
                                  <p:childTnLst>
                                    <p:set>
                                      <p:cBhvr>
                                        <p:cTn id="54" dur="1" fill="hold">
                                          <p:stCondLst>
                                            <p:cond delay="0"/>
                                          </p:stCondLst>
                                        </p:cTn>
                                        <p:tgtEl>
                                          <p:spTgt spid="129119"/>
                                        </p:tgtEl>
                                        <p:attrNameLst>
                                          <p:attrName>style.visibility</p:attrName>
                                        </p:attrNameLst>
                                      </p:cBhvr>
                                      <p:to>
                                        <p:strVal val="visible"/>
                                      </p:to>
                                    </p:set>
                                    <p:animEffect transition="in" filter="wipe(down)">
                                      <p:cBhvr>
                                        <p:cTn id="55" dur="1000"/>
                                        <p:tgtEl>
                                          <p:spTgt spid="12911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nodeType="clickEffect">
                                  <p:stCondLst>
                                    <p:cond delay="0"/>
                                  </p:stCondLst>
                                  <p:childTnLst>
                                    <p:set>
                                      <p:cBhvr>
                                        <p:cTn id="59" dur="1" fill="hold">
                                          <p:stCondLst>
                                            <p:cond delay="0"/>
                                          </p:stCondLst>
                                        </p:cTn>
                                        <p:tgtEl>
                                          <p:spTgt spid="129155"/>
                                        </p:tgtEl>
                                        <p:attrNameLst>
                                          <p:attrName>style.visibility</p:attrName>
                                        </p:attrNameLst>
                                      </p:cBhvr>
                                      <p:to>
                                        <p:strVal val="visible"/>
                                      </p:to>
                                    </p:set>
                                    <p:animEffect transition="in" filter="wipe(right)">
                                      <p:cBhvr>
                                        <p:cTn id="60" dur="500"/>
                                        <p:tgtEl>
                                          <p:spTgt spid="12915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29143"/>
                                        </p:tgtEl>
                                        <p:attrNameLst>
                                          <p:attrName>style.visibility</p:attrName>
                                        </p:attrNameLst>
                                      </p:cBhvr>
                                      <p:to>
                                        <p:strVal val="visible"/>
                                      </p:to>
                                    </p:set>
                                  </p:childTnLst>
                                </p:cTn>
                              </p:par>
                            </p:childTnLst>
                          </p:cTn>
                        </p:par>
                        <p:par>
                          <p:cTn id="65" fill="hold" nodeType="afterGroup">
                            <p:stCondLst>
                              <p:cond delay="0"/>
                            </p:stCondLst>
                            <p:childTnLst>
                              <p:par>
                                <p:cTn id="66" presetID="22" presetClass="entr" presetSubtype="4" fill="hold" nodeType="afterEffect">
                                  <p:stCondLst>
                                    <p:cond delay="0"/>
                                  </p:stCondLst>
                                  <p:childTnLst>
                                    <p:set>
                                      <p:cBhvr>
                                        <p:cTn id="67" dur="1" fill="hold">
                                          <p:stCondLst>
                                            <p:cond delay="0"/>
                                          </p:stCondLst>
                                        </p:cTn>
                                        <p:tgtEl>
                                          <p:spTgt spid="129116"/>
                                        </p:tgtEl>
                                        <p:attrNameLst>
                                          <p:attrName>style.visibility</p:attrName>
                                        </p:attrNameLst>
                                      </p:cBhvr>
                                      <p:to>
                                        <p:strVal val="visible"/>
                                      </p:to>
                                    </p:set>
                                    <p:animEffect transition="in" filter="wipe(down)">
                                      <p:cBhvr>
                                        <p:cTn id="68" dur="1000"/>
                                        <p:tgtEl>
                                          <p:spTgt spid="12911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2908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5" grpId="0"/>
      <p:bldP spid="1291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Dividing by two-digit numbers</a:t>
            </a:r>
            <a:endParaRPr lang="en-GB" smtClean="0"/>
          </a:p>
        </p:txBody>
      </p:sp>
      <p:sp>
        <p:nvSpPr>
          <p:cNvPr id="36869" name="Text Box 5"/>
          <p:cNvSpPr txBox="1">
            <a:spLocks noChangeArrowheads="1"/>
          </p:cNvSpPr>
          <p:nvPr/>
        </p:nvSpPr>
        <p:spPr bwMode="auto">
          <a:xfrm>
            <a:off x="3119438" y="1143000"/>
            <a:ext cx="292258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75.4 ÷ 3.1</a:t>
            </a:r>
          </a:p>
        </p:txBody>
      </p:sp>
      <p:sp>
        <p:nvSpPr>
          <p:cNvPr id="196614" name="Text Box 6"/>
          <p:cNvSpPr txBox="1">
            <a:spLocks noChangeArrowheads="1"/>
          </p:cNvSpPr>
          <p:nvPr/>
        </p:nvSpPr>
        <p:spPr bwMode="auto">
          <a:xfrm>
            <a:off x="755650" y="1700213"/>
            <a:ext cx="29448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Estimate: 75 ÷ 3 = 25</a:t>
            </a:r>
          </a:p>
        </p:txBody>
      </p:sp>
      <p:sp>
        <p:nvSpPr>
          <p:cNvPr id="196615" name="Text Box 7"/>
          <p:cNvSpPr txBox="1">
            <a:spLocks noChangeArrowheads="1"/>
          </p:cNvSpPr>
          <p:nvPr/>
        </p:nvSpPr>
        <p:spPr bwMode="auto">
          <a:xfrm>
            <a:off x="755650" y="2157413"/>
            <a:ext cx="59245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Equivalent calculation: 75.4 ÷ 3.1 = 754 ÷ 31</a:t>
            </a:r>
          </a:p>
        </p:txBody>
      </p:sp>
      <p:sp>
        <p:nvSpPr>
          <p:cNvPr id="196616" name="Text Box 8"/>
          <p:cNvSpPr txBox="1">
            <a:spLocks noChangeArrowheads="1"/>
          </p:cNvSpPr>
          <p:nvPr/>
        </p:nvSpPr>
        <p:spPr bwMode="auto">
          <a:xfrm>
            <a:off x="755650" y="5570538"/>
            <a:ext cx="461327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Answer: 75.4 ÷ 3.1 = </a:t>
            </a:r>
            <a:r>
              <a:rPr lang="en-GB" sz="2300" b="1">
                <a:solidFill>
                  <a:srgbClr val="FF6600"/>
                </a:solidFill>
              </a:rPr>
              <a:t>24.32</a:t>
            </a:r>
            <a:r>
              <a:rPr lang="en-GB" sz="2300"/>
              <a:t> R </a:t>
            </a:r>
            <a:r>
              <a:rPr lang="en-GB" sz="2300">
                <a:solidFill>
                  <a:srgbClr val="00CC00"/>
                </a:solidFill>
              </a:rPr>
              <a:t>0.08</a:t>
            </a:r>
          </a:p>
        </p:txBody>
      </p:sp>
      <p:grpSp>
        <p:nvGrpSpPr>
          <p:cNvPr id="196617" name="Group 9"/>
          <p:cNvGrpSpPr>
            <a:grpSpLocks/>
          </p:cNvGrpSpPr>
          <p:nvPr/>
        </p:nvGrpSpPr>
        <p:grpSpPr bwMode="auto">
          <a:xfrm>
            <a:off x="2236788" y="2674938"/>
            <a:ext cx="1330325" cy="442912"/>
            <a:chOff x="1494" y="1801"/>
            <a:chExt cx="838" cy="279"/>
          </a:xfrm>
        </p:grpSpPr>
        <p:sp>
          <p:nvSpPr>
            <p:cNvPr id="36891" name="Text Box 10"/>
            <p:cNvSpPr txBox="1">
              <a:spLocks noChangeArrowheads="1"/>
            </p:cNvSpPr>
            <p:nvPr/>
          </p:nvSpPr>
          <p:spPr bwMode="auto">
            <a:xfrm>
              <a:off x="1910" y="1801"/>
              <a:ext cx="42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754</a:t>
              </a:r>
            </a:p>
          </p:txBody>
        </p:sp>
        <p:sp>
          <p:nvSpPr>
            <p:cNvPr id="36892" name="Text Box 11"/>
            <p:cNvSpPr txBox="1">
              <a:spLocks noChangeArrowheads="1"/>
            </p:cNvSpPr>
            <p:nvPr/>
          </p:nvSpPr>
          <p:spPr bwMode="auto">
            <a:xfrm>
              <a:off x="1494" y="1801"/>
              <a:ext cx="32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31</a:t>
              </a:r>
            </a:p>
          </p:txBody>
        </p:sp>
        <p:sp>
          <p:nvSpPr>
            <p:cNvPr id="36893" name="AutoShape 12"/>
            <p:cNvSpPr>
              <a:spLocks/>
            </p:cNvSpPr>
            <p:nvPr/>
          </p:nvSpPr>
          <p:spPr bwMode="auto">
            <a:xfrm>
              <a:off x="1843" y="1830"/>
              <a:ext cx="48" cy="215"/>
            </a:xfrm>
            <a:prstGeom prst="rightBracket">
              <a:avLst>
                <a:gd name="adj" fmla="val 191298"/>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6621" name="Text Box 13"/>
          <p:cNvSpPr txBox="1">
            <a:spLocks noChangeArrowheads="1"/>
          </p:cNvSpPr>
          <p:nvPr/>
        </p:nvSpPr>
        <p:spPr bwMode="auto">
          <a:xfrm>
            <a:off x="2743200" y="2979738"/>
            <a:ext cx="8477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- 620</a:t>
            </a:r>
          </a:p>
        </p:txBody>
      </p:sp>
      <p:sp>
        <p:nvSpPr>
          <p:cNvPr id="196622" name="Text Box 14"/>
          <p:cNvSpPr txBox="1">
            <a:spLocks noChangeArrowheads="1"/>
          </p:cNvSpPr>
          <p:nvPr/>
        </p:nvSpPr>
        <p:spPr bwMode="auto">
          <a:xfrm>
            <a:off x="4459288" y="2979738"/>
            <a:ext cx="116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20</a:t>
            </a:r>
            <a:r>
              <a:rPr lang="en-GB" sz="2300"/>
              <a:t> × 31</a:t>
            </a:r>
          </a:p>
        </p:txBody>
      </p:sp>
      <p:sp>
        <p:nvSpPr>
          <p:cNvPr id="196623" name="Line 15"/>
          <p:cNvSpPr>
            <a:spLocks noChangeShapeType="1"/>
          </p:cNvSpPr>
          <p:nvPr/>
        </p:nvSpPr>
        <p:spPr bwMode="auto">
          <a:xfrm>
            <a:off x="2752725" y="3354388"/>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4" name="Text Box 16"/>
          <p:cNvSpPr txBox="1">
            <a:spLocks noChangeArrowheads="1"/>
          </p:cNvSpPr>
          <p:nvPr/>
        </p:nvSpPr>
        <p:spPr bwMode="auto">
          <a:xfrm>
            <a:off x="2897188" y="3284538"/>
            <a:ext cx="6699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134</a:t>
            </a:r>
          </a:p>
        </p:txBody>
      </p:sp>
      <p:sp>
        <p:nvSpPr>
          <p:cNvPr id="196625" name="Text Box 17"/>
          <p:cNvSpPr txBox="1">
            <a:spLocks noChangeArrowheads="1"/>
          </p:cNvSpPr>
          <p:nvPr/>
        </p:nvSpPr>
        <p:spPr bwMode="auto">
          <a:xfrm>
            <a:off x="2743200" y="3589338"/>
            <a:ext cx="8477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- 124</a:t>
            </a:r>
          </a:p>
        </p:txBody>
      </p:sp>
      <p:sp>
        <p:nvSpPr>
          <p:cNvPr id="196626" name="Text Box 18"/>
          <p:cNvSpPr txBox="1">
            <a:spLocks noChangeArrowheads="1"/>
          </p:cNvSpPr>
          <p:nvPr/>
        </p:nvSpPr>
        <p:spPr bwMode="auto">
          <a:xfrm>
            <a:off x="4600575" y="3589338"/>
            <a:ext cx="10017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4</a:t>
            </a:r>
            <a:r>
              <a:rPr lang="en-GB" sz="2300"/>
              <a:t> × 31</a:t>
            </a:r>
          </a:p>
        </p:txBody>
      </p:sp>
      <p:sp>
        <p:nvSpPr>
          <p:cNvPr id="196627" name="Line 19"/>
          <p:cNvSpPr>
            <a:spLocks noChangeShapeType="1"/>
          </p:cNvSpPr>
          <p:nvPr/>
        </p:nvSpPr>
        <p:spPr bwMode="auto">
          <a:xfrm>
            <a:off x="2752725" y="3963988"/>
            <a:ext cx="1027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8" name="Text Box 20"/>
          <p:cNvSpPr txBox="1">
            <a:spLocks noChangeArrowheads="1"/>
          </p:cNvSpPr>
          <p:nvPr/>
        </p:nvSpPr>
        <p:spPr bwMode="auto">
          <a:xfrm>
            <a:off x="3079750" y="3894138"/>
            <a:ext cx="7508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10.0</a:t>
            </a:r>
          </a:p>
        </p:txBody>
      </p:sp>
      <p:sp>
        <p:nvSpPr>
          <p:cNvPr id="196629" name="Text Box 21"/>
          <p:cNvSpPr txBox="1">
            <a:spLocks noChangeArrowheads="1"/>
          </p:cNvSpPr>
          <p:nvPr/>
        </p:nvSpPr>
        <p:spPr bwMode="auto">
          <a:xfrm>
            <a:off x="3067050" y="4198938"/>
            <a:ext cx="76676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- 9.3</a:t>
            </a:r>
          </a:p>
        </p:txBody>
      </p:sp>
      <p:sp>
        <p:nvSpPr>
          <p:cNvPr id="196630" name="Text Box 22"/>
          <p:cNvSpPr txBox="1">
            <a:spLocks noChangeArrowheads="1"/>
          </p:cNvSpPr>
          <p:nvPr/>
        </p:nvSpPr>
        <p:spPr bwMode="auto">
          <a:xfrm>
            <a:off x="4389438" y="4198938"/>
            <a:ext cx="12446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0.3</a:t>
            </a:r>
            <a:r>
              <a:rPr lang="en-GB" sz="2300"/>
              <a:t> × 31</a:t>
            </a:r>
          </a:p>
        </p:txBody>
      </p:sp>
      <p:sp>
        <p:nvSpPr>
          <p:cNvPr id="196631" name="Line 23"/>
          <p:cNvSpPr>
            <a:spLocks noChangeShapeType="1"/>
          </p:cNvSpPr>
          <p:nvPr/>
        </p:nvSpPr>
        <p:spPr bwMode="auto">
          <a:xfrm>
            <a:off x="3098800" y="4573588"/>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32" name="Text Box 24"/>
          <p:cNvSpPr txBox="1">
            <a:spLocks noChangeArrowheads="1"/>
          </p:cNvSpPr>
          <p:nvPr/>
        </p:nvSpPr>
        <p:spPr bwMode="auto">
          <a:xfrm>
            <a:off x="3221038" y="4503738"/>
            <a:ext cx="75088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0.70</a:t>
            </a:r>
          </a:p>
        </p:txBody>
      </p:sp>
      <p:sp>
        <p:nvSpPr>
          <p:cNvPr id="196633" name="Text Box 25"/>
          <p:cNvSpPr txBox="1">
            <a:spLocks noChangeArrowheads="1"/>
          </p:cNvSpPr>
          <p:nvPr/>
        </p:nvSpPr>
        <p:spPr bwMode="auto">
          <a:xfrm>
            <a:off x="3067050" y="4808538"/>
            <a:ext cx="9286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- 0.62</a:t>
            </a:r>
          </a:p>
        </p:txBody>
      </p:sp>
      <p:sp>
        <p:nvSpPr>
          <p:cNvPr id="196634" name="Line 26"/>
          <p:cNvSpPr>
            <a:spLocks noChangeShapeType="1"/>
          </p:cNvSpPr>
          <p:nvPr/>
        </p:nvSpPr>
        <p:spPr bwMode="auto">
          <a:xfrm>
            <a:off x="3098800" y="5183188"/>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35" name="Text Box 27"/>
          <p:cNvSpPr txBox="1">
            <a:spLocks noChangeArrowheads="1"/>
          </p:cNvSpPr>
          <p:nvPr/>
        </p:nvSpPr>
        <p:spPr bwMode="auto">
          <a:xfrm>
            <a:off x="3244850" y="5113338"/>
            <a:ext cx="7508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solidFill>
                  <a:srgbClr val="00CC00"/>
                </a:solidFill>
              </a:rPr>
              <a:t>0.08</a:t>
            </a:r>
          </a:p>
        </p:txBody>
      </p:sp>
      <p:sp>
        <p:nvSpPr>
          <p:cNvPr id="196636" name="Text Box 28"/>
          <p:cNvSpPr txBox="1">
            <a:spLocks noChangeArrowheads="1"/>
          </p:cNvSpPr>
          <p:nvPr/>
        </p:nvSpPr>
        <p:spPr bwMode="auto">
          <a:xfrm>
            <a:off x="4248150" y="4808538"/>
            <a:ext cx="14065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0.02</a:t>
            </a:r>
            <a:r>
              <a:rPr lang="en-GB" sz="2300"/>
              <a:t> × 31</a:t>
            </a:r>
          </a:p>
        </p:txBody>
      </p:sp>
      <p:sp>
        <p:nvSpPr>
          <p:cNvPr id="196637" name="Rectangle 29"/>
          <p:cNvSpPr>
            <a:spLocks noChangeArrowheads="1"/>
          </p:cNvSpPr>
          <p:nvPr/>
        </p:nvSpPr>
        <p:spPr bwMode="auto">
          <a:xfrm>
            <a:off x="3276600" y="5984875"/>
            <a:ext cx="2198688"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300" b="1"/>
              <a:t>= 24.3 to 1 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66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66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66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6621"/>
                                        </p:tgtEl>
                                        <p:attrNameLst>
                                          <p:attrName>style.visibility</p:attrName>
                                        </p:attrNameLst>
                                      </p:cBhvr>
                                      <p:to>
                                        <p:strVal val="visible"/>
                                      </p:to>
                                    </p:se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6623"/>
                                        </p:tgtEl>
                                        <p:attrNameLst>
                                          <p:attrName>style.visibility</p:attrName>
                                        </p:attrNameLst>
                                      </p:cBhvr>
                                      <p:to>
                                        <p:strVal val="visible"/>
                                      </p:to>
                                    </p:set>
                                    <p:animEffect transition="in" filter="wipe(left)">
                                      <p:cBhvr>
                                        <p:cTn id="26" dur="500"/>
                                        <p:tgtEl>
                                          <p:spTgt spid="1966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66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66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6625"/>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96627"/>
                                        </p:tgtEl>
                                        <p:attrNameLst>
                                          <p:attrName>style.visibility</p:attrName>
                                        </p:attrNameLst>
                                      </p:cBhvr>
                                      <p:to>
                                        <p:strVal val="visible"/>
                                      </p:to>
                                    </p:set>
                                    <p:animEffect transition="in" filter="wipe(left)">
                                      <p:cBhvr>
                                        <p:cTn id="42" dur="500"/>
                                        <p:tgtEl>
                                          <p:spTgt spid="1966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966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9663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96629"/>
                                        </p:tgtEl>
                                        <p:attrNameLst>
                                          <p:attrName>style.visibility</p:attrName>
                                        </p:attrNameLst>
                                      </p:cBhvr>
                                      <p:to>
                                        <p:strVal val="visible"/>
                                      </p:to>
                                    </p:se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96631"/>
                                        </p:tgtEl>
                                        <p:attrNameLst>
                                          <p:attrName>style.visibility</p:attrName>
                                        </p:attrNameLst>
                                      </p:cBhvr>
                                      <p:to>
                                        <p:strVal val="visible"/>
                                      </p:to>
                                    </p:set>
                                    <p:animEffect transition="in" filter="wipe(left)">
                                      <p:cBhvr>
                                        <p:cTn id="58" dur="500"/>
                                        <p:tgtEl>
                                          <p:spTgt spid="19663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9663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9663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96633"/>
                                        </p:tgtEl>
                                        <p:attrNameLst>
                                          <p:attrName>style.visibility</p:attrName>
                                        </p:attrNameLst>
                                      </p:cBhvr>
                                      <p:to>
                                        <p:strVal val="visible"/>
                                      </p:to>
                                    </p:set>
                                  </p:childTnLst>
                                </p:cTn>
                              </p:par>
                            </p:childTnLst>
                          </p:cTn>
                        </p:par>
                        <p:par>
                          <p:cTn id="71" fill="hold" nodeType="afterGroup">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96634"/>
                                        </p:tgtEl>
                                        <p:attrNameLst>
                                          <p:attrName>style.visibility</p:attrName>
                                        </p:attrNameLst>
                                      </p:cBhvr>
                                      <p:to>
                                        <p:strVal val="visible"/>
                                      </p:to>
                                    </p:set>
                                    <p:animEffect transition="in" filter="wipe(left)">
                                      <p:cBhvr>
                                        <p:cTn id="74" dur="500"/>
                                        <p:tgtEl>
                                          <p:spTgt spid="19663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19663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9661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19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autoUpdateAnimBg="0"/>
      <p:bldP spid="196615" grpId="0" autoUpdateAnimBg="0"/>
      <p:bldP spid="196616" grpId="0" autoUpdateAnimBg="0"/>
      <p:bldP spid="196621" grpId="0" autoUpdateAnimBg="0"/>
      <p:bldP spid="196622" grpId="0" autoUpdateAnimBg="0"/>
      <p:bldP spid="196623" grpId="0" animBg="1"/>
      <p:bldP spid="196624" grpId="0" autoUpdateAnimBg="0"/>
      <p:bldP spid="196625" grpId="0" autoUpdateAnimBg="0"/>
      <p:bldP spid="196626" grpId="0" autoUpdateAnimBg="0"/>
      <p:bldP spid="196627" grpId="0" animBg="1"/>
      <p:bldP spid="196628" grpId="0" autoUpdateAnimBg="0"/>
      <p:bldP spid="196629" grpId="0" autoUpdateAnimBg="0"/>
      <p:bldP spid="196630" grpId="0" autoUpdateAnimBg="0"/>
      <p:bldP spid="196631" grpId="0" animBg="1"/>
      <p:bldP spid="196632" grpId="0" autoUpdateAnimBg="0"/>
      <p:bldP spid="196633" grpId="0" autoUpdateAnimBg="0"/>
      <p:bldP spid="196634" grpId="0" animBg="1"/>
      <p:bldP spid="196635" grpId="0" autoUpdateAnimBg="0"/>
      <p:bldP spid="196636" grpId="0" autoUpdateAnimBg="0"/>
      <p:bldP spid="19663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Dividing by two-digit numbers</a:t>
            </a:r>
            <a:endParaRPr lang="en-GB" smtClean="0"/>
          </a:p>
        </p:txBody>
      </p:sp>
      <p:sp>
        <p:nvSpPr>
          <p:cNvPr id="37893" name="Text Box 5"/>
          <p:cNvSpPr txBox="1">
            <a:spLocks noChangeArrowheads="1"/>
          </p:cNvSpPr>
          <p:nvPr/>
        </p:nvSpPr>
        <p:spPr bwMode="auto">
          <a:xfrm>
            <a:off x="3119438" y="1143000"/>
            <a:ext cx="30924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Calculate 8.12 ÷ 0.46</a:t>
            </a:r>
          </a:p>
        </p:txBody>
      </p:sp>
      <p:sp>
        <p:nvSpPr>
          <p:cNvPr id="198662" name="Text Box 6"/>
          <p:cNvSpPr txBox="1">
            <a:spLocks noChangeArrowheads="1"/>
          </p:cNvSpPr>
          <p:nvPr/>
        </p:nvSpPr>
        <p:spPr bwMode="auto">
          <a:xfrm>
            <a:off x="755650" y="1700213"/>
            <a:ext cx="302577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Estimate: 8 ÷ 0.5 = 16</a:t>
            </a:r>
          </a:p>
        </p:txBody>
      </p:sp>
      <p:sp>
        <p:nvSpPr>
          <p:cNvPr id="198663" name="Text Box 7"/>
          <p:cNvSpPr txBox="1">
            <a:spLocks noChangeArrowheads="1"/>
          </p:cNvSpPr>
          <p:nvPr/>
        </p:nvSpPr>
        <p:spPr bwMode="auto">
          <a:xfrm>
            <a:off x="755650" y="2157413"/>
            <a:ext cx="608647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Equivalent calculation: 8.12 ÷ 0.46 = 812 ÷ 46</a:t>
            </a:r>
          </a:p>
        </p:txBody>
      </p:sp>
      <p:sp>
        <p:nvSpPr>
          <p:cNvPr id="198664" name="Text Box 8"/>
          <p:cNvSpPr txBox="1">
            <a:spLocks noChangeArrowheads="1"/>
          </p:cNvSpPr>
          <p:nvPr/>
        </p:nvSpPr>
        <p:spPr bwMode="auto">
          <a:xfrm>
            <a:off x="755650" y="5570538"/>
            <a:ext cx="461327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Answer: 8.12 ÷ 0.43 = </a:t>
            </a:r>
            <a:r>
              <a:rPr lang="en-GB" sz="2300" b="1">
                <a:solidFill>
                  <a:srgbClr val="FF6600"/>
                </a:solidFill>
              </a:rPr>
              <a:t>17.65</a:t>
            </a:r>
            <a:r>
              <a:rPr lang="en-GB" sz="2300"/>
              <a:t> R </a:t>
            </a:r>
            <a:r>
              <a:rPr lang="en-GB" sz="2300">
                <a:solidFill>
                  <a:srgbClr val="00CC00"/>
                </a:solidFill>
              </a:rPr>
              <a:t>0.1</a:t>
            </a:r>
          </a:p>
        </p:txBody>
      </p:sp>
      <p:grpSp>
        <p:nvGrpSpPr>
          <p:cNvPr id="198665" name="Group 9"/>
          <p:cNvGrpSpPr>
            <a:grpSpLocks/>
          </p:cNvGrpSpPr>
          <p:nvPr/>
        </p:nvGrpSpPr>
        <p:grpSpPr bwMode="auto">
          <a:xfrm>
            <a:off x="2236788" y="2674938"/>
            <a:ext cx="1330325" cy="442912"/>
            <a:chOff x="1494" y="1801"/>
            <a:chExt cx="838" cy="279"/>
          </a:xfrm>
        </p:grpSpPr>
        <p:sp>
          <p:nvSpPr>
            <p:cNvPr id="37915" name="Text Box 10"/>
            <p:cNvSpPr txBox="1">
              <a:spLocks noChangeArrowheads="1"/>
            </p:cNvSpPr>
            <p:nvPr/>
          </p:nvSpPr>
          <p:spPr bwMode="auto">
            <a:xfrm>
              <a:off x="1910" y="1801"/>
              <a:ext cx="42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812</a:t>
              </a:r>
            </a:p>
          </p:txBody>
        </p:sp>
        <p:sp>
          <p:nvSpPr>
            <p:cNvPr id="37916" name="Text Box 11"/>
            <p:cNvSpPr txBox="1">
              <a:spLocks noChangeArrowheads="1"/>
            </p:cNvSpPr>
            <p:nvPr/>
          </p:nvSpPr>
          <p:spPr bwMode="auto">
            <a:xfrm>
              <a:off x="1494" y="1801"/>
              <a:ext cx="32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46</a:t>
              </a:r>
            </a:p>
          </p:txBody>
        </p:sp>
        <p:sp>
          <p:nvSpPr>
            <p:cNvPr id="37917" name="AutoShape 12"/>
            <p:cNvSpPr>
              <a:spLocks/>
            </p:cNvSpPr>
            <p:nvPr/>
          </p:nvSpPr>
          <p:spPr bwMode="auto">
            <a:xfrm>
              <a:off x="1843" y="1830"/>
              <a:ext cx="48" cy="215"/>
            </a:xfrm>
            <a:prstGeom prst="rightBracket">
              <a:avLst>
                <a:gd name="adj" fmla="val 191298"/>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8669" name="Text Box 13"/>
          <p:cNvSpPr txBox="1">
            <a:spLocks noChangeArrowheads="1"/>
          </p:cNvSpPr>
          <p:nvPr/>
        </p:nvSpPr>
        <p:spPr bwMode="auto">
          <a:xfrm>
            <a:off x="2743200" y="2979738"/>
            <a:ext cx="8477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- 460</a:t>
            </a:r>
          </a:p>
        </p:txBody>
      </p:sp>
      <p:sp>
        <p:nvSpPr>
          <p:cNvPr id="198670" name="Text Box 14"/>
          <p:cNvSpPr txBox="1">
            <a:spLocks noChangeArrowheads="1"/>
          </p:cNvSpPr>
          <p:nvPr/>
        </p:nvSpPr>
        <p:spPr bwMode="auto">
          <a:xfrm>
            <a:off x="4491038" y="2979738"/>
            <a:ext cx="116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10</a:t>
            </a:r>
            <a:r>
              <a:rPr lang="en-GB" sz="2300"/>
              <a:t> × 46</a:t>
            </a:r>
          </a:p>
        </p:txBody>
      </p:sp>
      <p:sp>
        <p:nvSpPr>
          <p:cNvPr id="198671" name="Line 15"/>
          <p:cNvSpPr>
            <a:spLocks noChangeShapeType="1"/>
          </p:cNvSpPr>
          <p:nvPr/>
        </p:nvSpPr>
        <p:spPr bwMode="auto">
          <a:xfrm>
            <a:off x="2752725" y="3354388"/>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72" name="Text Box 16"/>
          <p:cNvSpPr txBox="1">
            <a:spLocks noChangeArrowheads="1"/>
          </p:cNvSpPr>
          <p:nvPr/>
        </p:nvSpPr>
        <p:spPr bwMode="auto">
          <a:xfrm>
            <a:off x="2897188" y="3284538"/>
            <a:ext cx="6699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352</a:t>
            </a:r>
          </a:p>
        </p:txBody>
      </p:sp>
      <p:sp>
        <p:nvSpPr>
          <p:cNvPr id="198673" name="Text Box 17"/>
          <p:cNvSpPr txBox="1">
            <a:spLocks noChangeArrowheads="1"/>
          </p:cNvSpPr>
          <p:nvPr/>
        </p:nvSpPr>
        <p:spPr bwMode="auto">
          <a:xfrm>
            <a:off x="2743200" y="3589338"/>
            <a:ext cx="8477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- 322</a:t>
            </a:r>
          </a:p>
        </p:txBody>
      </p:sp>
      <p:sp>
        <p:nvSpPr>
          <p:cNvPr id="198674" name="Text Box 18"/>
          <p:cNvSpPr txBox="1">
            <a:spLocks noChangeArrowheads="1"/>
          </p:cNvSpPr>
          <p:nvPr/>
        </p:nvSpPr>
        <p:spPr bwMode="auto">
          <a:xfrm>
            <a:off x="4652963" y="3589338"/>
            <a:ext cx="100171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7</a:t>
            </a:r>
            <a:r>
              <a:rPr lang="en-GB" sz="2300"/>
              <a:t> × 46</a:t>
            </a:r>
          </a:p>
        </p:txBody>
      </p:sp>
      <p:sp>
        <p:nvSpPr>
          <p:cNvPr id="198675" name="Line 19"/>
          <p:cNvSpPr>
            <a:spLocks noChangeShapeType="1"/>
          </p:cNvSpPr>
          <p:nvPr/>
        </p:nvSpPr>
        <p:spPr bwMode="auto">
          <a:xfrm>
            <a:off x="2752725" y="3963988"/>
            <a:ext cx="1027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76" name="Text Box 20"/>
          <p:cNvSpPr txBox="1">
            <a:spLocks noChangeArrowheads="1"/>
          </p:cNvSpPr>
          <p:nvPr/>
        </p:nvSpPr>
        <p:spPr bwMode="auto">
          <a:xfrm>
            <a:off x="3079750" y="3894138"/>
            <a:ext cx="7508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30.0</a:t>
            </a:r>
          </a:p>
        </p:txBody>
      </p:sp>
      <p:sp>
        <p:nvSpPr>
          <p:cNvPr id="198677" name="Text Box 21"/>
          <p:cNvSpPr txBox="1">
            <a:spLocks noChangeArrowheads="1"/>
          </p:cNvSpPr>
          <p:nvPr/>
        </p:nvSpPr>
        <p:spPr bwMode="auto">
          <a:xfrm>
            <a:off x="2901950" y="4198938"/>
            <a:ext cx="9286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- 27.6</a:t>
            </a:r>
          </a:p>
        </p:txBody>
      </p:sp>
      <p:sp>
        <p:nvSpPr>
          <p:cNvPr id="198678" name="Text Box 22"/>
          <p:cNvSpPr txBox="1">
            <a:spLocks noChangeArrowheads="1"/>
          </p:cNvSpPr>
          <p:nvPr/>
        </p:nvSpPr>
        <p:spPr bwMode="auto">
          <a:xfrm>
            <a:off x="4410075" y="4198938"/>
            <a:ext cx="12446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0.6</a:t>
            </a:r>
            <a:r>
              <a:rPr lang="en-GB" sz="2300"/>
              <a:t> × 46</a:t>
            </a:r>
          </a:p>
        </p:txBody>
      </p:sp>
      <p:sp>
        <p:nvSpPr>
          <p:cNvPr id="198679" name="Line 23"/>
          <p:cNvSpPr>
            <a:spLocks noChangeShapeType="1"/>
          </p:cNvSpPr>
          <p:nvPr/>
        </p:nvSpPr>
        <p:spPr bwMode="auto">
          <a:xfrm>
            <a:off x="3098800" y="4573588"/>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80" name="Text Box 24"/>
          <p:cNvSpPr txBox="1">
            <a:spLocks noChangeArrowheads="1"/>
          </p:cNvSpPr>
          <p:nvPr/>
        </p:nvSpPr>
        <p:spPr bwMode="auto">
          <a:xfrm>
            <a:off x="3244850" y="4503738"/>
            <a:ext cx="7508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2.40</a:t>
            </a:r>
          </a:p>
        </p:txBody>
      </p:sp>
      <p:sp>
        <p:nvSpPr>
          <p:cNvPr id="198681" name="Text Box 25"/>
          <p:cNvSpPr txBox="1">
            <a:spLocks noChangeArrowheads="1"/>
          </p:cNvSpPr>
          <p:nvPr/>
        </p:nvSpPr>
        <p:spPr bwMode="auto">
          <a:xfrm>
            <a:off x="3067050" y="4808538"/>
            <a:ext cx="9286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t>- 2.30</a:t>
            </a:r>
          </a:p>
        </p:txBody>
      </p:sp>
      <p:sp>
        <p:nvSpPr>
          <p:cNvPr id="198682" name="Line 26"/>
          <p:cNvSpPr>
            <a:spLocks noChangeShapeType="1"/>
          </p:cNvSpPr>
          <p:nvPr/>
        </p:nvSpPr>
        <p:spPr bwMode="auto">
          <a:xfrm>
            <a:off x="3098800" y="5183188"/>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83" name="Text Box 27"/>
          <p:cNvSpPr txBox="1">
            <a:spLocks noChangeArrowheads="1"/>
          </p:cNvSpPr>
          <p:nvPr/>
        </p:nvSpPr>
        <p:spPr bwMode="auto">
          <a:xfrm>
            <a:off x="3244850" y="5113338"/>
            <a:ext cx="75088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a:solidFill>
                  <a:srgbClr val="00CC00"/>
                </a:solidFill>
              </a:rPr>
              <a:t>0.10</a:t>
            </a:r>
          </a:p>
        </p:txBody>
      </p:sp>
      <p:sp>
        <p:nvSpPr>
          <p:cNvPr id="198684" name="Text Box 28"/>
          <p:cNvSpPr txBox="1">
            <a:spLocks noChangeArrowheads="1"/>
          </p:cNvSpPr>
          <p:nvPr/>
        </p:nvSpPr>
        <p:spPr bwMode="auto">
          <a:xfrm>
            <a:off x="4248150" y="4808538"/>
            <a:ext cx="14065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300" b="1">
                <a:solidFill>
                  <a:srgbClr val="FF6600"/>
                </a:solidFill>
              </a:rPr>
              <a:t>0.05</a:t>
            </a:r>
            <a:r>
              <a:rPr lang="en-GB" sz="2300"/>
              <a:t> × 46</a:t>
            </a:r>
          </a:p>
        </p:txBody>
      </p:sp>
      <p:sp>
        <p:nvSpPr>
          <p:cNvPr id="198685" name="Rectangle 29"/>
          <p:cNvSpPr>
            <a:spLocks noChangeArrowheads="1"/>
          </p:cNvSpPr>
          <p:nvPr/>
        </p:nvSpPr>
        <p:spPr bwMode="auto">
          <a:xfrm>
            <a:off x="3276600" y="5984875"/>
            <a:ext cx="2198688"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300" b="1"/>
              <a:t>= 17.7 to 1 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86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86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86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8669"/>
                                        </p:tgtEl>
                                        <p:attrNameLst>
                                          <p:attrName>style.visibility</p:attrName>
                                        </p:attrNameLst>
                                      </p:cBhvr>
                                      <p:to>
                                        <p:strVal val="visible"/>
                                      </p:to>
                                    </p:se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8671"/>
                                        </p:tgtEl>
                                        <p:attrNameLst>
                                          <p:attrName>style.visibility</p:attrName>
                                        </p:attrNameLst>
                                      </p:cBhvr>
                                      <p:to>
                                        <p:strVal val="visible"/>
                                      </p:to>
                                    </p:set>
                                    <p:animEffect transition="in" filter="wipe(left)">
                                      <p:cBhvr>
                                        <p:cTn id="26" dur="500"/>
                                        <p:tgtEl>
                                          <p:spTgt spid="1986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867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867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8673"/>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98675"/>
                                        </p:tgtEl>
                                        <p:attrNameLst>
                                          <p:attrName>style.visibility</p:attrName>
                                        </p:attrNameLst>
                                      </p:cBhvr>
                                      <p:to>
                                        <p:strVal val="visible"/>
                                      </p:to>
                                    </p:set>
                                    <p:animEffect transition="in" filter="wipe(left)">
                                      <p:cBhvr>
                                        <p:cTn id="42" dur="500"/>
                                        <p:tgtEl>
                                          <p:spTgt spid="1986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9867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9867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98677"/>
                                        </p:tgtEl>
                                        <p:attrNameLst>
                                          <p:attrName>style.visibility</p:attrName>
                                        </p:attrNameLst>
                                      </p:cBhvr>
                                      <p:to>
                                        <p:strVal val="visible"/>
                                      </p:to>
                                    </p:se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98679"/>
                                        </p:tgtEl>
                                        <p:attrNameLst>
                                          <p:attrName>style.visibility</p:attrName>
                                        </p:attrNameLst>
                                      </p:cBhvr>
                                      <p:to>
                                        <p:strVal val="visible"/>
                                      </p:to>
                                    </p:set>
                                    <p:animEffect transition="in" filter="wipe(left)">
                                      <p:cBhvr>
                                        <p:cTn id="58" dur="500"/>
                                        <p:tgtEl>
                                          <p:spTgt spid="19867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9868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9868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98681"/>
                                        </p:tgtEl>
                                        <p:attrNameLst>
                                          <p:attrName>style.visibility</p:attrName>
                                        </p:attrNameLst>
                                      </p:cBhvr>
                                      <p:to>
                                        <p:strVal val="visible"/>
                                      </p:to>
                                    </p:set>
                                  </p:childTnLst>
                                </p:cTn>
                              </p:par>
                            </p:childTnLst>
                          </p:cTn>
                        </p:par>
                        <p:par>
                          <p:cTn id="71" fill="hold" nodeType="afterGroup">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98682"/>
                                        </p:tgtEl>
                                        <p:attrNameLst>
                                          <p:attrName>style.visibility</p:attrName>
                                        </p:attrNameLst>
                                      </p:cBhvr>
                                      <p:to>
                                        <p:strVal val="visible"/>
                                      </p:to>
                                    </p:set>
                                    <p:animEffect transition="in" filter="wipe(left)">
                                      <p:cBhvr>
                                        <p:cTn id="74" dur="500"/>
                                        <p:tgtEl>
                                          <p:spTgt spid="19868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19868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9866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19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utoUpdateAnimBg="0"/>
      <p:bldP spid="198663" grpId="0" autoUpdateAnimBg="0"/>
      <p:bldP spid="198664" grpId="0" autoUpdateAnimBg="0"/>
      <p:bldP spid="198669" grpId="0" autoUpdateAnimBg="0"/>
      <p:bldP spid="198670" grpId="0" autoUpdateAnimBg="0"/>
      <p:bldP spid="198671" grpId="0" animBg="1"/>
      <p:bldP spid="198672" grpId="0" autoUpdateAnimBg="0"/>
      <p:bldP spid="198673" grpId="0" autoUpdateAnimBg="0"/>
      <p:bldP spid="198674" grpId="0" autoUpdateAnimBg="0"/>
      <p:bldP spid="198675" grpId="0" animBg="1"/>
      <p:bldP spid="198676" grpId="0" autoUpdateAnimBg="0"/>
      <p:bldP spid="198677" grpId="0" autoUpdateAnimBg="0"/>
      <p:bldP spid="198678" grpId="0" autoUpdateAnimBg="0"/>
      <p:bldP spid="198679" grpId="0" animBg="1"/>
      <p:bldP spid="198680" grpId="0" autoUpdateAnimBg="0"/>
      <p:bldP spid="198681" grpId="0" autoUpdateAnimBg="0"/>
      <p:bldP spid="198682" grpId="0" animBg="1"/>
      <p:bldP spid="198683" grpId="0" autoUpdateAnimBg="0"/>
      <p:bldP spid="198684" grpId="0" autoUpdateAnimBg="0"/>
      <p:bldP spid="19868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4"/>
          <p:cNvSpPr>
            <a:spLocks noGrp="1" noChangeArrowheads="1"/>
          </p:cNvSpPr>
          <p:nvPr>
            <p:ph type="title" idx="4294967295"/>
          </p:nvPr>
        </p:nvSpPr>
        <p:spPr>
          <a:xfrm>
            <a:off x="152400" y="152400"/>
            <a:ext cx="7467600" cy="609600"/>
          </a:xfrm>
          <a:noFill/>
        </p:spPr>
        <p:txBody>
          <a:bodyPr/>
          <a:lstStyle/>
          <a:p>
            <a:pPr eaLnBrk="1" hangingPunct="1"/>
            <a:r>
              <a:rPr lang="en-GB" smtClean="0">
                <a:solidFill>
                  <a:srgbClr val="5B0091"/>
                </a:solidFill>
              </a:rPr>
              <a:t>Long division</a:t>
            </a:r>
            <a:endParaRPr lang="en-GB" smtClean="0"/>
          </a:p>
        </p:txBody>
      </p:sp>
      <p:grpSp>
        <p:nvGrpSpPr>
          <p:cNvPr id="4102" name="Group 6"/>
          <p:cNvGrpSpPr>
            <a:grpSpLocks/>
          </p:cNvGrpSpPr>
          <p:nvPr/>
        </p:nvGrpSpPr>
        <p:grpSpPr bwMode="auto">
          <a:xfrm>
            <a:off x="7304088" y="115888"/>
            <a:ext cx="576262" cy="576262"/>
            <a:chOff x="4601" y="73"/>
            <a:chExt cx="363" cy="363"/>
          </a:xfrm>
        </p:grpSpPr>
        <p:pic>
          <p:nvPicPr>
            <p:cNvPr id="4103"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105"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4098"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38917" name="Rectangle 16"/>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38918" name="Rectangle 17"/>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38919" name="Rectangle 18"/>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38920" name="Rectangle 19"/>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38921" name="Rectangle 20"/>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38922" name="AutoShape 2"/>
          <p:cNvSpPr>
            <a:spLocks noGrp="1" noChangeArrowheads="1"/>
          </p:cNvSpPr>
          <p:nvPr>
            <p:ph type="subTitle" idx="1"/>
          </p:nvPr>
        </p:nvSpPr>
        <p:spPr bwMode="auto">
          <a:xfrm>
            <a:off x="685800" y="4525963"/>
            <a:ext cx="2514600"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N4.4 Rounding</a:t>
            </a:r>
          </a:p>
        </p:txBody>
      </p:sp>
      <p:sp>
        <p:nvSpPr>
          <p:cNvPr id="38923" name="AutoShape 11"/>
          <p:cNvSpPr>
            <a:spLocks noChangeArrowheads="1"/>
          </p:cNvSpPr>
          <p:nvPr/>
        </p:nvSpPr>
        <p:spPr bwMode="auto">
          <a:xfrm>
            <a:off x="685800" y="2051050"/>
            <a:ext cx="48006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N4.1 Decimals and place value</a:t>
            </a:r>
          </a:p>
        </p:txBody>
      </p:sp>
      <p:sp>
        <p:nvSpPr>
          <p:cNvPr id="38924" name="AutoShape 12"/>
          <p:cNvSpPr>
            <a:spLocks noChangeArrowheads="1"/>
          </p:cNvSpPr>
          <p:nvPr/>
        </p:nvSpPr>
        <p:spPr bwMode="auto">
          <a:xfrm>
            <a:off x="685800" y="5351463"/>
            <a:ext cx="47244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N4.5 Upper and lower bounds</a:t>
            </a:r>
          </a:p>
        </p:txBody>
      </p:sp>
      <p:sp>
        <p:nvSpPr>
          <p:cNvPr id="38925" name="AutoShape 13"/>
          <p:cNvSpPr>
            <a:spLocks noChangeArrowheads="1"/>
          </p:cNvSpPr>
          <p:nvPr/>
        </p:nvSpPr>
        <p:spPr bwMode="auto">
          <a:xfrm>
            <a:off x="304800" y="1033463"/>
            <a:ext cx="52578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N4 Decimals and rounding</a:t>
            </a:r>
            <a:endParaRPr lang="en-GB" sz="3000">
              <a:solidFill>
                <a:schemeClr val="bg1"/>
              </a:solidFill>
            </a:endParaRPr>
          </a:p>
        </p:txBody>
      </p:sp>
      <p:sp>
        <p:nvSpPr>
          <p:cNvPr id="38926" name="AutoShape 14"/>
          <p:cNvSpPr>
            <a:spLocks noChangeArrowheads="1"/>
          </p:cNvSpPr>
          <p:nvPr/>
        </p:nvSpPr>
        <p:spPr bwMode="auto">
          <a:xfrm>
            <a:off x="685800" y="3700463"/>
            <a:ext cx="482282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N4.3 Calculating with decimals</a:t>
            </a:r>
          </a:p>
        </p:txBody>
      </p:sp>
      <p:sp>
        <p:nvSpPr>
          <p:cNvPr id="38927" name="AutoShape 15"/>
          <p:cNvSpPr>
            <a:spLocks noChangeArrowheads="1"/>
          </p:cNvSpPr>
          <p:nvPr/>
        </p:nvSpPr>
        <p:spPr bwMode="auto">
          <a:xfrm>
            <a:off x="685800" y="2876550"/>
            <a:ext cx="6262688"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N4.2 Terminating and recurring decimals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52400" y="152400"/>
            <a:ext cx="7696200" cy="533400"/>
          </a:xfrm>
          <a:noFill/>
        </p:spPr>
        <p:txBody>
          <a:bodyPr/>
          <a:lstStyle/>
          <a:p>
            <a:pPr eaLnBrk="1" hangingPunct="1"/>
            <a:r>
              <a:rPr lang="en-GB" smtClean="0">
                <a:solidFill>
                  <a:srgbClr val="5B0091"/>
                </a:solidFill>
              </a:rPr>
              <a:t>Rounding</a:t>
            </a:r>
          </a:p>
        </p:txBody>
      </p:sp>
      <p:pic>
        <p:nvPicPr>
          <p:cNvPr id="39939"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228600" y="1335088"/>
            <a:ext cx="842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do not always need to know the exact value of a number.</a:t>
            </a:r>
          </a:p>
        </p:txBody>
      </p:sp>
      <p:sp>
        <p:nvSpPr>
          <p:cNvPr id="39942" name="Text Box 6"/>
          <p:cNvSpPr txBox="1">
            <a:spLocks noChangeArrowheads="1"/>
          </p:cNvSpPr>
          <p:nvPr/>
        </p:nvSpPr>
        <p:spPr bwMode="auto">
          <a:xfrm>
            <a:off x="228600" y="1981200"/>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grpSp>
        <p:nvGrpSpPr>
          <p:cNvPr id="67591" name="Group 7"/>
          <p:cNvGrpSpPr>
            <a:grpSpLocks/>
          </p:cNvGrpSpPr>
          <p:nvPr/>
        </p:nvGrpSpPr>
        <p:grpSpPr bwMode="auto">
          <a:xfrm>
            <a:off x="322263" y="2438400"/>
            <a:ext cx="4554537" cy="2619375"/>
            <a:chOff x="203" y="1536"/>
            <a:chExt cx="2869" cy="1650"/>
          </a:xfrm>
        </p:grpSpPr>
        <p:pic>
          <p:nvPicPr>
            <p:cNvPr id="39947" name="Picture 8" descr="b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 y="1900"/>
              <a:ext cx="1286" cy="1286"/>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sp>
          <p:nvSpPr>
            <p:cNvPr id="39948" name="AutoShape 9"/>
            <p:cNvSpPr>
              <a:spLocks noChangeArrowheads="1"/>
            </p:cNvSpPr>
            <p:nvPr/>
          </p:nvSpPr>
          <p:spPr bwMode="auto">
            <a:xfrm>
              <a:off x="1392" y="1536"/>
              <a:ext cx="1680" cy="768"/>
            </a:xfrm>
            <a:prstGeom prst="wedgeRoundRectCallout">
              <a:avLst>
                <a:gd name="adj1" fmla="val -46787"/>
                <a:gd name="adj2" fmla="val 82292"/>
                <a:gd name="adj3"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GB" sz="2000"/>
                <a:t>There are 1432 pupils at Eastpark Secondary School.</a:t>
              </a:r>
            </a:p>
          </p:txBody>
        </p:sp>
      </p:grpSp>
      <p:grpSp>
        <p:nvGrpSpPr>
          <p:cNvPr id="67594" name="Group 10"/>
          <p:cNvGrpSpPr>
            <a:grpSpLocks/>
          </p:cNvGrpSpPr>
          <p:nvPr/>
        </p:nvGrpSpPr>
        <p:grpSpPr bwMode="auto">
          <a:xfrm>
            <a:off x="3505200" y="3810000"/>
            <a:ext cx="4843463" cy="2522538"/>
            <a:chOff x="2208" y="2400"/>
            <a:chExt cx="3051" cy="1589"/>
          </a:xfrm>
        </p:grpSpPr>
        <p:pic>
          <p:nvPicPr>
            <p:cNvPr id="39945" name="Picture 11" descr="marie-an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 y="2794"/>
              <a:ext cx="1195" cy="119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sp>
          <p:nvSpPr>
            <p:cNvPr id="39946" name="AutoShape 12"/>
            <p:cNvSpPr>
              <a:spLocks noChangeArrowheads="1"/>
            </p:cNvSpPr>
            <p:nvPr/>
          </p:nvSpPr>
          <p:spPr bwMode="auto">
            <a:xfrm>
              <a:off x="2208" y="2400"/>
              <a:ext cx="1872" cy="864"/>
            </a:xfrm>
            <a:prstGeom prst="wedgeRoundRectCallout">
              <a:avLst>
                <a:gd name="adj1" fmla="val 44713"/>
                <a:gd name="adj2" fmla="val 78704"/>
                <a:gd name="adj3"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GB" sz="2000"/>
                <a:t>There are about one and a half thousand pupils at Eastpark Secondary School.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dissolve">
                                      <p:cBhvr>
                                        <p:cTn id="7" dur="500"/>
                                        <p:tgtEl>
                                          <p:spTgt spid="67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7594"/>
                                        </p:tgtEl>
                                        <p:attrNameLst>
                                          <p:attrName>style.visibility</p:attrName>
                                        </p:attrNameLst>
                                      </p:cBhvr>
                                      <p:to>
                                        <p:strVal val="visible"/>
                                      </p:to>
                                    </p:set>
                                    <p:animEffect transition="in" filter="dissolve">
                                      <p:cBhvr>
                                        <p:cTn id="12"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52400" y="152400"/>
            <a:ext cx="7696200" cy="533400"/>
          </a:xfrm>
          <a:noFill/>
        </p:spPr>
        <p:txBody>
          <a:bodyPr/>
          <a:lstStyle/>
          <a:p>
            <a:pPr eaLnBrk="1" hangingPunct="1"/>
            <a:r>
              <a:rPr lang="en-GB" smtClean="0">
                <a:solidFill>
                  <a:srgbClr val="5B0091"/>
                </a:solidFill>
              </a:rPr>
              <a:t>Rounding</a:t>
            </a:r>
          </a:p>
        </p:txBody>
      </p:sp>
      <p:pic>
        <p:nvPicPr>
          <p:cNvPr id="40963"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350838" y="1125538"/>
            <a:ext cx="671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There are four main ways of rounding a number:</a:t>
            </a:r>
            <a:endParaRPr lang="en-GB"/>
          </a:p>
        </p:txBody>
      </p:sp>
      <p:sp>
        <p:nvSpPr>
          <p:cNvPr id="241677" name="Text Box 13"/>
          <p:cNvSpPr txBox="1">
            <a:spLocks noChangeArrowheads="1"/>
          </p:cNvSpPr>
          <p:nvPr/>
        </p:nvSpPr>
        <p:spPr bwMode="auto">
          <a:xfrm>
            <a:off x="350838" y="1743075"/>
            <a:ext cx="7519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 To the nearest 10, 100, 1000, or other power of ten.</a:t>
            </a:r>
            <a:endParaRPr lang="en-GB"/>
          </a:p>
        </p:txBody>
      </p:sp>
      <p:sp>
        <p:nvSpPr>
          <p:cNvPr id="241678" name="Text Box 14"/>
          <p:cNvSpPr txBox="1">
            <a:spLocks noChangeArrowheads="1"/>
          </p:cNvSpPr>
          <p:nvPr/>
        </p:nvSpPr>
        <p:spPr bwMode="auto">
          <a:xfrm>
            <a:off x="350838" y="2360613"/>
            <a:ext cx="459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To the nearest whole number.</a:t>
            </a:r>
            <a:endParaRPr lang="en-GB"/>
          </a:p>
        </p:txBody>
      </p:sp>
      <p:sp>
        <p:nvSpPr>
          <p:cNvPr id="241679" name="Text Box 15"/>
          <p:cNvSpPr txBox="1">
            <a:spLocks noChangeArrowheads="1"/>
          </p:cNvSpPr>
          <p:nvPr/>
        </p:nvSpPr>
        <p:spPr bwMode="auto">
          <a:xfrm>
            <a:off x="350838" y="2978150"/>
            <a:ext cx="560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 To a given number of decimal places.</a:t>
            </a:r>
            <a:endParaRPr lang="en-GB"/>
          </a:p>
        </p:txBody>
      </p:sp>
      <p:sp>
        <p:nvSpPr>
          <p:cNvPr id="241680" name="Text Box 16"/>
          <p:cNvSpPr txBox="1">
            <a:spLocks noChangeArrowheads="1"/>
          </p:cNvSpPr>
          <p:nvPr/>
        </p:nvSpPr>
        <p:spPr bwMode="auto">
          <a:xfrm>
            <a:off x="350838" y="3595688"/>
            <a:ext cx="594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 To a given number of significant figures.</a:t>
            </a:r>
            <a:endParaRPr lang="en-GB"/>
          </a:p>
        </p:txBody>
      </p:sp>
      <p:sp>
        <p:nvSpPr>
          <p:cNvPr id="241681" name="Text Box 17"/>
          <p:cNvSpPr txBox="1">
            <a:spLocks noChangeArrowheads="1"/>
          </p:cNvSpPr>
          <p:nvPr/>
        </p:nvSpPr>
        <p:spPr bwMode="auto">
          <a:xfrm>
            <a:off x="350838" y="4213225"/>
            <a:ext cx="8550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method of rounding used usually depends on what kind of numbers we are dealing with.</a:t>
            </a:r>
            <a:endParaRPr lang="en-GB"/>
          </a:p>
        </p:txBody>
      </p:sp>
      <p:sp>
        <p:nvSpPr>
          <p:cNvPr id="241682" name="Text Box 18"/>
          <p:cNvSpPr txBox="1">
            <a:spLocks noChangeArrowheads="1"/>
          </p:cNvSpPr>
          <p:nvPr/>
        </p:nvSpPr>
        <p:spPr bwMode="auto">
          <a:xfrm>
            <a:off x="350838" y="5197475"/>
            <a:ext cx="86725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Whole numbers, for example, can be rounded to the nearest power of ten or to a given number of significant figures.</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16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1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7" grpId="0"/>
      <p:bldP spid="241678" grpId="0"/>
      <p:bldP spid="241679" grpId="0"/>
      <p:bldP spid="241680" grpId="0"/>
      <p:bldP spid="241681" grpId="0"/>
      <p:bldP spid="2416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152400" y="152400"/>
            <a:ext cx="7696200" cy="533400"/>
          </a:xfrm>
          <a:noFill/>
        </p:spPr>
        <p:txBody>
          <a:bodyPr/>
          <a:lstStyle/>
          <a:p>
            <a:pPr eaLnBrk="1" hangingPunct="1"/>
            <a:r>
              <a:rPr lang="en-GB" smtClean="0">
                <a:solidFill>
                  <a:srgbClr val="5B0091"/>
                </a:solidFill>
              </a:rPr>
              <a:t>Rounding </a:t>
            </a:r>
            <a:r>
              <a:rPr lang="en-US" smtClean="0">
                <a:solidFill>
                  <a:srgbClr val="5B0091"/>
                </a:solidFill>
              </a:rPr>
              <a:t>to powers of ten</a:t>
            </a:r>
            <a:endParaRPr lang="en-GB" smtClean="0">
              <a:solidFill>
                <a:srgbClr val="5B0091"/>
              </a:solidFill>
            </a:endParaRPr>
          </a:p>
        </p:txBody>
      </p:sp>
      <p:grpSp>
        <p:nvGrpSpPr>
          <p:cNvPr id="5124" name="Group 3"/>
          <p:cNvGrpSpPr>
            <a:grpSpLocks/>
          </p:cNvGrpSpPr>
          <p:nvPr/>
        </p:nvGrpSpPr>
        <p:grpSpPr bwMode="auto">
          <a:xfrm>
            <a:off x="7304088" y="115888"/>
            <a:ext cx="576262" cy="576262"/>
            <a:chOff x="4601" y="73"/>
            <a:chExt cx="363" cy="363"/>
          </a:xfrm>
        </p:grpSpPr>
        <p:pic>
          <p:nvPicPr>
            <p:cNvPr id="5127" name="Picture 4"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5"/>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129" name="Oval 6"/>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5125" name="Picture 7"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2"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1981200" y="1066800"/>
            <a:ext cx="5029200" cy="1447800"/>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chemeClr val="tx1"/>
              </a:solidFill>
            </a:endParaRPr>
          </a:p>
        </p:txBody>
      </p:sp>
      <p:sp>
        <p:nvSpPr>
          <p:cNvPr id="41989" name="Text Box 5"/>
          <p:cNvSpPr txBox="1">
            <a:spLocks noChangeArrowheads="1"/>
          </p:cNvSpPr>
          <p:nvPr/>
        </p:nvSpPr>
        <p:spPr bwMode="auto">
          <a:xfrm>
            <a:off x="2103438" y="1143000"/>
            <a:ext cx="13716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Example</a:t>
            </a:r>
          </a:p>
        </p:txBody>
      </p:sp>
      <p:sp>
        <p:nvSpPr>
          <p:cNvPr id="41990" name="Rectangle 6"/>
          <p:cNvSpPr>
            <a:spLocks noChangeArrowheads="1"/>
          </p:cNvSpPr>
          <p:nvPr/>
        </p:nvSpPr>
        <p:spPr bwMode="auto">
          <a:xfrm>
            <a:off x="2103438" y="1828800"/>
            <a:ext cx="4727575"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Round 34 871 to the nearest 100.</a:t>
            </a:r>
          </a:p>
        </p:txBody>
      </p:sp>
      <p:sp>
        <p:nvSpPr>
          <p:cNvPr id="73735" name="Text Box 7"/>
          <p:cNvSpPr txBox="1">
            <a:spLocks noChangeArrowheads="1"/>
          </p:cNvSpPr>
          <p:nvPr/>
        </p:nvSpPr>
        <p:spPr bwMode="auto">
          <a:xfrm>
            <a:off x="2103438" y="1828800"/>
            <a:ext cx="210185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Round 34</a:t>
            </a:r>
            <a:r>
              <a:rPr lang="en-GB"/>
              <a:t> </a:t>
            </a:r>
            <a:r>
              <a:rPr lang="en-GB">
                <a:solidFill>
                  <a:srgbClr val="FF6600"/>
                </a:solidFill>
              </a:rPr>
              <a:t>8</a:t>
            </a:r>
            <a:r>
              <a:rPr lang="en-GB">
                <a:solidFill>
                  <a:schemeClr val="tx1"/>
                </a:solidFill>
              </a:rPr>
              <a:t>71</a:t>
            </a:r>
          </a:p>
        </p:txBody>
      </p:sp>
      <p:sp>
        <p:nvSpPr>
          <p:cNvPr id="73736" name="Text Box 8"/>
          <p:cNvSpPr txBox="1">
            <a:spLocks noChangeArrowheads="1"/>
          </p:cNvSpPr>
          <p:nvPr/>
        </p:nvSpPr>
        <p:spPr bwMode="auto">
          <a:xfrm>
            <a:off x="2103438" y="1828800"/>
            <a:ext cx="210185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Round 34 8</a:t>
            </a:r>
            <a:r>
              <a:rPr lang="en-GB">
                <a:solidFill>
                  <a:srgbClr val="FF6600"/>
                </a:solidFill>
              </a:rPr>
              <a:t>7</a:t>
            </a:r>
            <a:r>
              <a:rPr lang="en-GB">
                <a:solidFill>
                  <a:schemeClr val="tx1"/>
                </a:solidFill>
              </a:rPr>
              <a:t>1</a:t>
            </a:r>
          </a:p>
        </p:txBody>
      </p:sp>
      <p:sp>
        <p:nvSpPr>
          <p:cNvPr id="73737" name="Text Box 9"/>
          <p:cNvSpPr txBox="1">
            <a:spLocks noChangeArrowheads="1"/>
          </p:cNvSpPr>
          <p:nvPr/>
        </p:nvSpPr>
        <p:spPr bwMode="auto">
          <a:xfrm>
            <a:off x="503238" y="2706688"/>
            <a:ext cx="5745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Look at the digit in the hundreds position.</a:t>
            </a:r>
          </a:p>
        </p:txBody>
      </p:sp>
      <p:sp>
        <p:nvSpPr>
          <p:cNvPr id="73738" name="Text Box 10"/>
          <p:cNvSpPr txBox="1">
            <a:spLocks noChangeArrowheads="1"/>
          </p:cNvSpPr>
          <p:nvPr/>
        </p:nvSpPr>
        <p:spPr bwMode="auto">
          <a:xfrm>
            <a:off x="503238" y="3300413"/>
            <a:ext cx="616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need to write down every digit up to this.</a:t>
            </a:r>
          </a:p>
        </p:txBody>
      </p:sp>
      <p:sp>
        <p:nvSpPr>
          <p:cNvPr id="73739" name="Text Box 11"/>
          <p:cNvSpPr txBox="1">
            <a:spLocks noChangeArrowheads="1"/>
          </p:cNvSpPr>
          <p:nvPr/>
        </p:nvSpPr>
        <p:spPr bwMode="auto">
          <a:xfrm>
            <a:off x="503238" y="3895725"/>
            <a:ext cx="504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Look at the digit in the tens position.</a:t>
            </a:r>
          </a:p>
        </p:txBody>
      </p:sp>
      <p:sp>
        <p:nvSpPr>
          <p:cNvPr id="73740" name="Text Box 12"/>
          <p:cNvSpPr txBox="1">
            <a:spLocks noChangeArrowheads="1"/>
          </p:cNvSpPr>
          <p:nvPr/>
        </p:nvSpPr>
        <p:spPr bwMode="auto">
          <a:xfrm>
            <a:off x="503238" y="4489450"/>
            <a:ext cx="8016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this digit is 5 or more then we need to round up the digit in the hundreds position.</a:t>
            </a:r>
          </a:p>
        </p:txBody>
      </p:sp>
      <p:sp>
        <p:nvSpPr>
          <p:cNvPr id="73741" name="Text Box 13"/>
          <p:cNvSpPr txBox="1">
            <a:spLocks noChangeArrowheads="1"/>
          </p:cNvSpPr>
          <p:nvPr/>
        </p:nvSpPr>
        <p:spPr bwMode="auto">
          <a:xfrm>
            <a:off x="503238" y="54498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Solution:</a:t>
            </a:r>
          </a:p>
        </p:txBody>
      </p:sp>
      <p:sp>
        <p:nvSpPr>
          <p:cNvPr id="73742" name="Text Box 14"/>
          <p:cNvSpPr txBox="1">
            <a:spLocks noChangeArrowheads="1"/>
          </p:cNvSpPr>
          <p:nvPr/>
        </p:nvSpPr>
        <p:spPr bwMode="auto">
          <a:xfrm>
            <a:off x="2084388" y="5449888"/>
            <a:ext cx="4973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34871 = 34900 (to the nearest 100)</a:t>
            </a:r>
          </a:p>
        </p:txBody>
      </p:sp>
      <p:sp>
        <p:nvSpPr>
          <p:cNvPr id="41999" name="Rectangle 15"/>
          <p:cNvSpPr>
            <a:spLocks noGrp="1" noChangeArrowheads="1"/>
          </p:cNvSpPr>
          <p:nvPr>
            <p:ph type="title" idx="4294967295"/>
          </p:nvPr>
        </p:nvSpPr>
        <p:spPr>
          <a:xfrm>
            <a:off x="150813" y="150813"/>
            <a:ext cx="7405687" cy="484187"/>
          </a:xfrm>
          <a:noFill/>
        </p:spPr>
        <p:txBody>
          <a:bodyPr/>
          <a:lstStyle/>
          <a:p>
            <a:pPr eaLnBrk="1" hangingPunct="1"/>
            <a:r>
              <a:rPr lang="en-GB" smtClean="0">
                <a:solidFill>
                  <a:srgbClr val="5B0091"/>
                </a:solidFill>
              </a:rPr>
              <a:t>Rounding </a:t>
            </a:r>
            <a:r>
              <a:rPr lang="en-US" smtClean="0">
                <a:solidFill>
                  <a:srgbClr val="5B0091"/>
                </a:solidFill>
              </a:rPr>
              <a:t>to powers of ten</a:t>
            </a:r>
            <a:endParaRPr lang="en-GB" smtClean="0">
              <a:solidFill>
                <a:srgbClr val="5B009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7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37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3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6" grpId="0" animBg="1" autoUpdateAnimBg="0"/>
      <p:bldP spid="73737" grpId="0" autoUpdateAnimBg="0"/>
      <p:bldP spid="73738" grpId="0" autoUpdateAnimBg="0"/>
      <p:bldP spid="73739" grpId="0" autoUpdateAnimBg="0"/>
      <p:bldP spid="73740" grpId="0" autoUpdateAnimBg="0"/>
      <p:bldP spid="73741" grpId="0" autoUpdateAnimBg="0"/>
      <p:bldP spid="7374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52400" y="152400"/>
            <a:ext cx="7696200" cy="533400"/>
          </a:xfrm>
          <a:noFill/>
        </p:spPr>
        <p:txBody>
          <a:bodyPr/>
          <a:lstStyle/>
          <a:p>
            <a:pPr eaLnBrk="1" hangingPunct="1"/>
            <a:r>
              <a:rPr lang="en-GB" smtClean="0">
                <a:solidFill>
                  <a:srgbClr val="5B0091"/>
                </a:solidFill>
              </a:rPr>
              <a:t>Rounding </a:t>
            </a:r>
            <a:r>
              <a:rPr lang="en-US" smtClean="0">
                <a:solidFill>
                  <a:srgbClr val="5B0091"/>
                </a:solidFill>
              </a:rPr>
              <a:t>to powers of ten</a:t>
            </a:r>
            <a:endParaRPr lang="en-GB" smtClean="0">
              <a:solidFill>
                <a:srgbClr val="5B0091"/>
              </a:solidFill>
            </a:endParaRPr>
          </a:p>
        </p:txBody>
      </p:sp>
      <p:pic>
        <p:nvPicPr>
          <p:cNvPr id="43011"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365125" y="1106488"/>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Complete this table:</a:t>
            </a:r>
          </a:p>
        </p:txBody>
      </p:sp>
      <p:sp>
        <p:nvSpPr>
          <p:cNvPr id="43014" name="Rectangle 6"/>
          <p:cNvSpPr>
            <a:spLocks noChangeArrowheads="1"/>
          </p:cNvSpPr>
          <p:nvPr/>
        </p:nvSpPr>
        <p:spPr bwMode="auto">
          <a:xfrm>
            <a:off x="3810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endParaRPr lang="en-US" sz="2000">
              <a:solidFill>
                <a:schemeClr val="tx1"/>
              </a:solidFill>
            </a:endParaRPr>
          </a:p>
        </p:txBody>
      </p:sp>
      <p:sp>
        <p:nvSpPr>
          <p:cNvPr id="43015" name="Rectangle 7"/>
          <p:cNvSpPr>
            <a:spLocks noChangeArrowheads="1"/>
          </p:cNvSpPr>
          <p:nvPr/>
        </p:nvSpPr>
        <p:spPr bwMode="auto">
          <a:xfrm>
            <a:off x="381000" y="26670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t>37521</a:t>
            </a:r>
          </a:p>
        </p:txBody>
      </p:sp>
      <p:sp>
        <p:nvSpPr>
          <p:cNvPr id="43016" name="Rectangle 8"/>
          <p:cNvSpPr>
            <a:spLocks noChangeArrowheads="1"/>
          </p:cNvSpPr>
          <p:nvPr/>
        </p:nvSpPr>
        <p:spPr bwMode="auto">
          <a:xfrm>
            <a:off x="381000" y="32766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274503</a:t>
            </a:r>
            <a:endParaRPr lang="en-GB" sz="2000">
              <a:solidFill>
                <a:schemeClr val="tx1"/>
              </a:solidFill>
            </a:endParaRPr>
          </a:p>
        </p:txBody>
      </p:sp>
      <p:sp>
        <p:nvSpPr>
          <p:cNvPr id="43017" name="Rectangle 9"/>
          <p:cNvSpPr>
            <a:spLocks noChangeArrowheads="1"/>
          </p:cNvSpPr>
          <p:nvPr/>
        </p:nvSpPr>
        <p:spPr bwMode="auto">
          <a:xfrm>
            <a:off x="381000" y="3886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7630918</a:t>
            </a:r>
            <a:endParaRPr lang="en-GB" sz="2000">
              <a:solidFill>
                <a:schemeClr val="tx1"/>
              </a:solidFill>
            </a:endParaRPr>
          </a:p>
        </p:txBody>
      </p:sp>
      <p:sp>
        <p:nvSpPr>
          <p:cNvPr id="43018" name="Rectangle 10"/>
          <p:cNvSpPr>
            <a:spLocks noChangeArrowheads="1"/>
          </p:cNvSpPr>
          <p:nvPr/>
        </p:nvSpPr>
        <p:spPr bwMode="auto">
          <a:xfrm>
            <a:off x="381000" y="44958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9875</a:t>
            </a:r>
            <a:endParaRPr lang="en-GB" sz="2000">
              <a:solidFill>
                <a:schemeClr val="tx1"/>
              </a:solidFill>
            </a:endParaRPr>
          </a:p>
        </p:txBody>
      </p:sp>
      <p:sp>
        <p:nvSpPr>
          <p:cNvPr id="43019" name="Rectangle 11"/>
          <p:cNvSpPr>
            <a:spLocks noChangeArrowheads="1"/>
          </p:cNvSpPr>
          <p:nvPr/>
        </p:nvSpPr>
        <p:spPr bwMode="auto">
          <a:xfrm>
            <a:off x="25146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800" b="1">
                <a:solidFill>
                  <a:schemeClr val="tx1"/>
                </a:solidFill>
              </a:rPr>
              <a:t>to the nearest 1000</a:t>
            </a:r>
          </a:p>
        </p:txBody>
      </p:sp>
      <p:sp>
        <p:nvSpPr>
          <p:cNvPr id="43020" name="Rectangle 12"/>
          <p:cNvSpPr>
            <a:spLocks noChangeArrowheads="1"/>
          </p:cNvSpPr>
          <p:nvPr/>
        </p:nvSpPr>
        <p:spPr bwMode="auto">
          <a:xfrm>
            <a:off x="2514600" y="26670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21" name="Rectangle 13"/>
          <p:cNvSpPr>
            <a:spLocks noChangeArrowheads="1"/>
          </p:cNvSpPr>
          <p:nvPr/>
        </p:nvSpPr>
        <p:spPr bwMode="auto">
          <a:xfrm>
            <a:off x="2514600" y="32766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22" name="Rectangle 14"/>
          <p:cNvSpPr>
            <a:spLocks noChangeArrowheads="1"/>
          </p:cNvSpPr>
          <p:nvPr/>
        </p:nvSpPr>
        <p:spPr bwMode="auto">
          <a:xfrm>
            <a:off x="2514600" y="38862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23" name="Rectangle 15"/>
          <p:cNvSpPr>
            <a:spLocks noChangeArrowheads="1"/>
          </p:cNvSpPr>
          <p:nvPr/>
        </p:nvSpPr>
        <p:spPr bwMode="auto">
          <a:xfrm>
            <a:off x="2514600" y="44958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24" name="Rectangle 16"/>
          <p:cNvSpPr>
            <a:spLocks noChangeArrowheads="1"/>
          </p:cNvSpPr>
          <p:nvPr/>
        </p:nvSpPr>
        <p:spPr bwMode="auto">
          <a:xfrm>
            <a:off x="381000" y="51054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452</a:t>
            </a:r>
            <a:endParaRPr lang="en-GB" sz="2000">
              <a:solidFill>
                <a:schemeClr val="tx1"/>
              </a:solidFill>
            </a:endParaRPr>
          </a:p>
        </p:txBody>
      </p:sp>
      <p:sp>
        <p:nvSpPr>
          <p:cNvPr id="43025" name="Rectangle 17"/>
          <p:cNvSpPr>
            <a:spLocks noChangeArrowheads="1"/>
          </p:cNvSpPr>
          <p:nvPr/>
        </p:nvSpPr>
        <p:spPr bwMode="auto">
          <a:xfrm>
            <a:off x="2514600" y="51054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26" name="Rectangle 18"/>
          <p:cNvSpPr>
            <a:spLocks noChangeArrowheads="1"/>
          </p:cNvSpPr>
          <p:nvPr/>
        </p:nvSpPr>
        <p:spPr bwMode="auto">
          <a:xfrm>
            <a:off x="45720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800" b="1">
                <a:solidFill>
                  <a:schemeClr val="tx1"/>
                </a:solidFill>
              </a:rPr>
              <a:t>to the nearest 100</a:t>
            </a:r>
          </a:p>
        </p:txBody>
      </p:sp>
      <p:sp>
        <p:nvSpPr>
          <p:cNvPr id="43027" name="Rectangle 19"/>
          <p:cNvSpPr>
            <a:spLocks noChangeArrowheads="1"/>
          </p:cNvSpPr>
          <p:nvPr/>
        </p:nvSpPr>
        <p:spPr bwMode="auto">
          <a:xfrm>
            <a:off x="4572000" y="26670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28" name="Rectangle 20"/>
          <p:cNvSpPr>
            <a:spLocks noChangeArrowheads="1"/>
          </p:cNvSpPr>
          <p:nvPr/>
        </p:nvSpPr>
        <p:spPr bwMode="auto">
          <a:xfrm>
            <a:off x="4572000" y="32766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29" name="Rectangle 21"/>
          <p:cNvSpPr>
            <a:spLocks noChangeArrowheads="1"/>
          </p:cNvSpPr>
          <p:nvPr/>
        </p:nvSpPr>
        <p:spPr bwMode="auto">
          <a:xfrm>
            <a:off x="4572000" y="38862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0" name="Rectangle 22"/>
          <p:cNvSpPr>
            <a:spLocks noChangeArrowheads="1"/>
          </p:cNvSpPr>
          <p:nvPr/>
        </p:nvSpPr>
        <p:spPr bwMode="auto">
          <a:xfrm>
            <a:off x="4572000" y="44958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1" name="Rectangle 23"/>
          <p:cNvSpPr>
            <a:spLocks noChangeArrowheads="1"/>
          </p:cNvSpPr>
          <p:nvPr/>
        </p:nvSpPr>
        <p:spPr bwMode="auto">
          <a:xfrm>
            <a:off x="4572000" y="51054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2" name="Rectangle 24"/>
          <p:cNvSpPr>
            <a:spLocks noChangeArrowheads="1"/>
          </p:cNvSpPr>
          <p:nvPr/>
        </p:nvSpPr>
        <p:spPr bwMode="auto">
          <a:xfrm>
            <a:off x="66294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800" b="1">
                <a:solidFill>
                  <a:schemeClr val="tx1"/>
                </a:solidFill>
              </a:rPr>
              <a:t>to the nearest </a:t>
            </a:r>
          </a:p>
          <a:p>
            <a:pPr algn="ctr">
              <a:spcBef>
                <a:spcPct val="20000"/>
              </a:spcBef>
            </a:pPr>
            <a:r>
              <a:rPr lang="en-GB" sz="1800" b="1">
                <a:solidFill>
                  <a:schemeClr val="tx1"/>
                </a:solidFill>
              </a:rPr>
              <a:t>10</a:t>
            </a:r>
          </a:p>
        </p:txBody>
      </p:sp>
      <p:sp>
        <p:nvSpPr>
          <p:cNvPr id="43033" name="Rectangle 25"/>
          <p:cNvSpPr>
            <a:spLocks noChangeArrowheads="1"/>
          </p:cNvSpPr>
          <p:nvPr/>
        </p:nvSpPr>
        <p:spPr bwMode="auto">
          <a:xfrm>
            <a:off x="6629400" y="26670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4" name="Rectangle 26"/>
          <p:cNvSpPr>
            <a:spLocks noChangeArrowheads="1"/>
          </p:cNvSpPr>
          <p:nvPr/>
        </p:nvSpPr>
        <p:spPr bwMode="auto">
          <a:xfrm>
            <a:off x="6629400" y="32766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5" name="Rectangle 27"/>
          <p:cNvSpPr>
            <a:spLocks noChangeArrowheads="1"/>
          </p:cNvSpPr>
          <p:nvPr/>
        </p:nvSpPr>
        <p:spPr bwMode="auto">
          <a:xfrm>
            <a:off x="6629400" y="38862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6" name="Rectangle 28"/>
          <p:cNvSpPr>
            <a:spLocks noChangeArrowheads="1"/>
          </p:cNvSpPr>
          <p:nvPr/>
        </p:nvSpPr>
        <p:spPr bwMode="auto">
          <a:xfrm>
            <a:off x="6629400" y="44958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7" name="Rectangle 29"/>
          <p:cNvSpPr>
            <a:spLocks noChangeArrowheads="1"/>
          </p:cNvSpPr>
          <p:nvPr/>
        </p:nvSpPr>
        <p:spPr bwMode="auto">
          <a:xfrm>
            <a:off x="6629400" y="51054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3038" name="Rectangle 30"/>
          <p:cNvSpPr>
            <a:spLocks noChangeArrowheads="1"/>
          </p:cNvSpPr>
          <p:nvPr/>
        </p:nvSpPr>
        <p:spPr bwMode="auto">
          <a:xfrm>
            <a:off x="381000" y="1981200"/>
            <a:ext cx="8305800" cy="3733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7" name="Text Box 31"/>
          <p:cNvSpPr txBox="1">
            <a:spLocks noChangeArrowheads="1"/>
          </p:cNvSpPr>
          <p:nvPr/>
        </p:nvSpPr>
        <p:spPr bwMode="auto">
          <a:xfrm>
            <a:off x="3027363" y="2743200"/>
            <a:ext cx="103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38000</a:t>
            </a:r>
          </a:p>
        </p:txBody>
      </p:sp>
      <p:sp>
        <p:nvSpPr>
          <p:cNvPr id="75808" name="Text Box 32"/>
          <p:cNvSpPr txBox="1">
            <a:spLocks noChangeArrowheads="1"/>
          </p:cNvSpPr>
          <p:nvPr/>
        </p:nvSpPr>
        <p:spPr bwMode="auto">
          <a:xfrm>
            <a:off x="5084763" y="2743200"/>
            <a:ext cx="103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37500</a:t>
            </a:r>
          </a:p>
        </p:txBody>
      </p:sp>
      <p:sp>
        <p:nvSpPr>
          <p:cNvPr id="75809" name="Text Box 33"/>
          <p:cNvSpPr txBox="1">
            <a:spLocks noChangeArrowheads="1"/>
          </p:cNvSpPr>
          <p:nvPr/>
        </p:nvSpPr>
        <p:spPr bwMode="auto">
          <a:xfrm>
            <a:off x="7142163" y="2743200"/>
            <a:ext cx="103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37520</a:t>
            </a:r>
          </a:p>
        </p:txBody>
      </p:sp>
      <p:sp>
        <p:nvSpPr>
          <p:cNvPr id="75810" name="Text Box 34"/>
          <p:cNvSpPr txBox="1">
            <a:spLocks noChangeArrowheads="1"/>
          </p:cNvSpPr>
          <p:nvPr/>
        </p:nvSpPr>
        <p:spPr bwMode="auto">
          <a:xfrm>
            <a:off x="2941638" y="3351213"/>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275000</a:t>
            </a:r>
          </a:p>
        </p:txBody>
      </p:sp>
      <p:sp>
        <p:nvSpPr>
          <p:cNvPr id="75811" name="Text Box 35"/>
          <p:cNvSpPr txBox="1">
            <a:spLocks noChangeArrowheads="1"/>
          </p:cNvSpPr>
          <p:nvPr/>
        </p:nvSpPr>
        <p:spPr bwMode="auto">
          <a:xfrm>
            <a:off x="4999038" y="3351213"/>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274500</a:t>
            </a:r>
          </a:p>
        </p:txBody>
      </p:sp>
      <p:sp>
        <p:nvSpPr>
          <p:cNvPr id="75812" name="Text Box 36"/>
          <p:cNvSpPr txBox="1">
            <a:spLocks noChangeArrowheads="1"/>
          </p:cNvSpPr>
          <p:nvPr/>
        </p:nvSpPr>
        <p:spPr bwMode="auto">
          <a:xfrm>
            <a:off x="7056438" y="3351213"/>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274500</a:t>
            </a:r>
          </a:p>
        </p:txBody>
      </p:sp>
      <p:sp>
        <p:nvSpPr>
          <p:cNvPr id="75813" name="Text Box 37"/>
          <p:cNvSpPr txBox="1">
            <a:spLocks noChangeArrowheads="1"/>
          </p:cNvSpPr>
          <p:nvPr/>
        </p:nvSpPr>
        <p:spPr bwMode="auto">
          <a:xfrm>
            <a:off x="2857500" y="3962400"/>
            <a:ext cx="137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7631000</a:t>
            </a:r>
          </a:p>
        </p:txBody>
      </p:sp>
      <p:sp>
        <p:nvSpPr>
          <p:cNvPr id="75814" name="Text Box 38"/>
          <p:cNvSpPr txBox="1">
            <a:spLocks noChangeArrowheads="1"/>
          </p:cNvSpPr>
          <p:nvPr/>
        </p:nvSpPr>
        <p:spPr bwMode="auto">
          <a:xfrm>
            <a:off x="4914900" y="3962400"/>
            <a:ext cx="137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7630900</a:t>
            </a:r>
          </a:p>
        </p:txBody>
      </p:sp>
      <p:sp>
        <p:nvSpPr>
          <p:cNvPr id="75815" name="Text Box 39"/>
          <p:cNvSpPr txBox="1">
            <a:spLocks noChangeArrowheads="1"/>
          </p:cNvSpPr>
          <p:nvPr/>
        </p:nvSpPr>
        <p:spPr bwMode="auto">
          <a:xfrm>
            <a:off x="6972300" y="3962400"/>
            <a:ext cx="137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7630920</a:t>
            </a:r>
          </a:p>
        </p:txBody>
      </p:sp>
      <p:sp>
        <p:nvSpPr>
          <p:cNvPr id="75816" name="Text Box 40"/>
          <p:cNvSpPr txBox="1">
            <a:spLocks noChangeArrowheads="1"/>
          </p:cNvSpPr>
          <p:nvPr/>
        </p:nvSpPr>
        <p:spPr bwMode="auto">
          <a:xfrm>
            <a:off x="3027363" y="4572000"/>
            <a:ext cx="103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10000</a:t>
            </a:r>
          </a:p>
        </p:txBody>
      </p:sp>
      <p:sp>
        <p:nvSpPr>
          <p:cNvPr id="75817" name="Text Box 41"/>
          <p:cNvSpPr txBox="1">
            <a:spLocks noChangeArrowheads="1"/>
          </p:cNvSpPr>
          <p:nvPr/>
        </p:nvSpPr>
        <p:spPr bwMode="auto">
          <a:xfrm>
            <a:off x="5168900" y="457200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9900</a:t>
            </a:r>
          </a:p>
        </p:txBody>
      </p:sp>
      <p:sp>
        <p:nvSpPr>
          <p:cNvPr id="75818" name="Text Box 42"/>
          <p:cNvSpPr txBox="1">
            <a:spLocks noChangeArrowheads="1"/>
          </p:cNvSpPr>
          <p:nvPr/>
        </p:nvSpPr>
        <p:spPr bwMode="auto">
          <a:xfrm>
            <a:off x="7226300" y="457200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9880</a:t>
            </a:r>
          </a:p>
        </p:txBody>
      </p:sp>
      <p:sp>
        <p:nvSpPr>
          <p:cNvPr id="75819" name="Text Box 43"/>
          <p:cNvSpPr txBox="1">
            <a:spLocks noChangeArrowheads="1"/>
          </p:cNvSpPr>
          <p:nvPr/>
        </p:nvSpPr>
        <p:spPr bwMode="auto">
          <a:xfrm>
            <a:off x="3365500" y="5181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75820" name="Text Box 44"/>
          <p:cNvSpPr txBox="1">
            <a:spLocks noChangeArrowheads="1"/>
          </p:cNvSpPr>
          <p:nvPr/>
        </p:nvSpPr>
        <p:spPr bwMode="auto">
          <a:xfrm>
            <a:off x="5253038" y="51816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500</a:t>
            </a:r>
          </a:p>
        </p:txBody>
      </p:sp>
      <p:sp>
        <p:nvSpPr>
          <p:cNvPr id="75821" name="Text Box 45"/>
          <p:cNvSpPr txBox="1">
            <a:spLocks noChangeArrowheads="1"/>
          </p:cNvSpPr>
          <p:nvPr/>
        </p:nvSpPr>
        <p:spPr bwMode="auto">
          <a:xfrm>
            <a:off x="7310438" y="51816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8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8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8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8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58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58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58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58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758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758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58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7582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75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7" grpId="0" autoUpdateAnimBg="0"/>
      <p:bldP spid="75808" grpId="0" autoUpdateAnimBg="0"/>
      <p:bldP spid="75809" grpId="0" autoUpdateAnimBg="0"/>
      <p:bldP spid="75810" grpId="0" autoUpdateAnimBg="0"/>
      <p:bldP spid="75811" grpId="0" autoUpdateAnimBg="0"/>
      <p:bldP spid="75812" grpId="0" autoUpdateAnimBg="0"/>
      <p:bldP spid="75813" grpId="0" autoUpdateAnimBg="0"/>
      <p:bldP spid="75814" grpId="0" autoUpdateAnimBg="0"/>
      <p:bldP spid="75815" grpId="0" autoUpdateAnimBg="0"/>
      <p:bldP spid="75816" grpId="0" autoUpdateAnimBg="0"/>
      <p:bldP spid="75817" grpId="0" autoUpdateAnimBg="0"/>
      <p:bldP spid="75818" grpId="0" autoUpdateAnimBg="0"/>
      <p:bldP spid="75819" grpId="0" autoUpdateAnimBg="0"/>
      <p:bldP spid="75820" grpId="0" autoUpdateAnimBg="0"/>
      <p:bldP spid="7582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52400" y="152400"/>
            <a:ext cx="7696200" cy="533400"/>
          </a:xfrm>
          <a:noFill/>
        </p:spPr>
        <p:txBody>
          <a:bodyPr/>
          <a:lstStyle/>
          <a:p>
            <a:pPr eaLnBrk="1" hangingPunct="1"/>
            <a:r>
              <a:rPr lang="en-GB" smtClean="0">
                <a:solidFill>
                  <a:srgbClr val="5B0091"/>
                </a:solidFill>
              </a:rPr>
              <a:t>Rounding </a:t>
            </a:r>
            <a:r>
              <a:rPr lang="en-US" smtClean="0">
                <a:solidFill>
                  <a:srgbClr val="5B0091"/>
                </a:solidFill>
              </a:rPr>
              <a:t>to decimal places</a:t>
            </a:r>
            <a:endParaRPr lang="en-GB" smtClean="0">
              <a:solidFill>
                <a:srgbClr val="5B0091"/>
              </a:solidFill>
            </a:endParaRPr>
          </a:p>
        </p:txBody>
      </p:sp>
      <p:grpSp>
        <p:nvGrpSpPr>
          <p:cNvPr id="6148" name="Group 3"/>
          <p:cNvGrpSpPr>
            <a:grpSpLocks/>
          </p:cNvGrpSpPr>
          <p:nvPr/>
        </p:nvGrpSpPr>
        <p:grpSpPr bwMode="auto">
          <a:xfrm>
            <a:off x="7304088" y="115888"/>
            <a:ext cx="576262" cy="576262"/>
            <a:chOff x="4601" y="73"/>
            <a:chExt cx="363" cy="363"/>
          </a:xfrm>
        </p:grpSpPr>
        <p:pic>
          <p:nvPicPr>
            <p:cNvPr id="6151" name="Picture 4"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5"/>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6153" name="Oval 6"/>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6149" name="Picture 7"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6146"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120" name="Group 88"/>
          <p:cNvGrpSpPr>
            <a:grpSpLocks/>
          </p:cNvGrpSpPr>
          <p:nvPr/>
        </p:nvGrpSpPr>
        <p:grpSpPr bwMode="auto">
          <a:xfrm>
            <a:off x="6057900" y="3201988"/>
            <a:ext cx="2330450" cy="1781175"/>
            <a:chOff x="3816" y="2017"/>
            <a:chExt cx="1468" cy="1122"/>
          </a:xfrm>
        </p:grpSpPr>
        <p:sp>
          <p:nvSpPr>
            <p:cNvPr id="13383" name="Freeform 83"/>
            <p:cNvSpPr>
              <a:spLocks/>
            </p:cNvSpPr>
            <p:nvPr/>
          </p:nvSpPr>
          <p:spPr bwMode="auto">
            <a:xfrm>
              <a:off x="3816" y="2133"/>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F7F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4" name="Text Box 84"/>
            <p:cNvSpPr txBox="1">
              <a:spLocks noChangeArrowheads="1"/>
            </p:cNvSpPr>
            <p:nvPr/>
          </p:nvSpPr>
          <p:spPr bwMode="auto">
            <a:xfrm rot="-2820000">
              <a:off x="4004" y="2453"/>
              <a:ext cx="11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Thousandths</a:t>
              </a:r>
              <a:endParaRPr lang="en-GB" sz="2000" b="1"/>
            </a:p>
          </p:txBody>
        </p:sp>
      </p:grpSp>
      <p:grpSp>
        <p:nvGrpSpPr>
          <p:cNvPr id="172117" name="Group 85"/>
          <p:cNvGrpSpPr>
            <a:grpSpLocks/>
          </p:cNvGrpSpPr>
          <p:nvPr/>
        </p:nvGrpSpPr>
        <p:grpSpPr bwMode="auto">
          <a:xfrm>
            <a:off x="6056313" y="4868863"/>
            <a:ext cx="935037" cy="576262"/>
            <a:chOff x="3379" y="2894"/>
            <a:chExt cx="589" cy="363"/>
          </a:xfrm>
        </p:grpSpPr>
        <p:sp>
          <p:nvSpPr>
            <p:cNvPr id="13381" name="Rectangle 86"/>
            <p:cNvSpPr>
              <a:spLocks noChangeArrowheads="1"/>
            </p:cNvSpPr>
            <p:nvPr/>
          </p:nvSpPr>
          <p:spPr bwMode="auto">
            <a:xfrm>
              <a:off x="3379" y="2894"/>
              <a:ext cx="589" cy="363"/>
            </a:xfrm>
            <a:prstGeom prst="rect">
              <a:avLst/>
            </a:prstGeom>
            <a:solidFill>
              <a:srgbClr val="F7FB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2" name="Text Box 87"/>
            <p:cNvSpPr txBox="1">
              <a:spLocks noChangeArrowheads="1"/>
            </p:cNvSpPr>
            <p:nvPr/>
          </p:nvSpPr>
          <p:spPr bwMode="auto">
            <a:xfrm>
              <a:off x="3473" y="2932"/>
              <a:ext cx="4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-3</a:t>
              </a:r>
              <a:endParaRPr lang="en-GB" b="1" baseline="30000"/>
            </a:p>
          </p:txBody>
        </p:sp>
      </p:grpSp>
      <p:grpSp>
        <p:nvGrpSpPr>
          <p:cNvPr id="172122" name="Group 90"/>
          <p:cNvGrpSpPr>
            <a:grpSpLocks/>
          </p:cNvGrpSpPr>
          <p:nvPr/>
        </p:nvGrpSpPr>
        <p:grpSpPr bwMode="auto">
          <a:xfrm>
            <a:off x="4186238" y="3395663"/>
            <a:ext cx="2330450" cy="1473200"/>
            <a:chOff x="2637" y="2139"/>
            <a:chExt cx="1468" cy="928"/>
          </a:xfrm>
        </p:grpSpPr>
        <p:sp>
          <p:nvSpPr>
            <p:cNvPr id="13379" name="Freeform 71"/>
            <p:cNvSpPr>
              <a:spLocks/>
            </p:cNvSpPr>
            <p:nvPr/>
          </p:nvSpPr>
          <p:spPr bwMode="auto">
            <a:xfrm>
              <a:off x="2637" y="2139"/>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D9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0" name="Text Box 72"/>
            <p:cNvSpPr txBox="1">
              <a:spLocks noChangeArrowheads="1"/>
            </p:cNvSpPr>
            <p:nvPr/>
          </p:nvSpPr>
          <p:spPr bwMode="auto">
            <a:xfrm rot="-2820000">
              <a:off x="3046" y="2471"/>
              <a:ext cx="641" cy="250"/>
            </a:xfrm>
            <a:prstGeom prst="rect">
              <a:avLst/>
            </a:prstGeom>
            <a:solidFill>
              <a:srgbClr val="D9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Tenths</a:t>
              </a:r>
              <a:endParaRPr lang="en-GB" sz="2000" b="1"/>
            </a:p>
          </p:txBody>
        </p:sp>
      </p:grpSp>
      <p:grpSp>
        <p:nvGrpSpPr>
          <p:cNvPr id="172121" name="Group 89"/>
          <p:cNvGrpSpPr>
            <a:grpSpLocks/>
          </p:cNvGrpSpPr>
          <p:nvPr/>
        </p:nvGrpSpPr>
        <p:grpSpPr bwMode="auto">
          <a:xfrm>
            <a:off x="5148263" y="3246438"/>
            <a:ext cx="2330450" cy="1630362"/>
            <a:chOff x="3243" y="2045"/>
            <a:chExt cx="1468" cy="1027"/>
          </a:xfrm>
        </p:grpSpPr>
        <p:sp>
          <p:nvSpPr>
            <p:cNvPr id="13377" name="Freeform 74"/>
            <p:cNvSpPr>
              <a:spLocks/>
            </p:cNvSpPr>
            <p:nvPr/>
          </p:nvSpPr>
          <p:spPr bwMode="auto">
            <a:xfrm>
              <a:off x="3243" y="2144"/>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E7F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8" name="Text Box 75"/>
            <p:cNvSpPr txBox="1">
              <a:spLocks noChangeArrowheads="1"/>
            </p:cNvSpPr>
            <p:nvPr/>
          </p:nvSpPr>
          <p:spPr bwMode="auto">
            <a:xfrm rot="-2820000">
              <a:off x="3484" y="2428"/>
              <a:ext cx="10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Hundredths</a:t>
              </a:r>
              <a:endParaRPr lang="en-GB" sz="2000" b="1"/>
            </a:p>
          </p:txBody>
        </p:sp>
      </p:grpSp>
      <p:grpSp>
        <p:nvGrpSpPr>
          <p:cNvPr id="172108" name="Group 76"/>
          <p:cNvGrpSpPr>
            <a:grpSpLocks/>
          </p:cNvGrpSpPr>
          <p:nvPr/>
        </p:nvGrpSpPr>
        <p:grpSpPr bwMode="auto">
          <a:xfrm>
            <a:off x="5119688" y="4868863"/>
            <a:ext cx="935037" cy="576262"/>
            <a:chOff x="3379" y="2894"/>
            <a:chExt cx="589" cy="363"/>
          </a:xfrm>
        </p:grpSpPr>
        <p:sp>
          <p:nvSpPr>
            <p:cNvPr id="13375" name="Rectangle 77"/>
            <p:cNvSpPr>
              <a:spLocks noChangeArrowheads="1"/>
            </p:cNvSpPr>
            <p:nvPr/>
          </p:nvSpPr>
          <p:spPr bwMode="auto">
            <a:xfrm>
              <a:off x="3379" y="2894"/>
              <a:ext cx="589" cy="363"/>
            </a:xfrm>
            <a:prstGeom prst="rect">
              <a:avLst/>
            </a:prstGeom>
            <a:solidFill>
              <a:srgbClr val="E7F3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6" name="Text Box 78"/>
            <p:cNvSpPr txBox="1">
              <a:spLocks noChangeArrowheads="1"/>
            </p:cNvSpPr>
            <p:nvPr/>
          </p:nvSpPr>
          <p:spPr bwMode="auto">
            <a:xfrm>
              <a:off x="3473" y="2932"/>
              <a:ext cx="444" cy="288"/>
            </a:xfrm>
            <a:prstGeom prst="rect">
              <a:avLst/>
            </a:prstGeom>
            <a:solidFill>
              <a:srgbClr val="E7F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-2</a:t>
              </a:r>
              <a:endParaRPr lang="en-GB" b="1" baseline="30000"/>
            </a:p>
          </p:txBody>
        </p:sp>
      </p:grpSp>
      <p:grpSp>
        <p:nvGrpSpPr>
          <p:cNvPr id="172111" name="Group 79"/>
          <p:cNvGrpSpPr>
            <a:grpSpLocks/>
          </p:cNvGrpSpPr>
          <p:nvPr/>
        </p:nvGrpSpPr>
        <p:grpSpPr bwMode="auto">
          <a:xfrm>
            <a:off x="4184650" y="4868863"/>
            <a:ext cx="935038" cy="576262"/>
            <a:chOff x="2790" y="2894"/>
            <a:chExt cx="589" cy="363"/>
          </a:xfrm>
        </p:grpSpPr>
        <p:sp>
          <p:nvSpPr>
            <p:cNvPr id="13373" name="Rectangle 80"/>
            <p:cNvSpPr>
              <a:spLocks noChangeArrowheads="1"/>
            </p:cNvSpPr>
            <p:nvPr/>
          </p:nvSpPr>
          <p:spPr bwMode="auto">
            <a:xfrm>
              <a:off x="2790" y="2894"/>
              <a:ext cx="589" cy="363"/>
            </a:xfrm>
            <a:prstGeom prst="rect">
              <a:avLst/>
            </a:prstGeom>
            <a:solidFill>
              <a:srgbClr val="D9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4" name="Text Box 81"/>
            <p:cNvSpPr txBox="1">
              <a:spLocks noChangeArrowheads="1"/>
            </p:cNvSpPr>
            <p:nvPr/>
          </p:nvSpPr>
          <p:spPr bwMode="auto">
            <a:xfrm>
              <a:off x="2883" y="2932"/>
              <a:ext cx="444" cy="288"/>
            </a:xfrm>
            <a:prstGeom prst="rect">
              <a:avLst/>
            </a:prstGeom>
            <a:solidFill>
              <a:srgbClr val="D9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-1</a:t>
              </a:r>
              <a:endParaRPr lang="en-GB" b="1" baseline="30000"/>
            </a:p>
          </p:txBody>
        </p:sp>
      </p:grpSp>
      <p:grpSp>
        <p:nvGrpSpPr>
          <p:cNvPr id="172043" name="Group 11"/>
          <p:cNvGrpSpPr>
            <a:grpSpLocks/>
          </p:cNvGrpSpPr>
          <p:nvPr/>
        </p:nvGrpSpPr>
        <p:grpSpPr bwMode="auto">
          <a:xfrm>
            <a:off x="2314575" y="3397250"/>
            <a:ext cx="2330450" cy="1473200"/>
            <a:chOff x="2791" y="1966"/>
            <a:chExt cx="1468" cy="928"/>
          </a:xfrm>
        </p:grpSpPr>
        <p:sp>
          <p:nvSpPr>
            <p:cNvPr id="13371" name="Freeform 12"/>
            <p:cNvSpPr>
              <a:spLocks/>
            </p:cNvSpPr>
            <p:nvPr/>
          </p:nvSpPr>
          <p:spPr bwMode="auto">
            <a:xfrm>
              <a:off x="2791" y="1966"/>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AFD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2" name="Text Box 13"/>
            <p:cNvSpPr txBox="1">
              <a:spLocks noChangeArrowheads="1"/>
            </p:cNvSpPr>
            <p:nvPr/>
          </p:nvSpPr>
          <p:spPr bwMode="auto">
            <a:xfrm rot="-2820000">
              <a:off x="3271" y="2300"/>
              <a:ext cx="4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Tens</a:t>
              </a:r>
              <a:endParaRPr lang="en-GB" sz="2000" b="1"/>
            </a:p>
          </p:txBody>
        </p:sp>
      </p:grpSp>
      <p:grpSp>
        <p:nvGrpSpPr>
          <p:cNvPr id="172046" name="Group 14"/>
          <p:cNvGrpSpPr>
            <a:grpSpLocks/>
          </p:cNvGrpSpPr>
          <p:nvPr/>
        </p:nvGrpSpPr>
        <p:grpSpPr bwMode="auto">
          <a:xfrm>
            <a:off x="3249613" y="3387725"/>
            <a:ext cx="2330450" cy="1473200"/>
            <a:chOff x="3380" y="1960"/>
            <a:chExt cx="1468" cy="928"/>
          </a:xfrm>
        </p:grpSpPr>
        <p:sp>
          <p:nvSpPr>
            <p:cNvPr id="13369" name="Freeform 15"/>
            <p:cNvSpPr>
              <a:spLocks/>
            </p:cNvSpPr>
            <p:nvPr/>
          </p:nvSpPr>
          <p:spPr bwMode="auto">
            <a:xfrm>
              <a:off x="3380" y="1960"/>
              <a:ext cx="1468" cy="928"/>
            </a:xfrm>
            <a:custGeom>
              <a:avLst/>
              <a:gdLst>
                <a:gd name="T0" fmla="*/ 0 w 1468"/>
                <a:gd name="T1" fmla="*/ 928 h 928"/>
                <a:gd name="T2" fmla="*/ 588 w 1468"/>
                <a:gd name="T3" fmla="*/ 928 h 928"/>
                <a:gd name="T4" fmla="*/ 1468 w 1468"/>
                <a:gd name="T5" fmla="*/ 0 h 928"/>
                <a:gd name="T6" fmla="*/ 868 w 1468"/>
                <a:gd name="T7" fmla="*/ 0 h 928"/>
                <a:gd name="T8" fmla="*/ 0 w 1468"/>
                <a:gd name="T9" fmla="*/ 928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C9E4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0" name="Text Box 16"/>
            <p:cNvSpPr txBox="1">
              <a:spLocks noChangeArrowheads="1"/>
            </p:cNvSpPr>
            <p:nvPr/>
          </p:nvSpPr>
          <p:spPr bwMode="auto">
            <a:xfrm rot="-2820000">
              <a:off x="3848" y="2299"/>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Units</a:t>
              </a:r>
              <a:endParaRPr lang="en-GB" sz="2000" b="1"/>
            </a:p>
          </p:txBody>
        </p:sp>
      </p:grpSp>
      <p:grpSp>
        <p:nvGrpSpPr>
          <p:cNvPr id="172049" name="Group 17"/>
          <p:cNvGrpSpPr>
            <a:grpSpLocks/>
          </p:cNvGrpSpPr>
          <p:nvPr/>
        </p:nvGrpSpPr>
        <p:grpSpPr bwMode="auto">
          <a:xfrm>
            <a:off x="3248025" y="4870450"/>
            <a:ext cx="935038" cy="576263"/>
            <a:chOff x="3379" y="2894"/>
            <a:chExt cx="589" cy="363"/>
          </a:xfrm>
        </p:grpSpPr>
        <p:sp>
          <p:nvSpPr>
            <p:cNvPr id="13367" name="Rectangle 18"/>
            <p:cNvSpPr>
              <a:spLocks noChangeArrowheads="1"/>
            </p:cNvSpPr>
            <p:nvPr/>
          </p:nvSpPr>
          <p:spPr bwMode="auto">
            <a:xfrm>
              <a:off x="3379" y="2894"/>
              <a:ext cx="589" cy="363"/>
            </a:xfrm>
            <a:prstGeom prst="rect">
              <a:avLst/>
            </a:prstGeom>
            <a:solidFill>
              <a:srgbClr val="C9E4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8" name="Text Box 19"/>
            <p:cNvSpPr txBox="1">
              <a:spLocks noChangeArrowheads="1"/>
            </p:cNvSpPr>
            <p:nvPr/>
          </p:nvSpPr>
          <p:spPr bwMode="auto">
            <a:xfrm>
              <a:off x="3473" y="29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0</a:t>
              </a:r>
              <a:endParaRPr lang="en-GB" b="1" baseline="30000"/>
            </a:p>
          </p:txBody>
        </p:sp>
      </p:grpSp>
      <p:grpSp>
        <p:nvGrpSpPr>
          <p:cNvPr id="172052" name="Group 20"/>
          <p:cNvGrpSpPr>
            <a:grpSpLocks/>
          </p:cNvGrpSpPr>
          <p:nvPr/>
        </p:nvGrpSpPr>
        <p:grpSpPr bwMode="auto">
          <a:xfrm>
            <a:off x="2312988" y="4870450"/>
            <a:ext cx="935037" cy="576263"/>
            <a:chOff x="2790" y="2894"/>
            <a:chExt cx="589" cy="363"/>
          </a:xfrm>
        </p:grpSpPr>
        <p:sp>
          <p:nvSpPr>
            <p:cNvPr id="13365" name="Rectangle 21"/>
            <p:cNvSpPr>
              <a:spLocks noChangeArrowheads="1"/>
            </p:cNvSpPr>
            <p:nvPr/>
          </p:nvSpPr>
          <p:spPr bwMode="auto">
            <a:xfrm>
              <a:off x="2790" y="2894"/>
              <a:ext cx="589" cy="363"/>
            </a:xfrm>
            <a:prstGeom prst="rect">
              <a:avLst/>
            </a:prstGeom>
            <a:solidFill>
              <a:srgbClr val="AFD7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6" name="Text Box 22"/>
            <p:cNvSpPr txBox="1">
              <a:spLocks noChangeArrowheads="1"/>
            </p:cNvSpPr>
            <p:nvPr/>
          </p:nvSpPr>
          <p:spPr bwMode="auto">
            <a:xfrm>
              <a:off x="2883" y="29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1</a:t>
              </a:r>
              <a:endParaRPr lang="en-GB" b="1" baseline="30000"/>
            </a:p>
          </p:txBody>
        </p:sp>
      </p:grpSp>
      <p:pic>
        <p:nvPicPr>
          <p:cNvPr id="13324" name="Picture 3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34"/>
          <p:cNvSpPr>
            <a:spLocks noGrp="1" noChangeArrowheads="1"/>
          </p:cNvSpPr>
          <p:nvPr>
            <p:ph type="title" idx="4294967295"/>
          </p:nvPr>
        </p:nvSpPr>
        <p:spPr>
          <a:xfrm>
            <a:off x="152400" y="152400"/>
            <a:ext cx="6858000" cy="609600"/>
          </a:xfrm>
        </p:spPr>
        <p:txBody>
          <a:bodyPr/>
          <a:lstStyle/>
          <a:p>
            <a:pPr eaLnBrk="1" hangingPunct="1"/>
            <a:r>
              <a:rPr lang="en-GB" smtClean="0">
                <a:solidFill>
                  <a:srgbClr val="5B0091"/>
                </a:solidFill>
              </a:rPr>
              <a:t>The decimal number system</a:t>
            </a:r>
            <a:endParaRPr lang="en-GB" smtClean="0"/>
          </a:p>
        </p:txBody>
      </p:sp>
      <p:sp>
        <p:nvSpPr>
          <p:cNvPr id="13327" name="Text Box 35"/>
          <p:cNvSpPr txBox="1">
            <a:spLocks noChangeArrowheads="1"/>
          </p:cNvSpPr>
          <p:nvPr/>
        </p:nvSpPr>
        <p:spPr bwMode="auto">
          <a:xfrm>
            <a:off x="303213" y="1143000"/>
            <a:ext cx="85169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represent fractions of whole numbers in our place value system we extend the column headings in the other direction by dividing by 10.</a:t>
            </a:r>
            <a:endParaRPr lang="en-GB"/>
          </a:p>
        </p:txBody>
      </p:sp>
      <p:sp>
        <p:nvSpPr>
          <p:cNvPr id="172068" name="Text Box 36"/>
          <p:cNvSpPr txBox="1">
            <a:spLocks noChangeArrowheads="1"/>
          </p:cNvSpPr>
          <p:nvPr/>
        </p:nvSpPr>
        <p:spPr bwMode="auto">
          <a:xfrm>
            <a:off x="303213" y="2324100"/>
            <a:ext cx="8516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Starting with the tens column we have:</a:t>
            </a:r>
            <a:endParaRPr lang="en-GB"/>
          </a:p>
        </p:txBody>
      </p:sp>
      <p:grpSp>
        <p:nvGrpSpPr>
          <p:cNvPr id="172069" name="Group 37"/>
          <p:cNvGrpSpPr>
            <a:grpSpLocks/>
          </p:cNvGrpSpPr>
          <p:nvPr/>
        </p:nvGrpSpPr>
        <p:grpSpPr bwMode="auto">
          <a:xfrm>
            <a:off x="2309813" y="5446713"/>
            <a:ext cx="4679950" cy="576262"/>
            <a:chOff x="1156" y="3030"/>
            <a:chExt cx="2948" cy="363"/>
          </a:xfrm>
        </p:grpSpPr>
        <p:sp>
          <p:nvSpPr>
            <p:cNvPr id="13360" name="Rectangle 38"/>
            <p:cNvSpPr>
              <a:spLocks noChangeArrowheads="1"/>
            </p:cNvSpPr>
            <p:nvPr/>
          </p:nvSpPr>
          <p:spPr bwMode="auto">
            <a:xfrm>
              <a:off x="3515"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9E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5</a:t>
              </a:r>
              <a:endParaRPr lang="en-GB"/>
            </a:p>
          </p:txBody>
        </p:sp>
        <p:sp>
          <p:nvSpPr>
            <p:cNvPr id="13361" name="Rectangle 39"/>
            <p:cNvSpPr>
              <a:spLocks noChangeArrowheads="1"/>
            </p:cNvSpPr>
            <p:nvPr/>
          </p:nvSpPr>
          <p:spPr bwMode="auto">
            <a:xfrm>
              <a:off x="292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AFD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endParaRPr lang="en-GB"/>
            </a:p>
          </p:txBody>
        </p:sp>
        <p:sp>
          <p:nvSpPr>
            <p:cNvPr id="13362" name="Rectangle 40"/>
            <p:cNvSpPr>
              <a:spLocks noChangeArrowheads="1"/>
            </p:cNvSpPr>
            <p:nvPr/>
          </p:nvSpPr>
          <p:spPr bwMode="auto">
            <a:xfrm>
              <a:off x="233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8FC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0</a:t>
              </a:r>
              <a:endParaRPr lang="en-GB"/>
            </a:p>
          </p:txBody>
        </p:sp>
        <p:sp>
          <p:nvSpPr>
            <p:cNvPr id="13363" name="Rectangle 41"/>
            <p:cNvSpPr>
              <a:spLocks noChangeArrowheads="1"/>
            </p:cNvSpPr>
            <p:nvPr/>
          </p:nvSpPr>
          <p:spPr bwMode="auto">
            <a:xfrm>
              <a:off x="174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79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8</a:t>
              </a:r>
              <a:endParaRPr lang="en-GB"/>
            </a:p>
          </p:txBody>
        </p:sp>
        <p:sp>
          <p:nvSpPr>
            <p:cNvPr id="13364" name="Rectangle 42"/>
            <p:cNvSpPr>
              <a:spLocks noChangeArrowheads="1"/>
            </p:cNvSpPr>
            <p:nvPr/>
          </p:nvSpPr>
          <p:spPr bwMode="auto">
            <a:xfrm>
              <a:off x="115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4</a:t>
              </a:r>
              <a:endParaRPr lang="en-GB"/>
            </a:p>
          </p:txBody>
        </p:sp>
      </p:grpSp>
      <p:grpSp>
        <p:nvGrpSpPr>
          <p:cNvPr id="172075" name="Group 43"/>
          <p:cNvGrpSpPr>
            <a:grpSpLocks/>
          </p:cNvGrpSpPr>
          <p:nvPr/>
        </p:nvGrpSpPr>
        <p:grpSpPr bwMode="auto">
          <a:xfrm>
            <a:off x="2309813" y="3394075"/>
            <a:ext cx="6078537" cy="2052638"/>
            <a:chOff x="1020" y="1964"/>
            <a:chExt cx="3829" cy="1293"/>
          </a:xfrm>
        </p:grpSpPr>
        <p:sp>
          <p:nvSpPr>
            <p:cNvPr id="13347" name="Line 44"/>
            <p:cNvSpPr>
              <a:spLocks noChangeShapeType="1"/>
            </p:cNvSpPr>
            <p:nvPr/>
          </p:nvSpPr>
          <p:spPr bwMode="auto">
            <a:xfrm flipV="1">
              <a:off x="1020"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Line 45"/>
            <p:cNvSpPr>
              <a:spLocks noChangeShapeType="1"/>
            </p:cNvSpPr>
            <p:nvPr/>
          </p:nvSpPr>
          <p:spPr bwMode="auto">
            <a:xfrm>
              <a:off x="1882" y="1965"/>
              <a:ext cx="296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Line 46"/>
            <p:cNvSpPr>
              <a:spLocks noChangeShapeType="1"/>
            </p:cNvSpPr>
            <p:nvPr/>
          </p:nvSpPr>
          <p:spPr bwMode="auto">
            <a:xfrm flipV="1">
              <a:off x="1610"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Line 47"/>
            <p:cNvSpPr>
              <a:spLocks noChangeShapeType="1"/>
            </p:cNvSpPr>
            <p:nvPr/>
          </p:nvSpPr>
          <p:spPr bwMode="auto">
            <a:xfrm flipV="1">
              <a:off x="2200"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Line 48"/>
            <p:cNvSpPr>
              <a:spLocks noChangeShapeType="1"/>
            </p:cNvSpPr>
            <p:nvPr/>
          </p:nvSpPr>
          <p:spPr bwMode="auto">
            <a:xfrm flipV="1">
              <a:off x="2789"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Line 49"/>
            <p:cNvSpPr>
              <a:spLocks noChangeShapeType="1"/>
            </p:cNvSpPr>
            <p:nvPr/>
          </p:nvSpPr>
          <p:spPr bwMode="auto">
            <a:xfrm flipV="1">
              <a:off x="3379"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Line 50"/>
            <p:cNvSpPr>
              <a:spLocks noChangeShapeType="1"/>
            </p:cNvSpPr>
            <p:nvPr/>
          </p:nvSpPr>
          <p:spPr bwMode="auto">
            <a:xfrm flipV="1">
              <a:off x="3969" y="1964"/>
              <a:ext cx="876" cy="9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54" name="Group 51"/>
            <p:cNvGrpSpPr>
              <a:grpSpLocks/>
            </p:cNvGrpSpPr>
            <p:nvPr/>
          </p:nvGrpSpPr>
          <p:grpSpPr bwMode="auto">
            <a:xfrm>
              <a:off x="1020" y="2894"/>
              <a:ext cx="2948" cy="363"/>
              <a:chOff x="1156" y="3030"/>
              <a:chExt cx="2948" cy="363"/>
            </a:xfrm>
          </p:grpSpPr>
          <p:sp>
            <p:nvSpPr>
              <p:cNvPr id="13355" name="Rectangle 52"/>
              <p:cNvSpPr>
                <a:spLocks noChangeArrowheads="1"/>
              </p:cNvSpPr>
              <p:nvPr/>
            </p:nvSpPr>
            <p:spPr bwMode="auto">
              <a:xfrm>
                <a:off x="3515"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9E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6" name="Rectangle 53"/>
              <p:cNvSpPr>
                <a:spLocks noChangeArrowheads="1"/>
              </p:cNvSpPr>
              <p:nvPr/>
            </p:nvSpPr>
            <p:spPr bwMode="auto">
              <a:xfrm>
                <a:off x="292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AFD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7" name="Rectangle 54"/>
              <p:cNvSpPr>
                <a:spLocks noChangeArrowheads="1"/>
              </p:cNvSpPr>
              <p:nvPr/>
            </p:nvSpPr>
            <p:spPr bwMode="auto">
              <a:xfrm>
                <a:off x="233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8FC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Rectangle 55"/>
              <p:cNvSpPr>
                <a:spLocks noChangeArrowheads="1"/>
              </p:cNvSpPr>
              <p:nvPr/>
            </p:nvSpPr>
            <p:spPr bwMode="auto">
              <a:xfrm>
                <a:off x="174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79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9" name="Rectangle 56"/>
              <p:cNvSpPr>
                <a:spLocks noChangeArrowheads="1"/>
              </p:cNvSpPr>
              <p:nvPr/>
            </p:nvSpPr>
            <p:spPr bwMode="auto">
              <a:xfrm>
                <a:off x="115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2089" name="Group 57"/>
          <p:cNvGrpSpPr>
            <a:grpSpLocks/>
          </p:cNvGrpSpPr>
          <p:nvPr/>
        </p:nvGrpSpPr>
        <p:grpSpPr bwMode="auto">
          <a:xfrm flipH="1">
            <a:off x="7135813" y="2781300"/>
            <a:ext cx="606425" cy="763588"/>
            <a:chOff x="4060" y="1842"/>
            <a:chExt cx="382" cy="481"/>
          </a:xfrm>
        </p:grpSpPr>
        <p:sp>
          <p:nvSpPr>
            <p:cNvPr id="13345" name="Arc 58"/>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Text Box 59"/>
            <p:cNvSpPr txBox="1">
              <a:spLocks noChangeArrowheads="1"/>
            </p:cNvSpPr>
            <p:nvPr/>
          </p:nvSpPr>
          <p:spPr bwMode="auto">
            <a:xfrm>
              <a:off x="4060" y="1842"/>
              <a:ext cx="3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grpSp>
        <p:nvGrpSpPr>
          <p:cNvPr id="172092" name="Group 60"/>
          <p:cNvGrpSpPr>
            <a:grpSpLocks/>
          </p:cNvGrpSpPr>
          <p:nvPr/>
        </p:nvGrpSpPr>
        <p:grpSpPr bwMode="auto">
          <a:xfrm flipH="1">
            <a:off x="6162675" y="2781300"/>
            <a:ext cx="606425" cy="763588"/>
            <a:chOff x="4060" y="1842"/>
            <a:chExt cx="382" cy="481"/>
          </a:xfrm>
        </p:grpSpPr>
        <p:sp>
          <p:nvSpPr>
            <p:cNvPr id="13343" name="Arc 61"/>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Text Box 62"/>
            <p:cNvSpPr txBox="1">
              <a:spLocks noChangeArrowheads="1"/>
            </p:cNvSpPr>
            <p:nvPr/>
          </p:nvSpPr>
          <p:spPr bwMode="auto">
            <a:xfrm>
              <a:off x="4060" y="1842"/>
              <a:ext cx="3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grpSp>
        <p:nvGrpSpPr>
          <p:cNvPr id="172095" name="Group 63"/>
          <p:cNvGrpSpPr>
            <a:grpSpLocks/>
          </p:cNvGrpSpPr>
          <p:nvPr/>
        </p:nvGrpSpPr>
        <p:grpSpPr bwMode="auto">
          <a:xfrm flipH="1">
            <a:off x="5264150" y="2781300"/>
            <a:ext cx="606425" cy="763588"/>
            <a:chOff x="4060" y="1842"/>
            <a:chExt cx="382" cy="481"/>
          </a:xfrm>
        </p:grpSpPr>
        <p:sp>
          <p:nvSpPr>
            <p:cNvPr id="13341" name="Arc 64"/>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Text Box 65"/>
            <p:cNvSpPr txBox="1">
              <a:spLocks noChangeArrowheads="1"/>
            </p:cNvSpPr>
            <p:nvPr/>
          </p:nvSpPr>
          <p:spPr bwMode="auto">
            <a:xfrm>
              <a:off x="4060" y="1842"/>
              <a:ext cx="3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grpSp>
        <p:nvGrpSpPr>
          <p:cNvPr id="172098" name="Group 66"/>
          <p:cNvGrpSpPr>
            <a:grpSpLocks/>
          </p:cNvGrpSpPr>
          <p:nvPr/>
        </p:nvGrpSpPr>
        <p:grpSpPr bwMode="auto">
          <a:xfrm flipH="1">
            <a:off x="4400550" y="2781300"/>
            <a:ext cx="606425" cy="763588"/>
            <a:chOff x="4060" y="1842"/>
            <a:chExt cx="382" cy="481"/>
          </a:xfrm>
        </p:grpSpPr>
        <p:sp>
          <p:nvSpPr>
            <p:cNvPr id="13339" name="Arc 67"/>
            <p:cNvSpPr>
              <a:spLocks/>
            </p:cNvSpPr>
            <p:nvPr/>
          </p:nvSpPr>
          <p:spPr bwMode="auto">
            <a:xfrm flipH="1" flipV="1">
              <a:off x="4085" y="2069"/>
              <a:ext cx="317" cy="254"/>
            </a:xfrm>
            <a:custGeom>
              <a:avLst/>
              <a:gdLst>
                <a:gd name="T0" fmla="*/ 317 w 37743"/>
                <a:gd name="T1" fmla="*/ 131 h 21600"/>
                <a:gd name="T2" fmla="*/ 0 w 37743"/>
                <a:gd name="T3" fmla="*/ 115 h 21600"/>
                <a:gd name="T4" fmla="*/ 162 w 37743"/>
                <a:gd name="T5" fmla="*/ 0 h 21600"/>
                <a:gd name="T6" fmla="*/ 0 60000 65536"/>
                <a:gd name="T7" fmla="*/ 0 60000 65536"/>
                <a:gd name="T8" fmla="*/ 0 60000 65536"/>
              </a:gdLst>
              <a:ahLst/>
              <a:cxnLst>
                <a:cxn ang="T6">
                  <a:pos x="T0" y="T1"/>
                </a:cxn>
                <a:cxn ang="T7">
                  <a:pos x="T2" y="T3"/>
                </a:cxn>
                <a:cxn ang="T8">
                  <a:pos x="T4" y="T5"/>
                </a:cxn>
              </a:cxnLst>
              <a:rect l="0" t="0" r="r" b="b"/>
              <a:pathLst>
                <a:path w="37743" h="21600" fill="none" extrusionOk="0">
                  <a:moveTo>
                    <a:pt x="37742" y="11177"/>
                  </a:moveTo>
                  <a:cubicBezTo>
                    <a:pt x="33830" y="17647"/>
                    <a:pt x="26820" y="21599"/>
                    <a:pt x="19260" y="21600"/>
                  </a:cubicBezTo>
                  <a:cubicBezTo>
                    <a:pt x="11126" y="21600"/>
                    <a:pt x="3682" y="17030"/>
                    <a:pt x="-1" y="9778"/>
                  </a:cubicBezTo>
                </a:path>
                <a:path w="37743" h="21600" stroke="0" extrusionOk="0">
                  <a:moveTo>
                    <a:pt x="37742" y="11177"/>
                  </a:moveTo>
                  <a:cubicBezTo>
                    <a:pt x="33830" y="17647"/>
                    <a:pt x="26820" y="21599"/>
                    <a:pt x="19260" y="21600"/>
                  </a:cubicBezTo>
                  <a:cubicBezTo>
                    <a:pt x="11126" y="21600"/>
                    <a:pt x="3682" y="17030"/>
                    <a:pt x="-1" y="9778"/>
                  </a:cubicBezTo>
                  <a:lnTo>
                    <a:pt x="19260" y="0"/>
                  </a:lnTo>
                  <a:lnTo>
                    <a:pt x="37742" y="11177"/>
                  </a:lnTo>
                  <a:close/>
                </a:path>
              </a:pathLst>
            </a:custGeom>
            <a:noFill/>
            <a:ln w="28575">
              <a:solidFill>
                <a:srgbClr val="FF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Text Box 68"/>
            <p:cNvSpPr txBox="1">
              <a:spLocks noChangeArrowheads="1"/>
            </p:cNvSpPr>
            <p:nvPr/>
          </p:nvSpPr>
          <p:spPr bwMode="auto">
            <a:xfrm>
              <a:off x="4060" y="1842"/>
              <a:ext cx="3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÷10</a:t>
              </a:r>
            </a:p>
          </p:txBody>
        </p:sp>
      </p:grpSp>
      <p:sp>
        <p:nvSpPr>
          <p:cNvPr id="172101" name="Text Box 69"/>
          <p:cNvSpPr txBox="1">
            <a:spLocks noChangeArrowheads="1"/>
          </p:cNvSpPr>
          <p:nvPr/>
        </p:nvSpPr>
        <p:spPr bwMode="auto">
          <a:xfrm>
            <a:off x="303213" y="5505450"/>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172123" name="Oval 91"/>
          <p:cNvSpPr>
            <a:spLocks noChangeArrowheads="1"/>
          </p:cNvSpPr>
          <p:nvPr/>
        </p:nvSpPr>
        <p:spPr bwMode="auto">
          <a:xfrm>
            <a:off x="4117975" y="5675313"/>
            <a:ext cx="119063" cy="1190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4" name="Text Box 92"/>
          <p:cNvSpPr txBox="1">
            <a:spLocks noChangeArrowheads="1"/>
          </p:cNvSpPr>
          <p:nvPr/>
        </p:nvSpPr>
        <p:spPr bwMode="auto">
          <a:xfrm>
            <a:off x="2987675" y="6230938"/>
            <a:ext cx="2341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The decimal point</a:t>
            </a:r>
            <a:endParaRPr lang="en-GB" sz="2000" b="1">
              <a:solidFill>
                <a:srgbClr val="FF6600"/>
              </a:solidFill>
            </a:endParaRPr>
          </a:p>
        </p:txBody>
      </p:sp>
      <p:sp>
        <p:nvSpPr>
          <p:cNvPr id="172125" name="Line 93"/>
          <p:cNvSpPr>
            <a:spLocks noChangeShapeType="1"/>
          </p:cNvSpPr>
          <p:nvPr/>
        </p:nvSpPr>
        <p:spPr bwMode="auto">
          <a:xfrm flipV="1">
            <a:off x="3995738" y="5805488"/>
            <a:ext cx="144462" cy="503237"/>
          </a:xfrm>
          <a:prstGeom prst="line">
            <a:avLst/>
          </a:prstGeom>
          <a:noFill/>
          <a:ln w="28575">
            <a:solidFill>
              <a:srgbClr val="FF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2052"/>
                                        </p:tgtEl>
                                        <p:attrNameLst>
                                          <p:attrName>style.visibility</p:attrName>
                                        </p:attrNameLst>
                                      </p:cBhvr>
                                      <p:to>
                                        <p:strVal val="visible"/>
                                      </p:to>
                                    </p:set>
                                  </p:childTnLst>
                                </p:cTn>
                              </p:par>
                            </p:childTnLst>
                          </p:cTn>
                        </p:par>
                        <p:par>
                          <p:cTn id="13" fill="hold" nodeType="afterGroup">
                            <p:stCondLst>
                              <p:cond delay="0"/>
                            </p:stCondLst>
                            <p:childTnLst>
                              <p:par>
                                <p:cTn id="14" presetID="22" presetClass="entr" presetSubtype="4" fill="hold" nodeType="afterEffect">
                                  <p:stCondLst>
                                    <p:cond delay="0"/>
                                  </p:stCondLst>
                                  <p:childTnLst>
                                    <p:set>
                                      <p:cBhvr>
                                        <p:cTn id="15" dur="1" fill="hold">
                                          <p:stCondLst>
                                            <p:cond delay="0"/>
                                          </p:stCondLst>
                                        </p:cTn>
                                        <p:tgtEl>
                                          <p:spTgt spid="172043"/>
                                        </p:tgtEl>
                                        <p:attrNameLst>
                                          <p:attrName>style.visibility</p:attrName>
                                        </p:attrNameLst>
                                      </p:cBhvr>
                                      <p:to>
                                        <p:strVal val="visible"/>
                                      </p:to>
                                    </p:set>
                                    <p:animEffect transition="in" filter="wipe(down)">
                                      <p:cBhvr>
                                        <p:cTn id="16" dur="1000"/>
                                        <p:tgtEl>
                                          <p:spTgt spid="1720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72098"/>
                                        </p:tgtEl>
                                        <p:attrNameLst>
                                          <p:attrName>style.visibility</p:attrName>
                                        </p:attrNameLst>
                                      </p:cBhvr>
                                      <p:to>
                                        <p:strVal val="visible"/>
                                      </p:to>
                                    </p:set>
                                    <p:animEffect transition="in" filter="wipe(left)">
                                      <p:cBhvr>
                                        <p:cTn id="21" dur="500"/>
                                        <p:tgtEl>
                                          <p:spTgt spid="1720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72049"/>
                                        </p:tgtEl>
                                        <p:attrNameLst>
                                          <p:attrName>style.visibility</p:attrName>
                                        </p:attrNameLst>
                                      </p:cBhvr>
                                      <p:to>
                                        <p:strVal val="visible"/>
                                      </p:to>
                                    </p:set>
                                  </p:childTnLst>
                                </p:cTn>
                              </p:par>
                            </p:childTnLst>
                          </p:cTn>
                        </p:par>
                        <p:par>
                          <p:cTn id="26" fill="hold" nodeType="afterGroup">
                            <p:stCondLst>
                              <p:cond delay="0"/>
                            </p:stCondLst>
                            <p:childTnLst>
                              <p:par>
                                <p:cTn id="27" presetID="22" presetClass="entr" presetSubtype="4" fill="hold" nodeType="afterEffect">
                                  <p:stCondLst>
                                    <p:cond delay="0"/>
                                  </p:stCondLst>
                                  <p:childTnLst>
                                    <p:set>
                                      <p:cBhvr>
                                        <p:cTn id="28" dur="1" fill="hold">
                                          <p:stCondLst>
                                            <p:cond delay="0"/>
                                          </p:stCondLst>
                                        </p:cTn>
                                        <p:tgtEl>
                                          <p:spTgt spid="172046"/>
                                        </p:tgtEl>
                                        <p:attrNameLst>
                                          <p:attrName>style.visibility</p:attrName>
                                        </p:attrNameLst>
                                      </p:cBhvr>
                                      <p:to>
                                        <p:strVal val="visible"/>
                                      </p:to>
                                    </p:set>
                                    <p:animEffect transition="in" filter="wipe(down)">
                                      <p:cBhvr>
                                        <p:cTn id="29" dur="1000"/>
                                        <p:tgtEl>
                                          <p:spTgt spid="1720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72095"/>
                                        </p:tgtEl>
                                        <p:attrNameLst>
                                          <p:attrName>style.visibility</p:attrName>
                                        </p:attrNameLst>
                                      </p:cBhvr>
                                      <p:to>
                                        <p:strVal val="visible"/>
                                      </p:to>
                                    </p:set>
                                    <p:animEffect transition="in" filter="wipe(left)">
                                      <p:cBhvr>
                                        <p:cTn id="34" dur="500"/>
                                        <p:tgtEl>
                                          <p:spTgt spid="17209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2111"/>
                                        </p:tgtEl>
                                        <p:attrNameLst>
                                          <p:attrName>style.visibility</p:attrName>
                                        </p:attrNameLst>
                                      </p:cBhvr>
                                      <p:to>
                                        <p:strVal val="visible"/>
                                      </p:to>
                                    </p:set>
                                  </p:childTnLst>
                                </p:cTn>
                              </p:par>
                            </p:childTnLst>
                          </p:cTn>
                        </p:par>
                        <p:par>
                          <p:cTn id="39" fill="hold" nodeType="afterGroup">
                            <p:stCondLst>
                              <p:cond delay="0"/>
                            </p:stCondLst>
                            <p:childTnLst>
                              <p:par>
                                <p:cTn id="40" presetID="22" presetClass="entr" presetSubtype="4" fill="hold" nodeType="afterEffect">
                                  <p:stCondLst>
                                    <p:cond delay="0"/>
                                  </p:stCondLst>
                                  <p:childTnLst>
                                    <p:set>
                                      <p:cBhvr>
                                        <p:cTn id="41" dur="1" fill="hold">
                                          <p:stCondLst>
                                            <p:cond delay="0"/>
                                          </p:stCondLst>
                                        </p:cTn>
                                        <p:tgtEl>
                                          <p:spTgt spid="172122"/>
                                        </p:tgtEl>
                                        <p:attrNameLst>
                                          <p:attrName>style.visibility</p:attrName>
                                        </p:attrNameLst>
                                      </p:cBhvr>
                                      <p:to>
                                        <p:strVal val="visible"/>
                                      </p:to>
                                    </p:set>
                                    <p:animEffect transition="in" filter="wipe(down)">
                                      <p:cBhvr>
                                        <p:cTn id="42" dur="1000"/>
                                        <p:tgtEl>
                                          <p:spTgt spid="1721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72092"/>
                                        </p:tgtEl>
                                        <p:attrNameLst>
                                          <p:attrName>style.visibility</p:attrName>
                                        </p:attrNameLst>
                                      </p:cBhvr>
                                      <p:to>
                                        <p:strVal val="visible"/>
                                      </p:to>
                                    </p:set>
                                    <p:animEffect transition="in" filter="wipe(left)">
                                      <p:cBhvr>
                                        <p:cTn id="47" dur="500"/>
                                        <p:tgtEl>
                                          <p:spTgt spid="1720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72108"/>
                                        </p:tgtEl>
                                        <p:attrNameLst>
                                          <p:attrName>style.visibility</p:attrName>
                                        </p:attrNameLst>
                                      </p:cBhvr>
                                      <p:to>
                                        <p:strVal val="visible"/>
                                      </p:to>
                                    </p:set>
                                  </p:childTnLst>
                                </p:cTn>
                              </p:par>
                            </p:childTnLst>
                          </p:cTn>
                        </p:par>
                        <p:par>
                          <p:cTn id="52" fill="hold" nodeType="afterGroup">
                            <p:stCondLst>
                              <p:cond delay="0"/>
                            </p:stCondLst>
                            <p:childTnLst>
                              <p:par>
                                <p:cTn id="53" presetID="22" presetClass="entr" presetSubtype="4" fill="hold" nodeType="afterEffect">
                                  <p:stCondLst>
                                    <p:cond delay="0"/>
                                  </p:stCondLst>
                                  <p:childTnLst>
                                    <p:set>
                                      <p:cBhvr>
                                        <p:cTn id="54" dur="1" fill="hold">
                                          <p:stCondLst>
                                            <p:cond delay="0"/>
                                          </p:stCondLst>
                                        </p:cTn>
                                        <p:tgtEl>
                                          <p:spTgt spid="172121"/>
                                        </p:tgtEl>
                                        <p:attrNameLst>
                                          <p:attrName>style.visibility</p:attrName>
                                        </p:attrNameLst>
                                      </p:cBhvr>
                                      <p:to>
                                        <p:strVal val="visible"/>
                                      </p:to>
                                    </p:set>
                                    <p:animEffect transition="in" filter="wipe(down)">
                                      <p:cBhvr>
                                        <p:cTn id="55" dur="1000"/>
                                        <p:tgtEl>
                                          <p:spTgt spid="1721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72089"/>
                                        </p:tgtEl>
                                        <p:attrNameLst>
                                          <p:attrName>style.visibility</p:attrName>
                                        </p:attrNameLst>
                                      </p:cBhvr>
                                      <p:to>
                                        <p:strVal val="visible"/>
                                      </p:to>
                                    </p:set>
                                    <p:animEffect transition="in" filter="wipe(left)">
                                      <p:cBhvr>
                                        <p:cTn id="60" dur="500"/>
                                        <p:tgtEl>
                                          <p:spTgt spid="17208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72117"/>
                                        </p:tgtEl>
                                        <p:attrNameLst>
                                          <p:attrName>style.visibility</p:attrName>
                                        </p:attrNameLst>
                                      </p:cBhvr>
                                      <p:to>
                                        <p:strVal val="visible"/>
                                      </p:to>
                                    </p:set>
                                  </p:childTnLst>
                                </p:cTn>
                              </p:par>
                            </p:childTnLst>
                          </p:cTn>
                        </p:par>
                        <p:par>
                          <p:cTn id="65" fill="hold" nodeType="afterGroup">
                            <p:stCondLst>
                              <p:cond delay="0"/>
                            </p:stCondLst>
                            <p:childTnLst>
                              <p:par>
                                <p:cTn id="66" presetID="22" presetClass="entr" presetSubtype="4" fill="hold" nodeType="afterEffect">
                                  <p:stCondLst>
                                    <p:cond delay="0"/>
                                  </p:stCondLst>
                                  <p:childTnLst>
                                    <p:set>
                                      <p:cBhvr>
                                        <p:cTn id="67" dur="1" fill="hold">
                                          <p:stCondLst>
                                            <p:cond delay="0"/>
                                          </p:stCondLst>
                                        </p:cTn>
                                        <p:tgtEl>
                                          <p:spTgt spid="172120"/>
                                        </p:tgtEl>
                                        <p:attrNameLst>
                                          <p:attrName>style.visibility</p:attrName>
                                        </p:attrNameLst>
                                      </p:cBhvr>
                                      <p:to>
                                        <p:strVal val="visible"/>
                                      </p:to>
                                    </p:set>
                                    <p:animEffect transition="in" filter="wipe(down)">
                                      <p:cBhvr>
                                        <p:cTn id="68" dur="1000"/>
                                        <p:tgtEl>
                                          <p:spTgt spid="1721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720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2101"/>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172123"/>
                                        </p:tgtEl>
                                        <p:attrNameLst>
                                          <p:attrName>style.visibility</p:attrName>
                                        </p:attrNameLst>
                                      </p:cBhvr>
                                      <p:to>
                                        <p:strVal val="visible"/>
                                      </p:to>
                                    </p:set>
                                  </p:childTnLst>
                                </p:cTn>
                              </p:par>
                            </p:childTnLst>
                          </p:cTn>
                        </p:par>
                        <p:par>
                          <p:cTn id="78" fill="hold" nodeType="afterGroup">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172124"/>
                                        </p:tgtEl>
                                        <p:attrNameLst>
                                          <p:attrName>style.visibility</p:attrName>
                                        </p:attrNameLst>
                                      </p:cBhvr>
                                      <p:to>
                                        <p:strVal val="visible"/>
                                      </p:to>
                                    </p:set>
                                  </p:childTnLst>
                                </p:cTn>
                              </p:par>
                            </p:childTnLst>
                          </p:cTn>
                        </p:par>
                        <p:par>
                          <p:cTn id="81" fill="hold" nodeType="afterGroup">
                            <p:stCondLst>
                              <p:cond delay="0"/>
                            </p:stCondLst>
                            <p:childTnLst>
                              <p:par>
                                <p:cTn id="82" presetID="22" presetClass="entr" presetSubtype="4" fill="hold" grpId="0" nodeType="afterEffect">
                                  <p:stCondLst>
                                    <p:cond delay="0"/>
                                  </p:stCondLst>
                                  <p:childTnLst>
                                    <p:set>
                                      <p:cBhvr>
                                        <p:cTn id="83" dur="1" fill="hold">
                                          <p:stCondLst>
                                            <p:cond delay="0"/>
                                          </p:stCondLst>
                                        </p:cTn>
                                        <p:tgtEl>
                                          <p:spTgt spid="172125"/>
                                        </p:tgtEl>
                                        <p:attrNameLst>
                                          <p:attrName>style.visibility</p:attrName>
                                        </p:attrNameLst>
                                      </p:cBhvr>
                                      <p:to>
                                        <p:strVal val="visible"/>
                                      </p:to>
                                    </p:set>
                                    <p:animEffect transition="in" filter="wipe(down)">
                                      <p:cBhvr>
                                        <p:cTn id="84" dur="500"/>
                                        <p:tgtEl>
                                          <p:spTgt spid="17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68" grpId="0"/>
      <p:bldP spid="172101" grpId="0"/>
      <p:bldP spid="172123" grpId="0" animBg="1"/>
      <p:bldP spid="172124" grpId="0"/>
      <p:bldP spid="1721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752600" y="1066800"/>
            <a:ext cx="5943600" cy="1447800"/>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chemeClr val="tx1"/>
              </a:solidFill>
            </a:endParaRPr>
          </a:p>
        </p:txBody>
      </p:sp>
      <p:sp>
        <p:nvSpPr>
          <p:cNvPr id="44035" name="Text Box 15"/>
          <p:cNvSpPr txBox="1">
            <a:spLocks noChangeArrowheads="1"/>
          </p:cNvSpPr>
          <p:nvPr/>
        </p:nvSpPr>
        <p:spPr bwMode="auto">
          <a:xfrm>
            <a:off x="1874838" y="1828800"/>
            <a:ext cx="27813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Round 2.75241302</a:t>
            </a:r>
          </a:p>
        </p:txBody>
      </p:sp>
      <p:pic>
        <p:nvPicPr>
          <p:cNvPr id="4403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5"/>
          <p:cNvSpPr>
            <a:spLocks noChangeArrowheads="1"/>
          </p:cNvSpPr>
          <p:nvPr/>
        </p:nvSpPr>
        <p:spPr bwMode="auto">
          <a:xfrm>
            <a:off x="1874838" y="1828800"/>
            <a:ext cx="5748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Round 2.75241302 to one decimal place.</a:t>
            </a:r>
          </a:p>
        </p:txBody>
      </p:sp>
      <p:sp>
        <p:nvSpPr>
          <p:cNvPr id="79878" name="Text Box 6"/>
          <p:cNvSpPr txBox="1">
            <a:spLocks noChangeArrowheads="1"/>
          </p:cNvSpPr>
          <p:nvPr/>
        </p:nvSpPr>
        <p:spPr bwMode="auto">
          <a:xfrm>
            <a:off x="1874838" y="1828800"/>
            <a:ext cx="27813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Round 2.</a:t>
            </a:r>
            <a:r>
              <a:rPr lang="en-GB">
                <a:solidFill>
                  <a:srgbClr val="FF6600"/>
                </a:solidFill>
              </a:rPr>
              <a:t>7</a:t>
            </a:r>
            <a:r>
              <a:rPr lang="en-GB">
                <a:solidFill>
                  <a:schemeClr val="tx1"/>
                </a:solidFill>
              </a:rPr>
              <a:t>5241302</a:t>
            </a:r>
          </a:p>
        </p:txBody>
      </p:sp>
      <p:sp>
        <p:nvSpPr>
          <p:cNvPr id="79879" name="Text Box 7"/>
          <p:cNvSpPr txBox="1">
            <a:spLocks noChangeArrowheads="1"/>
          </p:cNvSpPr>
          <p:nvPr/>
        </p:nvSpPr>
        <p:spPr bwMode="auto">
          <a:xfrm>
            <a:off x="1874838" y="1828800"/>
            <a:ext cx="27813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Round 2.7</a:t>
            </a:r>
            <a:r>
              <a:rPr lang="en-GB">
                <a:solidFill>
                  <a:srgbClr val="FF6600"/>
                </a:solidFill>
              </a:rPr>
              <a:t>5</a:t>
            </a:r>
            <a:r>
              <a:rPr lang="en-GB">
                <a:solidFill>
                  <a:schemeClr val="tx1"/>
                </a:solidFill>
              </a:rPr>
              <a:t>241302</a:t>
            </a:r>
          </a:p>
        </p:txBody>
      </p:sp>
      <p:sp>
        <p:nvSpPr>
          <p:cNvPr id="44041" name="Text Box 8"/>
          <p:cNvSpPr txBox="1">
            <a:spLocks noChangeArrowheads="1"/>
          </p:cNvSpPr>
          <p:nvPr/>
        </p:nvSpPr>
        <p:spPr bwMode="auto">
          <a:xfrm>
            <a:off x="1874838" y="1143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Example</a:t>
            </a:r>
          </a:p>
        </p:txBody>
      </p:sp>
      <p:sp>
        <p:nvSpPr>
          <p:cNvPr id="79881" name="Text Box 9"/>
          <p:cNvSpPr txBox="1">
            <a:spLocks noChangeArrowheads="1"/>
          </p:cNvSpPr>
          <p:nvPr/>
        </p:nvSpPr>
        <p:spPr bwMode="auto">
          <a:xfrm>
            <a:off x="503238" y="2706688"/>
            <a:ext cx="5776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Look at the digit in the first decimal place.</a:t>
            </a:r>
          </a:p>
        </p:txBody>
      </p:sp>
      <p:sp>
        <p:nvSpPr>
          <p:cNvPr id="79882" name="Text Box 10"/>
          <p:cNvSpPr txBox="1">
            <a:spLocks noChangeArrowheads="1"/>
          </p:cNvSpPr>
          <p:nvPr/>
        </p:nvSpPr>
        <p:spPr bwMode="auto">
          <a:xfrm>
            <a:off x="503238" y="3300413"/>
            <a:ext cx="616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need to write down every digit up to this.</a:t>
            </a:r>
          </a:p>
        </p:txBody>
      </p:sp>
      <p:sp>
        <p:nvSpPr>
          <p:cNvPr id="79883" name="Text Box 11"/>
          <p:cNvSpPr txBox="1">
            <a:spLocks noChangeArrowheads="1"/>
          </p:cNvSpPr>
          <p:nvPr/>
        </p:nvSpPr>
        <p:spPr bwMode="auto">
          <a:xfrm>
            <a:off x="503238" y="3895725"/>
            <a:ext cx="627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Look at the digit in the second decimal place.</a:t>
            </a:r>
          </a:p>
        </p:txBody>
      </p:sp>
      <p:sp>
        <p:nvSpPr>
          <p:cNvPr id="79884" name="Text Box 12"/>
          <p:cNvSpPr txBox="1">
            <a:spLocks noChangeArrowheads="1"/>
          </p:cNvSpPr>
          <p:nvPr/>
        </p:nvSpPr>
        <p:spPr bwMode="auto">
          <a:xfrm>
            <a:off x="503238" y="4489450"/>
            <a:ext cx="8016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this digit is 5 or more then we need to round up the digit in the first decimal place.</a:t>
            </a:r>
          </a:p>
        </p:txBody>
      </p:sp>
      <p:sp>
        <p:nvSpPr>
          <p:cNvPr id="79885" name="Text Box 13"/>
          <p:cNvSpPr txBox="1">
            <a:spLocks noChangeArrowheads="1"/>
          </p:cNvSpPr>
          <p:nvPr/>
        </p:nvSpPr>
        <p:spPr bwMode="auto">
          <a:xfrm>
            <a:off x="528638" y="5437188"/>
            <a:ext cx="780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2.75241302 to 1 decimal place is 2.8.</a:t>
            </a:r>
          </a:p>
        </p:txBody>
      </p:sp>
      <p:sp>
        <p:nvSpPr>
          <p:cNvPr id="44047" name="Rectangle 14"/>
          <p:cNvSpPr>
            <a:spLocks noGrp="1" noChangeArrowheads="1"/>
          </p:cNvSpPr>
          <p:nvPr>
            <p:ph type="title" idx="4294967295"/>
          </p:nvPr>
        </p:nvSpPr>
        <p:spPr>
          <a:xfrm>
            <a:off x="150813" y="150813"/>
            <a:ext cx="7669212" cy="520700"/>
          </a:xfrm>
          <a:noFill/>
        </p:spPr>
        <p:txBody>
          <a:bodyPr/>
          <a:lstStyle/>
          <a:p>
            <a:pPr eaLnBrk="1" hangingPunct="1"/>
            <a:r>
              <a:rPr lang="en-GB" smtClean="0">
                <a:solidFill>
                  <a:srgbClr val="5B0091"/>
                </a:solidFill>
              </a:rPr>
              <a:t>Rounding </a:t>
            </a:r>
            <a:r>
              <a:rPr lang="en-US" smtClean="0">
                <a:solidFill>
                  <a:srgbClr val="5B0091"/>
                </a:solidFill>
              </a:rPr>
              <a:t>to decimal places</a:t>
            </a:r>
            <a:endParaRPr lang="en-GB" smtClean="0">
              <a:solidFill>
                <a:srgbClr val="5B009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8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98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98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9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P spid="79879" grpId="0" animBg="1"/>
      <p:bldP spid="79881" grpId="0" autoUpdateAnimBg="0"/>
      <p:bldP spid="79882" grpId="0" autoUpdateAnimBg="0"/>
      <p:bldP spid="79883" grpId="0" autoUpdateAnimBg="0"/>
      <p:bldP spid="79884" grpId="0" autoUpdateAnimBg="0"/>
      <p:bldP spid="7988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76200" y="76200"/>
            <a:ext cx="7696200" cy="533400"/>
          </a:xfrm>
          <a:noFill/>
        </p:spPr>
        <p:txBody>
          <a:bodyPr/>
          <a:lstStyle/>
          <a:p>
            <a:pPr eaLnBrk="1" hangingPunct="1"/>
            <a:r>
              <a:rPr lang="en-GB" smtClean="0">
                <a:solidFill>
                  <a:srgbClr val="5B0091"/>
                </a:solidFill>
              </a:rPr>
              <a:t>Rounding to decimal places</a:t>
            </a:r>
          </a:p>
        </p:txBody>
      </p:sp>
      <p:pic>
        <p:nvPicPr>
          <p:cNvPr id="45059"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365125" y="1106488"/>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Complete this table:</a:t>
            </a:r>
          </a:p>
        </p:txBody>
      </p:sp>
      <p:sp>
        <p:nvSpPr>
          <p:cNvPr id="45062" name="Rectangle 6"/>
          <p:cNvSpPr>
            <a:spLocks noChangeArrowheads="1"/>
          </p:cNvSpPr>
          <p:nvPr/>
        </p:nvSpPr>
        <p:spPr bwMode="auto">
          <a:xfrm>
            <a:off x="398463"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endParaRPr lang="en-US" sz="2000">
              <a:solidFill>
                <a:schemeClr val="tx1"/>
              </a:solidFill>
            </a:endParaRPr>
          </a:p>
        </p:txBody>
      </p:sp>
      <p:sp>
        <p:nvSpPr>
          <p:cNvPr id="45063" name="Rectangle 7"/>
          <p:cNvSpPr>
            <a:spLocks noChangeArrowheads="1"/>
          </p:cNvSpPr>
          <p:nvPr/>
        </p:nvSpPr>
        <p:spPr bwMode="auto">
          <a:xfrm>
            <a:off x="398463" y="26670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t>63.4721</a:t>
            </a:r>
          </a:p>
        </p:txBody>
      </p:sp>
      <p:sp>
        <p:nvSpPr>
          <p:cNvPr id="45064" name="Rectangle 8"/>
          <p:cNvSpPr>
            <a:spLocks noChangeArrowheads="1"/>
          </p:cNvSpPr>
          <p:nvPr/>
        </p:nvSpPr>
        <p:spPr bwMode="auto">
          <a:xfrm>
            <a:off x="398463" y="32766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87.6564</a:t>
            </a:r>
            <a:endParaRPr lang="en-GB" sz="2000">
              <a:solidFill>
                <a:schemeClr val="tx1"/>
              </a:solidFill>
            </a:endParaRPr>
          </a:p>
        </p:txBody>
      </p:sp>
      <p:sp>
        <p:nvSpPr>
          <p:cNvPr id="45065" name="Rectangle 9"/>
          <p:cNvSpPr>
            <a:spLocks noChangeArrowheads="1"/>
          </p:cNvSpPr>
          <p:nvPr/>
        </p:nvSpPr>
        <p:spPr bwMode="auto">
          <a:xfrm>
            <a:off x="398463" y="3886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149.9875</a:t>
            </a:r>
            <a:endParaRPr lang="en-GB" sz="2000">
              <a:solidFill>
                <a:schemeClr val="tx1"/>
              </a:solidFill>
            </a:endParaRPr>
          </a:p>
        </p:txBody>
      </p:sp>
      <p:sp>
        <p:nvSpPr>
          <p:cNvPr id="45066" name="Rectangle 10"/>
          <p:cNvSpPr>
            <a:spLocks noChangeArrowheads="1"/>
          </p:cNvSpPr>
          <p:nvPr/>
        </p:nvSpPr>
        <p:spPr bwMode="auto">
          <a:xfrm>
            <a:off x="398463" y="44958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3.54029</a:t>
            </a:r>
            <a:endParaRPr lang="en-GB" sz="2000">
              <a:solidFill>
                <a:schemeClr val="tx1"/>
              </a:solidFill>
            </a:endParaRPr>
          </a:p>
        </p:txBody>
      </p:sp>
      <p:sp>
        <p:nvSpPr>
          <p:cNvPr id="45067" name="Rectangle 11"/>
          <p:cNvSpPr>
            <a:spLocks noChangeArrowheads="1"/>
          </p:cNvSpPr>
          <p:nvPr/>
        </p:nvSpPr>
        <p:spPr bwMode="auto">
          <a:xfrm>
            <a:off x="398463" y="51054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0.59999</a:t>
            </a:r>
            <a:endParaRPr lang="en-GB" sz="2000">
              <a:solidFill>
                <a:schemeClr val="tx1"/>
              </a:solidFill>
            </a:endParaRPr>
          </a:p>
        </p:txBody>
      </p:sp>
      <p:sp>
        <p:nvSpPr>
          <p:cNvPr id="45068" name="Rectangle 12"/>
          <p:cNvSpPr>
            <a:spLocks noChangeArrowheads="1"/>
          </p:cNvSpPr>
          <p:nvPr/>
        </p:nvSpPr>
        <p:spPr bwMode="auto">
          <a:xfrm>
            <a:off x="2532063" y="1981200"/>
            <a:ext cx="14986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600">
                <a:solidFill>
                  <a:schemeClr val="tx1"/>
                </a:solidFill>
              </a:rPr>
              <a:t>to the nearest whole number</a:t>
            </a:r>
          </a:p>
        </p:txBody>
      </p:sp>
      <p:sp>
        <p:nvSpPr>
          <p:cNvPr id="45069" name="Rectangle 13"/>
          <p:cNvSpPr>
            <a:spLocks noChangeArrowheads="1"/>
          </p:cNvSpPr>
          <p:nvPr/>
        </p:nvSpPr>
        <p:spPr bwMode="auto">
          <a:xfrm>
            <a:off x="2532063" y="26670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0" name="Rectangle 14"/>
          <p:cNvSpPr>
            <a:spLocks noChangeArrowheads="1"/>
          </p:cNvSpPr>
          <p:nvPr/>
        </p:nvSpPr>
        <p:spPr bwMode="auto">
          <a:xfrm>
            <a:off x="2532063" y="32766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1" name="Rectangle 15"/>
          <p:cNvSpPr>
            <a:spLocks noChangeArrowheads="1"/>
          </p:cNvSpPr>
          <p:nvPr/>
        </p:nvSpPr>
        <p:spPr bwMode="auto">
          <a:xfrm>
            <a:off x="2532063" y="38862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2" name="Rectangle 16"/>
          <p:cNvSpPr>
            <a:spLocks noChangeArrowheads="1"/>
          </p:cNvSpPr>
          <p:nvPr/>
        </p:nvSpPr>
        <p:spPr bwMode="auto">
          <a:xfrm>
            <a:off x="2532063" y="44958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3" name="Rectangle 17"/>
          <p:cNvSpPr>
            <a:spLocks noChangeArrowheads="1"/>
          </p:cNvSpPr>
          <p:nvPr/>
        </p:nvSpPr>
        <p:spPr bwMode="auto">
          <a:xfrm>
            <a:off x="2532063" y="51054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4" name="Rectangle 18"/>
          <p:cNvSpPr>
            <a:spLocks noChangeArrowheads="1"/>
          </p:cNvSpPr>
          <p:nvPr/>
        </p:nvSpPr>
        <p:spPr bwMode="auto">
          <a:xfrm>
            <a:off x="4030663" y="1981200"/>
            <a:ext cx="14986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a:solidFill>
                  <a:schemeClr val="tx1"/>
                </a:solidFill>
              </a:rPr>
              <a:t>to 1 d.p.</a:t>
            </a:r>
          </a:p>
        </p:txBody>
      </p:sp>
      <p:sp>
        <p:nvSpPr>
          <p:cNvPr id="45075" name="Rectangle 19"/>
          <p:cNvSpPr>
            <a:spLocks noChangeArrowheads="1"/>
          </p:cNvSpPr>
          <p:nvPr/>
        </p:nvSpPr>
        <p:spPr bwMode="auto">
          <a:xfrm>
            <a:off x="4030663" y="26670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6" name="Rectangle 20"/>
          <p:cNvSpPr>
            <a:spLocks noChangeArrowheads="1"/>
          </p:cNvSpPr>
          <p:nvPr/>
        </p:nvSpPr>
        <p:spPr bwMode="auto">
          <a:xfrm>
            <a:off x="4030663" y="32766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7" name="Rectangle 21"/>
          <p:cNvSpPr>
            <a:spLocks noChangeArrowheads="1"/>
          </p:cNvSpPr>
          <p:nvPr/>
        </p:nvSpPr>
        <p:spPr bwMode="auto">
          <a:xfrm>
            <a:off x="4030663" y="38862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8" name="Rectangle 22"/>
          <p:cNvSpPr>
            <a:spLocks noChangeArrowheads="1"/>
          </p:cNvSpPr>
          <p:nvPr/>
        </p:nvSpPr>
        <p:spPr bwMode="auto">
          <a:xfrm>
            <a:off x="4030663" y="44958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79" name="Rectangle 23"/>
          <p:cNvSpPr>
            <a:spLocks noChangeArrowheads="1"/>
          </p:cNvSpPr>
          <p:nvPr/>
        </p:nvSpPr>
        <p:spPr bwMode="auto">
          <a:xfrm>
            <a:off x="4030663" y="51054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0" name="Rectangle 24"/>
          <p:cNvSpPr>
            <a:spLocks noChangeArrowheads="1"/>
          </p:cNvSpPr>
          <p:nvPr/>
        </p:nvSpPr>
        <p:spPr bwMode="auto">
          <a:xfrm>
            <a:off x="5529263" y="1981200"/>
            <a:ext cx="14986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a:solidFill>
                  <a:schemeClr val="tx1"/>
                </a:solidFill>
              </a:rPr>
              <a:t>to 2 d.p.</a:t>
            </a:r>
          </a:p>
        </p:txBody>
      </p:sp>
      <p:sp>
        <p:nvSpPr>
          <p:cNvPr id="45081" name="Rectangle 25"/>
          <p:cNvSpPr>
            <a:spLocks noChangeArrowheads="1"/>
          </p:cNvSpPr>
          <p:nvPr/>
        </p:nvSpPr>
        <p:spPr bwMode="auto">
          <a:xfrm>
            <a:off x="5529263" y="26670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2" name="Rectangle 26"/>
          <p:cNvSpPr>
            <a:spLocks noChangeArrowheads="1"/>
          </p:cNvSpPr>
          <p:nvPr/>
        </p:nvSpPr>
        <p:spPr bwMode="auto">
          <a:xfrm>
            <a:off x="5529263" y="32766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3" name="Rectangle 27"/>
          <p:cNvSpPr>
            <a:spLocks noChangeArrowheads="1"/>
          </p:cNvSpPr>
          <p:nvPr/>
        </p:nvSpPr>
        <p:spPr bwMode="auto">
          <a:xfrm>
            <a:off x="5529263" y="38862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4" name="Rectangle 28"/>
          <p:cNvSpPr>
            <a:spLocks noChangeArrowheads="1"/>
          </p:cNvSpPr>
          <p:nvPr/>
        </p:nvSpPr>
        <p:spPr bwMode="auto">
          <a:xfrm>
            <a:off x="5529263" y="44958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5" name="Rectangle 29"/>
          <p:cNvSpPr>
            <a:spLocks noChangeArrowheads="1"/>
          </p:cNvSpPr>
          <p:nvPr/>
        </p:nvSpPr>
        <p:spPr bwMode="auto">
          <a:xfrm>
            <a:off x="5529263" y="51054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6" name="Rectangle 30"/>
          <p:cNvSpPr>
            <a:spLocks noChangeArrowheads="1"/>
          </p:cNvSpPr>
          <p:nvPr/>
        </p:nvSpPr>
        <p:spPr bwMode="auto">
          <a:xfrm>
            <a:off x="7016750" y="1981200"/>
            <a:ext cx="14986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a:solidFill>
                  <a:schemeClr val="tx1"/>
                </a:solidFill>
              </a:rPr>
              <a:t>to 3 d.p.</a:t>
            </a:r>
          </a:p>
        </p:txBody>
      </p:sp>
      <p:sp>
        <p:nvSpPr>
          <p:cNvPr id="45087" name="Rectangle 31"/>
          <p:cNvSpPr>
            <a:spLocks noChangeArrowheads="1"/>
          </p:cNvSpPr>
          <p:nvPr/>
        </p:nvSpPr>
        <p:spPr bwMode="auto">
          <a:xfrm>
            <a:off x="7016750" y="26670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8" name="Rectangle 32"/>
          <p:cNvSpPr>
            <a:spLocks noChangeArrowheads="1"/>
          </p:cNvSpPr>
          <p:nvPr/>
        </p:nvSpPr>
        <p:spPr bwMode="auto">
          <a:xfrm>
            <a:off x="7016750" y="32766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89" name="Rectangle 33"/>
          <p:cNvSpPr>
            <a:spLocks noChangeArrowheads="1"/>
          </p:cNvSpPr>
          <p:nvPr/>
        </p:nvSpPr>
        <p:spPr bwMode="auto">
          <a:xfrm>
            <a:off x="7016750" y="38862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90" name="Rectangle 34"/>
          <p:cNvSpPr>
            <a:spLocks noChangeArrowheads="1"/>
          </p:cNvSpPr>
          <p:nvPr/>
        </p:nvSpPr>
        <p:spPr bwMode="auto">
          <a:xfrm>
            <a:off x="7016750" y="44958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91" name="Rectangle 35"/>
          <p:cNvSpPr>
            <a:spLocks noChangeArrowheads="1"/>
          </p:cNvSpPr>
          <p:nvPr/>
        </p:nvSpPr>
        <p:spPr bwMode="auto">
          <a:xfrm>
            <a:off x="7016750" y="5105400"/>
            <a:ext cx="14986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5092" name="Rectangle 36"/>
          <p:cNvSpPr>
            <a:spLocks noChangeArrowheads="1"/>
          </p:cNvSpPr>
          <p:nvPr/>
        </p:nvSpPr>
        <p:spPr bwMode="auto">
          <a:xfrm>
            <a:off x="381000" y="1981200"/>
            <a:ext cx="8153400" cy="3733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7" name="Text Box 37"/>
          <p:cNvSpPr txBox="1">
            <a:spLocks noChangeArrowheads="1"/>
          </p:cNvSpPr>
          <p:nvPr/>
        </p:nvSpPr>
        <p:spPr bwMode="auto">
          <a:xfrm>
            <a:off x="3019425" y="2743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a:t>
            </a:r>
          </a:p>
        </p:txBody>
      </p:sp>
      <p:sp>
        <p:nvSpPr>
          <p:cNvPr id="81958" name="Text Box 38"/>
          <p:cNvSpPr txBox="1">
            <a:spLocks noChangeArrowheads="1"/>
          </p:cNvSpPr>
          <p:nvPr/>
        </p:nvSpPr>
        <p:spPr bwMode="auto">
          <a:xfrm>
            <a:off x="4391025" y="27432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63.5</a:t>
            </a:r>
          </a:p>
        </p:txBody>
      </p:sp>
      <p:sp>
        <p:nvSpPr>
          <p:cNvPr id="81959" name="Text Box 39"/>
          <p:cNvSpPr txBox="1">
            <a:spLocks noChangeArrowheads="1"/>
          </p:cNvSpPr>
          <p:nvPr/>
        </p:nvSpPr>
        <p:spPr bwMode="auto">
          <a:xfrm>
            <a:off x="5805488" y="2743200"/>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63.47</a:t>
            </a:r>
          </a:p>
        </p:txBody>
      </p:sp>
      <p:sp>
        <p:nvSpPr>
          <p:cNvPr id="81960" name="Text Box 40"/>
          <p:cNvSpPr txBox="1">
            <a:spLocks noChangeArrowheads="1"/>
          </p:cNvSpPr>
          <p:nvPr/>
        </p:nvSpPr>
        <p:spPr bwMode="auto">
          <a:xfrm>
            <a:off x="7207250" y="2743200"/>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63.472</a:t>
            </a:r>
          </a:p>
        </p:txBody>
      </p:sp>
      <p:sp>
        <p:nvSpPr>
          <p:cNvPr id="81961" name="Text Box 41"/>
          <p:cNvSpPr txBox="1">
            <a:spLocks noChangeArrowheads="1"/>
          </p:cNvSpPr>
          <p:nvPr/>
        </p:nvSpPr>
        <p:spPr bwMode="auto">
          <a:xfrm>
            <a:off x="3019425" y="33512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88</a:t>
            </a:r>
          </a:p>
        </p:txBody>
      </p:sp>
      <p:sp>
        <p:nvSpPr>
          <p:cNvPr id="81962" name="Text Box 42"/>
          <p:cNvSpPr txBox="1">
            <a:spLocks noChangeArrowheads="1"/>
          </p:cNvSpPr>
          <p:nvPr/>
        </p:nvSpPr>
        <p:spPr bwMode="auto">
          <a:xfrm>
            <a:off x="4391025" y="335121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87.7</a:t>
            </a:r>
          </a:p>
        </p:txBody>
      </p:sp>
      <p:sp>
        <p:nvSpPr>
          <p:cNvPr id="81963" name="Text Box 43"/>
          <p:cNvSpPr txBox="1">
            <a:spLocks noChangeArrowheads="1"/>
          </p:cNvSpPr>
          <p:nvPr/>
        </p:nvSpPr>
        <p:spPr bwMode="auto">
          <a:xfrm>
            <a:off x="5803900" y="3351213"/>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87.66</a:t>
            </a:r>
          </a:p>
        </p:txBody>
      </p:sp>
      <p:sp>
        <p:nvSpPr>
          <p:cNvPr id="81964" name="Text Box 44"/>
          <p:cNvSpPr txBox="1">
            <a:spLocks noChangeArrowheads="1"/>
          </p:cNvSpPr>
          <p:nvPr/>
        </p:nvSpPr>
        <p:spPr bwMode="auto">
          <a:xfrm>
            <a:off x="7207250" y="3351213"/>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87.656</a:t>
            </a:r>
          </a:p>
        </p:txBody>
      </p:sp>
      <p:sp>
        <p:nvSpPr>
          <p:cNvPr id="81965" name="Text Box 45"/>
          <p:cNvSpPr txBox="1">
            <a:spLocks noChangeArrowheads="1"/>
          </p:cNvSpPr>
          <p:nvPr/>
        </p:nvSpPr>
        <p:spPr bwMode="auto">
          <a:xfrm>
            <a:off x="2933700" y="3962400"/>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150</a:t>
            </a:r>
          </a:p>
        </p:txBody>
      </p:sp>
      <p:sp>
        <p:nvSpPr>
          <p:cNvPr id="81966" name="Text Box 46"/>
          <p:cNvSpPr txBox="1">
            <a:spLocks noChangeArrowheads="1"/>
          </p:cNvSpPr>
          <p:nvPr/>
        </p:nvSpPr>
        <p:spPr bwMode="auto">
          <a:xfrm>
            <a:off x="4305300" y="396240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150.0</a:t>
            </a:r>
          </a:p>
        </p:txBody>
      </p:sp>
      <p:sp>
        <p:nvSpPr>
          <p:cNvPr id="81967" name="Text Box 47"/>
          <p:cNvSpPr txBox="1">
            <a:spLocks noChangeArrowheads="1"/>
          </p:cNvSpPr>
          <p:nvPr/>
        </p:nvSpPr>
        <p:spPr bwMode="auto">
          <a:xfrm>
            <a:off x="5719763" y="3962400"/>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149.99</a:t>
            </a:r>
          </a:p>
        </p:txBody>
      </p:sp>
      <p:sp>
        <p:nvSpPr>
          <p:cNvPr id="81968" name="Text Box 48"/>
          <p:cNvSpPr txBox="1">
            <a:spLocks noChangeArrowheads="1"/>
          </p:cNvSpPr>
          <p:nvPr/>
        </p:nvSpPr>
        <p:spPr bwMode="auto">
          <a:xfrm>
            <a:off x="7121525" y="3962400"/>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149.988</a:t>
            </a:r>
          </a:p>
        </p:txBody>
      </p:sp>
      <p:sp>
        <p:nvSpPr>
          <p:cNvPr id="81969" name="Text Box 49"/>
          <p:cNvSpPr txBox="1">
            <a:spLocks noChangeArrowheads="1"/>
          </p:cNvSpPr>
          <p:nvPr/>
        </p:nvSpPr>
        <p:spPr bwMode="auto">
          <a:xfrm>
            <a:off x="3105150" y="4572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81970" name="Text Box 50"/>
          <p:cNvSpPr txBox="1">
            <a:spLocks noChangeArrowheads="1"/>
          </p:cNvSpPr>
          <p:nvPr/>
        </p:nvSpPr>
        <p:spPr bwMode="auto">
          <a:xfrm>
            <a:off x="4476750" y="45720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3.5</a:t>
            </a:r>
          </a:p>
        </p:txBody>
      </p:sp>
      <p:sp>
        <p:nvSpPr>
          <p:cNvPr id="81971" name="Text Box 51"/>
          <p:cNvSpPr txBox="1">
            <a:spLocks noChangeArrowheads="1"/>
          </p:cNvSpPr>
          <p:nvPr/>
        </p:nvSpPr>
        <p:spPr bwMode="auto">
          <a:xfrm>
            <a:off x="5889625" y="4572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3.54</a:t>
            </a:r>
          </a:p>
        </p:txBody>
      </p:sp>
      <p:sp>
        <p:nvSpPr>
          <p:cNvPr id="81972" name="Text Box 52"/>
          <p:cNvSpPr txBox="1">
            <a:spLocks noChangeArrowheads="1"/>
          </p:cNvSpPr>
          <p:nvPr/>
        </p:nvSpPr>
        <p:spPr bwMode="auto">
          <a:xfrm>
            <a:off x="7292975" y="457200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3.540</a:t>
            </a:r>
          </a:p>
        </p:txBody>
      </p:sp>
      <p:sp>
        <p:nvSpPr>
          <p:cNvPr id="81973" name="Text Box 53"/>
          <p:cNvSpPr txBox="1">
            <a:spLocks noChangeArrowheads="1"/>
          </p:cNvSpPr>
          <p:nvPr/>
        </p:nvSpPr>
        <p:spPr bwMode="auto">
          <a:xfrm>
            <a:off x="3103563" y="51816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81974" name="Text Box 54"/>
          <p:cNvSpPr txBox="1">
            <a:spLocks noChangeArrowheads="1"/>
          </p:cNvSpPr>
          <p:nvPr/>
        </p:nvSpPr>
        <p:spPr bwMode="auto">
          <a:xfrm>
            <a:off x="4475163" y="5181600"/>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0.6</a:t>
            </a:r>
          </a:p>
        </p:txBody>
      </p:sp>
      <p:sp>
        <p:nvSpPr>
          <p:cNvPr id="81975" name="Text Box 55"/>
          <p:cNvSpPr txBox="1">
            <a:spLocks noChangeArrowheads="1"/>
          </p:cNvSpPr>
          <p:nvPr/>
        </p:nvSpPr>
        <p:spPr bwMode="auto">
          <a:xfrm>
            <a:off x="5889625" y="5181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0.60</a:t>
            </a:r>
          </a:p>
        </p:txBody>
      </p:sp>
      <p:sp>
        <p:nvSpPr>
          <p:cNvPr id="81976" name="Text Box 56"/>
          <p:cNvSpPr txBox="1">
            <a:spLocks noChangeArrowheads="1"/>
          </p:cNvSpPr>
          <p:nvPr/>
        </p:nvSpPr>
        <p:spPr bwMode="auto">
          <a:xfrm>
            <a:off x="7291388" y="5181600"/>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0.600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19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19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196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196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196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8196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8197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8197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8197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8197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8197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8197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81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7" grpId="0" autoUpdateAnimBg="0"/>
      <p:bldP spid="81958" grpId="0" autoUpdateAnimBg="0"/>
      <p:bldP spid="81959" grpId="0" autoUpdateAnimBg="0"/>
      <p:bldP spid="81960" grpId="0" autoUpdateAnimBg="0"/>
      <p:bldP spid="81961" grpId="0" autoUpdateAnimBg="0"/>
      <p:bldP spid="81962" grpId="0" autoUpdateAnimBg="0"/>
      <p:bldP spid="81963" grpId="0" autoUpdateAnimBg="0"/>
      <p:bldP spid="81964" grpId="0" autoUpdateAnimBg="0"/>
      <p:bldP spid="81965" grpId="0" autoUpdateAnimBg="0"/>
      <p:bldP spid="81966" grpId="0" autoUpdateAnimBg="0"/>
      <p:bldP spid="81967" grpId="0" autoUpdateAnimBg="0"/>
      <p:bldP spid="81968" grpId="0" autoUpdateAnimBg="0"/>
      <p:bldP spid="81969" grpId="0" autoUpdateAnimBg="0"/>
      <p:bldP spid="81970" grpId="0" autoUpdateAnimBg="0"/>
      <p:bldP spid="81971" grpId="0" autoUpdateAnimBg="0"/>
      <p:bldP spid="81972" grpId="0" autoUpdateAnimBg="0"/>
      <p:bldP spid="81973" grpId="0" autoUpdateAnimBg="0"/>
      <p:bldP spid="81974" grpId="0" autoUpdateAnimBg="0"/>
      <p:bldP spid="81975" grpId="0" autoUpdateAnimBg="0"/>
      <p:bldP spid="8197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76200" y="76200"/>
            <a:ext cx="7696200" cy="533400"/>
          </a:xfrm>
          <a:noFill/>
        </p:spPr>
        <p:txBody>
          <a:bodyPr/>
          <a:lstStyle/>
          <a:p>
            <a:pPr eaLnBrk="1" hangingPunct="1"/>
            <a:r>
              <a:rPr lang="en-GB" smtClean="0">
                <a:solidFill>
                  <a:srgbClr val="5B0091"/>
                </a:solidFill>
              </a:rPr>
              <a:t>Rounding to significant figures</a:t>
            </a:r>
          </a:p>
        </p:txBody>
      </p:sp>
      <p:pic>
        <p:nvPicPr>
          <p:cNvPr id="46083"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365125" y="1106488"/>
            <a:ext cx="8474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Numbers can also be rounded to a given number of </a:t>
            </a:r>
            <a:r>
              <a:rPr lang="en-GB" b="1">
                <a:solidFill>
                  <a:srgbClr val="FF6600"/>
                </a:solidFill>
              </a:rPr>
              <a:t>significant figures</a:t>
            </a:r>
            <a:r>
              <a:rPr lang="en-GB"/>
              <a:t>.</a:t>
            </a:r>
          </a:p>
        </p:txBody>
      </p:sp>
      <p:sp>
        <p:nvSpPr>
          <p:cNvPr id="83974" name="Text Box 6"/>
          <p:cNvSpPr txBox="1">
            <a:spLocks noChangeArrowheads="1"/>
          </p:cNvSpPr>
          <p:nvPr/>
        </p:nvSpPr>
        <p:spPr bwMode="auto">
          <a:xfrm>
            <a:off x="365125" y="2097088"/>
            <a:ext cx="816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first significant figure of a number is the first digit which is not a zero.</a:t>
            </a:r>
          </a:p>
        </p:txBody>
      </p:sp>
      <p:grpSp>
        <p:nvGrpSpPr>
          <p:cNvPr id="83975" name="Group 7"/>
          <p:cNvGrpSpPr>
            <a:grpSpLocks/>
          </p:cNvGrpSpPr>
          <p:nvPr/>
        </p:nvGrpSpPr>
        <p:grpSpPr bwMode="auto">
          <a:xfrm>
            <a:off x="365125" y="3124200"/>
            <a:ext cx="4806950" cy="914400"/>
            <a:chOff x="230" y="1968"/>
            <a:chExt cx="3028" cy="576"/>
          </a:xfrm>
        </p:grpSpPr>
        <p:sp>
          <p:nvSpPr>
            <p:cNvPr id="46099" name="Text Box 8"/>
            <p:cNvSpPr txBox="1">
              <a:spLocks noChangeArrowheads="1"/>
            </p:cNvSpPr>
            <p:nvPr/>
          </p:nvSpPr>
          <p:spPr bwMode="auto">
            <a:xfrm>
              <a:off x="230" y="1968"/>
              <a:ext cx="1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46100" name="Text Box 9"/>
            <p:cNvSpPr txBox="1">
              <a:spLocks noChangeArrowheads="1"/>
            </p:cNvSpPr>
            <p:nvPr/>
          </p:nvSpPr>
          <p:spPr bwMode="auto">
            <a:xfrm>
              <a:off x="2287" y="2256"/>
              <a:ext cx="9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4 890 351</a:t>
              </a:r>
            </a:p>
          </p:txBody>
        </p:sp>
      </p:grpSp>
      <p:grpSp>
        <p:nvGrpSpPr>
          <p:cNvPr id="83978" name="Group 10"/>
          <p:cNvGrpSpPr>
            <a:grpSpLocks/>
          </p:cNvGrpSpPr>
          <p:nvPr/>
        </p:nvGrpSpPr>
        <p:grpSpPr bwMode="auto">
          <a:xfrm>
            <a:off x="365125" y="4840288"/>
            <a:ext cx="5045075" cy="815975"/>
            <a:chOff x="230" y="3049"/>
            <a:chExt cx="3178" cy="514"/>
          </a:xfrm>
        </p:grpSpPr>
        <p:sp>
          <p:nvSpPr>
            <p:cNvPr id="46097" name="Text Box 11"/>
            <p:cNvSpPr txBox="1">
              <a:spLocks noChangeArrowheads="1"/>
            </p:cNvSpPr>
            <p:nvPr/>
          </p:nvSpPr>
          <p:spPr bwMode="auto">
            <a:xfrm>
              <a:off x="230" y="3049"/>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46098" name="Text Box 12"/>
            <p:cNvSpPr txBox="1">
              <a:spLocks noChangeArrowheads="1"/>
            </p:cNvSpPr>
            <p:nvPr/>
          </p:nvSpPr>
          <p:spPr bwMode="auto">
            <a:xfrm>
              <a:off x="2383" y="3275"/>
              <a:ext cx="10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0.0007506</a:t>
              </a:r>
            </a:p>
          </p:txBody>
        </p:sp>
      </p:grpSp>
      <p:grpSp>
        <p:nvGrpSpPr>
          <p:cNvPr id="83981" name="Group 13"/>
          <p:cNvGrpSpPr>
            <a:grpSpLocks/>
          </p:cNvGrpSpPr>
          <p:nvPr/>
        </p:nvGrpSpPr>
        <p:grpSpPr bwMode="auto">
          <a:xfrm>
            <a:off x="2305050" y="5199063"/>
            <a:ext cx="3714750" cy="1125537"/>
            <a:chOff x="1452" y="3275"/>
            <a:chExt cx="2340" cy="709"/>
          </a:xfrm>
        </p:grpSpPr>
        <p:sp>
          <p:nvSpPr>
            <p:cNvPr id="46094" name="Text Box 14"/>
            <p:cNvSpPr txBox="1">
              <a:spLocks noChangeArrowheads="1"/>
            </p:cNvSpPr>
            <p:nvPr/>
          </p:nvSpPr>
          <p:spPr bwMode="auto">
            <a:xfrm>
              <a:off x="1452" y="3753"/>
              <a:ext cx="2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first significant figure</a:t>
              </a:r>
            </a:p>
          </p:txBody>
        </p:sp>
        <p:sp>
          <p:nvSpPr>
            <p:cNvPr id="46095" name="Text Box 15"/>
            <p:cNvSpPr txBox="1">
              <a:spLocks noChangeArrowheads="1"/>
            </p:cNvSpPr>
            <p:nvPr/>
          </p:nvSpPr>
          <p:spPr bwMode="auto">
            <a:xfrm>
              <a:off x="2383" y="3275"/>
              <a:ext cx="1025"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0.000</a:t>
              </a:r>
              <a:r>
                <a:rPr lang="en-GB">
                  <a:solidFill>
                    <a:srgbClr val="FF6600"/>
                  </a:solidFill>
                </a:rPr>
                <a:t>7</a:t>
              </a:r>
              <a:r>
                <a:rPr lang="en-GB">
                  <a:solidFill>
                    <a:schemeClr val="tx1"/>
                  </a:solidFill>
                </a:rPr>
                <a:t>506</a:t>
              </a:r>
            </a:p>
          </p:txBody>
        </p:sp>
        <p:sp>
          <p:nvSpPr>
            <p:cNvPr id="46096" name="Line 16"/>
            <p:cNvSpPr>
              <a:spLocks noChangeShapeType="1"/>
            </p:cNvSpPr>
            <p:nvPr/>
          </p:nvSpPr>
          <p:spPr bwMode="auto">
            <a:xfrm flipV="1">
              <a:off x="2748" y="3538"/>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85" name="Group 17"/>
          <p:cNvGrpSpPr>
            <a:grpSpLocks/>
          </p:cNvGrpSpPr>
          <p:nvPr/>
        </p:nvGrpSpPr>
        <p:grpSpPr bwMode="auto">
          <a:xfrm>
            <a:off x="1295400" y="3581400"/>
            <a:ext cx="3876675" cy="1125538"/>
            <a:chOff x="816" y="2256"/>
            <a:chExt cx="2442" cy="709"/>
          </a:xfrm>
        </p:grpSpPr>
        <p:sp>
          <p:nvSpPr>
            <p:cNvPr id="46091" name="Text Box 18"/>
            <p:cNvSpPr txBox="1">
              <a:spLocks noChangeArrowheads="1"/>
            </p:cNvSpPr>
            <p:nvPr/>
          </p:nvSpPr>
          <p:spPr bwMode="auto">
            <a:xfrm>
              <a:off x="816" y="2734"/>
              <a:ext cx="2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first significant figure</a:t>
              </a:r>
            </a:p>
          </p:txBody>
        </p:sp>
        <p:sp>
          <p:nvSpPr>
            <p:cNvPr id="46092" name="Text Box 19"/>
            <p:cNvSpPr txBox="1">
              <a:spLocks noChangeArrowheads="1"/>
            </p:cNvSpPr>
            <p:nvPr/>
          </p:nvSpPr>
          <p:spPr bwMode="auto">
            <a:xfrm>
              <a:off x="2287" y="2256"/>
              <a:ext cx="97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4 </a:t>
              </a:r>
              <a:r>
                <a:rPr lang="en-GB">
                  <a:solidFill>
                    <a:schemeClr val="tx1"/>
                  </a:solidFill>
                </a:rPr>
                <a:t>890 351</a:t>
              </a:r>
            </a:p>
          </p:txBody>
        </p:sp>
        <p:sp>
          <p:nvSpPr>
            <p:cNvPr id="46093" name="Line 20"/>
            <p:cNvSpPr>
              <a:spLocks noChangeShapeType="1"/>
            </p:cNvSpPr>
            <p:nvPr/>
          </p:nvSpPr>
          <p:spPr bwMode="auto">
            <a:xfrm flipV="1">
              <a:off x="2112" y="2519"/>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39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83985"/>
                                        </p:tgtEl>
                                        <p:attrNameLst>
                                          <p:attrName>style.visibility</p:attrName>
                                        </p:attrNameLst>
                                      </p:cBhvr>
                                      <p:to>
                                        <p:strVal val="visible"/>
                                      </p:to>
                                    </p:set>
                                    <p:animEffect transition="in" filter="wipe(down)">
                                      <p:cBhvr>
                                        <p:cTn id="15" dur="500"/>
                                        <p:tgtEl>
                                          <p:spTgt spid="839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8397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3981"/>
                                        </p:tgtEl>
                                        <p:attrNameLst>
                                          <p:attrName>style.visibility</p:attrName>
                                        </p:attrNameLst>
                                      </p:cBhvr>
                                      <p:to>
                                        <p:strVal val="visible"/>
                                      </p:to>
                                    </p:set>
                                    <p:animEffect transition="in" filter="wipe(down)">
                                      <p:cBhvr>
                                        <p:cTn id="24" dur="5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76200" y="76200"/>
            <a:ext cx="7696200" cy="533400"/>
          </a:xfrm>
          <a:noFill/>
        </p:spPr>
        <p:txBody>
          <a:bodyPr/>
          <a:lstStyle/>
          <a:p>
            <a:pPr eaLnBrk="1" hangingPunct="1"/>
            <a:r>
              <a:rPr lang="en-GB" smtClean="0">
                <a:solidFill>
                  <a:srgbClr val="5B0091"/>
                </a:solidFill>
              </a:rPr>
              <a:t>Rounding to significant figures</a:t>
            </a:r>
          </a:p>
        </p:txBody>
      </p:sp>
      <p:pic>
        <p:nvPicPr>
          <p:cNvPr id="47107"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9" name="Group 5"/>
          <p:cNvGrpSpPr>
            <a:grpSpLocks/>
          </p:cNvGrpSpPr>
          <p:nvPr/>
        </p:nvGrpSpPr>
        <p:grpSpPr bwMode="auto">
          <a:xfrm>
            <a:off x="365125" y="3124200"/>
            <a:ext cx="4806950" cy="914400"/>
            <a:chOff x="230" y="1968"/>
            <a:chExt cx="3028" cy="576"/>
          </a:xfrm>
        </p:grpSpPr>
        <p:sp>
          <p:nvSpPr>
            <p:cNvPr id="47164" name="Text Box 6"/>
            <p:cNvSpPr txBox="1">
              <a:spLocks noChangeArrowheads="1"/>
            </p:cNvSpPr>
            <p:nvPr/>
          </p:nvSpPr>
          <p:spPr bwMode="auto">
            <a:xfrm>
              <a:off x="230" y="1968"/>
              <a:ext cx="1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47165" name="Text Box 7"/>
            <p:cNvSpPr txBox="1">
              <a:spLocks noChangeArrowheads="1"/>
            </p:cNvSpPr>
            <p:nvPr/>
          </p:nvSpPr>
          <p:spPr bwMode="auto">
            <a:xfrm>
              <a:off x="2287" y="2256"/>
              <a:ext cx="9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4 890 351</a:t>
              </a:r>
            </a:p>
          </p:txBody>
        </p:sp>
      </p:grpSp>
      <p:grpSp>
        <p:nvGrpSpPr>
          <p:cNvPr id="47110" name="Group 8"/>
          <p:cNvGrpSpPr>
            <a:grpSpLocks/>
          </p:cNvGrpSpPr>
          <p:nvPr/>
        </p:nvGrpSpPr>
        <p:grpSpPr bwMode="auto">
          <a:xfrm>
            <a:off x="365125" y="4840288"/>
            <a:ext cx="5045075" cy="815975"/>
            <a:chOff x="230" y="3049"/>
            <a:chExt cx="3178" cy="514"/>
          </a:xfrm>
        </p:grpSpPr>
        <p:sp>
          <p:nvSpPr>
            <p:cNvPr id="47162" name="Text Box 9"/>
            <p:cNvSpPr txBox="1">
              <a:spLocks noChangeArrowheads="1"/>
            </p:cNvSpPr>
            <p:nvPr/>
          </p:nvSpPr>
          <p:spPr bwMode="auto">
            <a:xfrm>
              <a:off x="230" y="3049"/>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47163" name="Text Box 10"/>
            <p:cNvSpPr txBox="1">
              <a:spLocks noChangeArrowheads="1"/>
            </p:cNvSpPr>
            <p:nvPr/>
          </p:nvSpPr>
          <p:spPr bwMode="auto">
            <a:xfrm>
              <a:off x="2383" y="3275"/>
              <a:ext cx="10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0.0007506</a:t>
              </a:r>
            </a:p>
          </p:txBody>
        </p:sp>
      </p:grpSp>
      <p:grpSp>
        <p:nvGrpSpPr>
          <p:cNvPr id="47111" name="Group 11"/>
          <p:cNvGrpSpPr>
            <a:grpSpLocks/>
          </p:cNvGrpSpPr>
          <p:nvPr/>
        </p:nvGrpSpPr>
        <p:grpSpPr bwMode="auto">
          <a:xfrm>
            <a:off x="2305050" y="5199063"/>
            <a:ext cx="3714750" cy="1125537"/>
            <a:chOff x="1452" y="3275"/>
            <a:chExt cx="2340" cy="709"/>
          </a:xfrm>
        </p:grpSpPr>
        <p:sp>
          <p:nvSpPr>
            <p:cNvPr id="47159" name="Text Box 12"/>
            <p:cNvSpPr txBox="1">
              <a:spLocks noChangeArrowheads="1"/>
            </p:cNvSpPr>
            <p:nvPr/>
          </p:nvSpPr>
          <p:spPr bwMode="auto">
            <a:xfrm>
              <a:off x="1452" y="3753"/>
              <a:ext cx="2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first significant figure</a:t>
              </a:r>
            </a:p>
          </p:txBody>
        </p:sp>
        <p:sp>
          <p:nvSpPr>
            <p:cNvPr id="47160" name="Text Box 13"/>
            <p:cNvSpPr txBox="1">
              <a:spLocks noChangeArrowheads="1"/>
            </p:cNvSpPr>
            <p:nvPr/>
          </p:nvSpPr>
          <p:spPr bwMode="auto">
            <a:xfrm>
              <a:off x="2383" y="3275"/>
              <a:ext cx="1025"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0.000</a:t>
              </a:r>
              <a:r>
                <a:rPr lang="en-GB">
                  <a:solidFill>
                    <a:srgbClr val="FF6600"/>
                  </a:solidFill>
                </a:rPr>
                <a:t>7</a:t>
              </a:r>
              <a:r>
                <a:rPr lang="en-GB">
                  <a:solidFill>
                    <a:schemeClr val="tx1"/>
                  </a:solidFill>
                </a:rPr>
                <a:t>506</a:t>
              </a:r>
            </a:p>
          </p:txBody>
        </p:sp>
        <p:sp>
          <p:nvSpPr>
            <p:cNvPr id="47161" name="Line 14"/>
            <p:cNvSpPr>
              <a:spLocks noChangeShapeType="1"/>
            </p:cNvSpPr>
            <p:nvPr/>
          </p:nvSpPr>
          <p:spPr bwMode="auto">
            <a:xfrm flipV="1">
              <a:off x="2748" y="3538"/>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2" name="Group 15"/>
          <p:cNvGrpSpPr>
            <a:grpSpLocks/>
          </p:cNvGrpSpPr>
          <p:nvPr/>
        </p:nvGrpSpPr>
        <p:grpSpPr bwMode="auto">
          <a:xfrm>
            <a:off x="1295400" y="3581400"/>
            <a:ext cx="3876675" cy="1125538"/>
            <a:chOff x="816" y="2256"/>
            <a:chExt cx="2442" cy="709"/>
          </a:xfrm>
        </p:grpSpPr>
        <p:sp>
          <p:nvSpPr>
            <p:cNvPr id="47156" name="Text Box 16"/>
            <p:cNvSpPr txBox="1">
              <a:spLocks noChangeArrowheads="1"/>
            </p:cNvSpPr>
            <p:nvPr/>
          </p:nvSpPr>
          <p:spPr bwMode="auto">
            <a:xfrm>
              <a:off x="816" y="2734"/>
              <a:ext cx="2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first significant figure</a:t>
              </a:r>
            </a:p>
          </p:txBody>
        </p:sp>
        <p:sp>
          <p:nvSpPr>
            <p:cNvPr id="47157" name="Text Box 17"/>
            <p:cNvSpPr txBox="1">
              <a:spLocks noChangeArrowheads="1"/>
            </p:cNvSpPr>
            <p:nvPr/>
          </p:nvSpPr>
          <p:spPr bwMode="auto">
            <a:xfrm>
              <a:off x="2287" y="2256"/>
              <a:ext cx="97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4 </a:t>
              </a:r>
              <a:r>
                <a:rPr lang="en-GB">
                  <a:solidFill>
                    <a:schemeClr val="tx1"/>
                  </a:solidFill>
                </a:rPr>
                <a:t>890 351</a:t>
              </a:r>
            </a:p>
          </p:txBody>
        </p:sp>
        <p:sp>
          <p:nvSpPr>
            <p:cNvPr id="47158" name="Line 18"/>
            <p:cNvSpPr>
              <a:spLocks noChangeShapeType="1"/>
            </p:cNvSpPr>
            <p:nvPr/>
          </p:nvSpPr>
          <p:spPr bwMode="auto">
            <a:xfrm flipV="1">
              <a:off x="2112" y="2519"/>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13" name="Text Box 19"/>
          <p:cNvSpPr txBox="1">
            <a:spLocks noChangeArrowheads="1"/>
          </p:cNvSpPr>
          <p:nvPr/>
        </p:nvSpPr>
        <p:spPr bwMode="auto">
          <a:xfrm>
            <a:off x="365125" y="1106488"/>
            <a:ext cx="8245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second, third and fourth significant figures are the digits immediately following the first significant figure, including zeros.</a:t>
            </a:r>
          </a:p>
        </p:txBody>
      </p:sp>
      <p:grpSp>
        <p:nvGrpSpPr>
          <p:cNvPr id="86036" name="Group 20"/>
          <p:cNvGrpSpPr>
            <a:grpSpLocks/>
          </p:cNvGrpSpPr>
          <p:nvPr/>
        </p:nvGrpSpPr>
        <p:grpSpPr bwMode="auto">
          <a:xfrm>
            <a:off x="1370013" y="3579813"/>
            <a:ext cx="5181600" cy="2819400"/>
            <a:chOff x="864" y="2256"/>
            <a:chExt cx="3264" cy="1776"/>
          </a:xfrm>
        </p:grpSpPr>
        <p:sp>
          <p:nvSpPr>
            <p:cNvPr id="47143" name="Rectangle 21"/>
            <p:cNvSpPr>
              <a:spLocks noChangeArrowheads="1"/>
            </p:cNvSpPr>
            <p:nvPr/>
          </p:nvSpPr>
          <p:spPr bwMode="auto">
            <a:xfrm>
              <a:off x="1152" y="3744"/>
              <a:ext cx="720"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144" name="Group 22"/>
            <p:cNvGrpSpPr>
              <a:grpSpLocks/>
            </p:cNvGrpSpPr>
            <p:nvPr/>
          </p:nvGrpSpPr>
          <p:grpSpPr bwMode="auto">
            <a:xfrm>
              <a:off x="1556" y="3275"/>
              <a:ext cx="2572" cy="720"/>
              <a:chOff x="1556" y="3275"/>
              <a:chExt cx="2572" cy="720"/>
            </a:xfrm>
          </p:grpSpPr>
          <p:sp>
            <p:nvSpPr>
              <p:cNvPr id="47152" name="Rectangle 23"/>
              <p:cNvSpPr>
                <a:spLocks noChangeArrowheads="1"/>
              </p:cNvSpPr>
              <p:nvPr/>
            </p:nvSpPr>
            <p:spPr bwMode="auto">
              <a:xfrm>
                <a:off x="2688" y="3504"/>
                <a:ext cx="38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3" name="Line 24"/>
              <p:cNvSpPr>
                <a:spLocks noChangeShapeType="1"/>
              </p:cNvSpPr>
              <p:nvPr/>
            </p:nvSpPr>
            <p:spPr bwMode="auto">
              <a:xfrm flipV="1">
                <a:off x="2852" y="3549"/>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4" name="Text Box 25"/>
              <p:cNvSpPr txBox="1">
                <a:spLocks noChangeArrowheads="1"/>
              </p:cNvSpPr>
              <p:nvPr/>
            </p:nvSpPr>
            <p:spPr bwMode="auto">
              <a:xfrm>
                <a:off x="2383" y="3275"/>
                <a:ext cx="1025"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0.0007</a:t>
                </a:r>
                <a:r>
                  <a:rPr lang="en-GB">
                    <a:solidFill>
                      <a:srgbClr val="FF6600"/>
                    </a:solidFill>
                  </a:rPr>
                  <a:t>5</a:t>
                </a:r>
                <a:r>
                  <a:rPr lang="en-GB">
                    <a:solidFill>
                      <a:schemeClr val="tx1"/>
                    </a:solidFill>
                  </a:rPr>
                  <a:t>06</a:t>
                </a:r>
              </a:p>
            </p:txBody>
          </p:sp>
          <p:sp>
            <p:nvSpPr>
              <p:cNvPr id="47155" name="Text Box 26"/>
              <p:cNvSpPr txBox="1">
                <a:spLocks noChangeArrowheads="1"/>
              </p:cNvSpPr>
              <p:nvPr/>
            </p:nvSpPr>
            <p:spPr bwMode="auto">
              <a:xfrm>
                <a:off x="1556" y="3764"/>
                <a:ext cx="25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second significant figure</a:t>
                </a:r>
              </a:p>
            </p:txBody>
          </p:sp>
        </p:grpSp>
        <p:grpSp>
          <p:nvGrpSpPr>
            <p:cNvPr id="47145" name="Group 27"/>
            <p:cNvGrpSpPr>
              <a:grpSpLocks/>
            </p:cNvGrpSpPr>
            <p:nvPr/>
          </p:nvGrpSpPr>
          <p:grpSpPr bwMode="auto">
            <a:xfrm>
              <a:off x="864" y="2256"/>
              <a:ext cx="2736" cy="720"/>
              <a:chOff x="864" y="2256"/>
              <a:chExt cx="2736" cy="720"/>
            </a:xfrm>
          </p:grpSpPr>
          <p:grpSp>
            <p:nvGrpSpPr>
              <p:cNvPr id="47146" name="Group 28"/>
              <p:cNvGrpSpPr>
                <a:grpSpLocks/>
              </p:cNvGrpSpPr>
              <p:nvPr/>
            </p:nvGrpSpPr>
            <p:grpSpPr bwMode="auto">
              <a:xfrm>
                <a:off x="864" y="2256"/>
                <a:ext cx="2736" cy="720"/>
                <a:chOff x="864" y="2256"/>
                <a:chExt cx="2736" cy="720"/>
              </a:xfrm>
            </p:grpSpPr>
            <p:sp>
              <p:nvSpPr>
                <p:cNvPr id="47148" name="Line 29"/>
                <p:cNvSpPr>
                  <a:spLocks noChangeShapeType="1"/>
                </p:cNvSpPr>
                <p:nvPr/>
              </p:nvSpPr>
              <p:spPr bwMode="auto">
                <a:xfrm flipV="1">
                  <a:off x="2324" y="2530"/>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9" name="Text Box 30"/>
                <p:cNvSpPr txBox="1">
                  <a:spLocks noChangeArrowheads="1"/>
                </p:cNvSpPr>
                <p:nvPr/>
              </p:nvSpPr>
              <p:spPr bwMode="auto">
                <a:xfrm>
                  <a:off x="2287" y="2256"/>
                  <a:ext cx="97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4</a:t>
                  </a:r>
                  <a:r>
                    <a:rPr lang="en-GB">
                      <a:solidFill>
                        <a:srgbClr val="3399FF"/>
                      </a:solidFill>
                    </a:rPr>
                    <a:t> </a:t>
                  </a:r>
                  <a:r>
                    <a:rPr lang="en-GB">
                      <a:solidFill>
                        <a:srgbClr val="FF6600"/>
                      </a:solidFill>
                    </a:rPr>
                    <a:t>8</a:t>
                  </a:r>
                  <a:r>
                    <a:rPr lang="en-GB">
                      <a:solidFill>
                        <a:schemeClr val="tx1"/>
                      </a:solidFill>
                    </a:rPr>
                    <a:t>90 351</a:t>
                  </a:r>
                </a:p>
              </p:txBody>
            </p:sp>
            <p:sp>
              <p:nvSpPr>
                <p:cNvPr id="47150" name="Rectangle 31"/>
                <p:cNvSpPr>
                  <a:spLocks noChangeArrowheads="1"/>
                </p:cNvSpPr>
                <p:nvPr/>
              </p:nvSpPr>
              <p:spPr bwMode="auto">
                <a:xfrm>
                  <a:off x="864" y="2784"/>
                  <a:ext cx="24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1" name="Text Box 32"/>
                <p:cNvSpPr txBox="1">
                  <a:spLocks noChangeArrowheads="1"/>
                </p:cNvSpPr>
                <p:nvPr/>
              </p:nvSpPr>
              <p:spPr bwMode="auto">
                <a:xfrm>
                  <a:off x="1028" y="2745"/>
                  <a:ext cx="25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second significant figure</a:t>
                  </a:r>
                </a:p>
              </p:txBody>
            </p:sp>
          </p:grpSp>
          <p:sp>
            <p:nvSpPr>
              <p:cNvPr id="47147" name="Rectangle 33"/>
              <p:cNvSpPr>
                <a:spLocks noChangeArrowheads="1"/>
              </p:cNvSpPr>
              <p:nvPr/>
            </p:nvSpPr>
            <p:spPr bwMode="auto">
              <a:xfrm>
                <a:off x="2064" y="2496"/>
                <a:ext cx="24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6050" name="Group 34"/>
          <p:cNvGrpSpPr>
            <a:grpSpLocks/>
          </p:cNvGrpSpPr>
          <p:nvPr/>
        </p:nvGrpSpPr>
        <p:grpSpPr bwMode="auto">
          <a:xfrm>
            <a:off x="1370013" y="3579813"/>
            <a:ext cx="5105400" cy="2836862"/>
            <a:chOff x="864" y="2256"/>
            <a:chExt cx="3216" cy="1787"/>
          </a:xfrm>
        </p:grpSpPr>
        <p:grpSp>
          <p:nvGrpSpPr>
            <p:cNvPr id="47131" name="Group 35"/>
            <p:cNvGrpSpPr>
              <a:grpSpLocks/>
            </p:cNvGrpSpPr>
            <p:nvPr/>
          </p:nvGrpSpPr>
          <p:grpSpPr bwMode="auto">
            <a:xfrm>
              <a:off x="864" y="2256"/>
              <a:ext cx="2688" cy="768"/>
              <a:chOff x="1536" y="1392"/>
              <a:chExt cx="2688" cy="768"/>
            </a:xfrm>
          </p:grpSpPr>
          <p:sp>
            <p:nvSpPr>
              <p:cNvPr id="47138" name="Rectangle 36"/>
              <p:cNvSpPr>
                <a:spLocks noChangeArrowheads="1"/>
              </p:cNvSpPr>
              <p:nvPr/>
            </p:nvSpPr>
            <p:spPr bwMode="auto">
              <a:xfrm>
                <a:off x="2736" y="1632"/>
                <a:ext cx="48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9" name="Rectangle 37"/>
              <p:cNvSpPr>
                <a:spLocks noChangeArrowheads="1"/>
              </p:cNvSpPr>
              <p:nvPr/>
            </p:nvSpPr>
            <p:spPr bwMode="auto">
              <a:xfrm>
                <a:off x="1536" y="1920"/>
                <a:ext cx="43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0" name="Line 38"/>
              <p:cNvSpPr>
                <a:spLocks noChangeShapeType="1"/>
              </p:cNvSpPr>
              <p:nvPr/>
            </p:nvSpPr>
            <p:spPr bwMode="auto">
              <a:xfrm flipV="1">
                <a:off x="3132" y="1666"/>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1" name="Text Box 39"/>
              <p:cNvSpPr txBox="1">
                <a:spLocks noChangeArrowheads="1"/>
              </p:cNvSpPr>
              <p:nvPr/>
            </p:nvSpPr>
            <p:spPr bwMode="auto">
              <a:xfrm>
                <a:off x="2959" y="1392"/>
                <a:ext cx="97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4</a:t>
                </a:r>
                <a:r>
                  <a:rPr lang="en-GB">
                    <a:solidFill>
                      <a:srgbClr val="3399FF"/>
                    </a:solidFill>
                  </a:rPr>
                  <a:t> </a:t>
                </a:r>
                <a:r>
                  <a:rPr lang="en-GB">
                    <a:solidFill>
                      <a:srgbClr val="000066"/>
                    </a:solidFill>
                  </a:rPr>
                  <a:t>8</a:t>
                </a:r>
                <a:r>
                  <a:rPr lang="en-GB">
                    <a:solidFill>
                      <a:srgbClr val="FF6600"/>
                    </a:solidFill>
                  </a:rPr>
                  <a:t>9</a:t>
                </a:r>
                <a:r>
                  <a:rPr lang="en-GB">
                    <a:solidFill>
                      <a:schemeClr val="tx1"/>
                    </a:solidFill>
                  </a:rPr>
                  <a:t>0</a:t>
                </a:r>
                <a:r>
                  <a:rPr lang="en-GB">
                    <a:solidFill>
                      <a:srgbClr val="FF6600"/>
                    </a:solidFill>
                  </a:rPr>
                  <a:t> </a:t>
                </a:r>
                <a:r>
                  <a:rPr lang="en-GB">
                    <a:solidFill>
                      <a:schemeClr val="tx1"/>
                    </a:solidFill>
                  </a:rPr>
                  <a:t>351</a:t>
                </a:r>
              </a:p>
            </p:txBody>
          </p:sp>
          <p:sp>
            <p:nvSpPr>
              <p:cNvPr id="47142" name="Text Box 40"/>
              <p:cNvSpPr txBox="1">
                <a:spLocks noChangeArrowheads="1"/>
              </p:cNvSpPr>
              <p:nvPr/>
            </p:nvSpPr>
            <p:spPr bwMode="auto">
              <a:xfrm>
                <a:off x="1836" y="1881"/>
                <a:ext cx="238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third significant figure</a:t>
                </a:r>
              </a:p>
            </p:txBody>
          </p:sp>
        </p:grpSp>
        <p:grpSp>
          <p:nvGrpSpPr>
            <p:cNvPr id="47132" name="Group 41"/>
            <p:cNvGrpSpPr>
              <a:grpSpLocks/>
            </p:cNvGrpSpPr>
            <p:nvPr/>
          </p:nvGrpSpPr>
          <p:grpSpPr bwMode="auto">
            <a:xfrm>
              <a:off x="1392" y="3275"/>
              <a:ext cx="2688" cy="768"/>
              <a:chOff x="3456" y="2016"/>
              <a:chExt cx="2688" cy="768"/>
            </a:xfrm>
          </p:grpSpPr>
          <p:sp>
            <p:nvSpPr>
              <p:cNvPr id="47133" name="Rectangle 42"/>
              <p:cNvSpPr>
                <a:spLocks noChangeArrowheads="1"/>
              </p:cNvSpPr>
              <p:nvPr/>
            </p:nvSpPr>
            <p:spPr bwMode="auto">
              <a:xfrm>
                <a:off x="4656" y="2256"/>
                <a:ext cx="48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4" name="Rectangle 43"/>
              <p:cNvSpPr>
                <a:spLocks noChangeArrowheads="1"/>
              </p:cNvSpPr>
              <p:nvPr/>
            </p:nvSpPr>
            <p:spPr bwMode="auto">
              <a:xfrm>
                <a:off x="3456" y="2544"/>
                <a:ext cx="43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5" name="Line 44"/>
              <p:cNvSpPr>
                <a:spLocks noChangeShapeType="1"/>
              </p:cNvSpPr>
              <p:nvPr/>
            </p:nvSpPr>
            <p:spPr bwMode="auto">
              <a:xfrm flipV="1">
                <a:off x="5052" y="2290"/>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Text Box 45"/>
              <p:cNvSpPr txBox="1">
                <a:spLocks noChangeArrowheads="1"/>
              </p:cNvSpPr>
              <p:nvPr/>
            </p:nvSpPr>
            <p:spPr bwMode="auto">
              <a:xfrm>
                <a:off x="4447" y="2016"/>
                <a:ext cx="1025"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0.00075</a:t>
                </a:r>
                <a:r>
                  <a:rPr lang="en-GB">
                    <a:solidFill>
                      <a:srgbClr val="FF6600"/>
                    </a:solidFill>
                  </a:rPr>
                  <a:t>0</a:t>
                </a:r>
                <a:r>
                  <a:rPr lang="en-GB">
                    <a:solidFill>
                      <a:schemeClr val="tx1"/>
                    </a:solidFill>
                  </a:rPr>
                  <a:t>6</a:t>
                </a:r>
              </a:p>
            </p:txBody>
          </p:sp>
          <p:sp>
            <p:nvSpPr>
              <p:cNvPr id="47137" name="Text Box 46"/>
              <p:cNvSpPr txBox="1">
                <a:spLocks noChangeArrowheads="1"/>
              </p:cNvSpPr>
              <p:nvPr/>
            </p:nvSpPr>
            <p:spPr bwMode="auto">
              <a:xfrm>
                <a:off x="3756" y="2505"/>
                <a:ext cx="238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third significant figure</a:t>
                </a:r>
              </a:p>
            </p:txBody>
          </p:sp>
        </p:grpSp>
      </p:grpSp>
      <p:grpSp>
        <p:nvGrpSpPr>
          <p:cNvPr id="86063" name="Group 47"/>
          <p:cNvGrpSpPr>
            <a:grpSpLocks/>
          </p:cNvGrpSpPr>
          <p:nvPr/>
        </p:nvGrpSpPr>
        <p:grpSpPr bwMode="auto">
          <a:xfrm>
            <a:off x="1600200" y="3579813"/>
            <a:ext cx="5181600" cy="2760662"/>
            <a:chOff x="1008" y="2256"/>
            <a:chExt cx="3264" cy="1739"/>
          </a:xfrm>
        </p:grpSpPr>
        <p:grpSp>
          <p:nvGrpSpPr>
            <p:cNvPr id="47117" name="Group 48"/>
            <p:cNvGrpSpPr>
              <a:grpSpLocks/>
            </p:cNvGrpSpPr>
            <p:nvPr/>
          </p:nvGrpSpPr>
          <p:grpSpPr bwMode="auto">
            <a:xfrm>
              <a:off x="1008" y="2256"/>
              <a:ext cx="3264" cy="1739"/>
              <a:chOff x="1008" y="2256"/>
              <a:chExt cx="3264" cy="1739"/>
            </a:xfrm>
          </p:grpSpPr>
          <p:grpSp>
            <p:nvGrpSpPr>
              <p:cNvPr id="47119" name="Group 49"/>
              <p:cNvGrpSpPr>
                <a:grpSpLocks/>
              </p:cNvGrpSpPr>
              <p:nvPr/>
            </p:nvGrpSpPr>
            <p:grpSpPr bwMode="auto">
              <a:xfrm>
                <a:off x="1008" y="2256"/>
                <a:ext cx="2736" cy="720"/>
                <a:chOff x="1008" y="1152"/>
                <a:chExt cx="2736" cy="720"/>
              </a:xfrm>
            </p:grpSpPr>
            <p:sp>
              <p:nvSpPr>
                <p:cNvPr id="47126" name="Rectangle 50"/>
                <p:cNvSpPr>
                  <a:spLocks noChangeArrowheads="1"/>
                </p:cNvSpPr>
                <p:nvPr/>
              </p:nvSpPr>
              <p:spPr bwMode="auto">
                <a:xfrm>
                  <a:off x="1008" y="1632"/>
                  <a:ext cx="52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Rectangle 51"/>
                <p:cNvSpPr>
                  <a:spLocks noChangeArrowheads="1"/>
                </p:cNvSpPr>
                <p:nvPr/>
              </p:nvSpPr>
              <p:spPr bwMode="auto">
                <a:xfrm>
                  <a:off x="2064" y="1392"/>
                  <a:ext cx="62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8" name="Line 52"/>
                <p:cNvSpPr>
                  <a:spLocks noChangeShapeType="1"/>
                </p:cNvSpPr>
                <p:nvPr/>
              </p:nvSpPr>
              <p:spPr bwMode="auto">
                <a:xfrm flipV="1">
                  <a:off x="2556" y="1426"/>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Text Box 53"/>
                <p:cNvSpPr txBox="1">
                  <a:spLocks noChangeArrowheads="1"/>
                </p:cNvSpPr>
                <p:nvPr/>
              </p:nvSpPr>
              <p:spPr bwMode="auto">
                <a:xfrm>
                  <a:off x="2287" y="1152"/>
                  <a:ext cx="97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4</a:t>
                  </a:r>
                  <a:r>
                    <a:rPr lang="en-GB">
                      <a:solidFill>
                        <a:srgbClr val="3399FF"/>
                      </a:solidFill>
                    </a:rPr>
                    <a:t> </a:t>
                  </a:r>
                  <a:r>
                    <a:rPr lang="en-GB">
                      <a:solidFill>
                        <a:srgbClr val="000066"/>
                      </a:solidFill>
                    </a:rPr>
                    <a:t>89</a:t>
                  </a:r>
                  <a:r>
                    <a:rPr lang="en-GB">
                      <a:solidFill>
                        <a:srgbClr val="FF6600"/>
                      </a:solidFill>
                    </a:rPr>
                    <a:t>0</a:t>
                  </a:r>
                  <a:r>
                    <a:rPr lang="en-GB">
                      <a:solidFill>
                        <a:srgbClr val="9900CC"/>
                      </a:solidFill>
                    </a:rPr>
                    <a:t> </a:t>
                  </a:r>
                  <a:r>
                    <a:rPr lang="en-GB">
                      <a:solidFill>
                        <a:schemeClr val="tx1"/>
                      </a:solidFill>
                    </a:rPr>
                    <a:t>351</a:t>
                  </a:r>
                </a:p>
              </p:txBody>
            </p:sp>
            <p:sp>
              <p:nvSpPr>
                <p:cNvPr id="47130" name="Text Box 54"/>
                <p:cNvSpPr txBox="1">
                  <a:spLocks noChangeArrowheads="1"/>
                </p:cNvSpPr>
                <p:nvPr/>
              </p:nvSpPr>
              <p:spPr bwMode="auto">
                <a:xfrm>
                  <a:off x="1260" y="1641"/>
                  <a:ext cx="24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fourth significant figure</a:t>
                  </a:r>
                </a:p>
              </p:txBody>
            </p:sp>
          </p:grpSp>
          <p:grpSp>
            <p:nvGrpSpPr>
              <p:cNvPr id="47120" name="Group 55"/>
              <p:cNvGrpSpPr>
                <a:grpSpLocks/>
              </p:cNvGrpSpPr>
              <p:nvPr/>
            </p:nvGrpSpPr>
            <p:grpSpPr bwMode="auto">
              <a:xfrm>
                <a:off x="1536" y="3275"/>
                <a:ext cx="2736" cy="720"/>
                <a:chOff x="1104" y="1344"/>
                <a:chExt cx="2736" cy="720"/>
              </a:xfrm>
            </p:grpSpPr>
            <p:sp>
              <p:nvSpPr>
                <p:cNvPr id="47121" name="Rectangle 56"/>
                <p:cNvSpPr>
                  <a:spLocks noChangeArrowheads="1"/>
                </p:cNvSpPr>
                <p:nvPr/>
              </p:nvSpPr>
              <p:spPr bwMode="auto">
                <a:xfrm>
                  <a:off x="1104" y="1824"/>
                  <a:ext cx="52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Rectangle 57"/>
                <p:cNvSpPr>
                  <a:spLocks noChangeArrowheads="1"/>
                </p:cNvSpPr>
                <p:nvPr/>
              </p:nvSpPr>
              <p:spPr bwMode="auto">
                <a:xfrm>
                  <a:off x="2160" y="1584"/>
                  <a:ext cx="62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Line 58"/>
                <p:cNvSpPr>
                  <a:spLocks noChangeShapeType="1"/>
                </p:cNvSpPr>
                <p:nvPr/>
              </p:nvSpPr>
              <p:spPr bwMode="auto">
                <a:xfrm flipV="1">
                  <a:off x="2652" y="1618"/>
                  <a:ext cx="192" cy="1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Text Box 59"/>
                <p:cNvSpPr txBox="1">
                  <a:spLocks noChangeArrowheads="1"/>
                </p:cNvSpPr>
                <p:nvPr/>
              </p:nvSpPr>
              <p:spPr bwMode="auto">
                <a:xfrm>
                  <a:off x="1951" y="1344"/>
                  <a:ext cx="1025"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0.000750</a:t>
                  </a:r>
                  <a:r>
                    <a:rPr lang="en-GB">
                      <a:solidFill>
                        <a:srgbClr val="FF6600"/>
                      </a:solidFill>
                    </a:rPr>
                    <a:t>6</a:t>
                  </a:r>
                </a:p>
              </p:txBody>
            </p:sp>
            <p:sp>
              <p:nvSpPr>
                <p:cNvPr id="47125" name="Text Box 60"/>
                <p:cNvSpPr txBox="1">
                  <a:spLocks noChangeArrowheads="1"/>
                </p:cNvSpPr>
                <p:nvPr/>
              </p:nvSpPr>
              <p:spPr bwMode="auto">
                <a:xfrm>
                  <a:off x="1356" y="1833"/>
                  <a:ext cx="24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This is the fourth significant figure</a:t>
                  </a:r>
                </a:p>
              </p:txBody>
            </p:sp>
          </p:grpSp>
        </p:grpSp>
        <p:sp>
          <p:nvSpPr>
            <p:cNvPr id="47118" name="Rectangle 61"/>
            <p:cNvSpPr>
              <a:spLocks noChangeArrowheads="1"/>
            </p:cNvSpPr>
            <p:nvPr/>
          </p:nvSpPr>
          <p:spPr bwMode="auto">
            <a:xfrm>
              <a:off x="1392" y="3803"/>
              <a:ext cx="24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6036"/>
                                        </p:tgtEl>
                                        <p:attrNameLst>
                                          <p:attrName>style.visibility</p:attrName>
                                        </p:attrNameLst>
                                      </p:cBhvr>
                                      <p:to>
                                        <p:strVal val="visible"/>
                                      </p:to>
                                    </p:set>
                                    <p:animEffect transition="in" filter="wipe(down)">
                                      <p:cBhvr>
                                        <p:cTn id="7" dur="500"/>
                                        <p:tgtEl>
                                          <p:spTgt spid="86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6050"/>
                                        </p:tgtEl>
                                        <p:attrNameLst>
                                          <p:attrName>style.visibility</p:attrName>
                                        </p:attrNameLst>
                                      </p:cBhvr>
                                      <p:to>
                                        <p:strVal val="visible"/>
                                      </p:to>
                                    </p:set>
                                    <p:animEffect transition="in" filter="wipe(down)">
                                      <p:cBhvr>
                                        <p:cTn id="12" dur="500"/>
                                        <p:tgtEl>
                                          <p:spTgt spid="86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6063"/>
                                        </p:tgtEl>
                                        <p:attrNameLst>
                                          <p:attrName>style.visibility</p:attrName>
                                        </p:attrNameLst>
                                      </p:cBhvr>
                                      <p:to>
                                        <p:strVal val="visible"/>
                                      </p:to>
                                    </p:set>
                                    <p:animEffect transition="in" filter="wipe(down)">
                                      <p:cBhvr>
                                        <p:cTn id="17" dur="500"/>
                                        <p:tgtEl>
                                          <p:spTgt spid="86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left_button">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365125" y="1106488"/>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Complete this table:</a:t>
            </a:r>
          </a:p>
        </p:txBody>
      </p:sp>
      <p:sp>
        <p:nvSpPr>
          <p:cNvPr id="48132" name="Rectangle 4"/>
          <p:cNvSpPr>
            <a:spLocks noChangeArrowheads="1"/>
          </p:cNvSpPr>
          <p:nvPr/>
        </p:nvSpPr>
        <p:spPr bwMode="auto">
          <a:xfrm>
            <a:off x="3810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endParaRPr lang="en-US" sz="2000">
              <a:solidFill>
                <a:schemeClr val="tx1"/>
              </a:solidFill>
            </a:endParaRPr>
          </a:p>
        </p:txBody>
      </p:sp>
      <p:sp>
        <p:nvSpPr>
          <p:cNvPr id="48133" name="Rectangle 5"/>
          <p:cNvSpPr>
            <a:spLocks noChangeArrowheads="1"/>
          </p:cNvSpPr>
          <p:nvPr/>
        </p:nvSpPr>
        <p:spPr bwMode="auto">
          <a:xfrm>
            <a:off x="381000" y="26670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t>6.3528</a:t>
            </a:r>
          </a:p>
        </p:txBody>
      </p:sp>
      <p:sp>
        <p:nvSpPr>
          <p:cNvPr id="48134" name="Rectangle 6"/>
          <p:cNvSpPr>
            <a:spLocks noChangeArrowheads="1"/>
          </p:cNvSpPr>
          <p:nvPr/>
        </p:nvSpPr>
        <p:spPr bwMode="auto">
          <a:xfrm>
            <a:off x="381000" y="32766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34.026</a:t>
            </a:r>
            <a:endParaRPr lang="en-GB" sz="2000">
              <a:solidFill>
                <a:schemeClr val="tx1"/>
              </a:solidFill>
            </a:endParaRPr>
          </a:p>
        </p:txBody>
      </p:sp>
      <p:sp>
        <p:nvSpPr>
          <p:cNvPr id="48135" name="Rectangle 7"/>
          <p:cNvSpPr>
            <a:spLocks noChangeArrowheads="1"/>
          </p:cNvSpPr>
          <p:nvPr/>
        </p:nvSpPr>
        <p:spPr bwMode="auto">
          <a:xfrm>
            <a:off x="381000" y="3886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0.005708</a:t>
            </a:r>
            <a:endParaRPr lang="en-GB" sz="2000">
              <a:solidFill>
                <a:schemeClr val="tx1"/>
              </a:solidFill>
            </a:endParaRPr>
          </a:p>
        </p:txBody>
      </p:sp>
      <p:sp>
        <p:nvSpPr>
          <p:cNvPr id="48136" name="Rectangle 8"/>
          <p:cNvSpPr>
            <a:spLocks noChangeArrowheads="1"/>
          </p:cNvSpPr>
          <p:nvPr/>
        </p:nvSpPr>
        <p:spPr bwMode="auto">
          <a:xfrm>
            <a:off x="381000" y="44958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150.932</a:t>
            </a:r>
            <a:endParaRPr lang="en-GB" sz="2000">
              <a:solidFill>
                <a:schemeClr val="tx1"/>
              </a:solidFill>
            </a:endParaRPr>
          </a:p>
        </p:txBody>
      </p:sp>
      <p:sp>
        <p:nvSpPr>
          <p:cNvPr id="48137" name="Rectangle 9"/>
          <p:cNvSpPr>
            <a:spLocks noChangeArrowheads="1"/>
          </p:cNvSpPr>
          <p:nvPr/>
        </p:nvSpPr>
        <p:spPr bwMode="auto">
          <a:xfrm>
            <a:off x="25146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a:solidFill>
                  <a:schemeClr val="tx1"/>
                </a:solidFill>
              </a:rPr>
              <a:t>to 3 s. f.</a:t>
            </a:r>
          </a:p>
        </p:txBody>
      </p:sp>
      <p:sp>
        <p:nvSpPr>
          <p:cNvPr id="48138" name="Rectangle 10"/>
          <p:cNvSpPr>
            <a:spLocks noChangeArrowheads="1"/>
          </p:cNvSpPr>
          <p:nvPr/>
        </p:nvSpPr>
        <p:spPr bwMode="auto">
          <a:xfrm>
            <a:off x="2514600" y="26670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39" name="Rectangle 11"/>
          <p:cNvSpPr>
            <a:spLocks noChangeArrowheads="1"/>
          </p:cNvSpPr>
          <p:nvPr/>
        </p:nvSpPr>
        <p:spPr bwMode="auto">
          <a:xfrm>
            <a:off x="2514600" y="32766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0" name="Rectangle 12"/>
          <p:cNvSpPr>
            <a:spLocks noChangeArrowheads="1"/>
          </p:cNvSpPr>
          <p:nvPr/>
        </p:nvSpPr>
        <p:spPr bwMode="auto">
          <a:xfrm>
            <a:off x="2514600" y="38862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1" name="Rectangle 13"/>
          <p:cNvSpPr>
            <a:spLocks noChangeArrowheads="1"/>
          </p:cNvSpPr>
          <p:nvPr/>
        </p:nvSpPr>
        <p:spPr bwMode="auto">
          <a:xfrm>
            <a:off x="2514600" y="44958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2" name="Rectangle 14"/>
          <p:cNvSpPr>
            <a:spLocks noChangeArrowheads="1"/>
          </p:cNvSpPr>
          <p:nvPr/>
        </p:nvSpPr>
        <p:spPr bwMode="auto">
          <a:xfrm>
            <a:off x="381000" y="51054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a:solidFill>
                  <a:schemeClr val="tx1"/>
                </a:solidFill>
              </a:rPr>
              <a:t>0.00007835</a:t>
            </a:r>
            <a:endParaRPr lang="en-GB" sz="2000">
              <a:solidFill>
                <a:schemeClr val="tx1"/>
              </a:solidFill>
            </a:endParaRPr>
          </a:p>
        </p:txBody>
      </p:sp>
      <p:sp>
        <p:nvSpPr>
          <p:cNvPr id="48143" name="Rectangle 15"/>
          <p:cNvSpPr>
            <a:spLocks noChangeArrowheads="1"/>
          </p:cNvSpPr>
          <p:nvPr/>
        </p:nvSpPr>
        <p:spPr bwMode="auto">
          <a:xfrm>
            <a:off x="2514600" y="51054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4" name="Rectangle 16"/>
          <p:cNvSpPr>
            <a:spLocks noChangeArrowheads="1"/>
          </p:cNvSpPr>
          <p:nvPr/>
        </p:nvSpPr>
        <p:spPr bwMode="auto">
          <a:xfrm>
            <a:off x="45720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a:solidFill>
                  <a:schemeClr val="tx1"/>
                </a:solidFill>
              </a:rPr>
              <a:t>to 2 s. f.</a:t>
            </a:r>
          </a:p>
        </p:txBody>
      </p:sp>
      <p:sp>
        <p:nvSpPr>
          <p:cNvPr id="48145" name="Rectangle 17"/>
          <p:cNvSpPr>
            <a:spLocks noChangeArrowheads="1"/>
          </p:cNvSpPr>
          <p:nvPr/>
        </p:nvSpPr>
        <p:spPr bwMode="auto">
          <a:xfrm>
            <a:off x="4572000" y="26670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6" name="Rectangle 18"/>
          <p:cNvSpPr>
            <a:spLocks noChangeArrowheads="1"/>
          </p:cNvSpPr>
          <p:nvPr/>
        </p:nvSpPr>
        <p:spPr bwMode="auto">
          <a:xfrm>
            <a:off x="4572000" y="32766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7" name="Rectangle 19"/>
          <p:cNvSpPr>
            <a:spLocks noChangeArrowheads="1"/>
          </p:cNvSpPr>
          <p:nvPr/>
        </p:nvSpPr>
        <p:spPr bwMode="auto">
          <a:xfrm>
            <a:off x="4572000" y="38862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8" name="Rectangle 20"/>
          <p:cNvSpPr>
            <a:spLocks noChangeArrowheads="1"/>
          </p:cNvSpPr>
          <p:nvPr/>
        </p:nvSpPr>
        <p:spPr bwMode="auto">
          <a:xfrm>
            <a:off x="4572000" y="44958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49" name="Rectangle 21"/>
          <p:cNvSpPr>
            <a:spLocks noChangeArrowheads="1"/>
          </p:cNvSpPr>
          <p:nvPr/>
        </p:nvSpPr>
        <p:spPr bwMode="auto">
          <a:xfrm>
            <a:off x="4572000" y="51054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50" name="Rectangle 22"/>
          <p:cNvSpPr>
            <a:spLocks noChangeArrowheads="1"/>
          </p:cNvSpPr>
          <p:nvPr/>
        </p:nvSpPr>
        <p:spPr bwMode="auto">
          <a:xfrm>
            <a:off x="6629400" y="1981200"/>
            <a:ext cx="2057400" cy="6096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a:solidFill>
                  <a:schemeClr val="tx1"/>
                </a:solidFill>
              </a:rPr>
              <a:t>to 1 s. f.</a:t>
            </a:r>
          </a:p>
        </p:txBody>
      </p:sp>
      <p:sp>
        <p:nvSpPr>
          <p:cNvPr id="48151" name="Rectangle 23"/>
          <p:cNvSpPr>
            <a:spLocks noChangeArrowheads="1"/>
          </p:cNvSpPr>
          <p:nvPr/>
        </p:nvSpPr>
        <p:spPr bwMode="auto">
          <a:xfrm>
            <a:off x="6629400" y="26670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52" name="Rectangle 24"/>
          <p:cNvSpPr>
            <a:spLocks noChangeArrowheads="1"/>
          </p:cNvSpPr>
          <p:nvPr/>
        </p:nvSpPr>
        <p:spPr bwMode="auto">
          <a:xfrm>
            <a:off x="6629400" y="32766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53" name="Rectangle 25"/>
          <p:cNvSpPr>
            <a:spLocks noChangeArrowheads="1"/>
          </p:cNvSpPr>
          <p:nvPr/>
        </p:nvSpPr>
        <p:spPr bwMode="auto">
          <a:xfrm>
            <a:off x="6629400" y="38862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54" name="Rectangle 26"/>
          <p:cNvSpPr>
            <a:spLocks noChangeArrowheads="1"/>
          </p:cNvSpPr>
          <p:nvPr/>
        </p:nvSpPr>
        <p:spPr bwMode="auto">
          <a:xfrm>
            <a:off x="6629400" y="44958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55" name="Rectangle 27"/>
          <p:cNvSpPr>
            <a:spLocks noChangeArrowheads="1"/>
          </p:cNvSpPr>
          <p:nvPr/>
        </p:nvSpPr>
        <p:spPr bwMode="auto">
          <a:xfrm>
            <a:off x="6629400" y="5105400"/>
            <a:ext cx="2057400"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a:solidFill>
                <a:schemeClr val="tx1"/>
              </a:solidFill>
            </a:endParaRPr>
          </a:p>
        </p:txBody>
      </p:sp>
      <p:sp>
        <p:nvSpPr>
          <p:cNvPr id="48156" name="Rectangle 28"/>
          <p:cNvSpPr>
            <a:spLocks noChangeArrowheads="1"/>
          </p:cNvSpPr>
          <p:nvPr/>
        </p:nvSpPr>
        <p:spPr bwMode="auto">
          <a:xfrm>
            <a:off x="381000" y="1981200"/>
            <a:ext cx="8305800" cy="3733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3" name="Text Box 29"/>
          <p:cNvSpPr txBox="1">
            <a:spLocks noChangeArrowheads="1"/>
          </p:cNvSpPr>
          <p:nvPr/>
        </p:nvSpPr>
        <p:spPr bwMode="auto">
          <a:xfrm>
            <a:off x="3154363" y="27432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6.35</a:t>
            </a:r>
          </a:p>
        </p:txBody>
      </p:sp>
      <p:sp>
        <p:nvSpPr>
          <p:cNvPr id="88094" name="Text Box 30"/>
          <p:cNvSpPr txBox="1">
            <a:spLocks noChangeArrowheads="1"/>
          </p:cNvSpPr>
          <p:nvPr/>
        </p:nvSpPr>
        <p:spPr bwMode="auto">
          <a:xfrm>
            <a:off x="5338763" y="2743200"/>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6.4</a:t>
            </a:r>
          </a:p>
        </p:txBody>
      </p:sp>
      <p:sp>
        <p:nvSpPr>
          <p:cNvPr id="88095" name="Text Box 31"/>
          <p:cNvSpPr txBox="1">
            <a:spLocks noChangeArrowheads="1"/>
          </p:cNvSpPr>
          <p:nvPr/>
        </p:nvSpPr>
        <p:spPr bwMode="auto">
          <a:xfrm>
            <a:off x="7480300" y="27432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88096" name="Text Box 32"/>
          <p:cNvSpPr txBox="1">
            <a:spLocks noChangeArrowheads="1"/>
          </p:cNvSpPr>
          <p:nvPr/>
        </p:nvSpPr>
        <p:spPr bwMode="auto">
          <a:xfrm>
            <a:off x="3154363" y="3351213"/>
            <a:ext cx="7778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34.0</a:t>
            </a:r>
          </a:p>
        </p:txBody>
      </p:sp>
      <p:sp>
        <p:nvSpPr>
          <p:cNvPr id="88097" name="Text Box 33"/>
          <p:cNvSpPr txBox="1">
            <a:spLocks noChangeArrowheads="1"/>
          </p:cNvSpPr>
          <p:nvPr/>
        </p:nvSpPr>
        <p:spPr bwMode="auto">
          <a:xfrm>
            <a:off x="5338763" y="3351213"/>
            <a:ext cx="5238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34</a:t>
            </a:r>
          </a:p>
        </p:txBody>
      </p:sp>
      <p:sp>
        <p:nvSpPr>
          <p:cNvPr id="88098" name="Text Box 34"/>
          <p:cNvSpPr txBox="1">
            <a:spLocks noChangeArrowheads="1"/>
          </p:cNvSpPr>
          <p:nvPr/>
        </p:nvSpPr>
        <p:spPr bwMode="auto">
          <a:xfrm>
            <a:off x="7396163" y="3351213"/>
            <a:ext cx="5222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30</a:t>
            </a:r>
          </a:p>
        </p:txBody>
      </p:sp>
      <p:sp>
        <p:nvSpPr>
          <p:cNvPr id="88099" name="Text Box 35"/>
          <p:cNvSpPr txBox="1">
            <a:spLocks noChangeArrowheads="1"/>
          </p:cNvSpPr>
          <p:nvPr/>
        </p:nvSpPr>
        <p:spPr bwMode="auto">
          <a:xfrm>
            <a:off x="2898775" y="3962400"/>
            <a:ext cx="128746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0.00571</a:t>
            </a:r>
          </a:p>
        </p:txBody>
      </p:sp>
      <p:sp>
        <p:nvSpPr>
          <p:cNvPr id="88100" name="Text Box 36"/>
          <p:cNvSpPr txBox="1">
            <a:spLocks noChangeArrowheads="1"/>
          </p:cNvSpPr>
          <p:nvPr/>
        </p:nvSpPr>
        <p:spPr bwMode="auto">
          <a:xfrm>
            <a:off x="5040313" y="3962400"/>
            <a:ext cx="11191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0.0057</a:t>
            </a:r>
          </a:p>
        </p:txBody>
      </p:sp>
      <p:sp>
        <p:nvSpPr>
          <p:cNvPr id="88101" name="Text Box 37"/>
          <p:cNvSpPr txBox="1">
            <a:spLocks noChangeArrowheads="1"/>
          </p:cNvSpPr>
          <p:nvPr/>
        </p:nvSpPr>
        <p:spPr bwMode="auto">
          <a:xfrm>
            <a:off x="7183438" y="3962400"/>
            <a:ext cx="94773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0.006</a:t>
            </a:r>
          </a:p>
        </p:txBody>
      </p:sp>
      <p:sp>
        <p:nvSpPr>
          <p:cNvPr id="88102" name="Text Box 38"/>
          <p:cNvSpPr txBox="1">
            <a:spLocks noChangeArrowheads="1"/>
          </p:cNvSpPr>
          <p:nvPr/>
        </p:nvSpPr>
        <p:spPr bwMode="auto">
          <a:xfrm>
            <a:off x="3195638" y="45720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151</a:t>
            </a:r>
          </a:p>
        </p:txBody>
      </p:sp>
      <p:sp>
        <p:nvSpPr>
          <p:cNvPr id="88103" name="Text Box 39"/>
          <p:cNvSpPr txBox="1">
            <a:spLocks noChangeArrowheads="1"/>
          </p:cNvSpPr>
          <p:nvPr/>
        </p:nvSpPr>
        <p:spPr bwMode="auto">
          <a:xfrm>
            <a:off x="5253038" y="45720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150</a:t>
            </a:r>
          </a:p>
        </p:txBody>
      </p:sp>
      <p:sp>
        <p:nvSpPr>
          <p:cNvPr id="88104" name="Text Box 40"/>
          <p:cNvSpPr txBox="1">
            <a:spLocks noChangeArrowheads="1"/>
          </p:cNvSpPr>
          <p:nvPr/>
        </p:nvSpPr>
        <p:spPr bwMode="auto">
          <a:xfrm>
            <a:off x="7310438" y="4572000"/>
            <a:ext cx="69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200</a:t>
            </a:r>
          </a:p>
        </p:txBody>
      </p:sp>
      <p:sp>
        <p:nvSpPr>
          <p:cNvPr id="88105" name="Text Box 41"/>
          <p:cNvSpPr txBox="1">
            <a:spLocks noChangeArrowheads="1"/>
          </p:cNvSpPr>
          <p:nvPr/>
        </p:nvSpPr>
        <p:spPr bwMode="auto">
          <a:xfrm>
            <a:off x="2730500" y="5181600"/>
            <a:ext cx="162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0.0000784</a:t>
            </a:r>
          </a:p>
        </p:txBody>
      </p:sp>
      <p:sp>
        <p:nvSpPr>
          <p:cNvPr id="88106" name="Text Box 42"/>
          <p:cNvSpPr txBox="1">
            <a:spLocks noChangeArrowheads="1"/>
          </p:cNvSpPr>
          <p:nvPr/>
        </p:nvSpPr>
        <p:spPr bwMode="auto">
          <a:xfrm>
            <a:off x="4872038" y="5181600"/>
            <a:ext cx="145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0.000078</a:t>
            </a:r>
          </a:p>
        </p:txBody>
      </p:sp>
      <p:sp>
        <p:nvSpPr>
          <p:cNvPr id="88107" name="Text Box 43"/>
          <p:cNvSpPr txBox="1">
            <a:spLocks noChangeArrowheads="1"/>
          </p:cNvSpPr>
          <p:nvPr/>
        </p:nvSpPr>
        <p:spPr bwMode="auto">
          <a:xfrm>
            <a:off x="7013575" y="5181600"/>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0.00008</a:t>
            </a:r>
          </a:p>
        </p:txBody>
      </p:sp>
      <p:sp>
        <p:nvSpPr>
          <p:cNvPr id="48172" name="Rectangle 44"/>
          <p:cNvSpPr>
            <a:spLocks noGrp="1" noChangeArrowheads="1"/>
          </p:cNvSpPr>
          <p:nvPr>
            <p:ph type="title" idx="4294967295"/>
          </p:nvPr>
        </p:nvSpPr>
        <p:spPr>
          <a:xfrm>
            <a:off x="150813" y="150813"/>
            <a:ext cx="7772400" cy="503237"/>
          </a:xfrm>
          <a:noFill/>
        </p:spPr>
        <p:txBody>
          <a:bodyPr/>
          <a:lstStyle/>
          <a:p>
            <a:pPr eaLnBrk="1" hangingPunct="1"/>
            <a:r>
              <a:rPr lang="en-GB" smtClean="0">
                <a:solidFill>
                  <a:srgbClr val="5B0091"/>
                </a:solidFill>
              </a:rPr>
              <a:t>Rounding to significant figures</a:t>
            </a:r>
          </a:p>
        </p:txBody>
      </p:sp>
      <p:pic>
        <p:nvPicPr>
          <p:cNvPr id="48173" name="Picture 4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0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80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80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81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810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810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81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81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8810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8810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88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3" grpId="0" autoUpdateAnimBg="0"/>
      <p:bldP spid="88094" grpId="0" autoUpdateAnimBg="0"/>
      <p:bldP spid="88095" grpId="0" autoUpdateAnimBg="0"/>
      <p:bldP spid="88096" grpId="0" autoUpdateAnimBg="0"/>
      <p:bldP spid="88097" grpId="0" autoUpdateAnimBg="0"/>
      <p:bldP spid="88098" grpId="0" autoUpdateAnimBg="0"/>
      <p:bldP spid="88099" grpId="0" autoUpdateAnimBg="0"/>
      <p:bldP spid="88100" grpId="0" autoUpdateAnimBg="0"/>
      <p:bldP spid="88101" grpId="0" autoUpdateAnimBg="0"/>
      <p:bldP spid="88102" grpId="0" autoUpdateAnimBg="0"/>
      <p:bldP spid="88103" grpId="0" autoUpdateAnimBg="0"/>
      <p:bldP spid="88104" grpId="0" autoUpdateAnimBg="0"/>
      <p:bldP spid="88105" grpId="0" autoUpdateAnimBg="0"/>
      <p:bldP spid="88106" grpId="0" autoUpdateAnimBg="0"/>
      <p:bldP spid="8810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49157" name="Rectangle 16"/>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49158" name="Rectangle 17"/>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49159" name="Rectangle 18"/>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49160" name="Rectangle 19"/>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49161" name="Rectangle 20"/>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49162" name="AutoShape 2"/>
          <p:cNvSpPr>
            <a:spLocks noGrp="1" noChangeArrowheads="1"/>
          </p:cNvSpPr>
          <p:nvPr>
            <p:ph type="subTitle" idx="1"/>
          </p:nvPr>
        </p:nvSpPr>
        <p:spPr bwMode="auto">
          <a:xfrm>
            <a:off x="685800" y="5351463"/>
            <a:ext cx="4724400"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N4.5 Upper and lower bounds</a:t>
            </a:r>
          </a:p>
        </p:txBody>
      </p:sp>
      <p:sp>
        <p:nvSpPr>
          <p:cNvPr id="49163" name="AutoShape 11"/>
          <p:cNvSpPr>
            <a:spLocks noChangeArrowheads="1"/>
          </p:cNvSpPr>
          <p:nvPr/>
        </p:nvSpPr>
        <p:spPr bwMode="auto">
          <a:xfrm>
            <a:off x="685800" y="4525963"/>
            <a:ext cx="25146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N4.4 Rounding</a:t>
            </a:r>
          </a:p>
        </p:txBody>
      </p:sp>
      <p:sp>
        <p:nvSpPr>
          <p:cNvPr id="49164" name="AutoShape 12"/>
          <p:cNvSpPr>
            <a:spLocks noChangeArrowheads="1"/>
          </p:cNvSpPr>
          <p:nvPr/>
        </p:nvSpPr>
        <p:spPr bwMode="auto">
          <a:xfrm>
            <a:off x="685800" y="2051050"/>
            <a:ext cx="48006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N4.1 Decimals and place value</a:t>
            </a:r>
          </a:p>
        </p:txBody>
      </p:sp>
      <p:sp>
        <p:nvSpPr>
          <p:cNvPr id="49165" name="AutoShape 13"/>
          <p:cNvSpPr>
            <a:spLocks noChangeArrowheads="1"/>
          </p:cNvSpPr>
          <p:nvPr/>
        </p:nvSpPr>
        <p:spPr bwMode="auto">
          <a:xfrm>
            <a:off x="304800" y="1033463"/>
            <a:ext cx="52578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N4 Decimals and rounding</a:t>
            </a:r>
            <a:endParaRPr lang="en-GB" sz="3000">
              <a:solidFill>
                <a:schemeClr val="bg1"/>
              </a:solidFill>
            </a:endParaRPr>
          </a:p>
        </p:txBody>
      </p:sp>
      <p:sp>
        <p:nvSpPr>
          <p:cNvPr id="49166" name="AutoShape 14"/>
          <p:cNvSpPr>
            <a:spLocks noChangeArrowheads="1"/>
          </p:cNvSpPr>
          <p:nvPr/>
        </p:nvSpPr>
        <p:spPr bwMode="auto">
          <a:xfrm>
            <a:off x="685800" y="3700463"/>
            <a:ext cx="482282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N4.3 Calculating with decimals</a:t>
            </a:r>
          </a:p>
        </p:txBody>
      </p:sp>
      <p:sp>
        <p:nvSpPr>
          <p:cNvPr id="49167" name="AutoShape 15"/>
          <p:cNvSpPr>
            <a:spLocks noChangeArrowheads="1"/>
          </p:cNvSpPr>
          <p:nvPr/>
        </p:nvSpPr>
        <p:spPr bwMode="auto">
          <a:xfrm>
            <a:off x="685800" y="2876550"/>
            <a:ext cx="6262688"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N4.2 Terminating and recurring decimals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eft_button">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4"/>
          <p:cNvSpPr>
            <a:spLocks noGrp="1" noChangeArrowheads="1"/>
          </p:cNvSpPr>
          <p:nvPr>
            <p:ph type="title" idx="4294967295"/>
          </p:nvPr>
        </p:nvSpPr>
        <p:spPr>
          <a:xfrm>
            <a:off x="150813" y="150813"/>
            <a:ext cx="7772400" cy="503237"/>
          </a:xfrm>
          <a:noFill/>
        </p:spPr>
        <p:txBody>
          <a:bodyPr/>
          <a:lstStyle/>
          <a:p>
            <a:pPr eaLnBrk="1" hangingPunct="1"/>
            <a:r>
              <a:rPr lang="en-GB" smtClean="0">
                <a:solidFill>
                  <a:srgbClr val="5B0091"/>
                </a:solidFill>
              </a:rPr>
              <a:t>Discrete and continuous quantities</a:t>
            </a:r>
          </a:p>
        </p:txBody>
      </p:sp>
      <p:sp>
        <p:nvSpPr>
          <p:cNvPr id="131117" name="Text Box 45"/>
          <p:cNvSpPr txBox="1">
            <a:spLocks noChangeArrowheads="1"/>
          </p:cNvSpPr>
          <p:nvPr/>
        </p:nvSpPr>
        <p:spPr bwMode="auto">
          <a:xfrm>
            <a:off x="468313" y="1717675"/>
            <a:ext cx="770413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b="1">
                <a:solidFill>
                  <a:srgbClr val="FF6600"/>
                </a:solidFill>
              </a:rPr>
              <a:t>Discrete</a:t>
            </a:r>
            <a:r>
              <a:rPr lang="en-GB">
                <a:solidFill>
                  <a:schemeClr val="tx1"/>
                </a:solidFill>
              </a:rPr>
              <a:t> data can only take certain values. </a:t>
            </a:r>
          </a:p>
        </p:txBody>
      </p:sp>
      <p:sp>
        <p:nvSpPr>
          <p:cNvPr id="131118" name="Text Box 46"/>
          <p:cNvSpPr txBox="1">
            <a:spLocks noChangeArrowheads="1"/>
          </p:cNvSpPr>
          <p:nvPr/>
        </p:nvSpPr>
        <p:spPr bwMode="auto">
          <a:xfrm>
            <a:off x="468313" y="3797300"/>
            <a:ext cx="7704137"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Continuous</a:t>
            </a:r>
            <a:r>
              <a:rPr lang="en-GB">
                <a:solidFill>
                  <a:schemeClr val="tx1"/>
                </a:solidFill>
              </a:rPr>
              <a:t> data comes from measuring and can take any value within a given range.</a:t>
            </a:r>
          </a:p>
        </p:txBody>
      </p:sp>
      <p:sp>
        <p:nvSpPr>
          <p:cNvPr id="50182" name="Text Box 47"/>
          <p:cNvSpPr txBox="1">
            <a:spLocks noChangeArrowheads="1"/>
          </p:cNvSpPr>
          <p:nvPr/>
        </p:nvSpPr>
        <p:spPr bwMode="auto">
          <a:xfrm>
            <a:off x="468313" y="1066800"/>
            <a:ext cx="6738937" cy="457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Numerical data can be </a:t>
            </a:r>
            <a:r>
              <a:rPr lang="en-GB" b="1">
                <a:solidFill>
                  <a:srgbClr val="FF6600"/>
                </a:solidFill>
              </a:rPr>
              <a:t>discrete</a:t>
            </a:r>
            <a:r>
              <a:rPr lang="en-GB">
                <a:solidFill>
                  <a:schemeClr val="tx1"/>
                </a:solidFill>
              </a:rPr>
              <a:t> or </a:t>
            </a:r>
            <a:r>
              <a:rPr lang="en-GB" b="1">
                <a:solidFill>
                  <a:srgbClr val="FF6600"/>
                </a:solidFill>
              </a:rPr>
              <a:t>continuous</a:t>
            </a:r>
            <a:r>
              <a:rPr lang="en-GB">
                <a:solidFill>
                  <a:schemeClr val="tx1"/>
                </a:solidFill>
              </a:rPr>
              <a:t>. </a:t>
            </a:r>
          </a:p>
        </p:txBody>
      </p:sp>
      <p:sp>
        <p:nvSpPr>
          <p:cNvPr id="131120" name="Text Box 48"/>
          <p:cNvSpPr txBox="1">
            <a:spLocks noChangeArrowheads="1"/>
          </p:cNvSpPr>
          <p:nvPr/>
        </p:nvSpPr>
        <p:spPr bwMode="auto">
          <a:xfrm>
            <a:off x="468313" y="2379663"/>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131121" name="Text Box 49"/>
          <p:cNvSpPr txBox="1">
            <a:spLocks noChangeArrowheads="1"/>
          </p:cNvSpPr>
          <p:nvPr/>
        </p:nvSpPr>
        <p:spPr bwMode="auto">
          <a:xfrm>
            <a:off x="468313" y="4846638"/>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131122" name="Rectangle 50"/>
          <p:cNvSpPr>
            <a:spLocks noChangeArrowheads="1"/>
          </p:cNvSpPr>
          <p:nvPr/>
        </p:nvSpPr>
        <p:spPr bwMode="auto">
          <a:xfrm>
            <a:off x="2362200" y="2379663"/>
            <a:ext cx="170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shoe sizes,</a:t>
            </a:r>
          </a:p>
        </p:txBody>
      </p:sp>
      <p:sp>
        <p:nvSpPr>
          <p:cNvPr id="131123" name="Rectangle 51"/>
          <p:cNvSpPr>
            <a:spLocks noChangeArrowheads="1"/>
          </p:cNvSpPr>
          <p:nvPr/>
        </p:nvSpPr>
        <p:spPr bwMode="auto">
          <a:xfrm>
            <a:off x="2362200" y="2798763"/>
            <a:ext cx="4659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the number of children in a class,</a:t>
            </a:r>
          </a:p>
        </p:txBody>
      </p:sp>
      <p:sp>
        <p:nvSpPr>
          <p:cNvPr id="131124" name="Rectangle 52"/>
          <p:cNvSpPr>
            <a:spLocks noChangeArrowheads="1"/>
          </p:cNvSpPr>
          <p:nvPr/>
        </p:nvSpPr>
        <p:spPr bwMode="auto">
          <a:xfrm>
            <a:off x="2362200" y="3217863"/>
            <a:ext cx="269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amounts of money</a:t>
            </a:r>
          </a:p>
        </p:txBody>
      </p:sp>
      <p:sp>
        <p:nvSpPr>
          <p:cNvPr id="131125" name="Rectangle 53"/>
          <p:cNvSpPr>
            <a:spLocks noChangeArrowheads="1"/>
          </p:cNvSpPr>
          <p:nvPr/>
        </p:nvSpPr>
        <p:spPr bwMode="auto">
          <a:xfrm>
            <a:off x="2362200" y="4846638"/>
            <a:ext cx="335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the weight of a banana,</a:t>
            </a:r>
          </a:p>
        </p:txBody>
      </p:sp>
      <p:sp>
        <p:nvSpPr>
          <p:cNvPr id="131126" name="Rectangle 54"/>
          <p:cNvSpPr>
            <a:spLocks noChangeArrowheads="1"/>
          </p:cNvSpPr>
          <p:nvPr/>
        </p:nvSpPr>
        <p:spPr bwMode="auto">
          <a:xfrm>
            <a:off x="2362200" y="5237163"/>
            <a:ext cx="587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the time it takes for pupils to get to school,</a:t>
            </a:r>
          </a:p>
        </p:txBody>
      </p:sp>
      <p:sp>
        <p:nvSpPr>
          <p:cNvPr id="131127" name="Rectangle 55"/>
          <p:cNvSpPr>
            <a:spLocks noChangeArrowheads="1"/>
          </p:cNvSpPr>
          <p:nvPr/>
        </p:nvSpPr>
        <p:spPr bwMode="auto">
          <a:xfrm>
            <a:off x="2362200" y="5656263"/>
            <a:ext cx="335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chemeClr val="tx1"/>
                </a:solidFill>
              </a:rPr>
              <a:t>heights of 15 year-olds.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12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311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3112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3112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3111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31121"/>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1311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11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31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17" grpId="0" animBg="1" autoUpdateAnimBg="0"/>
      <p:bldP spid="131118" grpId="0" animBg="1" autoUpdateAnimBg="0"/>
      <p:bldP spid="131120" grpId="0" autoUpdateAnimBg="0"/>
      <p:bldP spid="131121" grpId="0" autoUpdateAnimBg="0"/>
      <p:bldP spid="131122" grpId="0" autoUpdateAnimBg="0"/>
      <p:bldP spid="131123" grpId="0" autoUpdateAnimBg="0"/>
      <p:bldP spid="131124" grpId="0" autoUpdateAnimBg="0"/>
      <p:bldP spid="131125" grpId="0" autoUpdateAnimBg="0"/>
      <p:bldP spid="131126" grpId="0" autoUpdateAnimBg="0"/>
      <p:bldP spid="13112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Upper and lower bounds for discrete data</a:t>
            </a:r>
            <a:endParaRPr lang="en-GB" smtClean="0"/>
          </a:p>
        </p:txBody>
      </p:sp>
      <p:sp>
        <p:nvSpPr>
          <p:cNvPr id="51205" name="Text Box 5"/>
          <p:cNvSpPr txBox="1">
            <a:spLocks noChangeArrowheads="1"/>
          </p:cNvSpPr>
          <p:nvPr/>
        </p:nvSpPr>
        <p:spPr bwMode="auto">
          <a:xfrm>
            <a:off x="365125" y="1235075"/>
            <a:ext cx="5349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population of the United Kingdom is 59 million to the nearest million.</a:t>
            </a:r>
            <a:endParaRPr lang="en-GB"/>
          </a:p>
        </p:txBody>
      </p:sp>
      <p:sp>
        <p:nvSpPr>
          <p:cNvPr id="256006" name="Text Box 6"/>
          <p:cNvSpPr txBox="1">
            <a:spLocks noChangeArrowheads="1"/>
          </p:cNvSpPr>
          <p:nvPr/>
        </p:nvSpPr>
        <p:spPr bwMode="auto">
          <a:xfrm>
            <a:off x="1811338" y="2438400"/>
            <a:ext cx="555148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least this number could be?</a:t>
            </a:r>
            <a:endParaRPr lang="en-GB"/>
          </a:p>
        </p:txBody>
      </p:sp>
      <p:sp>
        <p:nvSpPr>
          <p:cNvPr id="256007" name="Text Box 7"/>
          <p:cNvSpPr txBox="1">
            <a:spLocks noChangeArrowheads="1"/>
          </p:cNvSpPr>
          <p:nvPr/>
        </p:nvSpPr>
        <p:spPr bwMode="auto">
          <a:xfrm>
            <a:off x="365125" y="3082925"/>
            <a:ext cx="816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t>
            </a:r>
            <a:r>
              <a:rPr lang="en-US" i="1"/>
              <a:t>least</a:t>
            </a:r>
            <a:r>
              <a:rPr lang="en-US"/>
              <a:t> this number could be before being rounded </a:t>
            </a:r>
            <a:r>
              <a:rPr lang="en-US" i="1"/>
              <a:t>up</a:t>
            </a:r>
            <a:r>
              <a:rPr lang="en-US"/>
              <a:t> is:</a:t>
            </a:r>
            <a:endParaRPr lang="en-GB"/>
          </a:p>
        </p:txBody>
      </p:sp>
      <p:sp>
        <p:nvSpPr>
          <p:cNvPr id="256008" name="Text Box 8"/>
          <p:cNvSpPr txBox="1">
            <a:spLocks noChangeArrowheads="1"/>
          </p:cNvSpPr>
          <p:nvPr/>
        </p:nvSpPr>
        <p:spPr bwMode="auto">
          <a:xfrm>
            <a:off x="3716338" y="3581400"/>
            <a:ext cx="171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58 500 000</a:t>
            </a:r>
            <a:endParaRPr lang="en-GB"/>
          </a:p>
        </p:txBody>
      </p:sp>
      <p:sp>
        <p:nvSpPr>
          <p:cNvPr id="256009" name="Text Box 9"/>
          <p:cNvSpPr txBox="1">
            <a:spLocks noChangeArrowheads="1"/>
          </p:cNvSpPr>
          <p:nvPr/>
        </p:nvSpPr>
        <p:spPr bwMode="auto">
          <a:xfrm>
            <a:off x="1787525" y="4384675"/>
            <a:ext cx="556736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most this number could be?</a:t>
            </a:r>
            <a:endParaRPr lang="en-GB"/>
          </a:p>
        </p:txBody>
      </p:sp>
      <p:sp>
        <p:nvSpPr>
          <p:cNvPr id="256010" name="Text Box 10"/>
          <p:cNvSpPr txBox="1">
            <a:spLocks noChangeArrowheads="1"/>
          </p:cNvSpPr>
          <p:nvPr/>
        </p:nvSpPr>
        <p:spPr bwMode="auto">
          <a:xfrm>
            <a:off x="381000" y="5064125"/>
            <a:ext cx="8662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t>
            </a:r>
            <a:r>
              <a:rPr lang="en-US" i="1"/>
              <a:t>most</a:t>
            </a:r>
            <a:r>
              <a:rPr lang="en-US"/>
              <a:t> this number could be before being rounded </a:t>
            </a:r>
            <a:r>
              <a:rPr lang="en-US" i="1"/>
              <a:t>down</a:t>
            </a:r>
            <a:r>
              <a:rPr lang="en-US"/>
              <a:t> is:</a:t>
            </a:r>
            <a:endParaRPr lang="en-GB"/>
          </a:p>
        </p:txBody>
      </p:sp>
      <p:sp>
        <p:nvSpPr>
          <p:cNvPr id="256011" name="Text Box 11"/>
          <p:cNvSpPr txBox="1">
            <a:spLocks noChangeArrowheads="1"/>
          </p:cNvSpPr>
          <p:nvPr/>
        </p:nvSpPr>
        <p:spPr bwMode="auto">
          <a:xfrm>
            <a:off x="3732213" y="5562600"/>
            <a:ext cx="171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59 499 999</a:t>
            </a:r>
            <a:endParaRPr lang="en-GB"/>
          </a:p>
        </p:txBody>
      </p:sp>
      <p:graphicFrame>
        <p:nvGraphicFramePr>
          <p:cNvPr id="51212" name="Object 14"/>
          <p:cNvGraphicFramePr>
            <a:graphicFrameLocks noChangeAspect="1"/>
          </p:cNvGraphicFramePr>
          <p:nvPr/>
        </p:nvGraphicFramePr>
        <p:xfrm>
          <a:off x="6240463" y="820738"/>
          <a:ext cx="1068387" cy="1528762"/>
        </p:xfrm>
        <a:graphic>
          <a:graphicData uri="http://schemas.openxmlformats.org/presentationml/2006/ole">
            <mc:AlternateContent xmlns:mc="http://schemas.openxmlformats.org/markup-compatibility/2006">
              <mc:Choice xmlns:v="urn:schemas-microsoft-com:vml" Requires="v">
                <p:oleObj spid="_x0000_s51213" name="Image" r:id="rId6" imgW="6590476" imgH="9422222" progId="Photoshop.Image.7">
                  <p:embed/>
                </p:oleObj>
              </mc:Choice>
              <mc:Fallback>
                <p:oleObj name="Image" r:id="rId6" imgW="6590476" imgH="9422222" progId="Photoshop.Image.7">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0463" y="820738"/>
                        <a:ext cx="1068387"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animBg="1"/>
      <p:bldP spid="256007" grpId="0"/>
      <p:bldP spid="256008" grpId="0"/>
      <p:bldP spid="256009" grpId="0" animBg="1"/>
      <p:bldP spid="256010" grpId="0"/>
      <p:bldP spid="2560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Upper and lower bounds</a:t>
            </a:r>
            <a:endParaRPr lang="en-GB" smtClean="0"/>
          </a:p>
        </p:txBody>
      </p:sp>
      <p:sp>
        <p:nvSpPr>
          <p:cNvPr id="52229" name="Text Box 5"/>
          <p:cNvSpPr txBox="1">
            <a:spLocks noChangeArrowheads="1"/>
          </p:cNvSpPr>
          <p:nvPr/>
        </p:nvSpPr>
        <p:spPr bwMode="auto">
          <a:xfrm>
            <a:off x="323850" y="1196975"/>
            <a:ext cx="835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give the possible range for the population as:</a:t>
            </a:r>
            <a:endParaRPr lang="en-GB"/>
          </a:p>
        </p:txBody>
      </p:sp>
      <p:sp>
        <p:nvSpPr>
          <p:cNvPr id="52230" name="Rectangle 6"/>
          <p:cNvSpPr>
            <a:spLocks noChangeArrowheads="1"/>
          </p:cNvSpPr>
          <p:nvPr/>
        </p:nvSpPr>
        <p:spPr bwMode="auto">
          <a:xfrm>
            <a:off x="1912938" y="1752600"/>
            <a:ext cx="531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58 500 000 </a:t>
            </a:r>
            <a:r>
              <a:rPr lang="en-US">
                <a:solidFill>
                  <a:schemeClr val="tx1"/>
                </a:solidFill>
              </a:rPr>
              <a:t>≤ population ≤</a:t>
            </a:r>
            <a:r>
              <a:rPr lang="en-US">
                <a:solidFill>
                  <a:srgbClr val="FF6600"/>
                </a:solidFill>
              </a:rPr>
              <a:t> </a:t>
            </a:r>
            <a:r>
              <a:rPr lang="en-US"/>
              <a:t>59 499 999</a:t>
            </a:r>
            <a:endParaRPr lang="en-GB"/>
          </a:p>
        </p:txBody>
      </p:sp>
      <p:sp>
        <p:nvSpPr>
          <p:cNvPr id="243719" name="Line 7"/>
          <p:cNvSpPr>
            <a:spLocks noChangeShapeType="1"/>
          </p:cNvSpPr>
          <p:nvPr/>
        </p:nvSpPr>
        <p:spPr bwMode="auto">
          <a:xfrm flipV="1">
            <a:off x="2209800" y="2146300"/>
            <a:ext cx="720725" cy="720725"/>
          </a:xfrm>
          <a:prstGeom prst="line">
            <a:avLst/>
          </a:prstGeom>
          <a:noFill/>
          <a:ln w="28575">
            <a:solidFill>
              <a:srgbClr val="FF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0" name="Text Box 8"/>
          <p:cNvSpPr txBox="1">
            <a:spLocks noChangeArrowheads="1"/>
          </p:cNvSpPr>
          <p:nvPr/>
        </p:nvSpPr>
        <p:spPr bwMode="auto">
          <a:xfrm>
            <a:off x="1092200" y="2578100"/>
            <a:ext cx="2946400"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a:t>
            </a:r>
            <a:r>
              <a:rPr lang="en-GB"/>
              <a:t>his value is called the </a:t>
            </a:r>
            <a:r>
              <a:rPr lang="en-GB" b="1">
                <a:solidFill>
                  <a:srgbClr val="FF6600"/>
                </a:solidFill>
              </a:rPr>
              <a:t>lower bound</a:t>
            </a:r>
            <a:r>
              <a:rPr lang="en-US"/>
              <a:t> </a:t>
            </a:r>
            <a:r>
              <a:rPr lang="en-GB"/>
              <a:t>…</a:t>
            </a:r>
          </a:p>
        </p:txBody>
      </p:sp>
      <p:sp>
        <p:nvSpPr>
          <p:cNvPr id="243721" name="Line 9"/>
          <p:cNvSpPr>
            <a:spLocks noChangeShapeType="1"/>
          </p:cNvSpPr>
          <p:nvPr/>
        </p:nvSpPr>
        <p:spPr bwMode="auto">
          <a:xfrm flipH="1" flipV="1">
            <a:off x="6213475" y="2146300"/>
            <a:ext cx="720725" cy="720725"/>
          </a:xfrm>
          <a:prstGeom prst="line">
            <a:avLst/>
          </a:prstGeom>
          <a:noFill/>
          <a:ln w="28575">
            <a:solidFill>
              <a:srgbClr val="FF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2" name="Text Box 10"/>
          <p:cNvSpPr txBox="1">
            <a:spLocks noChangeArrowheads="1"/>
          </p:cNvSpPr>
          <p:nvPr/>
        </p:nvSpPr>
        <p:spPr bwMode="auto">
          <a:xfrm>
            <a:off x="4859338" y="2578100"/>
            <a:ext cx="3598862"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and this value is called the </a:t>
            </a:r>
            <a:r>
              <a:rPr lang="en-GB" b="1">
                <a:solidFill>
                  <a:srgbClr val="FF6600"/>
                </a:solidFill>
              </a:rPr>
              <a:t>upper bound</a:t>
            </a:r>
            <a:r>
              <a:rPr lang="en-GB"/>
              <a:t>.</a:t>
            </a:r>
          </a:p>
        </p:txBody>
      </p:sp>
      <p:sp>
        <p:nvSpPr>
          <p:cNvPr id="243723" name="Text Box 11"/>
          <p:cNvSpPr txBox="1">
            <a:spLocks noChangeArrowheads="1"/>
          </p:cNvSpPr>
          <p:nvPr/>
        </p:nvSpPr>
        <p:spPr bwMode="auto">
          <a:xfrm>
            <a:off x="323850" y="3673475"/>
            <a:ext cx="8516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is an inequality. It says that the actual population of the United Kingdom is between 58 500 000 and 59 499 999.</a:t>
            </a:r>
            <a:endParaRPr lang="en-GB">
              <a:solidFill>
                <a:schemeClr val="tx1"/>
              </a:solidFill>
            </a:endParaRPr>
          </a:p>
        </p:txBody>
      </p:sp>
      <p:sp>
        <p:nvSpPr>
          <p:cNvPr id="243724" name="Text Box 12"/>
          <p:cNvSpPr txBox="1">
            <a:spLocks noChangeArrowheads="1"/>
          </p:cNvSpPr>
          <p:nvPr/>
        </p:nvSpPr>
        <p:spPr bwMode="auto">
          <a:xfrm>
            <a:off x="323850" y="4587875"/>
            <a:ext cx="85169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Because we have used </a:t>
            </a:r>
            <a:r>
              <a:rPr lang="en-US">
                <a:solidFill>
                  <a:schemeClr val="tx1"/>
                </a:solidFill>
              </a:rPr>
              <a:t>≤ symbols it means that these two numbers are included in the range of possible values.</a:t>
            </a:r>
            <a:r>
              <a:rPr lang="en-US"/>
              <a:t> We could also write the range as:</a:t>
            </a:r>
            <a:endParaRPr lang="en-GB"/>
          </a:p>
        </p:txBody>
      </p:sp>
      <p:sp>
        <p:nvSpPr>
          <p:cNvPr id="243729" name="Rectangle 17"/>
          <p:cNvSpPr>
            <a:spLocks noChangeArrowheads="1"/>
          </p:cNvSpPr>
          <p:nvPr/>
        </p:nvSpPr>
        <p:spPr bwMode="auto">
          <a:xfrm>
            <a:off x="1906588" y="5867400"/>
            <a:ext cx="532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58 500 000 </a:t>
            </a:r>
            <a:r>
              <a:rPr lang="en-US">
                <a:solidFill>
                  <a:schemeClr val="tx1"/>
                </a:solidFill>
              </a:rPr>
              <a:t>≤ population &lt;</a:t>
            </a:r>
            <a:r>
              <a:rPr lang="en-US">
                <a:solidFill>
                  <a:srgbClr val="FF6600"/>
                </a:solidFill>
              </a:rPr>
              <a:t> </a:t>
            </a:r>
            <a:r>
              <a:rPr lang="en-US"/>
              <a:t>59 500 000</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3720"/>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243719"/>
                                        </p:tgtEl>
                                        <p:attrNameLst>
                                          <p:attrName>style.visibility</p:attrName>
                                        </p:attrNameLst>
                                      </p:cBhvr>
                                      <p:to>
                                        <p:strVal val="visible"/>
                                      </p:to>
                                    </p:set>
                                    <p:animEffect transition="in" filter="wipe(down)">
                                      <p:cBhvr>
                                        <p:cTn id="10" dur="500"/>
                                        <p:tgtEl>
                                          <p:spTgt spid="2437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3722"/>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243721"/>
                                        </p:tgtEl>
                                        <p:attrNameLst>
                                          <p:attrName>style.visibility</p:attrName>
                                        </p:attrNameLst>
                                      </p:cBhvr>
                                      <p:to>
                                        <p:strVal val="visible"/>
                                      </p:to>
                                    </p:set>
                                    <p:animEffect transition="in" filter="wipe(down)">
                                      <p:cBhvr>
                                        <p:cTn id="18" dur="500"/>
                                        <p:tgtEl>
                                          <p:spTgt spid="2437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37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37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3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9" grpId="0" animBg="1"/>
      <p:bldP spid="243720" grpId="0" animBg="1" autoUpdateAnimBg="0"/>
      <p:bldP spid="243721" grpId="0" animBg="1"/>
      <p:bldP spid="243722" grpId="0" animBg="1" autoUpdateAnimBg="0"/>
      <p:bldP spid="243723" grpId="0" autoUpdateAnimBg="0"/>
      <p:bldP spid="243724" grpId="0" autoUpdateAnimBg="0"/>
      <p:bldP spid="2437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Upper and lower bounds for discrete data</a:t>
            </a:r>
            <a:endParaRPr lang="en-GB" smtClean="0"/>
          </a:p>
        </p:txBody>
      </p:sp>
      <p:sp>
        <p:nvSpPr>
          <p:cNvPr id="53253" name="Text Box 5"/>
          <p:cNvSpPr txBox="1">
            <a:spLocks noChangeArrowheads="1"/>
          </p:cNvSpPr>
          <p:nvPr/>
        </p:nvSpPr>
        <p:spPr bwMode="auto">
          <a:xfrm>
            <a:off x="365125" y="1143000"/>
            <a:ext cx="8321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Last year a shopkeeper made a profit of £43 250, to the nearest £50.</a:t>
            </a:r>
            <a:endParaRPr lang="en-GB"/>
          </a:p>
        </p:txBody>
      </p:sp>
      <p:sp>
        <p:nvSpPr>
          <p:cNvPr id="133171" name="Text Box 51"/>
          <p:cNvSpPr txBox="1">
            <a:spLocks noChangeArrowheads="1"/>
          </p:cNvSpPr>
          <p:nvPr/>
        </p:nvSpPr>
        <p:spPr bwMode="auto">
          <a:xfrm>
            <a:off x="1330325" y="2184400"/>
            <a:ext cx="6484938"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range of values could this amount be in?</a:t>
            </a:r>
            <a:endParaRPr lang="en-GB"/>
          </a:p>
        </p:txBody>
      </p:sp>
      <p:sp>
        <p:nvSpPr>
          <p:cNvPr id="133172" name="Text Box 52"/>
          <p:cNvSpPr txBox="1">
            <a:spLocks noChangeArrowheads="1"/>
          </p:cNvSpPr>
          <p:nvPr/>
        </p:nvSpPr>
        <p:spPr bwMode="auto">
          <a:xfrm>
            <a:off x="365125" y="2889250"/>
            <a:ext cx="855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lower bound is half-way between £43 200 and £43 250:</a:t>
            </a:r>
            <a:endParaRPr lang="en-GB"/>
          </a:p>
        </p:txBody>
      </p:sp>
      <p:sp>
        <p:nvSpPr>
          <p:cNvPr id="133173" name="Text Box 53"/>
          <p:cNvSpPr txBox="1">
            <a:spLocks noChangeArrowheads="1"/>
          </p:cNvSpPr>
          <p:nvPr/>
        </p:nvSpPr>
        <p:spPr bwMode="auto">
          <a:xfrm>
            <a:off x="3927475" y="3433763"/>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£43 225</a:t>
            </a:r>
            <a:endParaRPr lang="en-GB"/>
          </a:p>
        </p:txBody>
      </p:sp>
      <p:sp>
        <p:nvSpPr>
          <p:cNvPr id="133177" name="Text Box 57"/>
          <p:cNvSpPr txBox="1">
            <a:spLocks noChangeArrowheads="1"/>
          </p:cNvSpPr>
          <p:nvPr/>
        </p:nvSpPr>
        <p:spPr bwMode="auto">
          <a:xfrm>
            <a:off x="365125" y="3978275"/>
            <a:ext cx="8550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upper bound is half-way between £43 250 and £43 300, minus 1p:</a:t>
            </a:r>
            <a:endParaRPr lang="en-GB"/>
          </a:p>
        </p:txBody>
      </p:sp>
      <p:sp>
        <p:nvSpPr>
          <p:cNvPr id="133178" name="Text Box 58"/>
          <p:cNvSpPr txBox="1">
            <a:spLocks noChangeArrowheads="1"/>
          </p:cNvSpPr>
          <p:nvPr/>
        </p:nvSpPr>
        <p:spPr bwMode="auto">
          <a:xfrm>
            <a:off x="3716338" y="4624388"/>
            <a:ext cx="171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£43 274.99</a:t>
            </a:r>
            <a:endParaRPr lang="en-GB"/>
          </a:p>
        </p:txBody>
      </p:sp>
      <p:sp>
        <p:nvSpPr>
          <p:cNvPr id="133179" name="Text Box 59"/>
          <p:cNvSpPr txBox="1">
            <a:spLocks noChangeArrowheads="1"/>
          </p:cNvSpPr>
          <p:nvPr/>
        </p:nvSpPr>
        <p:spPr bwMode="auto">
          <a:xfrm>
            <a:off x="365125" y="5168900"/>
            <a:ext cx="372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range for this profit is:</a:t>
            </a:r>
          </a:p>
        </p:txBody>
      </p:sp>
      <p:sp>
        <p:nvSpPr>
          <p:cNvPr id="133180" name="Rectangle 60"/>
          <p:cNvSpPr>
            <a:spLocks noChangeArrowheads="1"/>
          </p:cNvSpPr>
          <p:nvPr/>
        </p:nvSpPr>
        <p:spPr bwMode="auto">
          <a:xfrm>
            <a:off x="2490788" y="5762625"/>
            <a:ext cx="4191000" cy="485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£43 225 </a:t>
            </a:r>
            <a:r>
              <a:rPr lang="en-US">
                <a:solidFill>
                  <a:schemeClr val="tx1"/>
                </a:solidFill>
              </a:rPr>
              <a:t>≤ profit ≤</a:t>
            </a:r>
            <a:r>
              <a:rPr lang="en-US">
                <a:solidFill>
                  <a:srgbClr val="FF6600"/>
                </a:solidFill>
              </a:rPr>
              <a:t> </a:t>
            </a:r>
            <a:r>
              <a:rPr lang="en-US"/>
              <a:t>£43 274.99</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79"/>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33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1" grpId="0" animBg="1"/>
      <p:bldP spid="133172" grpId="0"/>
      <p:bldP spid="133173" grpId="0"/>
      <p:bldP spid="133177" grpId="0"/>
      <p:bldP spid="133178" grpId="0"/>
      <p:bldP spid="133179" grpId="0"/>
      <p:bldP spid="1331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129"/>
          <p:cNvSpPr>
            <a:spLocks/>
          </p:cNvSpPr>
          <p:nvPr/>
        </p:nvSpPr>
        <p:spPr bwMode="auto">
          <a:xfrm>
            <a:off x="1293813" y="955675"/>
            <a:ext cx="2330450" cy="1473200"/>
          </a:xfrm>
          <a:custGeom>
            <a:avLst/>
            <a:gdLst>
              <a:gd name="T0" fmla="*/ 0 w 1468"/>
              <a:gd name="T1" fmla="*/ 1473200 h 928"/>
              <a:gd name="T2" fmla="*/ 933450 w 1468"/>
              <a:gd name="T3" fmla="*/ 1473200 h 928"/>
              <a:gd name="T4" fmla="*/ 2330450 w 1468"/>
              <a:gd name="T5" fmla="*/ 0 h 928"/>
              <a:gd name="T6" fmla="*/ 1377950 w 1468"/>
              <a:gd name="T7" fmla="*/ 0 h 928"/>
              <a:gd name="T8" fmla="*/ 0 w 1468"/>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8FC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Text Box 130"/>
          <p:cNvSpPr txBox="1">
            <a:spLocks noChangeArrowheads="1"/>
          </p:cNvSpPr>
          <p:nvPr/>
        </p:nvSpPr>
        <p:spPr bwMode="auto">
          <a:xfrm rot="-2820000">
            <a:off x="1822451" y="1450975"/>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Hundreds</a:t>
            </a:r>
            <a:endParaRPr lang="en-GB" sz="2000" b="1"/>
          </a:p>
        </p:txBody>
      </p:sp>
      <p:grpSp>
        <p:nvGrpSpPr>
          <p:cNvPr id="14340" name="Group 134"/>
          <p:cNvGrpSpPr>
            <a:grpSpLocks/>
          </p:cNvGrpSpPr>
          <p:nvPr/>
        </p:nvGrpSpPr>
        <p:grpSpPr bwMode="auto">
          <a:xfrm>
            <a:off x="1295400" y="2430463"/>
            <a:ext cx="935038" cy="576262"/>
            <a:chOff x="597" y="1604"/>
            <a:chExt cx="589" cy="363"/>
          </a:xfrm>
        </p:grpSpPr>
        <p:sp>
          <p:nvSpPr>
            <p:cNvPr id="14418" name="Rectangle 132"/>
            <p:cNvSpPr>
              <a:spLocks noChangeArrowheads="1"/>
            </p:cNvSpPr>
            <p:nvPr/>
          </p:nvSpPr>
          <p:spPr bwMode="auto">
            <a:xfrm>
              <a:off x="597" y="1604"/>
              <a:ext cx="589" cy="363"/>
            </a:xfrm>
            <a:prstGeom prst="rect">
              <a:avLst/>
            </a:prstGeom>
            <a:solidFill>
              <a:srgbClr val="8FC7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9" name="Text Box 133"/>
            <p:cNvSpPr txBox="1">
              <a:spLocks noChangeArrowheads="1"/>
            </p:cNvSpPr>
            <p:nvPr/>
          </p:nvSpPr>
          <p:spPr bwMode="auto">
            <a:xfrm>
              <a:off x="690" y="164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2</a:t>
              </a:r>
              <a:endParaRPr lang="en-GB" b="1" baseline="30000"/>
            </a:p>
          </p:txBody>
        </p:sp>
      </p:grpSp>
      <p:pic>
        <p:nvPicPr>
          <p:cNvPr id="14341" name="Picture 3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34"/>
          <p:cNvSpPr>
            <a:spLocks noGrp="1" noChangeArrowheads="1"/>
          </p:cNvSpPr>
          <p:nvPr>
            <p:ph type="title" idx="4294967295"/>
          </p:nvPr>
        </p:nvSpPr>
        <p:spPr>
          <a:xfrm>
            <a:off x="152400" y="152400"/>
            <a:ext cx="6858000" cy="609600"/>
          </a:xfrm>
        </p:spPr>
        <p:txBody>
          <a:bodyPr/>
          <a:lstStyle/>
          <a:p>
            <a:pPr eaLnBrk="1" hangingPunct="1"/>
            <a:r>
              <a:rPr lang="en-GB" smtClean="0">
                <a:solidFill>
                  <a:srgbClr val="5B0091"/>
                </a:solidFill>
              </a:rPr>
              <a:t>The decimal number system</a:t>
            </a:r>
            <a:endParaRPr lang="en-GB" smtClean="0"/>
          </a:p>
        </p:txBody>
      </p:sp>
      <p:sp>
        <p:nvSpPr>
          <p:cNvPr id="174115" name="Text Box 35"/>
          <p:cNvSpPr txBox="1">
            <a:spLocks noChangeArrowheads="1"/>
          </p:cNvSpPr>
          <p:nvPr/>
        </p:nvSpPr>
        <p:spPr bwMode="auto">
          <a:xfrm>
            <a:off x="323850" y="4365625"/>
            <a:ext cx="8516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decimal point separates the whole number part from the fractional part.</a:t>
            </a:r>
            <a:endParaRPr lang="en-GB"/>
          </a:p>
        </p:txBody>
      </p:sp>
      <p:sp>
        <p:nvSpPr>
          <p:cNvPr id="14345" name="Freeform 74"/>
          <p:cNvSpPr>
            <a:spLocks/>
          </p:cNvSpPr>
          <p:nvPr/>
        </p:nvSpPr>
        <p:spPr bwMode="auto">
          <a:xfrm>
            <a:off x="5975350" y="946150"/>
            <a:ext cx="2330450" cy="1473200"/>
          </a:xfrm>
          <a:custGeom>
            <a:avLst/>
            <a:gdLst>
              <a:gd name="T0" fmla="*/ 0 w 1468"/>
              <a:gd name="T1" fmla="*/ 1473200 h 928"/>
              <a:gd name="T2" fmla="*/ 933450 w 1468"/>
              <a:gd name="T3" fmla="*/ 1473200 h 928"/>
              <a:gd name="T4" fmla="*/ 2330450 w 1468"/>
              <a:gd name="T5" fmla="*/ 0 h 928"/>
              <a:gd name="T6" fmla="*/ 1377950 w 1468"/>
              <a:gd name="T7" fmla="*/ 0 h 928"/>
              <a:gd name="T8" fmla="*/ 0 w 1468"/>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F7F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75"/>
          <p:cNvSpPr txBox="1">
            <a:spLocks noChangeArrowheads="1"/>
          </p:cNvSpPr>
          <p:nvPr/>
        </p:nvSpPr>
        <p:spPr bwMode="auto">
          <a:xfrm rot="-2820000">
            <a:off x="6273800" y="1454150"/>
            <a:ext cx="1781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Thousandths</a:t>
            </a:r>
            <a:endParaRPr lang="en-GB" sz="2000" b="1"/>
          </a:p>
        </p:txBody>
      </p:sp>
      <p:sp>
        <p:nvSpPr>
          <p:cNvPr id="14347" name="Rectangle 77"/>
          <p:cNvSpPr>
            <a:spLocks noChangeArrowheads="1"/>
          </p:cNvSpPr>
          <p:nvPr/>
        </p:nvSpPr>
        <p:spPr bwMode="auto">
          <a:xfrm>
            <a:off x="5973763" y="2428875"/>
            <a:ext cx="935037" cy="576263"/>
          </a:xfrm>
          <a:prstGeom prst="rect">
            <a:avLst/>
          </a:prstGeom>
          <a:solidFill>
            <a:srgbClr val="F7FB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Text Box 78"/>
          <p:cNvSpPr txBox="1">
            <a:spLocks noChangeArrowheads="1"/>
          </p:cNvSpPr>
          <p:nvPr/>
        </p:nvSpPr>
        <p:spPr bwMode="auto">
          <a:xfrm>
            <a:off x="6122988" y="2489200"/>
            <a:ext cx="70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-3</a:t>
            </a:r>
            <a:endParaRPr lang="en-GB" b="1" baseline="30000"/>
          </a:p>
        </p:txBody>
      </p:sp>
      <p:sp>
        <p:nvSpPr>
          <p:cNvPr id="14349" name="Freeform 80"/>
          <p:cNvSpPr>
            <a:spLocks/>
          </p:cNvSpPr>
          <p:nvPr/>
        </p:nvSpPr>
        <p:spPr bwMode="auto">
          <a:xfrm>
            <a:off x="4103688" y="955675"/>
            <a:ext cx="2330450" cy="1473200"/>
          </a:xfrm>
          <a:custGeom>
            <a:avLst/>
            <a:gdLst>
              <a:gd name="T0" fmla="*/ 0 w 1468"/>
              <a:gd name="T1" fmla="*/ 1473200 h 928"/>
              <a:gd name="T2" fmla="*/ 933450 w 1468"/>
              <a:gd name="T3" fmla="*/ 1473200 h 928"/>
              <a:gd name="T4" fmla="*/ 2330450 w 1468"/>
              <a:gd name="T5" fmla="*/ 0 h 928"/>
              <a:gd name="T6" fmla="*/ 1377950 w 1468"/>
              <a:gd name="T7" fmla="*/ 0 h 928"/>
              <a:gd name="T8" fmla="*/ 0 w 1468"/>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D9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Text Box 81"/>
          <p:cNvSpPr txBox="1">
            <a:spLocks noChangeArrowheads="1"/>
          </p:cNvSpPr>
          <p:nvPr/>
        </p:nvSpPr>
        <p:spPr bwMode="auto">
          <a:xfrm rot="-2820000">
            <a:off x="4753769" y="1481931"/>
            <a:ext cx="1017588" cy="396875"/>
          </a:xfrm>
          <a:prstGeom prst="rect">
            <a:avLst/>
          </a:prstGeom>
          <a:solidFill>
            <a:srgbClr val="D9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Tenths</a:t>
            </a:r>
            <a:endParaRPr lang="en-GB" sz="2000" b="1"/>
          </a:p>
        </p:txBody>
      </p:sp>
      <p:sp>
        <p:nvSpPr>
          <p:cNvPr id="14351" name="Freeform 83"/>
          <p:cNvSpPr>
            <a:spLocks/>
          </p:cNvSpPr>
          <p:nvPr/>
        </p:nvSpPr>
        <p:spPr bwMode="auto">
          <a:xfrm>
            <a:off x="5065713" y="963613"/>
            <a:ext cx="2330450" cy="1473200"/>
          </a:xfrm>
          <a:custGeom>
            <a:avLst/>
            <a:gdLst>
              <a:gd name="T0" fmla="*/ 0 w 1468"/>
              <a:gd name="T1" fmla="*/ 1473200 h 928"/>
              <a:gd name="T2" fmla="*/ 933450 w 1468"/>
              <a:gd name="T3" fmla="*/ 1473200 h 928"/>
              <a:gd name="T4" fmla="*/ 2330450 w 1468"/>
              <a:gd name="T5" fmla="*/ 0 h 928"/>
              <a:gd name="T6" fmla="*/ 1377950 w 1468"/>
              <a:gd name="T7" fmla="*/ 0 h 928"/>
              <a:gd name="T8" fmla="*/ 0 w 1468"/>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E7F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Text Box 84"/>
          <p:cNvSpPr txBox="1">
            <a:spLocks noChangeArrowheads="1"/>
          </p:cNvSpPr>
          <p:nvPr/>
        </p:nvSpPr>
        <p:spPr bwMode="auto">
          <a:xfrm rot="-2820000">
            <a:off x="5449094" y="1413669"/>
            <a:ext cx="1611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Hundredths</a:t>
            </a:r>
            <a:endParaRPr lang="en-GB" sz="2000" b="1"/>
          </a:p>
        </p:txBody>
      </p:sp>
      <p:sp>
        <p:nvSpPr>
          <p:cNvPr id="14353" name="Rectangle 86"/>
          <p:cNvSpPr>
            <a:spLocks noChangeArrowheads="1"/>
          </p:cNvSpPr>
          <p:nvPr/>
        </p:nvSpPr>
        <p:spPr bwMode="auto">
          <a:xfrm>
            <a:off x="5037138" y="2428875"/>
            <a:ext cx="935037" cy="576263"/>
          </a:xfrm>
          <a:prstGeom prst="rect">
            <a:avLst/>
          </a:prstGeom>
          <a:solidFill>
            <a:srgbClr val="E7F3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Text Box 87"/>
          <p:cNvSpPr txBox="1">
            <a:spLocks noChangeArrowheads="1"/>
          </p:cNvSpPr>
          <p:nvPr/>
        </p:nvSpPr>
        <p:spPr bwMode="auto">
          <a:xfrm>
            <a:off x="5186363" y="2489200"/>
            <a:ext cx="704850" cy="457200"/>
          </a:xfrm>
          <a:prstGeom prst="rect">
            <a:avLst/>
          </a:prstGeom>
          <a:solidFill>
            <a:srgbClr val="E7F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-2</a:t>
            </a:r>
            <a:endParaRPr lang="en-GB" b="1" baseline="30000"/>
          </a:p>
        </p:txBody>
      </p:sp>
      <p:sp>
        <p:nvSpPr>
          <p:cNvPr id="14355" name="Rectangle 89"/>
          <p:cNvSpPr>
            <a:spLocks noChangeArrowheads="1"/>
          </p:cNvSpPr>
          <p:nvPr/>
        </p:nvSpPr>
        <p:spPr bwMode="auto">
          <a:xfrm>
            <a:off x="4102100" y="2428875"/>
            <a:ext cx="935038" cy="576263"/>
          </a:xfrm>
          <a:prstGeom prst="rect">
            <a:avLst/>
          </a:prstGeom>
          <a:solidFill>
            <a:srgbClr val="D9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Text Box 90"/>
          <p:cNvSpPr txBox="1">
            <a:spLocks noChangeArrowheads="1"/>
          </p:cNvSpPr>
          <p:nvPr/>
        </p:nvSpPr>
        <p:spPr bwMode="auto">
          <a:xfrm>
            <a:off x="4249738" y="2489200"/>
            <a:ext cx="704850" cy="457200"/>
          </a:xfrm>
          <a:prstGeom prst="rect">
            <a:avLst/>
          </a:prstGeom>
          <a:solidFill>
            <a:srgbClr val="D9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-1</a:t>
            </a:r>
            <a:endParaRPr lang="en-GB" b="1" baseline="30000"/>
          </a:p>
        </p:txBody>
      </p:sp>
      <p:sp>
        <p:nvSpPr>
          <p:cNvPr id="14357" name="Freeform 92"/>
          <p:cNvSpPr>
            <a:spLocks/>
          </p:cNvSpPr>
          <p:nvPr/>
        </p:nvSpPr>
        <p:spPr bwMode="auto">
          <a:xfrm>
            <a:off x="2232025" y="957263"/>
            <a:ext cx="2330450" cy="1473200"/>
          </a:xfrm>
          <a:custGeom>
            <a:avLst/>
            <a:gdLst>
              <a:gd name="T0" fmla="*/ 0 w 1468"/>
              <a:gd name="T1" fmla="*/ 1473200 h 928"/>
              <a:gd name="T2" fmla="*/ 933450 w 1468"/>
              <a:gd name="T3" fmla="*/ 1473200 h 928"/>
              <a:gd name="T4" fmla="*/ 2330450 w 1468"/>
              <a:gd name="T5" fmla="*/ 0 h 928"/>
              <a:gd name="T6" fmla="*/ 1377950 w 1468"/>
              <a:gd name="T7" fmla="*/ 0 h 928"/>
              <a:gd name="T8" fmla="*/ 0 w 1468"/>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AFD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Text Box 93"/>
          <p:cNvSpPr txBox="1">
            <a:spLocks noChangeArrowheads="1"/>
          </p:cNvSpPr>
          <p:nvPr/>
        </p:nvSpPr>
        <p:spPr bwMode="auto">
          <a:xfrm rot="-2820000">
            <a:off x="2994025" y="1487488"/>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Tens</a:t>
            </a:r>
            <a:endParaRPr lang="en-GB" sz="2000" b="1"/>
          </a:p>
        </p:txBody>
      </p:sp>
      <p:sp>
        <p:nvSpPr>
          <p:cNvPr id="14359" name="Freeform 95"/>
          <p:cNvSpPr>
            <a:spLocks/>
          </p:cNvSpPr>
          <p:nvPr/>
        </p:nvSpPr>
        <p:spPr bwMode="auto">
          <a:xfrm>
            <a:off x="3167063" y="947738"/>
            <a:ext cx="2330450" cy="1473200"/>
          </a:xfrm>
          <a:custGeom>
            <a:avLst/>
            <a:gdLst>
              <a:gd name="T0" fmla="*/ 0 w 1468"/>
              <a:gd name="T1" fmla="*/ 1473200 h 928"/>
              <a:gd name="T2" fmla="*/ 933450 w 1468"/>
              <a:gd name="T3" fmla="*/ 1473200 h 928"/>
              <a:gd name="T4" fmla="*/ 2330450 w 1468"/>
              <a:gd name="T5" fmla="*/ 0 h 928"/>
              <a:gd name="T6" fmla="*/ 1377950 w 1468"/>
              <a:gd name="T7" fmla="*/ 0 h 928"/>
              <a:gd name="T8" fmla="*/ 0 w 1468"/>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928">
                <a:moveTo>
                  <a:pt x="0" y="928"/>
                </a:moveTo>
                <a:lnTo>
                  <a:pt x="588" y="928"/>
                </a:lnTo>
                <a:lnTo>
                  <a:pt x="1468" y="0"/>
                </a:lnTo>
                <a:lnTo>
                  <a:pt x="868" y="0"/>
                </a:lnTo>
                <a:lnTo>
                  <a:pt x="0" y="928"/>
                </a:lnTo>
                <a:close/>
              </a:path>
            </a:pathLst>
          </a:custGeom>
          <a:solidFill>
            <a:srgbClr val="C9E4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Text Box 96"/>
          <p:cNvSpPr txBox="1">
            <a:spLocks noChangeArrowheads="1"/>
          </p:cNvSpPr>
          <p:nvPr/>
        </p:nvSpPr>
        <p:spPr bwMode="auto">
          <a:xfrm rot="-2820000">
            <a:off x="3910013" y="1485900"/>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t>Units</a:t>
            </a:r>
            <a:endParaRPr lang="en-GB" sz="2000" b="1"/>
          </a:p>
        </p:txBody>
      </p:sp>
      <p:sp>
        <p:nvSpPr>
          <p:cNvPr id="14361" name="Rectangle 98"/>
          <p:cNvSpPr>
            <a:spLocks noChangeArrowheads="1"/>
          </p:cNvSpPr>
          <p:nvPr/>
        </p:nvSpPr>
        <p:spPr bwMode="auto">
          <a:xfrm>
            <a:off x="3165475" y="2430463"/>
            <a:ext cx="935038" cy="576262"/>
          </a:xfrm>
          <a:prstGeom prst="rect">
            <a:avLst/>
          </a:prstGeom>
          <a:solidFill>
            <a:srgbClr val="C9E4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Text Box 99"/>
          <p:cNvSpPr txBox="1">
            <a:spLocks noChangeArrowheads="1"/>
          </p:cNvSpPr>
          <p:nvPr/>
        </p:nvSpPr>
        <p:spPr bwMode="auto">
          <a:xfrm>
            <a:off x="3314700" y="2490788"/>
            <a:ext cx="636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0</a:t>
            </a:r>
            <a:endParaRPr lang="en-GB" b="1" baseline="30000"/>
          </a:p>
        </p:txBody>
      </p:sp>
      <p:sp>
        <p:nvSpPr>
          <p:cNvPr id="14363" name="Rectangle 101"/>
          <p:cNvSpPr>
            <a:spLocks noChangeArrowheads="1"/>
          </p:cNvSpPr>
          <p:nvPr/>
        </p:nvSpPr>
        <p:spPr bwMode="auto">
          <a:xfrm>
            <a:off x="2230438" y="2430463"/>
            <a:ext cx="935037" cy="576262"/>
          </a:xfrm>
          <a:prstGeom prst="rect">
            <a:avLst/>
          </a:prstGeom>
          <a:solidFill>
            <a:srgbClr val="AFD7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Text Box 102"/>
          <p:cNvSpPr txBox="1">
            <a:spLocks noChangeArrowheads="1"/>
          </p:cNvSpPr>
          <p:nvPr/>
        </p:nvSpPr>
        <p:spPr bwMode="auto">
          <a:xfrm>
            <a:off x="2378075" y="2490788"/>
            <a:ext cx="636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10</a:t>
            </a:r>
            <a:r>
              <a:rPr lang="en-US" b="1" baseline="30000"/>
              <a:t>1</a:t>
            </a:r>
            <a:endParaRPr lang="en-GB" b="1" baseline="30000"/>
          </a:p>
        </p:txBody>
      </p:sp>
      <p:sp>
        <p:nvSpPr>
          <p:cNvPr id="14365" name="Line 110"/>
          <p:cNvSpPr>
            <a:spLocks noChangeShapeType="1"/>
          </p:cNvSpPr>
          <p:nvPr/>
        </p:nvSpPr>
        <p:spPr bwMode="auto">
          <a:xfrm flipV="1">
            <a:off x="2227263" y="954088"/>
            <a:ext cx="1390650" cy="1476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111"/>
          <p:cNvSpPr>
            <a:spLocks noChangeShapeType="1"/>
          </p:cNvSpPr>
          <p:nvPr/>
        </p:nvSpPr>
        <p:spPr bwMode="auto">
          <a:xfrm>
            <a:off x="2681288" y="955675"/>
            <a:ext cx="56245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Line 112"/>
          <p:cNvSpPr>
            <a:spLocks noChangeShapeType="1"/>
          </p:cNvSpPr>
          <p:nvPr/>
        </p:nvSpPr>
        <p:spPr bwMode="auto">
          <a:xfrm flipV="1">
            <a:off x="3163888" y="954088"/>
            <a:ext cx="1390650" cy="1476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Line 114"/>
          <p:cNvSpPr>
            <a:spLocks noChangeShapeType="1"/>
          </p:cNvSpPr>
          <p:nvPr/>
        </p:nvSpPr>
        <p:spPr bwMode="auto">
          <a:xfrm flipV="1">
            <a:off x="5035550" y="954088"/>
            <a:ext cx="1390650" cy="1476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Line 115"/>
          <p:cNvSpPr>
            <a:spLocks noChangeShapeType="1"/>
          </p:cNvSpPr>
          <p:nvPr/>
        </p:nvSpPr>
        <p:spPr bwMode="auto">
          <a:xfrm flipV="1">
            <a:off x="5972175" y="954088"/>
            <a:ext cx="1390650" cy="1476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Line 116"/>
          <p:cNvSpPr>
            <a:spLocks noChangeShapeType="1"/>
          </p:cNvSpPr>
          <p:nvPr/>
        </p:nvSpPr>
        <p:spPr bwMode="auto">
          <a:xfrm flipV="1">
            <a:off x="6908800" y="954088"/>
            <a:ext cx="1390650" cy="1476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71" name="Group 117"/>
          <p:cNvGrpSpPr>
            <a:grpSpLocks/>
          </p:cNvGrpSpPr>
          <p:nvPr/>
        </p:nvGrpSpPr>
        <p:grpSpPr bwMode="auto">
          <a:xfrm>
            <a:off x="2227263" y="2430463"/>
            <a:ext cx="4679950" cy="576262"/>
            <a:chOff x="1156" y="3030"/>
            <a:chExt cx="2948" cy="363"/>
          </a:xfrm>
        </p:grpSpPr>
        <p:sp>
          <p:nvSpPr>
            <p:cNvPr id="14413" name="Rectangle 118"/>
            <p:cNvSpPr>
              <a:spLocks noChangeArrowheads="1"/>
            </p:cNvSpPr>
            <p:nvPr/>
          </p:nvSpPr>
          <p:spPr bwMode="auto">
            <a:xfrm>
              <a:off x="3515"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9E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4" name="Rectangle 119"/>
            <p:cNvSpPr>
              <a:spLocks noChangeArrowheads="1"/>
            </p:cNvSpPr>
            <p:nvPr/>
          </p:nvSpPr>
          <p:spPr bwMode="auto">
            <a:xfrm>
              <a:off x="292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AFD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5" name="Rectangle 120"/>
            <p:cNvSpPr>
              <a:spLocks noChangeArrowheads="1"/>
            </p:cNvSpPr>
            <p:nvPr/>
          </p:nvSpPr>
          <p:spPr bwMode="auto">
            <a:xfrm>
              <a:off x="233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8FC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6" name="Rectangle 121"/>
            <p:cNvSpPr>
              <a:spLocks noChangeArrowheads="1"/>
            </p:cNvSpPr>
            <p:nvPr/>
          </p:nvSpPr>
          <p:spPr bwMode="auto">
            <a:xfrm>
              <a:off x="174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79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7" name="Rectangle 122"/>
            <p:cNvSpPr>
              <a:spLocks noChangeArrowheads="1"/>
            </p:cNvSpPr>
            <p:nvPr/>
          </p:nvSpPr>
          <p:spPr bwMode="auto">
            <a:xfrm>
              <a:off x="1156" y="303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239" name="Group 159"/>
          <p:cNvGrpSpPr>
            <a:grpSpLocks/>
          </p:cNvGrpSpPr>
          <p:nvPr/>
        </p:nvGrpSpPr>
        <p:grpSpPr bwMode="auto">
          <a:xfrm>
            <a:off x="4156075" y="3657600"/>
            <a:ext cx="2732088" cy="609600"/>
            <a:chOff x="2618" y="2400"/>
            <a:chExt cx="1721" cy="384"/>
          </a:xfrm>
        </p:grpSpPr>
        <p:sp>
          <p:nvSpPr>
            <p:cNvPr id="14411" name="AutoShape 125"/>
            <p:cNvSpPr>
              <a:spLocks/>
            </p:cNvSpPr>
            <p:nvPr/>
          </p:nvSpPr>
          <p:spPr bwMode="auto">
            <a:xfrm rot="-5400000">
              <a:off x="3415" y="1603"/>
              <a:ext cx="127" cy="1721"/>
            </a:xfrm>
            <a:prstGeom prst="leftBrace">
              <a:avLst>
                <a:gd name="adj1" fmla="val 112927"/>
                <a:gd name="adj2" fmla="val 50000"/>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2" name="Text Box 127"/>
            <p:cNvSpPr txBox="1">
              <a:spLocks noChangeArrowheads="1"/>
            </p:cNvSpPr>
            <p:nvPr/>
          </p:nvSpPr>
          <p:spPr bwMode="auto">
            <a:xfrm>
              <a:off x="2987" y="2572"/>
              <a:ext cx="9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D</a:t>
              </a:r>
              <a:r>
                <a:rPr lang="en-GB" sz="1400" b="1">
                  <a:solidFill>
                    <a:srgbClr val="FF6600"/>
                  </a:solidFill>
                </a:rPr>
                <a:t>ECIMAL </a:t>
              </a:r>
              <a:r>
                <a:rPr lang="en-GB" sz="1600" b="1">
                  <a:solidFill>
                    <a:srgbClr val="FF6600"/>
                  </a:solidFill>
                </a:rPr>
                <a:t>P</a:t>
              </a:r>
              <a:r>
                <a:rPr lang="en-GB" sz="1400" b="1">
                  <a:solidFill>
                    <a:srgbClr val="FF6600"/>
                  </a:solidFill>
                </a:rPr>
                <a:t>ART</a:t>
              </a:r>
            </a:p>
          </p:txBody>
        </p:sp>
      </p:grpSp>
      <p:sp>
        <p:nvSpPr>
          <p:cNvPr id="14373" name="Line 136"/>
          <p:cNvSpPr>
            <a:spLocks noChangeShapeType="1"/>
          </p:cNvSpPr>
          <p:nvPr/>
        </p:nvSpPr>
        <p:spPr bwMode="auto">
          <a:xfrm flipV="1">
            <a:off x="1295400" y="962025"/>
            <a:ext cx="1390650" cy="1476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40" name="Group 160"/>
          <p:cNvGrpSpPr>
            <a:grpSpLocks/>
          </p:cNvGrpSpPr>
          <p:nvPr/>
        </p:nvGrpSpPr>
        <p:grpSpPr bwMode="auto">
          <a:xfrm>
            <a:off x="1295400" y="3657600"/>
            <a:ext cx="2732088" cy="609600"/>
            <a:chOff x="816" y="2400"/>
            <a:chExt cx="1721" cy="384"/>
          </a:xfrm>
        </p:grpSpPr>
        <p:sp>
          <p:nvSpPr>
            <p:cNvPr id="14409" name="Text Box 126"/>
            <p:cNvSpPr txBox="1">
              <a:spLocks noChangeArrowheads="1"/>
            </p:cNvSpPr>
            <p:nvPr/>
          </p:nvSpPr>
          <p:spPr bwMode="auto">
            <a:xfrm>
              <a:off x="963" y="2572"/>
              <a:ext cx="14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W</a:t>
              </a:r>
              <a:r>
                <a:rPr lang="en-GB" sz="1400" b="1">
                  <a:solidFill>
                    <a:srgbClr val="FF6600"/>
                  </a:solidFill>
                </a:rPr>
                <a:t>HOLE </a:t>
              </a:r>
              <a:r>
                <a:rPr lang="en-GB" sz="1600" b="1">
                  <a:solidFill>
                    <a:srgbClr val="FF6600"/>
                  </a:solidFill>
                </a:rPr>
                <a:t>N</a:t>
              </a:r>
              <a:r>
                <a:rPr lang="en-GB" sz="1400" b="1">
                  <a:solidFill>
                    <a:srgbClr val="FF6600"/>
                  </a:solidFill>
                </a:rPr>
                <a:t>UMBER </a:t>
              </a:r>
              <a:r>
                <a:rPr lang="en-GB" sz="1600" b="1">
                  <a:solidFill>
                    <a:srgbClr val="FF6600"/>
                  </a:solidFill>
                </a:rPr>
                <a:t>P</a:t>
              </a:r>
              <a:r>
                <a:rPr lang="en-GB" sz="1400" b="1">
                  <a:solidFill>
                    <a:srgbClr val="FF6600"/>
                  </a:solidFill>
                </a:rPr>
                <a:t>ART</a:t>
              </a:r>
            </a:p>
          </p:txBody>
        </p:sp>
        <p:sp>
          <p:nvSpPr>
            <p:cNvPr id="14410" name="AutoShape 137"/>
            <p:cNvSpPr>
              <a:spLocks/>
            </p:cNvSpPr>
            <p:nvPr/>
          </p:nvSpPr>
          <p:spPr bwMode="auto">
            <a:xfrm rot="-5400000">
              <a:off x="1613" y="1603"/>
              <a:ext cx="127" cy="1721"/>
            </a:xfrm>
            <a:prstGeom prst="leftBrace">
              <a:avLst>
                <a:gd name="adj1" fmla="val 112927"/>
                <a:gd name="adj2" fmla="val 50000"/>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75" name="Line 138"/>
          <p:cNvSpPr>
            <a:spLocks noChangeShapeType="1"/>
          </p:cNvSpPr>
          <p:nvPr/>
        </p:nvSpPr>
        <p:spPr bwMode="auto">
          <a:xfrm flipV="1">
            <a:off x="4095750" y="954088"/>
            <a:ext cx="1390650" cy="1476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9" name="Text Box 139"/>
          <p:cNvSpPr txBox="1">
            <a:spLocks noChangeArrowheads="1"/>
          </p:cNvSpPr>
          <p:nvPr/>
        </p:nvSpPr>
        <p:spPr bwMode="auto">
          <a:xfrm>
            <a:off x="303213" y="5181600"/>
            <a:ext cx="652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think of the number in this example as:</a:t>
            </a:r>
            <a:endParaRPr lang="en-GB"/>
          </a:p>
        </p:txBody>
      </p:sp>
      <p:grpSp>
        <p:nvGrpSpPr>
          <p:cNvPr id="174256" name="Group 176"/>
          <p:cNvGrpSpPr>
            <a:grpSpLocks/>
          </p:cNvGrpSpPr>
          <p:nvPr/>
        </p:nvGrpSpPr>
        <p:grpSpPr bwMode="auto">
          <a:xfrm>
            <a:off x="1627188" y="5734050"/>
            <a:ext cx="5891212" cy="666750"/>
            <a:chOff x="1025" y="3612"/>
            <a:chExt cx="3711" cy="420"/>
          </a:xfrm>
        </p:grpSpPr>
        <p:grpSp>
          <p:nvGrpSpPr>
            <p:cNvPr id="14392" name="Group 156"/>
            <p:cNvGrpSpPr>
              <a:grpSpLocks/>
            </p:cNvGrpSpPr>
            <p:nvPr/>
          </p:nvGrpSpPr>
          <p:grpSpPr bwMode="auto">
            <a:xfrm>
              <a:off x="2049" y="3612"/>
              <a:ext cx="2687" cy="420"/>
              <a:chOff x="614" y="3579"/>
              <a:chExt cx="2687" cy="420"/>
            </a:xfrm>
          </p:grpSpPr>
          <p:sp>
            <p:nvSpPr>
              <p:cNvPr id="14394" name="Text Box 140"/>
              <p:cNvSpPr txBox="1">
                <a:spLocks noChangeArrowheads="1"/>
              </p:cNvSpPr>
              <p:nvPr/>
            </p:nvSpPr>
            <p:spPr bwMode="auto">
              <a:xfrm>
                <a:off x="614" y="3645"/>
                <a:ext cx="14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200 + 40 + 3 + </a:t>
                </a:r>
                <a:endParaRPr lang="en-GB"/>
              </a:p>
            </p:txBody>
          </p:sp>
          <p:grpSp>
            <p:nvGrpSpPr>
              <p:cNvPr id="14395" name="Group 144"/>
              <p:cNvGrpSpPr>
                <a:grpSpLocks/>
              </p:cNvGrpSpPr>
              <p:nvPr/>
            </p:nvGrpSpPr>
            <p:grpSpPr bwMode="auto">
              <a:xfrm>
                <a:off x="1920" y="3580"/>
                <a:ext cx="294" cy="419"/>
                <a:chOff x="3542" y="3319"/>
                <a:chExt cx="294" cy="419"/>
              </a:xfrm>
            </p:grpSpPr>
            <p:sp>
              <p:nvSpPr>
                <p:cNvPr id="14406" name="Text Box 141"/>
                <p:cNvSpPr txBox="1">
                  <a:spLocks noChangeArrowheads="1"/>
                </p:cNvSpPr>
                <p:nvPr/>
              </p:nvSpPr>
              <p:spPr bwMode="auto">
                <a:xfrm>
                  <a:off x="3587" y="3319"/>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a:t>
                  </a:r>
                  <a:endParaRPr lang="en-GB" sz="2000"/>
                </a:p>
              </p:txBody>
            </p:sp>
            <p:sp>
              <p:nvSpPr>
                <p:cNvPr id="14407" name="Line 142"/>
                <p:cNvSpPr>
                  <a:spLocks noChangeShapeType="1"/>
                </p:cNvSpPr>
                <p:nvPr/>
              </p:nvSpPr>
              <p:spPr bwMode="auto">
                <a:xfrm>
                  <a:off x="3593" y="3529"/>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8" name="Text Box 143"/>
                <p:cNvSpPr txBox="1">
                  <a:spLocks noChangeArrowheads="1"/>
                </p:cNvSpPr>
                <p:nvPr/>
              </p:nvSpPr>
              <p:spPr bwMode="auto">
                <a:xfrm>
                  <a:off x="3542" y="3488"/>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10</a:t>
                  </a:r>
                  <a:endParaRPr lang="en-GB" sz="2000"/>
                </a:p>
              </p:txBody>
            </p:sp>
          </p:grpSp>
          <p:grpSp>
            <p:nvGrpSpPr>
              <p:cNvPr id="14396" name="Group 155"/>
              <p:cNvGrpSpPr>
                <a:grpSpLocks/>
              </p:cNvGrpSpPr>
              <p:nvPr/>
            </p:nvGrpSpPr>
            <p:grpSpPr bwMode="auto">
              <a:xfrm>
                <a:off x="2829" y="3580"/>
                <a:ext cx="472" cy="419"/>
                <a:chOff x="4026" y="3415"/>
                <a:chExt cx="472" cy="419"/>
              </a:xfrm>
            </p:grpSpPr>
            <p:sp>
              <p:nvSpPr>
                <p:cNvPr id="14403" name="Text Box 146"/>
                <p:cNvSpPr txBox="1">
                  <a:spLocks noChangeArrowheads="1"/>
                </p:cNvSpPr>
                <p:nvPr/>
              </p:nvSpPr>
              <p:spPr bwMode="auto">
                <a:xfrm>
                  <a:off x="4159" y="3415"/>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a:t>
                  </a:r>
                  <a:endParaRPr lang="en-GB" sz="2000"/>
                </a:p>
              </p:txBody>
            </p:sp>
            <p:sp>
              <p:nvSpPr>
                <p:cNvPr id="14404" name="Line 147"/>
                <p:cNvSpPr>
                  <a:spLocks noChangeShapeType="1"/>
                </p:cNvSpPr>
                <p:nvPr/>
              </p:nvSpPr>
              <p:spPr bwMode="auto">
                <a:xfrm>
                  <a:off x="4078" y="3625"/>
                  <a:ext cx="36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5" name="Text Box 148"/>
                <p:cNvSpPr txBox="1">
                  <a:spLocks noChangeArrowheads="1"/>
                </p:cNvSpPr>
                <p:nvPr/>
              </p:nvSpPr>
              <p:spPr bwMode="auto">
                <a:xfrm>
                  <a:off x="4026" y="3584"/>
                  <a:ext cx="4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1000</a:t>
                  </a:r>
                  <a:endParaRPr lang="en-GB" sz="2000"/>
                </a:p>
              </p:txBody>
            </p:sp>
          </p:grpSp>
          <p:sp>
            <p:nvSpPr>
              <p:cNvPr id="14397" name="Text Box 149"/>
              <p:cNvSpPr txBox="1">
                <a:spLocks noChangeArrowheads="1"/>
              </p:cNvSpPr>
              <p:nvPr/>
            </p:nvSpPr>
            <p:spPr bwMode="auto">
              <a:xfrm>
                <a:off x="2158" y="3645"/>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14398" name="Group 153"/>
              <p:cNvGrpSpPr>
                <a:grpSpLocks/>
              </p:cNvGrpSpPr>
              <p:nvPr/>
            </p:nvGrpSpPr>
            <p:grpSpPr bwMode="auto">
              <a:xfrm>
                <a:off x="2330" y="3579"/>
                <a:ext cx="383" cy="419"/>
                <a:chOff x="2688" y="3511"/>
                <a:chExt cx="383" cy="419"/>
              </a:xfrm>
            </p:grpSpPr>
            <p:sp>
              <p:nvSpPr>
                <p:cNvPr id="14400" name="Text Box 150"/>
                <p:cNvSpPr txBox="1">
                  <a:spLocks noChangeArrowheads="1"/>
                </p:cNvSpPr>
                <p:nvPr/>
              </p:nvSpPr>
              <p:spPr bwMode="auto">
                <a:xfrm>
                  <a:off x="2777" y="351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7</a:t>
                  </a:r>
                  <a:endParaRPr lang="en-GB" sz="2000"/>
                </a:p>
              </p:txBody>
            </p:sp>
            <p:sp>
              <p:nvSpPr>
                <p:cNvPr id="14401" name="Line 151"/>
                <p:cNvSpPr>
                  <a:spLocks noChangeShapeType="1"/>
                </p:cNvSpPr>
                <p:nvPr/>
              </p:nvSpPr>
              <p:spPr bwMode="auto">
                <a:xfrm>
                  <a:off x="2734" y="3721"/>
                  <a:ext cx="29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2" name="Text Box 152"/>
                <p:cNvSpPr txBox="1">
                  <a:spLocks noChangeArrowheads="1"/>
                </p:cNvSpPr>
                <p:nvPr/>
              </p:nvSpPr>
              <p:spPr bwMode="auto">
                <a:xfrm>
                  <a:off x="2688" y="3680"/>
                  <a:ext cx="3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100</a:t>
                  </a:r>
                  <a:endParaRPr lang="en-GB" sz="2000"/>
                </a:p>
              </p:txBody>
            </p:sp>
          </p:grpSp>
          <p:sp>
            <p:nvSpPr>
              <p:cNvPr id="14399" name="Text Box 154"/>
              <p:cNvSpPr txBox="1">
                <a:spLocks noChangeArrowheads="1"/>
              </p:cNvSpPr>
              <p:nvPr/>
            </p:nvSpPr>
            <p:spPr bwMode="auto">
              <a:xfrm>
                <a:off x="2657" y="3645"/>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sp>
          <p:nvSpPr>
            <p:cNvPr id="14393" name="Text Box 157"/>
            <p:cNvSpPr txBox="1">
              <a:spLocks noChangeArrowheads="1"/>
            </p:cNvSpPr>
            <p:nvPr/>
          </p:nvSpPr>
          <p:spPr bwMode="auto">
            <a:xfrm>
              <a:off x="1025" y="3678"/>
              <a:ext cx="10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243.574  =</a:t>
              </a:r>
            </a:p>
          </p:txBody>
        </p:sp>
      </p:grpSp>
      <p:grpSp>
        <p:nvGrpSpPr>
          <p:cNvPr id="14378" name="Group 168"/>
          <p:cNvGrpSpPr>
            <a:grpSpLocks/>
          </p:cNvGrpSpPr>
          <p:nvPr/>
        </p:nvGrpSpPr>
        <p:grpSpPr bwMode="auto">
          <a:xfrm>
            <a:off x="1295400" y="3005138"/>
            <a:ext cx="5611813" cy="577850"/>
            <a:chOff x="816" y="1989"/>
            <a:chExt cx="3535" cy="364"/>
          </a:xfrm>
        </p:grpSpPr>
        <p:sp>
          <p:nvSpPr>
            <p:cNvPr id="14385" name="Rectangle 161"/>
            <p:cNvSpPr>
              <a:spLocks noChangeArrowheads="1"/>
            </p:cNvSpPr>
            <p:nvPr/>
          </p:nvSpPr>
          <p:spPr bwMode="auto">
            <a:xfrm>
              <a:off x="3762" y="199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9E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14386" name="Rectangle 162"/>
            <p:cNvSpPr>
              <a:spLocks noChangeArrowheads="1"/>
            </p:cNvSpPr>
            <p:nvPr/>
          </p:nvSpPr>
          <p:spPr bwMode="auto">
            <a:xfrm>
              <a:off x="3173" y="199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AFD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14387" name="Rectangle 163"/>
            <p:cNvSpPr>
              <a:spLocks noChangeArrowheads="1"/>
            </p:cNvSpPr>
            <p:nvPr/>
          </p:nvSpPr>
          <p:spPr bwMode="auto">
            <a:xfrm>
              <a:off x="2583" y="199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8FC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14388" name="Rectangle 164"/>
            <p:cNvSpPr>
              <a:spLocks noChangeArrowheads="1"/>
            </p:cNvSpPr>
            <p:nvPr/>
          </p:nvSpPr>
          <p:spPr bwMode="auto">
            <a:xfrm>
              <a:off x="1993" y="199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79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14389" name="Rectangle 165"/>
            <p:cNvSpPr>
              <a:spLocks noChangeArrowheads="1"/>
            </p:cNvSpPr>
            <p:nvPr/>
          </p:nvSpPr>
          <p:spPr bwMode="auto">
            <a:xfrm>
              <a:off x="1403" y="1990"/>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14390" name="Oval 166"/>
            <p:cNvSpPr>
              <a:spLocks noChangeArrowheads="1"/>
            </p:cNvSpPr>
            <p:nvPr/>
          </p:nvSpPr>
          <p:spPr bwMode="auto">
            <a:xfrm>
              <a:off x="2542" y="2134"/>
              <a:ext cx="75" cy="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1" name="Rectangle 167"/>
            <p:cNvSpPr>
              <a:spLocks noChangeArrowheads="1"/>
            </p:cNvSpPr>
            <p:nvPr/>
          </p:nvSpPr>
          <p:spPr bwMode="auto">
            <a:xfrm>
              <a:off x="816" y="1989"/>
              <a:ext cx="589" cy="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grpSp>
      <p:sp>
        <p:nvSpPr>
          <p:cNvPr id="174249" name="Rectangle 169"/>
          <p:cNvSpPr>
            <a:spLocks noChangeArrowheads="1"/>
          </p:cNvSpPr>
          <p:nvPr/>
        </p:nvSpPr>
        <p:spPr bwMode="auto">
          <a:xfrm>
            <a:off x="5972175" y="3006725"/>
            <a:ext cx="935038" cy="5762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9E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4</a:t>
            </a:r>
            <a:endParaRPr lang="en-GB"/>
          </a:p>
        </p:txBody>
      </p:sp>
      <p:sp>
        <p:nvSpPr>
          <p:cNvPr id="174250" name="Rectangle 170"/>
          <p:cNvSpPr>
            <a:spLocks noChangeArrowheads="1"/>
          </p:cNvSpPr>
          <p:nvPr/>
        </p:nvSpPr>
        <p:spPr bwMode="auto">
          <a:xfrm>
            <a:off x="5037138" y="3006725"/>
            <a:ext cx="935037" cy="5762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AFD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7</a:t>
            </a:r>
            <a:endParaRPr lang="en-GB"/>
          </a:p>
        </p:txBody>
      </p:sp>
      <p:sp>
        <p:nvSpPr>
          <p:cNvPr id="174251" name="Rectangle 171"/>
          <p:cNvSpPr>
            <a:spLocks noChangeArrowheads="1"/>
          </p:cNvSpPr>
          <p:nvPr/>
        </p:nvSpPr>
        <p:spPr bwMode="auto">
          <a:xfrm>
            <a:off x="4100513" y="3006725"/>
            <a:ext cx="935037" cy="5762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8FC7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5</a:t>
            </a:r>
            <a:endParaRPr lang="en-GB"/>
          </a:p>
        </p:txBody>
      </p:sp>
      <p:sp>
        <p:nvSpPr>
          <p:cNvPr id="174252" name="Rectangle 172"/>
          <p:cNvSpPr>
            <a:spLocks noChangeArrowheads="1"/>
          </p:cNvSpPr>
          <p:nvPr/>
        </p:nvSpPr>
        <p:spPr bwMode="auto">
          <a:xfrm>
            <a:off x="3163888" y="3006725"/>
            <a:ext cx="935037" cy="5762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79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endParaRPr lang="en-GB"/>
          </a:p>
        </p:txBody>
      </p:sp>
      <p:sp>
        <p:nvSpPr>
          <p:cNvPr id="174253" name="Rectangle 173"/>
          <p:cNvSpPr>
            <a:spLocks noChangeArrowheads="1"/>
          </p:cNvSpPr>
          <p:nvPr/>
        </p:nvSpPr>
        <p:spPr bwMode="auto">
          <a:xfrm>
            <a:off x="2227263" y="3006725"/>
            <a:ext cx="935037" cy="5762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4</a:t>
            </a:r>
            <a:endParaRPr lang="en-GB"/>
          </a:p>
        </p:txBody>
      </p:sp>
      <p:sp>
        <p:nvSpPr>
          <p:cNvPr id="174255" name="Rectangle 175"/>
          <p:cNvSpPr>
            <a:spLocks noChangeArrowheads="1"/>
          </p:cNvSpPr>
          <p:nvPr/>
        </p:nvSpPr>
        <p:spPr bwMode="auto">
          <a:xfrm>
            <a:off x="1295400" y="3005138"/>
            <a:ext cx="935038" cy="576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5B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5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7425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74252"/>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74251"/>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74250"/>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742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7424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7423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411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17411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4219"/>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nodeType="afterEffect">
                                  <p:stCondLst>
                                    <p:cond delay="0"/>
                                  </p:stCondLst>
                                  <p:childTnLst>
                                    <p:set>
                                      <p:cBhvr>
                                        <p:cTn id="44" dur="1" fill="hold">
                                          <p:stCondLst>
                                            <p:cond delay="0"/>
                                          </p:stCondLst>
                                        </p:cTn>
                                        <p:tgtEl>
                                          <p:spTgt spid="174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5" grpId="0"/>
      <p:bldP spid="174115" grpId="1"/>
      <p:bldP spid="174219" grpId="0"/>
      <p:bldP spid="174249" grpId="0" animBg="1"/>
      <p:bldP spid="174250" grpId="0" animBg="1"/>
      <p:bldP spid="174251" grpId="0" animBg="1"/>
      <p:bldP spid="174252" grpId="0" animBg="1"/>
      <p:bldP spid="174253" grpId="0" animBg="1"/>
      <p:bldP spid="17425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Upper and lower bounds for discrete data</a:t>
            </a:r>
            <a:endParaRPr lang="en-GB" smtClean="0"/>
          </a:p>
        </p:txBody>
      </p:sp>
      <p:grpSp>
        <p:nvGrpSpPr>
          <p:cNvPr id="7174" name="Group 34"/>
          <p:cNvGrpSpPr>
            <a:grpSpLocks/>
          </p:cNvGrpSpPr>
          <p:nvPr/>
        </p:nvGrpSpPr>
        <p:grpSpPr bwMode="auto">
          <a:xfrm>
            <a:off x="7304088" y="115888"/>
            <a:ext cx="576262" cy="576262"/>
            <a:chOff x="4601" y="73"/>
            <a:chExt cx="363" cy="363"/>
          </a:xfrm>
        </p:grpSpPr>
        <p:pic>
          <p:nvPicPr>
            <p:cNvPr id="7175" name="Picture 35"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36"/>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7177" name="Oval 37"/>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7170"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Grp="1" noChangeArrowheads="1"/>
          </p:cNvSpPr>
          <p:nvPr>
            <p:ph type="title" idx="4294967295"/>
          </p:nvPr>
        </p:nvSpPr>
        <p:spPr>
          <a:xfrm>
            <a:off x="152400" y="152400"/>
            <a:ext cx="7772400" cy="609600"/>
          </a:xfrm>
          <a:noFill/>
        </p:spPr>
        <p:txBody>
          <a:bodyPr/>
          <a:lstStyle/>
          <a:p>
            <a:pPr eaLnBrk="1" hangingPunct="1"/>
            <a:r>
              <a:rPr lang="en-US" sz="2700" smtClean="0">
                <a:solidFill>
                  <a:srgbClr val="5B0091"/>
                </a:solidFill>
              </a:rPr>
              <a:t>Upper and lower bounds for continuous data</a:t>
            </a:r>
            <a:endParaRPr lang="en-GB" sz="2700" smtClean="0"/>
          </a:p>
        </p:txBody>
      </p:sp>
      <p:sp>
        <p:nvSpPr>
          <p:cNvPr id="54277" name="Text Box 5"/>
          <p:cNvSpPr txBox="1">
            <a:spLocks noChangeArrowheads="1"/>
          </p:cNvSpPr>
          <p:nvPr/>
        </p:nvSpPr>
        <p:spPr bwMode="auto">
          <a:xfrm>
            <a:off x="323850" y="1196975"/>
            <a:ext cx="4933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height of the Eiffel Tower is 324 meters to the nearest meter.</a:t>
            </a:r>
            <a:endParaRPr lang="en-GB"/>
          </a:p>
        </p:txBody>
      </p:sp>
      <p:sp>
        <p:nvSpPr>
          <p:cNvPr id="137232" name="Text Box 16"/>
          <p:cNvSpPr txBox="1">
            <a:spLocks noChangeArrowheads="1"/>
          </p:cNvSpPr>
          <p:nvPr/>
        </p:nvSpPr>
        <p:spPr bwMode="auto">
          <a:xfrm>
            <a:off x="1381125" y="2403475"/>
            <a:ext cx="63817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least this measurement could be?</a:t>
            </a:r>
            <a:endParaRPr lang="en-GB"/>
          </a:p>
        </p:txBody>
      </p:sp>
      <p:sp>
        <p:nvSpPr>
          <p:cNvPr id="137233" name="Text Box 17"/>
          <p:cNvSpPr txBox="1">
            <a:spLocks noChangeArrowheads="1"/>
          </p:cNvSpPr>
          <p:nvPr/>
        </p:nvSpPr>
        <p:spPr bwMode="auto">
          <a:xfrm>
            <a:off x="365125" y="3082925"/>
            <a:ext cx="8550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t>
            </a:r>
            <a:r>
              <a:rPr lang="en-US" i="1"/>
              <a:t>least</a:t>
            </a:r>
            <a:r>
              <a:rPr lang="en-US"/>
              <a:t> this measurement could be before being rounded </a:t>
            </a:r>
            <a:r>
              <a:rPr lang="en-US" i="1"/>
              <a:t>up</a:t>
            </a:r>
            <a:r>
              <a:rPr lang="en-US"/>
              <a:t> is:</a:t>
            </a:r>
            <a:endParaRPr lang="en-GB"/>
          </a:p>
        </p:txBody>
      </p:sp>
      <p:sp>
        <p:nvSpPr>
          <p:cNvPr id="137234" name="Text Box 18"/>
          <p:cNvSpPr txBox="1">
            <a:spLocks noChangeArrowheads="1"/>
          </p:cNvSpPr>
          <p:nvPr/>
        </p:nvSpPr>
        <p:spPr bwMode="auto">
          <a:xfrm>
            <a:off x="3716338" y="3581400"/>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323.5 m</a:t>
            </a:r>
            <a:endParaRPr lang="en-GB"/>
          </a:p>
        </p:txBody>
      </p:sp>
      <p:sp>
        <p:nvSpPr>
          <p:cNvPr id="137235" name="Text Box 19"/>
          <p:cNvSpPr txBox="1">
            <a:spLocks noChangeArrowheads="1"/>
          </p:cNvSpPr>
          <p:nvPr/>
        </p:nvSpPr>
        <p:spPr bwMode="auto">
          <a:xfrm>
            <a:off x="1373188" y="4384675"/>
            <a:ext cx="639762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most this measurement could be?</a:t>
            </a:r>
            <a:endParaRPr lang="en-GB"/>
          </a:p>
        </p:txBody>
      </p:sp>
      <p:sp>
        <p:nvSpPr>
          <p:cNvPr id="137236" name="Text Box 20"/>
          <p:cNvSpPr txBox="1">
            <a:spLocks noChangeArrowheads="1"/>
          </p:cNvSpPr>
          <p:nvPr/>
        </p:nvSpPr>
        <p:spPr bwMode="auto">
          <a:xfrm>
            <a:off x="381000" y="5064125"/>
            <a:ext cx="8662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t>
            </a:r>
            <a:r>
              <a:rPr lang="en-US" i="1"/>
              <a:t>most</a:t>
            </a:r>
            <a:r>
              <a:rPr lang="en-US"/>
              <a:t> this measurement could be before being rounded </a:t>
            </a:r>
            <a:r>
              <a:rPr lang="en-US" i="1"/>
              <a:t>down</a:t>
            </a:r>
            <a:r>
              <a:rPr lang="en-US"/>
              <a:t> is up to but not including:</a:t>
            </a:r>
            <a:endParaRPr lang="en-GB"/>
          </a:p>
        </p:txBody>
      </p:sp>
      <p:sp>
        <p:nvSpPr>
          <p:cNvPr id="137237" name="Text Box 21"/>
          <p:cNvSpPr txBox="1">
            <a:spLocks noChangeArrowheads="1"/>
          </p:cNvSpPr>
          <p:nvPr/>
        </p:nvSpPr>
        <p:spPr bwMode="auto">
          <a:xfrm>
            <a:off x="3732213" y="5924550"/>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324.5 m</a:t>
            </a:r>
            <a:endParaRPr lang="en-GB"/>
          </a:p>
        </p:txBody>
      </p:sp>
      <p:pic>
        <p:nvPicPr>
          <p:cNvPr id="54284" name="Picture 23" descr="eiffel t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836613"/>
            <a:ext cx="10096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P spid="137233" grpId="0"/>
      <p:bldP spid="137234" grpId="0"/>
      <p:bldP spid="137235" grpId="0" animBg="1"/>
      <p:bldP spid="137236" grpId="0"/>
      <p:bldP spid="1372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Upper and lower bounds</a:t>
            </a:r>
            <a:endParaRPr lang="en-GB" smtClean="0"/>
          </a:p>
        </p:txBody>
      </p:sp>
      <p:sp>
        <p:nvSpPr>
          <p:cNvPr id="55301" name="Text Box 5"/>
          <p:cNvSpPr txBox="1">
            <a:spLocks noChangeArrowheads="1"/>
          </p:cNvSpPr>
          <p:nvPr/>
        </p:nvSpPr>
        <p:spPr bwMode="auto">
          <a:xfrm>
            <a:off x="323850" y="1196975"/>
            <a:ext cx="835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write the range</a:t>
            </a:r>
            <a:r>
              <a:rPr lang="en-GB"/>
              <a:t> for </a:t>
            </a:r>
            <a:r>
              <a:rPr lang="en-US"/>
              <a:t>this</a:t>
            </a:r>
            <a:r>
              <a:rPr lang="en-GB"/>
              <a:t> measurement as:</a:t>
            </a:r>
          </a:p>
        </p:txBody>
      </p:sp>
      <p:sp>
        <p:nvSpPr>
          <p:cNvPr id="55302" name="Rectangle 6"/>
          <p:cNvSpPr>
            <a:spLocks noChangeArrowheads="1"/>
          </p:cNvSpPr>
          <p:nvPr/>
        </p:nvSpPr>
        <p:spPr bwMode="auto">
          <a:xfrm>
            <a:off x="2620963" y="1990725"/>
            <a:ext cx="390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323.5 m </a:t>
            </a:r>
            <a:r>
              <a:rPr lang="en-US">
                <a:solidFill>
                  <a:schemeClr val="tx1"/>
                </a:solidFill>
              </a:rPr>
              <a:t>≤ height &lt;</a:t>
            </a:r>
            <a:r>
              <a:rPr lang="en-US">
                <a:solidFill>
                  <a:srgbClr val="FF6600"/>
                </a:solidFill>
              </a:rPr>
              <a:t> </a:t>
            </a:r>
            <a:r>
              <a:rPr lang="en-US"/>
              <a:t>324.5 m</a:t>
            </a:r>
            <a:endParaRPr lang="en-GB"/>
          </a:p>
        </p:txBody>
      </p:sp>
      <p:sp>
        <p:nvSpPr>
          <p:cNvPr id="235527" name="Line 7"/>
          <p:cNvSpPr>
            <a:spLocks noChangeShapeType="1"/>
          </p:cNvSpPr>
          <p:nvPr/>
        </p:nvSpPr>
        <p:spPr bwMode="auto">
          <a:xfrm flipV="1">
            <a:off x="2747963" y="2374900"/>
            <a:ext cx="720725" cy="720725"/>
          </a:xfrm>
          <a:prstGeom prst="line">
            <a:avLst/>
          </a:prstGeom>
          <a:noFill/>
          <a:ln w="28575">
            <a:solidFill>
              <a:srgbClr val="FF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8" name="Text Box 8"/>
          <p:cNvSpPr txBox="1">
            <a:spLocks noChangeArrowheads="1"/>
          </p:cNvSpPr>
          <p:nvPr/>
        </p:nvSpPr>
        <p:spPr bwMode="auto">
          <a:xfrm>
            <a:off x="1092200" y="2806700"/>
            <a:ext cx="2946400"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a:t>
            </a:r>
            <a:r>
              <a:rPr lang="en-GB"/>
              <a:t>his value is called the </a:t>
            </a:r>
            <a:r>
              <a:rPr lang="en-GB" b="1">
                <a:solidFill>
                  <a:srgbClr val="FF6600"/>
                </a:solidFill>
              </a:rPr>
              <a:t>lower bound</a:t>
            </a:r>
            <a:r>
              <a:rPr lang="en-GB"/>
              <a:t> …</a:t>
            </a:r>
          </a:p>
        </p:txBody>
      </p:sp>
      <p:sp>
        <p:nvSpPr>
          <p:cNvPr id="235529" name="Line 9"/>
          <p:cNvSpPr>
            <a:spLocks noChangeShapeType="1"/>
          </p:cNvSpPr>
          <p:nvPr/>
        </p:nvSpPr>
        <p:spPr bwMode="auto">
          <a:xfrm flipH="1" flipV="1">
            <a:off x="5605463" y="2374900"/>
            <a:ext cx="720725" cy="720725"/>
          </a:xfrm>
          <a:prstGeom prst="line">
            <a:avLst/>
          </a:prstGeom>
          <a:noFill/>
          <a:ln w="28575">
            <a:solidFill>
              <a:srgbClr val="FF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0" name="Text Box 10"/>
          <p:cNvSpPr txBox="1">
            <a:spLocks noChangeArrowheads="1"/>
          </p:cNvSpPr>
          <p:nvPr/>
        </p:nvSpPr>
        <p:spPr bwMode="auto">
          <a:xfrm>
            <a:off x="4859338" y="2806700"/>
            <a:ext cx="3598862"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and this value is called the </a:t>
            </a:r>
            <a:r>
              <a:rPr lang="en-GB" b="1">
                <a:solidFill>
                  <a:srgbClr val="FF6600"/>
                </a:solidFill>
              </a:rPr>
              <a:t>upper bound</a:t>
            </a:r>
            <a:r>
              <a:rPr lang="en-GB"/>
              <a:t>.</a:t>
            </a:r>
          </a:p>
        </p:txBody>
      </p:sp>
      <p:sp>
        <p:nvSpPr>
          <p:cNvPr id="235531" name="Text Box 11"/>
          <p:cNvSpPr txBox="1">
            <a:spLocks noChangeArrowheads="1"/>
          </p:cNvSpPr>
          <p:nvPr/>
        </p:nvSpPr>
        <p:spPr bwMode="auto">
          <a:xfrm>
            <a:off x="323850" y="3951288"/>
            <a:ext cx="8516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a:t>
            </a:r>
            <a:r>
              <a:rPr lang="en-US"/>
              <a:t>height</a:t>
            </a:r>
            <a:r>
              <a:rPr lang="en-GB"/>
              <a:t> could be equal to </a:t>
            </a:r>
            <a:r>
              <a:rPr lang="en-US"/>
              <a:t>323.5</a:t>
            </a:r>
            <a:r>
              <a:rPr lang="en-GB"/>
              <a:t> m so we use a greater than or equal to symbol</a:t>
            </a:r>
            <a:r>
              <a:rPr lang="en-US">
                <a:solidFill>
                  <a:schemeClr val="tx1"/>
                </a:solidFill>
              </a:rPr>
              <a:t>.</a:t>
            </a:r>
            <a:endParaRPr lang="en-GB">
              <a:solidFill>
                <a:schemeClr val="tx1"/>
              </a:solidFill>
            </a:endParaRPr>
          </a:p>
        </p:txBody>
      </p:sp>
      <p:sp>
        <p:nvSpPr>
          <p:cNvPr id="235532" name="Text Box 12"/>
          <p:cNvSpPr txBox="1">
            <a:spLocks noChangeArrowheads="1"/>
          </p:cNvSpPr>
          <p:nvPr/>
        </p:nvSpPr>
        <p:spPr bwMode="auto">
          <a:xfrm>
            <a:off x="323850" y="4833938"/>
            <a:ext cx="85169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the length was equal to </a:t>
            </a:r>
            <a:r>
              <a:rPr lang="en-US"/>
              <a:t>324.5</a:t>
            </a:r>
            <a:r>
              <a:rPr lang="en-GB"/>
              <a:t> m however, it would have been rounded up to </a:t>
            </a:r>
            <a:r>
              <a:rPr lang="en-US"/>
              <a:t>325</a:t>
            </a:r>
            <a:r>
              <a:rPr lang="en-GB"/>
              <a:t> m. The length is therefore “</a:t>
            </a:r>
            <a:r>
              <a:rPr lang="en-GB" i="1"/>
              <a:t>strictly less than</a:t>
            </a:r>
            <a:r>
              <a:rPr lang="en-GB"/>
              <a:t>” </a:t>
            </a:r>
            <a:r>
              <a:rPr lang="en-US"/>
              <a:t>324.5</a:t>
            </a:r>
            <a:r>
              <a:rPr lang="en-GB"/>
              <a:t> m and so we use the </a:t>
            </a:r>
            <a:r>
              <a:rPr lang="en-US">
                <a:solidFill>
                  <a:schemeClr val="tx1"/>
                </a:solidFill>
              </a:rPr>
              <a:t>&lt;</a:t>
            </a:r>
            <a:r>
              <a:rPr lang="en-GB"/>
              <a:t> symbol</a:t>
            </a:r>
            <a:r>
              <a:rPr lang="en-US">
                <a:solidFill>
                  <a:schemeClr val="tx1"/>
                </a:solidFill>
              </a:rPr>
              <a:t>.</a:t>
            </a:r>
            <a:endParaRPr lang="en-GB">
              <a:solidFill>
                <a:schemeClr val="tx1"/>
              </a:solidFill>
            </a:endParaRPr>
          </a:p>
        </p:txBody>
      </p:sp>
      <p:sp>
        <p:nvSpPr>
          <p:cNvPr id="235534" name="Oval 14"/>
          <p:cNvSpPr>
            <a:spLocks noChangeArrowheads="1"/>
          </p:cNvSpPr>
          <p:nvPr/>
        </p:nvSpPr>
        <p:spPr bwMode="auto">
          <a:xfrm>
            <a:off x="3841750" y="2073275"/>
            <a:ext cx="288925" cy="288925"/>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5" name="Oval 15"/>
          <p:cNvSpPr>
            <a:spLocks noChangeArrowheads="1"/>
          </p:cNvSpPr>
          <p:nvPr/>
        </p:nvSpPr>
        <p:spPr bwMode="auto">
          <a:xfrm>
            <a:off x="5005388" y="2073275"/>
            <a:ext cx="288925" cy="288925"/>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8"/>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235527"/>
                                        </p:tgtEl>
                                        <p:attrNameLst>
                                          <p:attrName>style.visibility</p:attrName>
                                        </p:attrNameLst>
                                      </p:cBhvr>
                                      <p:to>
                                        <p:strVal val="visible"/>
                                      </p:to>
                                    </p:set>
                                    <p:animEffect transition="in" filter="wipe(down)">
                                      <p:cBhvr>
                                        <p:cTn id="10" dur="500"/>
                                        <p:tgtEl>
                                          <p:spTgt spid="2355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30"/>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235529"/>
                                        </p:tgtEl>
                                        <p:attrNameLst>
                                          <p:attrName>style.visibility</p:attrName>
                                        </p:attrNameLst>
                                      </p:cBhvr>
                                      <p:to>
                                        <p:strVal val="visible"/>
                                      </p:to>
                                    </p:set>
                                    <p:animEffect transition="in" filter="wipe(down)">
                                      <p:cBhvr>
                                        <p:cTn id="18" dur="500"/>
                                        <p:tgtEl>
                                          <p:spTgt spid="2355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31"/>
                                        </p:tgtEl>
                                        <p:attrNameLst>
                                          <p:attrName>style.visibility</p:attrName>
                                        </p:attrNameLst>
                                      </p:cBhvr>
                                      <p:to>
                                        <p:strVal val="visible"/>
                                      </p:to>
                                    </p:set>
                                  </p:childTnLst>
                                </p:cTn>
                              </p:par>
                            </p:childTnLst>
                          </p:cTn>
                        </p:par>
                        <p:par>
                          <p:cTn id="23" fill="hold" nodeType="afterGroup">
                            <p:stCondLst>
                              <p:cond delay="500"/>
                            </p:stCondLst>
                            <p:childTnLst>
                              <p:par>
                                <p:cTn id="24" presetID="22" presetClass="entr" presetSubtype="4" fill="hold" grpId="0" nodeType="afterEffect">
                                  <p:stCondLst>
                                    <p:cond delay="500"/>
                                  </p:stCondLst>
                                  <p:childTnLst>
                                    <p:set>
                                      <p:cBhvr>
                                        <p:cTn id="25" dur="1" fill="hold">
                                          <p:stCondLst>
                                            <p:cond delay="0"/>
                                          </p:stCondLst>
                                        </p:cTn>
                                        <p:tgtEl>
                                          <p:spTgt spid="235534"/>
                                        </p:tgtEl>
                                        <p:attrNameLst>
                                          <p:attrName>style.visibility</p:attrName>
                                        </p:attrNameLst>
                                      </p:cBhvr>
                                      <p:to>
                                        <p:strVal val="visible"/>
                                      </p:to>
                                    </p:set>
                                    <p:animEffect transition="in" filter="wipe(down)">
                                      <p:cBhvr>
                                        <p:cTn id="26" dur="500"/>
                                        <p:tgtEl>
                                          <p:spTgt spid="2355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32"/>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4" fill="hold" grpId="0" nodeType="afterEffect">
                                  <p:stCondLst>
                                    <p:cond delay="500"/>
                                  </p:stCondLst>
                                  <p:childTnLst>
                                    <p:set>
                                      <p:cBhvr>
                                        <p:cTn id="33" dur="1" fill="hold">
                                          <p:stCondLst>
                                            <p:cond delay="0"/>
                                          </p:stCondLst>
                                        </p:cTn>
                                        <p:tgtEl>
                                          <p:spTgt spid="235535"/>
                                        </p:tgtEl>
                                        <p:attrNameLst>
                                          <p:attrName>style.visibility</p:attrName>
                                        </p:attrNameLst>
                                      </p:cBhvr>
                                      <p:to>
                                        <p:strVal val="visible"/>
                                      </p:to>
                                    </p:set>
                                    <p:animEffect transition="in" filter="wipe(down)">
                                      <p:cBhvr>
                                        <p:cTn id="34" dur="500"/>
                                        <p:tgtEl>
                                          <p:spTgt spid="235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7" grpId="0" animBg="1"/>
      <p:bldP spid="235528" grpId="0" animBg="1" autoUpdateAnimBg="0"/>
      <p:bldP spid="235529" grpId="0" animBg="1"/>
      <p:bldP spid="235530" grpId="0" animBg="1" autoUpdateAnimBg="0"/>
      <p:bldP spid="235531" grpId="0" autoUpdateAnimBg="0"/>
      <p:bldP spid="235532" grpId="0" autoUpdateAnimBg="0"/>
      <p:bldP spid="235534" grpId="0" animBg="1"/>
      <p:bldP spid="2355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Upper and lower bounds</a:t>
            </a:r>
            <a:endParaRPr lang="en-GB" smtClean="0"/>
          </a:p>
        </p:txBody>
      </p:sp>
      <p:grpSp>
        <p:nvGrpSpPr>
          <p:cNvPr id="8197" name="Group 32"/>
          <p:cNvGrpSpPr>
            <a:grpSpLocks/>
          </p:cNvGrpSpPr>
          <p:nvPr/>
        </p:nvGrpSpPr>
        <p:grpSpPr bwMode="auto">
          <a:xfrm>
            <a:off x="7304088" y="115888"/>
            <a:ext cx="576262" cy="576262"/>
            <a:chOff x="4601" y="73"/>
            <a:chExt cx="363" cy="363"/>
          </a:xfrm>
        </p:grpSpPr>
        <p:pic>
          <p:nvPicPr>
            <p:cNvPr id="8198" name="Picture 33" descr="fl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Oval 34"/>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8200" name="Oval 35"/>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8194" r:id="rId2" imgW="9142857" imgH="5185068"/>
        </mc:Choice>
        <mc:Fallback>
          <p:control r:id="rId2" imgW="9142857" imgH="5185068">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6"/>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5363" name="Rectangle 17"/>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5364" name="Rectangle 18"/>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5365" name="Rectangle 19"/>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5366" name="Rectangle 20"/>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15367" name="AutoShape 2"/>
          <p:cNvSpPr>
            <a:spLocks noGrp="1" noChangeArrowheads="1"/>
          </p:cNvSpPr>
          <p:nvPr>
            <p:ph type="subTitle" idx="1"/>
          </p:nvPr>
        </p:nvSpPr>
        <p:spPr bwMode="auto">
          <a:xfrm>
            <a:off x="685800" y="2876550"/>
            <a:ext cx="6262688" cy="525463"/>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N4.2 Terminating and recurring decimals</a:t>
            </a:r>
          </a:p>
        </p:txBody>
      </p:sp>
      <p:pic>
        <p:nvPicPr>
          <p:cNvPr id="15368"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Grp="1" noChangeArrowheads="1"/>
          </p:cNvSpPr>
          <p:nvPr>
            <p:ph type="ctrTitle"/>
          </p:nvPr>
        </p:nvSpPr>
        <p:spPr>
          <a:xfrm>
            <a:off x="150813" y="150813"/>
            <a:ext cx="7772400" cy="457200"/>
          </a:xfrm>
        </p:spPr>
        <p:txBody>
          <a:bodyPr/>
          <a:lstStyle/>
          <a:p>
            <a:pPr eaLnBrk="1" hangingPunct="1"/>
            <a:r>
              <a:rPr lang="en-GB" smtClean="0"/>
              <a:t>Contents</a:t>
            </a:r>
          </a:p>
        </p:txBody>
      </p:sp>
      <p:sp>
        <p:nvSpPr>
          <p:cNvPr id="15371" name="AutoShape 11"/>
          <p:cNvSpPr>
            <a:spLocks noChangeArrowheads="1"/>
          </p:cNvSpPr>
          <p:nvPr/>
        </p:nvSpPr>
        <p:spPr bwMode="auto">
          <a:xfrm>
            <a:off x="685800" y="2051050"/>
            <a:ext cx="48006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N4.1 Decimals and place value</a:t>
            </a:r>
          </a:p>
        </p:txBody>
      </p:sp>
      <p:sp>
        <p:nvSpPr>
          <p:cNvPr id="15372" name="AutoShape 12"/>
          <p:cNvSpPr>
            <a:spLocks noChangeArrowheads="1"/>
          </p:cNvSpPr>
          <p:nvPr/>
        </p:nvSpPr>
        <p:spPr bwMode="auto">
          <a:xfrm>
            <a:off x="685800" y="4525963"/>
            <a:ext cx="25146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N4.4 Rounding</a:t>
            </a:r>
          </a:p>
        </p:txBody>
      </p:sp>
      <p:sp>
        <p:nvSpPr>
          <p:cNvPr id="15373" name="AutoShape 13"/>
          <p:cNvSpPr>
            <a:spLocks noChangeArrowheads="1"/>
          </p:cNvSpPr>
          <p:nvPr/>
        </p:nvSpPr>
        <p:spPr bwMode="auto">
          <a:xfrm>
            <a:off x="685800" y="5351463"/>
            <a:ext cx="47244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N4.5 Upper and lower bounds</a:t>
            </a:r>
          </a:p>
        </p:txBody>
      </p:sp>
      <p:sp>
        <p:nvSpPr>
          <p:cNvPr id="15374" name="AutoShape 14"/>
          <p:cNvSpPr>
            <a:spLocks noChangeArrowheads="1"/>
          </p:cNvSpPr>
          <p:nvPr/>
        </p:nvSpPr>
        <p:spPr bwMode="auto">
          <a:xfrm>
            <a:off x="304800" y="1033463"/>
            <a:ext cx="52578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N4 Decimals and rounding</a:t>
            </a:r>
            <a:endParaRPr lang="en-GB" sz="3000">
              <a:solidFill>
                <a:schemeClr val="bg1"/>
              </a:solidFill>
            </a:endParaRPr>
          </a:p>
        </p:txBody>
      </p:sp>
      <p:sp>
        <p:nvSpPr>
          <p:cNvPr id="15375" name="AutoShape 15"/>
          <p:cNvSpPr>
            <a:spLocks noChangeArrowheads="1"/>
          </p:cNvSpPr>
          <p:nvPr/>
        </p:nvSpPr>
        <p:spPr bwMode="auto">
          <a:xfrm>
            <a:off x="685800" y="3700463"/>
            <a:ext cx="482282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N4.3 Calculating with decimals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title" idx="4294967295"/>
          </p:nvPr>
        </p:nvSpPr>
        <p:spPr>
          <a:xfrm>
            <a:off x="152400" y="152400"/>
            <a:ext cx="6507163" cy="533400"/>
          </a:xfrm>
          <a:noFill/>
        </p:spPr>
        <p:txBody>
          <a:bodyPr/>
          <a:lstStyle/>
          <a:p>
            <a:pPr eaLnBrk="1" hangingPunct="1"/>
            <a:r>
              <a:rPr lang="en-GB" smtClean="0">
                <a:solidFill>
                  <a:srgbClr val="5B0091"/>
                </a:solidFill>
              </a:rPr>
              <a:t>Terminating decimals</a:t>
            </a:r>
            <a:endParaRPr lang="en-GB" smtClean="0"/>
          </a:p>
        </p:txBody>
      </p:sp>
      <p:sp>
        <p:nvSpPr>
          <p:cNvPr id="16389" name="Text Box 5"/>
          <p:cNvSpPr txBox="1">
            <a:spLocks noChangeArrowheads="1"/>
          </p:cNvSpPr>
          <p:nvPr/>
        </p:nvSpPr>
        <p:spPr bwMode="auto">
          <a:xfrm>
            <a:off x="323850" y="1125538"/>
            <a:ext cx="8515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a:t>
            </a:r>
            <a:r>
              <a:rPr lang="en-US" b="1">
                <a:solidFill>
                  <a:srgbClr val="FF6600"/>
                </a:solidFill>
              </a:rPr>
              <a:t>terminating decimal</a:t>
            </a:r>
            <a:r>
              <a:rPr lang="en-US"/>
              <a:t> is a decimal that has a fixed number of digits after the decimal point.</a:t>
            </a:r>
            <a:endParaRPr lang="en-GB"/>
          </a:p>
        </p:txBody>
      </p:sp>
      <p:sp>
        <p:nvSpPr>
          <p:cNvPr id="200710" name="Text Box 6"/>
          <p:cNvSpPr txBox="1">
            <a:spLocks noChangeArrowheads="1"/>
          </p:cNvSpPr>
          <p:nvPr/>
        </p:nvSpPr>
        <p:spPr bwMode="auto">
          <a:xfrm>
            <a:off x="323850" y="2079625"/>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200711" name="Text Box 7"/>
          <p:cNvSpPr txBox="1">
            <a:spLocks noChangeArrowheads="1"/>
          </p:cNvSpPr>
          <p:nvPr/>
        </p:nvSpPr>
        <p:spPr bwMode="auto">
          <a:xfrm>
            <a:off x="2017713" y="26463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0.6,</a:t>
            </a:r>
            <a:endParaRPr lang="en-GB"/>
          </a:p>
        </p:txBody>
      </p:sp>
      <p:sp>
        <p:nvSpPr>
          <p:cNvPr id="200712" name="Text Box 8"/>
          <p:cNvSpPr txBox="1">
            <a:spLocks noChangeArrowheads="1"/>
          </p:cNvSpPr>
          <p:nvPr/>
        </p:nvSpPr>
        <p:spPr bwMode="auto">
          <a:xfrm>
            <a:off x="3346450" y="264636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0.85</a:t>
            </a:r>
            <a:endParaRPr lang="en-GB"/>
          </a:p>
        </p:txBody>
      </p:sp>
      <p:sp>
        <p:nvSpPr>
          <p:cNvPr id="200713" name="Text Box 9"/>
          <p:cNvSpPr txBox="1">
            <a:spLocks noChangeArrowheads="1"/>
          </p:cNvSpPr>
          <p:nvPr/>
        </p:nvSpPr>
        <p:spPr bwMode="auto">
          <a:xfrm>
            <a:off x="6092825" y="2646363"/>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3.536</a:t>
            </a:r>
            <a:endParaRPr lang="en-GB"/>
          </a:p>
        </p:txBody>
      </p:sp>
      <p:sp>
        <p:nvSpPr>
          <p:cNvPr id="200714" name="Text Box 10"/>
          <p:cNvSpPr txBox="1">
            <a:spLocks noChangeArrowheads="1"/>
          </p:cNvSpPr>
          <p:nvPr/>
        </p:nvSpPr>
        <p:spPr bwMode="auto">
          <a:xfrm>
            <a:off x="4760913" y="2646363"/>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and</a:t>
            </a:r>
            <a:endParaRPr lang="en-GB"/>
          </a:p>
        </p:txBody>
      </p:sp>
      <p:sp>
        <p:nvSpPr>
          <p:cNvPr id="200716" name="Text Box 12"/>
          <p:cNvSpPr txBox="1">
            <a:spLocks noChangeArrowheads="1"/>
          </p:cNvSpPr>
          <p:nvPr/>
        </p:nvSpPr>
        <p:spPr bwMode="auto">
          <a:xfrm>
            <a:off x="323850" y="3284538"/>
            <a:ext cx="8301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Terminating decimals can be written as vulgar fractions by writing them over the appropriate power of 10 and canceling if possible.</a:t>
            </a:r>
            <a:endParaRPr lang="en-GB"/>
          </a:p>
        </p:txBody>
      </p:sp>
      <p:sp>
        <p:nvSpPr>
          <p:cNvPr id="200717" name="Text Box 13"/>
          <p:cNvSpPr txBox="1">
            <a:spLocks noChangeArrowheads="1"/>
          </p:cNvSpPr>
          <p:nvPr/>
        </p:nvSpPr>
        <p:spPr bwMode="auto">
          <a:xfrm>
            <a:off x="323850" y="4600575"/>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200718" name="Text Box 14"/>
          <p:cNvSpPr txBox="1">
            <a:spLocks noChangeArrowheads="1"/>
          </p:cNvSpPr>
          <p:nvPr/>
        </p:nvSpPr>
        <p:spPr bwMode="auto">
          <a:xfrm>
            <a:off x="3022600" y="5203825"/>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0.85  =</a:t>
            </a:r>
            <a:endParaRPr lang="en-GB"/>
          </a:p>
        </p:txBody>
      </p:sp>
      <p:grpSp>
        <p:nvGrpSpPr>
          <p:cNvPr id="200722" name="Group 18"/>
          <p:cNvGrpSpPr>
            <a:grpSpLocks/>
          </p:cNvGrpSpPr>
          <p:nvPr/>
        </p:nvGrpSpPr>
        <p:grpSpPr bwMode="auto">
          <a:xfrm>
            <a:off x="4192588" y="5022850"/>
            <a:ext cx="693737" cy="817563"/>
            <a:chOff x="2096" y="3170"/>
            <a:chExt cx="437" cy="515"/>
          </a:xfrm>
        </p:grpSpPr>
        <p:sp>
          <p:nvSpPr>
            <p:cNvPr id="16409" name="Text Box 15"/>
            <p:cNvSpPr txBox="1">
              <a:spLocks noChangeArrowheads="1"/>
            </p:cNvSpPr>
            <p:nvPr/>
          </p:nvSpPr>
          <p:spPr bwMode="auto">
            <a:xfrm>
              <a:off x="2149" y="3170"/>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85</a:t>
              </a:r>
              <a:endParaRPr lang="en-GB"/>
            </a:p>
          </p:txBody>
        </p:sp>
        <p:sp>
          <p:nvSpPr>
            <p:cNvPr id="16410" name="Line 16"/>
            <p:cNvSpPr>
              <a:spLocks noChangeShapeType="1"/>
            </p:cNvSpPr>
            <p:nvPr/>
          </p:nvSpPr>
          <p:spPr bwMode="auto">
            <a:xfrm>
              <a:off x="2110" y="3428"/>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1" name="Text Box 17"/>
            <p:cNvSpPr txBox="1">
              <a:spLocks noChangeArrowheads="1"/>
            </p:cNvSpPr>
            <p:nvPr/>
          </p:nvSpPr>
          <p:spPr bwMode="auto">
            <a:xfrm>
              <a:off x="2096" y="3397"/>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100</a:t>
              </a:r>
              <a:endParaRPr lang="en-GB"/>
            </a:p>
          </p:txBody>
        </p:sp>
      </p:grpSp>
      <p:sp>
        <p:nvSpPr>
          <p:cNvPr id="200723" name="Line 19"/>
          <p:cNvSpPr>
            <a:spLocks noChangeShapeType="1"/>
          </p:cNvSpPr>
          <p:nvPr/>
        </p:nvSpPr>
        <p:spPr bwMode="auto">
          <a:xfrm flipV="1">
            <a:off x="4318000" y="5157788"/>
            <a:ext cx="360363" cy="2159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24" name="Text Box 20"/>
          <p:cNvSpPr txBox="1">
            <a:spLocks noChangeArrowheads="1"/>
          </p:cNvSpPr>
          <p:nvPr/>
        </p:nvSpPr>
        <p:spPr bwMode="auto">
          <a:xfrm>
            <a:off x="4527550" y="47974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b="1">
                <a:solidFill>
                  <a:srgbClr val="FF6600"/>
                </a:solidFill>
              </a:rPr>
              <a:t>17</a:t>
            </a:r>
            <a:endParaRPr lang="en-GB" sz="1800" b="1">
              <a:solidFill>
                <a:srgbClr val="FF6600"/>
              </a:solidFill>
            </a:endParaRPr>
          </a:p>
        </p:txBody>
      </p:sp>
      <p:sp>
        <p:nvSpPr>
          <p:cNvPr id="200725" name="Line 21"/>
          <p:cNvSpPr>
            <a:spLocks noChangeShapeType="1"/>
          </p:cNvSpPr>
          <p:nvPr/>
        </p:nvSpPr>
        <p:spPr bwMode="auto">
          <a:xfrm flipV="1">
            <a:off x="4246563" y="5516563"/>
            <a:ext cx="574675" cy="217487"/>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26" name="Text Box 22"/>
          <p:cNvSpPr txBox="1">
            <a:spLocks noChangeArrowheads="1"/>
          </p:cNvSpPr>
          <p:nvPr/>
        </p:nvSpPr>
        <p:spPr bwMode="auto">
          <a:xfrm>
            <a:off x="4533900" y="57340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b="1">
                <a:solidFill>
                  <a:srgbClr val="FF6600"/>
                </a:solidFill>
              </a:rPr>
              <a:t>20</a:t>
            </a:r>
            <a:endParaRPr lang="en-GB" sz="1800" b="1">
              <a:solidFill>
                <a:srgbClr val="FF6600"/>
              </a:solidFill>
            </a:endParaRPr>
          </a:p>
        </p:txBody>
      </p:sp>
      <p:grpSp>
        <p:nvGrpSpPr>
          <p:cNvPr id="200733" name="Group 29"/>
          <p:cNvGrpSpPr>
            <a:grpSpLocks/>
          </p:cNvGrpSpPr>
          <p:nvPr/>
        </p:nvGrpSpPr>
        <p:grpSpPr bwMode="auto">
          <a:xfrm>
            <a:off x="4932363" y="5022850"/>
            <a:ext cx="935037" cy="817563"/>
            <a:chOff x="3107" y="3164"/>
            <a:chExt cx="589" cy="515"/>
          </a:xfrm>
        </p:grpSpPr>
        <p:sp>
          <p:nvSpPr>
            <p:cNvPr id="16404" name="Text Box 23"/>
            <p:cNvSpPr txBox="1">
              <a:spLocks noChangeArrowheads="1"/>
            </p:cNvSpPr>
            <p:nvPr/>
          </p:nvSpPr>
          <p:spPr bwMode="auto">
            <a:xfrm>
              <a:off x="3107" y="3278"/>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16405" name="Group 28"/>
            <p:cNvGrpSpPr>
              <a:grpSpLocks/>
            </p:cNvGrpSpPr>
            <p:nvPr/>
          </p:nvGrpSpPr>
          <p:grpSpPr bwMode="auto">
            <a:xfrm>
              <a:off x="3365" y="3164"/>
              <a:ext cx="331" cy="515"/>
              <a:chOff x="3013" y="3158"/>
              <a:chExt cx="331" cy="515"/>
            </a:xfrm>
          </p:grpSpPr>
          <p:sp>
            <p:nvSpPr>
              <p:cNvPr id="16406" name="Text Box 25"/>
              <p:cNvSpPr txBox="1">
                <a:spLocks noChangeArrowheads="1"/>
              </p:cNvSpPr>
              <p:nvPr/>
            </p:nvSpPr>
            <p:spPr bwMode="auto">
              <a:xfrm>
                <a:off x="3014" y="3158"/>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17</a:t>
                </a:r>
                <a:endParaRPr lang="en-GB"/>
              </a:p>
            </p:txBody>
          </p:sp>
          <p:sp>
            <p:nvSpPr>
              <p:cNvPr id="16407" name="Line 26"/>
              <p:cNvSpPr>
                <a:spLocks noChangeShapeType="1"/>
              </p:cNvSpPr>
              <p:nvPr/>
            </p:nvSpPr>
            <p:spPr bwMode="auto">
              <a:xfrm>
                <a:off x="3035" y="3416"/>
                <a:ext cx="2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8" name="Text Box 27"/>
              <p:cNvSpPr txBox="1">
                <a:spLocks noChangeArrowheads="1"/>
              </p:cNvSpPr>
              <p:nvPr/>
            </p:nvSpPr>
            <p:spPr bwMode="auto">
              <a:xfrm>
                <a:off x="3013" y="3385"/>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20</a:t>
                </a:r>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7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07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7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07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07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07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07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07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0723"/>
                                        </p:tgtEl>
                                        <p:attrNameLst>
                                          <p:attrName>style.visibility</p:attrName>
                                        </p:attrNameLst>
                                      </p:cBhvr>
                                      <p:to>
                                        <p:strVal val="visible"/>
                                      </p:to>
                                    </p:set>
                                    <p:animEffect transition="in" filter="wipe(down)">
                                      <p:cBhvr>
                                        <p:cTn id="33" dur="500"/>
                                        <p:tgtEl>
                                          <p:spTgt spid="200723"/>
                                        </p:tgtEl>
                                      </p:cBhvr>
                                    </p:animEffec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00724"/>
                                        </p:tgtEl>
                                        <p:attrNameLst>
                                          <p:attrName>style.visibility</p:attrName>
                                        </p:attrNameLst>
                                      </p:cBhvr>
                                      <p:to>
                                        <p:strVal val="visible"/>
                                      </p:to>
                                    </p:set>
                                  </p:childTnLst>
                                </p:cTn>
                              </p:par>
                            </p:childTnLst>
                          </p:cTn>
                        </p:par>
                        <p:par>
                          <p:cTn id="37" fill="hold" nodeType="afterGroup">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200725"/>
                                        </p:tgtEl>
                                        <p:attrNameLst>
                                          <p:attrName>style.visibility</p:attrName>
                                        </p:attrNameLst>
                                      </p:cBhvr>
                                      <p:to>
                                        <p:strVal val="visible"/>
                                      </p:to>
                                    </p:set>
                                    <p:animEffect transition="in" filter="wipe(down)">
                                      <p:cBhvr>
                                        <p:cTn id="40" dur="500"/>
                                        <p:tgtEl>
                                          <p:spTgt spid="200725"/>
                                        </p:tgtEl>
                                      </p:cBhvr>
                                    </p:animEffec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200726"/>
                                        </p:tgtEl>
                                        <p:attrNameLst>
                                          <p:attrName>style.visibility</p:attrName>
                                        </p:attrNameLst>
                                      </p:cBhvr>
                                      <p:to>
                                        <p:strVal val="visible"/>
                                      </p:to>
                                    </p:set>
                                  </p:childTnLst>
                                </p:cTn>
                              </p:par>
                            </p:childTnLst>
                          </p:cTn>
                        </p:par>
                        <p:par>
                          <p:cTn id="44" fill="hold" nodeType="afterGroup">
                            <p:stCondLst>
                              <p:cond delay="1000"/>
                            </p:stCondLst>
                            <p:childTnLst>
                              <p:par>
                                <p:cTn id="45" presetID="1" presetClass="entr" presetSubtype="0" fill="hold" nodeType="afterEffect">
                                  <p:stCondLst>
                                    <p:cond delay="500"/>
                                  </p:stCondLst>
                                  <p:childTnLst>
                                    <p:set>
                                      <p:cBhvr>
                                        <p:cTn id="46" dur="1" fill="hold">
                                          <p:stCondLst>
                                            <p:cond delay="0"/>
                                          </p:stCondLst>
                                        </p:cTn>
                                        <p:tgtEl>
                                          <p:spTgt spid="20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P spid="200711" grpId="0"/>
      <p:bldP spid="200712" grpId="0"/>
      <p:bldP spid="200713" grpId="0"/>
      <p:bldP spid="200714" grpId="0"/>
      <p:bldP spid="200716" grpId="0"/>
      <p:bldP spid="200717" grpId="0"/>
      <p:bldP spid="200718" grpId="0"/>
      <p:bldP spid="200723" grpId="0" animBg="1"/>
      <p:bldP spid="200724" grpId="0"/>
      <p:bldP spid="200725" grpId="0" animBg="1"/>
      <p:bldP spid="2007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Grp="1" noChangeArrowheads="1"/>
          </p:cNvSpPr>
          <p:nvPr>
            <p:ph type="title" idx="4294967295"/>
          </p:nvPr>
        </p:nvSpPr>
        <p:spPr>
          <a:xfrm>
            <a:off x="152400" y="152400"/>
            <a:ext cx="7011988" cy="365125"/>
          </a:xfrm>
          <a:noFill/>
        </p:spPr>
        <p:txBody>
          <a:bodyPr/>
          <a:lstStyle/>
          <a:p>
            <a:pPr eaLnBrk="1" hangingPunct="1"/>
            <a:r>
              <a:rPr lang="en-GB" smtClean="0">
                <a:solidFill>
                  <a:srgbClr val="5B0091"/>
                </a:solidFill>
              </a:rPr>
              <a:t>Recurring decimals</a:t>
            </a:r>
            <a:endParaRPr lang="en-GB" smtClean="0"/>
          </a:p>
        </p:txBody>
      </p:sp>
      <p:sp>
        <p:nvSpPr>
          <p:cNvPr id="204822" name="Text Box 22"/>
          <p:cNvSpPr txBox="1">
            <a:spLocks noChangeArrowheads="1"/>
          </p:cNvSpPr>
          <p:nvPr/>
        </p:nvSpPr>
        <p:spPr bwMode="auto">
          <a:xfrm>
            <a:off x="323850" y="2133600"/>
            <a:ext cx="816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 calculator displays this as:</a:t>
            </a:r>
          </a:p>
        </p:txBody>
      </p:sp>
      <p:grpSp>
        <p:nvGrpSpPr>
          <p:cNvPr id="17414" name="Group 39"/>
          <p:cNvGrpSpPr>
            <a:grpSpLocks/>
          </p:cNvGrpSpPr>
          <p:nvPr/>
        </p:nvGrpSpPr>
        <p:grpSpPr bwMode="auto">
          <a:xfrm>
            <a:off x="1150938" y="1125538"/>
            <a:ext cx="6840537" cy="798512"/>
            <a:chOff x="725" y="709"/>
            <a:chExt cx="4309" cy="503"/>
          </a:xfrm>
        </p:grpSpPr>
        <p:sp>
          <p:nvSpPr>
            <p:cNvPr id="17428" name="Rectangle 28"/>
            <p:cNvSpPr>
              <a:spLocks noChangeArrowheads="1"/>
            </p:cNvSpPr>
            <p:nvPr/>
          </p:nvSpPr>
          <p:spPr bwMode="auto">
            <a:xfrm>
              <a:off x="725" y="711"/>
              <a:ext cx="4309" cy="499"/>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9" name="Text Box 5"/>
            <p:cNvSpPr txBox="1">
              <a:spLocks noChangeArrowheads="1"/>
            </p:cNvSpPr>
            <p:nvPr/>
          </p:nvSpPr>
          <p:spPr bwMode="auto">
            <a:xfrm>
              <a:off x="772" y="816"/>
              <a:ext cx="42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t>Convert       into a decimal using your calculator.</a:t>
              </a:r>
            </a:p>
          </p:txBody>
        </p:sp>
        <p:grpSp>
          <p:nvGrpSpPr>
            <p:cNvPr id="17430" name="Group 26"/>
            <p:cNvGrpSpPr>
              <a:grpSpLocks/>
            </p:cNvGrpSpPr>
            <p:nvPr/>
          </p:nvGrpSpPr>
          <p:grpSpPr bwMode="auto">
            <a:xfrm>
              <a:off x="1520" y="709"/>
              <a:ext cx="330" cy="503"/>
              <a:chOff x="2715" y="1537"/>
              <a:chExt cx="330" cy="503"/>
            </a:xfrm>
          </p:grpSpPr>
          <p:sp>
            <p:nvSpPr>
              <p:cNvPr id="17431" name="Text Box 23"/>
              <p:cNvSpPr txBox="1">
                <a:spLocks noChangeArrowheads="1"/>
              </p:cNvSpPr>
              <p:nvPr/>
            </p:nvSpPr>
            <p:spPr bwMode="auto">
              <a:xfrm>
                <a:off x="2768" y="153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8</a:t>
                </a:r>
                <a:endParaRPr lang="en-GB"/>
              </a:p>
            </p:txBody>
          </p:sp>
          <p:sp>
            <p:nvSpPr>
              <p:cNvPr id="17432" name="Line 24"/>
              <p:cNvSpPr>
                <a:spLocks noChangeShapeType="1"/>
              </p:cNvSpPr>
              <p:nvPr/>
            </p:nvSpPr>
            <p:spPr bwMode="auto">
              <a:xfrm>
                <a:off x="2766" y="1789"/>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Text Box 25"/>
              <p:cNvSpPr txBox="1">
                <a:spLocks noChangeArrowheads="1"/>
              </p:cNvSpPr>
              <p:nvPr/>
            </p:nvSpPr>
            <p:spPr bwMode="auto">
              <a:xfrm>
                <a:off x="2715" y="175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11</a:t>
                </a:r>
                <a:endParaRPr lang="en-GB"/>
              </a:p>
            </p:txBody>
          </p:sp>
        </p:grpSp>
      </p:grpSp>
      <p:sp>
        <p:nvSpPr>
          <p:cNvPr id="204830" name="Text Box 30"/>
          <p:cNvSpPr txBox="1">
            <a:spLocks noChangeArrowheads="1"/>
          </p:cNvSpPr>
          <p:nvPr/>
        </p:nvSpPr>
        <p:spPr bwMode="auto">
          <a:xfrm>
            <a:off x="3587750" y="2647950"/>
            <a:ext cx="179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0.72727273</a:t>
            </a:r>
            <a:endParaRPr lang="en-GB"/>
          </a:p>
        </p:txBody>
      </p:sp>
      <p:sp>
        <p:nvSpPr>
          <p:cNvPr id="204831" name="Text Box 31"/>
          <p:cNvSpPr txBox="1">
            <a:spLocks noChangeArrowheads="1"/>
          </p:cNvSpPr>
          <p:nvPr/>
        </p:nvSpPr>
        <p:spPr bwMode="auto">
          <a:xfrm>
            <a:off x="323850" y="3163888"/>
            <a:ext cx="816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decimal has been rounded to eight decimal places.</a:t>
            </a:r>
          </a:p>
        </p:txBody>
      </p:sp>
      <p:sp>
        <p:nvSpPr>
          <p:cNvPr id="204832" name="Text Box 32"/>
          <p:cNvSpPr txBox="1">
            <a:spLocks noChangeArrowheads="1"/>
          </p:cNvSpPr>
          <p:nvPr/>
        </p:nvSpPr>
        <p:spPr bwMode="auto">
          <a:xfrm>
            <a:off x="323850" y="3678238"/>
            <a:ext cx="7253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last digit is a 3 because it has been rounded up.</a:t>
            </a:r>
            <a:endParaRPr lang="en-GB"/>
          </a:p>
        </p:txBody>
      </p:sp>
      <p:sp>
        <p:nvSpPr>
          <p:cNvPr id="204833" name="Text Box 33"/>
          <p:cNvSpPr txBox="1">
            <a:spLocks noChangeArrowheads="1"/>
          </p:cNvSpPr>
          <p:nvPr/>
        </p:nvSpPr>
        <p:spPr bwMode="auto">
          <a:xfrm>
            <a:off x="323850" y="4194175"/>
            <a:ext cx="8424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digits 2 and 7 actually repeat infinitely. This is an example of a </a:t>
            </a:r>
            <a:r>
              <a:rPr lang="en-US" b="1">
                <a:solidFill>
                  <a:srgbClr val="FF6600"/>
                </a:solidFill>
              </a:rPr>
              <a:t>recurring decimal</a:t>
            </a:r>
            <a:r>
              <a:rPr lang="en-US"/>
              <a:t>.</a:t>
            </a:r>
            <a:endParaRPr lang="en-GB"/>
          </a:p>
        </p:txBody>
      </p:sp>
      <p:sp>
        <p:nvSpPr>
          <p:cNvPr id="204834" name="Text Box 34"/>
          <p:cNvSpPr txBox="1">
            <a:spLocks noChangeArrowheads="1"/>
          </p:cNvSpPr>
          <p:nvPr/>
        </p:nvSpPr>
        <p:spPr bwMode="auto">
          <a:xfrm>
            <a:off x="323850" y="5073650"/>
            <a:ext cx="772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show this by writing dots above the 7 and the 2.</a:t>
            </a:r>
            <a:endParaRPr lang="en-GB"/>
          </a:p>
        </p:txBody>
      </p:sp>
      <p:grpSp>
        <p:nvGrpSpPr>
          <p:cNvPr id="204843" name="Group 43"/>
          <p:cNvGrpSpPr>
            <a:grpSpLocks/>
          </p:cNvGrpSpPr>
          <p:nvPr/>
        </p:nvGrpSpPr>
        <p:grpSpPr bwMode="auto">
          <a:xfrm>
            <a:off x="3810000" y="5494338"/>
            <a:ext cx="1524000" cy="893762"/>
            <a:chOff x="1746" y="3461"/>
            <a:chExt cx="960" cy="563"/>
          </a:xfrm>
        </p:grpSpPr>
        <p:grpSp>
          <p:nvGrpSpPr>
            <p:cNvPr id="17421" name="Group 35"/>
            <p:cNvGrpSpPr>
              <a:grpSpLocks/>
            </p:cNvGrpSpPr>
            <p:nvPr/>
          </p:nvGrpSpPr>
          <p:grpSpPr bwMode="auto">
            <a:xfrm>
              <a:off x="1746" y="3521"/>
              <a:ext cx="330" cy="503"/>
              <a:chOff x="2715" y="1537"/>
              <a:chExt cx="330" cy="503"/>
            </a:xfrm>
          </p:grpSpPr>
          <p:sp>
            <p:nvSpPr>
              <p:cNvPr id="17425" name="Text Box 36"/>
              <p:cNvSpPr txBox="1">
                <a:spLocks noChangeArrowheads="1"/>
              </p:cNvSpPr>
              <p:nvPr/>
            </p:nvSpPr>
            <p:spPr bwMode="auto">
              <a:xfrm>
                <a:off x="2768" y="153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8</a:t>
                </a:r>
                <a:endParaRPr lang="en-GB"/>
              </a:p>
            </p:txBody>
          </p:sp>
          <p:sp>
            <p:nvSpPr>
              <p:cNvPr id="17426" name="Line 37"/>
              <p:cNvSpPr>
                <a:spLocks noChangeShapeType="1"/>
              </p:cNvSpPr>
              <p:nvPr/>
            </p:nvSpPr>
            <p:spPr bwMode="auto">
              <a:xfrm>
                <a:off x="2766" y="1789"/>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Text Box 38"/>
              <p:cNvSpPr txBox="1">
                <a:spLocks noChangeArrowheads="1"/>
              </p:cNvSpPr>
              <p:nvPr/>
            </p:nvSpPr>
            <p:spPr bwMode="auto">
              <a:xfrm>
                <a:off x="2715" y="175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11</a:t>
                </a:r>
                <a:endParaRPr lang="en-GB"/>
              </a:p>
            </p:txBody>
          </p:sp>
        </p:grpSp>
        <p:sp>
          <p:nvSpPr>
            <p:cNvPr id="17422" name="Text Box 40"/>
            <p:cNvSpPr txBox="1">
              <a:spLocks noChangeArrowheads="1"/>
            </p:cNvSpPr>
            <p:nvPr/>
          </p:nvSpPr>
          <p:spPr bwMode="auto">
            <a:xfrm>
              <a:off x="2051" y="3623"/>
              <a:ext cx="6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0.72</a:t>
              </a:r>
              <a:endParaRPr lang="en-GB"/>
            </a:p>
          </p:txBody>
        </p:sp>
        <p:sp>
          <p:nvSpPr>
            <p:cNvPr id="17423" name="Text Box 41"/>
            <p:cNvSpPr txBox="1">
              <a:spLocks noChangeArrowheads="1"/>
            </p:cNvSpPr>
            <p:nvPr/>
          </p:nvSpPr>
          <p:spPr bwMode="auto">
            <a:xfrm>
              <a:off x="2401" y="3461"/>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sp>
          <p:nvSpPr>
            <p:cNvPr id="17424" name="Text Box 42"/>
            <p:cNvSpPr txBox="1">
              <a:spLocks noChangeArrowheads="1"/>
            </p:cNvSpPr>
            <p:nvPr/>
          </p:nvSpPr>
          <p:spPr bwMode="auto">
            <a:xfrm>
              <a:off x="2510" y="3461"/>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20483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0483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483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483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483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04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2" grpId="0" autoUpdateAnimBg="0"/>
      <p:bldP spid="204830" grpId="0"/>
      <p:bldP spid="204831" grpId="0" autoUpdateAnimBg="0"/>
      <p:bldP spid="204832" grpId="0"/>
      <p:bldP spid="204833" grpId="0"/>
      <p:bldP spid="2048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Grp="1" noChangeArrowheads="1"/>
          </p:cNvSpPr>
          <p:nvPr>
            <p:ph type="title" idx="4294967295"/>
          </p:nvPr>
        </p:nvSpPr>
        <p:spPr>
          <a:xfrm>
            <a:off x="152400" y="152400"/>
            <a:ext cx="7011988" cy="365125"/>
          </a:xfrm>
          <a:noFill/>
        </p:spPr>
        <p:txBody>
          <a:bodyPr/>
          <a:lstStyle/>
          <a:p>
            <a:pPr eaLnBrk="1" hangingPunct="1"/>
            <a:r>
              <a:rPr lang="en-GB" smtClean="0">
                <a:solidFill>
                  <a:srgbClr val="5B0091"/>
                </a:solidFill>
              </a:rPr>
              <a:t>Recurring decimals</a:t>
            </a:r>
            <a:endParaRPr lang="en-GB" smtClean="0"/>
          </a:p>
        </p:txBody>
      </p:sp>
      <p:sp>
        <p:nvSpPr>
          <p:cNvPr id="18437" name="Text Box 26"/>
          <p:cNvSpPr txBox="1">
            <a:spLocks noChangeArrowheads="1"/>
          </p:cNvSpPr>
          <p:nvPr/>
        </p:nvSpPr>
        <p:spPr bwMode="auto">
          <a:xfrm>
            <a:off x="885825" y="1143000"/>
            <a:ext cx="737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Here are some more examples of recurring decimals:</a:t>
            </a:r>
            <a:endParaRPr lang="en-GB"/>
          </a:p>
        </p:txBody>
      </p:sp>
      <p:grpSp>
        <p:nvGrpSpPr>
          <p:cNvPr id="217164" name="Group 76"/>
          <p:cNvGrpSpPr>
            <a:grpSpLocks/>
          </p:cNvGrpSpPr>
          <p:nvPr/>
        </p:nvGrpSpPr>
        <p:grpSpPr bwMode="auto">
          <a:xfrm>
            <a:off x="468313" y="1743075"/>
            <a:ext cx="1273175" cy="882650"/>
            <a:chOff x="295" y="1098"/>
            <a:chExt cx="802" cy="556"/>
          </a:xfrm>
        </p:grpSpPr>
        <p:sp>
          <p:nvSpPr>
            <p:cNvPr id="18466" name="Text Box 32"/>
            <p:cNvSpPr txBox="1">
              <a:spLocks noChangeArrowheads="1"/>
            </p:cNvSpPr>
            <p:nvPr/>
          </p:nvSpPr>
          <p:spPr bwMode="auto">
            <a:xfrm>
              <a:off x="549" y="1259"/>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0.4</a:t>
              </a:r>
              <a:endParaRPr lang="en-GB"/>
            </a:p>
          </p:txBody>
        </p:sp>
        <p:sp>
          <p:nvSpPr>
            <p:cNvPr id="18467" name="Text Box 34"/>
            <p:cNvSpPr txBox="1">
              <a:spLocks noChangeArrowheads="1"/>
            </p:cNvSpPr>
            <p:nvPr/>
          </p:nvSpPr>
          <p:spPr bwMode="auto">
            <a:xfrm>
              <a:off x="928" y="109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grpSp>
          <p:nvGrpSpPr>
            <p:cNvPr id="18468" name="Group 69"/>
            <p:cNvGrpSpPr>
              <a:grpSpLocks/>
            </p:cNvGrpSpPr>
            <p:nvPr/>
          </p:nvGrpSpPr>
          <p:grpSpPr bwMode="auto">
            <a:xfrm>
              <a:off x="295" y="1151"/>
              <a:ext cx="227" cy="503"/>
              <a:chOff x="295" y="1158"/>
              <a:chExt cx="227" cy="503"/>
            </a:xfrm>
          </p:grpSpPr>
          <p:sp>
            <p:nvSpPr>
              <p:cNvPr id="18469" name="Text Box 29"/>
              <p:cNvSpPr txBox="1">
                <a:spLocks noChangeArrowheads="1"/>
              </p:cNvSpPr>
              <p:nvPr/>
            </p:nvSpPr>
            <p:spPr bwMode="auto">
              <a:xfrm>
                <a:off x="297" y="11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4</a:t>
                </a:r>
                <a:endParaRPr lang="en-GB"/>
              </a:p>
            </p:txBody>
          </p:sp>
          <p:sp>
            <p:nvSpPr>
              <p:cNvPr id="18470" name="Line 30"/>
              <p:cNvSpPr>
                <a:spLocks noChangeShapeType="1"/>
              </p:cNvSpPr>
              <p:nvPr/>
            </p:nvSpPr>
            <p:spPr bwMode="auto">
              <a:xfrm>
                <a:off x="295" y="1410"/>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1" name="Text Box 31"/>
              <p:cNvSpPr txBox="1">
                <a:spLocks noChangeArrowheads="1"/>
              </p:cNvSpPr>
              <p:nvPr/>
            </p:nvSpPr>
            <p:spPr bwMode="auto">
              <a:xfrm>
                <a:off x="297" y="137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9</a:t>
                </a:r>
                <a:endParaRPr lang="en-GB"/>
              </a:p>
            </p:txBody>
          </p:sp>
        </p:grpSp>
      </p:grpSp>
      <p:sp>
        <p:nvSpPr>
          <p:cNvPr id="217123" name="Text Box 35"/>
          <p:cNvSpPr txBox="1">
            <a:spLocks noChangeArrowheads="1"/>
          </p:cNvSpPr>
          <p:nvPr/>
        </p:nvSpPr>
        <p:spPr bwMode="auto">
          <a:xfrm>
            <a:off x="2700338" y="1814513"/>
            <a:ext cx="607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decimal is made up of an infinite number of repeating 4’s.</a:t>
            </a:r>
            <a:endParaRPr lang="en-GB"/>
          </a:p>
        </p:txBody>
      </p:sp>
      <p:grpSp>
        <p:nvGrpSpPr>
          <p:cNvPr id="217165" name="Group 77"/>
          <p:cNvGrpSpPr>
            <a:grpSpLocks/>
          </p:cNvGrpSpPr>
          <p:nvPr/>
        </p:nvGrpSpPr>
        <p:grpSpPr bwMode="auto">
          <a:xfrm>
            <a:off x="468313" y="2852738"/>
            <a:ext cx="1443037" cy="869950"/>
            <a:chOff x="295" y="1797"/>
            <a:chExt cx="909" cy="548"/>
          </a:xfrm>
        </p:grpSpPr>
        <p:sp>
          <p:nvSpPr>
            <p:cNvPr id="18460" name="Text Box 41"/>
            <p:cNvSpPr txBox="1">
              <a:spLocks noChangeArrowheads="1"/>
            </p:cNvSpPr>
            <p:nvPr/>
          </p:nvSpPr>
          <p:spPr bwMode="auto">
            <a:xfrm>
              <a:off x="549" y="1950"/>
              <a:ext cx="6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0.83</a:t>
              </a:r>
              <a:endParaRPr lang="en-GB"/>
            </a:p>
          </p:txBody>
        </p:sp>
        <p:sp>
          <p:nvSpPr>
            <p:cNvPr id="18461" name="Text Box 42"/>
            <p:cNvSpPr txBox="1">
              <a:spLocks noChangeArrowheads="1"/>
            </p:cNvSpPr>
            <p:nvPr/>
          </p:nvSpPr>
          <p:spPr bwMode="auto">
            <a:xfrm>
              <a:off x="1015" y="1797"/>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grpSp>
          <p:nvGrpSpPr>
            <p:cNvPr id="18462" name="Group 70"/>
            <p:cNvGrpSpPr>
              <a:grpSpLocks/>
            </p:cNvGrpSpPr>
            <p:nvPr/>
          </p:nvGrpSpPr>
          <p:grpSpPr bwMode="auto">
            <a:xfrm>
              <a:off x="295" y="1842"/>
              <a:ext cx="227" cy="503"/>
              <a:chOff x="295" y="1884"/>
              <a:chExt cx="227" cy="503"/>
            </a:xfrm>
          </p:grpSpPr>
          <p:sp>
            <p:nvSpPr>
              <p:cNvPr id="18463" name="Text Box 38"/>
              <p:cNvSpPr txBox="1">
                <a:spLocks noChangeArrowheads="1"/>
              </p:cNvSpPr>
              <p:nvPr/>
            </p:nvSpPr>
            <p:spPr bwMode="auto">
              <a:xfrm>
                <a:off x="297" y="188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5</a:t>
                </a:r>
                <a:endParaRPr lang="en-GB"/>
              </a:p>
            </p:txBody>
          </p:sp>
          <p:sp>
            <p:nvSpPr>
              <p:cNvPr id="18464" name="Line 39"/>
              <p:cNvSpPr>
                <a:spLocks noChangeShapeType="1"/>
              </p:cNvSpPr>
              <p:nvPr/>
            </p:nvSpPr>
            <p:spPr bwMode="auto">
              <a:xfrm>
                <a:off x="295" y="2136"/>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5" name="Text Box 40"/>
              <p:cNvSpPr txBox="1">
                <a:spLocks noChangeArrowheads="1"/>
              </p:cNvSpPr>
              <p:nvPr/>
            </p:nvSpPr>
            <p:spPr bwMode="auto">
              <a:xfrm>
                <a:off x="297" y="209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6</a:t>
                </a:r>
                <a:endParaRPr lang="en-GB"/>
              </a:p>
            </p:txBody>
          </p:sp>
        </p:grpSp>
      </p:grpSp>
      <p:sp>
        <p:nvSpPr>
          <p:cNvPr id="217131" name="Text Box 43"/>
          <p:cNvSpPr txBox="1">
            <a:spLocks noChangeArrowheads="1"/>
          </p:cNvSpPr>
          <p:nvPr/>
        </p:nvSpPr>
        <p:spPr bwMode="auto">
          <a:xfrm>
            <a:off x="2700338" y="2913063"/>
            <a:ext cx="62182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decimal starts with an 8 and is followed by an infinite number of repeating 3’s.</a:t>
            </a:r>
            <a:endParaRPr lang="en-GB"/>
          </a:p>
        </p:txBody>
      </p:sp>
      <p:sp>
        <p:nvSpPr>
          <p:cNvPr id="217144" name="Text Box 56"/>
          <p:cNvSpPr txBox="1">
            <a:spLocks noChangeArrowheads="1"/>
          </p:cNvSpPr>
          <p:nvPr/>
        </p:nvSpPr>
        <p:spPr bwMode="auto">
          <a:xfrm>
            <a:off x="2700338" y="4011613"/>
            <a:ext cx="63357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 this decimal, the six digits 285714 repeat an infinite number of times in the same order.</a:t>
            </a:r>
            <a:endParaRPr lang="en-GB"/>
          </a:p>
        </p:txBody>
      </p:sp>
      <p:grpSp>
        <p:nvGrpSpPr>
          <p:cNvPr id="217166" name="Group 78"/>
          <p:cNvGrpSpPr>
            <a:grpSpLocks/>
          </p:cNvGrpSpPr>
          <p:nvPr/>
        </p:nvGrpSpPr>
        <p:grpSpPr bwMode="auto">
          <a:xfrm>
            <a:off x="468313" y="3933825"/>
            <a:ext cx="2139950" cy="887413"/>
            <a:chOff x="295" y="2478"/>
            <a:chExt cx="1348" cy="559"/>
          </a:xfrm>
        </p:grpSpPr>
        <p:sp>
          <p:nvSpPr>
            <p:cNvPr id="18453" name="Text Box 54"/>
            <p:cNvSpPr txBox="1">
              <a:spLocks noChangeArrowheads="1"/>
            </p:cNvSpPr>
            <p:nvPr/>
          </p:nvSpPr>
          <p:spPr bwMode="auto">
            <a:xfrm>
              <a:off x="549" y="2642"/>
              <a:ext cx="10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0.285714</a:t>
              </a:r>
              <a:endParaRPr lang="en-GB"/>
            </a:p>
          </p:txBody>
        </p:sp>
        <p:sp>
          <p:nvSpPr>
            <p:cNvPr id="18454" name="Text Box 55"/>
            <p:cNvSpPr txBox="1">
              <a:spLocks noChangeArrowheads="1"/>
            </p:cNvSpPr>
            <p:nvPr/>
          </p:nvSpPr>
          <p:spPr bwMode="auto">
            <a:xfrm>
              <a:off x="910" y="247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grpSp>
          <p:nvGrpSpPr>
            <p:cNvPr id="18455" name="Group 71"/>
            <p:cNvGrpSpPr>
              <a:grpSpLocks/>
            </p:cNvGrpSpPr>
            <p:nvPr/>
          </p:nvGrpSpPr>
          <p:grpSpPr bwMode="auto">
            <a:xfrm>
              <a:off x="295" y="2534"/>
              <a:ext cx="227" cy="503"/>
              <a:chOff x="295" y="2610"/>
              <a:chExt cx="227" cy="503"/>
            </a:xfrm>
          </p:grpSpPr>
          <p:sp>
            <p:nvSpPr>
              <p:cNvPr id="18457" name="Text Box 51"/>
              <p:cNvSpPr txBox="1">
                <a:spLocks noChangeArrowheads="1"/>
              </p:cNvSpPr>
              <p:nvPr/>
            </p:nvSpPr>
            <p:spPr bwMode="auto">
              <a:xfrm>
                <a:off x="297" y="261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2</a:t>
                </a:r>
                <a:endParaRPr lang="en-GB"/>
              </a:p>
            </p:txBody>
          </p:sp>
          <p:sp>
            <p:nvSpPr>
              <p:cNvPr id="18458" name="Line 52"/>
              <p:cNvSpPr>
                <a:spLocks noChangeShapeType="1"/>
              </p:cNvSpPr>
              <p:nvPr/>
            </p:nvSpPr>
            <p:spPr bwMode="auto">
              <a:xfrm>
                <a:off x="295" y="2862"/>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9" name="Text Box 53"/>
              <p:cNvSpPr txBox="1">
                <a:spLocks noChangeArrowheads="1"/>
              </p:cNvSpPr>
              <p:nvPr/>
            </p:nvSpPr>
            <p:spPr bwMode="auto">
              <a:xfrm>
                <a:off x="297" y="282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7</a:t>
                </a:r>
                <a:endParaRPr lang="en-GB"/>
              </a:p>
            </p:txBody>
          </p:sp>
        </p:grpSp>
        <p:sp>
          <p:nvSpPr>
            <p:cNvPr id="18456" name="Text Box 57"/>
            <p:cNvSpPr txBox="1">
              <a:spLocks noChangeArrowheads="1"/>
            </p:cNvSpPr>
            <p:nvPr/>
          </p:nvSpPr>
          <p:spPr bwMode="auto">
            <a:xfrm>
              <a:off x="1474" y="247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grpSp>
      <p:sp>
        <p:nvSpPr>
          <p:cNvPr id="217151" name="Text Box 63"/>
          <p:cNvSpPr txBox="1">
            <a:spLocks noChangeArrowheads="1"/>
          </p:cNvSpPr>
          <p:nvPr/>
        </p:nvSpPr>
        <p:spPr bwMode="auto">
          <a:xfrm>
            <a:off x="2700338" y="5110163"/>
            <a:ext cx="607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decimal starts with a 4. The two digits 09 then repeat an infinite number of times.</a:t>
            </a:r>
            <a:endParaRPr lang="en-GB"/>
          </a:p>
        </p:txBody>
      </p:sp>
      <p:grpSp>
        <p:nvGrpSpPr>
          <p:cNvPr id="217167" name="Group 79"/>
          <p:cNvGrpSpPr>
            <a:grpSpLocks/>
          </p:cNvGrpSpPr>
          <p:nvPr/>
        </p:nvGrpSpPr>
        <p:grpSpPr bwMode="auto">
          <a:xfrm>
            <a:off x="387350" y="5013325"/>
            <a:ext cx="1693863" cy="908050"/>
            <a:chOff x="244" y="3158"/>
            <a:chExt cx="1067" cy="572"/>
          </a:xfrm>
        </p:grpSpPr>
        <p:sp>
          <p:nvSpPr>
            <p:cNvPr id="18446" name="Text Box 61"/>
            <p:cNvSpPr txBox="1">
              <a:spLocks noChangeArrowheads="1"/>
            </p:cNvSpPr>
            <p:nvPr/>
          </p:nvSpPr>
          <p:spPr bwMode="auto">
            <a:xfrm>
              <a:off x="549" y="3335"/>
              <a:ext cx="7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0.409</a:t>
              </a:r>
              <a:endParaRPr lang="en-GB"/>
            </a:p>
          </p:txBody>
        </p:sp>
        <p:sp>
          <p:nvSpPr>
            <p:cNvPr id="18447" name="Text Box 62"/>
            <p:cNvSpPr txBox="1">
              <a:spLocks noChangeArrowheads="1"/>
            </p:cNvSpPr>
            <p:nvPr/>
          </p:nvSpPr>
          <p:spPr bwMode="auto">
            <a:xfrm>
              <a:off x="1020" y="315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grpSp>
          <p:nvGrpSpPr>
            <p:cNvPr id="18448" name="Group 65"/>
            <p:cNvGrpSpPr>
              <a:grpSpLocks/>
            </p:cNvGrpSpPr>
            <p:nvPr/>
          </p:nvGrpSpPr>
          <p:grpSpPr bwMode="auto">
            <a:xfrm>
              <a:off x="244" y="3227"/>
              <a:ext cx="330" cy="503"/>
              <a:chOff x="244" y="3245"/>
              <a:chExt cx="330" cy="503"/>
            </a:xfrm>
          </p:grpSpPr>
          <p:sp>
            <p:nvSpPr>
              <p:cNvPr id="18450" name="Text Box 58"/>
              <p:cNvSpPr txBox="1">
                <a:spLocks noChangeArrowheads="1"/>
              </p:cNvSpPr>
              <p:nvPr/>
            </p:nvSpPr>
            <p:spPr bwMode="auto">
              <a:xfrm>
                <a:off x="297" y="324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9</a:t>
                </a:r>
                <a:endParaRPr lang="en-GB"/>
              </a:p>
            </p:txBody>
          </p:sp>
          <p:sp>
            <p:nvSpPr>
              <p:cNvPr id="18451" name="Line 59"/>
              <p:cNvSpPr>
                <a:spLocks noChangeShapeType="1"/>
              </p:cNvSpPr>
              <p:nvPr/>
            </p:nvSpPr>
            <p:spPr bwMode="auto">
              <a:xfrm>
                <a:off x="295" y="3497"/>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Text Box 60"/>
              <p:cNvSpPr txBox="1">
                <a:spLocks noChangeArrowheads="1"/>
              </p:cNvSpPr>
              <p:nvPr/>
            </p:nvSpPr>
            <p:spPr bwMode="auto">
              <a:xfrm>
                <a:off x="244" y="3460"/>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22</a:t>
                </a:r>
                <a:endParaRPr lang="en-GB"/>
              </a:p>
            </p:txBody>
          </p:sp>
        </p:grpSp>
        <p:sp>
          <p:nvSpPr>
            <p:cNvPr id="18449" name="Text Box 64"/>
            <p:cNvSpPr txBox="1">
              <a:spLocks noChangeArrowheads="1"/>
            </p:cNvSpPr>
            <p:nvPr/>
          </p:nvSpPr>
          <p:spPr bwMode="auto">
            <a:xfrm>
              <a:off x="1123" y="315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t>.</a:t>
              </a:r>
              <a:endParaRPr lang="en-GB"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71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1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71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1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71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71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71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7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23" grpId="0"/>
      <p:bldP spid="217131" grpId="0"/>
      <p:bldP spid="217144" grpId="0"/>
      <p:bldP spid="217151" grpId="0"/>
    </p:bld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2014</TotalTime>
  <Words>5380</Words>
  <Application>Microsoft Office PowerPoint</Application>
  <PresentationFormat>On-screen Show (4:3)</PresentationFormat>
  <Paragraphs>828</Paragraphs>
  <Slides>53</Slides>
  <Notes>53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9" baseType="lpstr">
      <vt:lpstr>Arial</vt:lpstr>
      <vt:lpstr>Times New Roman</vt:lpstr>
      <vt:lpstr>Symbol</vt:lpstr>
      <vt:lpstr>Boardworks template</vt:lpstr>
      <vt:lpstr>Flash Document</vt:lpstr>
      <vt:lpstr>Adobe Photoshop Image</vt:lpstr>
      <vt:lpstr>KS4 Mathematics</vt:lpstr>
      <vt:lpstr>Contents</vt:lpstr>
      <vt:lpstr>The decimal number system</vt:lpstr>
      <vt:lpstr>The decimal number system</vt:lpstr>
      <vt:lpstr>The decimal number system</vt:lpstr>
      <vt:lpstr>Contents</vt:lpstr>
      <vt:lpstr>Terminating decimals</vt:lpstr>
      <vt:lpstr>Recurring decimals</vt:lpstr>
      <vt:lpstr>Recurring decimals</vt:lpstr>
      <vt:lpstr>Recurring decimals and fractions</vt:lpstr>
      <vt:lpstr>Converting recurring decimals to fractions</vt:lpstr>
      <vt:lpstr>Converting recurring decimals to fractions</vt:lpstr>
      <vt:lpstr>Converting recurring decimals to fractions</vt:lpstr>
      <vt:lpstr>Converting recurring decimals to fractions</vt:lpstr>
      <vt:lpstr>Nought point nine recurring</vt:lpstr>
      <vt:lpstr>Rational numbers</vt:lpstr>
      <vt:lpstr>Irrational numbers</vt:lpstr>
      <vt:lpstr>Rational or irrational?</vt:lpstr>
      <vt:lpstr>Contents</vt:lpstr>
      <vt:lpstr>Adding and subtracting decimals</vt:lpstr>
      <vt:lpstr>Short multiplication</vt:lpstr>
      <vt:lpstr>Short multiplication</vt:lpstr>
      <vt:lpstr>Long multiplication</vt:lpstr>
      <vt:lpstr>Long multiplication</vt:lpstr>
      <vt:lpstr>Long multiplication</vt:lpstr>
      <vt:lpstr>Long multiplication</vt:lpstr>
      <vt:lpstr>Short division</vt:lpstr>
      <vt:lpstr>Short division by a decimal</vt:lpstr>
      <vt:lpstr>Short division by a decimal</vt:lpstr>
      <vt:lpstr>Dividing by two-digit numbers</vt:lpstr>
      <vt:lpstr>Dividing by two-digit numbers</vt:lpstr>
      <vt:lpstr>Long division</vt:lpstr>
      <vt:lpstr>Contents</vt:lpstr>
      <vt:lpstr>Rounding</vt:lpstr>
      <vt:lpstr>Rounding</vt:lpstr>
      <vt:lpstr>Rounding to powers of ten</vt:lpstr>
      <vt:lpstr>Rounding to powers of ten</vt:lpstr>
      <vt:lpstr>Rounding to powers of ten</vt:lpstr>
      <vt:lpstr>Rounding to decimal places</vt:lpstr>
      <vt:lpstr>Rounding to decimal places</vt:lpstr>
      <vt:lpstr>Rounding to decimal places</vt:lpstr>
      <vt:lpstr>Rounding to significant figures</vt:lpstr>
      <vt:lpstr>Rounding to significant figures</vt:lpstr>
      <vt:lpstr>Rounding to significant figures</vt:lpstr>
      <vt:lpstr>Contents</vt:lpstr>
      <vt:lpstr>Discrete and continuous quantities</vt:lpstr>
      <vt:lpstr>Upper and lower bounds for discrete data</vt:lpstr>
      <vt:lpstr>Upper and lower bounds</vt:lpstr>
      <vt:lpstr>Upper and lower bounds for discrete data</vt:lpstr>
      <vt:lpstr>Upper and lower bounds for discrete data</vt:lpstr>
      <vt:lpstr>Upper and lower bounds for continuous data</vt:lpstr>
      <vt:lpstr>Upper and lower bounds</vt:lpstr>
      <vt:lpstr>Upper and lower bounds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N4 Decimals and rounding</dc:title>
  <dc:creator>©Boardworks Ltd 2005</dc:creator>
  <cp:lastModifiedBy>Teacher E-Solutions</cp:lastModifiedBy>
  <cp:revision>71</cp:revision>
  <dcterms:created xsi:type="dcterms:W3CDTF">2003-07-21T09:50:03Z</dcterms:created>
  <dcterms:modified xsi:type="dcterms:W3CDTF">2019-01-18T17:06:36Z</dcterms:modified>
</cp:coreProperties>
</file>