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97" r:id="rId2"/>
  </p:sldMasterIdLst>
  <p:notesMasterIdLst>
    <p:notesMasterId r:id="rId41"/>
  </p:notesMasterIdLst>
  <p:sldIdLst>
    <p:sldId id="298" r:id="rId3"/>
    <p:sldId id="531" r:id="rId4"/>
    <p:sldId id="510" r:id="rId5"/>
    <p:sldId id="541" r:id="rId6"/>
    <p:sldId id="534" r:id="rId7"/>
    <p:sldId id="536" r:id="rId8"/>
    <p:sldId id="537" r:id="rId9"/>
    <p:sldId id="532" r:id="rId10"/>
    <p:sldId id="538" r:id="rId11"/>
    <p:sldId id="539" r:id="rId12"/>
    <p:sldId id="540" r:id="rId13"/>
    <p:sldId id="522" r:id="rId14"/>
    <p:sldId id="511" r:id="rId15"/>
    <p:sldId id="546" r:id="rId16"/>
    <p:sldId id="547" r:id="rId17"/>
    <p:sldId id="512" r:id="rId18"/>
    <p:sldId id="548" r:id="rId19"/>
    <p:sldId id="549" r:id="rId20"/>
    <p:sldId id="550" r:id="rId21"/>
    <p:sldId id="529" r:id="rId22"/>
    <p:sldId id="530" r:id="rId23"/>
    <p:sldId id="551" r:id="rId24"/>
    <p:sldId id="552" r:id="rId25"/>
    <p:sldId id="553" r:id="rId26"/>
    <p:sldId id="554" r:id="rId27"/>
    <p:sldId id="384" r:id="rId28"/>
    <p:sldId id="557" r:id="rId29"/>
    <p:sldId id="558" r:id="rId30"/>
    <p:sldId id="555" r:id="rId31"/>
    <p:sldId id="516" r:id="rId32"/>
    <p:sldId id="513" r:id="rId33"/>
    <p:sldId id="517" r:id="rId34"/>
    <p:sldId id="556" r:id="rId35"/>
    <p:sldId id="527" r:id="rId36"/>
    <p:sldId id="542" r:id="rId37"/>
    <p:sldId id="544" r:id="rId38"/>
    <p:sldId id="543" r:id="rId39"/>
    <p:sldId id="545" r:id="rId4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4D4D4D"/>
    <a:srgbClr val="FFFF00"/>
    <a:srgbClr val="FFFFFF"/>
    <a:srgbClr val="00FFFF"/>
    <a:srgbClr val="FF0066"/>
    <a:srgbClr val="FFFF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2" autoAdjust="0"/>
    <p:restoredTop sz="94667" autoAdjust="0"/>
  </p:normalViewPr>
  <p:slideViewPr>
    <p:cSldViewPr snapToGrid="0"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7" Type="http://schemas.openxmlformats.org/officeDocument/2006/relationships/image" Target="../media/image60.wmf"/><Relationship Id="rId2" Type="http://schemas.openxmlformats.org/officeDocument/2006/relationships/image" Target="../media/image67.wmf"/><Relationship Id="rId1" Type="http://schemas.openxmlformats.org/officeDocument/2006/relationships/image" Target="../media/image55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CAD4209-850B-450F-A0AC-3654930CA0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371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fld id="{B8AF6868-BC2D-4716-B271-6FE151B6F0FF}" type="slidenum">
              <a:rPr lang="en-GB" sz="1200" smtClean="0">
                <a:latin typeface="Arial" pitchFamily="34" charset="0"/>
              </a:rPr>
              <a:pPr eaLnBrk="1" hangingPunct="1"/>
              <a:t>23</a:t>
            </a:fld>
            <a:endParaRPr lang="en-GB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16 w 5184"/>
                  <a:gd name="T3" fmla="*/ 3159 h 3159"/>
                  <a:gd name="T4" fmla="*/ 521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0 w 556"/>
                  <a:gd name="T5" fmla="*/ 3159 h 3159"/>
                  <a:gd name="T6" fmla="*/ 56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3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3 w 251"/>
                <a:gd name="T7" fmla="*/ 12 h 12"/>
                <a:gd name="T8" fmla="*/ 253 w 251"/>
                <a:gd name="T9" fmla="*/ 0 h 12"/>
                <a:gd name="T10" fmla="*/ 253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491 w 251"/>
                <a:gd name="T5" fmla="*/ 12 h 12"/>
                <a:gd name="T6" fmla="*/ 49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9E283-1F46-42D9-BAFD-CC5CDBDC411C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6336C8FF-7A34-42BF-8E06-ADC99510A2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43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E7E73-42B0-4E8B-85A2-CA7DD97168D6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CD152-3E8C-4C8C-8667-E9CA309A8C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0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A0700-780A-4A40-8C20-B016584BC095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09BD-E8F1-4E8A-8EE0-8D9EFA52EF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964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81B68-2C30-4577-BA78-112C4E7F543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063EE-EF3A-4D33-9C22-8FE2C6B25D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681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0E060-E7F4-457C-8D84-972E12020502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640AE-51DD-426B-8EE5-127105A7639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561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13106-0BD7-45F7-BE50-EBCF673A8BF7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C35E-EFBA-4D51-A2AB-58182C1B37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790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D485A-6DE9-4867-9D72-45104722BA2D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6F501-3086-4986-A01A-E917433D7F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195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8D425-7550-487F-84F1-34992C3B6504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2D5C7-A56F-4838-A126-2895B1EA975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19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EA811-28A5-4CCF-8F73-ABBD42F78F5D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E9FED-CBB6-4FD3-8957-2FAEF30BE1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443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1B6A6-B55C-4E30-8B87-6E670528D12F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7BA77-96D7-47DC-9967-19336247D4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110E-930D-4182-A49A-043763B1675A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55B67-E98A-4AF5-8FA9-9392A6AD00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95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2CE9A-377C-49F8-AF02-549B5C501951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7F54-C492-4323-95D1-2A83B10EAF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2738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E47D9-E4FB-4B0A-9C7C-364419AB300A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62F88-9FEC-45FE-A46B-CF3C4FF302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70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CFC4-7037-484B-B180-DEE46107787A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C4753-4059-430E-93A3-20829039635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64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2763-F131-482F-88A3-8A35B4BE23A0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5D6EF-C690-4615-BB86-E7844ECFA0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26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CCEFF-2DFB-469E-A2A4-D57907C7013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4E27B-5E1D-46DE-AD8E-55B8F28418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9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260D-8919-4FEF-97B6-6CDE602DB598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956AE-ACC0-4662-A9BB-3C925310A1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99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35850-FC0C-4486-9820-A7D22039B26B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E86F8-57B5-4944-8ACC-A0DE54FE13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10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CD2F9-FDAA-4DF2-908C-7F4912F0CAE0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787E-0361-4557-A333-EFDDD5001C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0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9229-41E6-4874-A4B3-D51E62BEF656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F1D52-21E0-4E9E-8CEA-01322D378B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73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3CC78-1268-4759-8A5D-25B281AAD8BA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C4467-DCC2-4300-B9E9-B041DD3618B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6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85B5F-82F2-43AE-AC02-766EFE748BCF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D8D3-CA54-43CB-A189-95EDCF757B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31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16 w 5184"/>
                <a:gd name="T3" fmla="*/ 3159 h 3159"/>
                <a:gd name="T4" fmla="*/ 521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0 w 556"/>
                <a:gd name="T5" fmla="*/ 3159 h 3159"/>
                <a:gd name="T6" fmla="*/ 56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491 w 251"/>
                  <a:gd name="T5" fmla="*/ 12 h 12"/>
                  <a:gd name="T6" fmla="*/ 49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3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3 w 251"/>
                  <a:gd name="T7" fmla="*/ 12 h 12"/>
                  <a:gd name="T8" fmla="*/ 253 w 251"/>
                  <a:gd name="T9" fmla="*/ 0 h 12"/>
                  <a:gd name="T10" fmla="*/ 253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EA9BF817-348E-454D-A3E7-906AEFB8FB0D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9E73E3B9-9DDB-4B1C-92BF-F49D44B989B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14" r:id="rId1"/>
    <p:sldLayoutId id="2147484515" r:id="rId2"/>
    <p:sldLayoutId id="2147484516" r:id="rId3"/>
    <p:sldLayoutId id="2147484517" r:id="rId4"/>
    <p:sldLayoutId id="2147484518" r:id="rId5"/>
    <p:sldLayoutId id="2147484519" r:id="rId6"/>
    <p:sldLayoutId id="2147484520" r:id="rId7"/>
    <p:sldLayoutId id="2147484521" r:id="rId8"/>
    <p:sldLayoutId id="2147484522" r:id="rId9"/>
    <p:sldLayoutId id="2147484523" r:id="rId10"/>
    <p:sldLayoutId id="214748452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4CAD977D-35AB-4747-ADEF-ABECD4BB46C7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7400CC63-6546-41E3-AEED-6872EE7D0D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3" r:id="rId1"/>
    <p:sldLayoutId id="2147484504" r:id="rId2"/>
    <p:sldLayoutId id="2147484505" r:id="rId3"/>
    <p:sldLayoutId id="2147484506" r:id="rId4"/>
    <p:sldLayoutId id="2147484507" r:id="rId5"/>
    <p:sldLayoutId id="2147484508" r:id="rId6"/>
    <p:sldLayoutId id="2147484509" r:id="rId7"/>
    <p:sldLayoutId id="2147484510" r:id="rId8"/>
    <p:sldLayoutId id="2147484511" r:id="rId9"/>
    <p:sldLayoutId id="2147484512" r:id="rId10"/>
    <p:sldLayoutId id="2147484513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24.xml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16.jpeg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5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8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1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60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57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59.wmf"/><Relationship Id="rId20" Type="http://schemas.openxmlformats.org/officeDocument/2006/relationships/image" Target="../media/image17.jpeg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6.wmf"/><Relationship Id="rId19" Type="http://schemas.openxmlformats.org/officeDocument/2006/relationships/image" Target="../media/image16.jpeg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8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image" Target="../media/image64.wmf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63.wmf"/><Relationship Id="rId5" Type="http://schemas.openxmlformats.org/officeDocument/2006/relationships/image" Target="../media/image66.wmf"/><Relationship Id="rId10" Type="http://schemas.openxmlformats.org/officeDocument/2006/relationships/oleObject" Target="../embeddings/oleObject60.bin"/><Relationship Id="rId4" Type="http://schemas.openxmlformats.org/officeDocument/2006/relationships/image" Target="../media/image65.wmf"/><Relationship Id="rId9" Type="http://schemas.openxmlformats.org/officeDocument/2006/relationships/image" Target="../media/image62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71.wmf"/><Relationship Id="rId3" Type="http://schemas.openxmlformats.org/officeDocument/2006/relationships/image" Target="../media/image72.wmf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7.jpeg"/><Relationship Id="rId20" Type="http://schemas.openxmlformats.org/officeDocument/2006/relationships/image" Target="../media/image60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5" Type="http://schemas.openxmlformats.org/officeDocument/2006/relationships/image" Target="../media/image16.jpeg"/><Relationship Id="rId10" Type="http://schemas.openxmlformats.org/officeDocument/2006/relationships/image" Target="../media/image68.wmf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73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70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79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5.wmf"/><Relationship Id="rId11" Type="http://schemas.openxmlformats.org/officeDocument/2006/relationships/image" Target="../media/image78.wmf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7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10.jpe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6.jpeg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16.jpeg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16.jpeg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971675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Trigonometry</a:t>
            </a:r>
          </a:p>
        </p:txBody>
      </p:sp>
      <p:sp>
        <p:nvSpPr>
          <p:cNvPr id="14339" name="Text Box 23"/>
          <p:cNvSpPr txBox="1">
            <a:spLocks noChangeArrowheads="1"/>
          </p:cNvSpPr>
          <p:nvPr/>
        </p:nvSpPr>
        <p:spPr bwMode="auto">
          <a:xfrm>
            <a:off x="3208338" y="3432175"/>
            <a:ext cx="4443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Cosine Rule Finding a Length</a:t>
            </a:r>
          </a:p>
        </p:txBody>
      </p:sp>
      <p:sp>
        <p:nvSpPr>
          <p:cNvPr id="14340" name="AutoShape 2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06675" y="3989388"/>
            <a:ext cx="430213" cy="346075"/>
          </a:xfrm>
          <a:prstGeom prst="actionButtonForwardNex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Text Box 25"/>
          <p:cNvSpPr txBox="1">
            <a:spLocks noChangeArrowheads="1"/>
          </p:cNvSpPr>
          <p:nvPr/>
        </p:nvSpPr>
        <p:spPr bwMode="auto">
          <a:xfrm>
            <a:off x="3208338" y="2409825"/>
            <a:ext cx="4068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Sine Rule Finding a length</a:t>
            </a:r>
          </a:p>
        </p:txBody>
      </p:sp>
      <p:sp>
        <p:nvSpPr>
          <p:cNvPr id="14342" name="AutoShape 2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16200" y="2971800"/>
            <a:ext cx="420688" cy="336550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27"/>
          <p:cNvSpPr txBox="1">
            <a:spLocks noChangeArrowheads="1"/>
          </p:cNvSpPr>
          <p:nvPr/>
        </p:nvSpPr>
        <p:spPr bwMode="auto">
          <a:xfrm>
            <a:off x="3208338" y="4967288"/>
            <a:ext cx="2509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Mixed Problems</a:t>
            </a:r>
          </a:p>
        </p:txBody>
      </p:sp>
      <p:sp>
        <p:nvSpPr>
          <p:cNvPr id="14344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06675" y="5016500"/>
            <a:ext cx="430213" cy="346075"/>
          </a:xfrm>
          <a:prstGeom prst="actionButtonForwardNext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2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16200" y="2468563"/>
            <a:ext cx="420688" cy="336550"/>
          </a:xfrm>
          <a:prstGeom prst="actionButtonForwardNex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AutoShape 2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06675" y="3476625"/>
            <a:ext cx="430213" cy="346075"/>
          </a:xfrm>
          <a:prstGeom prst="actionButtonForwardNex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25"/>
          <p:cNvSpPr txBox="1">
            <a:spLocks noChangeArrowheads="1"/>
          </p:cNvSpPr>
          <p:nvPr/>
        </p:nvSpPr>
        <p:spPr bwMode="auto">
          <a:xfrm>
            <a:off x="3208338" y="2921000"/>
            <a:ext cx="4133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Sine Rule Finding an Angle</a:t>
            </a:r>
          </a:p>
        </p:txBody>
      </p:sp>
      <p:sp>
        <p:nvSpPr>
          <p:cNvPr id="14348" name="Text Box 25"/>
          <p:cNvSpPr txBox="1">
            <a:spLocks noChangeArrowheads="1"/>
          </p:cNvSpPr>
          <p:nvPr/>
        </p:nvSpPr>
        <p:spPr bwMode="auto">
          <a:xfrm>
            <a:off x="3208338" y="3944938"/>
            <a:ext cx="4422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Cosine Rule Finding an Angle</a:t>
            </a:r>
          </a:p>
        </p:txBody>
      </p:sp>
      <p:sp>
        <p:nvSpPr>
          <p:cNvPr id="14349" name="Text Box 27"/>
          <p:cNvSpPr txBox="1">
            <a:spLocks noChangeArrowheads="1"/>
          </p:cNvSpPr>
          <p:nvPr/>
        </p:nvSpPr>
        <p:spPr bwMode="auto">
          <a:xfrm>
            <a:off x="3208338" y="4456113"/>
            <a:ext cx="34909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Area of ANY Triangle</a:t>
            </a:r>
          </a:p>
        </p:txBody>
      </p:sp>
      <p:sp>
        <p:nvSpPr>
          <p:cNvPr id="14350" name="AutoShape 2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06675" y="4502150"/>
            <a:ext cx="430213" cy="346075"/>
          </a:xfrm>
          <a:prstGeom prst="actionButtonForwardNex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2201863" y="344488"/>
            <a:ext cx="5084762" cy="762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Calculating Angles </a:t>
            </a:r>
            <a:b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Using The Sine Rule</a:t>
            </a:r>
          </a:p>
        </p:txBody>
      </p:sp>
      <p:grpSp>
        <p:nvGrpSpPr>
          <p:cNvPr id="23555" name="Group 11"/>
          <p:cNvGrpSpPr>
            <a:grpSpLocks/>
          </p:cNvGrpSpPr>
          <p:nvPr/>
        </p:nvGrpSpPr>
        <p:grpSpPr bwMode="auto">
          <a:xfrm>
            <a:off x="3305175" y="1789113"/>
            <a:ext cx="5537200" cy="1484312"/>
            <a:chOff x="1168" y="327"/>
            <a:chExt cx="3488" cy="935"/>
          </a:xfrm>
        </p:grpSpPr>
        <p:grpSp>
          <p:nvGrpSpPr>
            <p:cNvPr id="23577" name="Group 6"/>
            <p:cNvGrpSpPr>
              <a:grpSpLocks/>
            </p:cNvGrpSpPr>
            <p:nvPr/>
          </p:nvGrpSpPr>
          <p:grpSpPr bwMode="auto">
            <a:xfrm>
              <a:off x="1392" y="528"/>
              <a:ext cx="3264" cy="720"/>
              <a:chOff x="1440" y="480"/>
              <a:chExt cx="3216" cy="768"/>
            </a:xfrm>
          </p:grpSpPr>
          <p:sp>
            <p:nvSpPr>
              <p:cNvPr id="23582" name="Line 3"/>
              <p:cNvSpPr>
                <a:spLocks noChangeShapeType="1"/>
              </p:cNvSpPr>
              <p:nvPr/>
            </p:nvSpPr>
            <p:spPr bwMode="auto">
              <a:xfrm>
                <a:off x="1440" y="528"/>
                <a:ext cx="1248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3" name="Line 4"/>
              <p:cNvSpPr>
                <a:spLocks noChangeShapeType="1"/>
              </p:cNvSpPr>
              <p:nvPr/>
            </p:nvSpPr>
            <p:spPr bwMode="auto">
              <a:xfrm flipV="1">
                <a:off x="2688" y="480"/>
                <a:ext cx="1968" cy="76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4" name="Line 5"/>
              <p:cNvSpPr>
                <a:spLocks noChangeShapeType="1"/>
              </p:cNvSpPr>
              <p:nvPr/>
            </p:nvSpPr>
            <p:spPr bwMode="auto">
              <a:xfrm flipV="1">
                <a:off x="1440" y="480"/>
                <a:ext cx="3216" cy="4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78" name="Text Box 7"/>
            <p:cNvSpPr txBox="1">
              <a:spLocks noChangeArrowheads="1"/>
            </p:cNvSpPr>
            <p:nvPr/>
          </p:nvSpPr>
          <p:spPr bwMode="auto">
            <a:xfrm>
              <a:off x="2503" y="974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143</a:t>
              </a:r>
              <a:r>
                <a:rPr lang="en-GB" baseline="30000"/>
                <a:t>o</a:t>
              </a:r>
            </a:p>
          </p:txBody>
        </p:sp>
        <p:sp>
          <p:nvSpPr>
            <p:cNvPr id="23579" name="Text Box 8"/>
            <p:cNvSpPr txBox="1">
              <a:spLocks noChangeArrowheads="1"/>
            </p:cNvSpPr>
            <p:nvPr/>
          </p:nvSpPr>
          <p:spPr bwMode="auto">
            <a:xfrm>
              <a:off x="2514" y="327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75m</a:t>
              </a:r>
            </a:p>
          </p:txBody>
        </p:sp>
        <p:sp>
          <p:nvSpPr>
            <p:cNvPr id="23580" name="Text Box 9"/>
            <p:cNvSpPr txBox="1">
              <a:spLocks noChangeArrowheads="1"/>
            </p:cNvSpPr>
            <p:nvPr/>
          </p:nvSpPr>
          <p:spPr bwMode="auto">
            <a:xfrm>
              <a:off x="3552" y="912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38m</a:t>
              </a:r>
            </a:p>
          </p:txBody>
        </p:sp>
        <p:sp>
          <p:nvSpPr>
            <p:cNvPr id="23581" name="Text Box 10"/>
            <p:cNvSpPr txBox="1">
              <a:spLocks noChangeArrowheads="1"/>
            </p:cNvSpPr>
            <p:nvPr/>
          </p:nvSpPr>
          <p:spPr bwMode="auto">
            <a:xfrm>
              <a:off x="1168" y="400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X</a:t>
              </a:r>
              <a:endParaRPr lang="en-GB" baseline="30000"/>
            </a:p>
          </p:txBody>
        </p:sp>
      </p:grp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4884738" y="2424113"/>
            <a:ext cx="205740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8432" name="Object 2"/>
          <p:cNvGraphicFramePr>
            <a:graphicFrameLocks noChangeAspect="1"/>
          </p:cNvGraphicFramePr>
          <p:nvPr/>
        </p:nvGraphicFramePr>
        <p:xfrm>
          <a:off x="1333500" y="3767138"/>
          <a:ext cx="1220788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Equation" r:id="rId3" imgW="583947" imgH="393529" progId="Equation.DSMT4">
                  <p:embed/>
                </p:oleObj>
              </mc:Choice>
              <mc:Fallback>
                <p:oleObj name="Equation" r:id="rId3" imgW="583947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3767138"/>
                        <a:ext cx="1220788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5765800" y="2271713"/>
            <a:ext cx="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2527300" y="3767138"/>
          <a:ext cx="1117600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6" name="Equation" r:id="rId5" imgW="545863" imgH="393529" progId="Equation.DSMT4">
                  <p:embed/>
                </p:oleObj>
              </mc:Choice>
              <mc:Fallback>
                <p:oleObj name="Equation" r:id="rId5" imgW="545863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3767138"/>
                        <a:ext cx="1117600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1358900" y="5029200"/>
          <a:ext cx="27701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Equation" r:id="rId7" imgW="1257300" imgH="419100" progId="Equation.DSMT4">
                  <p:embed/>
                </p:oleObj>
              </mc:Choice>
              <mc:Fallback>
                <p:oleObj name="Equation" r:id="rId7" imgW="12573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5029200"/>
                        <a:ext cx="27701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4114800" y="5345113"/>
            <a:ext cx="1430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= 0.305</a:t>
            </a:r>
          </a:p>
        </p:txBody>
      </p:sp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1276350" y="6019800"/>
          <a:ext cx="4457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9" imgW="1485900" imgH="203200" progId="Equation.DSMT4">
                  <p:embed/>
                </p:oleObj>
              </mc:Choice>
              <mc:Fallback>
                <p:oleObj name="Equation" r:id="rId9" imgW="14859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6019800"/>
                        <a:ext cx="4457700" cy="609600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Text Box 3"/>
          <p:cNvSpPr txBox="1">
            <a:spLocks noChangeArrowheads="1"/>
          </p:cNvSpPr>
          <p:nvPr/>
        </p:nvSpPr>
        <p:spPr bwMode="auto">
          <a:xfrm>
            <a:off x="931863" y="1865313"/>
            <a:ext cx="42211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2 : 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Find the angle X</a:t>
            </a:r>
            <a:r>
              <a:rPr lang="en-GB" sz="2400" baseline="30000">
                <a:solidFill>
                  <a:srgbClr val="FFFF00"/>
                </a:solidFill>
              </a:rPr>
              <a:t>o</a:t>
            </a:r>
            <a:endParaRPr lang="en-GB" sz="2400">
              <a:solidFill>
                <a:srgbClr val="FFFF00"/>
              </a:solidFill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881063" y="3459163"/>
            <a:ext cx="617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Match up corresponding sides and angles: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1131888" y="4630738"/>
            <a:ext cx="385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Rearrange and solve for sin X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5591175" y="5330825"/>
            <a:ext cx="3352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Use sin</a:t>
            </a:r>
            <a:r>
              <a:rPr lang="en-GB" baseline="30000">
                <a:solidFill>
                  <a:srgbClr val="FFFF00"/>
                </a:solidFill>
              </a:rPr>
              <a:t>-1</a:t>
            </a:r>
            <a:r>
              <a:rPr lang="en-GB">
                <a:solidFill>
                  <a:srgbClr val="FFFF00"/>
                </a:solidFill>
              </a:rPr>
              <a:t> 0.305 to find X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23567" name="Text Box 10"/>
          <p:cNvSpPr txBox="1">
            <a:spLocks noChangeArrowheads="1"/>
          </p:cNvSpPr>
          <p:nvPr/>
        </p:nvSpPr>
        <p:spPr bwMode="auto">
          <a:xfrm>
            <a:off x="5475288" y="3233738"/>
            <a:ext cx="68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Y</a:t>
            </a:r>
            <a:endParaRPr lang="en-GB" baseline="30000"/>
          </a:p>
        </p:txBody>
      </p:sp>
      <p:sp>
        <p:nvSpPr>
          <p:cNvPr id="23568" name="Text Box 10"/>
          <p:cNvSpPr txBox="1">
            <a:spLocks noChangeArrowheads="1"/>
          </p:cNvSpPr>
          <p:nvPr/>
        </p:nvSpPr>
        <p:spPr bwMode="auto">
          <a:xfrm>
            <a:off x="8821738" y="1890713"/>
            <a:ext cx="39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Z</a:t>
            </a:r>
            <a:endParaRPr lang="en-GB" baseline="30000"/>
          </a:p>
        </p:txBody>
      </p:sp>
      <p:graphicFrame>
        <p:nvGraphicFramePr>
          <p:cNvPr id="33" name="Object 3"/>
          <p:cNvGraphicFramePr>
            <a:graphicFrameLocks noChangeAspect="1"/>
          </p:cNvGraphicFramePr>
          <p:nvPr/>
        </p:nvGraphicFramePr>
        <p:xfrm>
          <a:off x="6173788" y="3560763"/>
          <a:ext cx="2717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Equation" r:id="rId11" imgW="1358310" imgH="393529" progId="Equation.DSMT4">
                  <p:embed/>
                </p:oleObj>
              </mc:Choice>
              <mc:Fallback>
                <p:oleObj name="Equation" r:id="rId11" imgW="1358310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8" y="3560763"/>
                        <a:ext cx="2717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" name="Picture 33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27795" y="3265729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Picture 34" descr="question mar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251745" y="4238185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" name="Picture 35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420442" y="3287500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" name="Picture 36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471241" y="4252699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8034338" y="3584575"/>
            <a:ext cx="1016000" cy="871538"/>
            <a:chOff x="6828971" y="4325256"/>
            <a:chExt cx="1016000" cy="870857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H="1">
              <a:off x="6908687" y="4324916"/>
              <a:ext cx="870857" cy="87153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6828971" y="4333188"/>
              <a:ext cx="1016000" cy="81216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/>
      <p:bldP spid="10258" grpId="0" animBg="1"/>
      <p:bldP spid="10266" grpId="0"/>
      <p:bldP spid="27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561975"/>
            <a:ext cx="5316538" cy="838200"/>
          </a:xfrm>
        </p:spPr>
        <p:txBody>
          <a:bodyPr/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What Goes In The Box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?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54088" y="1958975"/>
            <a:ext cx="673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Calculate the unknown angle in the following:</a:t>
            </a:r>
          </a:p>
        </p:txBody>
      </p:sp>
      <p:grpSp>
        <p:nvGrpSpPr>
          <p:cNvPr id="24580" name="Group 13"/>
          <p:cNvGrpSpPr>
            <a:grpSpLocks/>
          </p:cNvGrpSpPr>
          <p:nvPr/>
        </p:nvGrpSpPr>
        <p:grpSpPr bwMode="auto">
          <a:xfrm>
            <a:off x="954088" y="2746375"/>
            <a:ext cx="3660775" cy="1676400"/>
            <a:chOff x="912" y="1200"/>
            <a:chExt cx="2306" cy="1056"/>
          </a:xfrm>
        </p:grpSpPr>
        <p:sp>
          <p:nvSpPr>
            <p:cNvPr id="24596" name="Text Box 4"/>
            <p:cNvSpPr txBox="1">
              <a:spLocks noChangeArrowheads="1"/>
            </p:cNvSpPr>
            <p:nvPr/>
          </p:nvSpPr>
          <p:spPr bwMode="auto">
            <a:xfrm>
              <a:off x="912" y="1248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(1)</a:t>
              </a:r>
            </a:p>
          </p:txBody>
        </p:sp>
        <p:grpSp>
          <p:nvGrpSpPr>
            <p:cNvPr id="24597" name="Group 8"/>
            <p:cNvGrpSpPr>
              <a:grpSpLocks/>
            </p:cNvGrpSpPr>
            <p:nvPr/>
          </p:nvGrpSpPr>
          <p:grpSpPr bwMode="auto">
            <a:xfrm>
              <a:off x="1056" y="1200"/>
              <a:ext cx="2162" cy="720"/>
              <a:chOff x="1056" y="1200"/>
              <a:chExt cx="2162" cy="720"/>
            </a:xfrm>
          </p:grpSpPr>
          <p:sp>
            <p:nvSpPr>
              <p:cNvPr id="24602" name="Line 5"/>
              <p:cNvSpPr>
                <a:spLocks noChangeShapeType="1"/>
              </p:cNvSpPr>
              <p:nvPr/>
            </p:nvSpPr>
            <p:spPr bwMode="auto">
              <a:xfrm flipH="1">
                <a:off x="1056" y="1200"/>
                <a:ext cx="1008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603" name="Line 6"/>
              <p:cNvSpPr>
                <a:spLocks noChangeShapeType="1"/>
              </p:cNvSpPr>
              <p:nvPr/>
            </p:nvSpPr>
            <p:spPr bwMode="auto">
              <a:xfrm flipV="1">
                <a:off x="1056" y="1875"/>
                <a:ext cx="2162" cy="45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604" name="Line 7"/>
              <p:cNvSpPr>
                <a:spLocks noChangeShapeType="1"/>
              </p:cNvSpPr>
              <p:nvPr/>
            </p:nvSpPr>
            <p:spPr bwMode="auto">
              <a:xfrm>
                <a:off x="2064" y="1200"/>
                <a:ext cx="1152" cy="67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4598" name="Text Box 9"/>
            <p:cNvSpPr txBox="1">
              <a:spLocks noChangeArrowheads="1"/>
            </p:cNvSpPr>
            <p:nvPr/>
          </p:nvSpPr>
          <p:spPr bwMode="auto">
            <a:xfrm>
              <a:off x="1632" y="1968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14.5m</a:t>
              </a:r>
            </a:p>
          </p:txBody>
        </p:sp>
        <p:sp>
          <p:nvSpPr>
            <p:cNvPr id="24599" name="Text Box 10"/>
            <p:cNvSpPr txBox="1">
              <a:spLocks noChangeArrowheads="1"/>
            </p:cNvSpPr>
            <p:nvPr/>
          </p:nvSpPr>
          <p:spPr bwMode="auto">
            <a:xfrm>
              <a:off x="2544" y="1248"/>
              <a:ext cx="6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8.9m</a:t>
              </a:r>
            </a:p>
          </p:txBody>
        </p:sp>
        <p:sp>
          <p:nvSpPr>
            <p:cNvPr id="24600" name="Text Box 11"/>
            <p:cNvSpPr txBox="1">
              <a:spLocks noChangeArrowheads="1"/>
            </p:cNvSpPr>
            <p:nvPr/>
          </p:nvSpPr>
          <p:spPr bwMode="auto">
            <a:xfrm>
              <a:off x="1335" y="1605"/>
              <a:ext cx="44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A</a:t>
              </a:r>
              <a:r>
                <a:rPr lang="en-GB" sz="2800" baseline="30000">
                  <a:solidFill>
                    <a:srgbClr val="FFFF00"/>
                  </a:solidFill>
                </a:rPr>
                <a:t>o</a:t>
              </a:r>
            </a:p>
          </p:txBody>
        </p:sp>
        <p:sp>
          <p:nvSpPr>
            <p:cNvPr id="24601" name="Text Box 12"/>
            <p:cNvSpPr txBox="1">
              <a:spLocks noChangeArrowheads="1"/>
            </p:cNvSpPr>
            <p:nvPr/>
          </p:nvSpPr>
          <p:spPr bwMode="auto">
            <a:xfrm>
              <a:off x="182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100</a:t>
              </a:r>
              <a:r>
                <a:rPr lang="en-GB" sz="2400" baseline="30000"/>
                <a:t>o</a:t>
              </a:r>
            </a:p>
          </p:txBody>
        </p:sp>
      </p:grpSp>
      <p:grpSp>
        <p:nvGrpSpPr>
          <p:cNvPr id="24581" name="Group 24"/>
          <p:cNvGrpSpPr>
            <a:grpSpLocks/>
          </p:cNvGrpSpPr>
          <p:nvPr/>
        </p:nvGrpSpPr>
        <p:grpSpPr bwMode="auto">
          <a:xfrm>
            <a:off x="5715000" y="2525713"/>
            <a:ext cx="2619375" cy="3505200"/>
            <a:chOff x="3600" y="1152"/>
            <a:chExt cx="1650" cy="2208"/>
          </a:xfrm>
        </p:grpSpPr>
        <p:sp>
          <p:nvSpPr>
            <p:cNvPr id="24586" name="Text Box 14"/>
            <p:cNvSpPr txBox="1">
              <a:spLocks noChangeArrowheads="1"/>
            </p:cNvSpPr>
            <p:nvPr/>
          </p:nvSpPr>
          <p:spPr bwMode="auto">
            <a:xfrm>
              <a:off x="3600" y="129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(2)</a:t>
              </a:r>
            </a:p>
          </p:txBody>
        </p:sp>
        <p:grpSp>
          <p:nvGrpSpPr>
            <p:cNvPr id="24587" name="Group 23"/>
            <p:cNvGrpSpPr>
              <a:grpSpLocks/>
            </p:cNvGrpSpPr>
            <p:nvPr/>
          </p:nvGrpSpPr>
          <p:grpSpPr bwMode="auto">
            <a:xfrm>
              <a:off x="4032" y="1152"/>
              <a:ext cx="1218" cy="2208"/>
              <a:chOff x="3360" y="1248"/>
              <a:chExt cx="1218" cy="2208"/>
            </a:xfrm>
          </p:grpSpPr>
          <p:grpSp>
            <p:nvGrpSpPr>
              <p:cNvPr id="24588" name="Group 18"/>
              <p:cNvGrpSpPr>
                <a:grpSpLocks/>
              </p:cNvGrpSpPr>
              <p:nvPr/>
            </p:nvGrpSpPr>
            <p:grpSpPr bwMode="auto">
              <a:xfrm>
                <a:off x="3840" y="1248"/>
                <a:ext cx="720" cy="2208"/>
                <a:chOff x="3840" y="1248"/>
                <a:chExt cx="720" cy="2208"/>
              </a:xfrm>
            </p:grpSpPr>
            <p:sp>
              <p:nvSpPr>
                <p:cNvPr id="24593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40" y="1248"/>
                  <a:ext cx="576" cy="96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4594" name="Line 16"/>
                <p:cNvSpPr>
                  <a:spLocks noChangeShapeType="1"/>
                </p:cNvSpPr>
                <p:nvPr/>
              </p:nvSpPr>
              <p:spPr bwMode="auto">
                <a:xfrm>
                  <a:off x="3840" y="2208"/>
                  <a:ext cx="720" cy="1248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4595" name="Line 17"/>
                <p:cNvSpPr>
                  <a:spLocks noChangeShapeType="1"/>
                </p:cNvSpPr>
                <p:nvPr/>
              </p:nvSpPr>
              <p:spPr bwMode="auto">
                <a:xfrm flipH="1" flipV="1">
                  <a:off x="4416" y="1248"/>
                  <a:ext cx="144" cy="2208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24589" name="Text Box 19"/>
              <p:cNvSpPr txBox="1">
                <a:spLocks noChangeArrowheads="1"/>
              </p:cNvSpPr>
              <p:nvPr/>
            </p:nvSpPr>
            <p:spPr bwMode="auto">
              <a:xfrm>
                <a:off x="3504" y="2880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/>
                  <a:t>14.7cm</a:t>
                </a:r>
              </a:p>
            </p:txBody>
          </p:sp>
          <p:sp>
            <p:nvSpPr>
              <p:cNvPr id="24590" name="Text Box 20"/>
              <p:cNvSpPr txBox="1">
                <a:spLocks noChangeArrowheads="1"/>
              </p:cNvSpPr>
              <p:nvPr/>
            </p:nvSpPr>
            <p:spPr bwMode="auto">
              <a:xfrm>
                <a:off x="4139" y="1627"/>
                <a:ext cx="38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>
                    <a:solidFill>
                      <a:srgbClr val="FFFF00"/>
                    </a:solidFill>
                  </a:rPr>
                  <a:t>B</a:t>
                </a:r>
                <a:r>
                  <a:rPr lang="en-GB" sz="2800" baseline="30000">
                    <a:solidFill>
                      <a:srgbClr val="FFFF00"/>
                    </a:solidFill>
                  </a:rPr>
                  <a:t>o</a:t>
                </a:r>
              </a:p>
            </p:txBody>
          </p:sp>
          <p:sp>
            <p:nvSpPr>
              <p:cNvPr id="24591" name="Text Box 21"/>
              <p:cNvSpPr txBox="1">
                <a:spLocks noChangeArrowheads="1"/>
              </p:cNvSpPr>
              <p:nvPr/>
            </p:nvSpPr>
            <p:spPr bwMode="auto">
              <a:xfrm>
                <a:off x="4146" y="2553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/>
                  <a:t>14</a:t>
                </a:r>
                <a:r>
                  <a:rPr lang="en-GB" sz="2400" baseline="30000"/>
                  <a:t>o</a:t>
                </a:r>
              </a:p>
            </p:txBody>
          </p:sp>
          <p:sp>
            <p:nvSpPr>
              <p:cNvPr id="24592" name="Text Box 22"/>
              <p:cNvSpPr txBox="1">
                <a:spLocks noChangeArrowheads="1"/>
              </p:cNvSpPr>
              <p:nvPr/>
            </p:nvSpPr>
            <p:spPr bwMode="auto">
              <a:xfrm>
                <a:off x="3360" y="1632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/>
                  <a:t>12.9cm</a:t>
                </a:r>
              </a:p>
            </p:txBody>
          </p:sp>
        </p:grpSp>
      </p:grpSp>
      <p:sp>
        <p:nvSpPr>
          <p:cNvPr id="24582" name="Rectangle 34"/>
          <p:cNvSpPr>
            <a:spLocks noChangeArrowheads="1"/>
          </p:cNvSpPr>
          <p:nvPr/>
        </p:nvSpPr>
        <p:spPr bwMode="auto">
          <a:xfrm>
            <a:off x="2220913" y="4637088"/>
            <a:ext cx="1825625" cy="6858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4583" name="Rectangle 35"/>
          <p:cNvSpPr>
            <a:spLocks noChangeArrowheads="1"/>
          </p:cNvSpPr>
          <p:nvPr/>
        </p:nvSpPr>
        <p:spPr bwMode="auto">
          <a:xfrm>
            <a:off x="6324600" y="5856288"/>
            <a:ext cx="1600200" cy="6858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2060575" y="4727575"/>
            <a:ext cx="215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/>
              <a:t>A</a:t>
            </a:r>
            <a:r>
              <a:rPr lang="en-GB" sz="2800" baseline="30000"/>
              <a:t>o</a:t>
            </a:r>
            <a:r>
              <a:rPr lang="en-GB" sz="2800"/>
              <a:t> = 37.2</a:t>
            </a:r>
            <a:r>
              <a:rPr lang="en-GB" sz="2800" baseline="30000"/>
              <a:t>o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6386513" y="5965825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/>
              <a:t>B</a:t>
            </a:r>
            <a:r>
              <a:rPr lang="en-GB" sz="2800" baseline="30000"/>
              <a:t>o </a:t>
            </a:r>
            <a:r>
              <a:rPr lang="en-GB" sz="2800"/>
              <a:t>= 16</a:t>
            </a:r>
            <a:r>
              <a:rPr lang="en-GB" sz="2800" baseline="30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1" grpId="0" autoUpdateAnimBg="0"/>
      <p:bldP spid="1130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Know when to use the cosine rule to solve problems.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5605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show when to use the cosine rule to solve problems involving finding  the  length of a side of a triangle .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>
            <a:off x="1584325" y="498475"/>
            <a:ext cx="58975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Cosine Rule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037138" y="3802063"/>
            <a:ext cx="411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 	Solve problems that involve finding the length of a side.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sosceles Triangle 22"/>
          <p:cNvSpPr/>
          <p:nvPr/>
        </p:nvSpPr>
        <p:spPr>
          <a:xfrm rot="20512326">
            <a:off x="5245100" y="3921125"/>
            <a:ext cx="3146425" cy="1519238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6627" name="TextBox 25"/>
          <p:cNvSpPr txBox="1">
            <a:spLocks noChangeArrowheads="1"/>
          </p:cNvSpPr>
          <p:nvPr/>
        </p:nvSpPr>
        <p:spPr bwMode="auto">
          <a:xfrm>
            <a:off x="8621713" y="4630738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26628" name="TextBox 24"/>
          <p:cNvSpPr txBox="1">
            <a:spLocks noChangeArrowheads="1"/>
          </p:cNvSpPr>
          <p:nvPr/>
        </p:nvSpPr>
        <p:spPr bwMode="auto">
          <a:xfrm>
            <a:off x="5972175" y="3505200"/>
            <a:ext cx="442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26629" name="TextBox 26"/>
          <p:cNvSpPr txBox="1">
            <a:spLocks noChangeArrowheads="1"/>
          </p:cNvSpPr>
          <p:nvPr/>
        </p:nvSpPr>
        <p:spPr bwMode="auto">
          <a:xfrm>
            <a:off x="5043488" y="5653088"/>
            <a:ext cx="4841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Cosine Rule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112000" y="3759200"/>
            <a:ext cx="395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046913" y="5376863"/>
            <a:ext cx="4286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00688" y="4513263"/>
            <a:ext cx="3968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26634" name="TextBox 36"/>
          <p:cNvSpPr txBox="1">
            <a:spLocks noChangeArrowheads="1"/>
          </p:cNvSpPr>
          <p:nvPr/>
        </p:nvSpPr>
        <p:spPr bwMode="auto">
          <a:xfrm>
            <a:off x="1204913" y="2003425"/>
            <a:ext cx="72771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The Cosine Rule can be used with ANY triangle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as long as we have been given enough information.</a:t>
            </a:r>
          </a:p>
        </p:txBody>
      </p:sp>
      <p:sp>
        <p:nvSpPr>
          <p:cNvPr id="26635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1119188" y="3070225"/>
          <a:ext cx="470535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3" imgW="1358310" imgH="203112" progId="Equation.DSMT4">
                  <p:embed/>
                </p:oleObj>
              </mc:Choice>
              <mc:Fallback>
                <p:oleObj name="Equation" r:id="rId3" imgW="1358310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3070225"/>
                        <a:ext cx="4705350" cy="703263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635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00050" y="1771650"/>
            <a:ext cx="2254250" cy="406400"/>
          </a:xfrm>
          <a:prstGeom prst="rect">
            <a:avLst/>
          </a:prstGeom>
          <a:gradFill rotWithShape="0">
            <a:gsLst>
              <a:gs pos="0">
                <a:srgbClr val="A9A987"/>
              </a:gs>
              <a:gs pos="50000">
                <a:srgbClr val="FFFFCC"/>
              </a:gs>
              <a:gs pos="100000">
                <a:srgbClr val="A9A987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Deriving the rule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714500"/>
            <a:ext cx="6953250" cy="3044825"/>
            <a:chOff x="0" y="1080"/>
            <a:chExt cx="4380" cy="1918"/>
          </a:xfrm>
        </p:grpSpPr>
        <p:grpSp>
          <p:nvGrpSpPr>
            <p:cNvPr id="27733" name="Group 4"/>
            <p:cNvGrpSpPr>
              <a:grpSpLocks/>
            </p:cNvGrpSpPr>
            <p:nvPr/>
          </p:nvGrpSpPr>
          <p:grpSpPr bwMode="auto">
            <a:xfrm>
              <a:off x="0" y="1404"/>
              <a:ext cx="2220" cy="1594"/>
              <a:chOff x="0" y="1404"/>
              <a:chExt cx="2220" cy="1594"/>
            </a:xfrm>
          </p:grpSpPr>
          <p:sp>
            <p:nvSpPr>
              <p:cNvPr id="27735" name="Freeform 5"/>
              <p:cNvSpPr>
                <a:spLocks/>
              </p:cNvSpPr>
              <p:nvPr/>
            </p:nvSpPr>
            <p:spPr bwMode="auto">
              <a:xfrm>
                <a:off x="204" y="1668"/>
                <a:ext cx="1759" cy="1080"/>
              </a:xfrm>
              <a:custGeom>
                <a:avLst/>
                <a:gdLst>
                  <a:gd name="T0" fmla="*/ 0 w 1368"/>
                  <a:gd name="T1" fmla="*/ 349766 h 840"/>
                  <a:gd name="T2" fmla="*/ 570878 w 1368"/>
                  <a:gd name="T3" fmla="*/ 349766 h 840"/>
                  <a:gd name="T4" fmla="*/ 195244 w 1368"/>
                  <a:gd name="T5" fmla="*/ 0 h 840"/>
                  <a:gd name="T6" fmla="*/ 0 w 1368"/>
                  <a:gd name="T7" fmla="*/ 349766 h 8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8"/>
                  <a:gd name="T13" fmla="*/ 0 h 840"/>
                  <a:gd name="T14" fmla="*/ 1368 w 1368"/>
                  <a:gd name="T15" fmla="*/ 840 h 8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8" h="840">
                    <a:moveTo>
                      <a:pt x="0" y="840"/>
                    </a:moveTo>
                    <a:lnTo>
                      <a:pt x="1368" y="840"/>
                    </a:lnTo>
                    <a:lnTo>
                      <a:pt x="468" y="0"/>
                    </a:lnTo>
                    <a:lnTo>
                      <a:pt x="0" y="84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6" name="Text Box 6"/>
              <p:cNvSpPr txBox="1">
                <a:spLocks noChangeArrowheads="1"/>
              </p:cNvSpPr>
              <p:nvPr/>
            </p:nvSpPr>
            <p:spPr bwMode="auto">
              <a:xfrm>
                <a:off x="0" y="270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</a:p>
            </p:txBody>
          </p:sp>
          <p:sp>
            <p:nvSpPr>
              <p:cNvPr id="27737" name="Text Box 7"/>
              <p:cNvSpPr txBox="1">
                <a:spLocks noChangeArrowheads="1"/>
              </p:cNvSpPr>
              <p:nvPr/>
            </p:nvSpPr>
            <p:spPr bwMode="auto">
              <a:xfrm>
                <a:off x="696" y="1404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27738" name="Text Box 8"/>
              <p:cNvSpPr txBox="1">
                <a:spLocks noChangeArrowheads="1"/>
              </p:cNvSpPr>
              <p:nvPr/>
            </p:nvSpPr>
            <p:spPr bwMode="auto">
              <a:xfrm>
                <a:off x="1920" y="2688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</a:p>
            </p:txBody>
          </p:sp>
          <p:sp>
            <p:nvSpPr>
              <p:cNvPr id="27739" name="Text Box 9"/>
              <p:cNvSpPr txBox="1">
                <a:spLocks noChangeArrowheads="1"/>
              </p:cNvSpPr>
              <p:nvPr/>
            </p:nvSpPr>
            <p:spPr bwMode="auto">
              <a:xfrm>
                <a:off x="1332" y="198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</a:p>
            </p:txBody>
          </p:sp>
          <p:sp>
            <p:nvSpPr>
              <p:cNvPr id="27740" name="Text Box 10"/>
              <p:cNvSpPr txBox="1">
                <a:spLocks noChangeArrowheads="1"/>
              </p:cNvSpPr>
              <p:nvPr/>
            </p:nvSpPr>
            <p:spPr bwMode="auto">
              <a:xfrm>
                <a:off x="876" y="2748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27741" name="Text Box 11"/>
              <p:cNvSpPr txBox="1">
                <a:spLocks noChangeArrowheads="1"/>
              </p:cNvSpPr>
              <p:nvPr/>
            </p:nvSpPr>
            <p:spPr bwMode="auto">
              <a:xfrm>
                <a:off x="228" y="2004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</a:p>
            </p:txBody>
          </p:sp>
        </p:grpSp>
        <p:sp>
          <p:nvSpPr>
            <p:cNvPr id="27734" name="Text Box 12"/>
            <p:cNvSpPr txBox="1">
              <a:spLocks noChangeArrowheads="1"/>
            </p:cNvSpPr>
            <p:nvPr/>
          </p:nvSpPr>
          <p:spPr bwMode="auto">
            <a:xfrm>
              <a:off x="1788" y="1080"/>
              <a:ext cx="2592" cy="404"/>
            </a:xfrm>
            <a:prstGeom prst="rect">
              <a:avLst/>
            </a:prstGeom>
            <a:gradFill rotWithShape="0">
              <a:gsLst>
                <a:gs pos="0">
                  <a:srgbClr val="A987A9"/>
                </a:gs>
                <a:gs pos="50000">
                  <a:srgbClr val="FFCCFF"/>
                </a:gs>
                <a:gs pos="100000">
                  <a:srgbClr val="A987A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Consider a general triangle ABC. We require </a:t>
              </a:r>
              <a:r>
                <a:rPr lang="en-GB" sz="1800">
                  <a:solidFill>
                    <a:schemeClr val="accent2"/>
                  </a:solidFill>
                </a:rPr>
                <a:t>a</a:t>
              </a:r>
              <a:r>
                <a:rPr lang="en-GB" sz="1800"/>
                <a:t> in terms of </a:t>
              </a:r>
              <a:r>
                <a:rPr lang="en-GB" sz="1800">
                  <a:solidFill>
                    <a:schemeClr val="accent2"/>
                  </a:solidFill>
                </a:rPr>
                <a:t>b, c and A.</a:t>
              </a:r>
            </a:p>
          </p:txBody>
        </p:sp>
      </p:grp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33350" y="5124450"/>
            <a:ext cx="3048000" cy="336550"/>
          </a:xfrm>
          <a:prstGeom prst="rect">
            <a:avLst/>
          </a:prstGeom>
          <a:gradFill rotWithShape="0">
            <a:gsLst>
              <a:gs pos="0">
                <a:srgbClr val="44A9A9"/>
              </a:gs>
              <a:gs pos="50000">
                <a:srgbClr val="66FFFF"/>
              </a:gs>
              <a:gs pos="100000">
                <a:srgbClr val="44A9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/>
              <a:t>Draw BP perpendicular to AC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7175" y="4410075"/>
            <a:ext cx="2790825" cy="615950"/>
            <a:chOff x="162" y="2778"/>
            <a:chExt cx="1758" cy="388"/>
          </a:xfrm>
        </p:grpSpPr>
        <p:grpSp>
          <p:nvGrpSpPr>
            <p:cNvPr id="27728" name="Group 15"/>
            <p:cNvGrpSpPr>
              <a:grpSpLocks/>
            </p:cNvGrpSpPr>
            <p:nvPr/>
          </p:nvGrpSpPr>
          <p:grpSpPr bwMode="auto">
            <a:xfrm>
              <a:off x="162" y="2916"/>
              <a:ext cx="1758" cy="250"/>
              <a:chOff x="1902" y="3720"/>
              <a:chExt cx="1758" cy="250"/>
            </a:xfrm>
          </p:grpSpPr>
          <p:sp>
            <p:nvSpPr>
              <p:cNvPr id="27730" name="Text Box 16"/>
              <p:cNvSpPr txBox="1">
                <a:spLocks noChangeArrowheads="1"/>
              </p:cNvSpPr>
              <p:nvPr/>
            </p:nvSpPr>
            <p:spPr bwMode="auto">
              <a:xfrm>
                <a:off x="2556" y="372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27731" name="Line 17"/>
              <p:cNvSpPr>
                <a:spLocks noChangeShapeType="1"/>
              </p:cNvSpPr>
              <p:nvPr/>
            </p:nvSpPr>
            <p:spPr bwMode="auto">
              <a:xfrm>
                <a:off x="2742" y="3846"/>
                <a:ext cx="91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2" name="Line 18"/>
              <p:cNvSpPr>
                <a:spLocks noChangeShapeType="1"/>
              </p:cNvSpPr>
              <p:nvPr/>
            </p:nvSpPr>
            <p:spPr bwMode="auto">
              <a:xfrm flipH="1">
                <a:off x="1902" y="3840"/>
                <a:ext cx="6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729" name="Rectangle 19" descr="Parchment"/>
            <p:cNvSpPr>
              <a:spLocks noChangeArrowheads="1"/>
            </p:cNvSpPr>
            <p:nvPr/>
          </p:nvSpPr>
          <p:spPr bwMode="auto">
            <a:xfrm>
              <a:off x="831" y="2778"/>
              <a:ext cx="270" cy="177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028700" y="2654300"/>
            <a:ext cx="698500" cy="1781175"/>
            <a:chOff x="648" y="1672"/>
            <a:chExt cx="440" cy="1122"/>
          </a:xfrm>
        </p:grpSpPr>
        <p:sp>
          <p:nvSpPr>
            <p:cNvPr id="27725" name="Rectangle 21"/>
            <p:cNvSpPr>
              <a:spLocks noChangeArrowheads="1"/>
            </p:cNvSpPr>
            <p:nvPr/>
          </p:nvSpPr>
          <p:spPr bwMode="auto">
            <a:xfrm>
              <a:off x="648" y="2584"/>
              <a:ext cx="160" cy="16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6" name="Text Box 22"/>
            <p:cNvSpPr txBox="1">
              <a:spLocks noChangeArrowheads="1"/>
            </p:cNvSpPr>
            <p:nvPr/>
          </p:nvSpPr>
          <p:spPr bwMode="auto">
            <a:xfrm>
              <a:off x="788" y="2544"/>
              <a:ext cx="3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P</a:t>
              </a:r>
            </a:p>
          </p:txBody>
        </p:sp>
        <p:sp>
          <p:nvSpPr>
            <p:cNvPr id="27727" name="Line 23"/>
            <p:cNvSpPr>
              <a:spLocks noChangeShapeType="1"/>
            </p:cNvSpPr>
            <p:nvPr/>
          </p:nvSpPr>
          <p:spPr bwMode="auto">
            <a:xfrm>
              <a:off x="804" y="1672"/>
              <a:ext cx="0" cy="107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266700" y="4305300"/>
            <a:ext cx="996950" cy="366713"/>
            <a:chOff x="168" y="2712"/>
            <a:chExt cx="620" cy="231"/>
          </a:xfrm>
        </p:grpSpPr>
        <p:sp>
          <p:nvSpPr>
            <p:cNvPr id="27722" name="Text Box 25"/>
            <p:cNvSpPr txBox="1">
              <a:spLocks noChangeArrowheads="1"/>
            </p:cNvSpPr>
            <p:nvPr/>
          </p:nvSpPr>
          <p:spPr bwMode="auto">
            <a:xfrm>
              <a:off x="364" y="2712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x</a:t>
              </a:r>
            </a:p>
          </p:txBody>
        </p:sp>
        <p:sp>
          <p:nvSpPr>
            <p:cNvPr id="27723" name="Line 26"/>
            <p:cNvSpPr>
              <a:spLocks noChangeShapeType="1"/>
            </p:cNvSpPr>
            <p:nvPr/>
          </p:nvSpPr>
          <p:spPr bwMode="auto">
            <a:xfrm>
              <a:off x="516" y="2844"/>
              <a:ext cx="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24" name="Line 27"/>
            <p:cNvSpPr>
              <a:spLocks noChangeShapeType="1"/>
            </p:cNvSpPr>
            <p:nvPr/>
          </p:nvSpPr>
          <p:spPr bwMode="auto">
            <a:xfrm flipH="1" flipV="1">
              <a:off x="168" y="2840"/>
              <a:ext cx="248" cy="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1263650" y="4318000"/>
            <a:ext cx="1809750" cy="366713"/>
            <a:chOff x="796" y="2720"/>
            <a:chExt cx="1140" cy="231"/>
          </a:xfrm>
        </p:grpSpPr>
        <p:sp>
          <p:nvSpPr>
            <p:cNvPr id="27719" name="Text Box 29"/>
            <p:cNvSpPr txBox="1">
              <a:spLocks noChangeArrowheads="1"/>
            </p:cNvSpPr>
            <p:nvPr/>
          </p:nvSpPr>
          <p:spPr bwMode="auto">
            <a:xfrm>
              <a:off x="1144" y="2720"/>
              <a:ext cx="4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b - x</a:t>
              </a:r>
            </a:p>
          </p:txBody>
        </p:sp>
        <p:sp>
          <p:nvSpPr>
            <p:cNvPr id="27720" name="Line 30"/>
            <p:cNvSpPr>
              <a:spLocks noChangeShapeType="1"/>
            </p:cNvSpPr>
            <p:nvPr/>
          </p:nvSpPr>
          <p:spPr bwMode="auto">
            <a:xfrm>
              <a:off x="1524" y="2852"/>
              <a:ext cx="4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21" name="Line 31"/>
            <p:cNvSpPr>
              <a:spLocks noChangeShapeType="1"/>
            </p:cNvSpPr>
            <p:nvPr/>
          </p:nvSpPr>
          <p:spPr bwMode="auto">
            <a:xfrm flipH="1">
              <a:off x="796" y="2848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3328988" y="2481263"/>
            <a:ext cx="3686175" cy="2852737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         BP</a:t>
            </a:r>
            <a:r>
              <a:rPr lang="en-GB" sz="1800" baseline="30000"/>
              <a:t>2</a:t>
            </a:r>
            <a:r>
              <a:rPr lang="en-GB" sz="1800"/>
              <a:t> = a</a:t>
            </a:r>
            <a:r>
              <a:rPr lang="en-GB" sz="1800" baseline="30000"/>
              <a:t>2</a:t>
            </a:r>
            <a:r>
              <a:rPr lang="en-GB" sz="1800"/>
              <a:t> – (b – x)</a:t>
            </a:r>
            <a:r>
              <a:rPr lang="en-GB" sz="1800" baseline="30000"/>
              <a:t>2</a:t>
            </a:r>
            <a:endParaRPr lang="en-GB" sz="1800"/>
          </a:p>
          <a:p>
            <a:pPr eaLnBrk="1" hangingPunct="1">
              <a:spcBef>
                <a:spcPct val="50000"/>
              </a:spcBef>
            </a:pPr>
            <a:r>
              <a:rPr lang="en-GB" sz="1800">
                <a:solidFill>
                  <a:schemeClr val="accent2"/>
                </a:solidFill>
              </a:rPr>
              <a:t>Also</a:t>
            </a:r>
            <a:r>
              <a:rPr lang="en-GB" sz="1800"/>
              <a:t>: BP</a:t>
            </a:r>
            <a:r>
              <a:rPr lang="en-GB" sz="1800" baseline="30000"/>
              <a:t>2</a:t>
            </a:r>
            <a:r>
              <a:rPr lang="en-GB" sz="1800"/>
              <a:t> = c</a:t>
            </a:r>
            <a:r>
              <a:rPr lang="en-GB" sz="1800" baseline="30000"/>
              <a:t>2</a:t>
            </a:r>
            <a:r>
              <a:rPr lang="en-GB" sz="1800"/>
              <a:t> – x</a:t>
            </a:r>
            <a:r>
              <a:rPr lang="en-GB" sz="1800" baseline="30000"/>
              <a:t>2</a:t>
            </a:r>
            <a:endParaRPr lang="en-GB" sz="1800"/>
          </a:p>
          <a:p>
            <a:pPr eaLnBrk="1" hangingPunct="1">
              <a:spcBef>
                <a:spcPct val="50000"/>
              </a:spcBef>
              <a:buFont typeface="Symbol" pitchFamily="18" charset="2"/>
              <a:buChar char="Þ"/>
            </a:pPr>
            <a:r>
              <a:rPr lang="en-GB" sz="1800">
                <a:sym typeface="Symbol" pitchFamily="18" charset="2"/>
              </a:rPr>
              <a:t>  a</a:t>
            </a:r>
            <a:r>
              <a:rPr lang="en-GB" sz="1800" baseline="30000">
                <a:sym typeface="Symbol" pitchFamily="18" charset="2"/>
              </a:rPr>
              <a:t>2</a:t>
            </a:r>
            <a:r>
              <a:rPr lang="en-GB" sz="1800">
                <a:sym typeface="Symbol" pitchFamily="18" charset="2"/>
              </a:rPr>
              <a:t> – (b – x)</a:t>
            </a:r>
            <a:r>
              <a:rPr lang="en-GB" sz="1800" baseline="30000">
                <a:sym typeface="Symbol" pitchFamily="18" charset="2"/>
              </a:rPr>
              <a:t>2</a:t>
            </a:r>
            <a:r>
              <a:rPr lang="en-GB" sz="1800">
                <a:sym typeface="Symbol" pitchFamily="18" charset="2"/>
              </a:rPr>
              <a:t> = c</a:t>
            </a:r>
            <a:r>
              <a:rPr lang="en-GB" sz="1800" baseline="30000">
                <a:sym typeface="Symbol" pitchFamily="18" charset="2"/>
              </a:rPr>
              <a:t>2</a:t>
            </a:r>
            <a:r>
              <a:rPr lang="en-GB" sz="1800">
                <a:sym typeface="Symbol" pitchFamily="18" charset="2"/>
              </a:rPr>
              <a:t> – x</a:t>
            </a:r>
            <a:r>
              <a:rPr lang="en-GB" sz="1800" baseline="30000">
                <a:sym typeface="Symbol" pitchFamily="18" charset="2"/>
              </a:rPr>
              <a:t>2</a:t>
            </a:r>
            <a:endParaRPr lang="en-GB" sz="1800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  <a:buFont typeface="Symbol" pitchFamily="18" charset="2"/>
              <a:buChar char="Þ"/>
            </a:pPr>
            <a:r>
              <a:rPr lang="en-GB" sz="1800"/>
              <a:t>  a</a:t>
            </a:r>
            <a:r>
              <a:rPr lang="en-GB" sz="1800" baseline="30000"/>
              <a:t>2</a:t>
            </a:r>
            <a:r>
              <a:rPr lang="en-GB" sz="1800"/>
              <a:t> – (b</a:t>
            </a:r>
            <a:r>
              <a:rPr lang="en-GB" sz="1800" baseline="30000"/>
              <a:t>2</a:t>
            </a:r>
            <a:r>
              <a:rPr lang="en-GB" sz="1800"/>
              <a:t> – 2bx + x</a:t>
            </a:r>
            <a:r>
              <a:rPr lang="en-GB" sz="1800" baseline="30000"/>
              <a:t>2</a:t>
            </a:r>
            <a:r>
              <a:rPr lang="en-GB" sz="1800"/>
              <a:t>) = c</a:t>
            </a:r>
            <a:r>
              <a:rPr lang="en-GB" sz="1800" baseline="30000"/>
              <a:t>2</a:t>
            </a:r>
            <a:r>
              <a:rPr lang="en-GB" sz="1800"/>
              <a:t> – x</a:t>
            </a:r>
            <a:r>
              <a:rPr lang="en-GB" sz="1800" baseline="30000"/>
              <a:t>2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Þ"/>
            </a:pPr>
            <a:r>
              <a:rPr lang="en-GB" sz="1800"/>
              <a:t>  a</a:t>
            </a:r>
            <a:r>
              <a:rPr lang="en-GB" sz="1800" baseline="30000"/>
              <a:t>2</a:t>
            </a:r>
            <a:r>
              <a:rPr lang="en-GB" sz="1800"/>
              <a:t> – b</a:t>
            </a:r>
            <a:r>
              <a:rPr lang="en-GB" sz="1800" baseline="30000"/>
              <a:t>2</a:t>
            </a:r>
            <a:r>
              <a:rPr lang="en-GB" sz="1800"/>
              <a:t> + 2bx – x</a:t>
            </a:r>
            <a:r>
              <a:rPr lang="en-GB" sz="1800" baseline="30000"/>
              <a:t>2</a:t>
            </a:r>
            <a:r>
              <a:rPr lang="en-GB" sz="1800"/>
              <a:t> = c</a:t>
            </a:r>
            <a:r>
              <a:rPr lang="en-GB" sz="1800" baseline="30000"/>
              <a:t>2</a:t>
            </a:r>
            <a:r>
              <a:rPr lang="en-GB" sz="1800"/>
              <a:t> – x</a:t>
            </a:r>
            <a:r>
              <a:rPr lang="en-GB" sz="1800" baseline="30000"/>
              <a:t>2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Þ"/>
            </a:pPr>
            <a:r>
              <a:rPr lang="en-GB" sz="1800" baseline="30000"/>
              <a:t>   </a:t>
            </a:r>
            <a:r>
              <a:rPr lang="en-GB" sz="1800"/>
              <a:t>a</a:t>
            </a:r>
            <a:r>
              <a:rPr lang="en-GB" sz="1800" baseline="30000"/>
              <a:t>2</a:t>
            </a:r>
            <a:r>
              <a:rPr lang="en-GB" sz="1800"/>
              <a:t> = b</a:t>
            </a:r>
            <a:r>
              <a:rPr lang="en-GB" sz="1800" baseline="30000"/>
              <a:t>2</a:t>
            </a:r>
            <a:r>
              <a:rPr lang="en-GB" sz="1800"/>
              <a:t> + c</a:t>
            </a:r>
            <a:r>
              <a:rPr lang="en-GB" sz="1800" baseline="30000"/>
              <a:t>2</a:t>
            </a:r>
            <a:r>
              <a:rPr lang="en-GB" sz="1800"/>
              <a:t> – 2bx</a:t>
            </a:r>
            <a:r>
              <a:rPr lang="en-GB" sz="1800">
                <a:solidFill>
                  <a:srgbClr val="FF0066"/>
                </a:solidFill>
              </a:rPr>
              <a:t>*</a:t>
            </a:r>
          </a:p>
          <a:p>
            <a:pPr eaLnBrk="1" hangingPunct="1">
              <a:spcBef>
                <a:spcPct val="50000"/>
              </a:spcBef>
              <a:buFont typeface="Symbol" pitchFamily="18" charset="2"/>
              <a:buChar char="Þ"/>
            </a:pPr>
            <a:r>
              <a:rPr lang="en-GB" sz="1800"/>
              <a:t>  </a:t>
            </a:r>
            <a:r>
              <a:rPr lang="en-GB" sz="1800" u="sng">
                <a:solidFill>
                  <a:schemeClr val="accent2"/>
                </a:solidFill>
              </a:rPr>
              <a:t>a</a:t>
            </a:r>
            <a:r>
              <a:rPr lang="en-GB" sz="1800" u="sng" baseline="30000">
                <a:solidFill>
                  <a:schemeClr val="accent2"/>
                </a:solidFill>
              </a:rPr>
              <a:t>2</a:t>
            </a:r>
            <a:r>
              <a:rPr lang="en-GB" sz="1800" u="sng">
                <a:solidFill>
                  <a:schemeClr val="accent2"/>
                </a:solidFill>
              </a:rPr>
              <a:t> = b</a:t>
            </a:r>
            <a:r>
              <a:rPr lang="en-GB" sz="1800" u="sng" baseline="30000">
                <a:solidFill>
                  <a:schemeClr val="accent2"/>
                </a:solidFill>
              </a:rPr>
              <a:t>2</a:t>
            </a:r>
            <a:r>
              <a:rPr lang="en-GB" sz="1800" u="sng">
                <a:solidFill>
                  <a:schemeClr val="accent2"/>
                </a:solidFill>
              </a:rPr>
              <a:t> + c</a:t>
            </a:r>
            <a:r>
              <a:rPr lang="en-GB" sz="1800" u="sng" baseline="30000">
                <a:solidFill>
                  <a:schemeClr val="accent2"/>
                </a:solidFill>
              </a:rPr>
              <a:t>2</a:t>
            </a:r>
            <a:r>
              <a:rPr lang="en-GB" sz="1800" u="sng">
                <a:solidFill>
                  <a:schemeClr val="accent2"/>
                </a:solidFill>
              </a:rPr>
              <a:t> – 2bcCosA</a:t>
            </a:r>
            <a:endParaRPr lang="en-GB" sz="1800"/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355975" y="5357813"/>
            <a:ext cx="2662238" cy="284162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66"/>
                </a:solidFill>
              </a:rPr>
              <a:t>*</a:t>
            </a:r>
            <a:r>
              <a:rPr lang="en-GB" sz="1200"/>
              <a:t>Since Cos A = x/c </a:t>
            </a:r>
            <a:r>
              <a:rPr lang="en-GB" sz="1200">
                <a:sym typeface="Symbol" pitchFamily="18" charset="2"/>
              </a:rPr>
              <a:t> x = cCosA</a:t>
            </a:r>
            <a:endParaRPr lang="en-GB" sz="1200"/>
          </a:p>
        </p:txBody>
      </p: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171450" y="5691188"/>
            <a:ext cx="4852988" cy="307975"/>
            <a:chOff x="108" y="3546"/>
            <a:chExt cx="3057" cy="194"/>
          </a:xfrm>
        </p:grpSpPr>
        <p:sp>
          <p:nvSpPr>
            <p:cNvPr id="27715" name="Text Box 35"/>
            <p:cNvSpPr txBox="1">
              <a:spLocks noChangeArrowheads="1"/>
            </p:cNvSpPr>
            <p:nvPr/>
          </p:nvSpPr>
          <p:spPr bwMode="auto">
            <a:xfrm>
              <a:off x="108" y="3546"/>
              <a:ext cx="2856" cy="192"/>
            </a:xfrm>
            <a:prstGeom prst="rect">
              <a:avLst/>
            </a:prstGeom>
            <a:gradFill rotWithShape="0">
              <a:gsLst>
                <a:gs pos="0">
                  <a:srgbClr val="A9A9A9"/>
                </a:gs>
                <a:gs pos="50000">
                  <a:srgbClr val="FFFFFF"/>
                </a:gs>
                <a:gs pos="100000">
                  <a:srgbClr val="A9A9A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When </a:t>
              </a:r>
              <a:r>
                <a:rPr lang="en-GB" sz="1400">
                  <a:solidFill>
                    <a:schemeClr val="accent2"/>
                  </a:solidFill>
                </a:rPr>
                <a:t>A = 90</a:t>
              </a:r>
              <a:r>
                <a:rPr lang="en-GB" sz="1400" baseline="30000">
                  <a:solidFill>
                    <a:schemeClr val="accent2"/>
                  </a:solidFill>
                </a:rPr>
                <a:t>o</a:t>
              </a:r>
              <a:r>
                <a:rPr lang="en-GB" sz="1400"/>
                <a:t>, CosA = 0 and reduces to a</a:t>
              </a:r>
              <a:r>
                <a:rPr lang="en-GB" sz="1400" baseline="30000"/>
                <a:t>2</a:t>
              </a:r>
              <a:r>
                <a:rPr lang="en-GB" sz="1400"/>
                <a:t> = b</a:t>
              </a:r>
              <a:r>
                <a:rPr lang="en-GB" sz="1400" baseline="30000"/>
                <a:t>2</a:t>
              </a:r>
              <a:r>
                <a:rPr lang="en-GB" sz="1400"/>
                <a:t> + c</a:t>
              </a:r>
              <a:r>
                <a:rPr lang="en-GB" sz="1400" baseline="30000"/>
                <a:t>2</a:t>
              </a:r>
              <a:endParaRPr lang="en-GB" sz="1400"/>
            </a:p>
          </p:txBody>
        </p:sp>
        <p:grpSp>
          <p:nvGrpSpPr>
            <p:cNvPr id="27716" name="Group 36"/>
            <p:cNvGrpSpPr>
              <a:grpSpLocks/>
            </p:cNvGrpSpPr>
            <p:nvPr/>
          </p:nvGrpSpPr>
          <p:grpSpPr bwMode="auto">
            <a:xfrm>
              <a:off x="3006" y="3567"/>
              <a:ext cx="159" cy="173"/>
              <a:chOff x="3006" y="3567"/>
              <a:chExt cx="159" cy="173"/>
            </a:xfrm>
          </p:grpSpPr>
          <p:sp>
            <p:nvSpPr>
              <p:cNvPr id="27717" name="Oval 37"/>
              <p:cNvSpPr>
                <a:spLocks noChangeArrowheads="1"/>
              </p:cNvSpPr>
              <p:nvPr/>
            </p:nvSpPr>
            <p:spPr bwMode="auto">
              <a:xfrm>
                <a:off x="3012" y="3579"/>
                <a:ext cx="150" cy="150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C3C39C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8" name="Text Box 38"/>
              <p:cNvSpPr txBox="1">
                <a:spLocks noChangeArrowheads="1"/>
              </p:cNvSpPr>
              <p:nvPr/>
            </p:nvSpPr>
            <p:spPr bwMode="auto">
              <a:xfrm>
                <a:off x="3006" y="3567"/>
                <a:ext cx="159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200">
                    <a:solidFill>
                      <a:srgbClr val="FF0066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190500" y="6072188"/>
            <a:ext cx="4895850" cy="307975"/>
            <a:chOff x="120" y="3786"/>
            <a:chExt cx="3084" cy="194"/>
          </a:xfrm>
        </p:grpSpPr>
        <p:sp>
          <p:nvSpPr>
            <p:cNvPr id="27711" name="Text Box 40"/>
            <p:cNvSpPr txBox="1">
              <a:spLocks noChangeArrowheads="1"/>
            </p:cNvSpPr>
            <p:nvPr/>
          </p:nvSpPr>
          <p:spPr bwMode="auto">
            <a:xfrm>
              <a:off x="120" y="3786"/>
              <a:ext cx="2862" cy="194"/>
            </a:xfrm>
            <a:prstGeom prst="rect">
              <a:avLst/>
            </a:prstGeom>
            <a:gradFill rotWithShape="0">
              <a:gsLst>
                <a:gs pos="0">
                  <a:srgbClr val="A9A9A9"/>
                </a:gs>
                <a:gs pos="50000">
                  <a:srgbClr val="FFFFFF"/>
                </a:gs>
                <a:gs pos="100000">
                  <a:srgbClr val="A9A9A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When </a:t>
              </a:r>
              <a:r>
                <a:rPr lang="en-GB" sz="1400">
                  <a:solidFill>
                    <a:schemeClr val="accent2"/>
                  </a:solidFill>
                </a:rPr>
                <a:t>A &gt; 90</a:t>
              </a:r>
              <a:r>
                <a:rPr lang="en-GB" sz="1400" baseline="30000">
                  <a:solidFill>
                    <a:schemeClr val="accent2"/>
                  </a:solidFill>
                </a:rPr>
                <a:t>o</a:t>
              </a:r>
              <a:r>
                <a:rPr lang="en-GB" sz="1400"/>
                <a:t>, CosA is negative, </a:t>
              </a:r>
              <a:r>
                <a:rPr lang="en-GB" sz="1400">
                  <a:sym typeface="Symbol" pitchFamily="18" charset="2"/>
                </a:rPr>
                <a:t></a:t>
              </a:r>
              <a:r>
                <a:rPr lang="en-GB" sz="1400"/>
                <a:t> a</a:t>
              </a:r>
              <a:r>
                <a:rPr lang="en-GB" sz="1400" baseline="30000"/>
                <a:t>2</a:t>
              </a:r>
              <a:r>
                <a:rPr lang="en-GB" sz="1400"/>
                <a:t> &gt; b</a:t>
              </a:r>
              <a:r>
                <a:rPr lang="en-GB" sz="1400" baseline="30000"/>
                <a:t>2</a:t>
              </a:r>
              <a:r>
                <a:rPr lang="en-GB" sz="1400"/>
                <a:t> + c</a:t>
              </a:r>
              <a:r>
                <a:rPr lang="en-GB" sz="1400" baseline="30000"/>
                <a:t>2</a:t>
              </a:r>
              <a:endParaRPr lang="en-GB" sz="1400"/>
            </a:p>
          </p:txBody>
        </p:sp>
        <p:grpSp>
          <p:nvGrpSpPr>
            <p:cNvPr id="27712" name="Group 41"/>
            <p:cNvGrpSpPr>
              <a:grpSpLocks/>
            </p:cNvGrpSpPr>
            <p:nvPr/>
          </p:nvGrpSpPr>
          <p:grpSpPr bwMode="auto">
            <a:xfrm>
              <a:off x="3009" y="3792"/>
              <a:ext cx="195" cy="173"/>
              <a:chOff x="3009" y="3792"/>
              <a:chExt cx="195" cy="173"/>
            </a:xfrm>
          </p:grpSpPr>
          <p:sp>
            <p:nvSpPr>
              <p:cNvPr id="27713" name="Oval 42"/>
              <p:cNvSpPr>
                <a:spLocks noChangeArrowheads="1"/>
              </p:cNvSpPr>
              <p:nvPr/>
            </p:nvSpPr>
            <p:spPr bwMode="auto">
              <a:xfrm>
                <a:off x="3021" y="3804"/>
                <a:ext cx="150" cy="150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C3C39C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4" name="Text Box 43"/>
              <p:cNvSpPr txBox="1">
                <a:spLocks noChangeArrowheads="1"/>
              </p:cNvSpPr>
              <p:nvPr/>
            </p:nvSpPr>
            <p:spPr bwMode="auto">
              <a:xfrm>
                <a:off x="3009" y="3792"/>
                <a:ext cx="19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200">
                    <a:solidFill>
                      <a:srgbClr val="FF0066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161925" y="6472238"/>
            <a:ext cx="4938713" cy="304800"/>
            <a:chOff x="102" y="4038"/>
            <a:chExt cx="3111" cy="192"/>
          </a:xfrm>
        </p:grpSpPr>
        <p:sp>
          <p:nvSpPr>
            <p:cNvPr id="27707" name="Text Box 45"/>
            <p:cNvSpPr txBox="1">
              <a:spLocks noChangeArrowheads="1"/>
            </p:cNvSpPr>
            <p:nvPr/>
          </p:nvSpPr>
          <p:spPr bwMode="auto">
            <a:xfrm>
              <a:off x="102" y="4038"/>
              <a:ext cx="2886" cy="192"/>
            </a:xfrm>
            <a:prstGeom prst="rect">
              <a:avLst/>
            </a:prstGeom>
            <a:gradFill rotWithShape="0">
              <a:gsLst>
                <a:gs pos="0">
                  <a:srgbClr val="A9A9A9"/>
                </a:gs>
                <a:gs pos="50000">
                  <a:srgbClr val="FFFFFF"/>
                </a:gs>
                <a:gs pos="100000">
                  <a:srgbClr val="A9A9A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/>
                <a:t>When </a:t>
              </a:r>
              <a:r>
                <a:rPr lang="en-GB" sz="1400">
                  <a:solidFill>
                    <a:schemeClr val="accent2"/>
                  </a:solidFill>
                </a:rPr>
                <a:t>A &lt; 90</a:t>
              </a:r>
              <a:r>
                <a:rPr lang="en-GB" sz="1400" baseline="30000">
                  <a:solidFill>
                    <a:schemeClr val="accent2"/>
                  </a:solidFill>
                </a:rPr>
                <a:t>o</a:t>
              </a:r>
              <a:r>
                <a:rPr lang="en-GB" sz="1400"/>
                <a:t>, CosA is positive, </a:t>
              </a:r>
              <a:r>
                <a:rPr lang="en-GB" sz="1400">
                  <a:sym typeface="Symbol" pitchFamily="18" charset="2"/>
                </a:rPr>
                <a:t></a:t>
              </a:r>
              <a:r>
                <a:rPr lang="en-GB" sz="1400"/>
                <a:t> a</a:t>
              </a:r>
              <a:r>
                <a:rPr lang="en-GB" sz="1400" baseline="30000"/>
                <a:t>2</a:t>
              </a:r>
              <a:r>
                <a:rPr lang="en-GB" sz="1400"/>
                <a:t> &gt; b</a:t>
              </a:r>
              <a:r>
                <a:rPr lang="en-GB" sz="1400" baseline="30000"/>
                <a:t>2</a:t>
              </a:r>
              <a:r>
                <a:rPr lang="en-GB" sz="1400"/>
                <a:t> + c</a:t>
              </a:r>
              <a:r>
                <a:rPr lang="en-GB" sz="1400" baseline="30000"/>
                <a:t>2</a:t>
              </a:r>
              <a:endParaRPr lang="en-GB" sz="1400"/>
            </a:p>
          </p:txBody>
        </p:sp>
        <p:grpSp>
          <p:nvGrpSpPr>
            <p:cNvPr id="27708" name="Group 46"/>
            <p:cNvGrpSpPr>
              <a:grpSpLocks/>
            </p:cNvGrpSpPr>
            <p:nvPr/>
          </p:nvGrpSpPr>
          <p:grpSpPr bwMode="auto">
            <a:xfrm>
              <a:off x="3018" y="4047"/>
              <a:ext cx="195" cy="173"/>
              <a:chOff x="3018" y="4047"/>
              <a:chExt cx="195" cy="173"/>
            </a:xfrm>
          </p:grpSpPr>
          <p:sp>
            <p:nvSpPr>
              <p:cNvPr id="27709" name="Oval 47"/>
              <p:cNvSpPr>
                <a:spLocks noChangeArrowheads="1"/>
              </p:cNvSpPr>
              <p:nvPr/>
            </p:nvSpPr>
            <p:spPr bwMode="auto">
              <a:xfrm>
                <a:off x="3030" y="4059"/>
                <a:ext cx="150" cy="150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C3C39C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0" name="Text Box 48"/>
              <p:cNvSpPr txBox="1">
                <a:spLocks noChangeArrowheads="1"/>
              </p:cNvSpPr>
              <p:nvPr/>
            </p:nvSpPr>
            <p:spPr bwMode="auto">
              <a:xfrm>
                <a:off x="3018" y="4047"/>
                <a:ext cx="19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200">
                    <a:solidFill>
                      <a:srgbClr val="FF0066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304800" y="285750"/>
            <a:ext cx="8586788" cy="6286500"/>
            <a:chOff x="192" y="180"/>
            <a:chExt cx="5409" cy="3960"/>
          </a:xfrm>
        </p:grpSpPr>
        <p:grpSp>
          <p:nvGrpSpPr>
            <p:cNvPr id="27666" name="Group 50"/>
            <p:cNvGrpSpPr>
              <a:grpSpLocks/>
            </p:cNvGrpSpPr>
            <p:nvPr/>
          </p:nvGrpSpPr>
          <p:grpSpPr bwMode="auto">
            <a:xfrm>
              <a:off x="192" y="180"/>
              <a:ext cx="5409" cy="3960"/>
              <a:chOff x="192" y="180"/>
              <a:chExt cx="5409" cy="3960"/>
            </a:xfrm>
          </p:grpSpPr>
          <p:grpSp>
            <p:nvGrpSpPr>
              <p:cNvPr id="27677" name="Group 51"/>
              <p:cNvGrpSpPr>
                <a:grpSpLocks/>
              </p:cNvGrpSpPr>
              <p:nvPr/>
            </p:nvGrpSpPr>
            <p:grpSpPr bwMode="auto">
              <a:xfrm>
                <a:off x="192" y="180"/>
                <a:ext cx="5409" cy="3960"/>
                <a:chOff x="192" y="180"/>
                <a:chExt cx="5409" cy="3960"/>
              </a:xfrm>
            </p:grpSpPr>
            <p:sp>
              <p:nvSpPr>
                <p:cNvPr id="27684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1680" y="180"/>
                  <a:ext cx="2112" cy="288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>
                      <a:solidFill>
                        <a:schemeClr val="bg1"/>
                      </a:solidFill>
                    </a:rPr>
                    <a:t>The Cosine Rule</a:t>
                  </a:r>
                </a:p>
              </p:txBody>
            </p:sp>
            <p:sp>
              <p:nvSpPr>
                <p:cNvPr id="2768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192" y="552"/>
                  <a:ext cx="4236" cy="448"/>
                </a:xfrm>
                <a:prstGeom prst="rect">
                  <a:avLst/>
                </a:prstGeom>
                <a:gradFill rotWithShape="0">
                  <a:gsLst>
                    <a:gs pos="0">
                      <a:srgbClr val="A9A9A9"/>
                    </a:gs>
                    <a:gs pos="50000">
                      <a:srgbClr val="FFFFFF"/>
                    </a:gs>
                    <a:gs pos="100000">
                      <a:srgbClr val="A9A9A9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/>
                    <a:t>The </a:t>
                  </a:r>
                  <a:r>
                    <a:rPr lang="en-GB">
                      <a:solidFill>
                        <a:schemeClr val="accent2"/>
                      </a:solidFill>
                    </a:rPr>
                    <a:t>Cosine Rule</a:t>
                  </a:r>
                  <a:r>
                    <a:rPr lang="en-GB"/>
                    <a:t> generalises Pythagoras’ Theorem and takes care of the 3 possible cases for Angle A.</a:t>
                  </a:r>
                </a:p>
              </p:txBody>
            </p:sp>
            <p:grpSp>
              <p:nvGrpSpPr>
                <p:cNvPr id="27686" name="Group 54"/>
                <p:cNvGrpSpPr>
                  <a:grpSpLocks/>
                </p:cNvGrpSpPr>
                <p:nvPr/>
              </p:nvGrpSpPr>
              <p:grpSpPr bwMode="auto">
                <a:xfrm>
                  <a:off x="4545" y="348"/>
                  <a:ext cx="1056" cy="3792"/>
                  <a:chOff x="4545" y="348"/>
                  <a:chExt cx="1056" cy="3792"/>
                </a:xfrm>
              </p:grpSpPr>
              <p:sp>
                <p:nvSpPr>
                  <p:cNvPr id="27687" name="Rectangle 55" descr="Parchment"/>
                  <p:cNvSpPr>
                    <a:spLocks noChangeArrowheads="1"/>
                  </p:cNvSpPr>
                  <p:nvPr/>
                </p:nvSpPr>
                <p:spPr bwMode="auto">
                  <a:xfrm>
                    <a:off x="4545" y="348"/>
                    <a:ext cx="1056" cy="3792"/>
                  </a:xfrm>
                  <a:prstGeom prst="rect">
                    <a:avLst/>
                  </a:prstGeom>
                  <a:blipFill dpi="0" rotWithShape="0">
                    <a:blip r:embed="rId2"/>
                    <a:srcRect/>
                    <a:tile tx="0" ty="0" sx="100000" sy="100000" flip="none" algn="tl"/>
                  </a:blipFill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88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0" y="2725"/>
                    <a:ext cx="936" cy="25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A9A987"/>
                      </a:gs>
                      <a:gs pos="50000">
                        <a:srgbClr val="FFFFCC"/>
                      </a:gs>
                      <a:gs pos="100000">
                        <a:srgbClr val="A9A987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GB">
                        <a:solidFill>
                          <a:schemeClr val="accent2"/>
                        </a:solidFill>
                      </a:rPr>
                      <a:t>a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r>
                      <a:rPr lang="en-GB">
                        <a:solidFill>
                          <a:schemeClr val="accent2"/>
                        </a:solidFill>
                      </a:rPr>
                      <a:t> &gt; b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r>
                      <a:rPr lang="en-GB">
                        <a:solidFill>
                          <a:schemeClr val="accent2"/>
                        </a:solidFill>
                      </a:rPr>
                      <a:t> + c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endParaRPr lang="en-GB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27689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0" y="3835"/>
                    <a:ext cx="936" cy="25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A9A987"/>
                      </a:gs>
                      <a:gs pos="50000">
                        <a:srgbClr val="FFFFCC"/>
                      </a:gs>
                      <a:gs pos="100000">
                        <a:srgbClr val="A9A987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GB">
                        <a:solidFill>
                          <a:schemeClr val="accent2"/>
                        </a:solidFill>
                      </a:rPr>
                      <a:t>a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r>
                      <a:rPr lang="en-GB">
                        <a:solidFill>
                          <a:schemeClr val="accent2"/>
                        </a:solidFill>
                      </a:rPr>
                      <a:t> &lt; b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r>
                      <a:rPr lang="en-GB">
                        <a:solidFill>
                          <a:schemeClr val="accent2"/>
                        </a:solidFill>
                      </a:rPr>
                      <a:t> + c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endParaRPr lang="en-GB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27690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00" y="1437"/>
                    <a:ext cx="936" cy="25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A9A987"/>
                      </a:gs>
                      <a:gs pos="50000">
                        <a:srgbClr val="FFFFCC"/>
                      </a:gs>
                      <a:gs pos="100000">
                        <a:srgbClr val="A9A987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1pPr>
                    <a:lvl2pPr marL="742950" indent="-28575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2pPr>
                    <a:lvl3pPr marL="11430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3pPr>
                    <a:lvl4pPr marL="16002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4pPr>
                    <a:lvl5pPr marL="2057400" indent="-228600" eaLnBrk="0" hangingPunct="0"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GB">
                        <a:solidFill>
                          <a:schemeClr val="accent2"/>
                        </a:solidFill>
                      </a:rPr>
                      <a:t>a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r>
                      <a:rPr lang="en-GB">
                        <a:solidFill>
                          <a:schemeClr val="accent2"/>
                        </a:solidFill>
                      </a:rPr>
                      <a:t> = b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r>
                      <a:rPr lang="en-GB">
                        <a:solidFill>
                          <a:schemeClr val="accent2"/>
                        </a:solidFill>
                      </a:rPr>
                      <a:t> + c</a:t>
                    </a:r>
                    <a:r>
                      <a:rPr lang="en-GB" baseline="30000">
                        <a:solidFill>
                          <a:schemeClr val="accent2"/>
                        </a:solidFill>
                      </a:rPr>
                      <a:t>2</a:t>
                    </a:r>
                    <a:endParaRPr lang="en-GB">
                      <a:solidFill>
                        <a:schemeClr val="accent2"/>
                      </a:solidFill>
                    </a:endParaRPr>
                  </a:p>
                </p:txBody>
              </p:sp>
              <p:grpSp>
                <p:nvGrpSpPr>
                  <p:cNvPr id="27691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4766" y="674"/>
                    <a:ext cx="617" cy="728"/>
                    <a:chOff x="309" y="2375"/>
                    <a:chExt cx="1201" cy="1414"/>
                  </a:xfrm>
                </p:grpSpPr>
                <p:sp>
                  <p:nvSpPr>
                    <p:cNvPr id="27702" name="AutoShap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5" y="2830"/>
                      <a:ext cx="581" cy="373"/>
                    </a:xfrm>
                    <a:prstGeom prst="rtTriangle">
                      <a:avLst/>
                    </a:prstGeom>
                    <a:solidFill>
                      <a:srgbClr val="FFFFCC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3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0" y="3203"/>
                      <a:ext cx="586" cy="586"/>
                    </a:xfrm>
                    <a:prstGeom prst="rect">
                      <a:avLst/>
                    </a:prstGeom>
                    <a:solidFill>
                      <a:srgbClr val="66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4" name="Rectangle 62"/>
                    <p:cNvSpPr>
                      <a:spLocks noChangeArrowheads="1"/>
                    </p:cNvSpPr>
                    <p:nvPr/>
                  </p:nvSpPr>
                  <p:spPr bwMode="auto">
                    <a:xfrm rot="1975683">
                      <a:off x="813" y="2375"/>
                      <a:ext cx="697" cy="697"/>
                    </a:xfrm>
                    <a:prstGeom prst="rect">
                      <a:avLst/>
                    </a:prstGeom>
                    <a:solidFill>
                      <a:srgbClr val="FF99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5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5" y="3135"/>
                      <a:ext cx="65" cy="66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6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9" y="2829"/>
                      <a:ext cx="376" cy="376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2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4735" y="1852"/>
                    <a:ext cx="631" cy="815"/>
                    <a:chOff x="1971" y="2241"/>
                    <a:chExt cx="1227" cy="1584"/>
                  </a:xfrm>
                </p:grpSpPr>
                <p:sp>
                  <p:nvSpPr>
                    <p:cNvPr id="27698" name="Rectangle 66"/>
                    <p:cNvSpPr>
                      <a:spLocks noChangeArrowheads="1"/>
                    </p:cNvSpPr>
                    <p:nvPr/>
                  </p:nvSpPr>
                  <p:spPr bwMode="auto">
                    <a:xfrm rot="-2093442">
                      <a:off x="1971" y="3011"/>
                      <a:ext cx="373" cy="373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99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0" y="3239"/>
                      <a:ext cx="586" cy="586"/>
                    </a:xfrm>
                    <a:prstGeom prst="rect">
                      <a:avLst/>
                    </a:prstGeom>
                    <a:solidFill>
                      <a:srgbClr val="66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0" name="Rectangle 68"/>
                    <p:cNvSpPr>
                      <a:spLocks noChangeArrowheads="1"/>
                    </p:cNvSpPr>
                    <p:nvPr/>
                  </p:nvSpPr>
                  <p:spPr bwMode="auto">
                    <a:xfrm rot="1244772">
                      <a:off x="2334" y="2241"/>
                      <a:ext cx="864" cy="872"/>
                    </a:xfrm>
                    <a:prstGeom prst="rect">
                      <a:avLst/>
                    </a:prstGeom>
                    <a:solidFill>
                      <a:srgbClr val="FF99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1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2199" y="2931"/>
                      <a:ext cx="804" cy="306"/>
                    </a:xfrm>
                    <a:custGeom>
                      <a:avLst/>
                      <a:gdLst>
                        <a:gd name="T0" fmla="*/ 804 w 804"/>
                        <a:gd name="T1" fmla="*/ 306 h 306"/>
                        <a:gd name="T2" fmla="*/ 222 w 804"/>
                        <a:gd name="T3" fmla="*/ 306 h 306"/>
                        <a:gd name="T4" fmla="*/ 0 w 804"/>
                        <a:gd name="T5" fmla="*/ 0 h 306"/>
                        <a:gd name="T6" fmla="*/ 804 w 804"/>
                        <a:gd name="T7" fmla="*/ 306 h 306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804"/>
                        <a:gd name="T13" fmla="*/ 0 h 306"/>
                        <a:gd name="T14" fmla="*/ 804 w 804"/>
                        <a:gd name="T15" fmla="*/ 306 h 30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804" h="306">
                          <a:moveTo>
                            <a:pt x="804" y="306"/>
                          </a:moveTo>
                          <a:lnTo>
                            <a:pt x="222" y="306"/>
                          </a:lnTo>
                          <a:lnTo>
                            <a:pt x="0" y="0"/>
                          </a:lnTo>
                          <a:lnTo>
                            <a:pt x="804" y="306"/>
                          </a:lnTo>
                          <a:close/>
                        </a:path>
                      </a:pathLst>
                    </a:custGeom>
                    <a:solidFill>
                      <a:srgbClr val="FFFFCC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3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815" y="3177"/>
                    <a:ext cx="549" cy="626"/>
                    <a:chOff x="4003" y="2622"/>
                    <a:chExt cx="1067" cy="1215"/>
                  </a:xfrm>
                </p:grpSpPr>
                <p:sp>
                  <p:nvSpPr>
                    <p:cNvPr id="27694" name="Rectangle 71"/>
                    <p:cNvSpPr>
                      <a:spLocks noChangeArrowheads="1"/>
                    </p:cNvSpPr>
                    <p:nvPr/>
                  </p:nvSpPr>
                  <p:spPr bwMode="auto">
                    <a:xfrm rot="1814971">
                      <a:off x="4003" y="2798"/>
                      <a:ext cx="373" cy="379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95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56" y="3251"/>
                      <a:ext cx="586" cy="586"/>
                    </a:xfrm>
                    <a:prstGeom prst="rect">
                      <a:avLst/>
                    </a:prstGeom>
                    <a:solidFill>
                      <a:srgbClr val="66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96" name="Freeform 73"/>
                    <p:cNvSpPr>
                      <a:spLocks/>
                    </p:cNvSpPr>
                    <p:nvPr/>
                  </p:nvSpPr>
                  <p:spPr bwMode="auto">
                    <a:xfrm>
                      <a:off x="4254" y="2919"/>
                      <a:ext cx="585" cy="333"/>
                    </a:xfrm>
                    <a:custGeom>
                      <a:avLst/>
                      <a:gdLst>
                        <a:gd name="T0" fmla="*/ 585 w 585"/>
                        <a:gd name="T1" fmla="*/ 333 h 333"/>
                        <a:gd name="T2" fmla="*/ 0 w 585"/>
                        <a:gd name="T3" fmla="*/ 333 h 333"/>
                        <a:gd name="T4" fmla="*/ 195 w 585"/>
                        <a:gd name="T5" fmla="*/ 0 h 333"/>
                        <a:gd name="T6" fmla="*/ 585 w 585"/>
                        <a:gd name="T7" fmla="*/ 333 h 333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585"/>
                        <a:gd name="T13" fmla="*/ 0 h 333"/>
                        <a:gd name="T14" fmla="*/ 585 w 585"/>
                        <a:gd name="T15" fmla="*/ 333 h 333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585" h="333">
                          <a:moveTo>
                            <a:pt x="585" y="333"/>
                          </a:moveTo>
                          <a:lnTo>
                            <a:pt x="0" y="333"/>
                          </a:lnTo>
                          <a:lnTo>
                            <a:pt x="195" y="0"/>
                          </a:lnTo>
                          <a:lnTo>
                            <a:pt x="585" y="333"/>
                          </a:lnTo>
                          <a:close/>
                        </a:path>
                      </a:pathLst>
                    </a:custGeom>
                    <a:solidFill>
                      <a:srgbClr val="FFFFCC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97" name="Rectangle 74"/>
                    <p:cNvSpPr>
                      <a:spLocks noChangeArrowheads="1"/>
                    </p:cNvSpPr>
                    <p:nvPr/>
                  </p:nvSpPr>
                  <p:spPr bwMode="auto">
                    <a:xfrm rot="2391528">
                      <a:off x="4553" y="2622"/>
                      <a:ext cx="517" cy="522"/>
                    </a:xfrm>
                    <a:prstGeom prst="rect">
                      <a:avLst/>
                    </a:prstGeom>
                    <a:solidFill>
                      <a:srgbClr val="FF99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7678" name="Group 75"/>
              <p:cNvGrpSpPr>
                <a:grpSpLocks/>
              </p:cNvGrpSpPr>
              <p:nvPr/>
            </p:nvGrpSpPr>
            <p:grpSpPr bwMode="auto">
              <a:xfrm>
                <a:off x="4791" y="1068"/>
                <a:ext cx="224" cy="2545"/>
                <a:chOff x="4791" y="1068"/>
                <a:chExt cx="224" cy="2545"/>
              </a:xfrm>
            </p:grpSpPr>
            <p:sp>
              <p:nvSpPr>
                <p:cNvPr id="27679" name="Oval 76"/>
                <p:cNvSpPr>
                  <a:spLocks noChangeArrowheads="1"/>
                </p:cNvSpPr>
                <p:nvPr/>
              </p:nvSpPr>
              <p:spPr bwMode="auto">
                <a:xfrm>
                  <a:off x="4962" y="2320"/>
                  <a:ext cx="35" cy="3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0" name="Oval 77"/>
                <p:cNvSpPr>
                  <a:spLocks noChangeArrowheads="1"/>
                </p:cNvSpPr>
                <p:nvPr/>
              </p:nvSpPr>
              <p:spPr bwMode="auto">
                <a:xfrm>
                  <a:off x="4980" y="3457"/>
                  <a:ext cx="35" cy="3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1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4791" y="3459"/>
                  <a:ext cx="153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/>
                    <a:t>A</a:t>
                  </a:r>
                </a:p>
              </p:txBody>
            </p:sp>
            <p:sp>
              <p:nvSpPr>
                <p:cNvPr id="27682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4830" y="2379"/>
                  <a:ext cx="153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/>
                    <a:t>A</a:t>
                  </a:r>
                </a:p>
              </p:txBody>
            </p:sp>
            <p:sp>
              <p:nvSpPr>
                <p:cNvPr id="27683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4821" y="1068"/>
                  <a:ext cx="153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/>
                    <a:t>A</a:t>
                  </a:r>
                </a:p>
              </p:txBody>
            </p:sp>
          </p:grpSp>
        </p:grpSp>
        <p:grpSp>
          <p:nvGrpSpPr>
            <p:cNvPr id="27667" name="Group 81"/>
            <p:cNvGrpSpPr>
              <a:grpSpLocks/>
            </p:cNvGrpSpPr>
            <p:nvPr/>
          </p:nvGrpSpPr>
          <p:grpSpPr bwMode="auto">
            <a:xfrm>
              <a:off x="4593" y="555"/>
              <a:ext cx="204" cy="2681"/>
              <a:chOff x="4593" y="555"/>
              <a:chExt cx="204" cy="2681"/>
            </a:xfrm>
          </p:grpSpPr>
          <p:grpSp>
            <p:nvGrpSpPr>
              <p:cNvPr id="27668" name="Group 82"/>
              <p:cNvGrpSpPr>
                <a:grpSpLocks/>
              </p:cNvGrpSpPr>
              <p:nvPr/>
            </p:nvGrpSpPr>
            <p:grpSpPr bwMode="auto">
              <a:xfrm>
                <a:off x="4626" y="555"/>
                <a:ext cx="159" cy="173"/>
                <a:chOff x="3006" y="3567"/>
                <a:chExt cx="159" cy="173"/>
              </a:xfrm>
            </p:grpSpPr>
            <p:sp>
              <p:nvSpPr>
                <p:cNvPr id="27675" name="Oval 83"/>
                <p:cNvSpPr>
                  <a:spLocks noChangeArrowheads="1"/>
                </p:cNvSpPr>
                <p:nvPr/>
              </p:nvSpPr>
              <p:spPr bwMode="auto">
                <a:xfrm>
                  <a:off x="3012" y="3579"/>
                  <a:ext cx="150" cy="15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C3C39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76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3006" y="3567"/>
                  <a:ext cx="159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200">
                      <a:solidFill>
                        <a:srgbClr val="FF0066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27669" name="Group 85"/>
              <p:cNvGrpSpPr>
                <a:grpSpLocks/>
              </p:cNvGrpSpPr>
              <p:nvPr/>
            </p:nvGrpSpPr>
            <p:grpSpPr bwMode="auto">
              <a:xfrm>
                <a:off x="4593" y="1836"/>
                <a:ext cx="195" cy="173"/>
                <a:chOff x="3009" y="3792"/>
                <a:chExt cx="195" cy="173"/>
              </a:xfrm>
            </p:grpSpPr>
            <p:sp>
              <p:nvSpPr>
                <p:cNvPr id="27673" name="Oval 86"/>
                <p:cNvSpPr>
                  <a:spLocks noChangeArrowheads="1"/>
                </p:cNvSpPr>
                <p:nvPr/>
              </p:nvSpPr>
              <p:spPr bwMode="auto">
                <a:xfrm>
                  <a:off x="3021" y="3804"/>
                  <a:ext cx="150" cy="15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C3C39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74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3009" y="3792"/>
                  <a:ext cx="195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200">
                      <a:solidFill>
                        <a:srgbClr val="FF0066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27670" name="Group 88"/>
              <p:cNvGrpSpPr>
                <a:grpSpLocks/>
              </p:cNvGrpSpPr>
              <p:nvPr/>
            </p:nvGrpSpPr>
            <p:grpSpPr bwMode="auto">
              <a:xfrm>
                <a:off x="4602" y="3063"/>
                <a:ext cx="195" cy="173"/>
                <a:chOff x="3018" y="4047"/>
                <a:chExt cx="195" cy="173"/>
              </a:xfrm>
            </p:grpSpPr>
            <p:sp>
              <p:nvSpPr>
                <p:cNvPr id="27671" name="Oval 89"/>
                <p:cNvSpPr>
                  <a:spLocks noChangeArrowheads="1"/>
                </p:cNvSpPr>
                <p:nvPr/>
              </p:nvSpPr>
              <p:spPr bwMode="auto">
                <a:xfrm>
                  <a:off x="3030" y="4059"/>
                  <a:ext cx="150" cy="15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C3C39C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72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3018" y="4047"/>
                  <a:ext cx="195" cy="1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200">
                      <a:solidFill>
                        <a:srgbClr val="FF0066"/>
                      </a:solidFill>
                    </a:rPr>
                    <a:t>3</a:t>
                  </a:r>
                </a:p>
              </p:txBody>
            </p:sp>
          </p:grpSp>
        </p:grpSp>
      </p:grpSp>
      <p:sp>
        <p:nvSpPr>
          <p:cNvPr id="4187" name="Text Box 91"/>
          <p:cNvSpPr txBox="1">
            <a:spLocks noChangeArrowheads="1"/>
          </p:cNvSpPr>
          <p:nvPr/>
        </p:nvSpPr>
        <p:spPr bwMode="auto">
          <a:xfrm>
            <a:off x="5086350" y="6067425"/>
            <a:ext cx="1800225" cy="304800"/>
          </a:xfrm>
          <a:prstGeom prst="rect">
            <a:avLst/>
          </a:prstGeom>
          <a:gradFill rotWithShape="0">
            <a:gsLst>
              <a:gs pos="0">
                <a:srgbClr val="A9A9A9"/>
              </a:gs>
              <a:gs pos="50000">
                <a:srgbClr val="FFFFFF"/>
              </a:gs>
              <a:gs pos="100000">
                <a:srgbClr val="A9A9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Pythagoras </a:t>
            </a:r>
            <a:r>
              <a:rPr lang="en-GB" sz="1400">
                <a:solidFill>
                  <a:srgbClr val="FF0066"/>
                </a:solidFill>
              </a:rPr>
              <a:t>+ a bit</a:t>
            </a:r>
          </a:p>
        </p:txBody>
      </p:sp>
      <p:sp>
        <p:nvSpPr>
          <p:cNvPr id="4188" name="Text Box 92"/>
          <p:cNvSpPr txBox="1">
            <a:spLocks noChangeArrowheads="1"/>
          </p:cNvSpPr>
          <p:nvPr/>
        </p:nvSpPr>
        <p:spPr bwMode="auto">
          <a:xfrm>
            <a:off x="5091113" y="6472238"/>
            <a:ext cx="1800225" cy="304800"/>
          </a:xfrm>
          <a:prstGeom prst="rect">
            <a:avLst/>
          </a:prstGeom>
          <a:gradFill rotWithShape="0">
            <a:gsLst>
              <a:gs pos="0">
                <a:srgbClr val="A9A9A9"/>
              </a:gs>
              <a:gs pos="50000">
                <a:srgbClr val="FFFFFF"/>
              </a:gs>
              <a:gs pos="100000">
                <a:srgbClr val="A9A9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Pythagoras </a:t>
            </a:r>
            <a:r>
              <a:rPr lang="en-GB" sz="1400">
                <a:solidFill>
                  <a:srgbClr val="FF0066"/>
                </a:solidFill>
              </a:rPr>
              <a:t>- a bit</a:t>
            </a:r>
          </a:p>
        </p:txBody>
      </p:sp>
      <p:sp>
        <p:nvSpPr>
          <p:cNvPr id="4189" name="Text Box 93"/>
          <p:cNvSpPr txBox="1">
            <a:spLocks noChangeArrowheads="1"/>
          </p:cNvSpPr>
          <p:nvPr/>
        </p:nvSpPr>
        <p:spPr bwMode="auto">
          <a:xfrm>
            <a:off x="5095875" y="5705475"/>
            <a:ext cx="1800225" cy="304800"/>
          </a:xfrm>
          <a:prstGeom prst="rect">
            <a:avLst/>
          </a:prstGeom>
          <a:gradFill rotWithShape="0">
            <a:gsLst>
              <a:gs pos="0">
                <a:srgbClr val="A9A9A9"/>
              </a:gs>
              <a:gs pos="50000">
                <a:srgbClr val="FFFFFF"/>
              </a:gs>
              <a:gs pos="100000">
                <a:srgbClr val="A9A9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Pythagoras</a:t>
            </a:r>
            <a:endParaRPr lang="en-GB" sz="140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 autoUpdateAnimBg="0"/>
      <p:bldP spid="4109" grpId="0" animBg="1" autoUpdateAnimBg="0"/>
      <p:bldP spid="4128" grpId="0" build="p" animBg="1" autoUpdateAnimBg="0"/>
      <p:bldP spid="4129" grpId="0" animBg="1" autoUpdateAnimBg="0"/>
      <p:bldP spid="4187" grpId="0" animBg="1" autoUpdateAnimBg="0"/>
      <p:bldP spid="4188" grpId="0" animBg="1" autoUpdateAnimBg="0"/>
      <p:bldP spid="4189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3676650"/>
            <a:ext cx="4191000" cy="400050"/>
          </a:xfrm>
          <a:prstGeom prst="rect">
            <a:avLst/>
          </a:prstGeom>
          <a:gradFill rotWithShape="0">
            <a:gsLst>
              <a:gs pos="0">
                <a:srgbClr val="A9A987"/>
              </a:gs>
              <a:gs pos="50000">
                <a:srgbClr val="FFFFCC"/>
              </a:gs>
              <a:gs pos="100000">
                <a:srgbClr val="A9A987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rgbClr val="080808"/>
                </a:solidFill>
              </a:rPr>
              <a:t>a</a:t>
            </a:r>
            <a:r>
              <a:rPr lang="en-GB" baseline="30000">
                <a:solidFill>
                  <a:srgbClr val="080808"/>
                </a:solidFill>
              </a:rPr>
              <a:t>2</a:t>
            </a:r>
            <a:r>
              <a:rPr lang="en-GB">
                <a:solidFill>
                  <a:srgbClr val="080808"/>
                </a:solidFill>
              </a:rPr>
              <a:t> = b</a:t>
            </a:r>
            <a:r>
              <a:rPr lang="en-GB" baseline="30000">
                <a:solidFill>
                  <a:srgbClr val="080808"/>
                </a:solidFill>
              </a:rPr>
              <a:t>2</a:t>
            </a:r>
            <a:r>
              <a:rPr lang="en-GB">
                <a:solidFill>
                  <a:srgbClr val="080808"/>
                </a:solidFill>
              </a:rPr>
              <a:t> + c</a:t>
            </a:r>
            <a:r>
              <a:rPr lang="en-GB" baseline="30000">
                <a:solidFill>
                  <a:srgbClr val="080808"/>
                </a:solidFill>
              </a:rPr>
              <a:t>2</a:t>
            </a:r>
            <a:r>
              <a:rPr lang="en-GB">
                <a:solidFill>
                  <a:srgbClr val="080808"/>
                </a:solidFill>
              </a:rPr>
              <a:t> – 2bcCosA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61950" y="4572000"/>
            <a:ext cx="4057650" cy="14414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200" dirty="0">
                <a:cs typeface="Arial" charset="0"/>
              </a:rPr>
              <a:t>Applying the same method as earlier to the other sides produce similar formulae for </a:t>
            </a:r>
            <a:r>
              <a:rPr lang="en-GB" sz="2200" b="1" dirty="0">
                <a:solidFill>
                  <a:schemeClr val="accent2"/>
                </a:solidFill>
                <a:cs typeface="Arial" charset="0"/>
              </a:rPr>
              <a:t>b</a:t>
            </a:r>
            <a:r>
              <a:rPr lang="en-GB" sz="2200" dirty="0">
                <a:cs typeface="Arial" charset="0"/>
              </a:rPr>
              <a:t> and </a:t>
            </a:r>
            <a:r>
              <a:rPr lang="en-GB" sz="2200" b="1" dirty="0">
                <a:solidFill>
                  <a:schemeClr val="accent2"/>
                </a:solidFill>
                <a:cs typeface="Arial" charset="0"/>
              </a:rPr>
              <a:t>c</a:t>
            </a:r>
            <a:r>
              <a:rPr lang="en-GB" sz="2200" dirty="0">
                <a:cs typeface="Arial" charset="0"/>
              </a:rPr>
              <a:t>. namely: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686300" y="5295900"/>
            <a:ext cx="4191000" cy="4000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rgbClr val="080808"/>
                </a:solidFill>
                <a:cs typeface="Arial" charset="0"/>
              </a:rPr>
              <a:t>b</a:t>
            </a:r>
            <a:r>
              <a:rPr lang="en-GB" baseline="30000" dirty="0">
                <a:solidFill>
                  <a:srgbClr val="080808"/>
                </a:solidFill>
                <a:cs typeface="Arial" charset="0"/>
              </a:rPr>
              <a:t>2</a:t>
            </a:r>
            <a:r>
              <a:rPr lang="en-GB" dirty="0">
                <a:solidFill>
                  <a:srgbClr val="080808"/>
                </a:solidFill>
                <a:cs typeface="Arial" charset="0"/>
              </a:rPr>
              <a:t> = a</a:t>
            </a:r>
            <a:r>
              <a:rPr lang="en-GB" baseline="30000" dirty="0">
                <a:solidFill>
                  <a:srgbClr val="080808"/>
                </a:solidFill>
                <a:cs typeface="Arial" charset="0"/>
              </a:rPr>
              <a:t>2</a:t>
            </a:r>
            <a:r>
              <a:rPr lang="en-GB" dirty="0">
                <a:solidFill>
                  <a:srgbClr val="080808"/>
                </a:solidFill>
                <a:cs typeface="Arial" charset="0"/>
              </a:rPr>
              <a:t> + c</a:t>
            </a:r>
            <a:r>
              <a:rPr lang="en-GB" baseline="30000" dirty="0">
                <a:solidFill>
                  <a:srgbClr val="080808"/>
                </a:solidFill>
                <a:cs typeface="Arial" charset="0"/>
              </a:rPr>
              <a:t>2</a:t>
            </a:r>
            <a:r>
              <a:rPr lang="en-GB" dirty="0">
                <a:solidFill>
                  <a:srgbClr val="080808"/>
                </a:solidFill>
                <a:cs typeface="Arial" charset="0"/>
              </a:rPr>
              <a:t> – 2acCosB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48200" y="6096000"/>
            <a:ext cx="4191000" cy="40005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dirty="0">
                <a:solidFill>
                  <a:srgbClr val="080808"/>
                </a:solidFill>
                <a:cs typeface="Arial" charset="0"/>
              </a:rPr>
              <a:t>c</a:t>
            </a:r>
            <a:r>
              <a:rPr lang="en-GB" baseline="30000" dirty="0">
                <a:solidFill>
                  <a:srgbClr val="080808"/>
                </a:solidFill>
                <a:cs typeface="Arial" charset="0"/>
              </a:rPr>
              <a:t>2</a:t>
            </a:r>
            <a:r>
              <a:rPr lang="en-GB" dirty="0">
                <a:solidFill>
                  <a:srgbClr val="080808"/>
                </a:solidFill>
                <a:cs typeface="Arial" charset="0"/>
              </a:rPr>
              <a:t> = a</a:t>
            </a:r>
            <a:r>
              <a:rPr lang="en-GB" baseline="30000" dirty="0">
                <a:solidFill>
                  <a:srgbClr val="080808"/>
                </a:solidFill>
                <a:cs typeface="Arial" charset="0"/>
              </a:rPr>
              <a:t>2</a:t>
            </a:r>
            <a:r>
              <a:rPr lang="en-GB" dirty="0">
                <a:solidFill>
                  <a:srgbClr val="080808"/>
                </a:solidFill>
                <a:cs typeface="Arial" charset="0"/>
              </a:rPr>
              <a:t> + b</a:t>
            </a:r>
            <a:r>
              <a:rPr lang="en-GB" baseline="30000" dirty="0">
                <a:solidFill>
                  <a:srgbClr val="080808"/>
                </a:solidFill>
                <a:cs typeface="Arial" charset="0"/>
              </a:rPr>
              <a:t>2</a:t>
            </a:r>
            <a:r>
              <a:rPr lang="en-GB" dirty="0">
                <a:solidFill>
                  <a:srgbClr val="080808"/>
                </a:solidFill>
                <a:cs typeface="Arial" charset="0"/>
              </a:rPr>
              <a:t> – 2abCosC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2900" y="495300"/>
            <a:ext cx="8305800" cy="4797425"/>
            <a:chOff x="216" y="312"/>
            <a:chExt cx="5232" cy="3022"/>
          </a:xfrm>
        </p:grpSpPr>
        <p:grpSp>
          <p:nvGrpSpPr>
            <p:cNvPr id="28680" name="Group 7"/>
            <p:cNvGrpSpPr>
              <a:grpSpLocks/>
            </p:cNvGrpSpPr>
            <p:nvPr/>
          </p:nvGrpSpPr>
          <p:grpSpPr bwMode="auto">
            <a:xfrm>
              <a:off x="3228" y="1740"/>
              <a:ext cx="2220" cy="1594"/>
              <a:chOff x="0" y="1404"/>
              <a:chExt cx="2220" cy="1594"/>
            </a:xfrm>
          </p:grpSpPr>
          <p:sp>
            <p:nvSpPr>
              <p:cNvPr id="28684" name="Freeform 8"/>
              <p:cNvSpPr>
                <a:spLocks/>
              </p:cNvSpPr>
              <p:nvPr/>
            </p:nvSpPr>
            <p:spPr bwMode="auto">
              <a:xfrm>
                <a:off x="204" y="1668"/>
                <a:ext cx="1759" cy="1080"/>
              </a:xfrm>
              <a:custGeom>
                <a:avLst/>
                <a:gdLst>
                  <a:gd name="T0" fmla="*/ 0 w 1368"/>
                  <a:gd name="T1" fmla="*/ 349766 h 840"/>
                  <a:gd name="T2" fmla="*/ 570878 w 1368"/>
                  <a:gd name="T3" fmla="*/ 349766 h 840"/>
                  <a:gd name="T4" fmla="*/ 195244 w 1368"/>
                  <a:gd name="T5" fmla="*/ 0 h 840"/>
                  <a:gd name="T6" fmla="*/ 0 w 1368"/>
                  <a:gd name="T7" fmla="*/ 349766 h 8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8"/>
                  <a:gd name="T13" fmla="*/ 0 h 840"/>
                  <a:gd name="T14" fmla="*/ 1368 w 1368"/>
                  <a:gd name="T15" fmla="*/ 840 h 8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8" h="840">
                    <a:moveTo>
                      <a:pt x="0" y="840"/>
                    </a:moveTo>
                    <a:lnTo>
                      <a:pt x="1368" y="840"/>
                    </a:lnTo>
                    <a:lnTo>
                      <a:pt x="468" y="0"/>
                    </a:lnTo>
                    <a:lnTo>
                      <a:pt x="0" y="84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5" name="Text Box 9"/>
              <p:cNvSpPr txBox="1">
                <a:spLocks noChangeArrowheads="1"/>
              </p:cNvSpPr>
              <p:nvPr/>
            </p:nvSpPr>
            <p:spPr bwMode="auto">
              <a:xfrm>
                <a:off x="0" y="270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</a:p>
            </p:txBody>
          </p:sp>
          <p:sp>
            <p:nvSpPr>
              <p:cNvPr id="28686" name="Text Box 10"/>
              <p:cNvSpPr txBox="1">
                <a:spLocks noChangeArrowheads="1"/>
              </p:cNvSpPr>
              <p:nvPr/>
            </p:nvSpPr>
            <p:spPr bwMode="auto">
              <a:xfrm>
                <a:off x="696" y="1404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28687" name="Text Box 11"/>
              <p:cNvSpPr txBox="1">
                <a:spLocks noChangeArrowheads="1"/>
              </p:cNvSpPr>
              <p:nvPr/>
            </p:nvSpPr>
            <p:spPr bwMode="auto">
              <a:xfrm>
                <a:off x="1920" y="2688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</a:p>
            </p:txBody>
          </p:sp>
          <p:sp>
            <p:nvSpPr>
              <p:cNvPr id="28688" name="Text Box 12"/>
              <p:cNvSpPr txBox="1">
                <a:spLocks noChangeArrowheads="1"/>
              </p:cNvSpPr>
              <p:nvPr/>
            </p:nvSpPr>
            <p:spPr bwMode="auto">
              <a:xfrm>
                <a:off x="1332" y="198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</a:p>
            </p:txBody>
          </p:sp>
          <p:sp>
            <p:nvSpPr>
              <p:cNvPr id="28689" name="Text Box 13"/>
              <p:cNvSpPr txBox="1">
                <a:spLocks noChangeArrowheads="1"/>
              </p:cNvSpPr>
              <p:nvPr/>
            </p:nvSpPr>
            <p:spPr bwMode="auto">
              <a:xfrm>
                <a:off x="876" y="2748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28690" name="Text Box 14"/>
              <p:cNvSpPr txBox="1">
                <a:spLocks noChangeArrowheads="1"/>
              </p:cNvSpPr>
              <p:nvPr/>
            </p:nvSpPr>
            <p:spPr bwMode="auto">
              <a:xfrm>
                <a:off x="228" y="2004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</a:p>
            </p:txBody>
          </p:sp>
        </p:grpSp>
        <p:grpSp>
          <p:nvGrpSpPr>
            <p:cNvPr id="28681" name="Group 15"/>
            <p:cNvGrpSpPr>
              <a:grpSpLocks/>
            </p:cNvGrpSpPr>
            <p:nvPr/>
          </p:nvGrpSpPr>
          <p:grpSpPr bwMode="auto">
            <a:xfrm>
              <a:off x="216" y="312"/>
              <a:ext cx="5172" cy="1372"/>
              <a:chOff x="216" y="312"/>
              <a:chExt cx="5172" cy="1372"/>
            </a:xfrm>
          </p:grpSpPr>
          <p:sp>
            <p:nvSpPr>
              <p:cNvPr id="28682" name="Text Box 16"/>
              <p:cNvSpPr txBox="1">
                <a:spLocks noChangeArrowheads="1"/>
              </p:cNvSpPr>
              <p:nvPr/>
            </p:nvSpPr>
            <p:spPr bwMode="auto">
              <a:xfrm>
                <a:off x="1980" y="312"/>
                <a:ext cx="1668" cy="28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chemeClr val="bg1"/>
                    </a:solidFill>
                  </a:rPr>
                  <a:t>The Cosine Rule</a:t>
                </a:r>
              </a:p>
            </p:txBody>
          </p:sp>
          <p:sp>
            <p:nvSpPr>
              <p:cNvPr id="28683" name="Text Box 17"/>
              <p:cNvSpPr txBox="1">
                <a:spLocks noChangeArrowheads="1"/>
              </p:cNvSpPr>
              <p:nvPr/>
            </p:nvSpPr>
            <p:spPr bwMode="auto">
              <a:xfrm>
                <a:off x="216" y="660"/>
                <a:ext cx="5172" cy="1024"/>
              </a:xfrm>
              <a:prstGeom prst="rect">
                <a:avLst/>
              </a:prstGeom>
              <a:gradFill rotWithShape="0">
                <a:gsLst>
                  <a:gs pos="0">
                    <a:srgbClr val="A9A9A9"/>
                  </a:gs>
                  <a:gs pos="50000">
                    <a:srgbClr val="FFFFFF"/>
                  </a:gs>
                  <a:gs pos="100000">
                    <a:srgbClr val="A9A9A9"/>
                  </a:gs>
                </a:gsLst>
                <a:lin ang="5400000" scaled="1"/>
              </a:gradFill>
              <a:ln w="9525">
                <a:solidFill>
                  <a:srgbClr val="FF0066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marL="457200" indent="-4572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The Cosine rule can be used to find: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chemeClr val="accent2"/>
                    </a:solidFill>
                  </a:rPr>
                  <a:t>1</a:t>
                </a:r>
                <a:r>
                  <a:rPr lang="en-GB"/>
                  <a:t>.   An </a:t>
                </a:r>
                <a:r>
                  <a:rPr lang="en-GB">
                    <a:solidFill>
                      <a:schemeClr val="accent2"/>
                    </a:solidFill>
                  </a:rPr>
                  <a:t>unknown side</a:t>
                </a:r>
                <a:r>
                  <a:rPr lang="en-GB"/>
                  <a:t> when </a:t>
                </a:r>
                <a:r>
                  <a:rPr lang="en-GB">
                    <a:solidFill>
                      <a:srgbClr val="FF0066"/>
                    </a:solidFill>
                  </a:rPr>
                  <a:t>two sides</a:t>
                </a:r>
                <a:r>
                  <a:rPr lang="en-GB"/>
                  <a:t> of the triangle and the </a:t>
                </a:r>
                <a:r>
                  <a:rPr lang="en-GB">
                    <a:solidFill>
                      <a:srgbClr val="FF0066"/>
                    </a:solidFill>
                  </a:rPr>
                  <a:t>included angle</a:t>
                </a:r>
                <a:r>
                  <a:rPr lang="en-GB"/>
                  <a:t> are given (SAS).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chemeClr val="accent2"/>
                    </a:solidFill>
                  </a:rPr>
                  <a:t>2</a:t>
                </a:r>
                <a:r>
                  <a:rPr lang="en-GB"/>
                  <a:t>.   An </a:t>
                </a:r>
                <a:r>
                  <a:rPr lang="en-GB">
                    <a:solidFill>
                      <a:schemeClr val="accent2"/>
                    </a:solidFill>
                  </a:rPr>
                  <a:t>unknown angle</a:t>
                </a:r>
                <a:r>
                  <a:rPr lang="en-GB"/>
                  <a:t> when </a:t>
                </a:r>
                <a:r>
                  <a:rPr lang="en-GB">
                    <a:solidFill>
                      <a:srgbClr val="FF0066"/>
                    </a:solidFill>
                  </a:rPr>
                  <a:t>3 sides</a:t>
                </a:r>
                <a:r>
                  <a:rPr lang="en-GB"/>
                  <a:t> are given (SSS).</a:t>
                </a:r>
              </a:p>
            </p:txBody>
          </p:sp>
        </p:grpSp>
      </p:grp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42900" y="2971800"/>
            <a:ext cx="3600450" cy="427038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200">
                <a:cs typeface="Arial" charset="0"/>
              </a:rPr>
              <a:t>Finding an unknown side.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 autoUpdateAnimBg="0"/>
      <p:bldP spid="5123" grpId="0" animBg="1" autoUpdateAnimBg="0"/>
      <p:bldP spid="5124" grpId="0" animBg="1" autoUpdateAnimBg="0"/>
      <p:bldP spid="5125" grpId="0" animBg="1" autoUpdateAnimBg="0"/>
      <p:bldP spid="513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Cosine Rule</a:t>
            </a:r>
          </a:p>
        </p:txBody>
      </p:sp>
      <p:sp>
        <p:nvSpPr>
          <p:cNvPr id="29699" name="TextBox 36"/>
          <p:cNvSpPr txBox="1">
            <a:spLocks noChangeArrowheads="1"/>
          </p:cNvSpPr>
          <p:nvPr/>
        </p:nvSpPr>
        <p:spPr bwMode="auto">
          <a:xfrm>
            <a:off x="1408113" y="2017713"/>
            <a:ext cx="6884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How to determine when to use the </a:t>
            </a:r>
            <a:r>
              <a:rPr lang="en-GB" sz="2400"/>
              <a:t>Cosine Rule</a:t>
            </a:r>
            <a:r>
              <a:rPr lang="en-GB" sz="240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9700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089025" y="3135313"/>
            <a:ext cx="4787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1. Do you know ALL the lengths. 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52513" y="4143375"/>
            <a:ext cx="7199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2. Do you know 2 sides and the </a:t>
            </a:r>
            <a:r>
              <a:rPr lang="en-GB" sz="2400">
                <a:solidFill>
                  <a:srgbClr val="FFFF00"/>
                </a:solidFill>
              </a:rPr>
              <a:t>angle in between</a:t>
            </a:r>
            <a:r>
              <a:rPr lang="en-GB" sz="2400"/>
              <a:t>. </a:t>
            </a:r>
          </a:p>
        </p:txBody>
      </p:sp>
      <p:sp>
        <p:nvSpPr>
          <p:cNvPr id="31" name="Cloud 30"/>
          <p:cNvSpPr/>
          <p:nvPr/>
        </p:nvSpPr>
        <p:spPr>
          <a:xfrm>
            <a:off x="6415088" y="3482975"/>
            <a:ext cx="1379537" cy="711200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SAS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121025" y="3629025"/>
            <a:ext cx="6969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FFFF00"/>
                </a:solidFill>
              </a:rPr>
              <a:t>OR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103313" y="4833938"/>
            <a:ext cx="7208837" cy="460375"/>
          </a:xfrm>
          <a:prstGeom prst="rect">
            <a:avLst/>
          </a:prstGeom>
          <a:solidFill>
            <a:srgbClr val="4D4D4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If YES to any of the questions then </a:t>
            </a:r>
            <a:r>
              <a:rPr lang="en-GB" sz="2400"/>
              <a:t>Cosine Rule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446338" y="5565775"/>
            <a:ext cx="4252912" cy="461963"/>
          </a:xfrm>
          <a:prstGeom prst="rect">
            <a:avLst/>
          </a:prstGeom>
          <a:solidFill>
            <a:srgbClr val="4D4D4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Otherwise use the </a:t>
            </a:r>
            <a:r>
              <a:rPr lang="en-GB" sz="2400"/>
              <a:t>Sine Rule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038225" y="2633663"/>
            <a:ext cx="2276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 u="sng">
                <a:solidFill>
                  <a:srgbClr val="FFFF00"/>
                </a:solidFill>
              </a:rPr>
              <a:t>Two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31" grpId="0" animBg="1"/>
      <p:bldP spid="33" grpId="0"/>
      <p:bldP spid="35" grpId="0" animBg="1"/>
      <p:bldP spid="36" grpId="0" animBg="1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3913" y="708025"/>
            <a:ext cx="5162550" cy="457200"/>
          </a:xfrm>
        </p:spPr>
        <p:txBody>
          <a:bodyPr/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Using The Cosine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36625" y="1868488"/>
            <a:ext cx="8207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1 : Find the unknown side in the triangle below:</a:t>
            </a:r>
          </a:p>
        </p:txBody>
      </p:sp>
      <p:grpSp>
        <p:nvGrpSpPr>
          <p:cNvPr id="30724" name="Group 45"/>
          <p:cNvGrpSpPr>
            <a:grpSpLocks/>
          </p:cNvGrpSpPr>
          <p:nvPr/>
        </p:nvGrpSpPr>
        <p:grpSpPr bwMode="auto">
          <a:xfrm>
            <a:off x="1600200" y="2420938"/>
            <a:ext cx="3276600" cy="1600200"/>
            <a:chOff x="1008" y="1440"/>
            <a:chExt cx="2064" cy="1008"/>
          </a:xfrm>
        </p:grpSpPr>
        <p:grpSp>
          <p:nvGrpSpPr>
            <p:cNvPr id="30752" name="Group 8"/>
            <p:cNvGrpSpPr>
              <a:grpSpLocks/>
            </p:cNvGrpSpPr>
            <p:nvPr/>
          </p:nvGrpSpPr>
          <p:grpSpPr bwMode="auto">
            <a:xfrm>
              <a:off x="1008" y="1440"/>
              <a:ext cx="2064" cy="624"/>
              <a:chOff x="1008" y="1440"/>
              <a:chExt cx="2064" cy="624"/>
            </a:xfrm>
          </p:grpSpPr>
          <p:sp>
            <p:nvSpPr>
              <p:cNvPr id="30757" name="Line 5"/>
              <p:cNvSpPr>
                <a:spLocks noChangeShapeType="1"/>
              </p:cNvSpPr>
              <p:nvPr/>
            </p:nvSpPr>
            <p:spPr bwMode="auto">
              <a:xfrm flipV="1">
                <a:off x="1008" y="1440"/>
                <a:ext cx="768" cy="62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758" name="Line 6"/>
              <p:cNvSpPr>
                <a:spLocks noChangeShapeType="1"/>
              </p:cNvSpPr>
              <p:nvPr/>
            </p:nvSpPr>
            <p:spPr bwMode="auto">
              <a:xfrm>
                <a:off x="1008" y="2064"/>
                <a:ext cx="206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0759" name="Line 7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1296" cy="62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0753" name="Text Box 9"/>
            <p:cNvSpPr txBox="1">
              <a:spLocks noChangeArrowheads="1"/>
            </p:cNvSpPr>
            <p:nvPr/>
          </p:nvSpPr>
          <p:spPr bwMode="auto">
            <a:xfrm>
              <a:off x="2352" y="144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L</a:t>
              </a:r>
            </a:p>
          </p:txBody>
        </p:sp>
        <p:sp>
          <p:nvSpPr>
            <p:cNvPr id="30754" name="Text Box 10"/>
            <p:cNvSpPr txBox="1">
              <a:spLocks noChangeArrowheads="1"/>
            </p:cNvSpPr>
            <p:nvPr/>
          </p:nvSpPr>
          <p:spPr bwMode="auto">
            <a:xfrm>
              <a:off x="1056" y="1488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5m</a:t>
              </a:r>
            </a:p>
          </p:txBody>
        </p:sp>
        <p:sp>
          <p:nvSpPr>
            <p:cNvPr id="30755" name="Text Box 11"/>
            <p:cNvSpPr txBox="1">
              <a:spLocks noChangeArrowheads="1"/>
            </p:cNvSpPr>
            <p:nvPr/>
          </p:nvSpPr>
          <p:spPr bwMode="auto">
            <a:xfrm>
              <a:off x="1536" y="216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12m</a:t>
              </a:r>
            </a:p>
          </p:txBody>
        </p:sp>
        <p:sp>
          <p:nvSpPr>
            <p:cNvPr id="30756" name="Text Box 12"/>
            <p:cNvSpPr txBox="1">
              <a:spLocks noChangeArrowheads="1"/>
            </p:cNvSpPr>
            <p:nvPr/>
          </p:nvSpPr>
          <p:spPr bwMode="auto">
            <a:xfrm>
              <a:off x="1392" y="177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43</a:t>
              </a:r>
              <a:r>
                <a:rPr lang="en-GB" baseline="30000"/>
                <a:t>o</a:t>
              </a:r>
            </a:p>
          </p:txBody>
        </p:sp>
      </p:grp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021263" y="3522663"/>
            <a:ext cx="412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Identify sides a,b,c and angle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371600" y="3962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905000" y="396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L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362200" y="3962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 =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895600" y="3962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5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352800" y="3962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 =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3733800" y="3962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12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4343400" y="3962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o </a:t>
            </a:r>
            <a:r>
              <a:rPr lang="en-GB"/>
              <a:t>=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029200" y="3962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43</a:t>
            </a:r>
            <a:r>
              <a:rPr lang="en-GB" baseline="30000"/>
              <a:t>o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5334000" y="4427538"/>
            <a:ext cx="381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Write down the Cosine Rule.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295400" y="4419600"/>
            <a:ext cx="3276600" cy="400050"/>
            <a:chOff x="816" y="3456"/>
            <a:chExt cx="2064" cy="252"/>
          </a:xfrm>
          <a:solidFill>
            <a:srgbClr val="4D4D4D"/>
          </a:solidFill>
        </p:grpSpPr>
        <p:sp>
          <p:nvSpPr>
            <p:cNvPr id="6169" name="Text Box 25"/>
            <p:cNvSpPr txBox="1">
              <a:spLocks noChangeArrowheads="1"/>
            </p:cNvSpPr>
            <p:nvPr/>
          </p:nvSpPr>
          <p:spPr bwMode="auto">
            <a:xfrm>
              <a:off x="816" y="3456"/>
              <a:ext cx="48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a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 </a:t>
              </a:r>
              <a:r>
                <a:rPr lang="en-GB">
                  <a:solidFill>
                    <a:srgbClr val="FFFF00"/>
                  </a:solidFill>
                  <a:cs typeface="Arial" charset="0"/>
                </a:rPr>
                <a:t>=</a:t>
              </a:r>
            </a:p>
          </p:txBody>
        </p:sp>
        <p:sp>
          <p:nvSpPr>
            <p:cNvPr id="6170" name="Text Box 26"/>
            <p:cNvSpPr txBox="1">
              <a:spLocks noChangeArrowheads="1"/>
            </p:cNvSpPr>
            <p:nvPr/>
          </p:nvSpPr>
          <p:spPr bwMode="auto">
            <a:xfrm>
              <a:off x="1200" y="3456"/>
              <a:ext cx="288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b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1440" y="3456"/>
              <a:ext cx="24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1680" y="3456"/>
              <a:ext cx="288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c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6173" name="Text Box 29"/>
            <p:cNvSpPr txBox="1">
              <a:spLocks noChangeArrowheads="1"/>
            </p:cNvSpPr>
            <p:nvPr/>
          </p:nvSpPr>
          <p:spPr bwMode="auto">
            <a:xfrm>
              <a:off x="1920" y="3456"/>
              <a:ext cx="96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dirty="0">
                  <a:solidFill>
                    <a:srgbClr val="FFFF00"/>
                  </a:solidFill>
                  <a:cs typeface="Arial" charset="0"/>
                </a:rPr>
                <a:t>-2bccosA</a:t>
              </a:r>
              <a:r>
                <a:rPr lang="en-GB" baseline="30000" dirty="0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5700713" y="5043488"/>
            <a:ext cx="373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Substitute values to find a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r>
              <a:rPr lang="en-GB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1295400" y="5105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2</a:t>
            </a:r>
            <a:r>
              <a:rPr lang="en-GB"/>
              <a:t> =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905000" y="5105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5</a:t>
            </a:r>
            <a:r>
              <a:rPr lang="en-GB" baseline="30000"/>
              <a:t>2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2362200" y="5105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+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667000" y="5105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12</a:t>
            </a:r>
            <a:r>
              <a:rPr lang="en-GB" baseline="30000"/>
              <a:t>2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200400" y="51054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- 2 x 5 x 12 cos 43</a:t>
            </a:r>
            <a:r>
              <a:rPr lang="en-GB" baseline="30000"/>
              <a:t>o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1295400" y="55626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2</a:t>
            </a:r>
            <a:r>
              <a:rPr lang="en-GB"/>
              <a:t> =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1981200" y="5562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25 + 144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3200400" y="5562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-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352800" y="5562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(120 x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4343400" y="55626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0.731 )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1295400" y="6019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2</a:t>
            </a:r>
            <a:r>
              <a:rPr lang="en-GB"/>
              <a:t> =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2057400" y="60198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81.28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5486400" y="6019800"/>
            <a:ext cx="342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Square root to find “a”.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1295400" y="6400800"/>
            <a:ext cx="2159000" cy="40005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 L = 9.02m</a:t>
            </a:r>
          </a:p>
        </p:txBody>
      </p:sp>
      <p:sp>
        <p:nvSpPr>
          <p:cNvPr id="30751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/>
      <p:bldP spid="6159" grpId="0" autoUpdateAnimBg="0"/>
      <p:bldP spid="6160" grpId="0" autoUpdateAnimBg="0"/>
      <p:bldP spid="6161" grpId="0" autoUpdateAnimBg="0"/>
      <p:bldP spid="6162" grpId="0" autoUpdateAnimBg="0"/>
      <p:bldP spid="6163" grpId="0" autoUpdateAnimBg="0"/>
      <p:bldP spid="6164" grpId="0" autoUpdateAnimBg="0"/>
      <p:bldP spid="6165" grpId="0" autoUpdateAnimBg="0"/>
      <p:bldP spid="6166" grpId="0" autoUpdateAnimBg="0"/>
      <p:bldP spid="6167" grpId="0"/>
      <p:bldP spid="6174" grpId="0"/>
      <p:bldP spid="6175" grpId="0" autoUpdateAnimBg="0"/>
      <p:bldP spid="6176" grpId="0" autoUpdateAnimBg="0"/>
      <p:bldP spid="6177" grpId="0" autoUpdateAnimBg="0"/>
      <p:bldP spid="6178" grpId="0" autoUpdateAnimBg="0"/>
      <p:bldP spid="6179" grpId="0" autoUpdateAnimBg="0"/>
      <p:bldP spid="6180" grpId="0" autoUpdateAnimBg="0"/>
      <p:bldP spid="6181" grpId="0" autoUpdateAnimBg="0"/>
      <p:bldP spid="6182" grpId="0" autoUpdateAnimBg="0"/>
      <p:bldP spid="6183" grpId="0" autoUpdateAnimBg="0"/>
      <p:bldP spid="6184" grpId="0" autoUpdateAnimBg="0"/>
      <p:bldP spid="6185" grpId="0" autoUpdateAnimBg="0"/>
      <p:bldP spid="6186" grpId="0" autoUpdateAnimBg="0"/>
      <p:bldP spid="6187" grpId="0"/>
      <p:bldP spid="6188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65200" y="1897063"/>
            <a:ext cx="34036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Example 2 : 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Find the length of side M.</a:t>
            </a:r>
          </a:p>
        </p:txBody>
      </p:sp>
      <p:grpSp>
        <p:nvGrpSpPr>
          <p:cNvPr id="31747" name="Group 11"/>
          <p:cNvGrpSpPr>
            <a:grpSpLocks/>
          </p:cNvGrpSpPr>
          <p:nvPr/>
        </p:nvGrpSpPr>
        <p:grpSpPr bwMode="auto">
          <a:xfrm>
            <a:off x="4151313" y="1606550"/>
            <a:ext cx="4721225" cy="1701800"/>
            <a:chOff x="912" y="384"/>
            <a:chExt cx="3264" cy="1072"/>
          </a:xfrm>
        </p:grpSpPr>
        <p:grpSp>
          <p:nvGrpSpPr>
            <p:cNvPr id="31763" name="Group 6"/>
            <p:cNvGrpSpPr>
              <a:grpSpLocks/>
            </p:cNvGrpSpPr>
            <p:nvPr/>
          </p:nvGrpSpPr>
          <p:grpSpPr bwMode="auto">
            <a:xfrm>
              <a:off x="1056" y="432"/>
              <a:ext cx="3120" cy="768"/>
              <a:chOff x="1056" y="432"/>
              <a:chExt cx="3120" cy="768"/>
            </a:xfrm>
          </p:grpSpPr>
          <p:sp>
            <p:nvSpPr>
              <p:cNvPr id="31768" name="Line 3"/>
              <p:cNvSpPr>
                <a:spLocks noChangeShapeType="1"/>
              </p:cNvSpPr>
              <p:nvPr/>
            </p:nvSpPr>
            <p:spPr bwMode="auto">
              <a:xfrm flipV="1">
                <a:off x="1056" y="432"/>
                <a:ext cx="1152" cy="76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769" name="Line 4"/>
              <p:cNvSpPr>
                <a:spLocks noChangeShapeType="1"/>
              </p:cNvSpPr>
              <p:nvPr/>
            </p:nvSpPr>
            <p:spPr bwMode="auto">
              <a:xfrm>
                <a:off x="2208" y="432"/>
                <a:ext cx="1968" cy="67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770" name="Line 5"/>
              <p:cNvSpPr>
                <a:spLocks noChangeShapeType="1"/>
              </p:cNvSpPr>
              <p:nvPr/>
            </p:nvSpPr>
            <p:spPr bwMode="auto">
              <a:xfrm flipV="1">
                <a:off x="1056" y="1104"/>
                <a:ext cx="3120" cy="9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1764" name="Text Box 7"/>
            <p:cNvSpPr txBox="1">
              <a:spLocks noChangeArrowheads="1"/>
            </p:cNvSpPr>
            <p:nvPr/>
          </p:nvSpPr>
          <p:spPr bwMode="auto">
            <a:xfrm>
              <a:off x="2016" y="528"/>
              <a:ext cx="6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137</a:t>
              </a:r>
              <a:r>
                <a:rPr lang="en-GB" baseline="30000"/>
                <a:t>o</a:t>
              </a:r>
            </a:p>
          </p:txBody>
        </p:sp>
        <p:sp>
          <p:nvSpPr>
            <p:cNvPr id="31765" name="Text Box 8"/>
            <p:cNvSpPr txBox="1">
              <a:spLocks noChangeArrowheads="1"/>
            </p:cNvSpPr>
            <p:nvPr/>
          </p:nvSpPr>
          <p:spPr bwMode="auto">
            <a:xfrm>
              <a:off x="2976" y="384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17.5 m</a:t>
              </a:r>
            </a:p>
          </p:txBody>
        </p:sp>
        <p:sp>
          <p:nvSpPr>
            <p:cNvPr id="31766" name="Text Box 9"/>
            <p:cNvSpPr txBox="1">
              <a:spLocks noChangeArrowheads="1"/>
            </p:cNvSpPr>
            <p:nvPr/>
          </p:nvSpPr>
          <p:spPr bwMode="auto">
            <a:xfrm>
              <a:off x="912" y="624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12.2 m</a:t>
              </a:r>
            </a:p>
          </p:txBody>
        </p:sp>
        <p:sp>
          <p:nvSpPr>
            <p:cNvPr id="31767" name="Text Box 10"/>
            <p:cNvSpPr txBox="1">
              <a:spLocks noChangeArrowheads="1"/>
            </p:cNvSpPr>
            <p:nvPr/>
          </p:nvSpPr>
          <p:spPr bwMode="auto">
            <a:xfrm>
              <a:off x="2009" y="1168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M</a:t>
              </a:r>
            </a:p>
          </p:txBody>
        </p:sp>
      </p:grp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472113" y="3090863"/>
            <a:ext cx="3671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Identify the sides and angle.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976313" y="3141663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 M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825625" y="3141663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 = 12.2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968625" y="3141663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 = 17.5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187825" y="31416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o </a:t>
            </a:r>
            <a:r>
              <a:rPr lang="en-GB"/>
              <a:t>= 137</a:t>
            </a:r>
            <a:r>
              <a:rPr lang="en-GB" baseline="30000"/>
              <a:t>o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6138863" y="3657600"/>
            <a:ext cx="3005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Write down Cosine Rule 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976092" y="3675732"/>
            <a:ext cx="3276600" cy="400050"/>
            <a:chOff x="816" y="3456"/>
            <a:chExt cx="2064" cy="252"/>
          </a:xfrm>
          <a:noFill/>
        </p:grpSpPr>
        <p:sp>
          <p:nvSpPr>
            <p:cNvPr id="8213" name="Text Box 21"/>
            <p:cNvSpPr txBox="1">
              <a:spLocks noChangeArrowheads="1"/>
            </p:cNvSpPr>
            <p:nvPr/>
          </p:nvSpPr>
          <p:spPr bwMode="auto">
            <a:xfrm>
              <a:off x="816" y="3456"/>
              <a:ext cx="48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a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 </a:t>
              </a:r>
              <a:r>
                <a:rPr lang="en-GB">
                  <a:solidFill>
                    <a:srgbClr val="FFFF00"/>
                  </a:solidFill>
                  <a:cs typeface="Arial" charset="0"/>
                </a:rPr>
                <a:t>=</a:t>
              </a:r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1200" y="3456"/>
              <a:ext cx="288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b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1440" y="3456"/>
              <a:ext cx="24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1680" y="3456"/>
              <a:ext cx="288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c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1920" y="3456"/>
              <a:ext cx="96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-2bccosA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</p:grp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976313" y="4256088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2</a:t>
            </a:r>
            <a:r>
              <a:rPr lang="en-GB"/>
              <a:t> = 12.2</a:t>
            </a:r>
            <a:r>
              <a:rPr lang="en-GB" baseline="30000"/>
              <a:t>2</a:t>
            </a:r>
            <a:r>
              <a:rPr lang="en-GB"/>
              <a:t> + 17.5</a:t>
            </a:r>
            <a:r>
              <a:rPr lang="en-GB" baseline="30000"/>
              <a:t>2</a:t>
            </a:r>
            <a:r>
              <a:rPr lang="en-GB"/>
              <a:t> – ( 2 x 12.2 x 17.5 x cos 137</a:t>
            </a:r>
            <a:r>
              <a:rPr lang="en-GB" baseline="30000"/>
              <a:t>o</a:t>
            </a:r>
            <a:r>
              <a:rPr lang="en-GB"/>
              <a:t> )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976313" y="4713288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2</a:t>
            </a:r>
            <a:r>
              <a:rPr lang="en-GB"/>
              <a:t> = 148.84 + 306.25 – ( 427 x – 0.731 )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5108575" y="5021263"/>
            <a:ext cx="4035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Notice the two negative signs.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976313" y="5322888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2</a:t>
            </a:r>
            <a:r>
              <a:rPr lang="en-GB"/>
              <a:t> = 455.09 + 312.137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976313" y="5856288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2</a:t>
            </a:r>
            <a:r>
              <a:rPr lang="en-GB"/>
              <a:t> = 767.227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976313" y="6389688"/>
            <a:ext cx="2232025" cy="40005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a = M = 27.7m</a:t>
            </a: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1992313" y="708025"/>
            <a:ext cx="5162550" cy="4572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Using The Cosine Rule</a:t>
            </a:r>
          </a:p>
        </p:txBody>
      </p:sp>
      <p:sp>
        <p:nvSpPr>
          <p:cNvPr id="31762" name="TextBox 19"/>
          <p:cNvSpPr txBox="1">
            <a:spLocks noChangeArrowheads="1"/>
          </p:cNvSpPr>
          <p:nvPr/>
        </p:nvSpPr>
        <p:spPr bwMode="auto">
          <a:xfrm>
            <a:off x="27003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  <p:bldP spid="8206" grpId="0" autoUpdateAnimBg="0"/>
      <p:bldP spid="8207" grpId="0" autoUpdateAnimBg="0"/>
      <p:bldP spid="8208" grpId="0" autoUpdateAnimBg="0"/>
      <p:bldP spid="8209" grpId="0" autoUpdateAnimBg="0"/>
      <p:bldP spid="8211" grpId="0"/>
      <p:bldP spid="8218" grpId="0" autoUpdateAnimBg="0"/>
      <p:bldP spid="8219" grpId="0" autoUpdateAnimBg="0"/>
      <p:bldP spid="8220" grpId="0"/>
      <p:bldP spid="8221" grpId="0" autoUpdateAnimBg="0"/>
      <p:bldP spid="8222" grpId="0" autoUpdateAnimBg="0"/>
      <p:bldP spid="82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03400" y="762000"/>
            <a:ext cx="5830888" cy="609600"/>
          </a:xfrm>
        </p:spPr>
        <p:txBody>
          <a:bodyPr/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What Goes In The Box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?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095375" y="1947863"/>
            <a:ext cx="804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Find the length of the unknown side in the triangles:</a:t>
            </a:r>
          </a:p>
        </p:txBody>
      </p:sp>
      <p:grpSp>
        <p:nvGrpSpPr>
          <p:cNvPr id="32772" name="Group 25"/>
          <p:cNvGrpSpPr>
            <a:grpSpLocks/>
          </p:cNvGrpSpPr>
          <p:nvPr/>
        </p:nvGrpSpPr>
        <p:grpSpPr bwMode="auto">
          <a:xfrm>
            <a:off x="1458913" y="2452688"/>
            <a:ext cx="4495800" cy="1828800"/>
            <a:chOff x="864" y="960"/>
            <a:chExt cx="2832" cy="1152"/>
          </a:xfrm>
        </p:grpSpPr>
        <p:sp>
          <p:nvSpPr>
            <p:cNvPr id="32788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(1)</a:t>
              </a:r>
            </a:p>
          </p:txBody>
        </p:sp>
        <p:grpSp>
          <p:nvGrpSpPr>
            <p:cNvPr id="32789" name="Group 13"/>
            <p:cNvGrpSpPr>
              <a:grpSpLocks/>
            </p:cNvGrpSpPr>
            <p:nvPr/>
          </p:nvGrpSpPr>
          <p:grpSpPr bwMode="auto">
            <a:xfrm>
              <a:off x="1344" y="960"/>
              <a:ext cx="2352" cy="1152"/>
              <a:chOff x="1344" y="960"/>
              <a:chExt cx="2352" cy="1152"/>
            </a:xfrm>
          </p:grpSpPr>
          <p:grpSp>
            <p:nvGrpSpPr>
              <p:cNvPr id="32790" name="Group 8"/>
              <p:cNvGrpSpPr>
                <a:grpSpLocks/>
              </p:cNvGrpSpPr>
              <p:nvPr/>
            </p:nvGrpSpPr>
            <p:grpSpPr bwMode="auto">
              <a:xfrm>
                <a:off x="1344" y="1248"/>
                <a:ext cx="1872" cy="864"/>
                <a:chOff x="1344" y="1248"/>
                <a:chExt cx="1872" cy="864"/>
              </a:xfrm>
            </p:grpSpPr>
            <p:sp>
              <p:nvSpPr>
                <p:cNvPr id="32795" name="Line 5"/>
                <p:cNvSpPr>
                  <a:spLocks noChangeShapeType="1"/>
                </p:cNvSpPr>
                <p:nvPr/>
              </p:nvSpPr>
              <p:spPr bwMode="auto">
                <a:xfrm>
                  <a:off x="1344" y="1248"/>
                  <a:ext cx="1872" cy="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2796" name="Line 6"/>
                <p:cNvSpPr>
                  <a:spLocks noChangeShapeType="1"/>
                </p:cNvSpPr>
                <p:nvPr/>
              </p:nvSpPr>
              <p:spPr bwMode="auto">
                <a:xfrm>
                  <a:off x="1344" y="1248"/>
                  <a:ext cx="1440" cy="864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279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784" y="1248"/>
                  <a:ext cx="432" cy="864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32791" name="Text Box 9"/>
              <p:cNvSpPr txBox="1">
                <a:spLocks noChangeArrowheads="1"/>
              </p:cNvSpPr>
              <p:nvPr/>
            </p:nvSpPr>
            <p:spPr bwMode="auto">
              <a:xfrm>
                <a:off x="2736" y="124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78</a:t>
                </a:r>
                <a:r>
                  <a:rPr lang="en-GB" baseline="30000"/>
                  <a:t>o</a:t>
                </a:r>
              </a:p>
            </p:txBody>
          </p:sp>
          <p:sp>
            <p:nvSpPr>
              <p:cNvPr id="32792" name="Text Box 10"/>
              <p:cNvSpPr txBox="1">
                <a:spLocks noChangeArrowheads="1"/>
              </p:cNvSpPr>
              <p:nvPr/>
            </p:nvSpPr>
            <p:spPr bwMode="auto">
              <a:xfrm>
                <a:off x="2016" y="960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43cm</a:t>
                </a:r>
              </a:p>
            </p:txBody>
          </p:sp>
          <p:sp>
            <p:nvSpPr>
              <p:cNvPr id="32793" name="Text Box 11"/>
              <p:cNvSpPr txBox="1">
                <a:spLocks noChangeArrowheads="1"/>
              </p:cNvSpPr>
              <p:nvPr/>
            </p:nvSpPr>
            <p:spPr bwMode="auto">
              <a:xfrm>
                <a:off x="3120" y="1584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31cm</a:t>
                </a:r>
              </a:p>
            </p:txBody>
          </p:sp>
          <p:sp>
            <p:nvSpPr>
              <p:cNvPr id="32794" name="Text Box 12"/>
              <p:cNvSpPr txBox="1">
                <a:spLocks noChangeArrowheads="1"/>
              </p:cNvSpPr>
              <p:nvPr/>
            </p:nvSpPr>
            <p:spPr bwMode="auto">
              <a:xfrm>
                <a:off x="1728" y="1632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L</a:t>
                </a:r>
              </a:p>
            </p:txBody>
          </p:sp>
        </p:grpSp>
      </p:grpSp>
      <p:grpSp>
        <p:nvGrpSpPr>
          <p:cNvPr id="32773" name="Group 24"/>
          <p:cNvGrpSpPr>
            <a:grpSpLocks/>
          </p:cNvGrpSpPr>
          <p:nvPr/>
        </p:nvGrpSpPr>
        <p:grpSpPr bwMode="auto">
          <a:xfrm>
            <a:off x="1447800" y="4876800"/>
            <a:ext cx="3429000" cy="1882775"/>
            <a:chOff x="912" y="3120"/>
            <a:chExt cx="2160" cy="1186"/>
          </a:xfrm>
        </p:grpSpPr>
        <p:sp>
          <p:nvSpPr>
            <p:cNvPr id="32778" name="Text Box 14"/>
            <p:cNvSpPr txBox="1">
              <a:spLocks noChangeArrowheads="1"/>
            </p:cNvSpPr>
            <p:nvPr/>
          </p:nvSpPr>
          <p:spPr bwMode="auto">
            <a:xfrm>
              <a:off x="912" y="3120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(2)</a:t>
              </a:r>
            </a:p>
          </p:txBody>
        </p:sp>
        <p:grpSp>
          <p:nvGrpSpPr>
            <p:cNvPr id="32779" name="Group 23"/>
            <p:cNvGrpSpPr>
              <a:grpSpLocks/>
            </p:cNvGrpSpPr>
            <p:nvPr/>
          </p:nvGrpSpPr>
          <p:grpSpPr bwMode="auto">
            <a:xfrm>
              <a:off x="912" y="3312"/>
              <a:ext cx="2160" cy="994"/>
              <a:chOff x="912" y="3312"/>
              <a:chExt cx="2160" cy="994"/>
            </a:xfrm>
          </p:grpSpPr>
          <p:grpSp>
            <p:nvGrpSpPr>
              <p:cNvPr id="32780" name="Group 18"/>
              <p:cNvGrpSpPr>
                <a:grpSpLocks/>
              </p:cNvGrpSpPr>
              <p:nvPr/>
            </p:nvGrpSpPr>
            <p:grpSpPr bwMode="auto">
              <a:xfrm>
                <a:off x="1104" y="3312"/>
                <a:ext cx="1968" cy="672"/>
                <a:chOff x="1104" y="3312"/>
                <a:chExt cx="1968" cy="672"/>
              </a:xfrm>
            </p:grpSpPr>
            <p:sp>
              <p:nvSpPr>
                <p:cNvPr id="32785" name="Line 15"/>
                <p:cNvSpPr>
                  <a:spLocks noChangeShapeType="1"/>
                </p:cNvSpPr>
                <p:nvPr/>
              </p:nvSpPr>
              <p:spPr bwMode="auto">
                <a:xfrm>
                  <a:off x="1104" y="3984"/>
                  <a:ext cx="1968" cy="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278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104" y="3312"/>
                  <a:ext cx="720" cy="672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2787" name="Line 17"/>
                <p:cNvSpPr>
                  <a:spLocks noChangeShapeType="1"/>
                </p:cNvSpPr>
                <p:nvPr/>
              </p:nvSpPr>
              <p:spPr bwMode="auto">
                <a:xfrm>
                  <a:off x="1824" y="3312"/>
                  <a:ext cx="1248" cy="672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32781" name="Text Box 19"/>
              <p:cNvSpPr txBox="1">
                <a:spLocks noChangeArrowheads="1"/>
              </p:cNvSpPr>
              <p:nvPr/>
            </p:nvSpPr>
            <p:spPr bwMode="auto">
              <a:xfrm>
                <a:off x="1728" y="4018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8m</a:t>
                </a:r>
              </a:p>
            </p:txBody>
          </p:sp>
          <p:sp>
            <p:nvSpPr>
              <p:cNvPr id="32782" name="Text Box 20"/>
              <p:cNvSpPr txBox="1">
                <a:spLocks noChangeArrowheads="1"/>
              </p:cNvSpPr>
              <p:nvPr/>
            </p:nvSpPr>
            <p:spPr bwMode="auto">
              <a:xfrm>
                <a:off x="912" y="3408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5.2m</a:t>
                </a:r>
              </a:p>
            </p:txBody>
          </p:sp>
          <p:sp>
            <p:nvSpPr>
              <p:cNvPr id="32783" name="Text Box 21"/>
              <p:cNvSpPr txBox="1">
                <a:spLocks noChangeArrowheads="1"/>
              </p:cNvSpPr>
              <p:nvPr/>
            </p:nvSpPr>
            <p:spPr bwMode="auto">
              <a:xfrm>
                <a:off x="1344" y="3696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38</a:t>
                </a:r>
                <a:r>
                  <a:rPr lang="en-GB" baseline="30000"/>
                  <a:t>o</a:t>
                </a:r>
              </a:p>
            </p:txBody>
          </p:sp>
          <p:sp>
            <p:nvSpPr>
              <p:cNvPr id="32784" name="Text Box 22"/>
              <p:cNvSpPr txBox="1">
                <a:spLocks noChangeArrowheads="1"/>
              </p:cNvSpPr>
              <p:nvPr/>
            </p:nvSpPr>
            <p:spPr bwMode="auto">
              <a:xfrm>
                <a:off x="2352" y="3360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M</a:t>
                </a:r>
              </a:p>
            </p:txBody>
          </p:sp>
        </p:grpSp>
      </p:grpSp>
      <p:sp>
        <p:nvSpPr>
          <p:cNvPr id="32774" name="Rectangle 36"/>
          <p:cNvSpPr>
            <a:spLocks noChangeArrowheads="1"/>
          </p:cNvSpPr>
          <p:nvPr/>
        </p:nvSpPr>
        <p:spPr bwMode="auto">
          <a:xfrm>
            <a:off x="6310313" y="3243263"/>
            <a:ext cx="1752600" cy="530225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37"/>
          <p:cNvSpPr>
            <a:spLocks noChangeArrowheads="1"/>
          </p:cNvSpPr>
          <p:nvPr/>
        </p:nvSpPr>
        <p:spPr bwMode="auto">
          <a:xfrm>
            <a:off x="6056313" y="5711825"/>
            <a:ext cx="1752600" cy="528638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386513" y="3319463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L = 47.5cm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6208713" y="578802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M =5.05m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5" grpId="0" autoUpdateAnimBg="0"/>
      <p:bldP spid="925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Know how to use the sine rule to solve REAL LIFE problems involving lengths.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5365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show how to use the sine rule to solve REAL LIFE problems involving finding  the  length of a side of a triangle .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>
            <a:off x="1584325" y="498475"/>
            <a:ext cx="58975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Sine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Know when to use the cosine rule to solve </a:t>
            </a:r>
            <a:r>
              <a:rPr lang="en-GB" sz="1800" dirty="0">
                <a:solidFill>
                  <a:srgbClr val="FFFF00"/>
                </a:solidFill>
                <a:cs typeface="Arial" charset="0"/>
              </a:rPr>
              <a:t>REAL LIFE  </a:t>
            </a: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problems.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3797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show when to use the cosine rule to solve REAL LIFE problems involving finding  an angle of a triangle .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>
            <a:off x="1584325" y="498475"/>
            <a:ext cx="58975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Cosine Rule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5037138" y="4064000"/>
            <a:ext cx="41148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 	Solve </a:t>
            </a:r>
            <a:r>
              <a:rPr lang="en-GB" sz="1800" dirty="0">
                <a:solidFill>
                  <a:srgbClr val="FFFF00"/>
                </a:solidFill>
                <a:cs typeface="Arial" charset="0"/>
              </a:rPr>
              <a:t>REAL LIFE </a:t>
            </a: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problems that involve finding an angle of a triangle.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sosceles Triangle 22"/>
          <p:cNvSpPr/>
          <p:nvPr/>
        </p:nvSpPr>
        <p:spPr>
          <a:xfrm rot="20512326">
            <a:off x="5245100" y="3921125"/>
            <a:ext cx="3146425" cy="1519238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4819" name="TextBox 25"/>
          <p:cNvSpPr txBox="1">
            <a:spLocks noChangeArrowheads="1"/>
          </p:cNvSpPr>
          <p:nvPr/>
        </p:nvSpPr>
        <p:spPr bwMode="auto">
          <a:xfrm>
            <a:off x="8621713" y="4630738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34820" name="TextBox 24"/>
          <p:cNvSpPr txBox="1">
            <a:spLocks noChangeArrowheads="1"/>
          </p:cNvSpPr>
          <p:nvPr/>
        </p:nvSpPr>
        <p:spPr bwMode="auto">
          <a:xfrm>
            <a:off x="5972175" y="3505200"/>
            <a:ext cx="442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34821" name="TextBox 26"/>
          <p:cNvSpPr txBox="1">
            <a:spLocks noChangeArrowheads="1"/>
          </p:cNvSpPr>
          <p:nvPr/>
        </p:nvSpPr>
        <p:spPr bwMode="auto">
          <a:xfrm>
            <a:off x="5043488" y="5653088"/>
            <a:ext cx="4841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Cosine Rule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112000" y="3759200"/>
            <a:ext cx="395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046913" y="5376863"/>
            <a:ext cx="4286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00688" y="4513263"/>
            <a:ext cx="3968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34826" name="TextBox 36"/>
          <p:cNvSpPr txBox="1">
            <a:spLocks noChangeArrowheads="1"/>
          </p:cNvSpPr>
          <p:nvPr/>
        </p:nvSpPr>
        <p:spPr bwMode="auto">
          <a:xfrm>
            <a:off x="1204913" y="2003425"/>
            <a:ext cx="72771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The Cosine Rule can be used with ANY triangle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as long as we have been given enough information.</a:t>
            </a:r>
          </a:p>
        </p:txBody>
      </p:sp>
      <p:sp>
        <p:nvSpPr>
          <p:cNvPr id="34827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1119188" y="3070225"/>
          <a:ext cx="470535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Equation" r:id="rId3" imgW="1358310" imgH="203112" progId="Equation.DSMT4">
                  <p:embed/>
                </p:oleObj>
              </mc:Choice>
              <mc:Fallback>
                <p:oleObj name="Equation" r:id="rId3" imgW="1358310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3070225"/>
                        <a:ext cx="4705350" cy="703263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635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79600" y="228600"/>
            <a:ext cx="5711825" cy="1143000"/>
          </a:xfrm>
        </p:spPr>
        <p:txBody>
          <a:bodyPr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Finding Angles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Using </a:t>
            </a: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The Cosine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71600" y="1865313"/>
            <a:ext cx="419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Consider the Cosine Rule again: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38800" y="1865082"/>
            <a:ext cx="3276600" cy="400050"/>
            <a:chOff x="816" y="3456"/>
            <a:chExt cx="2064" cy="252"/>
          </a:xfrm>
          <a:noFill/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816" y="3456"/>
              <a:ext cx="48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a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 </a:t>
              </a:r>
              <a:r>
                <a:rPr lang="en-GB">
                  <a:solidFill>
                    <a:srgbClr val="FFFF00"/>
                  </a:solidFill>
                  <a:cs typeface="Arial" charset="0"/>
                </a:rPr>
                <a:t>=</a:t>
              </a:r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1200" y="3456"/>
              <a:ext cx="288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b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1440" y="3456"/>
              <a:ext cx="24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1680" y="3456"/>
              <a:ext cx="288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c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1920" y="3456"/>
              <a:ext cx="960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-2bccosA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</p:grp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371600" y="2339975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We are going to change the subject of the formula to cos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953000" y="2949575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Turn the formula around: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1524000" y="2949575"/>
            <a:ext cx="342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b</a:t>
            </a:r>
            <a:r>
              <a:rPr lang="en-GB" baseline="30000">
                <a:solidFill>
                  <a:srgbClr val="FFFF00"/>
                </a:solidFill>
              </a:rPr>
              <a:t>2 </a:t>
            </a:r>
            <a:r>
              <a:rPr lang="en-GB">
                <a:solidFill>
                  <a:srgbClr val="FFFF00"/>
                </a:solidFill>
              </a:rPr>
              <a:t> + c</a:t>
            </a:r>
            <a:r>
              <a:rPr lang="en-GB" baseline="30000">
                <a:solidFill>
                  <a:srgbClr val="FFFF00"/>
                </a:solidFill>
              </a:rPr>
              <a:t>2 </a:t>
            </a:r>
            <a:r>
              <a:rPr lang="en-GB">
                <a:solidFill>
                  <a:srgbClr val="FFFF00"/>
                </a:solidFill>
              </a:rPr>
              <a:t> – 2bc cos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r>
              <a:rPr lang="en-GB">
                <a:solidFill>
                  <a:srgbClr val="FFFF00"/>
                </a:solidFill>
              </a:rPr>
              <a:t> = a</a:t>
            </a:r>
            <a:r>
              <a:rPr lang="en-GB" baseline="30000">
                <a:solidFill>
                  <a:srgbClr val="FFFF00"/>
                </a:solidFill>
              </a:rPr>
              <a:t>2 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953000" y="3505200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Take b</a:t>
            </a:r>
            <a:r>
              <a:rPr lang="en-GB" baseline="30000"/>
              <a:t>2</a:t>
            </a:r>
            <a:r>
              <a:rPr lang="en-GB"/>
              <a:t> and c</a:t>
            </a:r>
            <a:r>
              <a:rPr lang="en-GB" baseline="30000"/>
              <a:t>2</a:t>
            </a:r>
            <a:r>
              <a:rPr lang="en-GB"/>
              <a:t> across.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524000" y="3557588"/>
            <a:ext cx="3276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-2bc cos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r>
              <a:rPr lang="en-GB">
                <a:solidFill>
                  <a:srgbClr val="FFFF00"/>
                </a:solidFill>
              </a:rPr>
              <a:t> = a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r>
              <a:rPr lang="en-GB">
                <a:solidFill>
                  <a:srgbClr val="FFFF00"/>
                </a:solidFill>
              </a:rPr>
              <a:t> – b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r>
              <a:rPr lang="en-GB">
                <a:solidFill>
                  <a:srgbClr val="FFFF00"/>
                </a:solidFill>
              </a:rPr>
              <a:t> – c</a:t>
            </a:r>
            <a:r>
              <a:rPr lang="en-GB" baseline="30000">
                <a:solidFill>
                  <a:srgbClr val="FFFF00"/>
                </a:solidFill>
              </a:rPr>
              <a:t>2</a:t>
            </a:r>
            <a:r>
              <a:rPr lang="en-GB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953000" y="4343400"/>
            <a:ext cx="3581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Divide by – 2 bc.</a:t>
            </a:r>
          </a:p>
        </p:txBody>
      </p:sp>
      <p:graphicFrame>
        <p:nvGraphicFramePr>
          <p:cNvPr id="10265" name="Object 2"/>
          <p:cNvGraphicFramePr>
            <a:graphicFrameLocks noChangeAspect="1"/>
          </p:cNvGraphicFramePr>
          <p:nvPr/>
        </p:nvGraphicFramePr>
        <p:xfrm>
          <a:off x="1524000" y="4164013"/>
          <a:ext cx="27384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6" name="Equation" r:id="rId3" imgW="1295400" imgH="419100" progId="Equation.DSMT4">
                  <p:embed/>
                </p:oleObj>
              </mc:Choice>
              <mc:Fallback>
                <p:oleObj name="Equation" r:id="rId3" imgW="1295400" imgH="41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64013"/>
                        <a:ext cx="2738438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4953000" y="5105400"/>
            <a:ext cx="381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Divide top and bottom by -1</a:t>
            </a:r>
          </a:p>
        </p:txBody>
      </p:sp>
      <p:graphicFrame>
        <p:nvGraphicFramePr>
          <p:cNvPr id="10267" name="Object 3"/>
          <p:cNvGraphicFramePr>
            <a:graphicFrameLocks noChangeAspect="1"/>
          </p:cNvGraphicFramePr>
          <p:nvPr/>
        </p:nvGraphicFramePr>
        <p:xfrm>
          <a:off x="1524000" y="5257800"/>
          <a:ext cx="27654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7" name="Equation" r:id="rId5" imgW="1308100" imgH="419100" progId="Equation.DSMT4">
                  <p:embed/>
                </p:oleObj>
              </mc:Choice>
              <mc:Fallback>
                <p:oleObj name="Equation" r:id="rId5" imgW="13081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257800"/>
                        <a:ext cx="2765425" cy="885825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4953000" y="5670550"/>
            <a:ext cx="3962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You now have a formula for finding an angle if you know all three sides of the triangle.</a:t>
            </a:r>
          </a:p>
        </p:txBody>
      </p:sp>
      <p:sp>
        <p:nvSpPr>
          <p:cNvPr id="35855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50" grpId="0"/>
      <p:bldP spid="10258" grpId="0"/>
      <p:bldP spid="10259" grpId="0" autoUpdateAnimBg="0"/>
      <p:bldP spid="10260" grpId="0"/>
      <p:bldP spid="10261" grpId="0" autoUpdateAnimBg="0"/>
      <p:bldP spid="10262" grpId="0"/>
      <p:bldP spid="10266" grpId="0"/>
      <p:bldP spid="1026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876794" y="1647378"/>
            <a:ext cx="4038600" cy="1905000"/>
            <a:chOff x="2832" y="1344"/>
            <a:chExt cx="2544" cy="1200"/>
          </a:xfrm>
          <a:noFill/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928" y="1344"/>
              <a:ext cx="2448" cy="864"/>
              <a:chOff x="2928" y="1344"/>
              <a:chExt cx="2448" cy="864"/>
            </a:xfrm>
            <a:grpFill/>
          </p:grpSpPr>
          <p:sp>
            <p:nvSpPr>
              <p:cNvPr id="11268" name="Line 4"/>
              <p:cNvSpPr>
                <a:spLocks noChangeShapeType="1"/>
              </p:cNvSpPr>
              <p:nvPr/>
            </p:nvSpPr>
            <p:spPr bwMode="auto">
              <a:xfrm flipV="1">
                <a:off x="2928" y="1344"/>
                <a:ext cx="864" cy="864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1269" name="Line 5"/>
              <p:cNvSpPr>
                <a:spLocks noChangeShapeType="1"/>
              </p:cNvSpPr>
              <p:nvPr/>
            </p:nvSpPr>
            <p:spPr bwMode="auto">
              <a:xfrm>
                <a:off x="3792" y="1344"/>
                <a:ext cx="1584" cy="864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1270" name="Line 6"/>
              <p:cNvSpPr>
                <a:spLocks noChangeShapeType="1"/>
              </p:cNvSpPr>
              <p:nvPr/>
            </p:nvSpPr>
            <p:spPr bwMode="auto">
              <a:xfrm>
                <a:off x="2928" y="2208"/>
                <a:ext cx="2448" cy="0"/>
              </a:xfrm>
              <a:prstGeom prst="line">
                <a:avLst/>
              </a:prstGeom>
              <a:grp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3147" y="1938"/>
              <a:ext cx="480" cy="288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dirty="0" err="1">
                  <a:solidFill>
                    <a:srgbClr val="FFFF00"/>
                  </a:solidFill>
                  <a:cs typeface="Arial" charset="0"/>
                </a:rPr>
                <a:t>A</a:t>
              </a:r>
              <a:r>
                <a:rPr lang="en-GB" sz="2400" baseline="30000" dirty="0" err="1">
                  <a:solidFill>
                    <a:srgbClr val="FFFF00"/>
                  </a:solidFill>
                  <a:cs typeface="Arial" charset="0"/>
                </a:rPr>
                <a:t>o</a:t>
              </a:r>
              <a:endParaRPr lang="en-GB" sz="2400" baseline="30000" dirty="0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3696" y="2256"/>
              <a:ext cx="672" cy="288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dirty="0">
                  <a:cs typeface="Arial" charset="0"/>
                </a:rPr>
                <a:t>16cm</a:t>
              </a: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2832" y="1488"/>
              <a:ext cx="672" cy="288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dirty="0">
                  <a:cs typeface="Arial" charset="0"/>
                </a:rPr>
                <a:t>9cm</a:t>
              </a: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4512" y="1488"/>
              <a:ext cx="576" cy="288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2400" dirty="0">
                  <a:cs typeface="Arial" charset="0"/>
                </a:rPr>
                <a:t>11cm</a:t>
              </a:r>
            </a:p>
          </p:txBody>
        </p:sp>
      </p:grp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343400" y="3403600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Write down the formula for cos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graphicFrame>
        <p:nvGraphicFramePr>
          <p:cNvPr id="16384" name="Object 2"/>
          <p:cNvGraphicFramePr>
            <a:graphicFrameLocks noChangeAspect="1"/>
          </p:cNvGraphicFramePr>
          <p:nvPr/>
        </p:nvGraphicFramePr>
        <p:xfrm>
          <a:off x="1260475" y="2813050"/>
          <a:ext cx="27654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4" name="Equation" r:id="rId4" imgW="1308100" imgH="419100" progId="Equation.DSMT4">
                  <p:embed/>
                </p:oleObj>
              </mc:Choice>
              <mc:Fallback>
                <p:oleObj name="Equation" r:id="rId4" imgW="1308100" imgH="41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2813050"/>
                        <a:ext cx="2765425" cy="885825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662488" y="3951288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Label and identify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r>
              <a:rPr lang="en-GB">
                <a:solidFill>
                  <a:srgbClr val="FFFF00"/>
                </a:solidFill>
              </a:rPr>
              <a:t> and a , b and c.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855663" y="4005263"/>
            <a:ext cx="111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o</a:t>
            </a:r>
            <a:r>
              <a:rPr lang="en-GB"/>
              <a:t> = ?</a:t>
            </a:r>
            <a:endParaRPr lang="en-GB" baseline="30000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973263" y="3948113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 11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2844800" y="3948113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 = 9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3802063" y="394811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 = 16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343400" y="5181600"/>
            <a:ext cx="449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Substitute values into the formula.</a:t>
            </a:r>
          </a:p>
        </p:txBody>
      </p:sp>
      <p:graphicFrame>
        <p:nvGraphicFramePr>
          <p:cNvPr id="16385" name="Object 3"/>
          <p:cNvGraphicFramePr>
            <a:graphicFrameLocks noChangeAspect="1"/>
          </p:cNvGraphicFramePr>
          <p:nvPr/>
        </p:nvGraphicFramePr>
        <p:xfrm>
          <a:off x="1266825" y="4583113"/>
          <a:ext cx="27225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5" name="Equation" r:id="rId6" imgW="1409700" imgH="419100" progId="Equation.DSMT4">
                  <p:embed/>
                </p:oleObj>
              </mc:Choice>
              <mc:Fallback>
                <p:oleObj name="Equation" r:id="rId6" imgW="14097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4583113"/>
                        <a:ext cx="2722563" cy="809625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4343400" y="5715000"/>
            <a:ext cx="2514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Calculate cos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r>
              <a:rPr lang="en-GB">
                <a:solidFill>
                  <a:srgbClr val="FFFF00"/>
                </a:solidFill>
              </a:rPr>
              <a:t> .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1219200" y="564991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Cos A</a:t>
            </a:r>
            <a:r>
              <a:rPr lang="en-GB" baseline="30000"/>
              <a:t>o </a:t>
            </a:r>
            <a:r>
              <a:rPr lang="en-GB"/>
              <a:t>=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2278063" y="5649913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0.75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4343400" y="6248400"/>
            <a:ext cx="320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Use cos</a:t>
            </a:r>
            <a:r>
              <a:rPr lang="en-GB" baseline="30000">
                <a:solidFill>
                  <a:srgbClr val="FFFF00"/>
                </a:solidFill>
              </a:rPr>
              <a:t>-1</a:t>
            </a:r>
            <a:r>
              <a:rPr lang="en-GB">
                <a:solidFill>
                  <a:srgbClr val="FFFF00"/>
                </a:solidFill>
              </a:rPr>
              <a:t> 0.75 to find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1219200" y="625951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o </a:t>
            </a:r>
            <a:r>
              <a:rPr lang="en-GB"/>
              <a:t> = 41.4</a:t>
            </a:r>
            <a:r>
              <a:rPr lang="en-GB" baseline="30000"/>
              <a:t>o </a:t>
            </a:r>
          </a:p>
        </p:txBody>
      </p:sp>
      <p:sp>
        <p:nvSpPr>
          <p:cNvPr id="36881" name="Text Box 31"/>
          <p:cNvSpPr txBox="1">
            <a:spLocks noChangeArrowheads="1"/>
          </p:cNvSpPr>
          <p:nvPr/>
        </p:nvSpPr>
        <p:spPr bwMode="auto">
          <a:xfrm>
            <a:off x="1001713" y="1862138"/>
            <a:ext cx="340995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Example 1 : Calculate the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 unknown angle 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r>
              <a:rPr lang="en-GB">
                <a:solidFill>
                  <a:srgbClr val="FFFF00"/>
                </a:solidFill>
              </a:rPr>
              <a:t> .  </a:t>
            </a:r>
          </a:p>
        </p:txBody>
      </p:sp>
      <p:sp>
        <p:nvSpPr>
          <p:cNvPr id="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9600" y="228600"/>
            <a:ext cx="5711825" cy="1143000"/>
          </a:xfrm>
        </p:spPr>
        <p:txBody>
          <a:bodyPr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Finding Angles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Using </a:t>
            </a: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The Cosine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6883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/>
      <p:bldP spid="11280" grpId="0"/>
      <p:bldP spid="11283" grpId="0" autoUpdateAnimBg="0"/>
      <p:bldP spid="11284" grpId="0" autoUpdateAnimBg="0"/>
      <p:bldP spid="11285" grpId="0" autoUpdateAnimBg="0"/>
      <p:bldP spid="11286" grpId="0" autoUpdateAnimBg="0"/>
      <p:bldP spid="11287" grpId="0"/>
      <p:bldP spid="11290" grpId="0"/>
      <p:bldP spid="11291" grpId="0" autoUpdateAnimBg="0"/>
      <p:bldP spid="11292" grpId="0" autoUpdateAnimBg="0"/>
      <p:bldP spid="11293" grpId="0"/>
      <p:bldP spid="1129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947738" y="1947863"/>
            <a:ext cx="60198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Example 2: Find the unknown 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Angle y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  <a:r>
              <a:rPr lang="en-GB">
                <a:solidFill>
                  <a:srgbClr val="FFFF00"/>
                </a:solidFill>
              </a:rPr>
              <a:t> in the triangle: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502994" y="1767108"/>
            <a:ext cx="4191000" cy="1619250"/>
            <a:chOff x="1200" y="912"/>
            <a:chExt cx="2640" cy="1020"/>
          </a:xfrm>
          <a:noFill/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200" y="912"/>
              <a:ext cx="2592" cy="768"/>
              <a:chOff x="1200" y="912"/>
              <a:chExt cx="2592" cy="768"/>
            </a:xfrm>
            <a:grpFill/>
          </p:grpSpPr>
          <p:sp>
            <p:nvSpPr>
              <p:cNvPr id="12292" name="Line 4"/>
              <p:cNvSpPr>
                <a:spLocks noChangeShapeType="1"/>
              </p:cNvSpPr>
              <p:nvPr/>
            </p:nvSpPr>
            <p:spPr bwMode="auto">
              <a:xfrm flipV="1">
                <a:off x="1200" y="912"/>
                <a:ext cx="1584" cy="768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GB">
                  <a:solidFill>
                    <a:srgbClr val="FFFF00"/>
                  </a:solidFill>
                  <a:cs typeface="Arial" charset="0"/>
                </a:endParaRPr>
              </a:p>
            </p:txBody>
          </p:sp>
          <p:sp>
            <p:nvSpPr>
              <p:cNvPr id="12293" name="Line 5"/>
              <p:cNvSpPr>
                <a:spLocks noChangeShapeType="1"/>
              </p:cNvSpPr>
              <p:nvPr/>
            </p:nvSpPr>
            <p:spPr bwMode="auto">
              <a:xfrm>
                <a:off x="2784" y="912"/>
                <a:ext cx="1008" cy="672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GB">
                  <a:solidFill>
                    <a:srgbClr val="FFFF00"/>
                  </a:solidFill>
                  <a:cs typeface="Arial" charset="0"/>
                </a:endParaRPr>
              </a:p>
            </p:txBody>
          </p:sp>
          <p:sp>
            <p:nvSpPr>
              <p:cNvPr id="12294" name="Line 6"/>
              <p:cNvSpPr>
                <a:spLocks noChangeShapeType="1"/>
              </p:cNvSpPr>
              <p:nvPr/>
            </p:nvSpPr>
            <p:spPr bwMode="auto">
              <a:xfrm flipV="1">
                <a:off x="1200" y="1584"/>
                <a:ext cx="2592" cy="96"/>
              </a:xfrm>
              <a:prstGeom prst="line">
                <a:avLst/>
              </a:prstGeom>
              <a:grpFill/>
              <a:ln w="2857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GB">
                  <a:solidFill>
                    <a:srgbClr val="FFFF00"/>
                  </a:solidFill>
                  <a:cs typeface="Arial" charset="0"/>
                </a:endParaRPr>
              </a:p>
            </p:txBody>
          </p:sp>
        </p:grp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2208" y="1680"/>
              <a:ext cx="624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26cm</a:t>
              </a: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1536" y="1008"/>
              <a:ext cx="576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15cm</a:t>
              </a: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3216" y="960"/>
              <a:ext cx="624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13cm</a:t>
              </a:r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2640" y="912"/>
              <a:ext cx="336" cy="252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>
                  <a:solidFill>
                    <a:srgbClr val="FFFF00"/>
                  </a:solidFill>
                  <a:cs typeface="Arial" charset="0"/>
                </a:rPr>
                <a:t>y</a:t>
              </a:r>
              <a:r>
                <a:rPr lang="en-GB" baseline="30000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</p:grp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791200" y="3395663"/>
            <a:ext cx="3352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Write down the formula.</a:t>
            </a:r>
          </a:p>
        </p:txBody>
      </p:sp>
      <p:graphicFrame>
        <p:nvGraphicFramePr>
          <p:cNvPr id="12302" name="Object 2"/>
          <p:cNvGraphicFramePr>
            <a:graphicFrameLocks noChangeAspect="1"/>
          </p:cNvGraphicFramePr>
          <p:nvPr/>
        </p:nvGraphicFramePr>
        <p:xfrm>
          <a:off x="1398588" y="3048000"/>
          <a:ext cx="27654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8" name="Equation" r:id="rId3" imgW="1308100" imgH="419100" progId="Equation.DSMT4">
                  <p:embed/>
                </p:oleObj>
              </mc:Choice>
              <mc:Fallback>
                <p:oleObj name="Equation" r:id="rId3" imgW="1308100" imgH="41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048000"/>
                        <a:ext cx="2765425" cy="885825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384800" y="4183063"/>
            <a:ext cx="3629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Identify the sides and angle.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49313" y="4098925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o</a:t>
            </a:r>
            <a:r>
              <a:rPr lang="en-GB"/>
              <a:t> = y</a:t>
            </a:r>
            <a:r>
              <a:rPr lang="en-GB" baseline="30000"/>
              <a:t>o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912938" y="408940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 26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979738" y="40894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 = 15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4122738" y="40894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 = 13</a:t>
            </a:r>
          </a:p>
        </p:txBody>
      </p:sp>
      <p:graphicFrame>
        <p:nvGraphicFramePr>
          <p:cNvPr id="12311" name="Object 3"/>
          <p:cNvGraphicFramePr>
            <a:graphicFrameLocks noChangeAspect="1"/>
          </p:cNvGraphicFramePr>
          <p:nvPr/>
        </p:nvGraphicFramePr>
        <p:xfrm>
          <a:off x="1409700" y="4665663"/>
          <a:ext cx="3046413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9" name="Equation" r:id="rId5" imgW="1498600" imgH="419100" progId="Equation.DSMT4">
                  <p:embed/>
                </p:oleObj>
              </mc:Choice>
              <mc:Fallback>
                <p:oleObj name="Equation" r:id="rId5" imgW="14986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4665663"/>
                        <a:ext cx="3046413" cy="852487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5867400" y="4800600"/>
            <a:ext cx="3276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Find the value of cosA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1371600" y="568325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cosA</a:t>
            </a:r>
            <a:r>
              <a:rPr lang="en-GB" baseline="30000"/>
              <a:t>o </a:t>
            </a:r>
            <a:r>
              <a:rPr lang="en-GB"/>
              <a:t>=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2398713" y="571182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- 0.723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5791200" y="5486400"/>
            <a:ext cx="3048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The negative tells you the angle is obtuse.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1371600" y="6248400"/>
            <a:ext cx="1487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o </a:t>
            </a:r>
            <a:r>
              <a:rPr lang="en-GB"/>
              <a:t>= y</a:t>
            </a:r>
            <a:r>
              <a:rPr lang="en-GB" baseline="30000"/>
              <a:t>o</a:t>
            </a:r>
            <a:r>
              <a:rPr lang="en-GB"/>
              <a:t> =</a:t>
            </a:r>
            <a:endParaRPr lang="en-GB" baseline="30000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2587625" y="6248400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136.3</a:t>
            </a:r>
            <a:r>
              <a:rPr lang="en-GB" baseline="30000"/>
              <a:t>o</a:t>
            </a:r>
            <a:endParaRPr lang="en-GB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1879600" y="228600"/>
            <a:ext cx="5711825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GB" sz="3200" b="1" ker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Finding Angles </a:t>
            </a:r>
            <a:br>
              <a:rPr lang="en-GB" sz="3200" b="1" ker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</a:br>
            <a:r>
              <a:rPr lang="en-GB" sz="3200" b="1" ker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j-ea"/>
                <a:cs typeface="+mj-cs"/>
              </a:rPr>
              <a:t>Using The Cosine Rule</a:t>
            </a:r>
            <a:endParaRPr lang="en-GB" sz="3200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+mj-cs"/>
            </a:endParaRPr>
          </a:p>
        </p:txBody>
      </p:sp>
      <p:sp>
        <p:nvSpPr>
          <p:cNvPr id="37907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/>
      <p:bldP spid="12303" grpId="0"/>
      <p:bldP spid="12304" grpId="0" autoUpdateAnimBg="0"/>
      <p:bldP spid="12305" grpId="0" autoUpdateAnimBg="0"/>
      <p:bldP spid="12306" grpId="0" autoUpdateAnimBg="0"/>
      <p:bldP spid="12307" grpId="0" autoUpdateAnimBg="0"/>
      <p:bldP spid="12312" grpId="0"/>
      <p:bldP spid="12313" grpId="0" autoUpdateAnimBg="0"/>
      <p:bldP spid="12314" grpId="0" autoUpdateAnimBg="0"/>
      <p:bldP spid="12315" grpId="0"/>
      <p:bldP spid="12316" grpId="0"/>
      <p:bldP spid="123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6"/>
          <p:cNvSpPr>
            <a:spLocks noChangeArrowheads="1"/>
          </p:cNvSpPr>
          <p:nvPr/>
        </p:nvSpPr>
        <p:spPr bwMode="auto">
          <a:xfrm>
            <a:off x="1676400" y="5260975"/>
            <a:ext cx="1524000" cy="479425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750888"/>
            <a:ext cx="5915025" cy="457200"/>
          </a:xfrm>
        </p:spPr>
        <p:txBody>
          <a:bodyPr/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What Goes In The Box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?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1012825" y="1941513"/>
            <a:ext cx="7550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Calculate the unknown angles in the triangles below:</a:t>
            </a:r>
          </a:p>
        </p:txBody>
      </p:sp>
      <p:grpSp>
        <p:nvGrpSpPr>
          <p:cNvPr id="38917" name="Group 13"/>
          <p:cNvGrpSpPr>
            <a:grpSpLocks/>
          </p:cNvGrpSpPr>
          <p:nvPr/>
        </p:nvGrpSpPr>
        <p:grpSpPr bwMode="auto">
          <a:xfrm>
            <a:off x="860425" y="2630488"/>
            <a:ext cx="3505200" cy="2046287"/>
            <a:chOff x="816" y="752"/>
            <a:chExt cx="2208" cy="1289"/>
          </a:xfrm>
        </p:grpSpPr>
        <p:sp>
          <p:nvSpPr>
            <p:cNvPr id="38932" name="Text Box 4"/>
            <p:cNvSpPr txBox="1">
              <a:spLocks noChangeArrowheads="1"/>
            </p:cNvSpPr>
            <p:nvPr/>
          </p:nvSpPr>
          <p:spPr bwMode="auto">
            <a:xfrm>
              <a:off x="816" y="75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(1)</a:t>
              </a:r>
            </a:p>
          </p:txBody>
        </p:sp>
        <p:grpSp>
          <p:nvGrpSpPr>
            <p:cNvPr id="38933" name="Group 8"/>
            <p:cNvGrpSpPr>
              <a:grpSpLocks/>
            </p:cNvGrpSpPr>
            <p:nvPr/>
          </p:nvGrpSpPr>
          <p:grpSpPr bwMode="auto">
            <a:xfrm>
              <a:off x="1104" y="960"/>
              <a:ext cx="1920" cy="768"/>
              <a:chOff x="1104" y="960"/>
              <a:chExt cx="1920" cy="768"/>
            </a:xfrm>
          </p:grpSpPr>
          <p:sp>
            <p:nvSpPr>
              <p:cNvPr id="38938" name="Line 5"/>
              <p:cNvSpPr>
                <a:spLocks noChangeShapeType="1"/>
              </p:cNvSpPr>
              <p:nvPr/>
            </p:nvSpPr>
            <p:spPr bwMode="auto">
              <a:xfrm flipV="1">
                <a:off x="1104" y="960"/>
                <a:ext cx="624" cy="76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9" name="Line 6"/>
              <p:cNvSpPr>
                <a:spLocks noChangeShapeType="1"/>
              </p:cNvSpPr>
              <p:nvPr/>
            </p:nvSpPr>
            <p:spPr bwMode="auto">
              <a:xfrm>
                <a:off x="1728" y="960"/>
                <a:ext cx="1296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40" name="Line 7"/>
              <p:cNvSpPr>
                <a:spLocks noChangeShapeType="1"/>
              </p:cNvSpPr>
              <p:nvPr/>
            </p:nvSpPr>
            <p:spPr bwMode="auto">
              <a:xfrm flipV="1">
                <a:off x="1104" y="1680"/>
                <a:ext cx="1920" cy="4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8934" name="Text Box 9"/>
            <p:cNvSpPr txBox="1">
              <a:spLocks noChangeArrowheads="1"/>
            </p:cNvSpPr>
            <p:nvPr/>
          </p:nvSpPr>
          <p:spPr bwMode="auto">
            <a:xfrm>
              <a:off x="1776" y="1753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10m</a:t>
              </a:r>
            </a:p>
          </p:txBody>
        </p:sp>
        <p:sp>
          <p:nvSpPr>
            <p:cNvPr id="38935" name="Text Box 10"/>
            <p:cNvSpPr txBox="1">
              <a:spLocks noChangeArrowheads="1"/>
            </p:cNvSpPr>
            <p:nvPr/>
          </p:nvSpPr>
          <p:spPr bwMode="auto">
            <a:xfrm>
              <a:off x="2208" y="1008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7m</a:t>
              </a:r>
            </a:p>
          </p:txBody>
        </p:sp>
        <p:sp>
          <p:nvSpPr>
            <p:cNvPr id="38936" name="Text Box 11"/>
            <p:cNvSpPr txBox="1">
              <a:spLocks noChangeArrowheads="1"/>
            </p:cNvSpPr>
            <p:nvPr/>
          </p:nvSpPr>
          <p:spPr bwMode="auto">
            <a:xfrm>
              <a:off x="1104" y="1104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5m</a:t>
              </a:r>
            </a:p>
          </p:txBody>
        </p:sp>
        <p:sp>
          <p:nvSpPr>
            <p:cNvPr id="38937" name="Text Box 12"/>
            <p:cNvSpPr txBox="1">
              <a:spLocks noChangeArrowheads="1"/>
            </p:cNvSpPr>
            <p:nvPr/>
          </p:nvSpPr>
          <p:spPr bwMode="auto">
            <a:xfrm>
              <a:off x="1632" y="992"/>
              <a:ext cx="3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/>
                <a:t>A</a:t>
              </a:r>
              <a:r>
                <a:rPr lang="en-GB" sz="2800" baseline="30000"/>
                <a:t>o</a:t>
              </a:r>
            </a:p>
          </p:txBody>
        </p:sp>
      </p:grpSp>
      <p:sp>
        <p:nvSpPr>
          <p:cNvPr id="38918" name="Text Box 19"/>
          <p:cNvSpPr txBox="1">
            <a:spLocks noChangeArrowheads="1"/>
          </p:cNvSpPr>
          <p:nvPr/>
        </p:nvSpPr>
        <p:spPr bwMode="auto">
          <a:xfrm>
            <a:off x="7605713" y="3414713"/>
            <a:ext cx="623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B</a:t>
            </a:r>
            <a:r>
              <a:rPr lang="en-GB" sz="2800" baseline="30000"/>
              <a:t>o</a:t>
            </a:r>
          </a:p>
        </p:txBody>
      </p:sp>
      <p:grpSp>
        <p:nvGrpSpPr>
          <p:cNvPr id="38919" name="Group 24"/>
          <p:cNvGrpSpPr>
            <a:grpSpLocks/>
          </p:cNvGrpSpPr>
          <p:nvPr/>
        </p:nvGrpSpPr>
        <p:grpSpPr bwMode="auto">
          <a:xfrm>
            <a:off x="4532313" y="2627313"/>
            <a:ext cx="4343400" cy="2032000"/>
            <a:chOff x="1008" y="2368"/>
            <a:chExt cx="2736" cy="1280"/>
          </a:xfrm>
        </p:grpSpPr>
        <p:sp>
          <p:nvSpPr>
            <p:cNvPr id="38923" name="Text Box 14"/>
            <p:cNvSpPr txBox="1">
              <a:spLocks noChangeArrowheads="1"/>
            </p:cNvSpPr>
            <p:nvPr/>
          </p:nvSpPr>
          <p:spPr bwMode="auto">
            <a:xfrm>
              <a:off x="1008" y="2368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(2)</a:t>
              </a:r>
            </a:p>
          </p:txBody>
        </p:sp>
        <p:grpSp>
          <p:nvGrpSpPr>
            <p:cNvPr id="38924" name="Group 23"/>
            <p:cNvGrpSpPr>
              <a:grpSpLocks/>
            </p:cNvGrpSpPr>
            <p:nvPr/>
          </p:nvGrpSpPr>
          <p:grpSpPr bwMode="auto">
            <a:xfrm>
              <a:off x="1298" y="2615"/>
              <a:ext cx="2446" cy="1033"/>
              <a:chOff x="1298" y="2615"/>
              <a:chExt cx="2446" cy="1033"/>
            </a:xfrm>
          </p:grpSpPr>
          <p:grpSp>
            <p:nvGrpSpPr>
              <p:cNvPr id="38925" name="Group 18"/>
              <p:cNvGrpSpPr>
                <a:grpSpLocks/>
              </p:cNvGrpSpPr>
              <p:nvPr/>
            </p:nvGrpSpPr>
            <p:grpSpPr bwMode="auto">
              <a:xfrm>
                <a:off x="1488" y="2832"/>
                <a:ext cx="2160" cy="816"/>
                <a:chOff x="1488" y="2832"/>
                <a:chExt cx="2160" cy="816"/>
              </a:xfrm>
            </p:grpSpPr>
            <p:sp>
              <p:nvSpPr>
                <p:cNvPr id="38929" name="Line 15"/>
                <p:cNvSpPr>
                  <a:spLocks noChangeShapeType="1"/>
                </p:cNvSpPr>
                <p:nvPr/>
              </p:nvSpPr>
              <p:spPr bwMode="auto">
                <a:xfrm>
                  <a:off x="1488" y="2928"/>
                  <a:ext cx="912" cy="72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8930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400" y="2832"/>
                  <a:ext cx="1248" cy="81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3893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488" y="2832"/>
                  <a:ext cx="2160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38926" name="Text Box 20"/>
              <p:cNvSpPr txBox="1">
                <a:spLocks noChangeArrowheads="1"/>
              </p:cNvSpPr>
              <p:nvPr/>
            </p:nvSpPr>
            <p:spPr bwMode="auto">
              <a:xfrm>
                <a:off x="2160" y="2615"/>
                <a:ext cx="81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/>
                  <a:t>12.7cm</a:t>
                </a:r>
              </a:p>
            </p:txBody>
          </p:sp>
          <p:sp>
            <p:nvSpPr>
              <p:cNvPr id="38927" name="Text Box 21"/>
              <p:cNvSpPr txBox="1">
                <a:spLocks noChangeArrowheads="1"/>
              </p:cNvSpPr>
              <p:nvPr/>
            </p:nvSpPr>
            <p:spPr bwMode="auto">
              <a:xfrm>
                <a:off x="1298" y="3312"/>
                <a:ext cx="68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/>
                  <a:t>7.9cm</a:t>
                </a:r>
              </a:p>
            </p:txBody>
          </p:sp>
          <p:sp>
            <p:nvSpPr>
              <p:cNvPr id="38928" name="Text Box 22"/>
              <p:cNvSpPr txBox="1">
                <a:spLocks noChangeArrowheads="1"/>
              </p:cNvSpPr>
              <p:nvPr/>
            </p:nvSpPr>
            <p:spPr bwMode="auto">
              <a:xfrm>
                <a:off x="3035" y="3264"/>
                <a:ext cx="70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/>
                  <a:t>8.3cm</a:t>
                </a:r>
              </a:p>
            </p:txBody>
          </p:sp>
        </p:grpSp>
      </p:grpSp>
      <p:sp>
        <p:nvSpPr>
          <p:cNvPr id="38920" name="Rectangle 36"/>
          <p:cNvSpPr>
            <a:spLocks noChangeArrowheads="1"/>
          </p:cNvSpPr>
          <p:nvPr/>
        </p:nvSpPr>
        <p:spPr bwMode="auto">
          <a:xfrm>
            <a:off x="6053138" y="5268913"/>
            <a:ext cx="1524000" cy="479425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1676400" y="5311775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A</a:t>
            </a:r>
            <a:r>
              <a:rPr lang="en-GB" baseline="30000"/>
              <a:t>o</a:t>
            </a:r>
            <a:r>
              <a:rPr lang="en-GB"/>
              <a:t> =111.8</a:t>
            </a:r>
            <a:r>
              <a:rPr lang="en-GB" baseline="30000"/>
              <a:t>o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6096000" y="530225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</a:t>
            </a:r>
            <a:r>
              <a:rPr lang="en-GB" baseline="30000"/>
              <a:t>o</a:t>
            </a:r>
            <a:r>
              <a:rPr lang="en-GB"/>
              <a:t> = 37.3</a:t>
            </a:r>
            <a:r>
              <a:rPr lang="en-GB" baseline="30000"/>
              <a:t>o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4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0" grpId="0"/>
      <p:bldP spid="1540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Know the formula for the area of any triangle.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9941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to use the Area formula for ANY triangle.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051425" y="3875088"/>
            <a:ext cx="41148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Use formula to find area of any triangle given two length and angle in between.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Labelling Triangles</a:t>
            </a:r>
          </a:p>
        </p:txBody>
      </p:sp>
      <p:sp>
        <p:nvSpPr>
          <p:cNvPr id="23" name="Isosceles Triangle 22"/>
          <p:cNvSpPr/>
          <p:nvPr/>
        </p:nvSpPr>
        <p:spPr>
          <a:xfrm rot="20512326">
            <a:off x="2425700" y="2651125"/>
            <a:ext cx="4237038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0964" name="TextBox 23"/>
          <p:cNvSpPr txBox="1">
            <a:spLocks noChangeArrowheads="1"/>
          </p:cNvSpPr>
          <p:nvPr/>
        </p:nvSpPr>
        <p:spPr bwMode="auto">
          <a:xfrm>
            <a:off x="2308225" y="5399088"/>
            <a:ext cx="4841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40965" name="TextBox 24"/>
          <p:cNvSpPr txBox="1">
            <a:spLocks noChangeArrowheads="1"/>
          </p:cNvSpPr>
          <p:nvPr/>
        </p:nvSpPr>
        <p:spPr bwMode="auto">
          <a:xfrm>
            <a:off x="3403600" y="2300288"/>
            <a:ext cx="4429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40966" name="TextBox 25"/>
          <p:cNvSpPr txBox="1">
            <a:spLocks noChangeArrowheads="1"/>
          </p:cNvSpPr>
          <p:nvPr/>
        </p:nvSpPr>
        <p:spPr bwMode="auto">
          <a:xfrm>
            <a:off x="6937375" y="3744913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300288" y="5392738"/>
            <a:ext cx="484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427663" y="2873375"/>
            <a:ext cx="3952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411538" y="2308225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710113" y="4941888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931025" y="3736975"/>
            <a:ext cx="431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946400" y="3730625"/>
            <a:ext cx="39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122738" y="5514975"/>
            <a:ext cx="4945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Small letters </a:t>
            </a:r>
            <a:r>
              <a:rPr lang="en-GB">
                <a:solidFill>
                  <a:srgbClr val="FFFF00"/>
                </a:solidFill>
              </a:rPr>
              <a:t>a, b, c </a:t>
            </a:r>
            <a:r>
              <a:rPr lang="en-GB"/>
              <a:t>refer to distances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122738" y="5870575"/>
            <a:ext cx="4819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Capital letters A, B, C refer to angles</a:t>
            </a:r>
          </a:p>
        </p:txBody>
      </p:sp>
      <p:sp>
        <p:nvSpPr>
          <p:cNvPr id="40975" name="TextBox 36"/>
          <p:cNvSpPr txBox="1">
            <a:spLocks noChangeArrowheads="1"/>
          </p:cNvSpPr>
          <p:nvPr/>
        </p:nvSpPr>
        <p:spPr bwMode="auto">
          <a:xfrm>
            <a:off x="973138" y="1916113"/>
            <a:ext cx="756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In Mathematics we have a convention for labelling triangles.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6.35838E-7 L 0.34202 -0.364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0" y="-1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02312E-6 L 0.14201 0.3794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1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50867E-6 L -0.44687 -0.0009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8" grpId="0"/>
      <p:bldP spid="31" grpId="0"/>
      <p:bldP spid="31" grpId="1"/>
      <p:bldP spid="32" grpId="0"/>
      <p:bldP spid="33" grpId="0"/>
      <p:bldP spid="33" grpId="1"/>
      <p:bldP spid="34" grpId="0"/>
      <p:bldP spid="35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sosceles Triangle 22"/>
          <p:cNvSpPr/>
          <p:nvPr/>
        </p:nvSpPr>
        <p:spPr>
          <a:xfrm rot="20512326">
            <a:off x="2425700" y="2651125"/>
            <a:ext cx="4237038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1987" name="TextBox 25"/>
          <p:cNvSpPr txBox="1">
            <a:spLocks noChangeArrowheads="1"/>
          </p:cNvSpPr>
          <p:nvPr/>
        </p:nvSpPr>
        <p:spPr bwMode="auto">
          <a:xfrm>
            <a:off x="6937375" y="3744913"/>
            <a:ext cx="433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F</a:t>
            </a:r>
          </a:p>
        </p:txBody>
      </p:sp>
      <p:sp>
        <p:nvSpPr>
          <p:cNvPr id="41988" name="TextBox 24"/>
          <p:cNvSpPr txBox="1">
            <a:spLocks noChangeArrowheads="1"/>
          </p:cNvSpPr>
          <p:nvPr/>
        </p:nvSpPr>
        <p:spPr bwMode="auto">
          <a:xfrm>
            <a:off x="3403600" y="2300288"/>
            <a:ext cx="4413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E</a:t>
            </a:r>
          </a:p>
        </p:txBody>
      </p:sp>
      <p:sp>
        <p:nvSpPr>
          <p:cNvPr id="41989" name="TextBox 23"/>
          <p:cNvSpPr txBox="1">
            <a:spLocks noChangeArrowheads="1"/>
          </p:cNvSpPr>
          <p:nvPr/>
        </p:nvSpPr>
        <p:spPr bwMode="auto">
          <a:xfrm>
            <a:off x="2308225" y="5399088"/>
            <a:ext cx="4810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D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931025" y="3736975"/>
            <a:ext cx="4333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F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411538" y="2308225"/>
            <a:ext cx="439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300288" y="5392738"/>
            <a:ext cx="481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D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Labelling Triangles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427663" y="2873375"/>
            <a:ext cx="4254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d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710113" y="4840288"/>
            <a:ext cx="409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859088" y="3730625"/>
            <a:ext cx="39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f</a:t>
            </a:r>
          </a:p>
        </p:txBody>
      </p:sp>
      <p:sp>
        <p:nvSpPr>
          <p:cNvPr id="41997" name="TextBox 36"/>
          <p:cNvSpPr txBox="1">
            <a:spLocks noChangeArrowheads="1"/>
          </p:cNvSpPr>
          <p:nvPr/>
        </p:nvSpPr>
        <p:spPr bwMode="auto">
          <a:xfrm>
            <a:off x="973138" y="1916113"/>
            <a:ext cx="5600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Have a go at labelling the following triangle.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6.35838E-7 L 0.34202 -0.364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0" y="-1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02312E-6 L 0.14201 0.3794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1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50867E-6 L -0.44687 -0.0009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1" grpId="0"/>
      <p:bldP spid="31" grpId="1"/>
      <p:bldP spid="27" grpId="0"/>
      <p:bldP spid="27" grpId="1"/>
      <p:bldP spid="28" grpId="0"/>
      <p:bldP spid="32" grpId="0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62063" y="152400"/>
            <a:ext cx="6248400" cy="1196975"/>
          </a:xfrm>
        </p:spPr>
        <p:txBody>
          <a:bodyPr/>
          <a:lstStyle/>
          <a:p>
            <a:pPr algn="ctr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General Formula for</a:t>
            </a:r>
            <a:b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954088" y="1862138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Consider the triangle below:</a:t>
            </a:r>
          </a:p>
        </p:txBody>
      </p:sp>
      <p:grpSp>
        <p:nvGrpSpPr>
          <p:cNvPr id="43012" name="Group 14"/>
          <p:cNvGrpSpPr>
            <a:grpSpLocks/>
          </p:cNvGrpSpPr>
          <p:nvPr/>
        </p:nvGrpSpPr>
        <p:grpSpPr bwMode="auto">
          <a:xfrm>
            <a:off x="3563938" y="1330325"/>
            <a:ext cx="5675312" cy="2433638"/>
            <a:chOff x="864" y="939"/>
            <a:chExt cx="3575" cy="1533"/>
          </a:xfrm>
        </p:grpSpPr>
        <p:grpSp>
          <p:nvGrpSpPr>
            <p:cNvPr id="43026" name="Group 7"/>
            <p:cNvGrpSpPr>
              <a:grpSpLocks/>
            </p:cNvGrpSpPr>
            <p:nvPr/>
          </p:nvGrpSpPr>
          <p:grpSpPr bwMode="auto">
            <a:xfrm>
              <a:off x="1152" y="1200"/>
              <a:ext cx="2935" cy="960"/>
              <a:chOff x="1152" y="1200"/>
              <a:chExt cx="2935" cy="960"/>
            </a:xfrm>
          </p:grpSpPr>
          <p:sp>
            <p:nvSpPr>
              <p:cNvPr id="43033" name="Line 4"/>
              <p:cNvSpPr>
                <a:spLocks noChangeShapeType="1"/>
              </p:cNvSpPr>
              <p:nvPr/>
            </p:nvSpPr>
            <p:spPr bwMode="auto">
              <a:xfrm flipV="1">
                <a:off x="1152" y="1200"/>
                <a:ext cx="1152" cy="96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3034" name="Line 5"/>
              <p:cNvSpPr>
                <a:spLocks noChangeShapeType="1"/>
              </p:cNvSpPr>
              <p:nvPr/>
            </p:nvSpPr>
            <p:spPr bwMode="auto">
              <a:xfrm>
                <a:off x="2304" y="1200"/>
                <a:ext cx="1783" cy="95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3035" name="Line 6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2928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3027" name="Text Box 8"/>
            <p:cNvSpPr txBox="1">
              <a:spLocks noChangeArrowheads="1"/>
            </p:cNvSpPr>
            <p:nvPr/>
          </p:nvSpPr>
          <p:spPr bwMode="auto">
            <a:xfrm>
              <a:off x="864" y="201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A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43028" name="Text Box 9"/>
            <p:cNvSpPr txBox="1">
              <a:spLocks noChangeArrowheads="1"/>
            </p:cNvSpPr>
            <p:nvPr/>
          </p:nvSpPr>
          <p:spPr bwMode="auto">
            <a:xfrm>
              <a:off x="4055" y="201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B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43029" name="Text Box 10"/>
            <p:cNvSpPr txBox="1">
              <a:spLocks noChangeArrowheads="1"/>
            </p:cNvSpPr>
            <p:nvPr/>
          </p:nvSpPr>
          <p:spPr bwMode="auto">
            <a:xfrm>
              <a:off x="2208" y="939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C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43030" name="Text Box 11"/>
            <p:cNvSpPr txBox="1">
              <a:spLocks noChangeArrowheads="1"/>
            </p:cNvSpPr>
            <p:nvPr/>
          </p:nvSpPr>
          <p:spPr bwMode="auto">
            <a:xfrm>
              <a:off x="3209" y="1406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43031" name="Text Box 12"/>
            <p:cNvSpPr txBox="1">
              <a:spLocks noChangeArrowheads="1"/>
            </p:cNvSpPr>
            <p:nvPr/>
          </p:nvSpPr>
          <p:spPr bwMode="auto">
            <a:xfrm>
              <a:off x="1552" y="1410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43032" name="Text Box 13"/>
            <p:cNvSpPr txBox="1">
              <a:spLocks noChangeArrowheads="1"/>
            </p:cNvSpPr>
            <p:nvPr/>
          </p:nvSpPr>
          <p:spPr bwMode="auto">
            <a:xfrm>
              <a:off x="2256" y="2142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c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511800" y="1770063"/>
            <a:ext cx="457200" cy="1455737"/>
            <a:chOff x="2091" y="1008"/>
            <a:chExt cx="288" cy="960"/>
          </a:xfrm>
        </p:grpSpPr>
        <p:sp>
          <p:nvSpPr>
            <p:cNvPr id="43024" name="Line 16"/>
            <p:cNvSpPr>
              <a:spLocks noChangeShapeType="1"/>
            </p:cNvSpPr>
            <p:nvPr/>
          </p:nvSpPr>
          <p:spPr bwMode="auto">
            <a:xfrm>
              <a:off x="2304" y="1008"/>
              <a:ext cx="0" cy="960"/>
            </a:xfrm>
            <a:prstGeom prst="line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025" name="Text Box 17"/>
            <p:cNvSpPr txBox="1">
              <a:spLocks noChangeArrowheads="1"/>
            </p:cNvSpPr>
            <p:nvPr/>
          </p:nvSpPr>
          <p:spPr bwMode="auto">
            <a:xfrm>
              <a:off x="2091" y="1460"/>
              <a:ext cx="288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0000"/>
                  </a:solidFill>
                </a:rPr>
                <a:t>h</a:t>
              </a:r>
            </a:p>
          </p:txBody>
        </p:sp>
      </p:grp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855663" y="3581400"/>
            <a:ext cx="401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Area = ½ x base x height</a:t>
            </a:r>
          </a:p>
        </p:txBody>
      </p:sp>
      <p:graphicFrame>
        <p:nvGraphicFramePr>
          <p:cNvPr id="9216" name="Object 2"/>
          <p:cNvGraphicFramePr>
            <a:graphicFrameLocks noChangeAspect="1"/>
          </p:cNvGraphicFramePr>
          <p:nvPr/>
        </p:nvGraphicFramePr>
        <p:xfrm>
          <a:off x="1778000" y="4114800"/>
          <a:ext cx="16240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6" name="Equation" r:id="rId3" imgW="787058" imgH="393529" progId="Equation.DSMT4">
                  <p:embed/>
                </p:oleObj>
              </mc:Choice>
              <mc:Fallback>
                <p:oleObj name="Equation" r:id="rId3" imgW="787058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4114800"/>
                        <a:ext cx="1624013" cy="812800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4630738" y="3849688"/>
            <a:ext cx="470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What does the sine of A</a:t>
            </a:r>
            <a:r>
              <a:rPr lang="en-GB" sz="2400" baseline="30000"/>
              <a:t>o</a:t>
            </a:r>
            <a:r>
              <a:rPr lang="en-GB" sz="2400"/>
              <a:t> equal</a:t>
            </a:r>
          </a:p>
        </p:txBody>
      </p:sp>
      <p:graphicFrame>
        <p:nvGraphicFramePr>
          <p:cNvPr id="9217" name="Object 3"/>
          <p:cNvGraphicFramePr>
            <a:graphicFrameLocks noChangeAspect="1"/>
          </p:cNvGraphicFramePr>
          <p:nvPr/>
        </p:nvGraphicFramePr>
        <p:xfrm>
          <a:off x="6200775" y="4310063"/>
          <a:ext cx="13223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7" name="Equation" r:id="rId5" imgW="672808" imgH="393529" progId="Equation.DSMT4">
                  <p:embed/>
                </p:oleObj>
              </mc:Choice>
              <mc:Fallback>
                <p:oleObj name="Equation" r:id="rId5" imgW="67280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0775" y="4310063"/>
                        <a:ext cx="1322388" cy="773112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5138738" y="5119688"/>
            <a:ext cx="3686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Change the subject to h.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059488" y="5605463"/>
            <a:ext cx="1749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h = b sinA</a:t>
            </a:r>
            <a:r>
              <a:rPr lang="en-GB" sz="2400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4383088" y="6096000"/>
            <a:ext cx="5006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Substitute into the area formula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484313" y="5032375"/>
          <a:ext cx="22129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" name="Equation" r:id="rId7" imgW="1155700" imgH="393700" progId="Equation.DSMT4">
                  <p:embed/>
                </p:oleObj>
              </mc:Choice>
              <mc:Fallback>
                <p:oleObj name="Equation" r:id="rId7" imgW="11557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5032375"/>
                        <a:ext cx="2212975" cy="754063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1625600" y="5892800"/>
          <a:ext cx="19304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9" name="Equation" r:id="rId9" imgW="939392" imgH="393529" progId="Equation.DSMT4">
                  <p:embed/>
                </p:oleObj>
              </mc:Choice>
              <mc:Fallback>
                <p:oleObj name="Equation" r:id="rId9" imgW="939392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5892800"/>
                        <a:ext cx="1930400" cy="808038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 rot="16200000" flipV="1">
            <a:off x="3113882" y="5318918"/>
            <a:ext cx="2597150" cy="30163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/>
      <p:bldP spid="5142" grpId="0"/>
      <p:bldP spid="5144" grpId="0"/>
      <p:bldP spid="5145" grpId="0"/>
      <p:bldP spid="5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sosceles Triangle 22"/>
          <p:cNvSpPr/>
          <p:nvPr/>
        </p:nvSpPr>
        <p:spPr>
          <a:xfrm rot="20512326">
            <a:off x="4968875" y="3673475"/>
            <a:ext cx="3146425" cy="1520825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TextBox 25"/>
          <p:cNvSpPr txBox="1">
            <a:spLocks noChangeArrowheads="1"/>
          </p:cNvSpPr>
          <p:nvPr/>
        </p:nvSpPr>
        <p:spPr bwMode="auto">
          <a:xfrm>
            <a:off x="8345488" y="4383088"/>
            <a:ext cx="431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16388" name="TextBox 24"/>
          <p:cNvSpPr txBox="1">
            <a:spLocks noChangeArrowheads="1"/>
          </p:cNvSpPr>
          <p:nvPr/>
        </p:nvSpPr>
        <p:spPr bwMode="auto">
          <a:xfrm>
            <a:off x="5697538" y="3259138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16389" name="TextBox 26"/>
          <p:cNvSpPr txBox="1">
            <a:spLocks noChangeArrowheads="1"/>
          </p:cNvSpPr>
          <p:nvPr/>
        </p:nvSpPr>
        <p:spPr bwMode="auto">
          <a:xfrm>
            <a:off x="4797425" y="5449888"/>
            <a:ext cx="4841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Sine Rule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835775" y="3513138"/>
            <a:ext cx="395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770688" y="5130800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224463" y="4267200"/>
            <a:ext cx="39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6394" name="TextBox 36"/>
          <p:cNvSpPr txBox="1">
            <a:spLocks noChangeArrowheads="1"/>
          </p:cNvSpPr>
          <p:nvPr/>
        </p:nvSpPr>
        <p:spPr bwMode="auto">
          <a:xfrm>
            <a:off x="1204913" y="2003425"/>
            <a:ext cx="72771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The Sine Rule can be used with ANY triangle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as long as we have been given enough information.</a:t>
            </a:r>
          </a:p>
        </p:txBody>
      </p:sp>
      <p:sp>
        <p:nvSpPr>
          <p:cNvPr id="16395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1011238" y="3671888"/>
          <a:ext cx="3868737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3" imgW="1295400" imgH="393700" progId="Equation.DSMT4">
                  <p:embed/>
                </p:oleObj>
              </mc:Choice>
              <mc:Fallback>
                <p:oleObj name="Equation" r:id="rId3" imgW="12954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3671888"/>
                        <a:ext cx="3868737" cy="1176337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635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23" name="Isosceles Triangle 22"/>
          <p:cNvSpPr/>
          <p:nvPr/>
        </p:nvSpPr>
        <p:spPr>
          <a:xfrm rot="20512326">
            <a:off x="887413" y="2882900"/>
            <a:ext cx="4237037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4036" name="TextBox 23"/>
          <p:cNvSpPr txBox="1">
            <a:spLocks noChangeArrowheads="1"/>
          </p:cNvSpPr>
          <p:nvPr/>
        </p:nvSpPr>
        <p:spPr bwMode="auto">
          <a:xfrm>
            <a:off x="769938" y="5630863"/>
            <a:ext cx="4841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44037" name="TextBox 24"/>
          <p:cNvSpPr txBox="1">
            <a:spLocks noChangeArrowheads="1"/>
          </p:cNvSpPr>
          <p:nvPr/>
        </p:nvSpPr>
        <p:spPr bwMode="auto">
          <a:xfrm>
            <a:off x="1865313" y="2532063"/>
            <a:ext cx="4429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44038" name="TextBox 25"/>
          <p:cNvSpPr txBox="1">
            <a:spLocks noChangeArrowheads="1"/>
          </p:cNvSpPr>
          <p:nvPr/>
        </p:nvSpPr>
        <p:spPr bwMode="auto">
          <a:xfrm>
            <a:off x="5399088" y="3976688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44039" name="TextBox 26"/>
          <p:cNvSpPr txBox="1">
            <a:spLocks noChangeArrowheads="1"/>
          </p:cNvSpPr>
          <p:nvPr/>
        </p:nvSpPr>
        <p:spPr bwMode="auto">
          <a:xfrm>
            <a:off x="762000" y="5624513"/>
            <a:ext cx="484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44040" name="TextBox 27"/>
          <p:cNvSpPr txBox="1">
            <a:spLocks noChangeArrowheads="1"/>
          </p:cNvSpPr>
          <p:nvPr/>
        </p:nvSpPr>
        <p:spPr bwMode="auto">
          <a:xfrm>
            <a:off x="3889375" y="3105150"/>
            <a:ext cx="3952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44041" name="TextBox 30"/>
          <p:cNvSpPr txBox="1">
            <a:spLocks noChangeArrowheads="1"/>
          </p:cNvSpPr>
          <p:nvPr/>
        </p:nvSpPr>
        <p:spPr bwMode="auto">
          <a:xfrm>
            <a:off x="1873250" y="2540000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44042" name="TextBox 31"/>
          <p:cNvSpPr txBox="1">
            <a:spLocks noChangeArrowheads="1"/>
          </p:cNvSpPr>
          <p:nvPr/>
        </p:nvSpPr>
        <p:spPr bwMode="auto">
          <a:xfrm>
            <a:off x="3171825" y="5173663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44043" name="TextBox 32"/>
          <p:cNvSpPr txBox="1">
            <a:spLocks noChangeArrowheads="1"/>
          </p:cNvSpPr>
          <p:nvPr/>
        </p:nvSpPr>
        <p:spPr bwMode="auto">
          <a:xfrm>
            <a:off x="5392738" y="3968750"/>
            <a:ext cx="431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44044" name="TextBox 33"/>
          <p:cNvSpPr txBox="1">
            <a:spLocks noChangeArrowheads="1"/>
          </p:cNvSpPr>
          <p:nvPr/>
        </p:nvSpPr>
        <p:spPr bwMode="auto">
          <a:xfrm>
            <a:off x="1408113" y="3962400"/>
            <a:ext cx="39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44045" name="TextBox 36"/>
          <p:cNvSpPr txBox="1">
            <a:spLocks noChangeArrowheads="1"/>
          </p:cNvSpPr>
          <p:nvPr/>
        </p:nvSpPr>
        <p:spPr bwMode="auto">
          <a:xfrm>
            <a:off x="1989138" y="1887538"/>
            <a:ext cx="5851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The area of ANY triangle can be found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by the following formula.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6451600" y="5630863"/>
          <a:ext cx="240982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2" name="Equation" r:id="rId3" imgW="1129810" imgH="393529" progId="Equation.DSMT4">
                  <p:embed/>
                </p:oleObj>
              </mc:Choice>
              <mc:Fallback>
                <p:oleObj name="Equation" r:id="rId3" imgW="1129810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600" y="5630863"/>
                        <a:ext cx="2409825" cy="83978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6480175" y="4192588"/>
          <a:ext cx="235585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3" name="Equation" r:id="rId5" imgW="1104900" imgH="393700" progId="Equation.DSMT4">
                  <p:embed/>
                </p:oleObj>
              </mc:Choice>
              <mc:Fallback>
                <p:oleObj name="Equation" r:id="rId5" imgW="11049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175" y="4192588"/>
                        <a:ext cx="2355850" cy="83978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6437313" y="2695575"/>
          <a:ext cx="2411412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4" name="Equation" r:id="rId7" imgW="1129810" imgH="393529" progId="Equation.DSMT4">
                  <p:embed/>
                </p:oleObj>
              </mc:Choice>
              <mc:Fallback>
                <p:oleObj name="Equation" r:id="rId7" imgW="1129810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7313" y="2695575"/>
                        <a:ext cx="2411412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89713" y="3686175"/>
            <a:ext cx="2106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Another version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626225" y="5102225"/>
            <a:ext cx="2106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Another version</a:t>
            </a:r>
          </a:p>
        </p:txBody>
      </p:sp>
      <p:sp>
        <p:nvSpPr>
          <p:cNvPr id="37" name="Cloud 36"/>
          <p:cNvSpPr/>
          <p:nvPr/>
        </p:nvSpPr>
        <p:spPr>
          <a:xfrm>
            <a:off x="2249488" y="0"/>
            <a:ext cx="5094287" cy="354171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u="sng" dirty="0">
                <a:solidFill>
                  <a:srgbClr val="080808"/>
                </a:solidFill>
                <a:latin typeface="Comic Sans MS" pitchFamily="66" charset="0"/>
              </a:rPr>
              <a:t>Key feature </a:t>
            </a: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To find the area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you need to knowing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2 sides and the angle in between (SAS)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23" name="Isosceles Triangle 22"/>
          <p:cNvSpPr/>
          <p:nvPr/>
        </p:nvSpPr>
        <p:spPr>
          <a:xfrm rot="20512326">
            <a:off x="887413" y="2882900"/>
            <a:ext cx="4237037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5060" name="TextBox 23"/>
          <p:cNvSpPr txBox="1">
            <a:spLocks noChangeArrowheads="1"/>
          </p:cNvSpPr>
          <p:nvPr/>
        </p:nvSpPr>
        <p:spPr bwMode="auto">
          <a:xfrm>
            <a:off x="769938" y="5630863"/>
            <a:ext cx="4841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45061" name="TextBox 24"/>
          <p:cNvSpPr txBox="1">
            <a:spLocks noChangeArrowheads="1"/>
          </p:cNvSpPr>
          <p:nvPr/>
        </p:nvSpPr>
        <p:spPr bwMode="auto">
          <a:xfrm>
            <a:off x="1865313" y="2532063"/>
            <a:ext cx="4429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45062" name="TextBox 25"/>
          <p:cNvSpPr txBox="1">
            <a:spLocks noChangeArrowheads="1"/>
          </p:cNvSpPr>
          <p:nvPr/>
        </p:nvSpPr>
        <p:spPr bwMode="auto">
          <a:xfrm>
            <a:off x="5399088" y="3976688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45063" name="TextBox 26"/>
          <p:cNvSpPr txBox="1">
            <a:spLocks noChangeArrowheads="1"/>
          </p:cNvSpPr>
          <p:nvPr/>
        </p:nvSpPr>
        <p:spPr bwMode="auto">
          <a:xfrm>
            <a:off x="762000" y="5624513"/>
            <a:ext cx="484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45064" name="TextBox 27"/>
          <p:cNvSpPr txBox="1">
            <a:spLocks noChangeArrowheads="1"/>
          </p:cNvSpPr>
          <p:nvPr/>
        </p:nvSpPr>
        <p:spPr bwMode="auto">
          <a:xfrm>
            <a:off x="3889375" y="3105150"/>
            <a:ext cx="1216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20cm</a:t>
            </a:r>
          </a:p>
        </p:txBody>
      </p:sp>
      <p:sp>
        <p:nvSpPr>
          <p:cNvPr id="45065" name="TextBox 30"/>
          <p:cNvSpPr txBox="1">
            <a:spLocks noChangeArrowheads="1"/>
          </p:cNvSpPr>
          <p:nvPr/>
        </p:nvSpPr>
        <p:spPr bwMode="auto">
          <a:xfrm>
            <a:off x="1873250" y="2540000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45066" name="TextBox 31"/>
          <p:cNvSpPr txBox="1">
            <a:spLocks noChangeArrowheads="1"/>
          </p:cNvSpPr>
          <p:nvPr/>
        </p:nvSpPr>
        <p:spPr bwMode="auto">
          <a:xfrm>
            <a:off x="3171825" y="5173663"/>
            <a:ext cx="1216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25cm</a:t>
            </a:r>
          </a:p>
        </p:txBody>
      </p:sp>
      <p:sp>
        <p:nvSpPr>
          <p:cNvPr id="45067" name="TextBox 32"/>
          <p:cNvSpPr txBox="1">
            <a:spLocks noChangeArrowheads="1"/>
          </p:cNvSpPr>
          <p:nvPr/>
        </p:nvSpPr>
        <p:spPr bwMode="auto">
          <a:xfrm>
            <a:off x="5392738" y="3968750"/>
            <a:ext cx="431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45068" name="TextBox 33"/>
          <p:cNvSpPr txBox="1">
            <a:spLocks noChangeArrowheads="1"/>
          </p:cNvSpPr>
          <p:nvPr/>
        </p:nvSpPr>
        <p:spPr bwMode="auto">
          <a:xfrm>
            <a:off x="1408113" y="3962400"/>
            <a:ext cx="39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45069" name="TextBox 36"/>
          <p:cNvSpPr txBox="1">
            <a:spLocks noChangeArrowheads="1"/>
          </p:cNvSpPr>
          <p:nvPr/>
        </p:nvSpPr>
        <p:spPr bwMode="auto">
          <a:xfrm>
            <a:off x="842963" y="1873250"/>
            <a:ext cx="591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Example : Find the area of the triangle.</a:t>
            </a:r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6162675" y="2943225"/>
          <a:ext cx="243681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5" name="Equation" r:id="rId3" imgW="1143000" imgH="393700" progId="Equation.DSMT4">
                  <p:embed/>
                </p:oleObj>
              </mc:Choice>
              <mc:Fallback>
                <p:oleObj name="Equation" r:id="rId3" imgW="11430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2675" y="2943225"/>
                        <a:ext cx="2436813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943600" y="2489200"/>
            <a:ext cx="272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The version we use is</a:t>
            </a:r>
          </a:p>
        </p:txBody>
      </p:sp>
      <p:sp>
        <p:nvSpPr>
          <p:cNvPr id="45072" name="TextBox 31"/>
          <p:cNvSpPr txBox="1">
            <a:spLocks noChangeArrowheads="1"/>
          </p:cNvSpPr>
          <p:nvPr/>
        </p:nvSpPr>
        <p:spPr bwMode="auto">
          <a:xfrm>
            <a:off x="4078288" y="4033838"/>
            <a:ext cx="8302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080808"/>
                </a:solidFill>
              </a:rPr>
              <a:t>30</a:t>
            </a:r>
            <a:r>
              <a:rPr lang="en-GB" sz="3200" baseline="30000">
                <a:solidFill>
                  <a:srgbClr val="080808"/>
                </a:solidFill>
              </a:rPr>
              <a:t>o</a:t>
            </a:r>
            <a:endParaRPr lang="en-GB" sz="3200">
              <a:solidFill>
                <a:srgbClr val="080808"/>
              </a:solidFill>
            </a:endParaRPr>
          </a:p>
        </p:txBody>
      </p:sp>
      <p:graphicFrame>
        <p:nvGraphicFramePr>
          <p:cNvPr id="2" name="Object 26"/>
          <p:cNvGraphicFramePr>
            <a:graphicFrameLocks noChangeAspect="1"/>
          </p:cNvGraphicFramePr>
          <p:nvPr/>
        </p:nvGraphicFramePr>
        <p:xfrm>
          <a:off x="5495925" y="4559300"/>
          <a:ext cx="357505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Equation" r:id="rId5" imgW="1675673" imgH="393529" progId="Equation.DSMT4">
                  <p:embed/>
                </p:oleObj>
              </mc:Choice>
              <mc:Fallback>
                <p:oleObj name="Equation" r:id="rId5" imgW="1675673" imgH="393529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925" y="4559300"/>
                        <a:ext cx="3575050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7"/>
          <p:cNvGraphicFramePr>
            <a:graphicFrameLocks noChangeAspect="1"/>
          </p:cNvGraphicFramePr>
          <p:nvPr/>
        </p:nvGraphicFramePr>
        <p:xfrm>
          <a:off x="5197475" y="5754688"/>
          <a:ext cx="387350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7" name="Equation" r:id="rId7" imgW="1816100" imgH="203200" progId="Equation.DSMT4">
                  <p:embed/>
                </p:oleObj>
              </mc:Choice>
              <mc:Fallback>
                <p:oleObj name="Equation" r:id="rId7" imgW="1816100" imgH="2032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5754688"/>
                        <a:ext cx="3873500" cy="43338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23" name="Isosceles Triangle 22"/>
          <p:cNvSpPr/>
          <p:nvPr/>
        </p:nvSpPr>
        <p:spPr>
          <a:xfrm rot="20512326">
            <a:off x="887413" y="2882900"/>
            <a:ext cx="4237037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6084" name="TextBox 23"/>
          <p:cNvSpPr txBox="1">
            <a:spLocks noChangeArrowheads="1"/>
          </p:cNvSpPr>
          <p:nvPr/>
        </p:nvSpPr>
        <p:spPr bwMode="auto">
          <a:xfrm>
            <a:off x="769938" y="5630863"/>
            <a:ext cx="481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D</a:t>
            </a:r>
          </a:p>
        </p:txBody>
      </p:sp>
      <p:sp>
        <p:nvSpPr>
          <p:cNvPr id="46085" name="TextBox 24"/>
          <p:cNvSpPr txBox="1">
            <a:spLocks noChangeArrowheads="1"/>
          </p:cNvSpPr>
          <p:nvPr/>
        </p:nvSpPr>
        <p:spPr bwMode="auto">
          <a:xfrm>
            <a:off x="1879600" y="2532063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E</a:t>
            </a:r>
          </a:p>
        </p:txBody>
      </p:sp>
      <p:sp>
        <p:nvSpPr>
          <p:cNvPr id="46086" name="TextBox 25"/>
          <p:cNvSpPr txBox="1">
            <a:spLocks noChangeArrowheads="1"/>
          </p:cNvSpPr>
          <p:nvPr/>
        </p:nvSpPr>
        <p:spPr bwMode="auto">
          <a:xfrm>
            <a:off x="5370513" y="3948113"/>
            <a:ext cx="433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F</a:t>
            </a:r>
          </a:p>
        </p:txBody>
      </p:sp>
      <p:sp>
        <p:nvSpPr>
          <p:cNvPr id="46087" name="TextBox 27"/>
          <p:cNvSpPr txBox="1">
            <a:spLocks noChangeArrowheads="1"/>
          </p:cNvSpPr>
          <p:nvPr/>
        </p:nvSpPr>
        <p:spPr bwMode="auto">
          <a:xfrm>
            <a:off x="3889375" y="3105150"/>
            <a:ext cx="1149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10cm</a:t>
            </a:r>
          </a:p>
        </p:txBody>
      </p:sp>
      <p:sp>
        <p:nvSpPr>
          <p:cNvPr id="46088" name="TextBox 31"/>
          <p:cNvSpPr txBox="1">
            <a:spLocks noChangeArrowheads="1"/>
          </p:cNvSpPr>
          <p:nvPr/>
        </p:nvSpPr>
        <p:spPr bwMode="auto">
          <a:xfrm>
            <a:off x="849313" y="3925888"/>
            <a:ext cx="96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8cm</a:t>
            </a:r>
          </a:p>
        </p:txBody>
      </p:sp>
      <p:sp>
        <p:nvSpPr>
          <p:cNvPr id="46089" name="TextBox 33"/>
          <p:cNvSpPr txBox="1">
            <a:spLocks noChangeArrowheads="1"/>
          </p:cNvSpPr>
          <p:nvPr/>
        </p:nvSpPr>
        <p:spPr bwMode="auto">
          <a:xfrm>
            <a:off x="1408113" y="3962400"/>
            <a:ext cx="184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3200">
              <a:solidFill>
                <a:srgbClr val="FFFF00"/>
              </a:solidFill>
            </a:endParaRPr>
          </a:p>
        </p:txBody>
      </p:sp>
      <p:sp>
        <p:nvSpPr>
          <p:cNvPr id="46090" name="TextBox 36"/>
          <p:cNvSpPr txBox="1">
            <a:spLocks noChangeArrowheads="1"/>
          </p:cNvSpPr>
          <p:nvPr/>
        </p:nvSpPr>
        <p:spPr bwMode="auto">
          <a:xfrm>
            <a:off x="842963" y="1873250"/>
            <a:ext cx="591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Example : Find the area of the triangle.</a:t>
            </a:r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6229350" y="2943225"/>
          <a:ext cx="23018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Equation" r:id="rId3" imgW="1079032" imgH="393529" progId="Equation.DSMT4">
                  <p:embed/>
                </p:oleObj>
              </mc:Choice>
              <mc:Fallback>
                <p:oleObj name="Equation" r:id="rId3" imgW="1079032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2943225"/>
                        <a:ext cx="2301875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943600" y="2489200"/>
            <a:ext cx="272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The version we use is</a:t>
            </a:r>
          </a:p>
        </p:txBody>
      </p:sp>
      <p:sp>
        <p:nvSpPr>
          <p:cNvPr id="46093" name="TextBox 31"/>
          <p:cNvSpPr txBox="1">
            <a:spLocks noChangeArrowheads="1"/>
          </p:cNvSpPr>
          <p:nvPr/>
        </p:nvSpPr>
        <p:spPr bwMode="auto">
          <a:xfrm>
            <a:off x="2206625" y="3294063"/>
            <a:ext cx="828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080808"/>
                </a:solidFill>
              </a:rPr>
              <a:t>60</a:t>
            </a:r>
            <a:r>
              <a:rPr lang="en-GB" sz="3200" baseline="30000">
                <a:solidFill>
                  <a:srgbClr val="080808"/>
                </a:solidFill>
              </a:rPr>
              <a:t>o</a:t>
            </a:r>
            <a:endParaRPr lang="en-GB" sz="3200">
              <a:solidFill>
                <a:srgbClr val="080808"/>
              </a:solidFill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603875" y="4559300"/>
          <a:ext cx="335915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7" name="Equation" r:id="rId5" imgW="1574800" imgH="393700" progId="Equation.DSMT4">
                  <p:embed/>
                </p:oleObj>
              </mc:Choice>
              <mc:Fallback>
                <p:oleObj name="Equation" r:id="rId5" imgW="15748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4559300"/>
                        <a:ext cx="3359150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170488" y="5754688"/>
          <a:ext cx="39274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8" name="Equation" r:id="rId7" imgW="1841500" imgH="203200" progId="Equation.DSMT4">
                  <p:embed/>
                </p:oleObj>
              </mc:Choice>
              <mc:Fallback>
                <p:oleObj name="Equation" r:id="rId7" imgW="18415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5754688"/>
                        <a:ext cx="3927475" cy="43338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97088" y="693738"/>
            <a:ext cx="5362575" cy="762000"/>
          </a:xfrm>
        </p:spPr>
        <p:txBody>
          <a:bodyPr/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What Goes In The Box ?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82663" y="1865313"/>
            <a:ext cx="6361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Calculate the areas of the triangles below:</a:t>
            </a:r>
          </a:p>
        </p:txBody>
      </p:sp>
      <p:grpSp>
        <p:nvGrpSpPr>
          <p:cNvPr id="47108" name="Group 12"/>
          <p:cNvGrpSpPr>
            <a:grpSpLocks/>
          </p:cNvGrpSpPr>
          <p:nvPr/>
        </p:nvGrpSpPr>
        <p:grpSpPr bwMode="auto">
          <a:xfrm>
            <a:off x="1371600" y="2463800"/>
            <a:ext cx="4114800" cy="1905000"/>
            <a:chOff x="864" y="1104"/>
            <a:chExt cx="2592" cy="1200"/>
          </a:xfrm>
        </p:grpSpPr>
        <p:sp>
          <p:nvSpPr>
            <p:cNvPr id="47123" name="Text Box 4"/>
            <p:cNvSpPr txBox="1">
              <a:spLocks noChangeArrowheads="1"/>
            </p:cNvSpPr>
            <p:nvPr/>
          </p:nvSpPr>
          <p:spPr bwMode="auto">
            <a:xfrm>
              <a:off x="864" y="1104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(1)</a:t>
              </a:r>
            </a:p>
          </p:txBody>
        </p:sp>
        <p:grpSp>
          <p:nvGrpSpPr>
            <p:cNvPr id="47124" name="Group 8"/>
            <p:cNvGrpSpPr>
              <a:grpSpLocks/>
            </p:cNvGrpSpPr>
            <p:nvPr/>
          </p:nvGrpSpPr>
          <p:grpSpPr bwMode="auto">
            <a:xfrm>
              <a:off x="1008" y="1104"/>
              <a:ext cx="2448" cy="912"/>
              <a:chOff x="1008" y="1104"/>
              <a:chExt cx="2448" cy="912"/>
            </a:xfrm>
          </p:grpSpPr>
          <p:sp>
            <p:nvSpPr>
              <p:cNvPr id="47128" name="Line 5"/>
              <p:cNvSpPr>
                <a:spLocks noChangeShapeType="1"/>
              </p:cNvSpPr>
              <p:nvPr/>
            </p:nvSpPr>
            <p:spPr bwMode="auto">
              <a:xfrm flipV="1">
                <a:off x="1008" y="1104"/>
                <a:ext cx="864" cy="76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29" name="Line 6"/>
              <p:cNvSpPr>
                <a:spLocks noChangeShapeType="1"/>
              </p:cNvSpPr>
              <p:nvPr/>
            </p:nvSpPr>
            <p:spPr bwMode="auto">
              <a:xfrm>
                <a:off x="1872" y="1104"/>
                <a:ext cx="1584" cy="91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0" name="Line 7"/>
              <p:cNvSpPr>
                <a:spLocks noChangeShapeType="1"/>
              </p:cNvSpPr>
              <p:nvPr/>
            </p:nvSpPr>
            <p:spPr bwMode="auto">
              <a:xfrm>
                <a:off x="1008" y="1872"/>
                <a:ext cx="2448" cy="14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7125" name="Text Box 9"/>
            <p:cNvSpPr txBox="1">
              <a:spLocks noChangeArrowheads="1"/>
            </p:cNvSpPr>
            <p:nvPr/>
          </p:nvSpPr>
          <p:spPr bwMode="auto">
            <a:xfrm>
              <a:off x="2544" y="1680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23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47126" name="Text Box 10"/>
            <p:cNvSpPr txBox="1">
              <a:spLocks noChangeArrowheads="1"/>
            </p:cNvSpPr>
            <p:nvPr/>
          </p:nvSpPr>
          <p:spPr bwMode="auto">
            <a:xfrm>
              <a:off x="1824" y="2016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15cm</a:t>
              </a:r>
            </a:p>
          </p:txBody>
        </p:sp>
        <p:sp>
          <p:nvSpPr>
            <p:cNvPr id="47127" name="Text Box 11"/>
            <p:cNvSpPr txBox="1">
              <a:spLocks noChangeArrowheads="1"/>
            </p:cNvSpPr>
            <p:nvPr/>
          </p:nvSpPr>
          <p:spPr bwMode="auto">
            <a:xfrm>
              <a:off x="2496" y="1152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12.6cm</a:t>
              </a:r>
            </a:p>
          </p:txBody>
        </p:sp>
      </p:grpSp>
      <p:grpSp>
        <p:nvGrpSpPr>
          <p:cNvPr id="47109" name="Group 21"/>
          <p:cNvGrpSpPr>
            <a:grpSpLocks/>
          </p:cNvGrpSpPr>
          <p:nvPr/>
        </p:nvGrpSpPr>
        <p:grpSpPr bwMode="auto">
          <a:xfrm>
            <a:off x="1371600" y="4419600"/>
            <a:ext cx="3505200" cy="2209800"/>
            <a:chOff x="864" y="2784"/>
            <a:chExt cx="2208" cy="1392"/>
          </a:xfrm>
        </p:grpSpPr>
        <p:sp>
          <p:nvSpPr>
            <p:cNvPr id="47115" name="Text Box 13"/>
            <p:cNvSpPr txBox="1">
              <a:spLocks noChangeArrowheads="1"/>
            </p:cNvSpPr>
            <p:nvPr/>
          </p:nvSpPr>
          <p:spPr bwMode="auto">
            <a:xfrm>
              <a:off x="864" y="2784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(2)</a:t>
              </a:r>
            </a:p>
          </p:txBody>
        </p:sp>
        <p:grpSp>
          <p:nvGrpSpPr>
            <p:cNvPr id="47116" name="Group 17"/>
            <p:cNvGrpSpPr>
              <a:grpSpLocks/>
            </p:cNvGrpSpPr>
            <p:nvPr/>
          </p:nvGrpSpPr>
          <p:grpSpPr bwMode="auto">
            <a:xfrm>
              <a:off x="1392" y="2880"/>
              <a:ext cx="1680" cy="1296"/>
              <a:chOff x="1392" y="2880"/>
              <a:chExt cx="1680" cy="1296"/>
            </a:xfrm>
          </p:grpSpPr>
          <p:sp>
            <p:nvSpPr>
              <p:cNvPr id="47120" name="Line 14"/>
              <p:cNvSpPr>
                <a:spLocks noChangeShapeType="1"/>
              </p:cNvSpPr>
              <p:nvPr/>
            </p:nvSpPr>
            <p:spPr bwMode="auto">
              <a:xfrm>
                <a:off x="1392" y="2880"/>
                <a:ext cx="1680" cy="43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21" name="Line 15"/>
              <p:cNvSpPr>
                <a:spLocks noChangeShapeType="1"/>
              </p:cNvSpPr>
              <p:nvPr/>
            </p:nvSpPr>
            <p:spPr bwMode="auto">
              <a:xfrm>
                <a:off x="1392" y="2880"/>
                <a:ext cx="144" cy="129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22" name="Line 16"/>
              <p:cNvSpPr>
                <a:spLocks noChangeShapeType="1"/>
              </p:cNvSpPr>
              <p:nvPr/>
            </p:nvSpPr>
            <p:spPr bwMode="auto">
              <a:xfrm flipV="1">
                <a:off x="1536" y="3312"/>
                <a:ext cx="1536" cy="86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7117" name="Text Box 18"/>
            <p:cNvSpPr txBox="1">
              <a:spLocks noChangeArrowheads="1"/>
            </p:cNvSpPr>
            <p:nvPr/>
          </p:nvSpPr>
          <p:spPr bwMode="auto">
            <a:xfrm>
              <a:off x="1584" y="36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71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47118" name="Text Box 19"/>
            <p:cNvSpPr txBox="1">
              <a:spLocks noChangeArrowheads="1"/>
            </p:cNvSpPr>
            <p:nvPr/>
          </p:nvSpPr>
          <p:spPr bwMode="auto">
            <a:xfrm>
              <a:off x="912" y="3408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5.7m</a:t>
              </a:r>
            </a:p>
          </p:txBody>
        </p:sp>
        <p:sp>
          <p:nvSpPr>
            <p:cNvPr id="47119" name="Text Box 20"/>
            <p:cNvSpPr txBox="1">
              <a:spLocks noChangeArrowheads="1"/>
            </p:cNvSpPr>
            <p:nvPr/>
          </p:nvSpPr>
          <p:spPr bwMode="auto">
            <a:xfrm>
              <a:off x="2352" y="3792"/>
              <a:ext cx="63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6.2m</a:t>
              </a:r>
            </a:p>
          </p:txBody>
        </p:sp>
      </p:grpSp>
      <p:sp>
        <p:nvSpPr>
          <p:cNvPr id="47110" name="Rectangle 31"/>
          <p:cNvSpPr>
            <a:spLocks noChangeArrowheads="1"/>
          </p:cNvSpPr>
          <p:nvPr/>
        </p:nvSpPr>
        <p:spPr bwMode="auto">
          <a:xfrm>
            <a:off x="6143625" y="2895600"/>
            <a:ext cx="1600200" cy="6096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32"/>
          <p:cNvSpPr>
            <a:spLocks noChangeArrowheads="1"/>
          </p:cNvSpPr>
          <p:nvPr/>
        </p:nvSpPr>
        <p:spPr bwMode="auto">
          <a:xfrm>
            <a:off x="5410200" y="5689600"/>
            <a:ext cx="1600200" cy="6096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6143625" y="29718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 36.9cm</a:t>
            </a:r>
            <a:r>
              <a:rPr lang="en-GB" baseline="30000"/>
              <a:t>2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514975" y="579120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 16.7m</a:t>
            </a:r>
            <a:r>
              <a:rPr lang="en-GB" baseline="30000"/>
              <a:t>2</a:t>
            </a:r>
          </a:p>
        </p:txBody>
      </p:sp>
      <p:sp>
        <p:nvSpPr>
          <p:cNvPr id="41" name="Cloud 40"/>
          <p:cNvSpPr/>
          <p:nvPr/>
        </p:nvSpPr>
        <p:spPr>
          <a:xfrm>
            <a:off x="5697538" y="122238"/>
            <a:ext cx="3292475" cy="19748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u="sng" dirty="0">
                <a:solidFill>
                  <a:srgbClr val="080808"/>
                </a:solidFill>
                <a:latin typeface="Comic Sans MS" pitchFamily="66" charset="0"/>
              </a:rPr>
              <a:t>Key feature </a:t>
            </a: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Remember (SAS)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 autoUpdateAnimBg="0"/>
      <p:bldP spid="8228" grpId="0" autoUpdateAnimBg="0"/>
      <p:bldP spid="4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Be able to recognise the correct trigonometric formula to use to  solve a problem involving triangles.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48133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use our knowledge gained so far to solve various trigonometry problems.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>
            <a:off x="1584325" y="701675"/>
            <a:ext cx="58975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Mixed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1038"/>
          <p:cNvSpPr txBox="1">
            <a:spLocks noChangeArrowheads="1"/>
          </p:cNvSpPr>
          <p:nvPr/>
        </p:nvSpPr>
        <p:spPr bwMode="auto">
          <a:xfrm>
            <a:off x="5048250" y="4751388"/>
            <a:ext cx="3700463" cy="708025"/>
          </a:xfrm>
          <a:prstGeom prst="rect">
            <a:avLst/>
          </a:prstGeom>
          <a:solidFill>
            <a:schemeClr val="tx2">
              <a:lumMod val="10000"/>
            </a:schemeClr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 dirty="0">
                <a:solidFill>
                  <a:srgbClr val="FF0000"/>
                </a:solidFill>
                <a:cs typeface="Arial" charset="0"/>
              </a:rPr>
              <a:t>S</a:t>
            </a:r>
            <a:r>
              <a:rPr lang="en-GB" sz="4000" baseline="30000" dirty="0">
                <a:solidFill>
                  <a:srgbClr val="FF0000"/>
                </a:solidFill>
                <a:cs typeface="Arial" charset="0"/>
              </a:rPr>
              <a:t>O</a:t>
            </a:r>
            <a:r>
              <a:rPr lang="en-GB" sz="4000" dirty="0">
                <a:solidFill>
                  <a:srgbClr val="FF0000"/>
                </a:solidFill>
                <a:cs typeface="Arial" charset="0"/>
              </a:rPr>
              <a:t>H</a:t>
            </a:r>
            <a:r>
              <a:rPr lang="en-GB" sz="4000" dirty="0">
                <a:cs typeface="Arial" charset="0"/>
              </a:rPr>
              <a:t> </a:t>
            </a:r>
            <a:r>
              <a:rPr lang="en-GB" sz="4000" dirty="0">
                <a:solidFill>
                  <a:srgbClr val="00CC00"/>
                </a:solidFill>
                <a:cs typeface="Arial" charset="0"/>
              </a:rPr>
              <a:t>C</a:t>
            </a:r>
            <a:r>
              <a:rPr lang="en-GB" sz="4000" baseline="30000" dirty="0">
                <a:solidFill>
                  <a:srgbClr val="00CC00"/>
                </a:solidFill>
                <a:cs typeface="Arial" charset="0"/>
              </a:rPr>
              <a:t>A</a:t>
            </a:r>
            <a:r>
              <a:rPr lang="en-GB" sz="4000" dirty="0">
                <a:solidFill>
                  <a:srgbClr val="00CC00"/>
                </a:solidFill>
                <a:cs typeface="Arial" charset="0"/>
              </a:rPr>
              <a:t>H</a:t>
            </a:r>
            <a:r>
              <a:rPr lang="en-GB" sz="4000" dirty="0">
                <a:cs typeface="Arial" charset="0"/>
              </a:rPr>
              <a:t> </a:t>
            </a:r>
            <a:r>
              <a:rPr lang="en-GB" sz="4000" dirty="0">
                <a:solidFill>
                  <a:srgbClr val="CC00CC"/>
                </a:solidFill>
                <a:cs typeface="Arial" charset="0"/>
              </a:rPr>
              <a:t>T</a:t>
            </a:r>
            <a:r>
              <a:rPr lang="en-GB" sz="4000" baseline="30000" dirty="0">
                <a:solidFill>
                  <a:srgbClr val="CC00CC"/>
                </a:solidFill>
                <a:cs typeface="Arial" charset="0"/>
              </a:rPr>
              <a:t>O</a:t>
            </a:r>
            <a:r>
              <a:rPr lang="en-GB" sz="4000" dirty="0">
                <a:solidFill>
                  <a:srgbClr val="CC00CC"/>
                </a:solidFill>
                <a:cs typeface="Arial" charset="0"/>
              </a:rPr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641600" y="2638425"/>
            <a:ext cx="3784600" cy="1790700"/>
            <a:chOff x="1664" y="1662"/>
            <a:chExt cx="2384" cy="1128"/>
          </a:xfrm>
        </p:grpSpPr>
        <p:sp>
          <p:nvSpPr>
            <p:cNvPr id="49210" name="Freeform 8"/>
            <p:cNvSpPr>
              <a:spLocks/>
            </p:cNvSpPr>
            <p:nvPr/>
          </p:nvSpPr>
          <p:spPr bwMode="auto">
            <a:xfrm>
              <a:off x="1664" y="1662"/>
              <a:ext cx="2384" cy="1078"/>
            </a:xfrm>
            <a:custGeom>
              <a:avLst/>
              <a:gdLst>
                <a:gd name="T0" fmla="*/ 0 w 2384"/>
                <a:gd name="T1" fmla="*/ 0 h 1078"/>
                <a:gd name="T2" fmla="*/ 2384 w 2384"/>
                <a:gd name="T3" fmla="*/ 1078 h 1078"/>
                <a:gd name="T4" fmla="*/ 0 60000 65536"/>
                <a:gd name="T5" fmla="*/ 0 60000 65536"/>
                <a:gd name="T6" fmla="*/ 0 w 2384"/>
                <a:gd name="T7" fmla="*/ 0 h 1078"/>
                <a:gd name="T8" fmla="*/ 2384 w 2384"/>
                <a:gd name="T9" fmla="*/ 1078 h 107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384" h="1078">
                  <a:moveTo>
                    <a:pt x="0" y="0"/>
                  </a:moveTo>
                  <a:lnTo>
                    <a:pt x="2384" y="1078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11" name="Text Box 9"/>
            <p:cNvSpPr txBox="1">
              <a:spLocks noChangeArrowheads="1"/>
            </p:cNvSpPr>
            <p:nvPr/>
          </p:nvSpPr>
          <p:spPr bwMode="auto">
            <a:xfrm>
              <a:off x="3520" y="2577"/>
              <a:ext cx="36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/>
                <a:t>25</a:t>
              </a:r>
              <a:r>
                <a:rPr lang="en-GB" sz="1600" baseline="30000"/>
                <a:t>o</a:t>
              </a:r>
              <a:endParaRPr lang="en-GB" sz="1600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114925" y="4402138"/>
            <a:ext cx="1411288" cy="369887"/>
            <a:chOff x="3177" y="2428"/>
            <a:chExt cx="889" cy="233"/>
          </a:xfrm>
        </p:grpSpPr>
        <p:sp>
          <p:nvSpPr>
            <p:cNvPr id="49207" name="Text Box 11"/>
            <p:cNvSpPr txBox="1">
              <a:spLocks noChangeArrowheads="1"/>
            </p:cNvSpPr>
            <p:nvPr/>
          </p:nvSpPr>
          <p:spPr bwMode="auto">
            <a:xfrm>
              <a:off x="3408" y="2428"/>
              <a:ext cx="57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15 m</a:t>
              </a:r>
            </a:p>
          </p:txBody>
        </p:sp>
        <p:sp>
          <p:nvSpPr>
            <p:cNvPr id="49208" name="Line 12"/>
            <p:cNvSpPr>
              <a:spLocks noChangeShapeType="1"/>
            </p:cNvSpPr>
            <p:nvPr/>
          </p:nvSpPr>
          <p:spPr bwMode="auto">
            <a:xfrm>
              <a:off x="3770" y="2538"/>
              <a:ext cx="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09" name="Line 13"/>
            <p:cNvSpPr>
              <a:spLocks noChangeShapeType="1"/>
            </p:cNvSpPr>
            <p:nvPr/>
          </p:nvSpPr>
          <p:spPr bwMode="auto">
            <a:xfrm flipH="1">
              <a:off x="3177" y="2532"/>
              <a:ext cx="2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157" name="Group 14"/>
          <p:cNvGrpSpPr>
            <a:grpSpLocks/>
          </p:cNvGrpSpPr>
          <p:nvPr/>
        </p:nvGrpSpPr>
        <p:grpSpPr bwMode="auto">
          <a:xfrm>
            <a:off x="927100" y="1282700"/>
            <a:ext cx="7651750" cy="3421063"/>
            <a:chOff x="584" y="808"/>
            <a:chExt cx="4820" cy="2155"/>
          </a:xfrm>
        </p:grpSpPr>
        <p:graphicFrame>
          <p:nvGraphicFramePr>
            <p:cNvPr id="49198" name="Object 6"/>
            <p:cNvGraphicFramePr>
              <a:graphicFrameLocks noChangeAspect="1"/>
            </p:cNvGraphicFramePr>
            <p:nvPr/>
          </p:nvGraphicFramePr>
          <p:xfrm>
            <a:off x="794" y="1639"/>
            <a:ext cx="999" cy="11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12" name="CorelDRAW" r:id="rId3" imgW="1267968" imgH="1377696" progId="">
                    <p:embed/>
                  </p:oleObj>
                </mc:Choice>
                <mc:Fallback>
                  <p:oleObj name="CorelDRAW" r:id="rId3" imgW="1267968" imgH="1377696" progId="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4" y="1639"/>
                          <a:ext cx="999" cy="11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9199" name="Group 16"/>
            <p:cNvGrpSpPr>
              <a:grpSpLocks/>
            </p:cNvGrpSpPr>
            <p:nvPr/>
          </p:nvGrpSpPr>
          <p:grpSpPr bwMode="auto">
            <a:xfrm>
              <a:off x="584" y="2551"/>
              <a:ext cx="4791" cy="412"/>
              <a:chOff x="566" y="2585"/>
              <a:chExt cx="4791" cy="412"/>
            </a:xfrm>
          </p:grpSpPr>
          <p:graphicFrame>
            <p:nvGraphicFramePr>
              <p:cNvPr id="49201" name="Object 7"/>
              <p:cNvGraphicFramePr>
                <a:graphicFrameLocks noChangeAspect="1"/>
              </p:cNvGraphicFramePr>
              <p:nvPr/>
            </p:nvGraphicFramePr>
            <p:xfrm>
              <a:off x="4020" y="2585"/>
              <a:ext cx="78" cy="18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9213" name="CorelDRAW" r:id="rId5" imgW="123152" imgH="301721" progId="">
                      <p:embed/>
                    </p:oleObj>
                  </mc:Choice>
                  <mc:Fallback>
                    <p:oleObj name="CorelDRAW" r:id="rId5" imgW="123152" imgH="301721" progId="">
                      <p:embed/>
                      <p:pic>
                        <p:nvPicPr>
                          <p:cNvPr id="0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20" y="2585"/>
                            <a:ext cx="78" cy="18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202" name="Object 8"/>
              <p:cNvGraphicFramePr>
                <a:graphicFrameLocks noChangeAspect="1"/>
              </p:cNvGraphicFramePr>
              <p:nvPr/>
            </p:nvGraphicFramePr>
            <p:xfrm>
              <a:off x="3204" y="2585"/>
              <a:ext cx="78" cy="18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9214" name="CorelDRAW" r:id="rId7" imgW="123152" imgH="301721" progId="">
                      <p:embed/>
                    </p:oleObj>
                  </mc:Choice>
                  <mc:Fallback>
                    <p:oleObj name="CorelDRAW" r:id="rId7" imgW="123152" imgH="301721" progId="">
                      <p:embed/>
                      <p:pic>
                        <p:nvPicPr>
                          <p:cNvPr id="0" name="Object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04" y="2585"/>
                            <a:ext cx="78" cy="18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49203" name="Group 19"/>
              <p:cNvGrpSpPr>
                <a:grpSpLocks/>
              </p:cNvGrpSpPr>
              <p:nvPr/>
            </p:nvGrpSpPr>
            <p:grpSpPr bwMode="auto">
              <a:xfrm>
                <a:off x="566" y="2722"/>
                <a:ext cx="4791" cy="275"/>
                <a:chOff x="566" y="2722"/>
                <a:chExt cx="4791" cy="275"/>
              </a:xfrm>
            </p:grpSpPr>
            <p:sp>
              <p:nvSpPr>
                <p:cNvPr id="49204" name="Line 20"/>
                <p:cNvSpPr>
                  <a:spLocks noChangeShapeType="1"/>
                </p:cNvSpPr>
                <p:nvPr/>
              </p:nvSpPr>
              <p:spPr bwMode="auto">
                <a:xfrm>
                  <a:off x="566" y="2769"/>
                  <a:ext cx="47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20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019" y="2722"/>
                  <a:ext cx="23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800">
                      <a:solidFill>
                        <a:srgbClr val="FF0000"/>
                      </a:solidFill>
                    </a:rPr>
                    <a:t>A</a:t>
                  </a:r>
                </a:p>
              </p:txBody>
            </p:sp>
            <p:sp>
              <p:nvSpPr>
                <p:cNvPr id="4920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034" y="2764"/>
                  <a:ext cx="23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1pPr>
                  <a:lvl2pPr marL="742950" indent="-28575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pitchFamily="66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800">
                      <a:solidFill>
                        <a:srgbClr val="FF0000"/>
                      </a:solidFill>
                    </a:rPr>
                    <a:t>D</a:t>
                  </a:r>
                </a:p>
              </p:txBody>
            </p:sp>
          </p:grpSp>
        </p:grpSp>
        <p:sp>
          <p:nvSpPr>
            <p:cNvPr id="7191" name="Text Box 23"/>
            <p:cNvSpPr txBox="1">
              <a:spLocks noChangeArrowheads="1"/>
            </p:cNvSpPr>
            <p:nvPr/>
          </p:nvSpPr>
          <p:spPr bwMode="auto">
            <a:xfrm>
              <a:off x="3112" y="808"/>
              <a:ext cx="2292" cy="1408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6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GB">
                  <a:cs typeface="Arial" charset="0"/>
                </a:rPr>
                <a:t>The </a:t>
              </a:r>
              <a:r>
                <a:rPr lang="en-GB">
                  <a:solidFill>
                    <a:schemeClr val="accent2"/>
                  </a:solidFill>
                  <a:cs typeface="Arial" charset="0"/>
                </a:rPr>
                <a:t>angle of elevation</a:t>
              </a:r>
              <a:r>
                <a:rPr lang="en-GB">
                  <a:cs typeface="Arial" charset="0"/>
                </a:rPr>
                <a:t> of the top of a building measured from point </a:t>
              </a:r>
              <a:r>
                <a:rPr lang="en-GB">
                  <a:solidFill>
                    <a:schemeClr val="accent2"/>
                  </a:solidFill>
                  <a:cs typeface="Arial" charset="0"/>
                </a:rPr>
                <a:t>A</a:t>
              </a:r>
              <a:r>
                <a:rPr lang="en-GB">
                  <a:cs typeface="Arial" charset="0"/>
                </a:rPr>
                <a:t> is 25</a:t>
              </a:r>
              <a:r>
                <a:rPr lang="en-GB" baseline="30000">
                  <a:cs typeface="Arial" charset="0"/>
                </a:rPr>
                <a:t>o</a:t>
              </a:r>
              <a:r>
                <a:rPr lang="en-GB">
                  <a:cs typeface="Arial" charset="0"/>
                </a:rPr>
                <a:t>. At point </a:t>
              </a:r>
              <a:r>
                <a:rPr lang="en-GB">
                  <a:solidFill>
                    <a:schemeClr val="accent2"/>
                  </a:solidFill>
                  <a:cs typeface="Arial" charset="0"/>
                </a:rPr>
                <a:t>D</a:t>
              </a:r>
              <a:r>
                <a:rPr lang="en-GB">
                  <a:cs typeface="Arial" charset="0"/>
                </a:rPr>
                <a:t> which is 15m closer to the building, the angle of elevation is 35</a:t>
              </a:r>
              <a:r>
                <a:rPr lang="en-GB" baseline="30000">
                  <a:cs typeface="Arial" charset="0"/>
                </a:rPr>
                <a:t>o</a:t>
              </a:r>
              <a:r>
                <a:rPr lang="en-GB">
                  <a:cs typeface="Arial" charset="0"/>
                </a:rPr>
                <a:t> Calculate the height of the building.</a:t>
              </a: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2465388" y="2308225"/>
            <a:ext cx="498475" cy="2374900"/>
            <a:chOff x="1553" y="1454"/>
            <a:chExt cx="314" cy="1496"/>
          </a:xfrm>
        </p:grpSpPr>
        <p:sp>
          <p:nvSpPr>
            <p:cNvPr id="49194" name="Text Box 25"/>
            <p:cNvSpPr txBox="1">
              <a:spLocks noChangeArrowheads="1"/>
            </p:cNvSpPr>
            <p:nvPr/>
          </p:nvSpPr>
          <p:spPr bwMode="auto">
            <a:xfrm>
              <a:off x="1553" y="1454"/>
              <a:ext cx="2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49195" name="Text Box 26"/>
            <p:cNvSpPr txBox="1">
              <a:spLocks noChangeArrowheads="1"/>
            </p:cNvSpPr>
            <p:nvPr/>
          </p:nvSpPr>
          <p:spPr bwMode="auto">
            <a:xfrm>
              <a:off x="1576" y="2758"/>
              <a:ext cx="25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49196" name="Rectangle 27"/>
            <p:cNvSpPr>
              <a:spLocks noChangeArrowheads="1"/>
            </p:cNvSpPr>
            <p:nvPr/>
          </p:nvSpPr>
          <p:spPr bwMode="auto">
            <a:xfrm>
              <a:off x="1735" y="2617"/>
              <a:ext cx="132" cy="12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7" name="Line 28"/>
            <p:cNvSpPr>
              <a:spLocks noChangeShapeType="1"/>
            </p:cNvSpPr>
            <p:nvPr/>
          </p:nvSpPr>
          <p:spPr bwMode="auto">
            <a:xfrm>
              <a:off x="1648" y="1656"/>
              <a:ext cx="0" cy="10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328613" y="1489075"/>
            <a:ext cx="3752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Angle TDA =</a:t>
            </a: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4767263" y="4033838"/>
            <a:ext cx="936625" cy="388937"/>
            <a:chOff x="3003" y="2541"/>
            <a:chExt cx="590" cy="245"/>
          </a:xfrm>
        </p:grpSpPr>
        <p:sp>
          <p:nvSpPr>
            <p:cNvPr id="49192" name="Freeform 31" descr="Parchment"/>
            <p:cNvSpPr>
              <a:spLocks/>
            </p:cNvSpPr>
            <p:nvPr/>
          </p:nvSpPr>
          <p:spPr bwMode="auto">
            <a:xfrm>
              <a:off x="3003" y="2541"/>
              <a:ext cx="339" cy="186"/>
            </a:xfrm>
            <a:custGeom>
              <a:avLst/>
              <a:gdLst>
                <a:gd name="T0" fmla="*/ 0 w 339"/>
                <a:gd name="T1" fmla="*/ 3 h 186"/>
                <a:gd name="T2" fmla="*/ 234 w 339"/>
                <a:gd name="T3" fmla="*/ 186 h 186"/>
                <a:gd name="T4" fmla="*/ 339 w 339"/>
                <a:gd name="T5" fmla="*/ 186 h 186"/>
                <a:gd name="T6" fmla="*/ 309 w 339"/>
                <a:gd name="T7" fmla="*/ 0 h 186"/>
                <a:gd name="T8" fmla="*/ 0 w 339"/>
                <a:gd name="T9" fmla="*/ 3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9"/>
                <a:gd name="T16" fmla="*/ 0 h 186"/>
                <a:gd name="T17" fmla="*/ 339 w 339"/>
                <a:gd name="T18" fmla="*/ 186 h 1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9" h="186">
                  <a:moveTo>
                    <a:pt x="0" y="3"/>
                  </a:moveTo>
                  <a:lnTo>
                    <a:pt x="234" y="186"/>
                  </a:lnTo>
                  <a:lnTo>
                    <a:pt x="339" y="186"/>
                  </a:lnTo>
                  <a:lnTo>
                    <a:pt x="309" y="0"/>
                  </a:lnTo>
                  <a:lnTo>
                    <a:pt x="0" y="3"/>
                  </a:lnTo>
                  <a:close/>
                </a:path>
              </a:pathLst>
            </a:custGeom>
            <a:blipFill dpi="0" rotWithShape="0">
              <a:blip r:embed="rId8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93" name="Text Box 32" descr="Parchment"/>
            <p:cNvSpPr txBox="1">
              <a:spLocks noChangeArrowheads="1"/>
            </p:cNvSpPr>
            <p:nvPr/>
          </p:nvSpPr>
          <p:spPr bwMode="auto">
            <a:xfrm>
              <a:off x="3165" y="2553"/>
              <a:ext cx="4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>
                  <a:solidFill>
                    <a:srgbClr val="FF0000"/>
                  </a:solidFill>
                </a:rPr>
                <a:t>145</a:t>
              </a:r>
              <a:r>
                <a:rPr lang="en-GB" sz="1800" baseline="30000">
                  <a:solidFill>
                    <a:srgbClr val="FF0000"/>
                  </a:solidFill>
                </a:rPr>
                <a:t>o</a:t>
              </a:r>
              <a:endParaRPr lang="en-GB" sz="1800">
                <a:solidFill>
                  <a:srgbClr val="FF0000"/>
                </a:solidFill>
              </a:endParaRPr>
            </a:p>
          </p:txBody>
        </p:sp>
      </p:grp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347663" y="1870075"/>
            <a:ext cx="3752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Angle DTA =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3956050" y="3338513"/>
            <a:ext cx="60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>
                <a:solidFill>
                  <a:srgbClr val="FF0000"/>
                </a:solidFill>
              </a:rPr>
              <a:t>10</a:t>
            </a:r>
            <a:r>
              <a:rPr lang="en-GB" sz="1800" baseline="30000">
                <a:solidFill>
                  <a:srgbClr val="FF0000"/>
                </a:solidFill>
              </a:rPr>
              <a:t>o</a:t>
            </a:r>
            <a:endParaRPr lang="en-GB" sz="1800">
              <a:solidFill>
                <a:srgbClr val="FF0000"/>
              </a:solidFill>
            </a:endParaRPr>
          </a:p>
        </p:txBody>
      </p:sp>
      <p:graphicFrame>
        <p:nvGraphicFramePr>
          <p:cNvPr id="7203" name="Object 2"/>
          <p:cNvGraphicFramePr>
            <a:graphicFrameLocks noChangeAspect="1"/>
          </p:cNvGraphicFramePr>
          <p:nvPr/>
        </p:nvGraphicFramePr>
        <p:xfrm>
          <a:off x="893763" y="5584825"/>
          <a:ext cx="16129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5" name="Equation" r:id="rId9" imgW="1155199" imgH="406224" progId="Equation.DSMT4">
                  <p:embed/>
                </p:oleObj>
              </mc:Choice>
              <mc:Fallback>
                <p:oleObj name="Equation" r:id="rId9" imgW="1155199" imgH="40622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5584825"/>
                        <a:ext cx="16129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4" name="Object 3"/>
          <p:cNvGraphicFramePr>
            <a:graphicFrameLocks noChangeAspect="1"/>
          </p:cNvGraphicFramePr>
          <p:nvPr/>
        </p:nvGraphicFramePr>
        <p:xfrm>
          <a:off x="817563" y="6205538"/>
          <a:ext cx="23749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6" name="Equation" r:id="rId11" imgW="1701800" imgH="419100" progId="Equation.DSMT4">
                  <p:embed/>
                </p:oleObj>
              </mc:Choice>
              <mc:Fallback>
                <p:oleObj name="Equation" r:id="rId11" imgW="17018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6205538"/>
                        <a:ext cx="2374900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628900" y="2625725"/>
            <a:ext cx="2514600" cy="1827213"/>
            <a:chOff x="1656" y="1654"/>
            <a:chExt cx="1584" cy="1151"/>
          </a:xfrm>
        </p:grpSpPr>
        <p:sp>
          <p:nvSpPr>
            <p:cNvPr id="49190" name="Freeform 38"/>
            <p:cNvSpPr>
              <a:spLocks/>
            </p:cNvSpPr>
            <p:nvPr/>
          </p:nvSpPr>
          <p:spPr bwMode="auto">
            <a:xfrm>
              <a:off x="1656" y="1654"/>
              <a:ext cx="1584" cy="1086"/>
            </a:xfrm>
            <a:custGeom>
              <a:avLst/>
              <a:gdLst>
                <a:gd name="T0" fmla="*/ 0 w 1584"/>
                <a:gd name="T1" fmla="*/ 0 h 1086"/>
                <a:gd name="T2" fmla="*/ 1584 w 1584"/>
                <a:gd name="T3" fmla="*/ 1086 h 1086"/>
                <a:gd name="T4" fmla="*/ 0 60000 65536"/>
                <a:gd name="T5" fmla="*/ 0 60000 65536"/>
                <a:gd name="T6" fmla="*/ 0 w 1584"/>
                <a:gd name="T7" fmla="*/ 0 h 1086"/>
                <a:gd name="T8" fmla="*/ 1584 w 1584"/>
                <a:gd name="T9" fmla="*/ 1086 h 10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84" h="1086">
                  <a:moveTo>
                    <a:pt x="0" y="0"/>
                  </a:moveTo>
                  <a:lnTo>
                    <a:pt x="1584" y="108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91" name="Text Box 39"/>
            <p:cNvSpPr txBox="1">
              <a:spLocks noChangeArrowheads="1"/>
            </p:cNvSpPr>
            <p:nvPr/>
          </p:nvSpPr>
          <p:spPr bwMode="auto">
            <a:xfrm>
              <a:off x="2715" y="2572"/>
              <a:ext cx="4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35</a:t>
              </a:r>
              <a:r>
                <a:rPr lang="en-GB" sz="1800" baseline="30000"/>
                <a:t>o</a:t>
              </a:r>
              <a:endParaRPr lang="en-GB" sz="1800"/>
            </a:p>
          </p:txBody>
        </p:sp>
      </p:grp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3390900" y="3525838"/>
            <a:ext cx="952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>
                <a:solidFill>
                  <a:srgbClr val="FF0000"/>
                </a:solidFill>
              </a:rPr>
              <a:t>36.5</a:t>
            </a:r>
          </a:p>
        </p:txBody>
      </p:sp>
      <p:graphicFrame>
        <p:nvGraphicFramePr>
          <p:cNvPr id="7209" name="Object 4"/>
          <p:cNvGraphicFramePr>
            <a:graphicFrameLocks noChangeAspect="1"/>
          </p:cNvGraphicFramePr>
          <p:nvPr/>
        </p:nvGraphicFramePr>
        <p:xfrm>
          <a:off x="6294438" y="5529263"/>
          <a:ext cx="138271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7" name="Equation" r:id="rId13" imgW="990170" imgH="406224" progId="Equation.DSMT4">
                  <p:embed/>
                </p:oleObj>
              </mc:Choice>
              <mc:Fallback>
                <p:oleObj name="Equation" r:id="rId13" imgW="990170" imgH="406224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438" y="5529263"/>
                        <a:ext cx="1382712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0" name="Object 5"/>
          <p:cNvGraphicFramePr>
            <a:graphicFrameLocks noChangeAspect="1"/>
          </p:cNvGraphicFramePr>
          <p:nvPr/>
        </p:nvGraphicFramePr>
        <p:xfrm>
          <a:off x="5791200" y="6251575"/>
          <a:ext cx="27844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8" name="Equation" r:id="rId15" imgW="1993900" imgH="203200" progId="Equation.DSMT4">
                  <p:embed/>
                </p:oleObj>
              </mc:Choice>
              <mc:Fallback>
                <p:oleObj name="Equation" r:id="rId15" imgW="19939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6251575"/>
                        <a:ext cx="27844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1" name="Rectangle 43"/>
          <p:cNvSpPr>
            <a:spLocks noChangeArrowheads="1"/>
          </p:cNvSpPr>
          <p:nvPr/>
        </p:nvSpPr>
        <p:spPr bwMode="auto">
          <a:xfrm>
            <a:off x="1792288" y="1503363"/>
            <a:ext cx="1798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/>
              <a:t>180 – 35 = 145</a:t>
            </a:r>
            <a:r>
              <a:rPr lang="en-GB" sz="1800" baseline="30000"/>
              <a:t>o</a:t>
            </a:r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1790700" y="1871663"/>
            <a:ext cx="1762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/>
              <a:t>180 – 170 = 10</a:t>
            </a:r>
            <a:r>
              <a:rPr lang="en-GB" sz="1800" baseline="30000"/>
              <a:t>o</a:t>
            </a:r>
          </a:p>
        </p:txBody>
      </p:sp>
      <p:graphicFrame>
        <p:nvGraphicFramePr>
          <p:cNvPr id="45" name="Object 3"/>
          <p:cNvGraphicFramePr>
            <a:graphicFrameLocks noChangeAspect="1"/>
          </p:cNvGraphicFramePr>
          <p:nvPr/>
        </p:nvGraphicFramePr>
        <p:xfrm>
          <a:off x="293688" y="4591050"/>
          <a:ext cx="2692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9" name="Equation" r:id="rId17" imgW="1345616" imgH="393529" progId="Equation.DSMT4">
                  <p:embed/>
                </p:oleObj>
              </mc:Choice>
              <mc:Fallback>
                <p:oleObj name="Equation" r:id="rId17" imgW="134561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4591050"/>
                        <a:ext cx="2692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6" name="Picture 45" descr="TICK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2913487" y="4978405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7" name="Picture 46" descr="question mark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2724535" y="4455873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8" name="Picture 47" descr="TICK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42030" y="4376057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9" name="Picture 48" descr="TICK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91231" y="5297713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1023938" y="4614863"/>
            <a:ext cx="1016000" cy="871537"/>
            <a:chOff x="6828971" y="4325256"/>
            <a:chExt cx="1016000" cy="870857"/>
          </a:xfrm>
        </p:grpSpPr>
        <p:cxnSp>
          <p:nvCxnSpPr>
            <p:cNvPr id="51" name="Straight Connector 50"/>
            <p:cNvCxnSpPr/>
            <p:nvPr/>
          </p:nvCxnSpPr>
          <p:spPr>
            <a:xfrm rot="16200000" flipH="1">
              <a:off x="6908686" y="4324916"/>
              <a:ext cx="870857" cy="87153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" name="Picture 53" descr="TICK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743963" y="4696555"/>
            <a:ext cx="481653" cy="4816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5" name="Picture 54" descr="TICK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072942" y="4696555"/>
            <a:ext cx="481653" cy="4816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9179" name="TextBox 55"/>
          <p:cNvSpPr txBox="1">
            <a:spLocks noChangeArrowheads="1"/>
          </p:cNvSpPr>
          <p:nvPr/>
        </p:nvSpPr>
        <p:spPr bwMode="auto">
          <a:xfrm>
            <a:off x="2497138" y="246063"/>
            <a:ext cx="43322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Exam Type Questions</a:t>
            </a:r>
          </a:p>
        </p:txBody>
      </p:sp>
      <p:pic>
        <p:nvPicPr>
          <p:cNvPr id="57" name="Picture 56" descr="question mark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358878" y="5174330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Group 35"/>
          <p:cNvGrpSpPr>
            <a:grpSpLocks/>
          </p:cNvGrpSpPr>
          <p:nvPr/>
        </p:nvGrpSpPr>
        <p:grpSpPr bwMode="auto">
          <a:xfrm>
            <a:off x="6256338" y="4665663"/>
            <a:ext cx="1016000" cy="871537"/>
            <a:chOff x="6828971" y="4325256"/>
            <a:chExt cx="1016000" cy="870857"/>
          </a:xfrm>
        </p:grpSpPr>
        <p:cxnSp>
          <p:nvCxnSpPr>
            <p:cNvPr id="59" name="Straight Connector 58"/>
            <p:cNvCxnSpPr/>
            <p:nvPr/>
          </p:nvCxnSpPr>
          <p:spPr>
            <a:xfrm rot="16200000" flipH="1">
              <a:off x="6908686" y="4324916"/>
              <a:ext cx="870857" cy="87153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" name="Picture 60" descr="question mark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7601335" y="5167073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7439025" y="4614863"/>
            <a:ext cx="1016000" cy="871537"/>
            <a:chOff x="6828971" y="4325256"/>
            <a:chExt cx="1016000" cy="870857"/>
          </a:xfrm>
        </p:grpSpPr>
        <p:cxnSp>
          <p:nvCxnSpPr>
            <p:cNvPr id="63" name="Straight Connector 62"/>
            <p:cNvCxnSpPr/>
            <p:nvPr/>
          </p:nvCxnSpPr>
          <p:spPr>
            <a:xfrm rot="16200000" flipH="1">
              <a:off x="6908686" y="4324916"/>
              <a:ext cx="870857" cy="87153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 autoUpdateAnimBg="0"/>
      <p:bldP spid="7197" grpId="0" autoUpdateAnimBg="0"/>
      <p:bldP spid="7201" grpId="0" autoUpdateAnimBg="0"/>
      <p:bldP spid="7202" grpId="0" autoUpdateAnimBg="0"/>
      <p:bldP spid="7208" grpId="0" autoUpdateAnimBg="0"/>
      <p:bldP spid="7211" grpId="0" autoUpdateAnimBg="0"/>
      <p:bldP spid="721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66738" y="3251200"/>
            <a:ext cx="3192462" cy="1654175"/>
          </a:xfrm>
          <a:prstGeom prst="rect">
            <a:avLst/>
          </a:prstGeom>
          <a:solidFill>
            <a:schemeClr val="hlink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576263" y="1482725"/>
            <a:ext cx="7886700" cy="1655763"/>
          </a:xfrm>
          <a:prstGeom prst="rect">
            <a:avLst/>
          </a:prstGeom>
          <a:solidFill>
            <a:srgbClr val="FFFFC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700"/>
              <a:t>A fishing boat leaves a harbour </a:t>
            </a:r>
            <a:r>
              <a:rPr lang="en-GB" sz="1700">
                <a:solidFill>
                  <a:schemeClr val="accent2"/>
                </a:solidFill>
              </a:rPr>
              <a:t>(H)</a:t>
            </a:r>
            <a:r>
              <a:rPr lang="en-GB" sz="1700"/>
              <a:t> and travels due East for 40 miles to a marker buoy </a:t>
            </a:r>
            <a:r>
              <a:rPr lang="en-GB" sz="1700">
                <a:solidFill>
                  <a:schemeClr val="accent2"/>
                </a:solidFill>
              </a:rPr>
              <a:t>(B).</a:t>
            </a:r>
            <a:r>
              <a:rPr lang="en-GB" sz="1700"/>
              <a:t> At B the boat turns left and sails for 24 miles to a lighthouse </a:t>
            </a:r>
            <a:r>
              <a:rPr lang="en-GB" sz="1700">
                <a:solidFill>
                  <a:schemeClr val="accent2"/>
                </a:solidFill>
              </a:rPr>
              <a:t>(L).</a:t>
            </a:r>
            <a:r>
              <a:rPr lang="en-GB" sz="1700"/>
              <a:t> It then returns to harbour, a distance of 57 miles.</a:t>
            </a:r>
          </a:p>
          <a:p>
            <a:pPr eaLnBrk="1" hangingPunct="1">
              <a:spcBef>
                <a:spcPct val="50000"/>
              </a:spcBef>
              <a:buFontTx/>
              <a:buAutoNum type="alphaLcParenBoth"/>
            </a:pPr>
            <a:r>
              <a:rPr lang="en-GB" sz="1700"/>
              <a:t>Make a sketch of the journey.</a:t>
            </a:r>
          </a:p>
          <a:p>
            <a:pPr eaLnBrk="1" hangingPunct="1">
              <a:spcBef>
                <a:spcPct val="50000"/>
              </a:spcBef>
              <a:buFontTx/>
              <a:buAutoNum type="alphaLcParenBoth"/>
            </a:pPr>
            <a:r>
              <a:rPr lang="en-GB" sz="1700"/>
              <a:t>Find the bearing of the lighthouse from the harbour. (nearest degree)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804988" y="3709988"/>
            <a:ext cx="6699250" cy="3057525"/>
            <a:chOff x="1137" y="2337"/>
            <a:chExt cx="4220" cy="1926"/>
          </a:xfrm>
        </p:grpSpPr>
        <p:grpSp>
          <p:nvGrpSpPr>
            <p:cNvPr id="50185" name="Group 9"/>
            <p:cNvGrpSpPr>
              <a:grpSpLocks/>
            </p:cNvGrpSpPr>
            <p:nvPr/>
          </p:nvGrpSpPr>
          <p:grpSpPr bwMode="auto">
            <a:xfrm>
              <a:off x="1137" y="2337"/>
              <a:ext cx="4220" cy="1926"/>
              <a:chOff x="1137" y="2337"/>
              <a:chExt cx="4220" cy="1926"/>
            </a:xfrm>
          </p:grpSpPr>
          <p:pic>
            <p:nvPicPr>
              <p:cNvPr id="50187" name="Picture 1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4" y="2337"/>
                <a:ext cx="370" cy="5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188" name="Picture 1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2" y="3739"/>
                <a:ext cx="400" cy="3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189" name="Picture 1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7" y="3572"/>
                <a:ext cx="672" cy="5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0190" name="Group 13"/>
              <p:cNvGrpSpPr>
                <a:grpSpLocks/>
              </p:cNvGrpSpPr>
              <p:nvPr/>
            </p:nvGrpSpPr>
            <p:grpSpPr bwMode="auto">
              <a:xfrm flipH="1">
                <a:off x="2888" y="3953"/>
                <a:ext cx="626" cy="310"/>
                <a:chOff x="2319" y="1563"/>
                <a:chExt cx="1122" cy="882"/>
              </a:xfrm>
            </p:grpSpPr>
            <p:sp>
              <p:nvSpPr>
                <p:cNvPr id="50201" name="Freeform 14"/>
                <p:cNvSpPr>
                  <a:spLocks/>
                </p:cNvSpPr>
                <p:nvPr/>
              </p:nvSpPr>
              <p:spPr bwMode="auto">
                <a:xfrm>
                  <a:off x="2565" y="1707"/>
                  <a:ext cx="564" cy="468"/>
                </a:xfrm>
                <a:custGeom>
                  <a:avLst/>
                  <a:gdLst>
                    <a:gd name="T0" fmla="*/ 564 w 564"/>
                    <a:gd name="T1" fmla="*/ 468 h 468"/>
                    <a:gd name="T2" fmla="*/ 564 w 564"/>
                    <a:gd name="T3" fmla="*/ 198 h 468"/>
                    <a:gd name="T4" fmla="*/ 234 w 564"/>
                    <a:gd name="T5" fmla="*/ 198 h 468"/>
                    <a:gd name="T6" fmla="*/ 234 w 564"/>
                    <a:gd name="T7" fmla="*/ 0 h 468"/>
                    <a:gd name="T8" fmla="*/ 0 w 564"/>
                    <a:gd name="T9" fmla="*/ 0 h 468"/>
                    <a:gd name="T10" fmla="*/ 0 w 564"/>
                    <a:gd name="T11" fmla="*/ 366 h 468"/>
                    <a:gd name="T12" fmla="*/ 564 w 564"/>
                    <a:gd name="T13" fmla="*/ 468 h 46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64"/>
                    <a:gd name="T22" fmla="*/ 0 h 468"/>
                    <a:gd name="T23" fmla="*/ 564 w 564"/>
                    <a:gd name="T24" fmla="*/ 468 h 46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64" h="468">
                      <a:moveTo>
                        <a:pt x="564" y="468"/>
                      </a:moveTo>
                      <a:lnTo>
                        <a:pt x="564" y="198"/>
                      </a:lnTo>
                      <a:lnTo>
                        <a:pt x="234" y="198"/>
                      </a:lnTo>
                      <a:lnTo>
                        <a:pt x="234" y="0"/>
                      </a:lnTo>
                      <a:lnTo>
                        <a:pt x="0" y="0"/>
                      </a:lnTo>
                      <a:lnTo>
                        <a:pt x="0" y="366"/>
                      </a:lnTo>
                      <a:lnTo>
                        <a:pt x="564" y="468"/>
                      </a:lnTo>
                      <a:close/>
                    </a:path>
                  </a:pathLst>
                </a:custGeom>
                <a:solidFill>
                  <a:srgbClr val="FFFF7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2" name="Freeform 15"/>
                <p:cNvSpPr>
                  <a:spLocks/>
                </p:cNvSpPr>
                <p:nvPr/>
              </p:nvSpPr>
              <p:spPr bwMode="auto">
                <a:xfrm>
                  <a:off x="3123" y="1899"/>
                  <a:ext cx="12" cy="276"/>
                </a:xfrm>
                <a:custGeom>
                  <a:avLst/>
                  <a:gdLst>
                    <a:gd name="T0" fmla="*/ 6 w 12"/>
                    <a:gd name="T1" fmla="*/ 6 h 276"/>
                    <a:gd name="T2" fmla="*/ 0 w 12"/>
                    <a:gd name="T3" fmla="*/ 6 h 276"/>
                    <a:gd name="T4" fmla="*/ 0 w 12"/>
                    <a:gd name="T5" fmla="*/ 276 h 276"/>
                    <a:gd name="T6" fmla="*/ 12 w 12"/>
                    <a:gd name="T7" fmla="*/ 276 h 276"/>
                    <a:gd name="T8" fmla="*/ 12 w 12"/>
                    <a:gd name="T9" fmla="*/ 6 h 276"/>
                    <a:gd name="T10" fmla="*/ 6 w 12"/>
                    <a:gd name="T11" fmla="*/ 0 h 276"/>
                    <a:gd name="T12" fmla="*/ 12 w 12"/>
                    <a:gd name="T13" fmla="*/ 6 h 276"/>
                    <a:gd name="T14" fmla="*/ 12 w 12"/>
                    <a:gd name="T15" fmla="*/ 0 h 276"/>
                    <a:gd name="T16" fmla="*/ 6 w 12"/>
                    <a:gd name="T17" fmla="*/ 0 h 276"/>
                    <a:gd name="T18" fmla="*/ 6 w 12"/>
                    <a:gd name="T19" fmla="*/ 6 h 27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"/>
                    <a:gd name="T31" fmla="*/ 0 h 276"/>
                    <a:gd name="T32" fmla="*/ 12 w 12"/>
                    <a:gd name="T33" fmla="*/ 276 h 27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" h="276">
                      <a:moveTo>
                        <a:pt x="6" y="6"/>
                      </a:moveTo>
                      <a:lnTo>
                        <a:pt x="0" y="6"/>
                      </a:lnTo>
                      <a:lnTo>
                        <a:pt x="0" y="276"/>
                      </a:lnTo>
                      <a:lnTo>
                        <a:pt x="12" y="276"/>
                      </a:lnTo>
                      <a:lnTo>
                        <a:pt x="12" y="6"/>
                      </a:lnTo>
                      <a:lnTo>
                        <a:pt x="6" y="0"/>
                      </a:lnTo>
                      <a:lnTo>
                        <a:pt x="12" y="6"/>
                      </a:ln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3" name="Freeform 16"/>
                <p:cNvSpPr>
                  <a:spLocks/>
                </p:cNvSpPr>
                <p:nvPr/>
              </p:nvSpPr>
              <p:spPr bwMode="auto">
                <a:xfrm>
                  <a:off x="2799" y="1899"/>
                  <a:ext cx="330" cy="6"/>
                </a:xfrm>
                <a:custGeom>
                  <a:avLst/>
                  <a:gdLst>
                    <a:gd name="T0" fmla="*/ 0 w 330"/>
                    <a:gd name="T1" fmla="*/ 6 h 6"/>
                    <a:gd name="T2" fmla="*/ 0 w 330"/>
                    <a:gd name="T3" fmla="*/ 6 h 6"/>
                    <a:gd name="T4" fmla="*/ 330 w 330"/>
                    <a:gd name="T5" fmla="*/ 6 h 6"/>
                    <a:gd name="T6" fmla="*/ 330 w 330"/>
                    <a:gd name="T7" fmla="*/ 0 h 6"/>
                    <a:gd name="T8" fmla="*/ 0 w 330"/>
                    <a:gd name="T9" fmla="*/ 0 h 6"/>
                    <a:gd name="T10" fmla="*/ 6 w 330"/>
                    <a:gd name="T11" fmla="*/ 6 h 6"/>
                    <a:gd name="T12" fmla="*/ 0 w 330"/>
                    <a:gd name="T13" fmla="*/ 6 h 6"/>
                    <a:gd name="T14" fmla="*/ 0 w 330"/>
                    <a:gd name="T15" fmla="*/ 6 h 6"/>
                    <a:gd name="T16" fmla="*/ 0 w 330"/>
                    <a:gd name="T17" fmla="*/ 6 h 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30"/>
                    <a:gd name="T28" fmla="*/ 0 h 6"/>
                    <a:gd name="T29" fmla="*/ 330 w 330"/>
                    <a:gd name="T30" fmla="*/ 6 h 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30" h="6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330" y="6"/>
                      </a:lnTo>
                      <a:lnTo>
                        <a:pt x="330" y="0"/>
                      </a:ln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4" name="Freeform 17"/>
                <p:cNvSpPr>
                  <a:spLocks/>
                </p:cNvSpPr>
                <p:nvPr/>
              </p:nvSpPr>
              <p:spPr bwMode="auto">
                <a:xfrm>
                  <a:off x="2799" y="1701"/>
                  <a:ext cx="6" cy="204"/>
                </a:xfrm>
                <a:custGeom>
                  <a:avLst/>
                  <a:gdLst>
                    <a:gd name="T0" fmla="*/ 0 w 6"/>
                    <a:gd name="T1" fmla="*/ 6 h 204"/>
                    <a:gd name="T2" fmla="*/ 0 w 6"/>
                    <a:gd name="T3" fmla="*/ 6 h 204"/>
                    <a:gd name="T4" fmla="*/ 0 w 6"/>
                    <a:gd name="T5" fmla="*/ 204 h 204"/>
                    <a:gd name="T6" fmla="*/ 6 w 6"/>
                    <a:gd name="T7" fmla="*/ 204 h 204"/>
                    <a:gd name="T8" fmla="*/ 6 w 6"/>
                    <a:gd name="T9" fmla="*/ 6 h 204"/>
                    <a:gd name="T10" fmla="*/ 0 w 6"/>
                    <a:gd name="T11" fmla="*/ 0 h 204"/>
                    <a:gd name="T12" fmla="*/ 6 w 6"/>
                    <a:gd name="T13" fmla="*/ 6 h 204"/>
                    <a:gd name="T14" fmla="*/ 6 w 6"/>
                    <a:gd name="T15" fmla="*/ 0 h 204"/>
                    <a:gd name="T16" fmla="*/ 0 w 6"/>
                    <a:gd name="T17" fmla="*/ 0 h 204"/>
                    <a:gd name="T18" fmla="*/ 0 w 6"/>
                    <a:gd name="T19" fmla="*/ 6 h 20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204"/>
                    <a:gd name="T32" fmla="*/ 6 w 6"/>
                    <a:gd name="T33" fmla="*/ 204 h 20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204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0" y="204"/>
                      </a:lnTo>
                      <a:lnTo>
                        <a:pt x="6" y="204"/>
                      </a:lnTo>
                      <a:lnTo>
                        <a:pt x="6" y="6"/>
                      </a:ln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5" name="Freeform 18"/>
                <p:cNvSpPr>
                  <a:spLocks/>
                </p:cNvSpPr>
                <p:nvPr/>
              </p:nvSpPr>
              <p:spPr bwMode="auto">
                <a:xfrm>
                  <a:off x="2559" y="1701"/>
                  <a:ext cx="240" cy="6"/>
                </a:xfrm>
                <a:custGeom>
                  <a:avLst/>
                  <a:gdLst>
                    <a:gd name="T0" fmla="*/ 6 w 240"/>
                    <a:gd name="T1" fmla="*/ 6 h 6"/>
                    <a:gd name="T2" fmla="*/ 6 w 240"/>
                    <a:gd name="T3" fmla="*/ 6 h 6"/>
                    <a:gd name="T4" fmla="*/ 240 w 240"/>
                    <a:gd name="T5" fmla="*/ 6 h 6"/>
                    <a:gd name="T6" fmla="*/ 240 w 240"/>
                    <a:gd name="T7" fmla="*/ 0 h 6"/>
                    <a:gd name="T8" fmla="*/ 6 w 240"/>
                    <a:gd name="T9" fmla="*/ 0 h 6"/>
                    <a:gd name="T10" fmla="*/ 0 w 240"/>
                    <a:gd name="T11" fmla="*/ 6 h 6"/>
                    <a:gd name="T12" fmla="*/ 6 w 240"/>
                    <a:gd name="T13" fmla="*/ 0 h 6"/>
                    <a:gd name="T14" fmla="*/ 0 w 240"/>
                    <a:gd name="T15" fmla="*/ 0 h 6"/>
                    <a:gd name="T16" fmla="*/ 0 w 240"/>
                    <a:gd name="T17" fmla="*/ 6 h 6"/>
                    <a:gd name="T18" fmla="*/ 6 w 240"/>
                    <a:gd name="T19" fmla="*/ 6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0"/>
                    <a:gd name="T31" fmla="*/ 0 h 6"/>
                    <a:gd name="T32" fmla="*/ 240 w 240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0" h="6">
                      <a:moveTo>
                        <a:pt x="6" y="6"/>
                      </a:moveTo>
                      <a:lnTo>
                        <a:pt x="6" y="6"/>
                      </a:lnTo>
                      <a:lnTo>
                        <a:pt x="240" y="6"/>
                      </a:lnTo>
                      <a:lnTo>
                        <a:pt x="240" y="0"/>
                      </a:lnTo>
                      <a:lnTo>
                        <a:pt x="6" y="0"/>
                      </a:lnTo>
                      <a:lnTo>
                        <a:pt x="0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6" name="Freeform 19"/>
                <p:cNvSpPr>
                  <a:spLocks/>
                </p:cNvSpPr>
                <p:nvPr/>
              </p:nvSpPr>
              <p:spPr bwMode="auto">
                <a:xfrm>
                  <a:off x="2559" y="1707"/>
                  <a:ext cx="6" cy="366"/>
                </a:xfrm>
                <a:custGeom>
                  <a:avLst/>
                  <a:gdLst>
                    <a:gd name="T0" fmla="*/ 6 w 6"/>
                    <a:gd name="T1" fmla="*/ 360 h 366"/>
                    <a:gd name="T2" fmla="*/ 6 w 6"/>
                    <a:gd name="T3" fmla="*/ 366 h 366"/>
                    <a:gd name="T4" fmla="*/ 6 w 6"/>
                    <a:gd name="T5" fmla="*/ 0 h 366"/>
                    <a:gd name="T6" fmla="*/ 0 w 6"/>
                    <a:gd name="T7" fmla="*/ 0 h 366"/>
                    <a:gd name="T8" fmla="*/ 0 w 6"/>
                    <a:gd name="T9" fmla="*/ 366 h 366"/>
                    <a:gd name="T10" fmla="*/ 6 w 6"/>
                    <a:gd name="T11" fmla="*/ 366 h 366"/>
                    <a:gd name="T12" fmla="*/ 0 w 6"/>
                    <a:gd name="T13" fmla="*/ 366 h 366"/>
                    <a:gd name="T14" fmla="*/ 0 w 6"/>
                    <a:gd name="T15" fmla="*/ 366 h 366"/>
                    <a:gd name="T16" fmla="*/ 6 w 6"/>
                    <a:gd name="T17" fmla="*/ 366 h 366"/>
                    <a:gd name="T18" fmla="*/ 6 w 6"/>
                    <a:gd name="T19" fmla="*/ 360 h 36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366"/>
                    <a:gd name="T32" fmla="*/ 6 w 6"/>
                    <a:gd name="T33" fmla="*/ 366 h 36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366">
                      <a:moveTo>
                        <a:pt x="6" y="360"/>
                      </a:moveTo>
                      <a:lnTo>
                        <a:pt x="6" y="36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366"/>
                      </a:lnTo>
                      <a:lnTo>
                        <a:pt x="6" y="366"/>
                      </a:lnTo>
                      <a:lnTo>
                        <a:pt x="0" y="366"/>
                      </a:lnTo>
                      <a:lnTo>
                        <a:pt x="6" y="366"/>
                      </a:lnTo>
                      <a:lnTo>
                        <a:pt x="6" y="36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7" name="Freeform 20"/>
                <p:cNvSpPr>
                  <a:spLocks/>
                </p:cNvSpPr>
                <p:nvPr/>
              </p:nvSpPr>
              <p:spPr bwMode="auto">
                <a:xfrm>
                  <a:off x="2565" y="2067"/>
                  <a:ext cx="570" cy="114"/>
                </a:xfrm>
                <a:custGeom>
                  <a:avLst/>
                  <a:gdLst>
                    <a:gd name="T0" fmla="*/ 558 w 570"/>
                    <a:gd name="T1" fmla="*/ 108 h 114"/>
                    <a:gd name="T2" fmla="*/ 564 w 570"/>
                    <a:gd name="T3" fmla="*/ 108 h 114"/>
                    <a:gd name="T4" fmla="*/ 0 w 570"/>
                    <a:gd name="T5" fmla="*/ 0 h 114"/>
                    <a:gd name="T6" fmla="*/ 0 w 570"/>
                    <a:gd name="T7" fmla="*/ 6 h 114"/>
                    <a:gd name="T8" fmla="*/ 564 w 570"/>
                    <a:gd name="T9" fmla="*/ 114 h 114"/>
                    <a:gd name="T10" fmla="*/ 570 w 570"/>
                    <a:gd name="T11" fmla="*/ 108 h 114"/>
                    <a:gd name="T12" fmla="*/ 564 w 570"/>
                    <a:gd name="T13" fmla="*/ 114 h 114"/>
                    <a:gd name="T14" fmla="*/ 570 w 570"/>
                    <a:gd name="T15" fmla="*/ 114 h 114"/>
                    <a:gd name="T16" fmla="*/ 570 w 570"/>
                    <a:gd name="T17" fmla="*/ 108 h 114"/>
                    <a:gd name="T18" fmla="*/ 558 w 570"/>
                    <a:gd name="T19" fmla="*/ 108 h 11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70"/>
                    <a:gd name="T31" fmla="*/ 0 h 114"/>
                    <a:gd name="T32" fmla="*/ 570 w 570"/>
                    <a:gd name="T33" fmla="*/ 114 h 11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70" h="114">
                      <a:moveTo>
                        <a:pt x="558" y="108"/>
                      </a:moveTo>
                      <a:lnTo>
                        <a:pt x="564" y="108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564" y="114"/>
                      </a:lnTo>
                      <a:lnTo>
                        <a:pt x="570" y="108"/>
                      </a:lnTo>
                      <a:lnTo>
                        <a:pt x="564" y="114"/>
                      </a:lnTo>
                      <a:lnTo>
                        <a:pt x="570" y="114"/>
                      </a:lnTo>
                      <a:lnTo>
                        <a:pt x="570" y="108"/>
                      </a:lnTo>
                      <a:lnTo>
                        <a:pt x="558" y="10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8" name="Rectangle 21"/>
                <p:cNvSpPr>
                  <a:spLocks noChangeArrowheads="1"/>
                </p:cNvSpPr>
                <p:nvPr/>
              </p:nvSpPr>
              <p:spPr bwMode="auto">
                <a:xfrm>
                  <a:off x="2865" y="1923"/>
                  <a:ext cx="138" cy="210"/>
                </a:xfrm>
                <a:prstGeom prst="rect">
                  <a:avLst/>
                </a:pr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09" name="Freeform 22"/>
                <p:cNvSpPr>
                  <a:spLocks/>
                </p:cNvSpPr>
                <p:nvPr/>
              </p:nvSpPr>
              <p:spPr bwMode="auto">
                <a:xfrm>
                  <a:off x="2997" y="1923"/>
                  <a:ext cx="6" cy="210"/>
                </a:xfrm>
                <a:custGeom>
                  <a:avLst/>
                  <a:gdLst>
                    <a:gd name="T0" fmla="*/ 6 w 6"/>
                    <a:gd name="T1" fmla="*/ 6 h 210"/>
                    <a:gd name="T2" fmla="*/ 0 w 6"/>
                    <a:gd name="T3" fmla="*/ 0 h 210"/>
                    <a:gd name="T4" fmla="*/ 0 w 6"/>
                    <a:gd name="T5" fmla="*/ 210 h 210"/>
                    <a:gd name="T6" fmla="*/ 6 w 6"/>
                    <a:gd name="T7" fmla="*/ 210 h 210"/>
                    <a:gd name="T8" fmla="*/ 6 w 6"/>
                    <a:gd name="T9" fmla="*/ 0 h 210"/>
                    <a:gd name="T10" fmla="*/ 6 w 6"/>
                    <a:gd name="T11" fmla="*/ 0 h 210"/>
                    <a:gd name="T12" fmla="*/ 6 w 6"/>
                    <a:gd name="T13" fmla="*/ 0 h 210"/>
                    <a:gd name="T14" fmla="*/ 6 w 6"/>
                    <a:gd name="T15" fmla="*/ 0 h 210"/>
                    <a:gd name="T16" fmla="*/ 6 w 6"/>
                    <a:gd name="T17" fmla="*/ 0 h 210"/>
                    <a:gd name="T18" fmla="*/ 6 w 6"/>
                    <a:gd name="T19" fmla="*/ 6 h 21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210"/>
                    <a:gd name="T32" fmla="*/ 6 w 6"/>
                    <a:gd name="T33" fmla="*/ 210 h 21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210">
                      <a:moveTo>
                        <a:pt x="6" y="6"/>
                      </a:moveTo>
                      <a:lnTo>
                        <a:pt x="0" y="0"/>
                      </a:lnTo>
                      <a:lnTo>
                        <a:pt x="0" y="210"/>
                      </a:lnTo>
                      <a:lnTo>
                        <a:pt x="6" y="210"/>
                      </a:lnTo>
                      <a:lnTo>
                        <a:pt x="6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0" name="Freeform 23"/>
                <p:cNvSpPr>
                  <a:spLocks/>
                </p:cNvSpPr>
                <p:nvPr/>
              </p:nvSpPr>
              <p:spPr bwMode="auto">
                <a:xfrm>
                  <a:off x="2865" y="1923"/>
                  <a:ext cx="138" cy="6"/>
                </a:xfrm>
                <a:custGeom>
                  <a:avLst/>
                  <a:gdLst>
                    <a:gd name="T0" fmla="*/ 6 w 138"/>
                    <a:gd name="T1" fmla="*/ 0 h 6"/>
                    <a:gd name="T2" fmla="*/ 0 w 138"/>
                    <a:gd name="T3" fmla="*/ 6 h 6"/>
                    <a:gd name="T4" fmla="*/ 138 w 138"/>
                    <a:gd name="T5" fmla="*/ 6 h 6"/>
                    <a:gd name="T6" fmla="*/ 138 w 138"/>
                    <a:gd name="T7" fmla="*/ 0 h 6"/>
                    <a:gd name="T8" fmla="*/ 0 w 138"/>
                    <a:gd name="T9" fmla="*/ 0 h 6"/>
                    <a:gd name="T10" fmla="*/ 0 w 138"/>
                    <a:gd name="T11" fmla="*/ 0 h 6"/>
                    <a:gd name="T12" fmla="*/ 0 w 138"/>
                    <a:gd name="T13" fmla="*/ 0 h 6"/>
                    <a:gd name="T14" fmla="*/ 0 w 138"/>
                    <a:gd name="T15" fmla="*/ 0 h 6"/>
                    <a:gd name="T16" fmla="*/ 0 w 138"/>
                    <a:gd name="T17" fmla="*/ 0 h 6"/>
                    <a:gd name="T18" fmla="*/ 6 w 138"/>
                    <a:gd name="T19" fmla="*/ 0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38"/>
                    <a:gd name="T31" fmla="*/ 0 h 6"/>
                    <a:gd name="T32" fmla="*/ 138 w 138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38" h="6">
                      <a:moveTo>
                        <a:pt x="6" y="0"/>
                      </a:moveTo>
                      <a:lnTo>
                        <a:pt x="0" y="6"/>
                      </a:lnTo>
                      <a:lnTo>
                        <a:pt x="138" y="6"/>
                      </a:lnTo>
                      <a:lnTo>
                        <a:pt x="138" y="0"/>
                      </a:lnTo>
                      <a:lnTo>
                        <a:pt x="0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1" name="Freeform 24"/>
                <p:cNvSpPr>
                  <a:spLocks/>
                </p:cNvSpPr>
                <p:nvPr/>
              </p:nvSpPr>
              <p:spPr bwMode="auto">
                <a:xfrm>
                  <a:off x="2865" y="1923"/>
                  <a:ext cx="6" cy="210"/>
                </a:xfrm>
                <a:custGeom>
                  <a:avLst/>
                  <a:gdLst>
                    <a:gd name="T0" fmla="*/ 0 w 6"/>
                    <a:gd name="T1" fmla="*/ 204 h 210"/>
                    <a:gd name="T2" fmla="*/ 6 w 6"/>
                    <a:gd name="T3" fmla="*/ 210 h 210"/>
                    <a:gd name="T4" fmla="*/ 6 w 6"/>
                    <a:gd name="T5" fmla="*/ 0 h 210"/>
                    <a:gd name="T6" fmla="*/ 0 w 6"/>
                    <a:gd name="T7" fmla="*/ 0 h 210"/>
                    <a:gd name="T8" fmla="*/ 0 w 6"/>
                    <a:gd name="T9" fmla="*/ 210 h 210"/>
                    <a:gd name="T10" fmla="*/ 0 w 6"/>
                    <a:gd name="T11" fmla="*/ 210 h 210"/>
                    <a:gd name="T12" fmla="*/ 0 w 6"/>
                    <a:gd name="T13" fmla="*/ 210 h 210"/>
                    <a:gd name="T14" fmla="*/ 0 w 6"/>
                    <a:gd name="T15" fmla="*/ 210 h 210"/>
                    <a:gd name="T16" fmla="*/ 0 w 6"/>
                    <a:gd name="T17" fmla="*/ 210 h 210"/>
                    <a:gd name="T18" fmla="*/ 0 w 6"/>
                    <a:gd name="T19" fmla="*/ 204 h 21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210"/>
                    <a:gd name="T32" fmla="*/ 6 w 6"/>
                    <a:gd name="T33" fmla="*/ 210 h 21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210">
                      <a:moveTo>
                        <a:pt x="0" y="204"/>
                      </a:moveTo>
                      <a:lnTo>
                        <a:pt x="6" y="210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210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2" name="Freeform 25"/>
                <p:cNvSpPr>
                  <a:spLocks/>
                </p:cNvSpPr>
                <p:nvPr/>
              </p:nvSpPr>
              <p:spPr bwMode="auto">
                <a:xfrm>
                  <a:off x="2865" y="2127"/>
                  <a:ext cx="138" cy="6"/>
                </a:xfrm>
                <a:custGeom>
                  <a:avLst/>
                  <a:gdLst>
                    <a:gd name="T0" fmla="*/ 132 w 138"/>
                    <a:gd name="T1" fmla="*/ 6 h 6"/>
                    <a:gd name="T2" fmla="*/ 138 w 138"/>
                    <a:gd name="T3" fmla="*/ 0 h 6"/>
                    <a:gd name="T4" fmla="*/ 0 w 138"/>
                    <a:gd name="T5" fmla="*/ 0 h 6"/>
                    <a:gd name="T6" fmla="*/ 0 w 138"/>
                    <a:gd name="T7" fmla="*/ 6 h 6"/>
                    <a:gd name="T8" fmla="*/ 138 w 138"/>
                    <a:gd name="T9" fmla="*/ 6 h 6"/>
                    <a:gd name="T10" fmla="*/ 138 w 138"/>
                    <a:gd name="T11" fmla="*/ 6 h 6"/>
                    <a:gd name="T12" fmla="*/ 138 w 138"/>
                    <a:gd name="T13" fmla="*/ 6 h 6"/>
                    <a:gd name="T14" fmla="*/ 138 w 138"/>
                    <a:gd name="T15" fmla="*/ 6 h 6"/>
                    <a:gd name="T16" fmla="*/ 138 w 138"/>
                    <a:gd name="T17" fmla="*/ 6 h 6"/>
                    <a:gd name="T18" fmla="*/ 132 w 138"/>
                    <a:gd name="T19" fmla="*/ 6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38"/>
                    <a:gd name="T31" fmla="*/ 0 h 6"/>
                    <a:gd name="T32" fmla="*/ 138 w 138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38" h="6">
                      <a:moveTo>
                        <a:pt x="132" y="6"/>
                      </a:moveTo>
                      <a:lnTo>
                        <a:pt x="138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38" y="6"/>
                      </a:lnTo>
                      <a:lnTo>
                        <a:pt x="132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3" name="Freeform 26"/>
                <p:cNvSpPr>
                  <a:spLocks/>
                </p:cNvSpPr>
                <p:nvPr/>
              </p:nvSpPr>
              <p:spPr bwMode="auto">
                <a:xfrm>
                  <a:off x="2583" y="1929"/>
                  <a:ext cx="90" cy="84"/>
                </a:xfrm>
                <a:custGeom>
                  <a:avLst/>
                  <a:gdLst>
                    <a:gd name="T0" fmla="*/ 42 w 90"/>
                    <a:gd name="T1" fmla="*/ 84 h 84"/>
                    <a:gd name="T2" fmla="*/ 54 w 90"/>
                    <a:gd name="T3" fmla="*/ 84 h 84"/>
                    <a:gd name="T4" fmla="*/ 60 w 90"/>
                    <a:gd name="T5" fmla="*/ 84 h 84"/>
                    <a:gd name="T6" fmla="*/ 66 w 90"/>
                    <a:gd name="T7" fmla="*/ 78 h 84"/>
                    <a:gd name="T8" fmla="*/ 78 w 90"/>
                    <a:gd name="T9" fmla="*/ 72 h 84"/>
                    <a:gd name="T10" fmla="*/ 78 w 90"/>
                    <a:gd name="T11" fmla="*/ 66 h 84"/>
                    <a:gd name="T12" fmla="*/ 84 w 90"/>
                    <a:gd name="T13" fmla="*/ 60 h 84"/>
                    <a:gd name="T14" fmla="*/ 84 w 90"/>
                    <a:gd name="T15" fmla="*/ 48 h 84"/>
                    <a:gd name="T16" fmla="*/ 90 w 90"/>
                    <a:gd name="T17" fmla="*/ 42 h 84"/>
                    <a:gd name="T18" fmla="*/ 84 w 90"/>
                    <a:gd name="T19" fmla="*/ 30 h 84"/>
                    <a:gd name="T20" fmla="*/ 84 w 90"/>
                    <a:gd name="T21" fmla="*/ 24 h 84"/>
                    <a:gd name="T22" fmla="*/ 78 w 90"/>
                    <a:gd name="T23" fmla="*/ 18 h 84"/>
                    <a:gd name="T24" fmla="*/ 78 w 90"/>
                    <a:gd name="T25" fmla="*/ 12 h 84"/>
                    <a:gd name="T26" fmla="*/ 66 w 90"/>
                    <a:gd name="T27" fmla="*/ 6 h 84"/>
                    <a:gd name="T28" fmla="*/ 60 w 90"/>
                    <a:gd name="T29" fmla="*/ 0 h 84"/>
                    <a:gd name="T30" fmla="*/ 54 w 90"/>
                    <a:gd name="T31" fmla="*/ 0 h 84"/>
                    <a:gd name="T32" fmla="*/ 42 w 90"/>
                    <a:gd name="T33" fmla="*/ 0 h 84"/>
                    <a:gd name="T34" fmla="*/ 36 w 90"/>
                    <a:gd name="T35" fmla="*/ 0 h 84"/>
                    <a:gd name="T36" fmla="*/ 30 w 90"/>
                    <a:gd name="T37" fmla="*/ 0 h 84"/>
                    <a:gd name="T38" fmla="*/ 18 w 90"/>
                    <a:gd name="T39" fmla="*/ 6 h 84"/>
                    <a:gd name="T40" fmla="*/ 12 w 90"/>
                    <a:gd name="T41" fmla="*/ 12 h 84"/>
                    <a:gd name="T42" fmla="*/ 6 w 90"/>
                    <a:gd name="T43" fmla="*/ 18 h 84"/>
                    <a:gd name="T44" fmla="*/ 6 w 90"/>
                    <a:gd name="T45" fmla="*/ 24 h 84"/>
                    <a:gd name="T46" fmla="*/ 0 w 90"/>
                    <a:gd name="T47" fmla="*/ 30 h 84"/>
                    <a:gd name="T48" fmla="*/ 0 w 90"/>
                    <a:gd name="T49" fmla="*/ 42 h 84"/>
                    <a:gd name="T50" fmla="*/ 0 w 90"/>
                    <a:gd name="T51" fmla="*/ 48 h 84"/>
                    <a:gd name="T52" fmla="*/ 6 w 90"/>
                    <a:gd name="T53" fmla="*/ 60 h 84"/>
                    <a:gd name="T54" fmla="*/ 6 w 90"/>
                    <a:gd name="T55" fmla="*/ 66 h 84"/>
                    <a:gd name="T56" fmla="*/ 12 w 90"/>
                    <a:gd name="T57" fmla="*/ 72 h 84"/>
                    <a:gd name="T58" fmla="*/ 18 w 90"/>
                    <a:gd name="T59" fmla="*/ 78 h 84"/>
                    <a:gd name="T60" fmla="*/ 30 w 90"/>
                    <a:gd name="T61" fmla="*/ 84 h 84"/>
                    <a:gd name="T62" fmla="*/ 36 w 90"/>
                    <a:gd name="T63" fmla="*/ 84 h 84"/>
                    <a:gd name="T64" fmla="*/ 42 w 90"/>
                    <a:gd name="T65" fmla="*/ 84 h 8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90"/>
                    <a:gd name="T100" fmla="*/ 0 h 84"/>
                    <a:gd name="T101" fmla="*/ 90 w 90"/>
                    <a:gd name="T102" fmla="*/ 84 h 8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90" h="84">
                      <a:moveTo>
                        <a:pt x="42" y="84"/>
                      </a:moveTo>
                      <a:lnTo>
                        <a:pt x="54" y="84"/>
                      </a:lnTo>
                      <a:lnTo>
                        <a:pt x="60" y="84"/>
                      </a:lnTo>
                      <a:lnTo>
                        <a:pt x="66" y="78"/>
                      </a:lnTo>
                      <a:lnTo>
                        <a:pt x="78" y="72"/>
                      </a:lnTo>
                      <a:lnTo>
                        <a:pt x="78" y="66"/>
                      </a:lnTo>
                      <a:lnTo>
                        <a:pt x="84" y="60"/>
                      </a:lnTo>
                      <a:lnTo>
                        <a:pt x="84" y="48"/>
                      </a:lnTo>
                      <a:lnTo>
                        <a:pt x="90" y="42"/>
                      </a:lnTo>
                      <a:lnTo>
                        <a:pt x="84" y="30"/>
                      </a:lnTo>
                      <a:lnTo>
                        <a:pt x="84" y="24"/>
                      </a:lnTo>
                      <a:lnTo>
                        <a:pt x="78" y="18"/>
                      </a:lnTo>
                      <a:lnTo>
                        <a:pt x="78" y="12"/>
                      </a:lnTo>
                      <a:lnTo>
                        <a:pt x="66" y="6"/>
                      </a:lnTo>
                      <a:lnTo>
                        <a:pt x="60" y="0"/>
                      </a:lnTo>
                      <a:lnTo>
                        <a:pt x="54" y="0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8" y="6"/>
                      </a:lnTo>
                      <a:lnTo>
                        <a:pt x="12" y="12"/>
                      </a:lnTo>
                      <a:lnTo>
                        <a:pt x="6" y="18"/>
                      </a:lnTo>
                      <a:lnTo>
                        <a:pt x="6" y="24"/>
                      </a:lnTo>
                      <a:lnTo>
                        <a:pt x="0" y="30"/>
                      </a:lnTo>
                      <a:lnTo>
                        <a:pt x="0" y="42"/>
                      </a:lnTo>
                      <a:lnTo>
                        <a:pt x="0" y="48"/>
                      </a:lnTo>
                      <a:lnTo>
                        <a:pt x="6" y="60"/>
                      </a:lnTo>
                      <a:lnTo>
                        <a:pt x="6" y="66"/>
                      </a:lnTo>
                      <a:lnTo>
                        <a:pt x="12" y="72"/>
                      </a:lnTo>
                      <a:lnTo>
                        <a:pt x="18" y="78"/>
                      </a:lnTo>
                      <a:lnTo>
                        <a:pt x="30" y="84"/>
                      </a:lnTo>
                      <a:lnTo>
                        <a:pt x="36" y="84"/>
                      </a:lnTo>
                      <a:lnTo>
                        <a:pt x="42" y="84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4" name="Freeform 27"/>
                <p:cNvSpPr>
                  <a:spLocks/>
                </p:cNvSpPr>
                <p:nvPr/>
              </p:nvSpPr>
              <p:spPr bwMode="auto">
                <a:xfrm>
                  <a:off x="2625" y="1971"/>
                  <a:ext cx="48" cy="48"/>
                </a:xfrm>
                <a:custGeom>
                  <a:avLst/>
                  <a:gdLst>
                    <a:gd name="T0" fmla="*/ 42 w 48"/>
                    <a:gd name="T1" fmla="*/ 0 h 48"/>
                    <a:gd name="T2" fmla="*/ 42 w 48"/>
                    <a:gd name="T3" fmla="*/ 0 h 48"/>
                    <a:gd name="T4" fmla="*/ 42 w 48"/>
                    <a:gd name="T5" fmla="*/ 6 h 48"/>
                    <a:gd name="T6" fmla="*/ 42 w 48"/>
                    <a:gd name="T7" fmla="*/ 18 h 48"/>
                    <a:gd name="T8" fmla="*/ 36 w 48"/>
                    <a:gd name="T9" fmla="*/ 24 h 48"/>
                    <a:gd name="T10" fmla="*/ 30 w 48"/>
                    <a:gd name="T11" fmla="*/ 30 h 48"/>
                    <a:gd name="T12" fmla="*/ 24 w 48"/>
                    <a:gd name="T13" fmla="*/ 30 h 48"/>
                    <a:gd name="T14" fmla="*/ 18 w 48"/>
                    <a:gd name="T15" fmla="*/ 36 h 48"/>
                    <a:gd name="T16" fmla="*/ 12 w 48"/>
                    <a:gd name="T17" fmla="*/ 36 h 48"/>
                    <a:gd name="T18" fmla="*/ 0 w 48"/>
                    <a:gd name="T19" fmla="*/ 42 h 48"/>
                    <a:gd name="T20" fmla="*/ 0 w 48"/>
                    <a:gd name="T21" fmla="*/ 48 h 48"/>
                    <a:gd name="T22" fmla="*/ 12 w 48"/>
                    <a:gd name="T23" fmla="*/ 42 h 48"/>
                    <a:gd name="T24" fmla="*/ 18 w 48"/>
                    <a:gd name="T25" fmla="*/ 42 h 48"/>
                    <a:gd name="T26" fmla="*/ 30 w 48"/>
                    <a:gd name="T27" fmla="*/ 36 h 48"/>
                    <a:gd name="T28" fmla="*/ 36 w 48"/>
                    <a:gd name="T29" fmla="*/ 30 h 48"/>
                    <a:gd name="T30" fmla="*/ 42 w 48"/>
                    <a:gd name="T31" fmla="*/ 24 h 48"/>
                    <a:gd name="T32" fmla="*/ 48 w 48"/>
                    <a:gd name="T33" fmla="*/ 18 h 48"/>
                    <a:gd name="T34" fmla="*/ 48 w 48"/>
                    <a:gd name="T35" fmla="*/ 6 h 48"/>
                    <a:gd name="T36" fmla="*/ 48 w 48"/>
                    <a:gd name="T37" fmla="*/ 0 h 48"/>
                    <a:gd name="T38" fmla="*/ 48 w 48"/>
                    <a:gd name="T39" fmla="*/ 0 h 48"/>
                    <a:gd name="T40" fmla="*/ 42 w 48"/>
                    <a:gd name="T41" fmla="*/ 0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8"/>
                    <a:gd name="T64" fmla="*/ 0 h 48"/>
                    <a:gd name="T65" fmla="*/ 48 w 48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8" h="48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42" y="6"/>
                      </a:lnTo>
                      <a:lnTo>
                        <a:pt x="42" y="18"/>
                      </a:lnTo>
                      <a:lnTo>
                        <a:pt x="36" y="24"/>
                      </a:lnTo>
                      <a:lnTo>
                        <a:pt x="30" y="30"/>
                      </a:lnTo>
                      <a:lnTo>
                        <a:pt x="24" y="30"/>
                      </a:lnTo>
                      <a:lnTo>
                        <a:pt x="18" y="36"/>
                      </a:lnTo>
                      <a:lnTo>
                        <a:pt x="12" y="36"/>
                      </a:lnTo>
                      <a:lnTo>
                        <a:pt x="0" y="42"/>
                      </a:lnTo>
                      <a:lnTo>
                        <a:pt x="0" y="48"/>
                      </a:lnTo>
                      <a:lnTo>
                        <a:pt x="12" y="42"/>
                      </a:lnTo>
                      <a:lnTo>
                        <a:pt x="18" y="42"/>
                      </a:lnTo>
                      <a:lnTo>
                        <a:pt x="30" y="36"/>
                      </a:lnTo>
                      <a:lnTo>
                        <a:pt x="36" y="30"/>
                      </a:lnTo>
                      <a:lnTo>
                        <a:pt x="42" y="24"/>
                      </a:lnTo>
                      <a:lnTo>
                        <a:pt x="48" y="18"/>
                      </a:lnTo>
                      <a:lnTo>
                        <a:pt x="48" y="6"/>
                      </a:lnTo>
                      <a:lnTo>
                        <a:pt x="48" y="0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5" name="Freeform 28"/>
                <p:cNvSpPr>
                  <a:spLocks/>
                </p:cNvSpPr>
                <p:nvPr/>
              </p:nvSpPr>
              <p:spPr bwMode="auto">
                <a:xfrm>
                  <a:off x="2625" y="1923"/>
                  <a:ext cx="48" cy="48"/>
                </a:xfrm>
                <a:custGeom>
                  <a:avLst/>
                  <a:gdLst>
                    <a:gd name="T0" fmla="*/ 0 w 48"/>
                    <a:gd name="T1" fmla="*/ 6 h 48"/>
                    <a:gd name="T2" fmla="*/ 0 w 48"/>
                    <a:gd name="T3" fmla="*/ 6 h 48"/>
                    <a:gd name="T4" fmla="*/ 12 w 48"/>
                    <a:gd name="T5" fmla="*/ 6 h 48"/>
                    <a:gd name="T6" fmla="*/ 18 w 48"/>
                    <a:gd name="T7" fmla="*/ 12 h 48"/>
                    <a:gd name="T8" fmla="*/ 24 w 48"/>
                    <a:gd name="T9" fmla="*/ 12 h 48"/>
                    <a:gd name="T10" fmla="*/ 30 w 48"/>
                    <a:gd name="T11" fmla="*/ 18 h 48"/>
                    <a:gd name="T12" fmla="*/ 36 w 48"/>
                    <a:gd name="T13" fmla="*/ 24 h 48"/>
                    <a:gd name="T14" fmla="*/ 42 w 48"/>
                    <a:gd name="T15" fmla="*/ 30 h 48"/>
                    <a:gd name="T16" fmla="*/ 42 w 48"/>
                    <a:gd name="T17" fmla="*/ 42 h 48"/>
                    <a:gd name="T18" fmla="*/ 42 w 48"/>
                    <a:gd name="T19" fmla="*/ 48 h 48"/>
                    <a:gd name="T20" fmla="*/ 48 w 48"/>
                    <a:gd name="T21" fmla="*/ 48 h 48"/>
                    <a:gd name="T22" fmla="*/ 48 w 48"/>
                    <a:gd name="T23" fmla="*/ 36 h 48"/>
                    <a:gd name="T24" fmla="*/ 48 w 48"/>
                    <a:gd name="T25" fmla="*/ 30 h 48"/>
                    <a:gd name="T26" fmla="*/ 42 w 48"/>
                    <a:gd name="T27" fmla="*/ 24 h 48"/>
                    <a:gd name="T28" fmla="*/ 36 w 48"/>
                    <a:gd name="T29" fmla="*/ 12 h 48"/>
                    <a:gd name="T30" fmla="*/ 30 w 48"/>
                    <a:gd name="T31" fmla="*/ 12 h 48"/>
                    <a:gd name="T32" fmla="*/ 18 w 48"/>
                    <a:gd name="T33" fmla="*/ 6 h 48"/>
                    <a:gd name="T34" fmla="*/ 12 w 48"/>
                    <a:gd name="T35" fmla="*/ 0 h 48"/>
                    <a:gd name="T36" fmla="*/ 0 w 48"/>
                    <a:gd name="T37" fmla="*/ 0 h 48"/>
                    <a:gd name="T38" fmla="*/ 0 w 48"/>
                    <a:gd name="T39" fmla="*/ 0 h 48"/>
                    <a:gd name="T40" fmla="*/ 0 w 48"/>
                    <a:gd name="T41" fmla="*/ 6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8"/>
                    <a:gd name="T64" fmla="*/ 0 h 48"/>
                    <a:gd name="T65" fmla="*/ 48 w 48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8" h="48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12" y="6"/>
                      </a:lnTo>
                      <a:lnTo>
                        <a:pt x="18" y="12"/>
                      </a:lnTo>
                      <a:lnTo>
                        <a:pt x="24" y="12"/>
                      </a:lnTo>
                      <a:lnTo>
                        <a:pt x="30" y="18"/>
                      </a:lnTo>
                      <a:lnTo>
                        <a:pt x="36" y="24"/>
                      </a:lnTo>
                      <a:lnTo>
                        <a:pt x="42" y="30"/>
                      </a:lnTo>
                      <a:lnTo>
                        <a:pt x="42" y="42"/>
                      </a:lnTo>
                      <a:lnTo>
                        <a:pt x="42" y="48"/>
                      </a:lnTo>
                      <a:lnTo>
                        <a:pt x="48" y="48"/>
                      </a:lnTo>
                      <a:lnTo>
                        <a:pt x="48" y="36"/>
                      </a:lnTo>
                      <a:lnTo>
                        <a:pt x="48" y="30"/>
                      </a:lnTo>
                      <a:lnTo>
                        <a:pt x="42" y="24"/>
                      </a:lnTo>
                      <a:lnTo>
                        <a:pt x="36" y="12"/>
                      </a:lnTo>
                      <a:lnTo>
                        <a:pt x="30" y="12"/>
                      </a:lnTo>
                      <a:lnTo>
                        <a:pt x="18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6" name="Freeform 29"/>
                <p:cNvSpPr>
                  <a:spLocks/>
                </p:cNvSpPr>
                <p:nvPr/>
              </p:nvSpPr>
              <p:spPr bwMode="auto">
                <a:xfrm>
                  <a:off x="2583" y="1923"/>
                  <a:ext cx="42" cy="48"/>
                </a:xfrm>
                <a:custGeom>
                  <a:avLst/>
                  <a:gdLst>
                    <a:gd name="T0" fmla="*/ 6 w 42"/>
                    <a:gd name="T1" fmla="*/ 48 h 48"/>
                    <a:gd name="T2" fmla="*/ 6 w 42"/>
                    <a:gd name="T3" fmla="*/ 48 h 48"/>
                    <a:gd name="T4" fmla="*/ 6 w 42"/>
                    <a:gd name="T5" fmla="*/ 42 h 48"/>
                    <a:gd name="T6" fmla="*/ 6 w 42"/>
                    <a:gd name="T7" fmla="*/ 30 h 48"/>
                    <a:gd name="T8" fmla="*/ 12 w 42"/>
                    <a:gd name="T9" fmla="*/ 24 h 48"/>
                    <a:gd name="T10" fmla="*/ 18 w 42"/>
                    <a:gd name="T11" fmla="*/ 18 h 48"/>
                    <a:gd name="T12" fmla="*/ 24 w 42"/>
                    <a:gd name="T13" fmla="*/ 12 h 48"/>
                    <a:gd name="T14" fmla="*/ 30 w 42"/>
                    <a:gd name="T15" fmla="*/ 12 h 48"/>
                    <a:gd name="T16" fmla="*/ 36 w 42"/>
                    <a:gd name="T17" fmla="*/ 6 h 48"/>
                    <a:gd name="T18" fmla="*/ 42 w 42"/>
                    <a:gd name="T19" fmla="*/ 6 h 48"/>
                    <a:gd name="T20" fmla="*/ 42 w 42"/>
                    <a:gd name="T21" fmla="*/ 0 h 48"/>
                    <a:gd name="T22" fmla="*/ 36 w 42"/>
                    <a:gd name="T23" fmla="*/ 0 h 48"/>
                    <a:gd name="T24" fmla="*/ 24 w 42"/>
                    <a:gd name="T25" fmla="*/ 6 h 48"/>
                    <a:gd name="T26" fmla="*/ 18 w 42"/>
                    <a:gd name="T27" fmla="*/ 12 h 48"/>
                    <a:gd name="T28" fmla="*/ 12 w 42"/>
                    <a:gd name="T29" fmla="*/ 12 h 48"/>
                    <a:gd name="T30" fmla="*/ 6 w 42"/>
                    <a:gd name="T31" fmla="*/ 24 h 48"/>
                    <a:gd name="T32" fmla="*/ 0 w 42"/>
                    <a:gd name="T33" fmla="*/ 30 h 48"/>
                    <a:gd name="T34" fmla="*/ 0 w 42"/>
                    <a:gd name="T35" fmla="*/ 36 h 48"/>
                    <a:gd name="T36" fmla="*/ 0 w 42"/>
                    <a:gd name="T37" fmla="*/ 48 h 48"/>
                    <a:gd name="T38" fmla="*/ 0 w 42"/>
                    <a:gd name="T39" fmla="*/ 48 h 48"/>
                    <a:gd name="T40" fmla="*/ 6 w 42"/>
                    <a:gd name="T41" fmla="*/ 48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2"/>
                    <a:gd name="T64" fmla="*/ 0 h 48"/>
                    <a:gd name="T65" fmla="*/ 42 w 42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2" h="48">
                      <a:moveTo>
                        <a:pt x="6" y="48"/>
                      </a:moveTo>
                      <a:lnTo>
                        <a:pt x="6" y="48"/>
                      </a:lnTo>
                      <a:lnTo>
                        <a:pt x="6" y="42"/>
                      </a:lnTo>
                      <a:lnTo>
                        <a:pt x="6" y="30"/>
                      </a:lnTo>
                      <a:lnTo>
                        <a:pt x="12" y="24"/>
                      </a:lnTo>
                      <a:lnTo>
                        <a:pt x="18" y="18"/>
                      </a:lnTo>
                      <a:lnTo>
                        <a:pt x="24" y="12"/>
                      </a:lnTo>
                      <a:lnTo>
                        <a:pt x="30" y="12"/>
                      </a:lnTo>
                      <a:lnTo>
                        <a:pt x="36" y="6"/>
                      </a:lnTo>
                      <a:lnTo>
                        <a:pt x="42" y="6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24" y="6"/>
                      </a:lnTo>
                      <a:lnTo>
                        <a:pt x="18" y="12"/>
                      </a:lnTo>
                      <a:lnTo>
                        <a:pt x="12" y="12"/>
                      </a:lnTo>
                      <a:lnTo>
                        <a:pt x="6" y="24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0" y="48"/>
                      </a:lnTo>
                      <a:lnTo>
                        <a:pt x="6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7" name="Freeform 30"/>
                <p:cNvSpPr>
                  <a:spLocks/>
                </p:cNvSpPr>
                <p:nvPr/>
              </p:nvSpPr>
              <p:spPr bwMode="auto">
                <a:xfrm>
                  <a:off x="2583" y="1971"/>
                  <a:ext cx="42" cy="48"/>
                </a:xfrm>
                <a:custGeom>
                  <a:avLst/>
                  <a:gdLst>
                    <a:gd name="T0" fmla="*/ 42 w 42"/>
                    <a:gd name="T1" fmla="*/ 42 h 48"/>
                    <a:gd name="T2" fmla="*/ 42 w 42"/>
                    <a:gd name="T3" fmla="*/ 42 h 48"/>
                    <a:gd name="T4" fmla="*/ 36 w 42"/>
                    <a:gd name="T5" fmla="*/ 36 h 48"/>
                    <a:gd name="T6" fmla="*/ 30 w 42"/>
                    <a:gd name="T7" fmla="*/ 36 h 48"/>
                    <a:gd name="T8" fmla="*/ 24 w 42"/>
                    <a:gd name="T9" fmla="*/ 30 h 48"/>
                    <a:gd name="T10" fmla="*/ 18 w 42"/>
                    <a:gd name="T11" fmla="*/ 30 h 48"/>
                    <a:gd name="T12" fmla="*/ 12 w 42"/>
                    <a:gd name="T13" fmla="*/ 24 h 48"/>
                    <a:gd name="T14" fmla="*/ 6 w 42"/>
                    <a:gd name="T15" fmla="*/ 18 h 48"/>
                    <a:gd name="T16" fmla="*/ 6 w 42"/>
                    <a:gd name="T17" fmla="*/ 6 h 48"/>
                    <a:gd name="T18" fmla="*/ 6 w 42"/>
                    <a:gd name="T19" fmla="*/ 0 h 48"/>
                    <a:gd name="T20" fmla="*/ 0 w 42"/>
                    <a:gd name="T21" fmla="*/ 0 h 48"/>
                    <a:gd name="T22" fmla="*/ 0 w 42"/>
                    <a:gd name="T23" fmla="*/ 6 h 48"/>
                    <a:gd name="T24" fmla="*/ 0 w 42"/>
                    <a:gd name="T25" fmla="*/ 18 h 48"/>
                    <a:gd name="T26" fmla="*/ 6 w 42"/>
                    <a:gd name="T27" fmla="*/ 24 h 48"/>
                    <a:gd name="T28" fmla="*/ 12 w 42"/>
                    <a:gd name="T29" fmla="*/ 30 h 48"/>
                    <a:gd name="T30" fmla="*/ 18 w 42"/>
                    <a:gd name="T31" fmla="*/ 36 h 48"/>
                    <a:gd name="T32" fmla="*/ 24 w 42"/>
                    <a:gd name="T33" fmla="*/ 42 h 48"/>
                    <a:gd name="T34" fmla="*/ 36 w 42"/>
                    <a:gd name="T35" fmla="*/ 42 h 48"/>
                    <a:gd name="T36" fmla="*/ 42 w 42"/>
                    <a:gd name="T37" fmla="*/ 48 h 48"/>
                    <a:gd name="T38" fmla="*/ 42 w 42"/>
                    <a:gd name="T39" fmla="*/ 48 h 48"/>
                    <a:gd name="T40" fmla="*/ 42 w 42"/>
                    <a:gd name="T41" fmla="*/ 42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2"/>
                    <a:gd name="T64" fmla="*/ 0 h 48"/>
                    <a:gd name="T65" fmla="*/ 42 w 42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2" h="48">
                      <a:moveTo>
                        <a:pt x="42" y="42"/>
                      </a:moveTo>
                      <a:lnTo>
                        <a:pt x="42" y="42"/>
                      </a:lnTo>
                      <a:lnTo>
                        <a:pt x="36" y="36"/>
                      </a:lnTo>
                      <a:lnTo>
                        <a:pt x="30" y="36"/>
                      </a:lnTo>
                      <a:lnTo>
                        <a:pt x="24" y="30"/>
                      </a:lnTo>
                      <a:lnTo>
                        <a:pt x="18" y="30"/>
                      </a:lnTo>
                      <a:lnTo>
                        <a:pt x="12" y="24"/>
                      </a:lnTo>
                      <a:lnTo>
                        <a:pt x="6" y="18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0" y="18"/>
                      </a:lnTo>
                      <a:lnTo>
                        <a:pt x="6" y="24"/>
                      </a:lnTo>
                      <a:lnTo>
                        <a:pt x="12" y="30"/>
                      </a:lnTo>
                      <a:lnTo>
                        <a:pt x="18" y="36"/>
                      </a:lnTo>
                      <a:lnTo>
                        <a:pt x="24" y="42"/>
                      </a:lnTo>
                      <a:lnTo>
                        <a:pt x="36" y="42"/>
                      </a:lnTo>
                      <a:lnTo>
                        <a:pt x="42" y="48"/>
                      </a:lnTo>
                      <a:lnTo>
                        <a:pt x="42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8" name="Freeform 31"/>
                <p:cNvSpPr>
                  <a:spLocks/>
                </p:cNvSpPr>
                <p:nvPr/>
              </p:nvSpPr>
              <p:spPr bwMode="auto">
                <a:xfrm>
                  <a:off x="2721" y="1929"/>
                  <a:ext cx="90" cy="84"/>
                </a:xfrm>
                <a:custGeom>
                  <a:avLst/>
                  <a:gdLst>
                    <a:gd name="T0" fmla="*/ 42 w 90"/>
                    <a:gd name="T1" fmla="*/ 84 h 84"/>
                    <a:gd name="T2" fmla="*/ 54 w 90"/>
                    <a:gd name="T3" fmla="*/ 84 h 84"/>
                    <a:gd name="T4" fmla="*/ 60 w 90"/>
                    <a:gd name="T5" fmla="*/ 84 h 84"/>
                    <a:gd name="T6" fmla="*/ 72 w 90"/>
                    <a:gd name="T7" fmla="*/ 78 h 84"/>
                    <a:gd name="T8" fmla="*/ 78 w 90"/>
                    <a:gd name="T9" fmla="*/ 72 h 84"/>
                    <a:gd name="T10" fmla="*/ 78 w 90"/>
                    <a:gd name="T11" fmla="*/ 66 h 84"/>
                    <a:gd name="T12" fmla="*/ 84 w 90"/>
                    <a:gd name="T13" fmla="*/ 60 h 84"/>
                    <a:gd name="T14" fmla="*/ 90 w 90"/>
                    <a:gd name="T15" fmla="*/ 48 h 84"/>
                    <a:gd name="T16" fmla="*/ 90 w 90"/>
                    <a:gd name="T17" fmla="*/ 42 h 84"/>
                    <a:gd name="T18" fmla="*/ 90 w 90"/>
                    <a:gd name="T19" fmla="*/ 30 h 84"/>
                    <a:gd name="T20" fmla="*/ 84 w 90"/>
                    <a:gd name="T21" fmla="*/ 24 h 84"/>
                    <a:gd name="T22" fmla="*/ 78 w 90"/>
                    <a:gd name="T23" fmla="*/ 18 h 84"/>
                    <a:gd name="T24" fmla="*/ 78 w 90"/>
                    <a:gd name="T25" fmla="*/ 12 h 84"/>
                    <a:gd name="T26" fmla="*/ 72 w 90"/>
                    <a:gd name="T27" fmla="*/ 6 h 84"/>
                    <a:gd name="T28" fmla="*/ 60 w 90"/>
                    <a:gd name="T29" fmla="*/ 0 h 84"/>
                    <a:gd name="T30" fmla="*/ 54 w 90"/>
                    <a:gd name="T31" fmla="*/ 0 h 84"/>
                    <a:gd name="T32" fmla="*/ 42 w 90"/>
                    <a:gd name="T33" fmla="*/ 0 h 84"/>
                    <a:gd name="T34" fmla="*/ 36 w 90"/>
                    <a:gd name="T35" fmla="*/ 0 h 84"/>
                    <a:gd name="T36" fmla="*/ 30 w 90"/>
                    <a:gd name="T37" fmla="*/ 0 h 84"/>
                    <a:gd name="T38" fmla="*/ 18 w 90"/>
                    <a:gd name="T39" fmla="*/ 6 h 84"/>
                    <a:gd name="T40" fmla="*/ 12 w 90"/>
                    <a:gd name="T41" fmla="*/ 12 h 84"/>
                    <a:gd name="T42" fmla="*/ 12 w 90"/>
                    <a:gd name="T43" fmla="*/ 18 h 84"/>
                    <a:gd name="T44" fmla="*/ 6 w 90"/>
                    <a:gd name="T45" fmla="*/ 24 h 84"/>
                    <a:gd name="T46" fmla="*/ 0 w 90"/>
                    <a:gd name="T47" fmla="*/ 30 h 84"/>
                    <a:gd name="T48" fmla="*/ 0 w 90"/>
                    <a:gd name="T49" fmla="*/ 42 h 84"/>
                    <a:gd name="T50" fmla="*/ 0 w 90"/>
                    <a:gd name="T51" fmla="*/ 48 h 84"/>
                    <a:gd name="T52" fmla="*/ 6 w 90"/>
                    <a:gd name="T53" fmla="*/ 60 h 84"/>
                    <a:gd name="T54" fmla="*/ 12 w 90"/>
                    <a:gd name="T55" fmla="*/ 66 h 84"/>
                    <a:gd name="T56" fmla="*/ 12 w 90"/>
                    <a:gd name="T57" fmla="*/ 72 h 84"/>
                    <a:gd name="T58" fmla="*/ 18 w 90"/>
                    <a:gd name="T59" fmla="*/ 78 h 84"/>
                    <a:gd name="T60" fmla="*/ 30 w 90"/>
                    <a:gd name="T61" fmla="*/ 84 h 84"/>
                    <a:gd name="T62" fmla="*/ 36 w 90"/>
                    <a:gd name="T63" fmla="*/ 84 h 84"/>
                    <a:gd name="T64" fmla="*/ 42 w 90"/>
                    <a:gd name="T65" fmla="*/ 84 h 8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90"/>
                    <a:gd name="T100" fmla="*/ 0 h 84"/>
                    <a:gd name="T101" fmla="*/ 90 w 90"/>
                    <a:gd name="T102" fmla="*/ 84 h 8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90" h="84">
                      <a:moveTo>
                        <a:pt x="42" y="84"/>
                      </a:moveTo>
                      <a:lnTo>
                        <a:pt x="54" y="84"/>
                      </a:lnTo>
                      <a:lnTo>
                        <a:pt x="60" y="84"/>
                      </a:lnTo>
                      <a:lnTo>
                        <a:pt x="72" y="78"/>
                      </a:lnTo>
                      <a:lnTo>
                        <a:pt x="78" y="72"/>
                      </a:lnTo>
                      <a:lnTo>
                        <a:pt x="78" y="66"/>
                      </a:lnTo>
                      <a:lnTo>
                        <a:pt x="84" y="60"/>
                      </a:lnTo>
                      <a:lnTo>
                        <a:pt x="90" y="48"/>
                      </a:lnTo>
                      <a:lnTo>
                        <a:pt x="90" y="42"/>
                      </a:lnTo>
                      <a:lnTo>
                        <a:pt x="90" y="30"/>
                      </a:lnTo>
                      <a:lnTo>
                        <a:pt x="84" y="24"/>
                      </a:lnTo>
                      <a:lnTo>
                        <a:pt x="78" y="18"/>
                      </a:lnTo>
                      <a:lnTo>
                        <a:pt x="78" y="12"/>
                      </a:lnTo>
                      <a:lnTo>
                        <a:pt x="72" y="6"/>
                      </a:lnTo>
                      <a:lnTo>
                        <a:pt x="60" y="0"/>
                      </a:lnTo>
                      <a:lnTo>
                        <a:pt x="54" y="0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8" y="6"/>
                      </a:lnTo>
                      <a:lnTo>
                        <a:pt x="12" y="12"/>
                      </a:lnTo>
                      <a:lnTo>
                        <a:pt x="12" y="18"/>
                      </a:lnTo>
                      <a:lnTo>
                        <a:pt x="6" y="24"/>
                      </a:lnTo>
                      <a:lnTo>
                        <a:pt x="0" y="30"/>
                      </a:lnTo>
                      <a:lnTo>
                        <a:pt x="0" y="42"/>
                      </a:lnTo>
                      <a:lnTo>
                        <a:pt x="0" y="48"/>
                      </a:lnTo>
                      <a:lnTo>
                        <a:pt x="6" y="60"/>
                      </a:lnTo>
                      <a:lnTo>
                        <a:pt x="12" y="66"/>
                      </a:lnTo>
                      <a:lnTo>
                        <a:pt x="12" y="72"/>
                      </a:lnTo>
                      <a:lnTo>
                        <a:pt x="18" y="78"/>
                      </a:lnTo>
                      <a:lnTo>
                        <a:pt x="30" y="84"/>
                      </a:lnTo>
                      <a:lnTo>
                        <a:pt x="36" y="84"/>
                      </a:lnTo>
                      <a:lnTo>
                        <a:pt x="42" y="84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19" name="Freeform 32"/>
                <p:cNvSpPr>
                  <a:spLocks/>
                </p:cNvSpPr>
                <p:nvPr/>
              </p:nvSpPr>
              <p:spPr bwMode="auto">
                <a:xfrm>
                  <a:off x="2763" y="1971"/>
                  <a:ext cx="48" cy="48"/>
                </a:xfrm>
                <a:custGeom>
                  <a:avLst/>
                  <a:gdLst>
                    <a:gd name="T0" fmla="*/ 42 w 48"/>
                    <a:gd name="T1" fmla="*/ 0 h 48"/>
                    <a:gd name="T2" fmla="*/ 42 w 48"/>
                    <a:gd name="T3" fmla="*/ 0 h 48"/>
                    <a:gd name="T4" fmla="*/ 42 w 48"/>
                    <a:gd name="T5" fmla="*/ 6 h 48"/>
                    <a:gd name="T6" fmla="*/ 42 w 48"/>
                    <a:gd name="T7" fmla="*/ 18 h 48"/>
                    <a:gd name="T8" fmla="*/ 36 w 48"/>
                    <a:gd name="T9" fmla="*/ 24 h 48"/>
                    <a:gd name="T10" fmla="*/ 30 w 48"/>
                    <a:gd name="T11" fmla="*/ 30 h 48"/>
                    <a:gd name="T12" fmla="*/ 24 w 48"/>
                    <a:gd name="T13" fmla="*/ 30 h 48"/>
                    <a:gd name="T14" fmla="*/ 18 w 48"/>
                    <a:gd name="T15" fmla="*/ 36 h 48"/>
                    <a:gd name="T16" fmla="*/ 12 w 48"/>
                    <a:gd name="T17" fmla="*/ 36 h 48"/>
                    <a:gd name="T18" fmla="*/ 0 w 48"/>
                    <a:gd name="T19" fmla="*/ 42 h 48"/>
                    <a:gd name="T20" fmla="*/ 0 w 48"/>
                    <a:gd name="T21" fmla="*/ 48 h 48"/>
                    <a:gd name="T22" fmla="*/ 12 w 48"/>
                    <a:gd name="T23" fmla="*/ 42 h 48"/>
                    <a:gd name="T24" fmla="*/ 18 w 48"/>
                    <a:gd name="T25" fmla="*/ 42 h 48"/>
                    <a:gd name="T26" fmla="*/ 30 w 48"/>
                    <a:gd name="T27" fmla="*/ 36 h 48"/>
                    <a:gd name="T28" fmla="*/ 36 w 48"/>
                    <a:gd name="T29" fmla="*/ 30 h 48"/>
                    <a:gd name="T30" fmla="*/ 42 w 48"/>
                    <a:gd name="T31" fmla="*/ 24 h 48"/>
                    <a:gd name="T32" fmla="*/ 48 w 48"/>
                    <a:gd name="T33" fmla="*/ 18 h 48"/>
                    <a:gd name="T34" fmla="*/ 48 w 48"/>
                    <a:gd name="T35" fmla="*/ 6 h 48"/>
                    <a:gd name="T36" fmla="*/ 48 w 48"/>
                    <a:gd name="T37" fmla="*/ 0 h 48"/>
                    <a:gd name="T38" fmla="*/ 48 w 48"/>
                    <a:gd name="T39" fmla="*/ 0 h 48"/>
                    <a:gd name="T40" fmla="*/ 42 w 48"/>
                    <a:gd name="T41" fmla="*/ 0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8"/>
                    <a:gd name="T64" fmla="*/ 0 h 48"/>
                    <a:gd name="T65" fmla="*/ 48 w 48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8" h="48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42" y="6"/>
                      </a:lnTo>
                      <a:lnTo>
                        <a:pt x="42" y="18"/>
                      </a:lnTo>
                      <a:lnTo>
                        <a:pt x="36" y="24"/>
                      </a:lnTo>
                      <a:lnTo>
                        <a:pt x="30" y="30"/>
                      </a:lnTo>
                      <a:lnTo>
                        <a:pt x="24" y="30"/>
                      </a:lnTo>
                      <a:lnTo>
                        <a:pt x="18" y="36"/>
                      </a:lnTo>
                      <a:lnTo>
                        <a:pt x="12" y="36"/>
                      </a:lnTo>
                      <a:lnTo>
                        <a:pt x="0" y="42"/>
                      </a:lnTo>
                      <a:lnTo>
                        <a:pt x="0" y="48"/>
                      </a:lnTo>
                      <a:lnTo>
                        <a:pt x="12" y="42"/>
                      </a:lnTo>
                      <a:lnTo>
                        <a:pt x="18" y="42"/>
                      </a:lnTo>
                      <a:lnTo>
                        <a:pt x="30" y="36"/>
                      </a:lnTo>
                      <a:lnTo>
                        <a:pt x="36" y="30"/>
                      </a:lnTo>
                      <a:lnTo>
                        <a:pt x="42" y="24"/>
                      </a:lnTo>
                      <a:lnTo>
                        <a:pt x="48" y="18"/>
                      </a:lnTo>
                      <a:lnTo>
                        <a:pt x="48" y="6"/>
                      </a:lnTo>
                      <a:lnTo>
                        <a:pt x="48" y="0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0" name="Freeform 33"/>
                <p:cNvSpPr>
                  <a:spLocks/>
                </p:cNvSpPr>
                <p:nvPr/>
              </p:nvSpPr>
              <p:spPr bwMode="auto">
                <a:xfrm>
                  <a:off x="2763" y="1923"/>
                  <a:ext cx="48" cy="48"/>
                </a:xfrm>
                <a:custGeom>
                  <a:avLst/>
                  <a:gdLst>
                    <a:gd name="T0" fmla="*/ 0 w 48"/>
                    <a:gd name="T1" fmla="*/ 6 h 48"/>
                    <a:gd name="T2" fmla="*/ 0 w 48"/>
                    <a:gd name="T3" fmla="*/ 6 h 48"/>
                    <a:gd name="T4" fmla="*/ 12 w 48"/>
                    <a:gd name="T5" fmla="*/ 6 h 48"/>
                    <a:gd name="T6" fmla="*/ 18 w 48"/>
                    <a:gd name="T7" fmla="*/ 12 h 48"/>
                    <a:gd name="T8" fmla="*/ 24 w 48"/>
                    <a:gd name="T9" fmla="*/ 12 h 48"/>
                    <a:gd name="T10" fmla="*/ 30 w 48"/>
                    <a:gd name="T11" fmla="*/ 18 h 48"/>
                    <a:gd name="T12" fmla="*/ 36 w 48"/>
                    <a:gd name="T13" fmla="*/ 24 h 48"/>
                    <a:gd name="T14" fmla="*/ 42 w 48"/>
                    <a:gd name="T15" fmla="*/ 30 h 48"/>
                    <a:gd name="T16" fmla="*/ 42 w 48"/>
                    <a:gd name="T17" fmla="*/ 42 h 48"/>
                    <a:gd name="T18" fmla="*/ 42 w 48"/>
                    <a:gd name="T19" fmla="*/ 48 h 48"/>
                    <a:gd name="T20" fmla="*/ 48 w 48"/>
                    <a:gd name="T21" fmla="*/ 48 h 48"/>
                    <a:gd name="T22" fmla="*/ 48 w 48"/>
                    <a:gd name="T23" fmla="*/ 36 h 48"/>
                    <a:gd name="T24" fmla="*/ 48 w 48"/>
                    <a:gd name="T25" fmla="*/ 30 h 48"/>
                    <a:gd name="T26" fmla="*/ 42 w 48"/>
                    <a:gd name="T27" fmla="*/ 24 h 48"/>
                    <a:gd name="T28" fmla="*/ 36 w 48"/>
                    <a:gd name="T29" fmla="*/ 12 h 48"/>
                    <a:gd name="T30" fmla="*/ 30 w 48"/>
                    <a:gd name="T31" fmla="*/ 12 h 48"/>
                    <a:gd name="T32" fmla="*/ 18 w 48"/>
                    <a:gd name="T33" fmla="*/ 6 h 48"/>
                    <a:gd name="T34" fmla="*/ 12 w 48"/>
                    <a:gd name="T35" fmla="*/ 0 h 48"/>
                    <a:gd name="T36" fmla="*/ 0 w 48"/>
                    <a:gd name="T37" fmla="*/ 0 h 48"/>
                    <a:gd name="T38" fmla="*/ 0 w 48"/>
                    <a:gd name="T39" fmla="*/ 0 h 48"/>
                    <a:gd name="T40" fmla="*/ 0 w 48"/>
                    <a:gd name="T41" fmla="*/ 6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8"/>
                    <a:gd name="T64" fmla="*/ 0 h 48"/>
                    <a:gd name="T65" fmla="*/ 48 w 48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8" h="48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12" y="6"/>
                      </a:lnTo>
                      <a:lnTo>
                        <a:pt x="18" y="12"/>
                      </a:lnTo>
                      <a:lnTo>
                        <a:pt x="24" y="12"/>
                      </a:lnTo>
                      <a:lnTo>
                        <a:pt x="30" y="18"/>
                      </a:lnTo>
                      <a:lnTo>
                        <a:pt x="36" y="24"/>
                      </a:lnTo>
                      <a:lnTo>
                        <a:pt x="42" y="30"/>
                      </a:lnTo>
                      <a:lnTo>
                        <a:pt x="42" y="42"/>
                      </a:lnTo>
                      <a:lnTo>
                        <a:pt x="42" y="48"/>
                      </a:lnTo>
                      <a:lnTo>
                        <a:pt x="48" y="48"/>
                      </a:lnTo>
                      <a:lnTo>
                        <a:pt x="48" y="36"/>
                      </a:lnTo>
                      <a:lnTo>
                        <a:pt x="48" y="30"/>
                      </a:lnTo>
                      <a:lnTo>
                        <a:pt x="42" y="24"/>
                      </a:lnTo>
                      <a:lnTo>
                        <a:pt x="36" y="12"/>
                      </a:lnTo>
                      <a:lnTo>
                        <a:pt x="30" y="12"/>
                      </a:lnTo>
                      <a:lnTo>
                        <a:pt x="18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1" name="Freeform 34"/>
                <p:cNvSpPr>
                  <a:spLocks/>
                </p:cNvSpPr>
                <p:nvPr/>
              </p:nvSpPr>
              <p:spPr bwMode="auto">
                <a:xfrm>
                  <a:off x="2721" y="1923"/>
                  <a:ext cx="42" cy="48"/>
                </a:xfrm>
                <a:custGeom>
                  <a:avLst/>
                  <a:gdLst>
                    <a:gd name="T0" fmla="*/ 6 w 42"/>
                    <a:gd name="T1" fmla="*/ 48 h 48"/>
                    <a:gd name="T2" fmla="*/ 6 w 42"/>
                    <a:gd name="T3" fmla="*/ 48 h 48"/>
                    <a:gd name="T4" fmla="*/ 6 w 42"/>
                    <a:gd name="T5" fmla="*/ 42 h 48"/>
                    <a:gd name="T6" fmla="*/ 6 w 42"/>
                    <a:gd name="T7" fmla="*/ 30 h 48"/>
                    <a:gd name="T8" fmla="*/ 12 w 42"/>
                    <a:gd name="T9" fmla="*/ 24 h 48"/>
                    <a:gd name="T10" fmla="*/ 18 w 42"/>
                    <a:gd name="T11" fmla="*/ 18 h 48"/>
                    <a:gd name="T12" fmla="*/ 24 w 42"/>
                    <a:gd name="T13" fmla="*/ 12 h 48"/>
                    <a:gd name="T14" fmla="*/ 30 w 42"/>
                    <a:gd name="T15" fmla="*/ 12 h 48"/>
                    <a:gd name="T16" fmla="*/ 36 w 42"/>
                    <a:gd name="T17" fmla="*/ 6 h 48"/>
                    <a:gd name="T18" fmla="*/ 42 w 42"/>
                    <a:gd name="T19" fmla="*/ 6 h 48"/>
                    <a:gd name="T20" fmla="*/ 42 w 42"/>
                    <a:gd name="T21" fmla="*/ 0 h 48"/>
                    <a:gd name="T22" fmla="*/ 36 w 42"/>
                    <a:gd name="T23" fmla="*/ 0 h 48"/>
                    <a:gd name="T24" fmla="*/ 30 w 42"/>
                    <a:gd name="T25" fmla="*/ 6 h 48"/>
                    <a:gd name="T26" fmla="*/ 18 w 42"/>
                    <a:gd name="T27" fmla="*/ 12 h 48"/>
                    <a:gd name="T28" fmla="*/ 12 w 42"/>
                    <a:gd name="T29" fmla="*/ 12 h 48"/>
                    <a:gd name="T30" fmla="*/ 6 w 42"/>
                    <a:gd name="T31" fmla="*/ 24 h 48"/>
                    <a:gd name="T32" fmla="*/ 0 w 42"/>
                    <a:gd name="T33" fmla="*/ 30 h 48"/>
                    <a:gd name="T34" fmla="*/ 0 w 42"/>
                    <a:gd name="T35" fmla="*/ 36 h 48"/>
                    <a:gd name="T36" fmla="*/ 0 w 42"/>
                    <a:gd name="T37" fmla="*/ 48 h 48"/>
                    <a:gd name="T38" fmla="*/ 0 w 42"/>
                    <a:gd name="T39" fmla="*/ 48 h 48"/>
                    <a:gd name="T40" fmla="*/ 6 w 42"/>
                    <a:gd name="T41" fmla="*/ 48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2"/>
                    <a:gd name="T64" fmla="*/ 0 h 48"/>
                    <a:gd name="T65" fmla="*/ 42 w 42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2" h="48">
                      <a:moveTo>
                        <a:pt x="6" y="48"/>
                      </a:moveTo>
                      <a:lnTo>
                        <a:pt x="6" y="48"/>
                      </a:lnTo>
                      <a:lnTo>
                        <a:pt x="6" y="42"/>
                      </a:lnTo>
                      <a:lnTo>
                        <a:pt x="6" y="30"/>
                      </a:lnTo>
                      <a:lnTo>
                        <a:pt x="12" y="24"/>
                      </a:lnTo>
                      <a:lnTo>
                        <a:pt x="18" y="18"/>
                      </a:lnTo>
                      <a:lnTo>
                        <a:pt x="24" y="12"/>
                      </a:lnTo>
                      <a:lnTo>
                        <a:pt x="30" y="12"/>
                      </a:lnTo>
                      <a:lnTo>
                        <a:pt x="36" y="6"/>
                      </a:lnTo>
                      <a:lnTo>
                        <a:pt x="42" y="6"/>
                      </a:lnTo>
                      <a:lnTo>
                        <a:pt x="42" y="0"/>
                      </a:lnTo>
                      <a:lnTo>
                        <a:pt x="36" y="0"/>
                      </a:lnTo>
                      <a:lnTo>
                        <a:pt x="30" y="6"/>
                      </a:lnTo>
                      <a:lnTo>
                        <a:pt x="18" y="12"/>
                      </a:lnTo>
                      <a:lnTo>
                        <a:pt x="12" y="12"/>
                      </a:lnTo>
                      <a:lnTo>
                        <a:pt x="6" y="24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0" y="48"/>
                      </a:lnTo>
                      <a:lnTo>
                        <a:pt x="6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2" name="Freeform 35"/>
                <p:cNvSpPr>
                  <a:spLocks/>
                </p:cNvSpPr>
                <p:nvPr/>
              </p:nvSpPr>
              <p:spPr bwMode="auto">
                <a:xfrm>
                  <a:off x="2721" y="1971"/>
                  <a:ext cx="42" cy="48"/>
                </a:xfrm>
                <a:custGeom>
                  <a:avLst/>
                  <a:gdLst>
                    <a:gd name="T0" fmla="*/ 42 w 42"/>
                    <a:gd name="T1" fmla="*/ 42 h 48"/>
                    <a:gd name="T2" fmla="*/ 42 w 42"/>
                    <a:gd name="T3" fmla="*/ 42 h 48"/>
                    <a:gd name="T4" fmla="*/ 36 w 42"/>
                    <a:gd name="T5" fmla="*/ 36 h 48"/>
                    <a:gd name="T6" fmla="*/ 30 w 42"/>
                    <a:gd name="T7" fmla="*/ 36 h 48"/>
                    <a:gd name="T8" fmla="*/ 24 w 42"/>
                    <a:gd name="T9" fmla="*/ 30 h 48"/>
                    <a:gd name="T10" fmla="*/ 18 w 42"/>
                    <a:gd name="T11" fmla="*/ 30 h 48"/>
                    <a:gd name="T12" fmla="*/ 12 w 42"/>
                    <a:gd name="T13" fmla="*/ 24 h 48"/>
                    <a:gd name="T14" fmla="*/ 6 w 42"/>
                    <a:gd name="T15" fmla="*/ 18 h 48"/>
                    <a:gd name="T16" fmla="*/ 6 w 42"/>
                    <a:gd name="T17" fmla="*/ 6 h 48"/>
                    <a:gd name="T18" fmla="*/ 6 w 42"/>
                    <a:gd name="T19" fmla="*/ 0 h 48"/>
                    <a:gd name="T20" fmla="*/ 0 w 42"/>
                    <a:gd name="T21" fmla="*/ 0 h 48"/>
                    <a:gd name="T22" fmla="*/ 0 w 42"/>
                    <a:gd name="T23" fmla="*/ 6 h 48"/>
                    <a:gd name="T24" fmla="*/ 0 w 42"/>
                    <a:gd name="T25" fmla="*/ 18 h 48"/>
                    <a:gd name="T26" fmla="*/ 6 w 42"/>
                    <a:gd name="T27" fmla="*/ 24 h 48"/>
                    <a:gd name="T28" fmla="*/ 12 w 42"/>
                    <a:gd name="T29" fmla="*/ 30 h 48"/>
                    <a:gd name="T30" fmla="*/ 18 w 42"/>
                    <a:gd name="T31" fmla="*/ 36 h 48"/>
                    <a:gd name="T32" fmla="*/ 30 w 42"/>
                    <a:gd name="T33" fmla="*/ 42 h 48"/>
                    <a:gd name="T34" fmla="*/ 36 w 42"/>
                    <a:gd name="T35" fmla="*/ 42 h 48"/>
                    <a:gd name="T36" fmla="*/ 42 w 42"/>
                    <a:gd name="T37" fmla="*/ 48 h 48"/>
                    <a:gd name="T38" fmla="*/ 42 w 42"/>
                    <a:gd name="T39" fmla="*/ 48 h 48"/>
                    <a:gd name="T40" fmla="*/ 42 w 42"/>
                    <a:gd name="T41" fmla="*/ 42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2"/>
                    <a:gd name="T64" fmla="*/ 0 h 48"/>
                    <a:gd name="T65" fmla="*/ 42 w 42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2" h="48">
                      <a:moveTo>
                        <a:pt x="42" y="42"/>
                      </a:moveTo>
                      <a:lnTo>
                        <a:pt x="42" y="42"/>
                      </a:lnTo>
                      <a:lnTo>
                        <a:pt x="36" y="36"/>
                      </a:lnTo>
                      <a:lnTo>
                        <a:pt x="30" y="36"/>
                      </a:lnTo>
                      <a:lnTo>
                        <a:pt x="24" y="30"/>
                      </a:lnTo>
                      <a:lnTo>
                        <a:pt x="18" y="30"/>
                      </a:lnTo>
                      <a:lnTo>
                        <a:pt x="12" y="24"/>
                      </a:lnTo>
                      <a:lnTo>
                        <a:pt x="6" y="18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0" y="18"/>
                      </a:lnTo>
                      <a:lnTo>
                        <a:pt x="6" y="24"/>
                      </a:lnTo>
                      <a:lnTo>
                        <a:pt x="12" y="30"/>
                      </a:lnTo>
                      <a:lnTo>
                        <a:pt x="18" y="36"/>
                      </a:lnTo>
                      <a:lnTo>
                        <a:pt x="30" y="42"/>
                      </a:lnTo>
                      <a:lnTo>
                        <a:pt x="36" y="42"/>
                      </a:lnTo>
                      <a:lnTo>
                        <a:pt x="42" y="48"/>
                      </a:lnTo>
                      <a:lnTo>
                        <a:pt x="42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3" name="Rectangle 36"/>
                <p:cNvSpPr>
                  <a:spLocks noChangeArrowheads="1"/>
                </p:cNvSpPr>
                <p:nvPr/>
              </p:nvSpPr>
              <p:spPr bwMode="auto">
                <a:xfrm>
                  <a:off x="2583" y="1773"/>
                  <a:ext cx="198" cy="144"/>
                </a:xfrm>
                <a:prstGeom prst="rect">
                  <a:avLst/>
                </a:pr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4" name="Freeform 37"/>
                <p:cNvSpPr>
                  <a:spLocks/>
                </p:cNvSpPr>
                <p:nvPr/>
              </p:nvSpPr>
              <p:spPr bwMode="auto">
                <a:xfrm>
                  <a:off x="2775" y="1767"/>
                  <a:ext cx="6" cy="150"/>
                </a:xfrm>
                <a:custGeom>
                  <a:avLst/>
                  <a:gdLst>
                    <a:gd name="T0" fmla="*/ 6 w 6"/>
                    <a:gd name="T1" fmla="*/ 6 h 150"/>
                    <a:gd name="T2" fmla="*/ 0 w 6"/>
                    <a:gd name="T3" fmla="*/ 6 h 150"/>
                    <a:gd name="T4" fmla="*/ 0 w 6"/>
                    <a:gd name="T5" fmla="*/ 150 h 150"/>
                    <a:gd name="T6" fmla="*/ 6 w 6"/>
                    <a:gd name="T7" fmla="*/ 150 h 150"/>
                    <a:gd name="T8" fmla="*/ 6 w 6"/>
                    <a:gd name="T9" fmla="*/ 6 h 150"/>
                    <a:gd name="T10" fmla="*/ 6 w 6"/>
                    <a:gd name="T11" fmla="*/ 0 h 150"/>
                    <a:gd name="T12" fmla="*/ 6 w 6"/>
                    <a:gd name="T13" fmla="*/ 6 h 150"/>
                    <a:gd name="T14" fmla="*/ 6 w 6"/>
                    <a:gd name="T15" fmla="*/ 0 h 150"/>
                    <a:gd name="T16" fmla="*/ 6 w 6"/>
                    <a:gd name="T17" fmla="*/ 0 h 150"/>
                    <a:gd name="T18" fmla="*/ 6 w 6"/>
                    <a:gd name="T19" fmla="*/ 6 h 15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150"/>
                    <a:gd name="T32" fmla="*/ 6 w 6"/>
                    <a:gd name="T33" fmla="*/ 150 h 15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150">
                      <a:moveTo>
                        <a:pt x="6" y="6"/>
                      </a:moveTo>
                      <a:lnTo>
                        <a:pt x="0" y="6"/>
                      </a:lnTo>
                      <a:lnTo>
                        <a:pt x="0" y="150"/>
                      </a:lnTo>
                      <a:lnTo>
                        <a:pt x="6" y="150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5" name="Freeform 38"/>
                <p:cNvSpPr>
                  <a:spLocks/>
                </p:cNvSpPr>
                <p:nvPr/>
              </p:nvSpPr>
              <p:spPr bwMode="auto">
                <a:xfrm>
                  <a:off x="2577" y="1767"/>
                  <a:ext cx="204" cy="6"/>
                </a:xfrm>
                <a:custGeom>
                  <a:avLst/>
                  <a:gdLst>
                    <a:gd name="T0" fmla="*/ 12 w 204"/>
                    <a:gd name="T1" fmla="*/ 6 h 6"/>
                    <a:gd name="T2" fmla="*/ 6 w 204"/>
                    <a:gd name="T3" fmla="*/ 6 h 6"/>
                    <a:gd name="T4" fmla="*/ 204 w 204"/>
                    <a:gd name="T5" fmla="*/ 6 h 6"/>
                    <a:gd name="T6" fmla="*/ 204 w 204"/>
                    <a:gd name="T7" fmla="*/ 0 h 6"/>
                    <a:gd name="T8" fmla="*/ 6 w 204"/>
                    <a:gd name="T9" fmla="*/ 0 h 6"/>
                    <a:gd name="T10" fmla="*/ 0 w 204"/>
                    <a:gd name="T11" fmla="*/ 6 h 6"/>
                    <a:gd name="T12" fmla="*/ 6 w 204"/>
                    <a:gd name="T13" fmla="*/ 0 h 6"/>
                    <a:gd name="T14" fmla="*/ 0 w 204"/>
                    <a:gd name="T15" fmla="*/ 0 h 6"/>
                    <a:gd name="T16" fmla="*/ 0 w 204"/>
                    <a:gd name="T17" fmla="*/ 6 h 6"/>
                    <a:gd name="T18" fmla="*/ 12 w 204"/>
                    <a:gd name="T19" fmla="*/ 6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04"/>
                    <a:gd name="T31" fmla="*/ 0 h 6"/>
                    <a:gd name="T32" fmla="*/ 204 w 204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04" h="6">
                      <a:moveTo>
                        <a:pt x="12" y="6"/>
                      </a:moveTo>
                      <a:lnTo>
                        <a:pt x="6" y="6"/>
                      </a:lnTo>
                      <a:lnTo>
                        <a:pt x="204" y="6"/>
                      </a:lnTo>
                      <a:lnTo>
                        <a:pt x="204" y="0"/>
                      </a:lnTo>
                      <a:lnTo>
                        <a:pt x="6" y="0"/>
                      </a:lnTo>
                      <a:lnTo>
                        <a:pt x="0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2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6" name="Freeform 39"/>
                <p:cNvSpPr>
                  <a:spLocks/>
                </p:cNvSpPr>
                <p:nvPr/>
              </p:nvSpPr>
              <p:spPr bwMode="auto">
                <a:xfrm>
                  <a:off x="2577" y="1773"/>
                  <a:ext cx="12" cy="144"/>
                </a:xfrm>
                <a:custGeom>
                  <a:avLst/>
                  <a:gdLst>
                    <a:gd name="T0" fmla="*/ 6 w 12"/>
                    <a:gd name="T1" fmla="*/ 138 h 144"/>
                    <a:gd name="T2" fmla="*/ 12 w 12"/>
                    <a:gd name="T3" fmla="*/ 144 h 144"/>
                    <a:gd name="T4" fmla="*/ 12 w 12"/>
                    <a:gd name="T5" fmla="*/ 0 h 144"/>
                    <a:gd name="T6" fmla="*/ 0 w 12"/>
                    <a:gd name="T7" fmla="*/ 0 h 144"/>
                    <a:gd name="T8" fmla="*/ 0 w 12"/>
                    <a:gd name="T9" fmla="*/ 144 h 144"/>
                    <a:gd name="T10" fmla="*/ 6 w 12"/>
                    <a:gd name="T11" fmla="*/ 144 h 144"/>
                    <a:gd name="T12" fmla="*/ 0 w 12"/>
                    <a:gd name="T13" fmla="*/ 144 h 144"/>
                    <a:gd name="T14" fmla="*/ 0 w 12"/>
                    <a:gd name="T15" fmla="*/ 144 h 144"/>
                    <a:gd name="T16" fmla="*/ 6 w 12"/>
                    <a:gd name="T17" fmla="*/ 144 h 144"/>
                    <a:gd name="T18" fmla="*/ 6 w 12"/>
                    <a:gd name="T19" fmla="*/ 138 h 14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"/>
                    <a:gd name="T31" fmla="*/ 0 h 144"/>
                    <a:gd name="T32" fmla="*/ 12 w 12"/>
                    <a:gd name="T33" fmla="*/ 144 h 14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" h="144">
                      <a:moveTo>
                        <a:pt x="6" y="138"/>
                      </a:moveTo>
                      <a:lnTo>
                        <a:pt x="12" y="144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44"/>
                      </a:lnTo>
                      <a:lnTo>
                        <a:pt x="6" y="144"/>
                      </a:lnTo>
                      <a:lnTo>
                        <a:pt x="0" y="144"/>
                      </a:lnTo>
                      <a:lnTo>
                        <a:pt x="6" y="144"/>
                      </a:lnTo>
                      <a:lnTo>
                        <a:pt x="6" y="13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7" name="Freeform 40"/>
                <p:cNvSpPr>
                  <a:spLocks/>
                </p:cNvSpPr>
                <p:nvPr/>
              </p:nvSpPr>
              <p:spPr bwMode="auto">
                <a:xfrm>
                  <a:off x="2583" y="1911"/>
                  <a:ext cx="198" cy="6"/>
                </a:xfrm>
                <a:custGeom>
                  <a:avLst/>
                  <a:gdLst>
                    <a:gd name="T0" fmla="*/ 192 w 198"/>
                    <a:gd name="T1" fmla="*/ 6 h 6"/>
                    <a:gd name="T2" fmla="*/ 198 w 198"/>
                    <a:gd name="T3" fmla="*/ 0 h 6"/>
                    <a:gd name="T4" fmla="*/ 0 w 198"/>
                    <a:gd name="T5" fmla="*/ 0 h 6"/>
                    <a:gd name="T6" fmla="*/ 0 w 198"/>
                    <a:gd name="T7" fmla="*/ 6 h 6"/>
                    <a:gd name="T8" fmla="*/ 198 w 198"/>
                    <a:gd name="T9" fmla="*/ 6 h 6"/>
                    <a:gd name="T10" fmla="*/ 198 w 198"/>
                    <a:gd name="T11" fmla="*/ 6 h 6"/>
                    <a:gd name="T12" fmla="*/ 198 w 198"/>
                    <a:gd name="T13" fmla="*/ 6 h 6"/>
                    <a:gd name="T14" fmla="*/ 198 w 198"/>
                    <a:gd name="T15" fmla="*/ 6 h 6"/>
                    <a:gd name="T16" fmla="*/ 198 w 198"/>
                    <a:gd name="T17" fmla="*/ 6 h 6"/>
                    <a:gd name="T18" fmla="*/ 192 w 198"/>
                    <a:gd name="T19" fmla="*/ 6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98"/>
                    <a:gd name="T31" fmla="*/ 0 h 6"/>
                    <a:gd name="T32" fmla="*/ 198 w 198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98" h="6">
                      <a:moveTo>
                        <a:pt x="192" y="6"/>
                      </a:moveTo>
                      <a:lnTo>
                        <a:pt x="198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98" y="6"/>
                      </a:lnTo>
                      <a:lnTo>
                        <a:pt x="192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8" name="Freeform 41"/>
                <p:cNvSpPr>
                  <a:spLocks/>
                </p:cNvSpPr>
                <p:nvPr/>
              </p:nvSpPr>
              <p:spPr bwMode="auto">
                <a:xfrm>
                  <a:off x="2517" y="1683"/>
                  <a:ext cx="306" cy="72"/>
                </a:xfrm>
                <a:custGeom>
                  <a:avLst/>
                  <a:gdLst>
                    <a:gd name="T0" fmla="*/ 306 w 306"/>
                    <a:gd name="T1" fmla="*/ 72 h 72"/>
                    <a:gd name="T2" fmla="*/ 306 w 306"/>
                    <a:gd name="T3" fmla="*/ 0 h 72"/>
                    <a:gd name="T4" fmla="*/ 36 w 306"/>
                    <a:gd name="T5" fmla="*/ 0 h 72"/>
                    <a:gd name="T6" fmla="*/ 0 w 306"/>
                    <a:gd name="T7" fmla="*/ 72 h 72"/>
                    <a:gd name="T8" fmla="*/ 306 w 306"/>
                    <a:gd name="T9" fmla="*/ 72 h 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6"/>
                    <a:gd name="T16" fmla="*/ 0 h 72"/>
                    <a:gd name="T17" fmla="*/ 306 w 306"/>
                    <a:gd name="T18" fmla="*/ 72 h 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6" h="72">
                      <a:moveTo>
                        <a:pt x="306" y="72"/>
                      </a:moveTo>
                      <a:lnTo>
                        <a:pt x="306" y="0"/>
                      </a:lnTo>
                      <a:lnTo>
                        <a:pt x="36" y="0"/>
                      </a:lnTo>
                      <a:lnTo>
                        <a:pt x="0" y="72"/>
                      </a:lnTo>
                      <a:lnTo>
                        <a:pt x="306" y="72"/>
                      </a:lnTo>
                      <a:close/>
                    </a:path>
                  </a:pathLst>
                </a:custGeom>
                <a:solidFill>
                  <a:srgbClr val="FFFF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29" name="Freeform 42"/>
                <p:cNvSpPr>
                  <a:spLocks/>
                </p:cNvSpPr>
                <p:nvPr/>
              </p:nvSpPr>
              <p:spPr bwMode="auto">
                <a:xfrm>
                  <a:off x="2823" y="1677"/>
                  <a:ext cx="6" cy="78"/>
                </a:xfrm>
                <a:custGeom>
                  <a:avLst/>
                  <a:gdLst>
                    <a:gd name="T0" fmla="*/ 0 w 6"/>
                    <a:gd name="T1" fmla="*/ 6 h 78"/>
                    <a:gd name="T2" fmla="*/ 0 w 6"/>
                    <a:gd name="T3" fmla="*/ 6 h 78"/>
                    <a:gd name="T4" fmla="*/ 0 w 6"/>
                    <a:gd name="T5" fmla="*/ 78 h 78"/>
                    <a:gd name="T6" fmla="*/ 6 w 6"/>
                    <a:gd name="T7" fmla="*/ 78 h 78"/>
                    <a:gd name="T8" fmla="*/ 6 w 6"/>
                    <a:gd name="T9" fmla="*/ 6 h 78"/>
                    <a:gd name="T10" fmla="*/ 0 w 6"/>
                    <a:gd name="T11" fmla="*/ 0 h 78"/>
                    <a:gd name="T12" fmla="*/ 6 w 6"/>
                    <a:gd name="T13" fmla="*/ 6 h 78"/>
                    <a:gd name="T14" fmla="*/ 6 w 6"/>
                    <a:gd name="T15" fmla="*/ 0 h 78"/>
                    <a:gd name="T16" fmla="*/ 0 w 6"/>
                    <a:gd name="T17" fmla="*/ 0 h 78"/>
                    <a:gd name="T18" fmla="*/ 0 w 6"/>
                    <a:gd name="T19" fmla="*/ 6 h 7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78"/>
                    <a:gd name="T32" fmla="*/ 6 w 6"/>
                    <a:gd name="T33" fmla="*/ 78 h 7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78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0" y="78"/>
                      </a:lnTo>
                      <a:lnTo>
                        <a:pt x="6" y="78"/>
                      </a:lnTo>
                      <a:lnTo>
                        <a:pt x="6" y="6"/>
                      </a:ln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0" name="Freeform 43"/>
                <p:cNvSpPr>
                  <a:spLocks/>
                </p:cNvSpPr>
                <p:nvPr/>
              </p:nvSpPr>
              <p:spPr bwMode="auto">
                <a:xfrm>
                  <a:off x="2553" y="1677"/>
                  <a:ext cx="270" cy="6"/>
                </a:xfrm>
                <a:custGeom>
                  <a:avLst/>
                  <a:gdLst>
                    <a:gd name="T0" fmla="*/ 6 w 270"/>
                    <a:gd name="T1" fmla="*/ 6 h 6"/>
                    <a:gd name="T2" fmla="*/ 0 w 270"/>
                    <a:gd name="T3" fmla="*/ 6 h 6"/>
                    <a:gd name="T4" fmla="*/ 270 w 270"/>
                    <a:gd name="T5" fmla="*/ 6 h 6"/>
                    <a:gd name="T6" fmla="*/ 270 w 270"/>
                    <a:gd name="T7" fmla="*/ 0 h 6"/>
                    <a:gd name="T8" fmla="*/ 0 w 270"/>
                    <a:gd name="T9" fmla="*/ 0 h 6"/>
                    <a:gd name="T10" fmla="*/ 0 w 270"/>
                    <a:gd name="T11" fmla="*/ 6 h 6"/>
                    <a:gd name="T12" fmla="*/ 0 w 270"/>
                    <a:gd name="T13" fmla="*/ 0 h 6"/>
                    <a:gd name="T14" fmla="*/ 0 w 270"/>
                    <a:gd name="T15" fmla="*/ 0 h 6"/>
                    <a:gd name="T16" fmla="*/ 0 w 270"/>
                    <a:gd name="T17" fmla="*/ 6 h 6"/>
                    <a:gd name="T18" fmla="*/ 6 w 270"/>
                    <a:gd name="T19" fmla="*/ 6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70"/>
                    <a:gd name="T31" fmla="*/ 0 h 6"/>
                    <a:gd name="T32" fmla="*/ 270 w 270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70" h="6">
                      <a:moveTo>
                        <a:pt x="6" y="6"/>
                      </a:moveTo>
                      <a:lnTo>
                        <a:pt x="0" y="6"/>
                      </a:lnTo>
                      <a:lnTo>
                        <a:pt x="270" y="6"/>
                      </a:lnTo>
                      <a:lnTo>
                        <a:pt x="270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1" name="Freeform 44"/>
                <p:cNvSpPr>
                  <a:spLocks/>
                </p:cNvSpPr>
                <p:nvPr/>
              </p:nvSpPr>
              <p:spPr bwMode="auto">
                <a:xfrm>
                  <a:off x="2511" y="1683"/>
                  <a:ext cx="48" cy="78"/>
                </a:xfrm>
                <a:custGeom>
                  <a:avLst/>
                  <a:gdLst>
                    <a:gd name="T0" fmla="*/ 6 w 48"/>
                    <a:gd name="T1" fmla="*/ 66 h 78"/>
                    <a:gd name="T2" fmla="*/ 12 w 48"/>
                    <a:gd name="T3" fmla="*/ 72 h 78"/>
                    <a:gd name="T4" fmla="*/ 48 w 48"/>
                    <a:gd name="T5" fmla="*/ 0 h 78"/>
                    <a:gd name="T6" fmla="*/ 42 w 48"/>
                    <a:gd name="T7" fmla="*/ 0 h 78"/>
                    <a:gd name="T8" fmla="*/ 6 w 48"/>
                    <a:gd name="T9" fmla="*/ 72 h 78"/>
                    <a:gd name="T10" fmla="*/ 6 w 48"/>
                    <a:gd name="T11" fmla="*/ 78 h 78"/>
                    <a:gd name="T12" fmla="*/ 6 w 48"/>
                    <a:gd name="T13" fmla="*/ 72 h 78"/>
                    <a:gd name="T14" fmla="*/ 0 w 48"/>
                    <a:gd name="T15" fmla="*/ 78 h 78"/>
                    <a:gd name="T16" fmla="*/ 6 w 48"/>
                    <a:gd name="T17" fmla="*/ 78 h 78"/>
                    <a:gd name="T18" fmla="*/ 6 w 48"/>
                    <a:gd name="T19" fmla="*/ 66 h 7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8"/>
                    <a:gd name="T31" fmla="*/ 0 h 78"/>
                    <a:gd name="T32" fmla="*/ 48 w 48"/>
                    <a:gd name="T33" fmla="*/ 78 h 7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8" h="78">
                      <a:moveTo>
                        <a:pt x="6" y="66"/>
                      </a:moveTo>
                      <a:lnTo>
                        <a:pt x="12" y="72"/>
                      </a:lnTo>
                      <a:lnTo>
                        <a:pt x="48" y="0"/>
                      </a:lnTo>
                      <a:lnTo>
                        <a:pt x="42" y="0"/>
                      </a:lnTo>
                      <a:lnTo>
                        <a:pt x="6" y="72"/>
                      </a:lnTo>
                      <a:lnTo>
                        <a:pt x="6" y="78"/>
                      </a:lnTo>
                      <a:lnTo>
                        <a:pt x="6" y="72"/>
                      </a:lnTo>
                      <a:lnTo>
                        <a:pt x="0" y="78"/>
                      </a:lnTo>
                      <a:lnTo>
                        <a:pt x="6" y="78"/>
                      </a:lnTo>
                      <a:lnTo>
                        <a:pt x="6" y="6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2" name="Freeform 45"/>
                <p:cNvSpPr>
                  <a:spLocks/>
                </p:cNvSpPr>
                <p:nvPr/>
              </p:nvSpPr>
              <p:spPr bwMode="auto">
                <a:xfrm>
                  <a:off x="2517" y="1749"/>
                  <a:ext cx="312" cy="12"/>
                </a:xfrm>
                <a:custGeom>
                  <a:avLst/>
                  <a:gdLst>
                    <a:gd name="T0" fmla="*/ 306 w 312"/>
                    <a:gd name="T1" fmla="*/ 6 h 12"/>
                    <a:gd name="T2" fmla="*/ 306 w 312"/>
                    <a:gd name="T3" fmla="*/ 0 h 12"/>
                    <a:gd name="T4" fmla="*/ 0 w 312"/>
                    <a:gd name="T5" fmla="*/ 0 h 12"/>
                    <a:gd name="T6" fmla="*/ 0 w 312"/>
                    <a:gd name="T7" fmla="*/ 12 h 12"/>
                    <a:gd name="T8" fmla="*/ 306 w 312"/>
                    <a:gd name="T9" fmla="*/ 12 h 12"/>
                    <a:gd name="T10" fmla="*/ 312 w 312"/>
                    <a:gd name="T11" fmla="*/ 6 h 12"/>
                    <a:gd name="T12" fmla="*/ 306 w 312"/>
                    <a:gd name="T13" fmla="*/ 12 h 12"/>
                    <a:gd name="T14" fmla="*/ 312 w 312"/>
                    <a:gd name="T15" fmla="*/ 12 h 12"/>
                    <a:gd name="T16" fmla="*/ 312 w 312"/>
                    <a:gd name="T17" fmla="*/ 6 h 12"/>
                    <a:gd name="T18" fmla="*/ 306 w 312"/>
                    <a:gd name="T19" fmla="*/ 6 h 1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12"/>
                    <a:gd name="T31" fmla="*/ 0 h 12"/>
                    <a:gd name="T32" fmla="*/ 312 w 312"/>
                    <a:gd name="T33" fmla="*/ 12 h 1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12" h="12">
                      <a:moveTo>
                        <a:pt x="306" y="6"/>
                      </a:moveTo>
                      <a:lnTo>
                        <a:pt x="306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306" y="12"/>
                      </a:lnTo>
                      <a:lnTo>
                        <a:pt x="312" y="6"/>
                      </a:lnTo>
                      <a:lnTo>
                        <a:pt x="306" y="12"/>
                      </a:lnTo>
                      <a:lnTo>
                        <a:pt x="312" y="12"/>
                      </a:lnTo>
                      <a:lnTo>
                        <a:pt x="312" y="6"/>
                      </a:lnTo>
                      <a:lnTo>
                        <a:pt x="30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3" name="Rectangle 46"/>
                <p:cNvSpPr>
                  <a:spLocks noChangeArrowheads="1"/>
                </p:cNvSpPr>
                <p:nvPr/>
              </p:nvSpPr>
              <p:spPr bwMode="auto">
                <a:xfrm>
                  <a:off x="2853" y="1569"/>
                  <a:ext cx="156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4" name="Freeform 47"/>
                <p:cNvSpPr>
                  <a:spLocks/>
                </p:cNvSpPr>
                <p:nvPr/>
              </p:nvSpPr>
              <p:spPr bwMode="auto">
                <a:xfrm>
                  <a:off x="2847" y="1569"/>
                  <a:ext cx="12" cy="336"/>
                </a:xfrm>
                <a:custGeom>
                  <a:avLst/>
                  <a:gdLst>
                    <a:gd name="T0" fmla="*/ 6 w 12"/>
                    <a:gd name="T1" fmla="*/ 330 h 336"/>
                    <a:gd name="T2" fmla="*/ 12 w 12"/>
                    <a:gd name="T3" fmla="*/ 336 h 336"/>
                    <a:gd name="T4" fmla="*/ 12 w 12"/>
                    <a:gd name="T5" fmla="*/ 0 h 336"/>
                    <a:gd name="T6" fmla="*/ 0 w 12"/>
                    <a:gd name="T7" fmla="*/ 0 h 336"/>
                    <a:gd name="T8" fmla="*/ 0 w 12"/>
                    <a:gd name="T9" fmla="*/ 336 h 336"/>
                    <a:gd name="T10" fmla="*/ 6 w 12"/>
                    <a:gd name="T11" fmla="*/ 336 h 336"/>
                    <a:gd name="T12" fmla="*/ 0 w 12"/>
                    <a:gd name="T13" fmla="*/ 336 h 336"/>
                    <a:gd name="T14" fmla="*/ 0 w 12"/>
                    <a:gd name="T15" fmla="*/ 336 h 336"/>
                    <a:gd name="T16" fmla="*/ 6 w 12"/>
                    <a:gd name="T17" fmla="*/ 336 h 336"/>
                    <a:gd name="T18" fmla="*/ 6 w 12"/>
                    <a:gd name="T19" fmla="*/ 330 h 3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"/>
                    <a:gd name="T31" fmla="*/ 0 h 336"/>
                    <a:gd name="T32" fmla="*/ 12 w 12"/>
                    <a:gd name="T33" fmla="*/ 336 h 3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" h="336">
                      <a:moveTo>
                        <a:pt x="6" y="330"/>
                      </a:moveTo>
                      <a:lnTo>
                        <a:pt x="12" y="33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336"/>
                      </a:lnTo>
                      <a:lnTo>
                        <a:pt x="6" y="336"/>
                      </a:lnTo>
                      <a:lnTo>
                        <a:pt x="0" y="336"/>
                      </a:lnTo>
                      <a:lnTo>
                        <a:pt x="6" y="336"/>
                      </a:lnTo>
                      <a:lnTo>
                        <a:pt x="6" y="3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5" name="Freeform 48"/>
                <p:cNvSpPr>
                  <a:spLocks/>
                </p:cNvSpPr>
                <p:nvPr/>
              </p:nvSpPr>
              <p:spPr bwMode="auto">
                <a:xfrm>
                  <a:off x="2853" y="1899"/>
                  <a:ext cx="156" cy="6"/>
                </a:xfrm>
                <a:custGeom>
                  <a:avLst/>
                  <a:gdLst>
                    <a:gd name="T0" fmla="*/ 150 w 156"/>
                    <a:gd name="T1" fmla="*/ 6 h 6"/>
                    <a:gd name="T2" fmla="*/ 156 w 156"/>
                    <a:gd name="T3" fmla="*/ 0 h 6"/>
                    <a:gd name="T4" fmla="*/ 0 w 156"/>
                    <a:gd name="T5" fmla="*/ 0 h 6"/>
                    <a:gd name="T6" fmla="*/ 0 w 156"/>
                    <a:gd name="T7" fmla="*/ 6 h 6"/>
                    <a:gd name="T8" fmla="*/ 156 w 156"/>
                    <a:gd name="T9" fmla="*/ 6 h 6"/>
                    <a:gd name="T10" fmla="*/ 156 w 156"/>
                    <a:gd name="T11" fmla="*/ 6 h 6"/>
                    <a:gd name="T12" fmla="*/ 156 w 156"/>
                    <a:gd name="T13" fmla="*/ 6 h 6"/>
                    <a:gd name="T14" fmla="*/ 156 w 156"/>
                    <a:gd name="T15" fmla="*/ 6 h 6"/>
                    <a:gd name="T16" fmla="*/ 156 w 156"/>
                    <a:gd name="T17" fmla="*/ 6 h 6"/>
                    <a:gd name="T18" fmla="*/ 150 w 156"/>
                    <a:gd name="T19" fmla="*/ 6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56"/>
                    <a:gd name="T31" fmla="*/ 0 h 6"/>
                    <a:gd name="T32" fmla="*/ 156 w 156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56" h="6">
                      <a:moveTo>
                        <a:pt x="150" y="6"/>
                      </a:moveTo>
                      <a:lnTo>
                        <a:pt x="15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56" y="6"/>
                      </a:lnTo>
                      <a:lnTo>
                        <a:pt x="15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6" name="Freeform 49"/>
                <p:cNvSpPr>
                  <a:spLocks/>
                </p:cNvSpPr>
                <p:nvPr/>
              </p:nvSpPr>
              <p:spPr bwMode="auto">
                <a:xfrm>
                  <a:off x="3003" y="1563"/>
                  <a:ext cx="6" cy="342"/>
                </a:xfrm>
                <a:custGeom>
                  <a:avLst/>
                  <a:gdLst>
                    <a:gd name="T0" fmla="*/ 6 w 6"/>
                    <a:gd name="T1" fmla="*/ 6 h 342"/>
                    <a:gd name="T2" fmla="*/ 0 w 6"/>
                    <a:gd name="T3" fmla="*/ 6 h 342"/>
                    <a:gd name="T4" fmla="*/ 0 w 6"/>
                    <a:gd name="T5" fmla="*/ 342 h 342"/>
                    <a:gd name="T6" fmla="*/ 6 w 6"/>
                    <a:gd name="T7" fmla="*/ 342 h 342"/>
                    <a:gd name="T8" fmla="*/ 6 w 6"/>
                    <a:gd name="T9" fmla="*/ 6 h 342"/>
                    <a:gd name="T10" fmla="*/ 6 w 6"/>
                    <a:gd name="T11" fmla="*/ 0 h 342"/>
                    <a:gd name="T12" fmla="*/ 6 w 6"/>
                    <a:gd name="T13" fmla="*/ 6 h 342"/>
                    <a:gd name="T14" fmla="*/ 6 w 6"/>
                    <a:gd name="T15" fmla="*/ 0 h 342"/>
                    <a:gd name="T16" fmla="*/ 6 w 6"/>
                    <a:gd name="T17" fmla="*/ 0 h 342"/>
                    <a:gd name="T18" fmla="*/ 6 w 6"/>
                    <a:gd name="T19" fmla="*/ 6 h 3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342"/>
                    <a:gd name="T32" fmla="*/ 6 w 6"/>
                    <a:gd name="T33" fmla="*/ 342 h 3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342">
                      <a:moveTo>
                        <a:pt x="6" y="6"/>
                      </a:moveTo>
                      <a:lnTo>
                        <a:pt x="0" y="6"/>
                      </a:lnTo>
                      <a:lnTo>
                        <a:pt x="0" y="342"/>
                      </a:lnTo>
                      <a:lnTo>
                        <a:pt x="6" y="342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7" name="Freeform 50"/>
                <p:cNvSpPr>
                  <a:spLocks/>
                </p:cNvSpPr>
                <p:nvPr/>
              </p:nvSpPr>
              <p:spPr bwMode="auto">
                <a:xfrm>
                  <a:off x="2847" y="1563"/>
                  <a:ext cx="162" cy="6"/>
                </a:xfrm>
                <a:custGeom>
                  <a:avLst/>
                  <a:gdLst>
                    <a:gd name="T0" fmla="*/ 12 w 162"/>
                    <a:gd name="T1" fmla="*/ 6 h 6"/>
                    <a:gd name="T2" fmla="*/ 6 w 162"/>
                    <a:gd name="T3" fmla="*/ 6 h 6"/>
                    <a:gd name="T4" fmla="*/ 162 w 162"/>
                    <a:gd name="T5" fmla="*/ 6 h 6"/>
                    <a:gd name="T6" fmla="*/ 162 w 162"/>
                    <a:gd name="T7" fmla="*/ 0 h 6"/>
                    <a:gd name="T8" fmla="*/ 6 w 162"/>
                    <a:gd name="T9" fmla="*/ 0 h 6"/>
                    <a:gd name="T10" fmla="*/ 0 w 162"/>
                    <a:gd name="T11" fmla="*/ 6 h 6"/>
                    <a:gd name="T12" fmla="*/ 6 w 162"/>
                    <a:gd name="T13" fmla="*/ 0 h 6"/>
                    <a:gd name="T14" fmla="*/ 0 w 162"/>
                    <a:gd name="T15" fmla="*/ 0 h 6"/>
                    <a:gd name="T16" fmla="*/ 0 w 162"/>
                    <a:gd name="T17" fmla="*/ 6 h 6"/>
                    <a:gd name="T18" fmla="*/ 12 w 162"/>
                    <a:gd name="T19" fmla="*/ 6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62"/>
                    <a:gd name="T31" fmla="*/ 0 h 6"/>
                    <a:gd name="T32" fmla="*/ 162 w 162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62" h="6">
                      <a:moveTo>
                        <a:pt x="12" y="6"/>
                      </a:moveTo>
                      <a:lnTo>
                        <a:pt x="6" y="6"/>
                      </a:lnTo>
                      <a:lnTo>
                        <a:pt x="162" y="6"/>
                      </a:lnTo>
                      <a:lnTo>
                        <a:pt x="162" y="0"/>
                      </a:lnTo>
                      <a:lnTo>
                        <a:pt x="6" y="0"/>
                      </a:lnTo>
                      <a:lnTo>
                        <a:pt x="0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2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8" name="Rectangle 51"/>
                <p:cNvSpPr>
                  <a:spLocks noChangeArrowheads="1"/>
                </p:cNvSpPr>
                <p:nvPr/>
              </p:nvSpPr>
              <p:spPr bwMode="auto">
                <a:xfrm>
                  <a:off x="2853" y="1605"/>
                  <a:ext cx="156" cy="36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39" name="Freeform 52"/>
                <p:cNvSpPr>
                  <a:spLocks/>
                </p:cNvSpPr>
                <p:nvPr/>
              </p:nvSpPr>
              <p:spPr bwMode="auto">
                <a:xfrm>
                  <a:off x="3003" y="1599"/>
                  <a:ext cx="6" cy="42"/>
                </a:xfrm>
                <a:custGeom>
                  <a:avLst/>
                  <a:gdLst>
                    <a:gd name="T0" fmla="*/ 6 w 6"/>
                    <a:gd name="T1" fmla="*/ 12 h 42"/>
                    <a:gd name="T2" fmla="*/ 0 w 6"/>
                    <a:gd name="T3" fmla="*/ 6 h 42"/>
                    <a:gd name="T4" fmla="*/ 0 w 6"/>
                    <a:gd name="T5" fmla="*/ 42 h 42"/>
                    <a:gd name="T6" fmla="*/ 6 w 6"/>
                    <a:gd name="T7" fmla="*/ 42 h 42"/>
                    <a:gd name="T8" fmla="*/ 6 w 6"/>
                    <a:gd name="T9" fmla="*/ 6 h 42"/>
                    <a:gd name="T10" fmla="*/ 6 w 6"/>
                    <a:gd name="T11" fmla="*/ 0 h 42"/>
                    <a:gd name="T12" fmla="*/ 6 w 6"/>
                    <a:gd name="T13" fmla="*/ 6 h 42"/>
                    <a:gd name="T14" fmla="*/ 6 w 6"/>
                    <a:gd name="T15" fmla="*/ 0 h 42"/>
                    <a:gd name="T16" fmla="*/ 6 w 6"/>
                    <a:gd name="T17" fmla="*/ 0 h 42"/>
                    <a:gd name="T18" fmla="*/ 6 w 6"/>
                    <a:gd name="T19" fmla="*/ 12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6"/>
                    <a:gd name="T31" fmla="*/ 0 h 42"/>
                    <a:gd name="T32" fmla="*/ 6 w 6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6" h="42">
                      <a:moveTo>
                        <a:pt x="6" y="12"/>
                      </a:moveTo>
                      <a:lnTo>
                        <a:pt x="0" y="6"/>
                      </a:lnTo>
                      <a:lnTo>
                        <a:pt x="0" y="42"/>
                      </a:lnTo>
                      <a:lnTo>
                        <a:pt x="6" y="42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6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0" name="Freeform 53"/>
                <p:cNvSpPr>
                  <a:spLocks/>
                </p:cNvSpPr>
                <p:nvPr/>
              </p:nvSpPr>
              <p:spPr bwMode="auto">
                <a:xfrm>
                  <a:off x="2847" y="1599"/>
                  <a:ext cx="162" cy="12"/>
                </a:xfrm>
                <a:custGeom>
                  <a:avLst/>
                  <a:gdLst>
                    <a:gd name="T0" fmla="*/ 12 w 162"/>
                    <a:gd name="T1" fmla="*/ 6 h 12"/>
                    <a:gd name="T2" fmla="*/ 6 w 162"/>
                    <a:gd name="T3" fmla="*/ 12 h 12"/>
                    <a:gd name="T4" fmla="*/ 162 w 162"/>
                    <a:gd name="T5" fmla="*/ 12 h 12"/>
                    <a:gd name="T6" fmla="*/ 162 w 162"/>
                    <a:gd name="T7" fmla="*/ 0 h 12"/>
                    <a:gd name="T8" fmla="*/ 6 w 162"/>
                    <a:gd name="T9" fmla="*/ 0 h 12"/>
                    <a:gd name="T10" fmla="*/ 0 w 162"/>
                    <a:gd name="T11" fmla="*/ 6 h 12"/>
                    <a:gd name="T12" fmla="*/ 6 w 162"/>
                    <a:gd name="T13" fmla="*/ 0 h 12"/>
                    <a:gd name="T14" fmla="*/ 0 w 162"/>
                    <a:gd name="T15" fmla="*/ 0 h 12"/>
                    <a:gd name="T16" fmla="*/ 0 w 162"/>
                    <a:gd name="T17" fmla="*/ 6 h 12"/>
                    <a:gd name="T18" fmla="*/ 12 w 162"/>
                    <a:gd name="T19" fmla="*/ 6 h 1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62"/>
                    <a:gd name="T31" fmla="*/ 0 h 12"/>
                    <a:gd name="T32" fmla="*/ 162 w 162"/>
                    <a:gd name="T33" fmla="*/ 12 h 1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62" h="12">
                      <a:moveTo>
                        <a:pt x="12" y="6"/>
                      </a:moveTo>
                      <a:lnTo>
                        <a:pt x="6" y="12"/>
                      </a:lnTo>
                      <a:lnTo>
                        <a:pt x="162" y="12"/>
                      </a:lnTo>
                      <a:lnTo>
                        <a:pt x="162" y="0"/>
                      </a:lnTo>
                      <a:lnTo>
                        <a:pt x="6" y="0"/>
                      </a:lnTo>
                      <a:lnTo>
                        <a:pt x="0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2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1" name="Freeform 54"/>
                <p:cNvSpPr>
                  <a:spLocks/>
                </p:cNvSpPr>
                <p:nvPr/>
              </p:nvSpPr>
              <p:spPr bwMode="auto">
                <a:xfrm>
                  <a:off x="2847" y="1605"/>
                  <a:ext cx="12" cy="42"/>
                </a:xfrm>
                <a:custGeom>
                  <a:avLst/>
                  <a:gdLst>
                    <a:gd name="T0" fmla="*/ 6 w 12"/>
                    <a:gd name="T1" fmla="*/ 36 h 42"/>
                    <a:gd name="T2" fmla="*/ 12 w 12"/>
                    <a:gd name="T3" fmla="*/ 36 h 42"/>
                    <a:gd name="T4" fmla="*/ 12 w 12"/>
                    <a:gd name="T5" fmla="*/ 0 h 42"/>
                    <a:gd name="T6" fmla="*/ 0 w 12"/>
                    <a:gd name="T7" fmla="*/ 0 h 42"/>
                    <a:gd name="T8" fmla="*/ 0 w 12"/>
                    <a:gd name="T9" fmla="*/ 36 h 42"/>
                    <a:gd name="T10" fmla="*/ 6 w 12"/>
                    <a:gd name="T11" fmla="*/ 42 h 42"/>
                    <a:gd name="T12" fmla="*/ 0 w 12"/>
                    <a:gd name="T13" fmla="*/ 36 h 42"/>
                    <a:gd name="T14" fmla="*/ 0 w 12"/>
                    <a:gd name="T15" fmla="*/ 42 h 42"/>
                    <a:gd name="T16" fmla="*/ 6 w 12"/>
                    <a:gd name="T17" fmla="*/ 42 h 42"/>
                    <a:gd name="T18" fmla="*/ 6 w 12"/>
                    <a:gd name="T19" fmla="*/ 36 h 4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"/>
                    <a:gd name="T31" fmla="*/ 0 h 42"/>
                    <a:gd name="T32" fmla="*/ 12 w 12"/>
                    <a:gd name="T33" fmla="*/ 42 h 4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" h="42">
                      <a:moveTo>
                        <a:pt x="6" y="36"/>
                      </a:moveTo>
                      <a:lnTo>
                        <a:pt x="12" y="3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36"/>
                      </a:lnTo>
                      <a:lnTo>
                        <a:pt x="6" y="42"/>
                      </a:lnTo>
                      <a:lnTo>
                        <a:pt x="0" y="36"/>
                      </a:lnTo>
                      <a:lnTo>
                        <a:pt x="0" y="42"/>
                      </a:lnTo>
                      <a:lnTo>
                        <a:pt x="6" y="42"/>
                      </a:lnTo>
                      <a:lnTo>
                        <a:pt x="6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2" name="Freeform 55"/>
                <p:cNvSpPr>
                  <a:spLocks/>
                </p:cNvSpPr>
                <p:nvPr/>
              </p:nvSpPr>
              <p:spPr bwMode="auto">
                <a:xfrm>
                  <a:off x="2853" y="1641"/>
                  <a:ext cx="156" cy="6"/>
                </a:xfrm>
                <a:custGeom>
                  <a:avLst/>
                  <a:gdLst>
                    <a:gd name="T0" fmla="*/ 150 w 156"/>
                    <a:gd name="T1" fmla="*/ 0 h 6"/>
                    <a:gd name="T2" fmla="*/ 156 w 156"/>
                    <a:gd name="T3" fmla="*/ 0 h 6"/>
                    <a:gd name="T4" fmla="*/ 0 w 156"/>
                    <a:gd name="T5" fmla="*/ 0 h 6"/>
                    <a:gd name="T6" fmla="*/ 0 w 156"/>
                    <a:gd name="T7" fmla="*/ 6 h 6"/>
                    <a:gd name="T8" fmla="*/ 156 w 156"/>
                    <a:gd name="T9" fmla="*/ 6 h 6"/>
                    <a:gd name="T10" fmla="*/ 156 w 156"/>
                    <a:gd name="T11" fmla="*/ 0 h 6"/>
                    <a:gd name="T12" fmla="*/ 156 w 156"/>
                    <a:gd name="T13" fmla="*/ 6 h 6"/>
                    <a:gd name="T14" fmla="*/ 156 w 156"/>
                    <a:gd name="T15" fmla="*/ 6 h 6"/>
                    <a:gd name="T16" fmla="*/ 156 w 156"/>
                    <a:gd name="T17" fmla="*/ 0 h 6"/>
                    <a:gd name="T18" fmla="*/ 150 w 156"/>
                    <a:gd name="T19" fmla="*/ 0 h 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56"/>
                    <a:gd name="T31" fmla="*/ 0 h 6"/>
                    <a:gd name="T32" fmla="*/ 156 w 156"/>
                    <a:gd name="T33" fmla="*/ 6 h 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56" h="6">
                      <a:moveTo>
                        <a:pt x="150" y="0"/>
                      </a:moveTo>
                      <a:lnTo>
                        <a:pt x="15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56" y="6"/>
                      </a:lnTo>
                      <a:lnTo>
                        <a:pt x="156" y="0"/>
                      </a:lnTo>
                      <a:lnTo>
                        <a:pt x="156" y="6"/>
                      </a:lnTo>
                      <a:lnTo>
                        <a:pt x="156" y="0"/>
                      </a:lnTo>
                      <a:lnTo>
                        <a:pt x="15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3" name="Freeform 56"/>
                <p:cNvSpPr>
                  <a:spLocks/>
                </p:cNvSpPr>
                <p:nvPr/>
              </p:nvSpPr>
              <p:spPr bwMode="auto">
                <a:xfrm>
                  <a:off x="2403" y="1881"/>
                  <a:ext cx="942" cy="348"/>
                </a:xfrm>
                <a:custGeom>
                  <a:avLst/>
                  <a:gdLst>
                    <a:gd name="T0" fmla="*/ 12 w 942"/>
                    <a:gd name="T1" fmla="*/ 138 h 348"/>
                    <a:gd name="T2" fmla="*/ 42 w 942"/>
                    <a:gd name="T3" fmla="*/ 168 h 348"/>
                    <a:gd name="T4" fmla="*/ 90 w 942"/>
                    <a:gd name="T5" fmla="*/ 198 h 348"/>
                    <a:gd name="T6" fmla="*/ 150 w 942"/>
                    <a:gd name="T7" fmla="*/ 222 h 348"/>
                    <a:gd name="T8" fmla="*/ 216 w 942"/>
                    <a:gd name="T9" fmla="*/ 246 h 348"/>
                    <a:gd name="T10" fmla="*/ 294 w 942"/>
                    <a:gd name="T11" fmla="*/ 264 h 348"/>
                    <a:gd name="T12" fmla="*/ 372 w 942"/>
                    <a:gd name="T13" fmla="*/ 282 h 348"/>
                    <a:gd name="T14" fmla="*/ 456 w 942"/>
                    <a:gd name="T15" fmla="*/ 294 h 348"/>
                    <a:gd name="T16" fmla="*/ 540 w 942"/>
                    <a:gd name="T17" fmla="*/ 306 h 348"/>
                    <a:gd name="T18" fmla="*/ 624 w 942"/>
                    <a:gd name="T19" fmla="*/ 318 h 348"/>
                    <a:gd name="T20" fmla="*/ 702 w 942"/>
                    <a:gd name="T21" fmla="*/ 330 h 348"/>
                    <a:gd name="T22" fmla="*/ 774 w 942"/>
                    <a:gd name="T23" fmla="*/ 336 h 348"/>
                    <a:gd name="T24" fmla="*/ 834 w 942"/>
                    <a:gd name="T25" fmla="*/ 342 h 348"/>
                    <a:gd name="T26" fmla="*/ 882 w 942"/>
                    <a:gd name="T27" fmla="*/ 348 h 348"/>
                    <a:gd name="T28" fmla="*/ 918 w 942"/>
                    <a:gd name="T29" fmla="*/ 348 h 348"/>
                    <a:gd name="T30" fmla="*/ 942 w 942"/>
                    <a:gd name="T31" fmla="*/ 348 h 348"/>
                    <a:gd name="T32" fmla="*/ 942 w 942"/>
                    <a:gd name="T33" fmla="*/ 288 h 348"/>
                    <a:gd name="T34" fmla="*/ 930 w 942"/>
                    <a:gd name="T35" fmla="*/ 282 h 348"/>
                    <a:gd name="T36" fmla="*/ 906 w 942"/>
                    <a:gd name="T37" fmla="*/ 282 h 348"/>
                    <a:gd name="T38" fmla="*/ 864 w 942"/>
                    <a:gd name="T39" fmla="*/ 276 h 348"/>
                    <a:gd name="T40" fmla="*/ 810 w 942"/>
                    <a:gd name="T41" fmla="*/ 270 h 348"/>
                    <a:gd name="T42" fmla="*/ 744 w 942"/>
                    <a:gd name="T43" fmla="*/ 264 h 348"/>
                    <a:gd name="T44" fmla="*/ 672 w 942"/>
                    <a:gd name="T45" fmla="*/ 252 h 348"/>
                    <a:gd name="T46" fmla="*/ 594 w 942"/>
                    <a:gd name="T47" fmla="*/ 240 h 348"/>
                    <a:gd name="T48" fmla="*/ 510 w 942"/>
                    <a:gd name="T49" fmla="*/ 228 h 348"/>
                    <a:gd name="T50" fmla="*/ 426 w 942"/>
                    <a:gd name="T51" fmla="*/ 216 h 348"/>
                    <a:gd name="T52" fmla="*/ 348 w 942"/>
                    <a:gd name="T53" fmla="*/ 198 h 348"/>
                    <a:gd name="T54" fmla="*/ 270 w 942"/>
                    <a:gd name="T55" fmla="*/ 174 h 348"/>
                    <a:gd name="T56" fmla="*/ 198 w 942"/>
                    <a:gd name="T57" fmla="*/ 150 h 348"/>
                    <a:gd name="T58" fmla="*/ 138 w 942"/>
                    <a:gd name="T59" fmla="*/ 126 h 348"/>
                    <a:gd name="T60" fmla="*/ 84 w 942"/>
                    <a:gd name="T61" fmla="*/ 102 h 348"/>
                    <a:gd name="T62" fmla="*/ 48 w 942"/>
                    <a:gd name="T63" fmla="*/ 72 h 348"/>
                    <a:gd name="T64" fmla="*/ 30 w 942"/>
                    <a:gd name="T65" fmla="*/ 36 h 348"/>
                    <a:gd name="T66" fmla="*/ 6 w 942"/>
                    <a:gd name="T67" fmla="*/ 0 h 348"/>
                    <a:gd name="T68" fmla="*/ 0 w 942"/>
                    <a:gd name="T69" fmla="*/ 12 h 348"/>
                    <a:gd name="T70" fmla="*/ 0 w 942"/>
                    <a:gd name="T71" fmla="*/ 54 h 348"/>
                    <a:gd name="T72" fmla="*/ 6 w 942"/>
                    <a:gd name="T73" fmla="*/ 120 h 348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942"/>
                    <a:gd name="T112" fmla="*/ 0 h 348"/>
                    <a:gd name="T113" fmla="*/ 942 w 942"/>
                    <a:gd name="T114" fmla="*/ 348 h 348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942" h="348">
                      <a:moveTo>
                        <a:pt x="6" y="120"/>
                      </a:moveTo>
                      <a:lnTo>
                        <a:pt x="12" y="138"/>
                      </a:lnTo>
                      <a:lnTo>
                        <a:pt x="24" y="156"/>
                      </a:lnTo>
                      <a:lnTo>
                        <a:pt x="42" y="168"/>
                      </a:lnTo>
                      <a:lnTo>
                        <a:pt x="66" y="180"/>
                      </a:lnTo>
                      <a:lnTo>
                        <a:pt x="90" y="198"/>
                      </a:lnTo>
                      <a:lnTo>
                        <a:pt x="114" y="210"/>
                      </a:lnTo>
                      <a:lnTo>
                        <a:pt x="150" y="222"/>
                      </a:lnTo>
                      <a:lnTo>
                        <a:pt x="180" y="234"/>
                      </a:lnTo>
                      <a:lnTo>
                        <a:pt x="216" y="246"/>
                      </a:lnTo>
                      <a:lnTo>
                        <a:pt x="252" y="252"/>
                      </a:lnTo>
                      <a:lnTo>
                        <a:pt x="294" y="264"/>
                      </a:lnTo>
                      <a:lnTo>
                        <a:pt x="330" y="270"/>
                      </a:lnTo>
                      <a:lnTo>
                        <a:pt x="372" y="282"/>
                      </a:lnTo>
                      <a:lnTo>
                        <a:pt x="414" y="288"/>
                      </a:lnTo>
                      <a:lnTo>
                        <a:pt x="456" y="294"/>
                      </a:lnTo>
                      <a:lnTo>
                        <a:pt x="498" y="300"/>
                      </a:lnTo>
                      <a:lnTo>
                        <a:pt x="540" y="306"/>
                      </a:lnTo>
                      <a:lnTo>
                        <a:pt x="582" y="312"/>
                      </a:lnTo>
                      <a:lnTo>
                        <a:pt x="624" y="318"/>
                      </a:lnTo>
                      <a:lnTo>
                        <a:pt x="666" y="324"/>
                      </a:lnTo>
                      <a:lnTo>
                        <a:pt x="702" y="330"/>
                      </a:lnTo>
                      <a:lnTo>
                        <a:pt x="738" y="330"/>
                      </a:lnTo>
                      <a:lnTo>
                        <a:pt x="774" y="336"/>
                      </a:lnTo>
                      <a:lnTo>
                        <a:pt x="804" y="336"/>
                      </a:lnTo>
                      <a:lnTo>
                        <a:pt x="834" y="342"/>
                      </a:lnTo>
                      <a:lnTo>
                        <a:pt x="864" y="342"/>
                      </a:lnTo>
                      <a:lnTo>
                        <a:pt x="882" y="348"/>
                      </a:lnTo>
                      <a:lnTo>
                        <a:pt x="906" y="348"/>
                      </a:lnTo>
                      <a:lnTo>
                        <a:pt x="918" y="348"/>
                      </a:lnTo>
                      <a:lnTo>
                        <a:pt x="930" y="348"/>
                      </a:lnTo>
                      <a:lnTo>
                        <a:pt x="942" y="348"/>
                      </a:lnTo>
                      <a:lnTo>
                        <a:pt x="942" y="288"/>
                      </a:lnTo>
                      <a:lnTo>
                        <a:pt x="930" y="282"/>
                      </a:lnTo>
                      <a:lnTo>
                        <a:pt x="918" y="282"/>
                      </a:lnTo>
                      <a:lnTo>
                        <a:pt x="906" y="282"/>
                      </a:lnTo>
                      <a:lnTo>
                        <a:pt x="888" y="282"/>
                      </a:lnTo>
                      <a:lnTo>
                        <a:pt x="864" y="276"/>
                      </a:lnTo>
                      <a:lnTo>
                        <a:pt x="840" y="276"/>
                      </a:lnTo>
                      <a:lnTo>
                        <a:pt x="810" y="270"/>
                      </a:lnTo>
                      <a:lnTo>
                        <a:pt x="780" y="270"/>
                      </a:lnTo>
                      <a:lnTo>
                        <a:pt x="744" y="264"/>
                      </a:lnTo>
                      <a:lnTo>
                        <a:pt x="708" y="258"/>
                      </a:lnTo>
                      <a:lnTo>
                        <a:pt x="672" y="252"/>
                      </a:lnTo>
                      <a:lnTo>
                        <a:pt x="630" y="246"/>
                      </a:lnTo>
                      <a:lnTo>
                        <a:pt x="594" y="240"/>
                      </a:lnTo>
                      <a:lnTo>
                        <a:pt x="552" y="234"/>
                      </a:lnTo>
                      <a:lnTo>
                        <a:pt x="510" y="228"/>
                      </a:lnTo>
                      <a:lnTo>
                        <a:pt x="468" y="222"/>
                      </a:lnTo>
                      <a:lnTo>
                        <a:pt x="426" y="216"/>
                      </a:lnTo>
                      <a:lnTo>
                        <a:pt x="390" y="204"/>
                      </a:lnTo>
                      <a:lnTo>
                        <a:pt x="348" y="198"/>
                      </a:lnTo>
                      <a:lnTo>
                        <a:pt x="306" y="186"/>
                      </a:lnTo>
                      <a:lnTo>
                        <a:pt x="270" y="174"/>
                      </a:lnTo>
                      <a:lnTo>
                        <a:pt x="234" y="162"/>
                      </a:lnTo>
                      <a:lnTo>
                        <a:pt x="198" y="150"/>
                      </a:lnTo>
                      <a:lnTo>
                        <a:pt x="168" y="138"/>
                      </a:lnTo>
                      <a:lnTo>
                        <a:pt x="138" y="126"/>
                      </a:lnTo>
                      <a:lnTo>
                        <a:pt x="108" y="114"/>
                      </a:lnTo>
                      <a:lnTo>
                        <a:pt x="84" y="102"/>
                      </a:lnTo>
                      <a:lnTo>
                        <a:pt x="66" y="84"/>
                      </a:lnTo>
                      <a:lnTo>
                        <a:pt x="48" y="72"/>
                      </a:lnTo>
                      <a:lnTo>
                        <a:pt x="36" y="54"/>
                      </a:lnTo>
                      <a:lnTo>
                        <a:pt x="30" y="36"/>
                      </a:lnTo>
                      <a:lnTo>
                        <a:pt x="18" y="12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0" y="30"/>
                      </a:lnTo>
                      <a:lnTo>
                        <a:pt x="0" y="54"/>
                      </a:lnTo>
                      <a:lnTo>
                        <a:pt x="0" y="84"/>
                      </a:lnTo>
                      <a:lnTo>
                        <a:pt x="6" y="12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4" name="Freeform 57"/>
                <p:cNvSpPr>
                  <a:spLocks/>
                </p:cNvSpPr>
                <p:nvPr/>
              </p:nvSpPr>
              <p:spPr bwMode="auto">
                <a:xfrm>
                  <a:off x="2403" y="2001"/>
                  <a:ext cx="948" cy="234"/>
                </a:xfrm>
                <a:custGeom>
                  <a:avLst/>
                  <a:gdLst>
                    <a:gd name="T0" fmla="*/ 942 w 948"/>
                    <a:gd name="T1" fmla="*/ 228 h 234"/>
                    <a:gd name="T2" fmla="*/ 930 w 948"/>
                    <a:gd name="T3" fmla="*/ 228 h 234"/>
                    <a:gd name="T4" fmla="*/ 906 w 948"/>
                    <a:gd name="T5" fmla="*/ 222 h 234"/>
                    <a:gd name="T6" fmla="*/ 864 w 948"/>
                    <a:gd name="T7" fmla="*/ 222 h 234"/>
                    <a:gd name="T8" fmla="*/ 804 w 948"/>
                    <a:gd name="T9" fmla="*/ 216 h 234"/>
                    <a:gd name="T10" fmla="*/ 738 w 948"/>
                    <a:gd name="T11" fmla="*/ 210 h 234"/>
                    <a:gd name="T12" fmla="*/ 666 w 948"/>
                    <a:gd name="T13" fmla="*/ 204 h 234"/>
                    <a:gd name="T14" fmla="*/ 582 w 948"/>
                    <a:gd name="T15" fmla="*/ 192 h 234"/>
                    <a:gd name="T16" fmla="*/ 498 w 948"/>
                    <a:gd name="T17" fmla="*/ 180 h 234"/>
                    <a:gd name="T18" fmla="*/ 414 w 948"/>
                    <a:gd name="T19" fmla="*/ 168 h 234"/>
                    <a:gd name="T20" fmla="*/ 330 w 948"/>
                    <a:gd name="T21" fmla="*/ 150 h 234"/>
                    <a:gd name="T22" fmla="*/ 252 w 948"/>
                    <a:gd name="T23" fmla="*/ 132 h 234"/>
                    <a:gd name="T24" fmla="*/ 180 w 948"/>
                    <a:gd name="T25" fmla="*/ 108 h 234"/>
                    <a:gd name="T26" fmla="*/ 120 w 948"/>
                    <a:gd name="T27" fmla="*/ 84 h 234"/>
                    <a:gd name="T28" fmla="*/ 66 w 948"/>
                    <a:gd name="T29" fmla="*/ 60 h 234"/>
                    <a:gd name="T30" fmla="*/ 30 w 948"/>
                    <a:gd name="T31" fmla="*/ 30 h 234"/>
                    <a:gd name="T32" fmla="*/ 6 w 948"/>
                    <a:gd name="T33" fmla="*/ 0 h 234"/>
                    <a:gd name="T34" fmla="*/ 12 w 948"/>
                    <a:gd name="T35" fmla="*/ 18 h 234"/>
                    <a:gd name="T36" fmla="*/ 42 w 948"/>
                    <a:gd name="T37" fmla="*/ 54 h 234"/>
                    <a:gd name="T38" fmla="*/ 90 w 948"/>
                    <a:gd name="T39" fmla="*/ 78 h 234"/>
                    <a:gd name="T40" fmla="*/ 144 w 948"/>
                    <a:gd name="T41" fmla="*/ 102 h 234"/>
                    <a:gd name="T42" fmla="*/ 216 w 948"/>
                    <a:gd name="T43" fmla="*/ 126 h 234"/>
                    <a:gd name="T44" fmla="*/ 294 w 948"/>
                    <a:gd name="T45" fmla="*/ 144 h 234"/>
                    <a:gd name="T46" fmla="*/ 372 w 948"/>
                    <a:gd name="T47" fmla="*/ 162 h 234"/>
                    <a:gd name="T48" fmla="*/ 456 w 948"/>
                    <a:gd name="T49" fmla="*/ 180 h 234"/>
                    <a:gd name="T50" fmla="*/ 540 w 948"/>
                    <a:gd name="T51" fmla="*/ 192 h 234"/>
                    <a:gd name="T52" fmla="*/ 624 w 948"/>
                    <a:gd name="T53" fmla="*/ 204 h 234"/>
                    <a:gd name="T54" fmla="*/ 702 w 948"/>
                    <a:gd name="T55" fmla="*/ 210 h 234"/>
                    <a:gd name="T56" fmla="*/ 774 w 948"/>
                    <a:gd name="T57" fmla="*/ 216 h 234"/>
                    <a:gd name="T58" fmla="*/ 834 w 948"/>
                    <a:gd name="T59" fmla="*/ 222 h 234"/>
                    <a:gd name="T60" fmla="*/ 882 w 948"/>
                    <a:gd name="T61" fmla="*/ 228 h 234"/>
                    <a:gd name="T62" fmla="*/ 918 w 948"/>
                    <a:gd name="T63" fmla="*/ 228 h 234"/>
                    <a:gd name="T64" fmla="*/ 942 w 948"/>
                    <a:gd name="T65" fmla="*/ 234 h 234"/>
                    <a:gd name="T66" fmla="*/ 948 w 948"/>
                    <a:gd name="T67" fmla="*/ 228 h 234"/>
                    <a:gd name="T68" fmla="*/ 948 w 948"/>
                    <a:gd name="T69" fmla="*/ 234 h 234"/>
                    <a:gd name="T70" fmla="*/ 936 w 948"/>
                    <a:gd name="T71" fmla="*/ 228 h 23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948"/>
                    <a:gd name="T109" fmla="*/ 0 h 234"/>
                    <a:gd name="T110" fmla="*/ 948 w 948"/>
                    <a:gd name="T111" fmla="*/ 234 h 23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948" h="234">
                      <a:moveTo>
                        <a:pt x="936" y="228"/>
                      </a:moveTo>
                      <a:lnTo>
                        <a:pt x="942" y="228"/>
                      </a:lnTo>
                      <a:lnTo>
                        <a:pt x="930" y="228"/>
                      </a:lnTo>
                      <a:lnTo>
                        <a:pt x="918" y="222"/>
                      </a:lnTo>
                      <a:lnTo>
                        <a:pt x="906" y="222"/>
                      </a:lnTo>
                      <a:lnTo>
                        <a:pt x="882" y="222"/>
                      </a:lnTo>
                      <a:lnTo>
                        <a:pt x="864" y="222"/>
                      </a:lnTo>
                      <a:lnTo>
                        <a:pt x="834" y="216"/>
                      </a:lnTo>
                      <a:lnTo>
                        <a:pt x="804" y="216"/>
                      </a:lnTo>
                      <a:lnTo>
                        <a:pt x="774" y="210"/>
                      </a:lnTo>
                      <a:lnTo>
                        <a:pt x="738" y="210"/>
                      </a:lnTo>
                      <a:lnTo>
                        <a:pt x="702" y="204"/>
                      </a:lnTo>
                      <a:lnTo>
                        <a:pt x="666" y="204"/>
                      </a:lnTo>
                      <a:lnTo>
                        <a:pt x="624" y="198"/>
                      </a:lnTo>
                      <a:lnTo>
                        <a:pt x="582" y="192"/>
                      </a:lnTo>
                      <a:lnTo>
                        <a:pt x="540" y="186"/>
                      </a:lnTo>
                      <a:lnTo>
                        <a:pt x="498" y="180"/>
                      </a:lnTo>
                      <a:lnTo>
                        <a:pt x="456" y="174"/>
                      </a:lnTo>
                      <a:lnTo>
                        <a:pt x="414" y="168"/>
                      </a:lnTo>
                      <a:lnTo>
                        <a:pt x="372" y="156"/>
                      </a:lnTo>
                      <a:lnTo>
                        <a:pt x="330" y="150"/>
                      </a:lnTo>
                      <a:lnTo>
                        <a:pt x="294" y="138"/>
                      </a:lnTo>
                      <a:lnTo>
                        <a:pt x="252" y="132"/>
                      </a:lnTo>
                      <a:lnTo>
                        <a:pt x="216" y="120"/>
                      </a:lnTo>
                      <a:lnTo>
                        <a:pt x="180" y="108"/>
                      </a:lnTo>
                      <a:lnTo>
                        <a:pt x="150" y="96"/>
                      </a:lnTo>
                      <a:lnTo>
                        <a:pt x="120" y="84"/>
                      </a:lnTo>
                      <a:lnTo>
                        <a:pt x="90" y="72"/>
                      </a:lnTo>
                      <a:lnTo>
                        <a:pt x="66" y="60"/>
                      </a:lnTo>
                      <a:lnTo>
                        <a:pt x="48" y="48"/>
                      </a:lnTo>
                      <a:lnTo>
                        <a:pt x="30" y="30"/>
                      </a:lnTo>
                      <a:lnTo>
                        <a:pt x="12" y="18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12" y="18"/>
                      </a:lnTo>
                      <a:lnTo>
                        <a:pt x="24" y="36"/>
                      </a:lnTo>
                      <a:lnTo>
                        <a:pt x="42" y="54"/>
                      </a:lnTo>
                      <a:lnTo>
                        <a:pt x="60" y="66"/>
                      </a:lnTo>
                      <a:lnTo>
                        <a:pt x="90" y="78"/>
                      </a:lnTo>
                      <a:lnTo>
                        <a:pt x="114" y="90"/>
                      </a:lnTo>
                      <a:lnTo>
                        <a:pt x="144" y="102"/>
                      </a:lnTo>
                      <a:lnTo>
                        <a:pt x="180" y="114"/>
                      </a:lnTo>
                      <a:lnTo>
                        <a:pt x="216" y="126"/>
                      </a:lnTo>
                      <a:lnTo>
                        <a:pt x="252" y="138"/>
                      </a:lnTo>
                      <a:lnTo>
                        <a:pt x="294" y="144"/>
                      </a:lnTo>
                      <a:lnTo>
                        <a:pt x="330" y="156"/>
                      </a:lnTo>
                      <a:lnTo>
                        <a:pt x="372" y="162"/>
                      </a:lnTo>
                      <a:lnTo>
                        <a:pt x="414" y="174"/>
                      </a:lnTo>
                      <a:lnTo>
                        <a:pt x="456" y="180"/>
                      </a:lnTo>
                      <a:lnTo>
                        <a:pt x="498" y="186"/>
                      </a:lnTo>
                      <a:lnTo>
                        <a:pt x="540" y="192"/>
                      </a:lnTo>
                      <a:lnTo>
                        <a:pt x="582" y="198"/>
                      </a:lnTo>
                      <a:lnTo>
                        <a:pt x="624" y="204"/>
                      </a:lnTo>
                      <a:lnTo>
                        <a:pt x="666" y="210"/>
                      </a:lnTo>
                      <a:lnTo>
                        <a:pt x="702" y="210"/>
                      </a:lnTo>
                      <a:lnTo>
                        <a:pt x="738" y="216"/>
                      </a:lnTo>
                      <a:lnTo>
                        <a:pt x="774" y="216"/>
                      </a:lnTo>
                      <a:lnTo>
                        <a:pt x="804" y="222"/>
                      </a:lnTo>
                      <a:lnTo>
                        <a:pt x="834" y="222"/>
                      </a:lnTo>
                      <a:lnTo>
                        <a:pt x="864" y="228"/>
                      </a:lnTo>
                      <a:lnTo>
                        <a:pt x="882" y="228"/>
                      </a:lnTo>
                      <a:lnTo>
                        <a:pt x="906" y="228"/>
                      </a:lnTo>
                      <a:lnTo>
                        <a:pt x="918" y="228"/>
                      </a:lnTo>
                      <a:lnTo>
                        <a:pt x="930" y="234"/>
                      </a:lnTo>
                      <a:lnTo>
                        <a:pt x="942" y="234"/>
                      </a:lnTo>
                      <a:lnTo>
                        <a:pt x="948" y="228"/>
                      </a:lnTo>
                      <a:lnTo>
                        <a:pt x="942" y="234"/>
                      </a:lnTo>
                      <a:lnTo>
                        <a:pt x="948" y="234"/>
                      </a:lnTo>
                      <a:lnTo>
                        <a:pt x="948" y="228"/>
                      </a:lnTo>
                      <a:lnTo>
                        <a:pt x="936" y="2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5" name="Freeform 58"/>
                <p:cNvSpPr>
                  <a:spLocks/>
                </p:cNvSpPr>
                <p:nvPr/>
              </p:nvSpPr>
              <p:spPr bwMode="auto">
                <a:xfrm>
                  <a:off x="3339" y="2163"/>
                  <a:ext cx="12" cy="66"/>
                </a:xfrm>
                <a:custGeom>
                  <a:avLst/>
                  <a:gdLst>
                    <a:gd name="T0" fmla="*/ 6 w 12"/>
                    <a:gd name="T1" fmla="*/ 6 h 66"/>
                    <a:gd name="T2" fmla="*/ 0 w 12"/>
                    <a:gd name="T3" fmla="*/ 6 h 66"/>
                    <a:gd name="T4" fmla="*/ 0 w 12"/>
                    <a:gd name="T5" fmla="*/ 66 h 66"/>
                    <a:gd name="T6" fmla="*/ 12 w 12"/>
                    <a:gd name="T7" fmla="*/ 66 h 66"/>
                    <a:gd name="T8" fmla="*/ 12 w 12"/>
                    <a:gd name="T9" fmla="*/ 6 h 66"/>
                    <a:gd name="T10" fmla="*/ 6 w 12"/>
                    <a:gd name="T11" fmla="*/ 0 h 66"/>
                    <a:gd name="T12" fmla="*/ 12 w 12"/>
                    <a:gd name="T13" fmla="*/ 6 h 66"/>
                    <a:gd name="T14" fmla="*/ 12 w 12"/>
                    <a:gd name="T15" fmla="*/ 0 h 66"/>
                    <a:gd name="T16" fmla="*/ 6 w 12"/>
                    <a:gd name="T17" fmla="*/ 0 h 66"/>
                    <a:gd name="T18" fmla="*/ 6 w 12"/>
                    <a:gd name="T19" fmla="*/ 6 h 6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"/>
                    <a:gd name="T31" fmla="*/ 0 h 66"/>
                    <a:gd name="T32" fmla="*/ 12 w 12"/>
                    <a:gd name="T33" fmla="*/ 66 h 6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" h="66">
                      <a:moveTo>
                        <a:pt x="6" y="6"/>
                      </a:moveTo>
                      <a:lnTo>
                        <a:pt x="0" y="6"/>
                      </a:lnTo>
                      <a:lnTo>
                        <a:pt x="0" y="66"/>
                      </a:lnTo>
                      <a:lnTo>
                        <a:pt x="12" y="66"/>
                      </a:lnTo>
                      <a:lnTo>
                        <a:pt x="12" y="6"/>
                      </a:lnTo>
                      <a:lnTo>
                        <a:pt x="6" y="0"/>
                      </a:lnTo>
                      <a:lnTo>
                        <a:pt x="12" y="6"/>
                      </a:ln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6" name="Freeform 59"/>
                <p:cNvSpPr>
                  <a:spLocks/>
                </p:cNvSpPr>
                <p:nvPr/>
              </p:nvSpPr>
              <p:spPr bwMode="auto">
                <a:xfrm>
                  <a:off x="2427" y="1917"/>
                  <a:ext cx="918" cy="252"/>
                </a:xfrm>
                <a:custGeom>
                  <a:avLst/>
                  <a:gdLst>
                    <a:gd name="T0" fmla="*/ 0 w 918"/>
                    <a:gd name="T1" fmla="*/ 6 h 252"/>
                    <a:gd name="T2" fmla="*/ 24 w 918"/>
                    <a:gd name="T3" fmla="*/ 36 h 252"/>
                    <a:gd name="T4" fmla="*/ 60 w 918"/>
                    <a:gd name="T5" fmla="*/ 66 h 252"/>
                    <a:gd name="T6" fmla="*/ 114 w 918"/>
                    <a:gd name="T7" fmla="*/ 96 h 252"/>
                    <a:gd name="T8" fmla="*/ 174 w 918"/>
                    <a:gd name="T9" fmla="*/ 120 h 252"/>
                    <a:gd name="T10" fmla="*/ 246 w 918"/>
                    <a:gd name="T11" fmla="*/ 144 h 252"/>
                    <a:gd name="T12" fmla="*/ 324 w 918"/>
                    <a:gd name="T13" fmla="*/ 162 h 252"/>
                    <a:gd name="T14" fmla="*/ 402 w 918"/>
                    <a:gd name="T15" fmla="*/ 180 h 252"/>
                    <a:gd name="T16" fmla="*/ 486 w 918"/>
                    <a:gd name="T17" fmla="*/ 198 h 252"/>
                    <a:gd name="T18" fmla="*/ 570 w 918"/>
                    <a:gd name="T19" fmla="*/ 210 h 252"/>
                    <a:gd name="T20" fmla="*/ 648 w 918"/>
                    <a:gd name="T21" fmla="*/ 222 h 252"/>
                    <a:gd name="T22" fmla="*/ 720 w 918"/>
                    <a:gd name="T23" fmla="*/ 234 h 252"/>
                    <a:gd name="T24" fmla="*/ 786 w 918"/>
                    <a:gd name="T25" fmla="*/ 240 h 252"/>
                    <a:gd name="T26" fmla="*/ 840 w 918"/>
                    <a:gd name="T27" fmla="*/ 246 h 252"/>
                    <a:gd name="T28" fmla="*/ 882 w 918"/>
                    <a:gd name="T29" fmla="*/ 246 h 252"/>
                    <a:gd name="T30" fmla="*/ 906 w 918"/>
                    <a:gd name="T31" fmla="*/ 252 h 252"/>
                    <a:gd name="T32" fmla="*/ 918 w 918"/>
                    <a:gd name="T33" fmla="*/ 252 h 252"/>
                    <a:gd name="T34" fmla="*/ 918 w 918"/>
                    <a:gd name="T35" fmla="*/ 246 h 252"/>
                    <a:gd name="T36" fmla="*/ 894 w 918"/>
                    <a:gd name="T37" fmla="*/ 246 h 252"/>
                    <a:gd name="T38" fmla="*/ 864 w 918"/>
                    <a:gd name="T39" fmla="*/ 240 h 252"/>
                    <a:gd name="T40" fmla="*/ 816 w 918"/>
                    <a:gd name="T41" fmla="*/ 234 h 252"/>
                    <a:gd name="T42" fmla="*/ 756 w 918"/>
                    <a:gd name="T43" fmla="*/ 228 h 252"/>
                    <a:gd name="T44" fmla="*/ 684 w 918"/>
                    <a:gd name="T45" fmla="*/ 222 h 252"/>
                    <a:gd name="T46" fmla="*/ 606 w 918"/>
                    <a:gd name="T47" fmla="*/ 210 h 252"/>
                    <a:gd name="T48" fmla="*/ 528 w 918"/>
                    <a:gd name="T49" fmla="*/ 198 h 252"/>
                    <a:gd name="T50" fmla="*/ 444 w 918"/>
                    <a:gd name="T51" fmla="*/ 180 h 252"/>
                    <a:gd name="T52" fmla="*/ 366 w 918"/>
                    <a:gd name="T53" fmla="*/ 168 h 252"/>
                    <a:gd name="T54" fmla="*/ 282 w 918"/>
                    <a:gd name="T55" fmla="*/ 144 h 252"/>
                    <a:gd name="T56" fmla="*/ 210 w 918"/>
                    <a:gd name="T57" fmla="*/ 126 h 252"/>
                    <a:gd name="T58" fmla="*/ 144 w 918"/>
                    <a:gd name="T59" fmla="*/ 102 h 252"/>
                    <a:gd name="T60" fmla="*/ 90 w 918"/>
                    <a:gd name="T61" fmla="*/ 78 h 252"/>
                    <a:gd name="T62" fmla="*/ 42 w 918"/>
                    <a:gd name="T63" fmla="*/ 48 h 252"/>
                    <a:gd name="T64" fmla="*/ 18 w 918"/>
                    <a:gd name="T65" fmla="*/ 18 h 252"/>
                    <a:gd name="T66" fmla="*/ 6 w 918"/>
                    <a:gd name="T67" fmla="*/ 0 h 252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918"/>
                    <a:gd name="T103" fmla="*/ 0 h 252"/>
                    <a:gd name="T104" fmla="*/ 918 w 918"/>
                    <a:gd name="T105" fmla="*/ 252 h 252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918" h="252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12" y="18"/>
                      </a:lnTo>
                      <a:lnTo>
                        <a:pt x="24" y="36"/>
                      </a:lnTo>
                      <a:lnTo>
                        <a:pt x="42" y="54"/>
                      </a:lnTo>
                      <a:lnTo>
                        <a:pt x="60" y="66"/>
                      </a:lnTo>
                      <a:lnTo>
                        <a:pt x="84" y="84"/>
                      </a:lnTo>
                      <a:lnTo>
                        <a:pt x="114" y="96"/>
                      </a:lnTo>
                      <a:lnTo>
                        <a:pt x="144" y="108"/>
                      </a:lnTo>
                      <a:lnTo>
                        <a:pt x="174" y="120"/>
                      </a:lnTo>
                      <a:lnTo>
                        <a:pt x="210" y="132"/>
                      </a:lnTo>
                      <a:lnTo>
                        <a:pt x="246" y="144"/>
                      </a:lnTo>
                      <a:lnTo>
                        <a:pt x="282" y="150"/>
                      </a:lnTo>
                      <a:lnTo>
                        <a:pt x="324" y="162"/>
                      </a:lnTo>
                      <a:lnTo>
                        <a:pt x="360" y="174"/>
                      </a:lnTo>
                      <a:lnTo>
                        <a:pt x="402" y="180"/>
                      </a:lnTo>
                      <a:lnTo>
                        <a:pt x="444" y="186"/>
                      </a:lnTo>
                      <a:lnTo>
                        <a:pt x="486" y="198"/>
                      </a:lnTo>
                      <a:lnTo>
                        <a:pt x="528" y="204"/>
                      </a:lnTo>
                      <a:lnTo>
                        <a:pt x="570" y="210"/>
                      </a:lnTo>
                      <a:lnTo>
                        <a:pt x="606" y="216"/>
                      </a:lnTo>
                      <a:lnTo>
                        <a:pt x="648" y="222"/>
                      </a:lnTo>
                      <a:lnTo>
                        <a:pt x="684" y="228"/>
                      </a:lnTo>
                      <a:lnTo>
                        <a:pt x="720" y="234"/>
                      </a:lnTo>
                      <a:lnTo>
                        <a:pt x="756" y="234"/>
                      </a:lnTo>
                      <a:lnTo>
                        <a:pt x="786" y="240"/>
                      </a:lnTo>
                      <a:lnTo>
                        <a:pt x="816" y="240"/>
                      </a:lnTo>
                      <a:lnTo>
                        <a:pt x="840" y="246"/>
                      </a:lnTo>
                      <a:lnTo>
                        <a:pt x="864" y="246"/>
                      </a:lnTo>
                      <a:lnTo>
                        <a:pt x="882" y="246"/>
                      </a:lnTo>
                      <a:lnTo>
                        <a:pt x="894" y="252"/>
                      </a:lnTo>
                      <a:lnTo>
                        <a:pt x="906" y="252"/>
                      </a:lnTo>
                      <a:lnTo>
                        <a:pt x="918" y="252"/>
                      </a:lnTo>
                      <a:lnTo>
                        <a:pt x="918" y="246"/>
                      </a:lnTo>
                      <a:lnTo>
                        <a:pt x="906" y="246"/>
                      </a:lnTo>
                      <a:lnTo>
                        <a:pt x="894" y="246"/>
                      </a:lnTo>
                      <a:lnTo>
                        <a:pt x="882" y="240"/>
                      </a:lnTo>
                      <a:lnTo>
                        <a:pt x="864" y="240"/>
                      </a:lnTo>
                      <a:lnTo>
                        <a:pt x="840" y="240"/>
                      </a:lnTo>
                      <a:lnTo>
                        <a:pt x="816" y="234"/>
                      </a:lnTo>
                      <a:lnTo>
                        <a:pt x="786" y="234"/>
                      </a:lnTo>
                      <a:lnTo>
                        <a:pt x="756" y="228"/>
                      </a:lnTo>
                      <a:lnTo>
                        <a:pt x="720" y="228"/>
                      </a:lnTo>
                      <a:lnTo>
                        <a:pt x="684" y="222"/>
                      </a:lnTo>
                      <a:lnTo>
                        <a:pt x="648" y="216"/>
                      </a:lnTo>
                      <a:lnTo>
                        <a:pt x="606" y="210"/>
                      </a:lnTo>
                      <a:lnTo>
                        <a:pt x="570" y="204"/>
                      </a:lnTo>
                      <a:lnTo>
                        <a:pt x="528" y="198"/>
                      </a:lnTo>
                      <a:lnTo>
                        <a:pt x="486" y="192"/>
                      </a:lnTo>
                      <a:lnTo>
                        <a:pt x="444" y="180"/>
                      </a:lnTo>
                      <a:lnTo>
                        <a:pt x="402" y="174"/>
                      </a:lnTo>
                      <a:lnTo>
                        <a:pt x="366" y="168"/>
                      </a:lnTo>
                      <a:lnTo>
                        <a:pt x="324" y="156"/>
                      </a:lnTo>
                      <a:lnTo>
                        <a:pt x="282" y="144"/>
                      </a:lnTo>
                      <a:lnTo>
                        <a:pt x="246" y="138"/>
                      </a:lnTo>
                      <a:lnTo>
                        <a:pt x="210" y="126"/>
                      </a:lnTo>
                      <a:lnTo>
                        <a:pt x="174" y="114"/>
                      </a:lnTo>
                      <a:lnTo>
                        <a:pt x="144" y="102"/>
                      </a:lnTo>
                      <a:lnTo>
                        <a:pt x="114" y="90"/>
                      </a:lnTo>
                      <a:lnTo>
                        <a:pt x="90" y="78"/>
                      </a:lnTo>
                      <a:lnTo>
                        <a:pt x="66" y="60"/>
                      </a:lnTo>
                      <a:lnTo>
                        <a:pt x="42" y="48"/>
                      </a:lnTo>
                      <a:lnTo>
                        <a:pt x="30" y="30"/>
                      </a:lnTo>
                      <a:lnTo>
                        <a:pt x="18" y="18"/>
                      </a:lnTo>
                      <a:lnTo>
                        <a:pt x="6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7" name="Freeform 60"/>
                <p:cNvSpPr>
                  <a:spLocks/>
                </p:cNvSpPr>
                <p:nvPr/>
              </p:nvSpPr>
              <p:spPr bwMode="auto">
                <a:xfrm>
                  <a:off x="2397" y="1875"/>
                  <a:ext cx="36" cy="126"/>
                </a:xfrm>
                <a:custGeom>
                  <a:avLst/>
                  <a:gdLst>
                    <a:gd name="T0" fmla="*/ 12 w 36"/>
                    <a:gd name="T1" fmla="*/ 126 h 126"/>
                    <a:gd name="T2" fmla="*/ 12 w 36"/>
                    <a:gd name="T3" fmla="*/ 126 h 126"/>
                    <a:gd name="T4" fmla="*/ 12 w 36"/>
                    <a:gd name="T5" fmla="*/ 90 h 126"/>
                    <a:gd name="T6" fmla="*/ 6 w 36"/>
                    <a:gd name="T7" fmla="*/ 60 h 126"/>
                    <a:gd name="T8" fmla="*/ 6 w 36"/>
                    <a:gd name="T9" fmla="*/ 36 h 126"/>
                    <a:gd name="T10" fmla="*/ 6 w 36"/>
                    <a:gd name="T11" fmla="*/ 18 h 126"/>
                    <a:gd name="T12" fmla="*/ 12 w 36"/>
                    <a:gd name="T13" fmla="*/ 6 h 126"/>
                    <a:gd name="T14" fmla="*/ 12 w 36"/>
                    <a:gd name="T15" fmla="*/ 6 h 126"/>
                    <a:gd name="T16" fmla="*/ 18 w 36"/>
                    <a:gd name="T17" fmla="*/ 18 h 126"/>
                    <a:gd name="T18" fmla="*/ 30 w 36"/>
                    <a:gd name="T19" fmla="*/ 48 h 126"/>
                    <a:gd name="T20" fmla="*/ 36 w 36"/>
                    <a:gd name="T21" fmla="*/ 42 h 126"/>
                    <a:gd name="T22" fmla="*/ 24 w 36"/>
                    <a:gd name="T23" fmla="*/ 18 h 126"/>
                    <a:gd name="T24" fmla="*/ 18 w 36"/>
                    <a:gd name="T25" fmla="*/ 0 h 126"/>
                    <a:gd name="T26" fmla="*/ 6 w 36"/>
                    <a:gd name="T27" fmla="*/ 0 h 126"/>
                    <a:gd name="T28" fmla="*/ 0 w 36"/>
                    <a:gd name="T29" fmla="*/ 12 h 126"/>
                    <a:gd name="T30" fmla="*/ 0 w 36"/>
                    <a:gd name="T31" fmla="*/ 36 h 126"/>
                    <a:gd name="T32" fmla="*/ 0 w 36"/>
                    <a:gd name="T33" fmla="*/ 60 h 126"/>
                    <a:gd name="T34" fmla="*/ 6 w 36"/>
                    <a:gd name="T35" fmla="*/ 90 h 126"/>
                    <a:gd name="T36" fmla="*/ 6 w 36"/>
                    <a:gd name="T37" fmla="*/ 126 h 126"/>
                    <a:gd name="T38" fmla="*/ 6 w 36"/>
                    <a:gd name="T39" fmla="*/ 126 h 126"/>
                    <a:gd name="T40" fmla="*/ 6 w 36"/>
                    <a:gd name="T41" fmla="*/ 126 h 126"/>
                    <a:gd name="T42" fmla="*/ 6 w 36"/>
                    <a:gd name="T43" fmla="*/ 126 h 126"/>
                    <a:gd name="T44" fmla="*/ 6 w 36"/>
                    <a:gd name="T45" fmla="*/ 126 h 126"/>
                    <a:gd name="T46" fmla="*/ 12 w 36"/>
                    <a:gd name="T47" fmla="*/ 126 h 12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6"/>
                    <a:gd name="T73" fmla="*/ 0 h 126"/>
                    <a:gd name="T74" fmla="*/ 36 w 36"/>
                    <a:gd name="T75" fmla="*/ 126 h 12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6" h="126">
                      <a:moveTo>
                        <a:pt x="12" y="126"/>
                      </a:moveTo>
                      <a:lnTo>
                        <a:pt x="12" y="126"/>
                      </a:lnTo>
                      <a:lnTo>
                        <a:pt x="12" y="90"/>
                      </a:lnTo>
                      <a:lnTo>
                        <a:pt x="6" y="60"/>
                      </a:lnTo>
                      <a:lnTo>
                        <a:pt x="6" y="36"/>
                      </a:lnTo>
                      <a:lnTo>
                        <a:pt x="6" y="18"/>
                      </a:lnTo>
                      <a:lnTo>
                        <a:pt x="12" y="6"/>
                      </a:lnTo>
                      <a:lnTo>
                        <a:pt x="18" y="18"/>
                      </a:lnTo>
                      <a:lnTo>
                        <a:pt x="30" y="48"/>
                      </a:lnTo>
                      <a:lnTo>
                        <a:pt x="36" y="42"/>
                      </a:lnTo>
                      <a:lnTo>
                        <a:pt x="24" y="18"/>
                      </a:lnTo>
                      <a:lnTo>
                        <a:pt x="18" y="0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0" y="36"/>
                      </a:lnTo>
                      <a:lnTo>
                        <a:pt x="0" y="60"/>
                      </a:lnTo>
                      <a:lnTo>
                        <a:pt x="6" y="90"/>
                      </a:lnTo>
                      <a:lnTo>
                        <a:pt x="6" y="126"/>
                      </a:lnTo>
                      <a:lnTo>
                        <a:pt x="12" y="1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8" name="Freeform 61"/>
                <p:cNvSpPr>
                  <a:spLocks/>
                </p:cNvSpPr>
                <p:nvPr/>
              </p:nvSpPr>
              <p:spPr bwMode="auto">
                <a:xfrm>
                  <a:off x="2403" y="1983"/>
                  <a:ext cx="942" cy="432"/>
                </a:xfrm>
                <a:custGeom>
                  <a:avLst/>
                  <a:gdLst>
                    <a:gd name="T0" fmla="*/ 12 w 942"/>
                    <a:gd name="T1" fmla="*/ 36 h 432"/>
                    <a:gd name="T2" fmla="*/ 42 w 942"/>
                    <a:gd name="T3" fmla="*/ 66 h 432"/>
                    <a:gd name="T4" fmla="*/ 90 w 942"/>
                    <a:gd name="T5" fmla="*/ 96 h 432"/>
                    <a:gd name="T6" fmla="*/ 150 w 942"/>
                    <a:gd name="T7" fmla="*/ 120 h 432"/>
                    <a:gd name="T8" fmla="*/ 216 w 942"/>
                    <a:gd name="T9" fmla="*/ 144 h 432"/>
                    <a:gd name="T10" fmla="*/ 294 w 942"/>
                    <a:gd name="T11" fmla="*/ 162 h 432"/>
                    <a:gd name="T12" fmla="*/ 372 w 942"/>
                    <a:gd name="T13" fmla="*/ 180 h 432"/>
                    <a:gd name="T14" fmla="*/ 456 w 942"/>
                    <a:gd name="T15" fmla="*/ 192 h 432"/>
                    <a:gd name="T16" fmla="*/ 540 w 942"/>
                    <a:gd name="T17" fmla="*/ 204 h 432"/>
                    <a:gd name="T18" fmla="*/ 624 w 942"/>
                    <a:gd name="T19" fmla="*/ 216 h 432"/>
                    <a:gd name="T20" fmla="*/ 702 w 942"/>
                    <a:gd name="T21" fmla="*/ 228 h 432"/>
                    <a:gd name="T22" fmla="*/ 774 w 942"/>
                    <a:gd name="T23" fmla="*/ 234 h 432"/>
                    <a:gd name="T24" fmla="*/ 834 w 942"/>
                    <a:gd name="T25" fmla="*/ 240 h 432"/>
                    <a:gd name="T26" fmla="*/ 882 w 942"/>
                    <a:gd name="T27" fmla="*/ 246 h 432"/>
                    <a:gd name="T28" fmla="*/ 918 w 942"/>
                    <a:gd name="T29" fmla="*/ 246 h 432"/>
                    <a:gd name="T30" fmla="*/ 942 w 942"/>
                    <a:gd name="T31" fmla="*/ 246 h 432"/>
                    <a:gd name="T32" fmla="*/ 942 w 942"/>
                    <a:gd name="T33" fmla="*/ 402 h 432"/>
                    <a:gd name="T34" fmla="*/ 930 w 942"/>
                    <a:gd name="T35" fmla="*/ 402 h 432"/>
                    <a:gd name="T36" fmla="*/ 906 w 942"/>
                    <a:gd name="T37" fmla="*/ 408 h 432"/>
                    <a:gd name="T38" fmla="*/ 864 w 942"/>
                    <a:gd name="T39" fmla="*/ 408 h 432"/>
                    <a:gd name="T40" fmla="*/ 810 w 942"/>
                    <a:gd name="T41" fmla="*/ 414 h 432"/>
                    <a:gd name="T42" fmla="*/ 750 w 942"/>
                    <a:gd name="T43" fmla="*/ 420 h 432"/>
                    <a:gd name="T44" fmla="*/ 678 w 942"/>
                    <a:gd name="T45" fmla="*/ 426 h 432"/>
                    <a:gd name="T46" fmla="*/ 600 w 942"/>
                    <a:gd name="T47" fmla="*/ 432 h 432"/>
                    <a:gd name="T48" fmla="*/ 516 w 942"/>
                    <a:gd name="T49" fmla="*/ 432 h 432"/>
                    <a:gd name="T50" fmla="*/ 438 w 942"/>
                    <a:gd name="T51" fmla="*/ 432 h 432"/>
                    <a:gd name="T52" fmla="*/ 360 w 942"/>
                    <a:gd name="T53" fmla="*/ 432 h 432"/>
                    <a:gd name="T54" fmla="*/ 282 w 942"/>
                    <a:gd name="T55" fmla="*/ 426 h 432"/>
                    <a:gd name="T56" fmla="*/ 210 w 942"/>
                    <a:gd name="T57" fmla="*/ 414 h 432"/>
                    <a:gd name="T58" fmla="*/ 150 w 942"/>
                    <a:gd name="T59" fmla="*/ 402 h 432"/>
                    <a:gd name="T60" fmla="*/ 102 w 942"/>
                    <a:gd name="T61" fmla="*/ 384 h 432"/>
                    <a:gd name="T62" fmla="*/ 66 w 942"/>
                    <a:gd name="T63" fmla="*/ 360 h 432"/>
                    <a:gd name="T64" fmla="*/ 42 w 942"/>
                    <a:gd name="T65" fmla="*/ 330 h 432"/>
                    <a:gd name="T66" fmla="*/ 24 w 942"/>
                    <a:gd name="T67" fmla="*/ 228 h 432"/>
                    <a:gd name="T68" fmla="*/ 6 w 942"/>
                    <a:gd name="T69" fmla="*/ 102 h 432"/>
                    <a:gd name="T70" fmla="*/ 0 w 942"/>
                    <a:gd name="T71" fmla="*/ 12 h 432"/>
                    <a:gd name="T72" fmla="*/ 6 w 942"/>
                    <a:gd name="T73" fmla="*/ 18 h 432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942"/>
                    <a:gd name="T112" fmla="*/ 0 h 432"/>
                    <a:gd name="T113" fmla="*/ 942 w 942"/>
                    <a:gd name="T114" fmla="*/ 432 h 432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942" h="432">
                      <a:moveTo>
                        <a:pt x="6" y="18"/>
                      </a:moveTo>
                      <a:lnTo>
                        <a:pt x="12" y="36"/>
                      </a:lnTo>
                      <a:lnTo>
                        <a:pt x="24" y="54"/>
                      </a:lnTo>
                      <a:lnTo>
                        <a:pt x="42" y="66"/>
                      </a:lnTo>
                      <a:lnTo>
                        <a:pt x="66" y="78"/>
                      </a:lnTo>
                      <a:lnTo>
                        <a:pt x="90" y="96"/>
                      </a:lnTo>
                      <a:lnTo>
                        <a:pt x="114" y="108"/>
                      </a:lnTo>
                      <a:lnTo>
                        <a:pt x="150" y="120"/>
                      </a:lnTo>
                      <a:lnTo>
                        <a:pt x="180" y="132"/>
                      </a:lnTo>
                      <a:lnTo>
                        <a:pt x="216" y="144"/>
                      </a:lnTo>
                      <a:lnTo>
                        <a:pt x="252" y="150"/>
                      </a:lnTo>
                      <a:lnTo>
                        <a:pt x="294" y="162"/>
                      </a:lnTo>
                      <a:lnTo>
                        <a:pt x="330" y="168"/>
                      </a:lnTo>
                      <a:lnTo>
                        <a:pt x="372" y="180"/>
                      </a:lnTo>
                      <a:lnTo>
                        <a:pt x="414" y="186"/>
                      </a:lnTo>
                      <a:lnTo>
                        <a:pt x="456" y="192"/>
                      </a:lnTo>
                      <a:lnTo>
                        <a:pt x="498" y="198"/>
                      </a:lnTo>
                      <a:lnTo>
                        <a:pt x="540" y="204"/>
                      </a:lnTo>
                      <a:lnTo>
                        <a:pt x="582" y="210"/>
                      </a:lnTo>
                      <a:lnTo>
                        <a:pt x="624" y="216"/>
                      </a:lnTo>
                      <a:lnTo>
                        <a:pt x="666" y="222"/>
                      </a:lnTo>
                      <a:lnTo>
                        <a:pt x="702" y="228"/>
                      </a:lnTo>
                      <a:lnTo>
                        <a:pt x="738" y="228"/>
                      </a:lnTo>
                      <a:lnTo>
                        <a:pt x="774" y="234"/>
                      </a:lnTo>
                      <a:lnTo>
                        <a:pt x="804" y="234"/>
                      </a:lnTo>
                      <a:lnTo>
                        <a:pt x="834" y="240"/>
                      </a:lnTo>
                      <a:lnTo>
                        <a:pt x="864" y="240"/>
                      </a:lnTo>
                      <a:lnTo>
                        <a:pt x="882" y="246"/>
                      </a:lnTo>
                      <a:lnTo>
                        <a:pt x="906" y="246"/>
                      </a:lnTo>
                      <a:lnTo>
                        <a:pt x="918" y="246"/>
                      </a:lnTo>
                      <a:lnTo>
                        <a:pt x="930" y="246"/>
                      </a:lnTo>
                      <a:lnTo>
                        <a:pt x="942" y="246"/>
                      </a:lnTo>
                      <a:lnTo>
                        <a:pt x="942" y="402"/>
                      </a:lnTo>
                      <a:lnTo>
                        <a:pt x="930" y="402"/>
                      </a:lnTo>
                      <a:lnTo>
                        <a:pt x="924" y="402"/>
                      </a:lnTo>
                      <a:lnTo>
                        <a:pt x="906" y="408"/>
                      </a:lnTo>
                      <a:lnTo>
                        <a:pt x="888" y="408"/>
                      </a:lnTo>
                      <a:lnTo>
                        <a:pt x="864" y="408"/>
                      </a:lnTo>
                      <a:lnTo>
                        <a:pt x="840" y="414"/>
                      </a:lnTo>
                      <a:lnTo>
                        <a:pt x="810" y="414"/>
                      </a:lnTo>
                      <a:lnTo>
                        <a:pt x="780" y="420"/>
                      </a:lnTo>
                      <a:lnTo>
                        <a:pt x="750" y="420"/>
                      </a:lnTo>
                      <a:lnTo>
                        <a:pt x="714" y="420"/>
                      </a:lnTo>
                      <a:lnTo>
                        <a:pt x="678" y="426"/>
                      </a:lnTo>
                      <a:lnTo>
                        <a:pt x="636" y="426"/>
                      </a:lnTo>
                      <a:lnTo>
                        <a:pt x="600" y="432"/>
                      </a:lnTo>
                      <a:lnTo>
                        <a:pt x="558" y="432"/>
                      </a:lnTo>
                      <a:lnTo>
                        <a:pt x="516" y="432"/>
                      </a:lnTo>
                      <a:lnTo>
                        <a:pt x="480" y="432"/>
                      </a:lnTo>
                      <a:lnTo>
                        <a:pt x="438" y="432"/>
                      </a:lnTo>
                      <a:lnTo>
                        <a:pt x="396" y="432"/>
                      </a:lnTo>
                      <a:lnTo>
                        <a:pt x="360" y="432"/>
                      </a:lnTo>
                      <a:lnTo>
                        <a:pt x="318" y="426"/>
                      </a:lnTo>
                      <a:lnTo>
                        <a:pt x="282" y="426"/>
                      </a:lnTo>
                      <a:lnTo>
                        <a:pt x="246" y="420"/>
                      </a:lnTo>
                      <a:lnTo>
                        <a:pt x="210" y="414"/>
                      </a:lnTo>
                      <a:lnTo>
                        <a:pt x="180" y="408"/>
                      </a:lnTo>
                      <a:lnTo>
                        <a:pt x="150" y="402"/>
                      </a:lnTo>
                      <a:lnTo>
                        <a:pt x="126" y="390"/>
                      </a:lnTo>
                      <a:lnTo>
                        <a:pt x="102" y="384"/>
                      </a:lnTo>
                      <a:lnTo>
                        <a:pt x="84" y="372"/>
                      </a:lnTo>
                      <a:lnTo>
                        <a:pt x="66" y="360"/>
                      </a:lnTo>
                      <a:lnTo>
                        <a:pt x="54" y="342"/>
                      </a:lnTo>
                      <a:lnTo>
                        <a:pt x="42" y="330"/>
                      </a:lnTo>
                      <a:lnTo>
                        <a:pt x="30" y="282"/>
                      </a:lnTo>
                      <a:lnTo>
                        <a:pt x="24" y="228"/>
                      </a:lnTo>
                      <a:lnTo>
                        <a:pt x="12" y="162"/>
                      </a:lnTo>
                      <a:lnTo>
                        <a:pt x="6" y="102"/>
                      </a:lnTo>
                      <a:lnTo>
                        <a:pt x="6" y="48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6" y="1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49" name="Freeform 62"/>
                <p:cNvSpPr>
                  <a:spLocks/>
                </p:cNvSpPr>
                <p:nvPr/>
              </p:nvSpPr>
              <p:spPr bwMode="auto">
                <a:xfrm>
                  <a:off x="2403" y="2001"/>
                  <a:ext cx="948" cy="234"/>
                </a:xfrm>
                <a:custGeom>
                  <a:avLst/>
                  <a:gdLst>
                    <a:gd name="T0" fmla="*/ 942 w 948"/>
                    <a:gd name="T1" fmla="*/ 228 h 234"/>
                    <a:gd name="T2" fmla="*/ 930 w 948"/>
                    <a:gd name="T3" fmla="*/ 228 h 234"/>
                    <a:gd name="T4" fmla="*/ 906 w 948"/>
                    <a:gd name="T5" fmla="*/ 222 h 234"/>
                    <a:gd name="T6" fmla="*/ 864 w 948"/>
                    <a:gd name="T7" fmla="*/ 222 h 234"/>
                    <a:gd name="T8" fmla="*/ 804 w 948"/>
                    <a:gd name="T9" fmla="*/ 216 h 234"/>
                    <a:gd name="T10" fmla="*/ 738 w 948"/>
                    <a:gd name="T11" fmla="*/ 210 h 234"/>
                    <a:gd name="T12" fmla="*/ 666 w 948"/>
                    <a:gd name="T13" fmla="*/ 204 h 234"/>
                    <a:gd name="T14" fmla="*/ 582 w 948"/>
                    <a:gd name="T15" fmla="*/ 192 h 234"/>
                    <a:gd name="T16" fmla="*/ 498 w 948"/>
                    <a:gd name="T17" fmla="*/ 180 h 234"/>
                    <a:gd name="T18" fmla="*/ 414 w 948"/>
                    <a:gd name="T19" fmla="*/ 168 h 234"/>
                    <a:gd name="T20" fmla="*/ 330 w 948"/>
                    <a:gd name="T21" fmla="*/ 150 h 234"/>
                    <a:gd name="T22" fmla="*/ 252 w 948"/>
                    <a:gd name="T23" fmla="*/ 132 h 234"/>
                    <a:gd name="T24" fmla="*/ 180 w 948"/>
                    <a:gd name="T25" fmla="*/ 108 h 234"/>
                    <a:gd name="T26" fmla="*/ 120 w 948"/>
                    <a:gd name="T27" fmla="*/ 84 h 234"/>
                    <a:gd name="T28" fmla="*/ 66 w 948"/>
                    <a:gd name="T29" fmla="*/ 60 h 234"/>
                    <a:gd name="T30" fmla="*/ 30 w 948"/>
                    <a:gd name="T31" fmla="*/ 30 h 234"/>
                    <a:gd name="T32" fmla="*/ 6 w 948"/>
                    <a:gd name="T33" fmla="*/ 0 h 234"/>
                    <a:gd name="T34" fmla="*/ 12 w 948"/>
                    <a:gd name="T35" fmla="*/ 18 h 234"/>
                    <a:gd name="T36" fmla="*/ 42 w 948"/>
                    <a:gd name="T37" fmla="*/ 54 h 234"/>
                    <a:gd name="T38" fmla="*/ 90 w 948"/>
                    <a:gd name="T39" fmla="*/ 78 h 234"/>
                    <a:gd name="T40" fmla="*/ 144 w 948"/>
                    <a:gd name="T41" fmla="*/ 102 h 234"/>
                    <a:gd name="T42" fmla="*/ 216 w 948"/>
                    <a:gd name="T43" fmla="*/ 126 h 234"/>
                    <a:gd name="T44" fmla="*/ 294 w 948"/>
                    <a:gd name="T45" fmla="*/ 144 h 234"/>
                    <a:gd name="T46" fmla="*/ 372 w 948"/>
                    <a:gd name="T47" fmla="*/ 162 h 234"/>
                    <a:gd name="T48" fmla="*/ 456 w 948"/>
                    <a:gd name="T49" fmla="*/ 180 h 234"/>
                    <a:gd name="T50" fmla="*/ 540 w 948"/>
                    <a:gd name="T51" fmla="*/ 192 h 234"/>
                    <a:gd name="T52" fmla="*/ 624 w 948"/>
                    <a:gd name="T53" fmla="*/ 204 h 234"/>
                    <a:gd name="T54" fmla="*/ 702 w 948"/>
                    <a:gd name="T55" fmla="*/ 210 h 234"/>
                    <a:gd name="T56" fmla="*/ 774 w 948"/>
                    <a:gd name="T57" fmla="*/ 216 h 234"/>
                    <a:gd name="T58" fmla="*/ 834 w 948"/>
                    <a:gd name="T59" fmla="*/ 222 h 234"/>
                    <a:gd name="T60" fmla="*/ 882 w 948"/>
                    <a:gd name="T61" fmla="*/ 228 h 234"/>
                    <a:gd name="T62" fmla="*/ 918 w 948"/>
                    <a:gd name="T63" fmla="*/ 228 h 234"/>
                    <a:gd name="T64" fmla="*/ 942 w 948"/>
                    <a:gd name="T65" fmla="*/ 234 h 234"/>
                    <a:gd name="T66" fmla="*/ 936 w 948"/>
                    <a:gd name="T67" fmla="*/ 228 h 234"/>
                    <a:gd name="T68" fmla="*/ 948 w 948"/>
                    <a:gd name="T69" fmla="*/ 228 h 234"/>
                    <a:gd name="T70" fmla="*/ 948 w 948"/>
                    <a:gd name="T71" fmla="*/ 228 h 23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948"/>
                    <a:gd name="T109" fmla="*/ 0 h 234"/>
                    <a:gd name="T110" fmla="*/ 948 w 948"/>
                    <a:gd name="T111" fmla="*/ 234 h 23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948" h="234">
                      <a:moveTo>
                        <a:pt x="948" y="228"/>
                      </a:moveTo>
                      <a:lnTo>
                        <a:pt x="942" y="228"/>
                      </a:lnTo>
                      <a:lnTo>
                        <a:pt x="930" y="228"/>
                      </a:lnTo>
                      <a:lnTo>
                        <a:pt x="918" y="222"/>
                      </a:lnTo>
                      <a:lnTo>
                        <a:pt x="906" y="222"/>
                      </a:lnTo>
                      <a:lnTo>
                        <a:pt x="882" y="222"/>
                      </a:lnTo>
                      <a:lnTo>
                        <a:pt x="864" y="222"/>
                      </a:lnTo>
                      <a:lnTo>
                        <a:pt x="834" y="216"/>
                      </a:lnTo>
                      <a:lnTo>
                        <a:pt x="804" y="216"/>
                      </a:lnTo>
                      <a:lnTo>
                        <a:pt x="774" y="210"/>
                      </a:lnTo>
                      <a:lnTo>
                        <a:pt x="738" y="210"/>
                      </a:lnTo>
                      <a:lnTo>
                        <a:pt x="702" y="204"/>
                      </a:lnTo>
                      <a:lnTo>
                        <a:pt x="666" y="204"/>
                      </a:lnTo>
                      <a:lnTo>
                        <a:pt x="624" y="198"/>
                      </a:lnTo>
                      <a:lnTo>
                        <a:pt x="582" y="192"/>
                      </a:lnTo>
                      <a:lnTo>
                        <a:pt x="540" y="186"/>
                      </a:lnTo>
                      <a:lnTo>
                        <a:pt x="498" y="180"/>
                      </a:lnTo>
                      <a:lnTo>
                        <a:pt x="456" y="174"/>
                      </a:lnTo>
                      <a:lnTo>
                        <a:pt x="414" y="168"/>
                      </a:lnTo>
                      <a:lnTo>
                        <a:pt x="372" y="156"/>
                      </a:lnTo>
                      <a:lnTo>
                        <a:pt x="330" y="150"/>
                      </a:lnTo>
                      <a:lnTo>
                        <a:pt x="294" y="138"/>
                      </a:lnTo>
                      <a:lnTo>
                        <a:pt x="252" y="132"/>
                      </a:lnTo>
                      <a:lnTo>
                        <a:pt x="216" y="120"/>
                      </a:lnTo>
                      <a:lnTo>
                        <a:pt x="180" y="108"/>
                      </a:lnTo>
                      <a:lnTo>
                        <a:pt x="150" y="96"/>
                      </a:lnTo>
                      <a:lnTo>
                        <a:pt x="120" y="84"/>
                      </a:lnTo>
                      <a:lnTo>
                        <a:pt x="90" y="72"/>
                      </a:lnTo>
                      <a:lnTo>
                        <a:pt x="66" y="60"/>
                      </a:lnTo>
                      <a:lnTo>
                        <a:pt x="48" y="48"/>
                      </a:lnTo>
                      <a:lnTo>
                        <a:pt x="30" y="30"/>
                      </a:lnTo>
                      <a:lnTo>
                        <a:pt x="12" y="18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12" y="18"/>
                      </a:lnTo>
                      <a:lnTo>
                        <a:pt x="24" y="36"/>
                      </a:lnTo>
                      <a:lnTo>
                        <a:pt x="42" y="54"/>
                      </a:lnTo>
                      <a:lnTo>
                        <a:pt x="60" y="66"/>
                      </a:lnTo>
                      <a:lnTo>
                        <a:pt x="90" y="78"/>
                      </a:lnTo>
                      <a:lnTo>
                        <a:pt x="114" y="90"/>
                      </a:lnTo>
                      <a:lnTo>
                        <a:pt x="144" y="102"/>
                      </a:lnTo>
                      <a:lnTo>
                        <a:pt x="180" y="114"/>
                      </a:lnTo>
                      <a:lnTo>
                        <a:pt x="216" y="126"/>
                      </a:lnTo>
                      <a:lnTo>
                        <a:pt x="252" y="138"/>
                      </a:lnTo>
                      <a:lnTo>
                        <a:pt x="294" y="144"/>
                      </a:lnTo>
                      <a:lnTo>
                        <a:pt x="330" y="156"/>
                      </a:lnTo>
                      <a:lnTo>
                        <a:pt x="372" y="162"/>
                      </a:lnTo>
                      <a:lnTo>
                        <a:pt x="414" y="174"/>
                      </a:lnTo>
                      <a:lnTo>
                        <a:pt x="456" y="180"/>
                      </a:lnTo>
                      <a:lnTo>
                        <a:pt x="498" y="186"/>
                      </a:lnTo>
                      <a:lnTo>
                        <a:pt x="540" y="192"/>
                      </a:lnTo>
                      <a:lnTo>
                        <a:pt x="582" y="198"/>
                      </a:lnTo>
                      <a:lnTo>
                        <a:pt x="624" y="204"/>
                      </a:lnTo>
                      <a:lnTo>
                        <a:pt x="666" y="210"/>
                      </a:lnTo>
                      <a:lnTo>
                        <a:pt x="702" y="210"/>
                      </a:lnTo>
                      <a:lnTo>
                        <a:pt x="738" y="216"/>
                      </a:lnTo>
                      <a:lnTo>
                        <a:pt x="774" y="216"/>
                      </a:lnTo>
                      <a:lnTo>
                        <a:pt x="804" y="222"/>
                      </a:lnTo>
                      <a:lnTo>
                        <a:pt x="834" y="222"/>
                      </a:lnTo>
                      <a:lnTo>
                        <a:pt x="864" y="228"/>
                      </a:lnTo>
                      <a:lnTo>
                        <a:pt x="882" y="228"/>
                      </a:lnTo>
                      <a:lnTo>
                        <a:pt x="906" y="228"/>
                      </a:lnTo>
                      <a:lnTo>
                        <a:pt x="918" y="228"/>
                      </a:lnTo>
                      <a:lnTo>
                        <a:pt x="930" y="234"/>
                      </a:lnTo>
                      <a:lnTo>
                        <a:pt x="942" y="234"/>
                      </a:lnTo>
                      <a:lnTo>
                        <a:pt x="936" y="228"/>
                      </a:lnTo>
                      <a:lnTo>
                        <a:pt x="948" y="228"/>
                      </a:lnTo>
                      <a:lnTo>
                        <a:pt x="942" y="228"/>
                      </a:lnTo>
                      <a:lnTo>
                        <a:pt x="948" y="2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0" name="Freeform 63"/>
                <p:cNvSpPr>
                  <a:spLocks/>
                </p:cNvSpPr>
                <p:nvPr/>
              </p:nvSpPr>
              <p:spPr bwMode="auto">
                <a:xfrm>
                  <a:off x="3339" y="2229"/>
                  <a:ext cx="12" cy="156"/>
                </a:xfrm>
                <a:custGeom>
                  <a:avLst/>
                  <a:gdLst>
                    <a:gd name="T0" fmla="*/ 6 w 12"/>
                    <a:gd name="T1" fmla="*/ 156 h 156"/>
                    <a:gd name="T2" fmla="*/ 12 w 12"/>
                    <a:gd name="T3" fmla="*/ 156 h 156"/>
                    <a:gd name="T4" fmla="*/ 12 w 12"/>
                    <a:gd name="T5" fmla="*/ 0 h 156"/>
                    <a:gd name="T6" fmla="*/ 0 w 12"/>
                    <a:gd name="T7" fmla="*/ 0 h 156"/>
                    <a:gd name="T8" fmla="*/ 0 w 12"/>
                    <a:gd name="T9" fmla="*/ 156 h 156"/>
                    <a:gd name="T10" fmla="*/ 6 w 12"/>
                    <a:gd name="T11" fmla="*/ 150 h 156"/>
                    <a:gd name="T12" fmla="*/ 6 w 12"/>
                    <a:gd name="T13" fmla="*/ 156 h 156"/>
                    <a:gd name="T14" fmla="*/ 12 w 12"/>
                    <a:gd name="T15" fmla="*/ 156 h 156"/>
                    <a:gd name="T16" fmla="*/ 12 w 12"/>
                    <a:gd name="T17" fmla="*/ 156 h 156"/>
                    <a:gd name="T18" fmla="*/ 6 w 12"/>
                    <a:gd name="T19" fmla="*/ 156 h 15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"/>
                    <a:gd name="T31" fmla="*/ 0 h 156"/>
                    <a:gd name="T32" fmla="*/ 12 w 12"/>
                    <a:gd name="T33" fmla="*/ 156 h 15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" h="156">
                      <a:moveTo>
                        <a:pt x="6" y="156"/>
                      </a:moveTo>
                      <a:lnTo>
                        <a:pt x="12" y="15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156"/>
                      </a:lnTo>
                      <a:lnTo>
                        <a:pt x="6" y="150"/>
                      </a:lnTo>
                      <a:lnTo>
                        <a:pt x="6" y="156"/>
                      </a:lnTo>
                      <a:lnTo>
                        <a:pt x="12" y="156"/>
                      </a:lnTo>
                      <a:lnTo>
                        <a:pt x="6" y="15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1" name="Freeform 64"/>
                <p:cNvSpPr>
                  <a:spLocks/>
                </p:cNvSpPr>
                <p:nvPr/>
              </p:nvSpPr>
              <p:spPr bwMode="auto">
                <a:xfrm>
                  <a:off x="2445" y="2307"/>
                  <a:ext cx="900" cy="114"/>
                </a:xfrm>
                <a:custGeom>
                  <a:avLst/>
                  <a:gdLst>
                    <a:gd name="T0" fmla="*/ 0 w 900"/>
                    <a:gd name="T1" fmla="*/ 6 h 114"/>
                    <a:gd name="T2" fmla="*/ 24 w 900"/>
                    <a:gd name="T3" fmla="*/ 36 h 114"/>
                    <a:gd name="T4" fmla="*/ 60 w 900"/>
                    <a:gd name="T5" fmla="*/ 60 h 114"/>
                    <a:gd name="T6" fmla="*/ 108 w 900"/>
                    <a:gd name="T7" fmla="*/ 78 h 114"/>
                    <a:gd name="T8" fmla="*/ 168 w 900"/>
                    <a:gd name="T9" fmla="*/ 96 h 114"/>
                    <a:gd name="T10" fmla="*/ 240 w 900"/>
                    <a:gd name="T11" fmla="*/ 102 h 114"/>
                    <a:gd name="T12" fmla="*/ 318 w 900"/>
                    <a:gd name="T13" fmla="*/ 108 h 114"/>
                    <a:gd name="T14" fmla="*/ 396 w 900"/>
                    <a:gd name="T15" fmla="*/ 114 h 114"/>
                    <a:gd name="T16" fmla="*/ 474 w 900"/>
                    <a:gd name="T17" fmla="*/ 114 h 114"/>
                    <a:gd name="T18" fmla="*/ 558 w 900"/>
                    <a:gd name="T19" fmla="*/ 108 h 114"/>
                    <a:gd name="T20" fmla="*/ 636 w 900"/>
                    <a:gd name="T21" fmla="*/ 102 h 114"/>
                    <a:gd name="T22" fmla="*/ 708 w 900"/>
                    <a:gd name="T23" fmla="*/ 102 h 114"/>
                    <a:gd name="T24" fmla="*/ 768 w 900"/>
                    <a:gd name="T25" fmla="*/ 96 h 114"/>
                    <a:gd name="T26" fmla="*/ 822 w 900"/>
                    <a:gd name="T27" fmla="*/ 90 h 114"/>
                    <a:gd name="T28" fmla="*/ 864 w 900"/>
                    <a:gd name="T29" fmla="*/ 84 h 114"/>
                    <a:gd name="T30" fmla="*/ 888 w 900"/>
                    <a:gd name="T31" fmla="*/ 84 h 114"/>
                    <a:gd name="T32" fmla="*/ 900 w 900"/>
                    <a:gd name="T33" fmla="*/ 78 h 114"/>
                    <a:gd name="T34" fmla="*/ 900 w 900"/>
                    <a:gd name="T35" fmla="*/ 72 h 114"/>
                    <a:gd name="T36" fmla="*/ 882 w 900"/>
                    <a:gd name="T37" fmla="*/ 78 h 114"/>
                    <a:gd name="T38" fmla="*/ 846 w 900"/>
                    <a:gd name="T39" fmla="*/ 78 h 114"/>
                    <a:gd name="T40" fmla="*/ 798 w 900"/>
                    <a:gd name="T41" fmla="*/ 84 h 114"/>
                    <a:gd name="T42" fmla="*/ 738 w 900"/>
                    <a:gd name="T43" fmla="*/ 90 h 114"/>
                    <a:gd name="T44" fmla="*/ 672 w 900"/>
                    <a:gd name="T45" fmla="*/ 96 h 114"/>
                    <a:gd name="T46" fmla="*/ 594 w 900"/>
                    <a:gd name="T47" fmla="*/ 102 h 114"/>
                    <a:gd name="T48" fmla="*/ 516 w 900"/>
                    <a:gd name="T49" fmla="*/ 102 h 114"/>
                    <a:gd name="T50" fmla="*/ 438 w 900"/>
                    <a:gd name="T51" fmla="*/ 102 h 114"/>
                    <a:gd name="T52" fmla="*/ 354 w 900"/>
                    <a:gd name="T53" fmla="*/ 102 h 114"/>
                    <a:gd name="T54" fmla="*/ 276 w 900"/>
                    <a:gd name="T55" fmla="*/ 102 h 114"/>
                    <a:gd name="T56" fmla="*/ 204 w 900"/>
                    <a:gd name="T57" fmla="*/ 90 h 114"/>
                    <a:gd name="T58" fmla="*/ 138 w 900"/>
                    <a:gd name="T59" fmla="*/ 84 h 114"/>
                    <a:gd name="T60" fmla="*/ 84 w 900"/>
                    <a:gd name="T61" fmla="*/ 66 h 114"/>
                    <a:gd name="T62" fmla="*/ 42 w 900"/>
                    <a:gd name="T63" fmla="*/ 42 h 114"/>
                    <a:gd name="T64" fmla="*/ 12 w 900"/>
                    <a:gd name="T65" fmla="*/ 18 h 114"/>
                    <a:gd name="T66" fmla="*/ 6 w 900"/>
                    <a:gd name="T67" fmla="*/ 0 h 114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900"/>
                    <a:gd name="T103" fmla="*/ 0 h 114"/>
                    <a:gd name="T104" fmla="*/ 900 w 900"/>
                    <a:gd name="T105" fmla="*/ 114 h 114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900" h="114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6" y="18"/>
                      </a:lnTo>
                      <a:lnTo>
                        <a:pt x="24" y="36"/>
                      </a:lnTo>
                      <a:lnTo>
                        <a:pt x="36" y="48"/>
                      </a:lnTo>
                      <a:lnTo>
                        <a:pt x="60" y="60"/>
                      </a:lnTo>
                      <a:lnTo>
                        <a:pt x="84" y="72"/>
                      </a:lnTo>
                      <a:lnTo>
                        <a:pt x="108" y="78"/>
                      </a:lnTo>
                      <a:lnTo>
                        <a:pt x="138" y="90"/>
                      </a:lnTo>
                      <a:lnTo>
                        <a:pt x="168" y="96"/>
                      </a:lnTo>
                      <a:lnTo>
                        <a:pt x="204" y="96"/>
                      </a:lnTo>
                      <a:lnTo>
                        <a:pt x="240" y="102"/>
                      </a:lnTo>
                      <a:lnTo>
                        <a:pt x="276" y="108"/>
                      </a:lnTo>
                      <a:lnTo>
                        <a:pt x="318" y="108"/>
                      </a:lnTo>
                      <a:lnTo>
                        <a:pt x="354" y="108"/>
                      </a:lnTo>
                      <a:lnTo>
                        <a:pt x="396" y="114"/>
                      </a:lnTo>
                      <a:lnTo>
                        <a:pt x="438" y="114"/>
                      </a:lnTo>
                      <a:lnTo>
                        <a:pt x="474" y="114"/>
                      </a:lnTo>
                      <a:lnTo>
                        <a:pt x="516" y="108"/>
                      </a:lnTo>
                      <a:lnTo>
                        <a:pt x="558" y="108"/>
                      </a:lnTo>
                      <a:lnTo>
                        <a:pt x="594" y="108"/>
                      </a:lnTo>
                      <a:lnTo>
                        <a:pt x="636" y="102"/>
                      </a:lnTo>
                      <a:lnTo>
                        <a:pt x="672" y="102"/>
                      </a:lnTo>
                      <a:lnTo>
                        <a:pt x="708" y="102"/>
                      </a:lnTo>
                      <a:lnTo>
                        <a:pt x="738" y="96"/>
                      </a:lnTo>
                      <a:lnTo>
                        <a:pt x="768" y="96"/>
                      </a:lnTo>
                      <a:lnTo>
                        <a:pt x="798" y="90"/>
                      </a:lnTo>
                      <a:lnTo>
                        <a:pt x="822" y="90"/>
                      </a:lnTo>
                      <a:lnTo>
                        <a:pt x="846" y="84"/>
                      </a:lnTo>
                      <a:lnTo>
                        <a:pt x="864" y="84"/>
                      </a:lnTo>
                      <a:lnTo>
                        <a:pt x="882" y="84"/>
                      </a:lnTo>
                      <a:lnTo>
                        <a:pt x="888" y="84"/>
                      </a:lnTo>
                      <a:lnTo>
                        <a:pt x="900" y="78"/>
                      </a:lnTo>
                      <a:lnTo>
                        <a:pt x="900" y="72"/>
                      </a:lnTo>
                      <a:lnTo>
                        <a:pt x="888" y="78"/>
                      </a:lnTo>
                      <a:lnTo>
                        <a:pt x="882" y="78"/>
                      </a:lnTo>
                      <a:lnTo>
                        <a:pt x="864" y="78"/>
                      </a:lnTo>
                      <a:lnTo>
                        <a:pt x="846" y="78"/>
                      </a:lnTo>
                      <a:lnTo>
                        <a:pt x="822" y="84"/>
                      </a:lnTo>
                      <a:lnTo>
                        <a:pt x="798" y="84"/>
                      </a:lnTo>
                      <a:lnTo>
                        <a:pt x="768" y="90"/>
                      </a:lnTo>
                      <a:lnTo>
                        <a:pt x="738" y="90"/>
                      </a:lnTo>
                      <a:lnTo>
                        <a:pt x="708" y="96"/>
                      </a:lnTo>
                      <a:lnTo>
                        <a:pt x="672" y="96"/>
                      </a:lnTo>
                      <a:lnTo>
                        <a:pt x="636" y="96"/>
                      </a:lnTo>
                      <a:lnTo>
                        <a:pt x="594" y="102"/>
                      </a:lnTo>
                      <a:lnTo>
                        <a:pt x="558" y="102"/>
                      </a:lnTo>
                      <a:lnTo>
                        <a:pt x="516" y="102"/>
                      </a:lnTo>
                      <a:lnTo>
                        <a:pt x="474" y="102"/>
                      </a:lnTo>
                      <a:lnTo>
                        <a:pt x="438" y="102"/>
                      </a:lnTo>
                      <a:lnTo>
                        <a:pt x="396" y="102"/>
                      </a:lnTo>
                      <a:lnTo>
                        <a:pt x="354" y="102"/>
                      </a:lnTo>
                      <a:lnTo>
                        <a:pt x="318" y="102"/>
                      </a:lnTo>
                      <a:lnTo>
                        <a:pt x="276" y="102"/>
                      </a:lnTo>
                      <a:lnTo>
                        <a:pt x="240" y="96"/>
                      </a:lnTo>
                      <a:lnTo>
                        <a:pt x="204" y="90"/>
                      </a:lnTo>
                      <a:lnTo>
                        <a:pt x="174" y="90"/>
                      </a:lnTo>
                      <a:lnTo>
                        <a:pt x="138" y="84"/>
                      </a:lnTo>
                      <a:lnTo>
                        <a:pt x="108" y="72"/>
                      </a:lnTo>
                      <a:lnTo>
                        <a:pt x="84" y="66"/>
                      </a:lnTo>
                      <a:lnTo>
                        <a:pt x="60" y="54"/>
                      </a:lnTo>
                      <a:lnTo>
                        <a:pt x="42" y="42"/>
                      </a:lnTo>
                      <a:lnTo>
                        <a:pt x="24" y="30"/>
                      </a:lnTo>
                      <a:lnTo>
                        <a:pt x="12" y="18"/>
                      </a:lnTo>
                      <a:lnTo>
                        <a:pt x="6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2" name="Freeform 65"/>
                <p:cNvSpPr>
                  <a:spLocks/>
                </p:cNvSpPr>
                <p:nvPr/>
              </p:nvSpPr>
              <p:spPr bwMode="auto">
                <a:xfrm>
                  <a:off x="2403" y="1983"/>
                  <a:ext cx="48" cy="330"/>
                </a:xfrm>
                <a:custGeom>
                  <a:avLst/>
                  <a:gdLst>
                    <a:gd name="T0" fmla="*/ 6 w 48"/>
                    <a:gd name="T1" fmla="*/ 18 h 330"/>
                    <a:gd name="T2" fmla="*/ 6 w 48"/>
                    <a:gd name="T3" fmla="*/ 18 h 330"/>
                    <a:gd name="T4" fmla="*/ 6 w 48"/>
                    <a:gd name="T5" fmla="*/ 0 h 330"/>
                    <a:gd name="T6" fmla="*/ 0 w 48"/>
                    <a:gd name="T7" fmla="*/ 12 h 330"/>
                    <a:gd name="T8" fmla="*/ 0 w 48"/>
                    <a:gd name="T9" fmla="*/ 48 h 330"/>
                    <a:gd name="T10" fmla="*/ 6 w 48"/>
                    <a:gd name="T11" fmla="*/ 102 h 330"/>
                    <a:gd name="T12" fmla="*/ 12 w 48"/>
                    <a:gd name="T13" fmla="*/ 162 h 330"/>
                    <a:gd name="T14" fmla="*/ 18 w 48"/>
                    <a:gd name="T15" fmla="*/ 228 h 330"/>
                    <a:gd name="T16" fmla="*/ 30 w 48"/>
                    <a:gd name="T17" fmla="*/ 282 h 330"/>
                    <a:gd name="T18" fmla="*/ 42 w 48"/>
                    <a:gd name="T19" fmla="*/ 330 h 330"/>
                    <a:gd name="T20" fmla="*/ 48 w 48"/>
                    <a:gd name="T21" fmla="*/ 324 h 330"/>
                    <a:gd name="T22" fmla="*/ 36 w 48"/>
                    <a:gd name="T23" fmla="*/ 282 h 330"/>
                    <a:gd name="T24" fmla="*/ 24 w 48"/>
                    <a:gd name="T25" fmla="*/ 228 h 330"/>
                    <a:gd name="T26" fmla="*/ 18 w 48"/>
                    <a:gd name="T27" fmla="*/ 162 h 330"/>
                    <a:gd name="T28" fmla="*/ 12 w 48"/>
                    <a:gd name="T29" fmla="*/ 102 h 330"/>
                    <a:gd name="T30" fmla="*/ 6 w 48"/>
                    <a:gd name="T31" fmla="*/ 48 h 330"/>
                    <a:gd name="T32" fmla="*/ 6 w 48"/>
                    <a:gd name="T33" fmla="*/ 12 h 330"/>
                    <a:gd name="T34" fmla="*/ 0 w 48"/>
                    <a:gd name="T35" fmla="*/ 0 h 330"/>
                    <a:gd name="T36" fmla="*/ 0 w 48"/>
                    <a:gd name="T37" fmla="*/ 18 h 330"/>
                    <a:gd name="T38" fmla="*/ 0 w 48"/>
                    <a:gd name="T39" fmla="*/ 18 h 330"/>
                    <a:gd name="T40" fmla="*/ 0 w 48"/>
                    <a:gd name="T41" fmla="*/ 18 h 330"/>
                    <a:gd name="T42" fmla="*/ 0 w 48"/>
                    <a:gd name="T43" fmla="*/ 18 h 330"/>
                    <a:gd name="T44" fmla="*/ 0 w 48"/>
                    <a:gd name="T45" fmla="*/ 18 h 330"/>
                    <a:gd name="T46" fmla="*/ 6 w 48"/>
                    <a:gd name="T47" fmla="*/ 18 h 330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48"/>
                    <a:gd name="T73" fmla="*/ 0 h 330"/>
                    <a:gd name="T74" fmla="*/ 48 w 48"/>
                    <a:gd name="T75" fmla="*/ 330 h 330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48" h="330">
                      <a:moveTo>
                        <a:pt x="6" y="18"/>
                      </a:moveTo>
                      <a:lnTo>
                        <a:pt x="6" y="18"/>
                      </a:lnTo>
                      <a:lnTo>
                        <a:pt x="6" y="0"/>
                      </a:lnTo>
                      <a:lnTo>
                        <a:pt x="0" y="12"/>
                      </a:lnTo>
                      <a:lnTo>
                        <a:pt x="0" y="48"/>
                      </a:lnTo>
                      <a:lnTo>
                        <a:pt x="6" y="102"/>
                      </a:lnTo>
                      <a:lnTo>
                        <a:pt x="12" y="162"/>
                      </a:lnTo>
                      <a:lnTo>
                        <a:pt x="18" y="228"/>
                      </a:lnTo>
                      <a:lnTo>
                        <a:pt x="30" y="282"/>
                      </a:lnTo>
                      <a:lnTo>
                        <a:pt x="42" y="330"/>
                      </a:lnTo>
                      <a:lnTo>
                        <a:pt x="48" y="324"/>
                      </a:lnTo>
                      <a:lnTo>
                        <a:pt x="36" y="282"/>
                      </a:lnTo>
                      <a:lnTo>
                        <a:pt x="24" y="228"/>
                      </a:lnTo>
                      <a:lnTo>
                        <a:pt x="18" y="162"/>
                      </a:lnTo>
                      <a:lnTo>
                        <a:pt x="12" y="102"/>
                      </a:lnTo>
                      <a:lnTo>
                        <a:pt x="6" y="48"/>
                      </a:lnTo>
                      <a:lnTo>
                        <a:pt x="6" y="12"/>
                      </a:lnTo>
                      <a:lnTo>
                        <a:pt x="0" y="0"/>
                      </a:lnTo>
                      <a:lnTo>
                        <a:pt x="0" y="18"/>
                      </a:lnTo>
                      <a:lnTo>
                        <a:pt x="6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3" name="Freeform 66"/>
                <p:cNvSpPr>
                  <a:spLocks/>
                </p:cNvSpPr>
                <p:nvPr/>
              </p:nvSpPr>
              <p:spPr bwMode="auto">
                <a:xfrm>
                  <a:off x="2319" y="2319"/>
                  <a:ext cx="1122" cy="126"/>
                </a:xfrm>
                <a:custGeom>
                  <a:avLst/>
                  <a:gdLst>
                    <a:gd name="T0" fmla="*/ 0 w 1122"/>
                    <a:gd name="T1" fmla="*/ 0 h 126"/>
                    <a:gd name="T2" fmla="*/ 6 w 1122"/>
                    <a:gd name="T3" fmla="*/ 6 h 126"/>
                    <a:gd name="T4" fmla="*/ 18 w 1122"/>
                    <a:gd name="T5" fmla="*/ 12 h 126"/>
                    <a:gd name="T6" fmla="*/ 36 w 1122"/>
                    <a:gd name="T7" fmla="*/ 18 h 126"/>
                    <a:gd name="T8" fmla="*/ 60 w 1122"/>
                    <a:gd name="T9" fmla="*/ 30 h 126"/>
                    <a:gd name="T10" fmla="*/ 84 w 1122"/>
                    <a:gd name="T11" fmla="*/ 30 h 126"/>
                    <a:gd name="T12" fmla="*/ 108 w 1122"/>
                    <a:gd name="T13" fmla="*/ 30 h 126"/>
                    <a:gd name="T14" fmla="*/ 138 w 1122"/>
                    <a:gd name="T15" fmla="*/ 18 h 126"/>
                    <a:gd name="T16" fmla="*/ 162 w 1122"/>
                    <a:gd name="T17" fmla="*/ 0 h 126"/>
                    <a:gd name="T18" fmla="*/ 168 w 1122"/>
                    <a:gd name="T19" fmla="*/ 6 h 126"/>
                    <a:gd name="T20" fmla="*/ 174 w 1122"/>
                    <a:gd name="T21" fmla="*/ 18 h 126"/>
                    <a:gd name="T22" fmla="*/ 180 w 1122"/>
                    <a:gd name="T23" fmla="*/ 30 h 126"/>
                    <a:gd name="T24" fmla="*/ 198 w 1122"/>
                    <a:gd name="T25" fmla="*/ 42 h 126"/>
                    <a:gd name="T26" fmla="*/ 210 w 1122"/>
                    <a:gd name="T27" fmla="*/ 54 h 126"/>
                    <a:gd name="T28" fmla="*/ 234 w 1122"/>
                    <a:gd name="T29" fmla="*/ 60 h 126"/>
                    <a:gd name="T30" fmla="*/ 258 w 1122"/>
                    <a:gd name="T31" fmla="*/ 48 h 126"/>
                    <a:gd name="T32" fmla="*/ 282 w 1122"/>
                    <a:gd name="T33" fmla="*/ 24 h 126"/>
                    <a:gd name="T34" fmla="*/ 288 w 1122"/>
                    <a:gd name="T35" fmla="*/ 30 h 126"/>
                    <a:gd name="T36" fmla="*/ 294 w 1122"/>
                    <a:gd name="T37" fmla="*/ 42 h 126"/>
                    <a:gd name="T38" fmla="*/ 306 w 1122"/>
                    <a:gd name="T39" fmla="*/ 54 h 126"/>
                    <a:gd name="T40" fmla="*/ 324 w 1122"/>
                    <a:gd name="T41" fmla="*/ 72 h 126"/>
                    <a:gd name="T42" fmla="*/ 342 w 1122"/>
                    <a:gd name="T43" fmla="*/ 84 h 126"/>
                    <a:gd name="T44" fmla="*/ 360 w 1122"/>
                    <a:gd name="T45" fmla="*/ 84 h 126"/>
                    <a:gd name="T46" fmla="*/ 384 w 1122"/>
                    <a:gd name="T47" fmla="*/ 78 h 126"/>
                    <a:gd name="T48" fmla="*/ 408 w 1122"/>
                    <a:gd name="T49" fmla="*/ 54 h 126"/>
                    <a:gd name="T50" fmla="*/ 408 w 1122"/>
                    <a:gd name="T51" fmla="*/ 54 h 126"/>
                    <a:gd name="T52" fmla="*/ 420 w 1122"/>
                    <a:gd name="T53" fmla="*/ 66 h 126"/>
                    <a:gd name="T54" fmla="*/ 438 w 1122"/>
                    <a:gd name="T55" fmla="*/ 72 h 126"/>
                    <a:gd name="T56" fmla="*/ 456 w 1122"/>
                    <a:gd name="T57" fmla="*/ 84 h 126"/>
                    <a:gd name="T58" fmla="*/ 480 w 1122"/>
                    <a:gd name="T59" fmla="*/ 84 h 126"/>
                    <a:gd name="T60" fmla="*/ 504 w 1122"/>
                    <a:gd name="T61" fmla="*/ 84 h 126"/>
                    <a:gd name="T62" fmla="*/ 528 w 1122"/>
                    <a:gd name="T63" fmla="*/ 72 h 126"/>
                    <a:gd name="T64" fmla="*/ 552 w 1122"/>
                    <a:gd name="T65" fmla="*/ 42 h 126"/>
                    <a:gd name="T66" fmla="*/ 558 w 1122"/>
                    <a:gd name="T67" fmla="*/ 48 h 126"/>
                    <a:gd name="T68" fmla="*/ 564 w 1122"/>
                    <a:gd name="T69" fmla="*/ 48 h 126"/>
                    <a:gd name="T70" fmla="*/ 582 w 1122"/>
                    <a:gd name="T71" fmla="*/ 48 h 126"/>
                    <a:gd name="T72" fmla="*/ 600 w 1122"/>
                    <a:gd name="T73" fmla="*/ 54 h 126"/>
                    <a:gd name="T74" fmla="*/ 624 w 1122"/>
                    <a:gd name="T75" fmla="*/ 60 h 126"/>
                    <a:gd name="T76" fmla="*/ 648 w 1122"/>
                    <a:gd name="T77" fmla="*/ 60 h 126"/>
                    <a:gd name="T78" fmla="*/ 678 w 1122"/>
                    <a:gd name="T79" fmla="*/ 66 h 126"/>
                    <a:gd name="T80" fmla="*/ 708 w 1122"/>
                    <a:gd name="T81" fmla="*/ 66 h 126"/>
                    <a:gd name="T82" fmla="*/ 738 w 1122"/>
                    <a:gd name="T83" fmla="*/ 66 h 126"/>
                    <a:gd name="T84" fmla="*/ 774 w 1122"/>
                    <a:gd name="T85" fmla="*/ 66 h 126"/>
                    <a:gd name="T86" fmla="*/ 804 w 1122"/>
                    <a:gd name="T87" fmla="*/ 66 h 126"/>
                    <a:gd name="T88" fmla="*/ 840 w 1122"/>
                    <a:gd name="T89" fmla="*/ 66 h 126"/>
                    <a:gd name="T90" fmla="*/ 870 w 1122"/>
                    <a:gd name="T91" fmla="*/ 60 h 126"/>
                    <a:gd name="T92" fmla="*/ 894 w 1122"/>
                    <a:gd name="T93" fmla="*/ 48 h 126"/>
                    <a:gd name="T94" fmla="*/ 924 w 1122"/>
                    <a:gd name="T95" fmla="*/ 42 h 126"/>
                    <a:gd name="T96" fmla="*/ 942 w 1122"/>
                    <a:gd name="T97" fmla="*/ 24 h 126"/>
                    <a:gd name="T98" fmla="*/ 948 w 1122"/>
                    <a:gd name="T99" fmla="*/ 30 h 126"/>
                    <a:gd name="T100" fmla="*/ 966 w 1122"/>
                    <a:gd name="T101" fmla="*/ 30 h 126"/>
                    <a:gd name="T102" fmla="*/ 984 w 1122"/>
                    <a:gd name="T103" fmla="*/ 36 h 126"/>
                    <a:gd name="T104" fmla="*/ 1008 w 1122"/>
                    <a:gd name="T105" fmla="*/ 42 h 126"/>
                    <a:gd name="T106" fmla="*/ 1038 w 1122"/>
                    <a:gd name="T107" fmla="*/ 42 h 126"/>
                    <a:gd name="T108" fmla="*/ 1068 w 1122"/>
                    <a:gd name="T109" fmla="*/ 36 h 126"/>
                    <a:gd name="T110" fmla="*/ 1098 w 1122"/>
                    <a:gd name="T111" fmla="*/ 24 h 126"/>
                    <a:gd name="T112" fmla="*/ 1122 w 1122"/>
                    <a:gd name="T113" fmla="*/ 0 h 126"/>
                    <a:gd name="T114" fmla="*/ 0 w 1122"/>
                    <a:gd name="T115" fmla="*/ 126 h 12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122"/>
                    <a:gd name="T175" fmla="*/ 0 h 126"/>
                    <a:gd name="T176" fmla="*/ 1122 w 1122"/>
                    <a:gd name="T177" fmla="*/ 126 h 126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122" h="126">
                      <a:moveTo>
                        <a:pt x="0" y="126"/>
                      </a:move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12" y="6"/>
                      </a:lnTo>
                      <a:lnTo>
                        <a:pt x="18" y="12"/>
                      </a:lnTo>
                      <a:lnTo>
                        <a:pt x="24" y="18"/>
                      </a:lnTo>
                      <a:lnTo>
                        <a:pt x="36" y="18"/>
                      </a:lnTo>
                      <a:lnTo>
                        <a:pt x="48" y="24"/>
                      </a:lnTo>
                      <a:lnTo>
                        <a:pt x="60" y="30"/>
                      </a:lnTo>
                      <a:lnTo>
                        <a:pt x="72" y="30"/>
                      </a:lnTo>
                      <a:lnTo>
                        <a:pt x="84" y="30"/>
                      </a:lnTo>
                      <a:lnTo>
                        <a:pt x="96" y="30"/>
                      </a:lnTo>
                      <a:lnTo>
                        <a:pt x="108" y="30"/>
                      </a:lnTo>
                      <a:lnTo>
                        <a:pt x="126" y="24"/>
                      </a:lnTo>
                      <a:lnTo>
                        <a:pt x="138" y="18"/>
                      </a:lnTo>
                      <a:lnTo>
                        <a:pt x="150" y="12"/>
                      </a:lnTo>
                      <a:lnTo>
                        <a:pt x="162" y="0"/>
                      </a:lnTo>
                      <a:lnTo>
                        <a:pt x="168" y="6"/>
                      </a:lnTo>
                      <a:lnTo>
                        <a:pt x="174" y="18"/>
                      </a:lnTo>
                      <a:lnTo>
                        <a:pt x="174" y="24"/>
                      </a:lnTo>
                      <a:lnTo>
                        <a:pt x="180" y="30"/>
                      </a:lnTo>
                      <a:lnTo>
                        <a:pt x="186" y="36"/>
                      </a:lnTo>
                      <a:lnTo>
                        <a:pt x="198" y="42"/>
                      </a:lnTo>
                      <a:lnTo>
                        <a:pt x="204" y="48"/>
                      </a:lnTo>
                      <a:lnTo>
                        <a:pt x="210" y="54"/>
                      </a:lnTo>
                      <a:lnTo>
                        <a:pt x="222" y="60"/>
                      </a:lnTo>
                      <a:lnTo>
                        <a:pt x="234" y="60"/>
                      </a:lnTo>
                      <a:lnTo>
                        <a:pt x="246" y="54"/>
                      </a:lnTo>
                      <a:lnTo>
                        <a:pt x="258" y="48"/>
                      </a:lnTo>
                      <a:lnTo>
                        <a:pt x="270" y="36"/>
                      </a:lnTo>
                      <a:lnTo>
                        <a:pt x="282" y="24"/>
                      </a:lnTo>
                      <a:lnTo>
                        <a:pt x="288" y="30"/>
                      </a:lnTo>
                      <a:lnTo>
                        <a:pt x="288" y="36"/>
                      </a:lnTo>
                      <a:lnTo>
                        <a:pt x="294" y="42"/>
                      </a:lnTo>
                      <a:lnTo>
                        <a:pt x="300" y="48"/>
                      </a:lnTo>
                      <a:lnTo>
                        <a:pt x="306" y="54"/>
                      </a:lnTo>
                      <a:lnTo>
                        <a:pt x="312" y="60"/>
                      </a:lnTo>
                      <a:lnTo>
                        <a:pt x="324" y="72"/>
                      </a:lnTo>
                      <a:lnTo>
                        <a:pt x="330" y="78"/>
                      </a:lnTo>
                      <a:lnTo>
                        <a:pt x="342" y="84"/>
                      </a:lnTo>
                      <a:lnTo>
                        <a:pt x="354" y="84"/>
                      </a:lnTo>
                      <a:lnTo>
                        <a:pt x="360" y="84"/>
                      </a:lnTo>
                      <a:lnTo>
                        <a:pt x="372" y="84"/>
                      </a:lnTo>
                      <a:lnTo>
                        <a:pt x="384" y="78"/>
                      </a:lnTo>
                      <a:lnTo>
                        <a:pt x="396" y="66"/>
                      </a:lnTo>
                      <a:lnTo>
                        <a:pt x="408" y="54"/>
                      </a:lnTo>
                      <a:lnTo>
                        <a:pt x="414" y="60"/>
                      </a:lnTo>
                      <a:lnTo>
                        <a:pt x="420" y="66"/>
                      </a:lnTo>
                      <a:lnTo>
                        <a:pt x="426" y="66"/>
                      </a:lnTo>
                      <a:lnTo>
                        <a:pt x="438" y="72"/>
                      </a:lnTo>
                      <a:lnTo>
                        <a:pt x="444" y="78"/>
                      </a:lnTo>
                      <a:lnTo>
                        <a:pt x="456" y="84"/>
                      </a:lnTo>
                      <a:lnTo>
                        <a:pt x="468" y="84"/>
                      </a:lnTo>
                      <a:lnTo>
                        <a:pt x="480" y="84"/>
                      </a:lnTo>
                      <a:lnTo>
                        <a:pt x="492" y="84"/>
                      </a:lnTo>
                      <a:lnTo>
                        <a:pt x="504" y="84"/>
                      </a:lnTo>
                      <a:lnTo>
                        <a:pt x="516" y="78"/>
                      </a:lnTo>
                      <a:lnTo>
                        <a:pt x="528" y="72"/>
                      </a:lnTo>
                      <a:lnTo>
                        <a:pt x="540" y="60"/>
                      </a:lnTo>
                      <a:lnTo>
                        <a:pt x="552" y="42"/>
                      </a:lnTo>
                      <a:lnTo>
                        <a:pt x="558" y="48"/>
                      </a:lnTo>
                      <a:lnTo>
                        <a:pt x="564" y="48"/>
                      </a:lnTo>
                      <a:lnTo>
                        <a:pt x="570" y="48"/>
                      </a:lnTo>
                      <a:lnTo>
                        <a:pt x="582" y="48"/>
                      </a:lnTo>
                      <a:lnTo>
                        <a:pt x="588" y="54"/>
                      </a:lnTo>
                      <a:lnTo>
                        <a:pt x="600" y="54"/>
                      </a:lnTo>
                      <a:lnTo>
                        <a:pt x="612" y="54"/>
                      </a:lnTo>
                      <a:lnTo>
                        <a:pt x="624" y="60"/>
                      </a:lnTo>
                      <a:lnTo>
                        <a:pt x="636" y="60"/>
                      </a:lnTo>
                      <a:lnTo>
                        <a:pt x="648" y="60"/>
                      </a:lnTo>
                      <a:lnTo>
                        <a:pt x="660" y="60"/>
                      </a:lnTo>
                      <a:lnTo>
                        <a:pt x="678" y="66"/>
                      </a:lnTo>
                      <a:lnTo>
                        <a:pt x="690" y="66"/>
                      </a:lnTo>
                      <a:lnTo>
                        <a:pt x="708" y="66"/>
                      </a:lnTo>
                      <a:lnTo>
                        <a:pt x="726" y="66"/>
                      </a:lnTo>
                      <a:lnTo>
                        <a:pt x="738" y="66"/>
                      </a:lnTo>
                      <a:lnTo>
                        <a:pt x="756" y="66"/>
                      </a:lnTo>
                      <a:lnTo>
                        <a:pt x="774" y="66"/>
                      </a:lnTo>
                      <a:lnTo>
                        <a:pt x="792" y="66"/>
                      </a:lnTo>
                      <a:lnTo>
                        <a:pt x="804" y="66"/>
                      </a:lnTo>
                      <a:lnTo>
                        <a:pt x="822" y="66"/>
                      </a:lnTo>
                      <a:lnTo>
                        <a:pt x="840" y="66"/>
                      </a:lnTo>
                      <a:lnTo>
                        <a:pt x="852" y="60"/>
                      </a:lnTo>
                      <a:lnTo>
                        <a:pt x="870" y="60"/>
                      </a:lnTo>
                      <a:lnTo>
                        <a:pt x="882" y="54"/>
                      </a:lnTo>
                      <a:lnTo>
                        <a:pt x="894" y="48"/>
                      </a:lnTo>
                      <a:lnTo>
                        <a:pt x="912" y="48"/>
                      </a:lnTo>
                      <a:lnTo>
                        <a:pt x="924" y="42"/>
                      </a:lnTo>
                      <a:lnTo>
                        <a:pt x="936" y="30"/>
                      </a:lnTo>
                      <a:lnTo>
                        <a:pt x="942" y="24"/>
                      </a:lnTo>
                      <a:lnTo>
                        <a:pt x="948" y="24"/>
                      </a:lnTo>
                      <a:lnTo>
                        <a:pt x="948" y="30"/>
                      </a:lnTo>
                      <a:lnTo>
                        <a:pt x="954" y="30"/>
                      </a:lnTo>
                      <a:lnTo>
                        <a:pt x="966" y="30"/>
                      </a:lnTo>
                      <a:lnTo>
                        <a:pt x="972" y="36"/>
                      </a:lnTo>
                      <a:lnTo>
                        <a:pt x="984" y="36"/>
                      </a:lnTo>
                      <a:lnTo>
                        <a:pt x="996" y="42"/>
                      </a:lnTo>
                      <a:lnTo>
                        <a:pt x="1008" y="42"/>
                      </a:lnTo>
                      <a:lnTo>
                        <a:pt x="1026" y="42"/>
                      </a:lnTo>
                      <a:lnTo>
                        <a:pt x="1038" y="42"/>
                      </a:lnTo>
                      <a:lnTo>
                        <a:pt x="1056" y="42"/>
                      </a:lnTo>
                      <a:lnTo>
                        <a:pt x="1068" y="36"/>
                      </a:lnTo>
                      <a:lnTo>
                        <a:pt x="1080" y="30"/>
                      </a:lnTo>
                      <a:lnTo>
                        <a:pt x="1098" y="24"/>
                      </a:lnTo>
                      <a:lnTo>
                        <a:pt x="1110" y="12"/>
                      </a:lnTo>
                      <a:lnTo>
                        <a:pt x="1122" y="0"/>
                      </a:lnTo>
                      <a:lnTo>
                        <a:pt x="1122" y="114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7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4" name="Freeform 67"/>
                <p:cNvSpPr>
                  <a:spLocks/>
                </p:cNvSpPr>
                <p:nvPr/>
              </p:nvSpPr>
              <p:spPr bwMode="auto">
                <a:xfrm>
                  <a:off x="2319" y="2313"/>
                  <a:ext cx="168" cy="42"/>
                </a:xfrm>
                <a:custGeom>
                  <a:avLst/>
                  <a:gdLst>
                    <a:gd name="T0" fmla="*/ 168 w 168"/>
                    <a:gd name="T1" fmla="*/ 6 h 42"/>
                    <a:gd name="T2" fmla="*/ 162 w 168"/>
                    <a:gd name="T3" fmla="*/ 0 h 42"/>
                    <a:gd name="T4" fmla="*/ 150 w 168"/>
                    <a:gd name="T5" fmla="*/ 12 h 42"/>
                    <a:gd name="T6" fmla="*/ 138 w 168"/>
                    <a:gd name="T7" fmla="*/ 24 h 42"/>
                    <a:gd name="T8" fmla="*/ 120 w 168"/>
                    <a:gd name="T9" fmla="*/ 30 h 42"/>
                    <a:gd name="T10" fmla="*/ 108 w 168"/>
                    <a:gd name="T11" fmla="*/ 36 h 42"/>
                    <a:gd name="T12" fmla="*/ 96 w 168"/>
                    <a:gd name="T13" fmla="*/ 36 h 42"/>
                    <a:gd name="T14" fmla="*/ 84 w 168"/>
                    <a:gd name="T15" fmla="*/ 36 h 42"/>
                    <a:gd name="T16" fmla="*/ 72 w 168"/>
                    <a:gd name="T17" fmla="*/ 36 h 42"/>
                    <a:gd name="T18" fmla="*/ 60 w 168"/>
                    <a:gd name="T19" fmla="*/ 30 h 42"/>
                    <a:gd name="T20" fmla="*/ 48 w 168"/>
                    <a:gd name="T21" fmla="*/ 30 h 42"/>
                    <a:gd name="T22" fmla="*/ 36 w 168"/>
                    <a:gd name="T23" fmla="*/ 24 h 42"/>
                    <a:gd name="T24" fmla="*/ 30 w 168"/>
                    <a:gd name="T25" fmla="*/ 18 h 42"/>
                    <a:gd name="T26" fmla="*/ 18 w 168"/>
                    <a:gd name="T27" fmla="*/ 18 h 42"/>
                    <a:gd name="T28" fmla="*/ 12 w 168"/>
                    <a:gd name="T29" fmla="*/ 12 h 42"/>
                    <a:gd name="T30" fmla="*/ 6 w 168"/>
                    <a:gd name="T31" fmla="*/ 12 h 42"/>
                    <a:gd name="T32" fmla="*/ 6 w 168"/>
                    <a:gd name="T33" fmla="*/ 6 h 42"/>
                    <a:gd name="T34" fmla="*/ 6 w 168"/>
                    <a:gd name="T35" fmla="*/ 6 h 42"/>
                    <a:gd name="T36" fmla="*/ 0 w 168"/>
                    <a:gd name="T37" fmla="*/ 12 h 42"/>
                    <a:gd name="T38" fmla="*/ 0 w 168"/>
                    <a:gd name="T39" fmla="*/ 12 h 42"/>
                    <a:gd name="T40" fmla="*/ 6 w 168"/>
                    <a:gd name="T41" fmla="*/ 12 h 42"/>
                    <a:gd name="T42" fmla="*/ 12 w 168"/>
                    <a:gd name="T43" fmla="*/ 18 h 42"/>
                    <a:gd name="T44" fmla="*/ 18 w 168"/>
                    <a:gd name="T45" fmla="*/ 24 h 42"/>
                    <a:gd name="T46" fmla="*/ 24 w 168"/>
                    <a:gd name="T47" fmla="*/ 24 h 42"/>
                    <a:gd name="T48" fmla="*/ 36 w 168"/>
                    <a:gd name="T49" fmla="*/ 30 h 42"/>
                    <a:gd name="T50" fmla="*/ 42 w 168"/>
                    <a:gd name="T51" fmla="*/ 36 h 42"/>
                    <a:gd name="T52" fmla="*/ 54 w 168"/>
                    <a:gd name="T53" fmla="*/ 36 h 42"/>
                    <a:gd name="T54" fmla="*/ 72 w 168"/>
                    <a:gd name="T55" fmla="*/ 42 h 42"/>
                    <a:gd name="T56" fmla="*/ 84 w 168"/>
                    <a:gd name="T57" fmla="*/ 42 h 42"/>
                    <a:gd name="T58" fmla="*/ 96 w 168"/>
                    <a:gd name="T59" fmla="*/ 42 h 42"/>
                    <a:gd name="T60" fmla="*/ 108 w 168"/>
                    <a:gd name="T61" fmla="*/ 42 h 42"/>
                    <a:gd name="T62" fmla="*/ 126 w 168"/>
                    <a:gd name="T63" fmla="*/ 36 h 42"/>
                    <a:gd name="T64" fmla="*/ 138 w 168"/>
                    <a:gd name="T65" fmla="*/ 30 h 42"/>
                    <a:gd name="T66" fmla="*/ 156 w 168"/>
                    <a:gd name="T67" fmla="*/ 18 h 42"/>
                    <a:gd name="T68" fmla="*/ 168 w 168"/>
                    <a:gd name="T69" fmla="*/ 6 h 42"/>
                    <a:gd name="T70" fmla="*/ 162 w 168"/>
                    <a:gd name="T71" fmla="*/ 6 h 42"/>
                    <a:gd name="T72" fmla="*/ 168 w 168"/>
                    <a:gd name="T73" fmla="*/ 6 h 42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68"/>
                    <a:gd name="T112" fmla="*/ 0 h 42"/>
                    <a:gd name="T113" fmla="*/ 168 w 168"/>
                    <a:gd name="T114" fmla="*/ 42 h 42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68" h="42">
                      <a:moveTo>
                        <a:pt x="168" y="6"/>
                      </a:moveTo>
                      <a:lnTo>
                        <a:pt x="162" y="0"/>
                      </a:lnTo>
                      <a:lnTo>
                        <a:pt x="150" y="12"/>
                      </a:lnTo>
                      <a:lnTo>
                        <a:pt x="138" y="24"/>
                      </a:lnTo>
                      <a:lnTo>
                        <a:pt x="120" y="30"/>
                      </a:lnTo>
                      <a:lnTo>
                        <a:pt x="108" y="36"/>
                      </a:lnTo>
                      <a:lnTo>
                        <a:pt x="96" y="36"/>
                      </a:lnTo>
                      <a:lnTo>
                        <a:pt x="84" y="36"/>
                      </a:lnTo>
                      <a:lnTo>
                        <a:pt x="72" y="36"/>
                      </a:lnTo>
                      <a:lnTo>
                        <a:pt x="60" y="30"/>
                      </a:lnTo>
                      <a:lnTo>
                        <a:pt x="48" y="30"/>
                      </a:lnTo>
                      <a:lnTo>
                        <a:pt x="36" y="24"/>
                      </a:lnTo>
                      <a:lnTo>
                        <a:pt x="30" y="18"/>
                      </a:lnTo>
                      <a:lnTo>
                        <a:pt x="18" y="18"/>
                      </a:lnTo>
                      <a:lnTo>
                        <a:pt x="12" y="12"/>
                      </a:lnTo>
                      <a:lnTo>
                        <a:pt x="6" y="12"/>
                      </a:lnTo>
                      <a:lnTo>
                        <a:pt x="6" y="6"/>
                      </a:lnTo>
                      <a:lnTo>
                        <a:pt x="0" y="12"/>
                      </a:lnTo>
                      <a:lnTo>
                        <a:pt x="6" y="12"/>
                      </a:lnTo>
                      <a:lnTo>
                        <a:pt x="12" y="18"/>
                      </a:lnTo>
                      <a:lnTo>
                        <a:pt x="18" y="24"/>
                      </a:lnTo>
                      <a:lnTo>
                        <a:pt x="24" y="24"/>
                      </a:lnTo>
                      <a:lnTo>
                        <a:pt x="36" y="30"/>
                      </a:lnTo>
                      <a:lnTo>
                        <a:pt x="42" y="36"/>
                      </a:lnTo>
                      <a:lnTo>
                        <a:pt x="54" y="36"/>
                      </a:lnTo>
                      <a:lnTo>
                        <a:pt x="72" y="42"/>
                      </a:lnTo>
                      <a:lnTo>
                        <a:pt x="84" y="42"/>
                      </a:lnTo>
                      <a:lnTo>
                        <a:pt x="96" y="42"/>
                      </a:lnTo>
                      <a:lnTo>
                        <a:pt x="108" y="42"/>
                      </a:lnTo>
                      <a:lnTo>
                        <a:pt x="126" y="36"/>
                      </a:lnTo>
                      <a:lnTo>
                        <a:pt x="138" y="30"/>
                      </a:lnTo>
                      <a:lnTo>
                        <a:pt x="156" y="18"/>
                      </a:lnTo>
                      <a:lnTo>
                        <a:pt x="168" y="6"/>
                      </a:lnTo>
                      <a:lnTo>
                        <a:pt x="162" y="6"/>
                      </a:lnTo>
                      <a:lnTo>
                        <a:pt x="168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5" name="Freeform 68"/>
                <p:cNvSpPr>
                  <a:spLocks/>
                </p:cNvSpPr>
                <p:nvPr/>
              </p:nvSpPr>
              <p:spPr bwMode="auto">
                <a:xfrm>
                  <a:off x="2481" y="2319"/>
                  <a:ext cx="126" cy="60"/>
                </a:xfrm>
                <a:custGeom>
                  <a:avLst/>
                  <a:gdLst>
                    <a:gd name="T0" fmla="*/ 126 w 126"/>
                    <a:gd name="T1" fmla="*/ 24 h 60"/>
                    <a:gd name="T2" fmla="*/ 120 w 126"/>
                    <a:gd name="T3" fmla="*/ 24 h 60"/>
                    <a:gd name="T4" fmla="*/ 108 w 126"/>
                    <a:gd name="T5" fmla="*/ 36 h 60"/>
                    <a:gd name="T6" fmla="*/ 96 w 126"/>
                    <a:gd name="T7" fmla="*/ 48 h 60"/>
                    <a:gd name="T8" fmla="*/ 84 w 126"/>
                    <a:gd name="T9" fmla="*/ 54 h 60"/>
                    <a:gd name="T10" fmla="*/ 72 w 126"/>
                    <a:gd name="T11" fmla="*/ 54 h 60"/>
                    <a:gd name="T12" fmla="*/ 60 w 126"/>
                    <a:gd name="T13" fmla="*/ 54 h 60"/>
                    <a:gd name="T14" fmla="*/ 54 w 126"/>
                    <a:gd name="T15" fmla="*/ 54 h 60"/>
                    <a:gd name="T16" fmla="*/ 42 w 126"/>
                    <a:gd name="T17" fmla="*/ 48 h 60"/>
                    <a:gd name="T18" fmla="*/ 36 w 126"/>
                    <a:gd name="T19" fmla="*/ 42 h 60"/>
                    <a:gd name="T20" fmla="*/ 30 w 126"/>
                    <a:gd name="T21" fmla="*/ 36 h 60"/>
                    <a:gd name="T22" fmla="*/ 24 w 126"/>
                    <a:gd name="T23" fmla="*/ 30 h 60"/>
                    <a:gd name="T24" fmla="*/ 18 w 126"/>
                    <a:gd name="T25" fmla="*/ 24 h 60"/>
                    <a:gd name="T26" fmla="*/ 12 w 126"/>
                    <a:gd name="T27" fmla="*/ 12 h 60"/>
                    <a:gd name="T28" fmla="*/ 12 w 126"/>
                    <a:gd name="T29" fmla="*/ 6 h 60"/>
                    <a:gd name="T30" fmla="*/ 6 w 126"/>
                    <a:gd name="T31" fmla="*/ 0 h 60"/>
                    <a:gd name="T32" fmla="*/ 6 w 126"/>
                    <a:gd name="T33" fmla="*/ 0 h 60"/>
                    <a:gd name="T34" fmla="*/ 6 w 126"/>
                    <a:gd name="T35" fmla="*/ 0 h 60"/>
                    <a:gd name="T36" fmla="*/ 0 w 126"/>
                    <a:gd name="T37" fmla="*/ 0 h 60"/>
                    <a:gd name="T38" fmla="*/ 0 w 126"/>
                    <a:gd name="T39" fmla="*/ 0 h 60"/>
                    <a:gd name="T40" fmla="*/ 0 w 126"/>
                    <a:gd name="T41" fmla="*/ 6 h 60"/>
                    <a:gd name="T42" fmla="*/ 6 w 126"/>
                    <a:gd name="T43" fmla="*/ 12 h 60"/>
                    <a:gd name="T44" fmla="*/ 6 w 126"/>
                    <a:gd name="T45" fmla="*/ 18 h 60"/>
                    <a:gd name="T46" fmla="*/ 12 w 126"/>
                    <a:gd name="T47" fmla="*/ 24 h 60"/>
                    <a:gd name="T48" fmla="*/ 18 w 126"/>
                    <a:gd name="T49" fmla="*/ 30 h 60"/>
                    <a:gd name="T50" fmla="*/ 24 w 126"/>
                    <a:gd name="T51" fmla="*/ 42 h 60"/>
                    <a:gd name="T52" fmla="*/ 30 w 126"/>
                    <a:gd name="T53" fmla="*/ 48 h 60"/>
                    <a:gd name="T54" fmla="*/ 42 w 126"/>
                    <a:gd name="T55" fmla="*/ 54 h 60"/>
                    <a:gd name="T56" fmla="*/ 48 w 126"/>
                    <a:gd name="T57" fmla="*/ 60 h 60"/>
                    <a:gd name="T58" fmla="*/ 60 w 126"/>
                    <a:gd name="T59" fmla="*/ 60 h 60"/>
                    <a:gd name="T60" fmla="*/ 72 w 126"/>
                    <a:gd name="T61" fmla="*/ 60 h 60"/>
                    <a:gd name="T62" fmla="*/ 84 w 126"/>
                    <a:gd name="T63" fmla="*/ 60 h 60"/>
                    <a:gd name="T64" fmla="*/ 96 w 126"/>
                    <a:gd name="T65" fmla="*/ 48 h 60"/>
                    <a:gd name="T66" fmla="*/ 108 w 126"/>
                    <a:gd name="T67" fmla="*/ 42 h 60"/>
                    <a:gd name="T68" fmla="*/ 126 w 126"/>
                    <a:gd name="T69" fmla="*/ 24 h 60"/>
                    <a:gd name="T70" fmla="*/ 120 w 126"/>
                    <a:gd name="T71" fmla="*/ 24 h 60"/>
                    <a:gd name="T72" fmla="*/ 126 w 126"/>
                    <a:gd name="T73" fmla="*/ 24 h 60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26"/>
                    <a:gd name="T112" fmla="*/ 0 h 60"/>
                    <a:gd name="T113" fmla="*/ 126 w 126"/>
                    <a:gd name="T114" fmla="*/ 60 h 60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26" h="60">
                      <a:moveTo>
                        <a:pt x="126" y="24"/>
                      </a:moveTo>
                      <a:lnTo>
                        <a:pt x="120" y="24"/>
                      </a:lnTo>
                      <a:lnTo>
                        <a:pt x="108" y="36"/>
                      </a:lnTo>
                      <a:lnTo>
                        <a:pt x="96" y="48"/>
                      </a:lnTo>
                      <a:lnTo>
                        <a:pt x="84" y="54"/>
                      </a:lnTo>
                      <a:lnTo>
                        <a:pt x="72" y="54"/>
                      </a:lnTo>
                      <a:lnTo>
                        <a:pt x="60" y="54"/>
                      </a:lnTo>
                      <a:lnTo>
                        <a:pt x="54" y="54"/>
                      </a:lnTo>
                      <a:lnTo>
                        <a:pt x="42" y="48"/>
                      </a:lnTo>
                      <a:lnTo>
                        <a:pt x="36" y="42"/>
                      </a:lnTo>
                      <a:lnTo>
                        <a:pt x="30" y="36"/>
                      </a:lnTo>
                      <a:lnTo>
                        <a:pt x="24" y="30"/>
                      </a:lnTo>
                      <a:lnTo>
                        <a:pt x="18" y="24"/>
                      </a:lnTo>
                      <a:lnTo>
                        <a:pt x="12" y="12"/>
                      </a:lnTo>
                      <a:lnTo>
                        <a:pt x="12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6" y="12"/>
                      </a:lnTo>
                      <a:lnTo>
                        <a:pt x="6" y="18"/>
                      </a:lnTo>
                      <a:lnTo>
                        <a:pt x="12" y="24"/>
                      </a:lnTo>
                      <a:lnTo>
                        <a:pt x="18" y="30"/>
                      </a:lnTo>
                      <a:lnTo>
                        <a:pt x="24" y="42"/>
                      </a:lnTo>
                      <a:lnTo>
                        <a:pt x="30" y="48"/>
                      </a:lnTo>
                      <a:lnTo>
                        <a:pt x="42" y="54"/>
                      </a:lnTo>
                      <a:lnTo>
                        <a:pt x="48" y="60"/>
                      </a:lnTo>
                      <a:lnTo>
                        <a:pt x="60" y="60"/>
                      </a:lnTo>
                      <a:lnTo>
                        <a:pt x="72" y="60"/>
                      </a:lnTo>
                      <a:lnTo>
                        <a:pt x="84" y="60"/>
                      </a:lnTo>
                      <a:lnTo>
                        <a:pt x="96" y="48"/>
                      </a:lnTo>
                      <a:lnTo>
                        <a:pt x="108" y="42"/>
                      </a:lnTo>
                      <a:lnTo>
                        <a:pt x="126" y="24"/>
                      </a:lnTo>
                      <a:lnTo>
                        <a:pt x="120" y="24"/>
                      </a:lnTo>
                      <a:lnTo>
                        <a:pt x="126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6" name="Freeform 69"/>
                <p:cNvSpPr>
                  <a:spLocks/>
                </p:cNvSpPr>
                <p:nvPr/>
              </p:nvSpPr>
              <p:spPr bwMode="auto">
                <a:xfrm>
                  <a:off x="2601" y="2343"/>
                  <a:ext cx="126" cy="66"/>
                </a:xfrm>
                <a:custGeom>
                  <a:avLst/>
                  <a:gdLst>
                    <a:gd name="T0" fmla="*/ 126 w 126"/>
                    <a:gd name="T1" fmla="*/ 24 h 66"/>
                    <a:gd name="T2" fmla="*/ 120 w 126"/>
                    <a:gd name="T3" fmla="*/ 30 h 66"/>
                    <a:gd name="T4" fmla="*/ 114 w 126"/>
                    <a:gd name="T5" fmla="*/ 42 h 66"/>
                    <a:gd name="T6" fmla="*/ 102 w 126"/>
                    <a:gd name="T7" fmla="*/ 48 h 66"/>
                    <a:gd name="T8" fmla="*/ 90 w 126"/>
                    <a:gd name="T9" fmla="*/ 54 h 66"/>
                    <a:gd name="T10" fmla="*/ 78 w 126"/>
                    <a:gd name="T11" fmla="*/ 60 h 66"/>
                    <a:gd name="T12" fmla="*/ 72 w 126"/>
                    <a:gd name="T13" fmla="*/ 54 h 66"/>
                    <a:gd name="T14" fmla="*/ 60 w 126"/>
                    <a:gd name="T15" fmla="*/ 54 h 66"/>
                    <a:gd name="T16" fmla="*/ 54 w 126"/>
                    <a:gd name="T17" fmla="*/ 48 h 66"/>
                    <a:gd name="T18" fmla="*/ 42 w 126"/>
                    <a:gd name="T19" fmla="*/ 42 h 66"/>
                    <a:gd name="T20" fmla="*/ 36 w 126"/>
                    <a:gd name="T21" fmla="*/ 36 h 66"/>
                    <a:gd name="T22" fmla="*/ 30 w 126"/>
                    <a:gd name="T23" fmla="*/ 30 h 66"/>
                    <a:gd name="T24" fmla="*/ 18 w 126"/>
                    <a:gd name="T25" fmla="*/ 24 h 66"/>
                    <a:gd name="T26" fmla="*/ 18 w 126"/>
                    <a:gd name="T27" fmla="*/ 12 h 66"/>
                    <a:gd name="T28" fmla="*/ 12 w 126"/>
                    <a:gd name="T29" fmla="*/ 6 h 66"/>
                    <a:gd name="T30" fmla="*/ 6 w 126"/>
                    <a:gd name="T31" fmla="*/ 0 h 66"/>
                    <a:gd name="T32" fmla="*/ 6 w 126"/>
                    <a:gd name="T33" fmla="*/ 0 h 66"/>
                    <a:gd name="T34" fmla="*/ 6 w 126"/>
                    <a:gd name="T35" fmla="*/ 0 h 66"/>
                    <a:gd name="T36" fmla="*/ 0 w 126"/>
                    <a:gd name="T37" fmla="*/ 0 h 66"/>
                    <a:gd name="T38" fmla="*/ 0 w 126"/>
                    <a:gd name="T39" fmla="*/ 0 h 66"/>
                    <a:gd name="T40" fmla="*/ 0 w 126"/>
                    <a:gd name="T41" fmla="*/ 6 h 66"/>
                    <a:gd name="T42" fmla="*/ 6 w 126"/>
                    <a:gd name="T43" fmla="*/ 12 h 66"/>
                    <a:gd name="T44" fmla="*/ 12 w 126"/>
                    <a:gd name="T45" fmla="*/ 18 h 66"/>
                    <a:gd name="T46" fmla="*/ 18 w 126"/>
                    <a:gd name="T47" fmla="*/ 24 h 66"/>
                    <a:gd name="T48" fmla="*/ 24 w 126"/>
                    <a:gd name="T49" fmla="*/ 36 h 66"/>
                    <a:gd name="T50" fmla="*/ 30 w 126"/>
                    <a:gd name="T51" fmla="*/ 42 h 66"/>
                    <a:gd name="T52" fmla="*/ 36 w 126"/>
                    <a:gd name="T53" fmla="*/ 48 h 66"/>
                    <a:gd name="T54" fmla="*/ 48 w 126"/>
                    <a:gd name="T55" fmla="*/ 54 h 66"/>
                    <a:gd name="T56" fmla="*/ 60 w 126"/>
                    <a:gd name="T57" fmla="*/ 60 h 66"/>
                    <a:gd name="T58" fmla="*/ 72 w 126"/>
                    <a:gd name="T59" fmla="*/ 60 h 66"/>
                    <a:gd name="T60" fmla="*/ 78 w 126"/>
                    <a:gd name="T61" fmla="*/ 66 h 66"/>
                    <a:gd name="T62" fmla="*/ 90 w 126"/>
                    <a:gd name="T63" fmla="*/ 60 h 66"/>
                    <a:gd name="T64" fmla="*/ 102 w 126"/>
                    <a:gd name="T65" fmla="*/ 54 h 66"/>
                    <a:gd name="T66" fmla="*/ 114 w 126"/>
                    <a:gd name="T67" fmla="*/ 42 h 66"/>
                    <a:gd name="T68" fmla="*/ 126 w 126"/>
                    <a:gd name="T69" fmla="*/ 30 h 66"/>
                    <a:gd name="T70" fmla="*/ 126 w 126"/>
                    <a:gd name="T71" fmla="*/ 30 h 66"/>
                    <a:gd name="T72" fmla="*/ 126 w 126"/>
                    <a:gd name="T73" fmla="*/ 24 h 6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26"/>
                    <a:gd name="T112" fmla="*/ 0 h 66"/>
                    <a:gd name="T113" fmla="*/ 126 w 126"/>
                    <a:gd name="T114" fmla="*/ 66 h 6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26" h="66">
                      <a:moveTo>
                        <a:pt x="126" y="24"/>
                      </a:moveTo>
                      <a:lnTo>
                        <a:pt x="120" y="30"/>
                      </a:lnTo>
                      <a:lnTo>
                        <a:pt x="114" y="42"/>
                      </a:lnTo>
                      <a:lnTo>
                        <a:pt x="102" y="48"/>
                      </a:lnTo>
                      <a:lnTo>
                        <a:pt x="90" y="54"/>
                      </a:lnTo>
                      <a:lnTo>
                        <a:pt x="78" y="60"/>
                      </a:lnTo>
                      <a:lnTo>
                        <a:pt x="72" y="54"/>
                      </a:lnTo>
                      <a:lnTo>
                        <a:pt x="60" y="54"/>
                      </a:lnTo>
                      <a:lnTo>
                        <a:pt x="54" y="48"/>
                      </a:lnTo>
                      <a:lnTo>
                        <a:pt x="42" y="42"/>
                      </a:lnTo>
                      <a:lnTo>
                        <a:pt x="36" y="36"/>
                      </a:lnTo>
                      <a:lnTo>
                        <a:pt x="30" y="30"/>
                      </a:lnTo>
                      <a:lnTo>
                        <a:pt x="18" y="24"/>
                      </a:lnTo>
                      <a:lnTo>
                        <a:pt x="18" y="12"/>
                      </a:lnTo>
                      <a:lnTo>
                        <a:pt x="12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6" y="12"/>
                      </a:lnTo>
                      <a:lnTo>
                        <a:pt x="12" y="18"/>
                      </a:lnTo>
                      <a:lnTo>
                        <a:pt x="18" y="24"/>
                      </a:lnTo>
                      <a:lnTo>
                        <a:pt x="24" y="36"/>
                      </a:lnTo>
                      <a:lnTo>
                        <a:pt x="30" y="42"/>
                      </a:lnTo>
                      <a:lnTo>
                        <a:pt x="36" y="48"/>
                      </a:lnTo>
                      <a:lnTo>
                        <a:pt x="48" y="54"/>
                      </a:lnTo>
                      <a:lnTo>
                        <a:pt x="60" y="60"/>
                      </a:lnTo>
                      <a:lnTo>
                        <a:pt x="72" y="60"/>
                      </a:lnTo>
                      <a:lnTo>
                        <a:pt x="78" y="66"/>
                      </a:lnTo>
                      <a:lnTo>
                        <a:pt x="90" y="60"/>
                      </a:lnTo>
                      <a:lnTo>
                        <a:pt x="102" y="54"/>
                      </a:lnTo>
                      <a:lnTo>
                        <a:pt x="114" y="42"/>
                      </a:lnTo>
                      <a:lnTo>
                        <a:pt x="126" y="30"/>
                      </a:lnTo>
                      <a:lnTo>
                        <a:pt x="126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7" name="Freeform 70"/>
                <p:cNvSpPr>
                  <a:spLocks/>
                </p:cNvSpPr>
                <p:nvPr/>
              </p:nvSpPr>
              <p:spPr bwMode="auto">
                <a:xfrm>
                  <a:off x="2727" y="2361"/>
                  <a:ext cx="144" cy="48"/>
                </a:xfrm>
                <a:custGeom>
                  <a:avLst/>
                  <a:gdLst>
                    <a:gd name="T0" fmla="*/ 144 w 144"/>
                    <a:gd name="T1" fmla="*/ 0 h 48"/>
                    <a:gd name="T2" fmla="*/ 144 w 144"/>
                    <a:gd name="T3" fmla="*/ 0 h 48"/>
                    <a:gd name="T4" fmla="*/ 132 w 144"/>
                    <a:gd name="T5" fmla="*/ 12 h 48"/>
                    <a:gd name="T6" fmla="*/ 120 w 144"/>
                    <a:gd name="T7" fmla="*/ 24 h 48"/>
                    <a:gd name="T8" fmla="*/ 108 w 144"/>
                    <a:gd name="T9" fmla="*/ 30 h 48"/>
                    <a:gd name="T10" fmla="*/ 96 w 144"/>
                    <a:gd name="T11" fmla="*/ 36 h 48"/>
                    <a:gd name="T12" fmla="*/ 84 w 144"/>
                    <a:gd name="T13" fmla="*/ 42 h 48"/>
                    <a:gd name="T14" fmla="*/ 72 w 144"/>
                    <a:gd name="T15" fmla="*/ 42 h 48"/>
                    <a:gd name="T16" fmla="*/ 60 w 144"/>
                    <a:gd name="T17" fmla="*/ 36 h 48"/>
                    <a:gd name="T18" fmla="*/ 48 w 144"/>
                    <a:gd name="T19" fmla="*/ 36 h 48"/>
                    <a:gd name="T20" fmla="*/ 42 w 144"/>
                    <a:gd name="T21" fmla="*/ 30 h 48"/>
                    <a:gd name="T22" fmla="*/ 30 w 144"/>
                    <a:gd name="T23" fmla="*/ 30 h 48"/>
                    <a:gd name="T24" fmla="*/ 24 w 144"/>
                    <a:gd name="T25" fmla="*/ 24 h 48"/>
                    <a:gd name="T26" fmla="*/ 12 w 144"/>
                    <a:gd name="T27" fmla="*/ 18 h 48"/>
                    <a:gd name="T28" fmla="*/ 12 w 144"/>
                    <a:gd name="T29" fmla="*/ 18 h 48"/>
                    <a:gd name="T30" fmla="*/ 6 w 144"/>
                    <a:gd name="T31" fmla="*/ 12 h 48"/>
                    <a:gd name="T32" fmla="*/ 0 w 144"/>
                    <a:gd name="T33" fmla="*/ 12 h 48"/>
                    <a:gd name="T34" fmla="*/ 0 w 144"/>
                    <a:gd name="T35" fmla="*/ 6 h 48"/>
                    <a:gd name="T36" fmla="*/ 0 w 144"/>
                    <a:gd name="T37" fmla="*/ 12 h 48"/>
                    <a:gd name="T38" fmla="*/ 0 w 144"/>
                    <a:gd name="T39" fmla="*/ 12 h 48"/>
                    <a:gd name="T40" fmla="*/ 0 w 144"/>
                    <a:gd name="T41" fmla="*/ 18 h 48"/>
                    <a:gd name="T42" fmla="*/ 6 w 144"/>
                    <a:gd name="T43" fmla="*/ 18 h 48"/>
                    <a:gd name="T44" fmla="*/ 12 w 144"/>
                    <a:gd name="T45" fmla="*/ 24 h 48"/>
                    <a:gd name="T46" fmla="*/ 18 w 144"/>
                    <a:gd name="T47" fmla="*/ 30 h 48"/>
                    <a:gd name="T48" fmla="*/ 30 w 144"/>
                    <a:gd name="T49" fmla="*/ 36 h 48"/>
                    <a:gd name="T50" fmla="*/ 36 w 144"/>
                    <a:gd name="T51" fmla="*/ 36 h 48"/>
                    <a:gd name="T52" fmla="*/ 48 w 144"/>
                    <a:gd name="T53" fmla="*/ 42 h 48"/>
                    <a:gd name="T54" fmla="*/ 60 w 144"/>
                    <a:gd name="T55" fmla="*/ 42 h 48"/>
                    <a:gd name="T56" fmla="*/ 72 w 144"/>
                    <a:gd name="T57" fmla="*/ 48 h 48"/>
                    <a:gd name="T58" fmla="*/ 84 w 144"/>
                    <a:gd name="T59" fmla="*/ 48 h 48"/>
                    <a:gd name="T60" fmla="*/ 96 w 144"/>
                    <a:gd name="T61" fmla="*/ 42 h 48"/>
                    <a:gd name="T62" fmla="*/ 108 w 144"/>
                    <a:gd name="T63" fmla="*/ 36 h 48"/>
                    <a:gd name="T64" fmla="*/ 120 w 144"/>
                    <a:gd name="T65" fmla="*/ 30 h 48"/>
                    <a:gd name="T66" fmla="*/ 138 w 144"/>
                    <a:gd name="T67" fmla="*/ 18 h 48"/>
                    <a:gd name="T68" fmla="*/ 144 w 144"/>
                    <a:gd name="T69" fmla="*/ 6 h 48"/>
                    <a:gd name="T70" fmla="*/ 144 w 144"/>
                    <a:gd name="T71" fmla="*/ 6 h 48"/>
                    <a:gd name="T72" fmla="*/ 144 w 144"/>
                    <a:gd name="T73" fmla="*/ 0 h 48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44"/>
                    <a:gd name="T112" fmla="*/ 0 h 48"/>
                    <a:gd name="T113" fmla="*/ 144 w 144"/>
                    <a:gd name="T114" fmla="*/ 48 h 48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44" h="48">
                      <a:moveTo>
                        <a:pt x="144" y="0"/>
                      </a:moveTo>
                      <a:lnTo>
                        <a:pt x="144" y="0"/>
                      </a:lnTo>
                      <a:lnTo>
                        <a:pt x="132" y="12"/>
                      </a:lnTo>
                      <a:lnTo>
                        <a:pt x="120" y="24"/>
                      </a:lnTo>
                      <a:lnTo>
                        <a:pt x="108" y="30"/>
                      </a:lnTo>
                      <a:lnTo>
                        <a:pt x="96" y="36"/>
                      </a:lnTo>
                      <a:lnTo>
                        <a:pt x="84" y="42"/>
                      </a:lnTo>
                      <a:lnTo>
                        <a:pt x="72" y="42"/>
                      </a:lnTo>
                      <a:lnTo>
                        <a:pt x="60" y="36"/>
                      </a:lnTo>
                      <a:lnTo>
                        <a:pt x="48" y="36"/>
                      </a:lnTo>
                      <a:lnTo>
                        <a:pt x="42" y="30"/>
                      </a:lnTo>
                      <a:lnTo>
                        <a:pt x="30" y="30"/>
                      </a:lnTo>
                      <a:lnTo>
                        <a:pt x="24" y="24"/>
                      </a:lnTo>
                      <a:lnTo>
                        <a:pt x="12" y="18"/>
                      </a:lnTo>
                      <a:lnTo>
                        <a:pt x="6" y="12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12"/>
                      </a:lnTo>
                      <a:lnTo>
                        <a:pt x="0" y="18"/>
                      </a:lnTo>
                      <a:lnTo>
                        <a:pt x="6" y="18"/>
                      </a:lnTo>
                      <a:lnTo>
                        <a:pt x="12" y="24"/>
                      </a:lnTo>
                      <a:lnTo>
                        <a:pt x="18" y="30"/>
                      </a:lnTo>
                      <a:lnTo>
                        <a:pt x="30" y="36"/>
                      </a:lnTo>
                      <a:lnTo>
                        <a:pt x="36" y="36"/>
                      </a:lnTo>
                      <a:lnTo>
                        <a:pt x="48" y="42"/>
                      </a:lnTo>
                      <a:lnTo>
                        <a:pt x="60" y="42"/>
                      </a:lnTo>
                      <a:lnTo>
                        <a:pt x="72" y="48"/>
                      </a:lnTo>
                      <a:lnTo>
                        <a:pt x="84" y="48"/>
                      </a:lnTo>
                      <a:lnTo>
                        <a:pt x="96" y="42"/>
                      </a:lnTo>
                      <a:lnTo>
                        <a:pt x="108" y="36"/>
                      </a:lnTo>
                      <a:lnTo>
                        <a:pt x="120" y="30"/>
                      </a:lnTo>
                      <a:lnTo>
                        <a:pt x="138" y="18"/>
                      </a:lnTo>
                      <a:lnTo>
                        <a:pt x="144" y="6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8" name="Freeform 71"/>
                <p:cNvSpPr>
                  <a:spLocks/>
                </p:cNvSpPr>
                <p:nvPr/>
              </p:nvSpPr>
              <p:spPr bwMode="auto">
                <a:xfrm>
                  <a:off x="2871" y="2343"/>
                  <a:ext cx="396" cy="48"/>
                </a:xfrm>
                <a:custGeom>
                  <a:avLst/>
                  <a:gdLst>
                    <a:gd name="T0" fmla="*/ 390 w 396"/>
                    <a:gd name="T1" fmla="*/ 0 h 48"/>
                    <a:gd name="T2" fmla="*/ 366 w 396"/>
                    <a:gd name="T3" fmla="*/ 12 h 48"/>
                    <a:gd name="T4" fmla="*/ 342 w 396"/>
                    <a:gd name="T5" fmla="*/ 24 h 48"/>
                    <a:gd name="T6" fmla="*/ 318 w 396"/>
                    <a:gd name="T7" fmla="*/ 30 h 48"/>
                    <a:gd name="T8" fmla="*/ 288 w 396"/>
                    <a:gd name="T9" fmla="*/ 36 h 48"/>
                    <a:gd name="T10" fmla="*/ 252 w 396"/>
                    <a:gd name="T11" fmla="*/ 42 h 48"/>
                    <a:gd name="T12" fmla="*/ 222 w 396"/>
                    <a:gd name="T13" fmla="*/ 42 h 48"/>
                    <a:gd name="T14" fmla="*/ 186 w 396"/>
                    <a:gd name="T15" fmla="*/ 42 h 48"/>
                    <a:gd name="T16" fmla="*/ 156 w 396"/>
                    <a:gd name="T17" fmla="*/ 42 h 48"/>
                    <a:gd name="T18" fmla="*/ 126 w 396"/>
                    <a:gd name="T19" fmla="*/ 36 h 48"/>
                    <a:gd name="T20" fmla="*/ 96 w 396"/>
                    <a:gd name="T21" fmla="*/ 36 h 48"/>
                    <a:gd name="T22" fmla="*/ 72 w 396"/>
                    <a:gd name="T23" fmla="*/ 30 h 48"/>
                    <a:gd name="T24" fmla="*/ 48 w 396"/>
                    <a:gd name="T25" fmla="*/ 24 h 48"/>
                    <a:gd name="T26" fmla="*/ 30 w 396"/>
                    <a:gd name="T27" fmla="*/ 24 h 48"/>
                    <a:gd name="T28" fmla="*/ 12 w 396"/>
                    <a:gd name="T29" fmla="*/ 18 h 48"/>
                    <a:gd name="T30" fmla="*/ 6 w 396"/>
                    <a:gd name="T31" fmla="*/ 18 h 48"/>
                    <a:gd name="T32" fmla="*/ 0 w 396"/>
                    <a:gd name="T33" fmla="*/ 18 h 48"/>
                    <a:gd name="T34" fmla="*/ 0 w 396"/>
                    <a:gd name="T35" fmla="*/ 24 h 48"/>
                    <a:gd name="T36" fmla="*/ 6 w 396"/>
                    <a:gd name="T37" fmla="*/ 24 h 48"/>
                    <a:gd name="T38" fmla="*/ 18 w 396"/>
                    <a:gd name="T39" fmla="*/ 30 h 48"/>
                    <a:gd name="T40" fmla="*/ 36 w 396"/>
                    <a:gd name="T41" fmla="*/ 30 h 48"/>
                    <a:gd name="T42" fmla="*/ 54 w 396"/>
                    <a:gd name="T43" fmla="*/ 36 h 48"/>
                    <a:gd name="T44" fmla="*/ 84 w 396"/>
                    <a:gd name="T45" fmla="*/ 36 h 48"/>
                    <a:gd name="T46" fmla="*/ 108 w 396"/>
                    <a:gd name="T47" fmla="*/ 42 h 48"/>
                    <a:gd name="T48" fmla="*/ 138 w 396"/>
                    <a:gd name="T49" fmla="*/ 42 h 48"/>
                    <a:gd name="T50" fmla="*/ 174 w 396"/>
                    <a:gd name="T51" fmla="*/ 48 h 48"/>
                    <a:gd name="T52" fmla="*/ 204 w 396"/>
                    <a:gd name="T53" fmla="*/ 48 h 48"/>
                    <a:gd name="T54" fmla="*/ 240 w 396"/>
                    <a:gd name="T55" fmla="*/ 48 h 48"/>
                    <a:gd name="T56" fmla="*/ 270 w 396"/>
                    <a:gd name="T57" fmla="*/ 48 h 48"/>
                    <a:gd name="T58" fmla="*/ 300 w 396"/>
                    <a:gd name="T59" fmla="*/ 42 h 48"/>
                    <a:gd name="T60" fmla="*/ 330 w 396"/>
                    <a:gd name="T61" fmla="*/ 36 h 48"/>
                    <a:gd name="T62" fmla="*/ 360 w 396"/>
                    <a:gd name="T63" fmla="*/ 24 h 48"/>
                    <a:gd name="T64" fmla="*/ 384 w 396"/>
                    <a:gd name="T65" fmla="*/ 12 h 48"/>
                    <a:gd name="T66" fmla="*/ 390 w 396"/>
                    <a:gd name="T67" fmla="*/ 6 h 4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96"/>
                    <a:gd name="T103" fmla="*/ 0 h 48"/>
                    <a:gd name="T104" fmla="*/ 396 w 396"/>
                    <a:gd name="T105" fmla="*/ 48 h 4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96" h="48">
                      <a:moveTo>
                        <a:pt x="396" y="0"/>
                      </a:moveTo>
                      <a:lnTo>
                        <a:pt x="390" y="0"/>
                      </a:lnTo>
                      <a:lnTo>
                        <a:pt x="378" y="6"/>
                      </a:lnTo>
                      <a:lnTo>
                        <a:pt x="366" y="12"/>
                      </a:lnTo>
                      <a:lnTo>
                        <a:pt x="354" y="18"/>
                      </a:lnTo>
                      <a:lnTo>
                        <a:pt x="342" y="24"/>
                      </a:lnTo>
                      <a:lnTo>
                        <a:pt x="330" y="30"/>
                      </a:lnTo>
                      <a:lnTo>
                        <a:pt x="318" y="30"/>
                      </a:lnTo>
                      <a:lnTo>
                        <a:pt x="300" y="36"/>
                      </a:lnTo>
                      <a:lnTo>
                        <a:pt x="288" y="36"/>
                      </a:lnTo>
                      <a:lnTo>
                        <a:pt x="270" y="42"/>
                      </a:lnTo>
                      <a:lnTo>
                        <a:pt x="252" y="42"/>
                      </a:lnTo>
                      <a:lnTo>
                        <a:pt x="240" y="42"/>
                      </a:lnTo>
                      <a:lnTo>
                        <a:pt x="222" y="42"/>
                      </a:lnTo>
                      <a:lnTo>
                        <a:pt x="204" y="42"/>
                      </a:lnTo>
                      <a:lnTo>
                        <a:pt x="186" y="42"/>
                      </a:lnTo>
                      <a:lnTo>
                        <a:pt x="174" y="42"/>
                      </a:lnTo>
                      <a:lnTo>
                        <a:pt x="156" y="42"/>
                      </a:lnTo>
                      <a:lnTo>
                        <a:pt x="138" y="36"/>
                      </a:lnTo>
                      <a:lnTo>
                        <a:pt x="126" y="36"/>
                      </a:lnTo>
                      <a:lnTo>
                        <a:pt x="108" y="36"/>
                      </a:lnTo>
                      <a:lnTo>
                        <a:pt x="96" y="36"/>
                      </a:lnTo>
                      <a:lnTo>
                        <a:pt x="84" y="30"/>
                      </a:lnTo>
                      <a:lnTo>
                        <a:pt x="72" y="30"/>
                      </a:lnTo>
                      <a:lnTo>
                        <a:pt x="60" y="30"/>
                      </a:lnTo>
                      <a:lnTo>
                        <a:pt x="48" y="24"/>
                      </a:lnTo>
                      <a:lnTo>
                        <a:pt x="36" y="24"/>
                      </a:lnTo>
                      <a:lnTo>
                        <a:pt x="30" y="24"/>
                      </a:lnTo>
                      <a:lnTo>
                        <a:pt x="18" y="24"/>
                      </a:lnTo>
                      <a:lnTo>
                        <a:pt x="12" y="18"/>
                      </a:lnTo>
                      <a:lnTo>
                        <a:pt x="6" y="18"/>
                      </a:lnTo>
                      <a:lnTo>
                        <a:pt x="0" y="18"/>
                      </a:lnTo>
                      <a:lnTo>
                        <a:pt x="0" y="24"/>
                      </a:lnTo>
                      <a:lnTo>
                        <a:pt x="6" y="24"/>
                      </a:lnTo>
                      <a:lnTo>
                        <a:pt x="12" y="24"/>
                      </a:lnTo>
                      <a:lnTo>
                        <a:pt x="18" y="30"/>
                      </a:lnTo>
                      <a:lnTo>
                        <a:pt x="24" y="30"/>
                      </a:lnTo>
                      <a:lnTo>
                        <a:pt x="36" y="30"/>
                      </a:lnTo>
                      <a:lnTo>
                        <a:pt x="48" y="30"/>
                      </a:lnTo>
                      <a:lnTo>
                        <a:pt x="54" y="36"/>
                      </a:lnTo>
                      <a:lnTo>
                        <a:pt x="66" y="36"/>
                      </a:lnTo>
                      <a:lnTo>
                        <a:pt x="84" y="36"/>
                      </a:lnTo>
                      <a:lnTo>
                        <a:pt x="96" y="42"/>
                      </a:lnTo>
                      <a:lnTo>
                        <a:pt x="108" y="42"/>
                      </a:lnTo>
                      <a:lnTo>
                        <a:pt x="126" y="42"/>
                      </a:lnTo>
                      <a:lnTo>
                        <a:pt x="138" y="42"/>
                      </a:lnTo>
                      <a:lnTo>
                        <a:pt x="156" y="48"/>
                      </a:lnTo>
                      <a:lnTo>
                        <a:pt x="174" y="48"/>
                      </a:lnTo>
                      <a:lnTo>
                        <a:pt x="186" y="48"/>
                      </a:lnTo>
                      <a:lnTo>
                        <a:pt x="204" y="48"/>
                      </a:lnTo>
                      <a:lnTo>
                        <a:pt x="222" y="48"/>
                      </a:lnTo>
                      <a:lnTo>
                        <a:pt x="240" y="48"/>
                      </a:lnTo>
                      <a:lnTo>
                        <a:pt x="252" y="48"/>
                      </a:lnTo>
                      <a:lnTo>
                        <a:pt x="270" y="48"/>
                      </a:lnTo>
                      <a:lnTo>
                        <a:pt x="288" y="42"/>
                      </a:lnTo>
                      <a:lnTo>
                        <a:pt x="300" y="42"/>
                      </a:lnTo>
                      <a:lnTo>
                        <a:pt x="318" y="36"/>
                      </a:lnTo>
                      <a:lnTo>
                        <a:pt x="330" y="36"/>
                      </a:lnTo>
                      <a:lnTo>
                        <a:pt x="348" y="30"/>
                      </a:lnTo>
                      <a:lnTo>
                        <a:pt x="360" y="24"/>
                      </a:lnTo>
                      <a:lnTo>
                        <a:pt x="372" y="18"/>
                      </a:lnTo>
                      <a:lnTo>
                        <a:pt x="384" y="12"/>
                      </a:lnTo>
                      <a:lnTo>
                        <a:pt x="396" y="6"/>
                      </a:lnTo>
                      <a:lnTo>
                        <a:pt x="390" y="6"/>
                      </a:lnTo>
                      <a:lnTo>
                        <a:pt x="39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59" name="Freeform 72"/>
                <p:cNvSpPr>
                  <a:spLocks/>
                </p:cNvSpPr>
                <p:nvPr/>
              </p:nvSpPr>
              <p:spPr bwMode="auto">
                <a:xfrm>
                  <a:off x="3261" y="2313"/>
                  <a:ext cx="180" cy="54"/>
                </a:xfrm>
                <a:custGeom>
                  <a:avLst/>
                  <a:gdLst>
                    <a:gd name="T0" fmla="*/ 174 w 180"/>
                    <a:gd name="T1" fmla="*/ 0 h 54"/>
                    <a:gd name="T2" fmla="*/ 162 w 180"/>
                    <a:gd name="T3" fmla="*/ 18 h 54"/>
                    <a:gd name="T4" fmla="*/ 150 w 180"/>
                    <a:gd name="T5" fmla="*/ 24 h 54"/>
                    <a:gd name="T6" fmla="*/ 138 w 180"/>
                    <a:gd name="T7" fmla="*/ 36 h 54"/>
                    <a:gd name="T8" fmla="*/ 126 w 180"/>
                    <a:gd name="T9" fmla="*/ 42 h 54"/>
                    <a:gd name="T10" fmla="*/ 114 w 180"/>
                    <a:gd name="T11" fmla="*/ 42 h 54"/>
                    <a:gd name="T12" fmla="*/ 96 w 180"/>
                    <a:gd name="T13" fmla="*/ 48 h 54"/>
                    <a:gd name="T14" fmla="*/ 84 w 180"/>
                    <a:gd name="T15" fmla="*/ 48 h 54"/>
                    <a:gd name="T16" fmla="*/ 66 w 180"/>
                    <a:gd name="T17" fmla="*/ 48 h 54"/>
                    <a:gd name="T18" fmla="*/ 54 w 180"/>
                    <a:gd name="T19" fmla="*/ 42 h 54"/>
                    <a:gd name="T20" fmla="*/ 42 w 180"/>
                    <a:gd name="T21" fmla="*/ 42 h 54"/>
                    <a:gd name="T22" fmla="*/ 30 w 180"/>
                    <a:gd name="T23" fmla="*/ 36 h 54"/>
                    <a:gd name="T24" fmla="*/ 24 w 180"/>
                    <a:gd name="T25" fmla="*/ 36 h 54"/>
                    <a:gd name="T26" fmla="*/ 12 w 180"/>
                    <a:gd name="T27" fmla="*/ 30 h 54"/>
                    <a:gd name="T28" fmla="*/ 6 w 180"/>
                    <a:gd name="T29" fmla="*/ 30 h 54"/>
                    <a:gd name="T30" fmla="*/ 6 w 180"/>
                    <a:gd name="T31" fmla="*/ 30 h 54"/>
                    <a:gd name="T32" fmla="*/ 6 w 180"/>
                    <a:gd name="T33" fmla="*/ 30 h 54"/>
                    <a:gd name="T34" fmla="*/ 0 w 180"/>
                    <a:gd name="T35" fmla="*/ 36 h 54"/>
                    <a:gd name="T36" fmla="*/ 0 w 180"/>
                    <a:gd name="T37" fmla="*/ 36 h 54"/>
                    <a:gd name="T38" fmla="*/ 6 w 180"/>
                    <a:gd name="T39" fmla="*/ 36 h 54"/>
                    <a:gd name="T40" fmla="*/ 12 w 180"/>
                    <a:gd name="T41" fmla="*/ 36 h 54"/>
                    <a:gd name="T42" fmla="*/ 24 w 180"/>
                    <a:gd name="T43" fmla="*/ 42 h 54"/>
                    <a:gd name="T44" fmla="*/ 30 w 180"/>
                    <a:gd name="T45" fmla="*/ 42 h 54"/>
                    <a:gd name="T46" fmla="*/ 42 w 180"/>
                    <a:gd name="T47" fmla="*/ 48 h 54"/>
                    <a:gd name="T48" fmla="*/ 54 w 180"/>
                    <a:gd name="T49" fmla="*/ 48 h 54"/>
                    <a:gd name="T50" fmla="*/ 66 w 180"/>
                    <a:gd name="T51" fmla="*/ 54 h 54"/>
                    <a:gd name="T52" fmla="*/ 84 w 180"/>
                    <a:gd name="T53" fmla="*/ 54 h 54"/>
                    <a:gd name="T54" fmla="*/ 96 w 180"/>
                    <a:gd name="T55" fmla="*/ 54 h 54"/>
                    <a:gd name="T56" fmla="*/ 114 w 180"/>
                    <a:gd name="T57" fmla="*/ 48 h 54"/>
                    <a:gd name="T58" fmla="*/ 126 w 180"/>
                    <a:gd name="T59" fmla="*/ 48 h 54"/>
                    <a:gd name="T60" fmla="*/ 144 w 180"/>
                    <a:gd name="T61" fmla="*/ 42 h 54"/>
                    <a:gd name="T62" fmla="*/ 156 w 180"/>
                    <a:gd name="T63" fmla="*/ 30 h 54"/>
                    <a:gd name="T64" fmla="*/ 168 w 180"/>
                    <a:gd name="T65" fmla="*/ 18 h 54"/>
                    <a:gd name="T66" fmla="*/ 180 w 180"/>
                    <a:gd name="T67" fmla="*/ 6 h 54"/>
                    <a:gd name="T68" fmla="*/ 174 w 180"/>
                    <a:gd name="T69" fmla="*/ 0 h 5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80"/>
                    <a:gd name="T106" fmla="*/ 0 h 54"/>
                    <a:gd name="T107" fmla="*/ 180 w 180"/>
                    <a:gd name="T108" fmla="*/ 54 h 5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80" h="54">
                      <a:moveTo>
                        <a:pt x="174" y="0"/>
                      </a:moveTo>
                      <a:lnTo>
                        <a:pt x="162" y="18"/>
                      </a:lnTo>
                      <a:lnTo>
                        <a:pt x="150" y="24"/>
                      </a:lnTo>
                      <a:lnTo>
                        <a:pt x="138" y="36"/>
                      </a:lnTo>
                      <a:lnTo>
                        <a:pt x="126" y="42"/>
                      </a:lnTo>
                      <a:lnTo>
                        <a:pt x="114" y="42"/>
                      </a:lnTo>
                      <a:lnTo>
                        <a:pt x="96" y="48"/>
                      </a:lnTo>
                      <a:lnTo>
                        <a:pt x="84" y="48"/>
                      </a:lnTo>
                      <a:lnTo>
                        <a:pt x="66" y="48"/>
                      </a:lnTo>
                      <a:lnTo>
                        <a:pt x="54" y="42"/>
                      </a:lnTo>
                      <a:lnTo>
                        <a:pt x="42" y="42"/>
                      </a:lnTo>
                      <a:lnTo>
                        <a:pt x="30" y="36"/>
                      </a:lnTo>
                      <a:lnTo>
                        <a:pt x="24" y="36"/>
                      </a:lnTo>
                      <a:lnTo>
                        <a:pt x="12" y="30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6" y="36"/>
                      </a:lnTo>
                      <a:lnTo>
                        <a:pt x="12" y="36"/>
                      </a:lnTo>
                      <a:lnTo>
                        <a:pt x="24" y="42"/>
                      </a:lnTo>
                      <a:lnTo>
                        <a:pt x="30" y="42"/>
                      </a:lnTo>
                      <a:lnTo>
                        <a:pt x="42" y="48"/>
                      </a:lnTo>
                      <a:lnTo>
                        <a:pt x="54" y="48"/>
                      </a:lnTo>
                      <a:lnTo>
                        <a:pt x="66" y="54"/>
                      </a:lnTo>
                      <a:lnTo>
                        <a:pt x="84" y="54"/>
                      </a:lnTo>
                      <a:lnTo>
                        <a:pt x="96" y="54"/>
                      </a:lnTo>
                      <a:lnTo>
                        <a:pt x="114" y="48"/>
                      </a:lnTo>
                      <a:lnTo>
                        <a:pt x="126" y="48"/>
                      </a:lnTo>
                      <a:lnTo>
                        <a:pt x="144" y="42"/>
                      </a:lnTo>
                      <a:lnTo>
                        <a:pt x="156" y="30"/>
                      </a:lnTo>
                      <a:lnTo>
                        <a:pt x="168" y="18"/>
                      </a:lnTo>
                      <a:lnTo>
                        <a:pt x="180" y="6"/>
                      </a:lnTo>
                      <a:lnTo>
                        <a:pt x="17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60" name="Freeform 73"/>
                <p:cNvSpPr>
                  <a:spLocks/>
                </p:cNvSpPr>
                <p:nvPr/>
              </p:nvSpPr>
              <p:spPr bwMode="auto">
                <a:xfrm>
                  <a:off x="2463" y="2127"/>
                  <a:ext cx="78" cy="78"/>
                </a:xfrm>
                <a:custGeom>
                  <a:avLst/>
                  <a:gdLst>
                    <a:gd name="T0" fmla="*/ 42 w 78"/>
                    <a:gd name="T1" fmla="*/ 78 h 78"/>
                    <a:gd name="T2" fmla="*/ 48 w 78"/>
                    <a:gd name="T3" fmla="*/ 78 h 78"/>
                    <a:gd name="T4" fmla="*/ 54 w 78"/>
                    <a:gd name="T5" fmla="*/ 78 h 78"/>
                    <a:gd name="T6" fmla="*/ 60 w 78"/>
                    <a:gd name="T7" fmla="*/ 72 h 78"/>
                    <a:gd name="T8" fmla="*/ 66 w 78"/>
                    <a:gd name="T9" fmla="*/ 66 h 78"/>
                    <a:gd name="T10" fmla="*/ 72 w 78"/>
                    <a:gd name="T11" fmla="*/ 60 h 78"/>
                    <a:gd name="T12" fmla="*/ 78 w 78"/>
                    <a:gd name="T13" fmla="*/ 54 h 78"/>
                    <a:gd name="T14" fmla="*/ 78 w 78"/>
                    <a:gd name="T15" fmla="*/ 48 h 78"/>
                    <a:gd name="T16" fmla="*/ 78 w 78"/>
                    <a:gd name="T17" fmla="*/ 42 h 78"/>
                    <a:gd name="T18" fmla="*/ 78 w 78"/>
                    <a:gd name="T19" fmla="*/ 30 h 78"/>
                    <a:gd name="T20" fmla="*/ 78 w 78"/>
                    <a:gd name="T21" fmla="*/ 24 h 78"/>
                    <a:gd name="T22" fmla="*/ 72 w 78"/>
                    <a:gd name="T23" fmla="*/ 18 h 78"/>
                    <a:gd name="T24" fmla="*/ 66 w 78"/>
                    <a:gd name="T25" fmla="*/ 12 h 78"/>
                    <a:gd name="T26" fmla="*/ 60 w 78"/>
                    <a:gd name="T27" fmla="*/ 6 h 78"/>
                    <a:gd name="T28" fmla="*/ 54 w 78"/>
                    <a:gd name="T29" fmla="*/ 0 h 78"/>
                    <a:gd name="T30" fmla="*/ 48 w 78"/>
                    <a:gd name="T31" fmla="*/ 0 h 78"/>
                    <a:gd name="T32" fmla="*/ 42 w 78"/>
                    <a:gd name="T33" fmla="*/ 0 h 78"/>
                    <a:gd name="T34" fmla="*/ 30 w 78"/>
                    <a:gd name="T35" fmla="*/ 0 h 78"/>
                    <a:gd name="T36" fmla="*/ 24 w 78"/>
                    <a:gd name="T37" fmla="*/ 0 h 78"/>
                    <a:gd name="T38" fmla="*/ 18 w 78"/>
                    <a:gd name="T39" fmla="*/ 6 h 78"/>
                    <a:gd name="T40" fmla="*/ 12 w 78"/>
                    <a:gd name="T41" fmla="*/ 12 h 78"/>
                    <a:gd name="T42" fmla="*/ 6 w 78"/>
                    <a:gd name="T43" fmla="*/ 18 h 78"/>
                    <a:gd name="T44" fmla="*/ 0 w 78"/>
                    <a:gd name="T45" fmla="*/ 24 h 78"/>
                    <a:gd name="T46" fmla="*/ 0 w 78"/>
                    <a:gd name="T47" fmla="*/ 30 h 78"/>
                    <a:gd name="T48" fmla="*/ 0 w 78"/>
                    <a:gd name="T49" fmla="*/ 42 h 78"/>
                    <a:gd name="T50" fmla="*/ 0 w 78"/>
                    <a:gd name="T51" fmla="*/ 48 h 78"/>
                    <a:gd name="T52" fmla="*/ 0 w 78"/>
                    <a:gd name="T53" fmla="*/ 54 h 78"/>
                    <a:gd name="T54" fmla="*/ 6 w 78"/>
                    <a:gd name="T55" fmla="*/ 60 h 78"/>
                    <a:gd name="T56" fmla="*/ 12 w 78"/>
                    <a:gd name="T57" fmla="*/ 66 h 78"/>
                    <a:gd name="T58" fmla="*/ 18 w 78"/>
                    <a:gd name="T59" fmla="*/ 72 h 78"/>
                    <a:gd name="T60" fmla="*/ 24 w 78"/>
                    <a:gd name="T61" fmla="*/ 78 h 78"/>
                    <a:gd name="T62" fmla="*/ 30 w 78"/>
                    <a:gd name="T63" fmla="*/ 78 h 78"/>
                    <a:gd name="T64" fmla="*/ 42 w 78"/>
                    <a:gd name="T65" fmla="*/ 78 h 7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8"/>
                    <a:gd name="T100" fmla="*/ 0 h 78"/>
                    <a:gd name="T101" fmla="*/ 78 w 78"/>
                    <a:gd name="T102" fmla="*/ 78 h 7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8" h="78">
                      <a:moveTo>
                        <a:pt x="42" y="78"/>
                      </a:moveTo>
                      <a:lnTo>
                        <a:pt x="48" y="78"/>
                      </a:lnTo>
                      <a:lnTo>
                        <a:pt x="54" y="78"/>
                      </a:lnTo>
                      <a:lnTo>
                        <a:pt x="60" y="72"/>
                      </a:lnTo>
                      <a:lnTo>
                        <a:pt x="66" y="66"/>
                      </a:lnTo>
                      <a:lnTo>
                        <a:pt x="72" y="60"/>
                      </a:lnTo>
                      <a:lnTo>
                        <a:pt x="78" y="54"/>
                      </a:lnTo>
                      <a:lnTo>
                        <a:pt x="78" y="48"/>
                      </a:lnTo>
                      <a:lnTo>
                        <a:pt x="78" y="42"/>
                      </a:lnTo>
                      <a:lnTo>
                        <a:pt x="78" y="30"/>
                      </a:lnTo>
                      <a:lnTo>
                        <a:pt x="78" y="24"/>
                      </a:lnTo>
                      <a:lnTo>
                        <a:pt x="72" y="18"/>
                      </a:lnTo>
                      <a:lnTo>
                        <a:pt x="66" y="12"/>
                      </a:lnTo>
                      <a:lnTo>
                        <a:pt x="60" y="6"/>
                      </a:lnTo>
                      <a:lnTo>
                        <a:pt x="54" y="0"/>
                      </a:lnTo>
                      <a:lnTo>
                        <a:pt x="48" y="0"/>
                      </a:lnTo>
                      <a:lnTo>
                        <a:pt x="42" y="0"/>
                      </a:lnTo>
                      <a:lnTo>
                        <a:pt x="30" y="0"/>
                      </a:lnTo>
                      <a:lnTo>
                        <a:pt x="24" y="0"/>
                      </a:lnTo>
                      <a:lnTo>
                        <a:pt x="18" y="6"/>
                      </a:lnTo>
                      <a:lnTo>
                        <a:pt x="12" y="12"/>
                      </a:lnTo>
                      <a:lnTo>
                        <a:pt x="6" y="18"/>
                      </a:lnTo>
                      <a:lnTo>
                        <a:pt x="0" y="24"/>
                      </a:lnTo>
                      <a:lnTo>
                        <a:pt x="0" y="30"/>
                      </a:lnTo>
                      <a:lnTo>
                        <a:pt x="0" y="42"/>
                      </a:lnTo>
                      <a:lnTo>
                        <a:pt x="0" y="48"/>
                      </a:lnTo>
                      <a:lnTo>
                        <a:pt x="0" y="54"/>
                      </a:lnTo>
                      <a:lnTo>
                        <a:pt x="6" y="60"/>
                      </a:lnTo>
                      <a:lnTo>
                        <a:pt x="12" y="66"/>
                      </a:lnTo>
                      <a:lnTo>
                        <a:pt x="18" y="72"/>
                      </a:lnTo>
                      <a:lnTo>
                        <a:pt x="24" y="78"/>
                      </a:lnTo>
                      <a:lnTo>
                        <a:pt x="30" y="78"/>
                      </a:lnTo>
                      <a:lnTo>
                        <a:pt x="42" y="78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61" name="Freeform 74"/>
                <p:cNvSpPr>
                  <a:spLocks/>
                </p:cNvSpPr>
                <p:nvPr/>
              </p:nvSpPr>
              <p:spPr bwMode="auto">
                <a:xfrm>
                  <a:off x="2505" y="2169"/>
                  <a:ext cx="42" cy="42"/>
                </a:xfrm>
                <a:custGeom>
                  <a:avLst/>
                  <a:gdLst>
                    <a:gd name="T0" fmla="*/ 36 w 42"/>
                    <a:gd name="T1" fmla="*/ 0 h 42"/>
                    <a:gd name="T2" fmla="*/ 36 w 42"/>
                    <a:gd name="T3" fmla="*/ 0 h 42"/>
                    <a:gd name="T4" fmla="*/ 36 w 42"/>
                    <a:gd name="T5" fmla="*/ 6 h 42"/>
                    <a:gd name="T6" fmla="*/ 30 w 42"/>
                    <a:gd name="T7" fmla="*/ 12 h 42"/>
                    <a:gd name="T8" fmla="*/ 30 w 42"/>
                    <a:gd name="T9" fmla="*/ 18 h 42"/>
                    <a:gd name="T10" fmla="*/ 24 w 42"/>
                    <a:gd name="T11" fmla="*/ 24 h 42"/>
                    <a:gd name="T12" fmla="*/ 18 w 42"/>
                    <a:gd name="T13" fmla="*/ 30 h 42"/>
                    <a:gd name="T14" fmla="*/ 12 w 42"/>
                    <a:gd name="T15" fmla="*/ 30 h 42"/>
                    <a:gd name="T16" fmla="*/ 6 w 42"/>
                    <a:gd name="T17" fmla="*/ 36 h 42"/>
                    <a:gd name="T18" fmla="*/ 0 w 42"/>
                    <a:gd name="T19" fmla="*/ 36 h 42"/>
                    <a:gd name="T20" fmla="*/ 0 w 42"/>
                    <a:gd name="T21" fmla="*/ 42 h 42"/>
                    <a:gd name="T22" fmla="*/ 6 w 42"/>
                    <a:gd name="T23" fmla="*/ 42 h 42"/>
                    <a:gd name="T24" fmla="*/ 12 w 42"/>
                    <a:gd name="T25" fmla="*/ 36 h 42"/>
                    <a:gd name="T26" fmla="*/ 24 w 42"/>
                    <a:gd name="T27" fmla="*/ 36 h 42"/>
                    <a:gd name="T28" fmla="*/ 30 w 42"/>
                    <a:gd name="T29" fmla="*/ 30 h 42"/>
                    <a:gd name="T30" fmla="*/ 36 w 42"/>
                    <a:gd name="T31" fmla="*/ 24 h 42"/>
                    <a:gd name="T32" fmla="*/ 36 w 42"/>
                    <a:gd name="T33" fmla="*/ 12 h 42"/>
                    <a:gd name="T34" fmla="*/ 42 w 42"/>
                    <a:gd name="T35" fmla="*/ 6 h 42"/>
                    <a:gd name="T36" fmla="*/ 42 w 42"/>
                    <a:gd name="T37" fmla="*/ 0 h 42"/>
                    <a:gd name="T38" fmla="*/ 42 w 42"/>
                    <a:gd name="T39" fmla="*/ 0 h 42"/>
                    <a:gd name="T40" fmla="*/ 36 w 42"/>
                    <a:gd name="T41" fmla="*/ 0 h 4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2"/>
                    <a:gd name="T64" fmla="*/ 0 h 42"/>
                    <a:gd name="T65" fmla="*/ 42 w 42"/>
                    <a:gd name="T66" fmla="*/ 42 h 4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2" h="42">
                      <a:moveTo>
                        <a:pt x="36" y="0"/>
                      </a:moveTo>
                      <a:lnTo>
                        <a:pt x="36" y="0"/>
                      </a:lnTo>
                      <a:lnTo>
                        <a:pt x="36" y="6"/>
                      </a:lnTo>
                      <a:lnTo>
                        <a:pt x="30" y="12"/>
                      </a:lnTo>
                      <a:lnTo>
                        <a:pt x="30" y="18"/>
                      </a:lnTo>
                      <a:lnTo>
                        <a:pt x="24" y="24"/>
                      </a:lnTo>
                      <a:lnTo>
                        <a:pt x="18" y="30"/>
                      </a:lnTo>
                      <a:lnTo>
                        <a:pt x="12" y="30"/>
                      </a:lnTo>
                      <a:lnTo>
                        <a:pt x="6" y="36"/>
                      </a:lnTo>
                      <a:lnTo>
                        <a:pt x="0" y="36"/>
                      </a:lnTo>
                      <a:lnTo>
                        <a:pt x="0" y="42"/>
                      </a:lnTo>
                      <a:lnTo>
                        <a:pt x="6" y="42"/>
                      </a:lnTo>
                      <a:lnTo>
                        <a:pt x="12" y="36"/>
                      </a:lnTo>
                      <a:lnTo>
                        <a:pt x="24" y="36"/>
                      </a:lnTo>
                      <a:lnTo>
                        <a:pt x="30" y="30"/>
                      </a:lnTo>
                      <a:lnTo>
                        <a:pt x="36" y="24"/>
                      </a:lnTo>
                      <a:lnTo>
                        <a:pt x="36" y="12"/>
                      </a:lnTo>
                      <a:lnTo>
                        <a:pt x="42" y="6"/>
                      </a:lnTo>
                      <a:lnTo>
                        <a:pt x="42" y="0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62" name="Freeform 75"/>
                <p:cNvSpPr>
                  <a:spLocks/>
                </p:cNvSpPr>
                <p:nvPr/>
              </p:nvSpPr>
              <p:spPr bwMode="auto">
                <a:xfrm>
                  <a:off x="2505" y="2121"/>
                  <a:ext cx="42" cy="48"/>
                </a:xfrm>
                <a:custGeom>
                  <a:avLst/>
                  <a:gdLst>
                    <a:gd name="T0" fmla="*/ 0 w 42"/>
                    <a:gd name="T1" fmla="*/ 6 h 48"/>
                    <a:gd name="T2" fmla="*/ 0 w 42"/>
                    <a:gd name="T3" fmla="*/ 6 h 48"/>
                    <a:gd name="T4" fmla="*/ 6 w 42"/>
                    <a:gd name="T5" fmla="*/ 6 h 48"/>
                    <a:gd name="T6" fmla="*/ 12 w 42"/>
                    <a:gd name="T7" fmla="*/ 12 h 48"/>
                    <a:gd name="T8" fmla="*/ 18 w 42"/>
                    <a:gd name="T9" fmla="*/ 12 h 48"/>
                    <a:gd name="T10" fmla="*/ 24 w 42"/>
                    <a:gd name="T11" fmla="*/ 18 h 48"/>
                    <a:gd name="T12" fmla="*/ 30 w 42"/>
                    <a:gd name="T13" fmla="*/ 24 h 48"/>
                    <a:gd name="T14" fmla="*/ 30 w 42"/>
                    <a:gd name="T15" fmla="*/ 30 h 48"/>
                    <a:gd name="T16" fmla="*/ 36 w 42"/>
                    <a:gd name="T17" fmla="*/ 36 h 48"/>
                    <a:gd name="T18" fmla="*/ 36 w 42"/>
                    <a:gd name="T19" fmla="*/ 48 h 48"/>
                    <a:gd name="T20" fmla="*/ 42 w 42"/>
                    <a:gd name="T21" fmla="*/ 48 h 48"/>
                    <a:gd name="T22" fmla="*/ 42 w 42"/>
                    <a:gd name="T23" fmla="*/ 36 h 48"/>
                    <a:gd name="T24" fmla="*/ 36 w 42"/>
                    <a:gd name="T25" fmla="*/ 30 h 48"/>
                    <a:gd name="T26" fmla="*/ 36 w 42"/>
                    <a:gd name="T27" fmla="*/ 18 h 48"/>
                    <a:gd name="T28" fmla="*/ 30 w 42"/>
                    <a:gd name="T29" fmla="*/ 12 h 48"/>
                    <a:gd name="T30" fmla="*/ 24 w 42"/>
                    <a:gd name="T31" fmla="*/ 6 h 48"/>
                    <a:gd name="T32" fmla="*/ 12 w 42"/>
                    <a:gd name="T33" fmla="*/ 6 h 48"/>
                    <a:gd name="T34" fmla="*/ 6 w 42"/>
                    <a:gd name="T35" fmla="*/ 0 h 48"/>
                    <a:gd name="T36" fmla="*/ 0 w 42"/>
                    <a:gd name="T37" fmla="*/ 0 h 48"/>
                    <a:gd name="T38" fmla="*/ 0 w 42"/>
                    <a:gd name="T39" fmla="*/ 0 h 48"/>
                    <a:gd name="T40" fmla="*/ 0 w 42"/>
                    <a:gd name="T41" fmla="*/ 6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2"/>
                    <a:gd name="T64" fmla="*/ 0 h 48"/>
                    <a:gd name="T65" fmla="*/ 42 w 42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2" h="48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6" y="6"/>
                      </a:lnTo>
                      <a:lnTo>
                        <a:pt x="12" y="12"/>
                      </a:lnTo>
                      <a:lnTo>
                        <a:pt x="18" y="12"/>
                      </a:lnTo>
                      <a:lnTo>
                        <a:pt x="24" y="18"/>
                      </a:lnTo>
                      <a:lnTo>
                        <a:pt x="30" y="24"/>
                      </a:lnTo>
                      <a:lnTo>
                        <a:pt x="30" y="30"/>
                      </a:lnTo>
                      <a:lnTo>
                        <a:pt x="36" y="36"/>
                      </a:lnTo>
                      <a:lnTo>
                        <a:pt x="36" y="48"/>
                      </a:lnTo>
                      <a:lnTo>
                        <a:pt x="42" y="48"/>
                      </a:lnTo>
                      <a:lnTo>
                        <a:pt x="42" y="36"/>
                      </a:lnTo>
                      <a:lnTo>
                        <a:pt x="36" y="30"/>
                      </a:lnTo>
                      <a:lnTo>
                        <a:pt x="36" y="18"/>
                      </a:lnTo>
                      <a:lnTo>
                        <a:pt x="30" y="12"/>
                      </a:lnTo>
                      <a:lnTo>
                        <a:pt x="24" y="6"/>
                      </a:lnTo>
                      <a:lnTo>
                        <a:pt x="12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63" name="Freeform 76"/>
                <p:cNvSpPr>
                  <a:spLocks/>
                </p:cNvSpPr>
                <p:nvPr/>
              </p:nvSpPr>
              <p:spPr bwMode="auto">
                <a:xfrm>
                  <a:off x="2457" y="2121"/>
                  <a:ext cx="48" cy="48"/>
                </a:xfrm>
                <a:custGeom>
                  <a:avLst/>
                  <a:gdLst>
                    <a:gd name="T0" fmla="*/ 6 w 48"/>
                    <a:gd name="T1" fmla="*/ 48 h 48"/>
                    <a:gd name="T2" fmla="*/ 6 w 48"/>
                    <a:gd name="T3" fmla="*/ 48 h 48"/>
                    <a:gd name="T4" fmla="*/ 6 w 48"/>
                    <a:gd name="T5" fmla="*/ 36 h 48"/>
                    <a:gd name="T6" fmla="*/ 12 w 48"/>
                    <a:gd name="T7" fmla="*/ 30 h 48"/>
                    <a:gd name="T8" fmla="*/ 12 w 48"/>
                    <a:gd name="T9" fmla="*/ 24 h 48"/>
                    <a:gd name="T10" fmla="*/ 18 w 48"/>
                    <a:gd name="T11" fmla="*/ 18 h 48"/>
                    <a:gd name="T12" fmla="*/ 24 w 48"/>
                    <a:gd name="T13" fmla="*/ 12 h 48"/>
                    <a:gd name="T14" fmla="*/ 30 w 48"/>
                    <a:gd name="T15" fmla="*/ 12 h 48"/>
                    <a:gd name="T16" fmla="*/ 36 w 48"/>
                    <a:gd name="T17" fmla="*/ 6 h 48"/>
                    <a:gd name="T18" fmla="*/ 48 w 48"/>
                    <a:gd name="T19" fmla="*/ 6 h 48"/>
                    <a:gd name="T20" fmla="*/ 48 w 48"/>
                    <a:gd name="T21" fmla="*/ 0 h 48"/>
                    <a:gd name="T22" fmla="*/ 36 w 48"/>
                    <a:gd name="T23" fmla="*/ 0 h 48"/>
                    <a:gd name="T24" fmla="*/ 30 w 48"/>
                    <a:gd name="T25" fmla="*/ 6 h 48"/>
                    <a:gd name="T26" fmla="*/ 18 w 48"/>
                    <a:gd name="T27" fmla="*/ 6 h 48"/>
                    <a:gd name="T28" fmla="*/ 12 w 48"/>
                    <a:gd name="T29" fmla="*/ 12 h 48"/>
                    <a:gd name="T30" fmla="*/ 6 w 48"/>
                    <a:gd name="T31" fmla="*/ 18 h 48"/>
                    <a:gd name="T32" fmla="*/ 6 w 48"/>
                    <a:gd name="T33" fmla="*/ 30 h 48"/>
                    <a:gd name="T34" fmla="*/ 0 w 48"/>
                    <a:gd name="T35" fmla="*/ 36 h 48"/>
                    <a:gd name="T36" fmla="*/ 0 w 48"/>
                    <a:gd name="T37" fmla="*/ 48 h 48"/>
                    <a:gd name="T38" fmla="*/ 0 w 48"/>
                    <a:gd name="T39" fmla="*/ 48 h 48"/>
                    <a:gd name="T40" fmla="*/ 6 w 48"/>
                    <a:gd name="T41" fmla="*/ 48 h 4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8"/>
                    <a:gd name="T64" fmla="*/ 0 h 48"/>
                    <a:gd name="T65" fmla="*/ 48 w 48"/>
                    <a:gd name="T66" fmla="*/ 48 h 4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8" h="48">
                      <a:moveTo>
                        <a:pt x="6" y="48"/>
                      </a:moveTo>
                      <a:lnTo>
                        <a:pt x="6" y="48"/>
                      </a:lnTo>
                      <a:lnTo>
                        <a:pt x="6" y="36"/>
                      </a:lnTo>
                      <a:lnTo>
                        <a:pt x="12" y="30"/>
                      </a:lnTo>
                      <a:lnTo>
                        <a:pt x="12" y="24"/>
                      </a:lnTo>
                      <a:lnTo>
                        <a:pt x="18" y="18"/>
                      </a:lnTo>
                      <a:lnTo>
                        <a:pt x="24" y="12"/>
                      </a:lnTo>
                      <a:lnTo>
                        <a:pt x="30" y="12"/>
                      </a:lnTo>
                      <a:lnTo>
                        <a:pt x="36" y="6"/>
                      </a:lnTo>
                      <a:lnTo>
                        <a:pt x="48" y="6"/>
                      </a:lnTo>
                      <a:lnTo>
                        <a:pt x="48" y="0"/>
                      </a:lnTo>
                      <a:lnTo>
                        <a:pt x="36" y="0"/>
                      </a:lnTo>
                      <a:lnTo>
                        <a:pt x="30" y="6"/>
                      </a:lnTo>
                      <a:lnTo>
                        <a:pt x="18" y="6"/>
                      </a:lnTo>
                      <a:lnTo>
                        <a:pt x="12" y="12"/>
                      </a:lnTo>
                      <a:lnTo>
                        <a:pt x="6" y="18"/>
                      </a:lnTo>
                      <a:lnTo>
                        <a:pt x="6" y="30"/>
                      </a:lnTo>
                      <a:lnTo>
                        <a:pt x="0" y="36"/>
                      </a:lnTo>
                      <a:lnTo>
                        <a:pt x="0" y="48"/>
                      </a:lnTo>
                      <a:lnTo>
                        <a:pt x="6" y="4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264" name="Freeform 77"/>
                <p:cNvSpPr>
                  <a:spLocks/>
                </p:cNvSpPr>
                <p:nvPr/>
              </p:nvSpPr>
              <p:spPr bwMode="auto">
                <a:xfrm>
                  <a:off x="2457" y="2169"/>
                  <a:ext cx="48" cy="42"/>
                </a:xfrm>
                <a:custGeom>
                  <a:avLst/>
                  <a:gdLst>
                    <a:gd name="T0" fmla="*/ 48 w 48"/>
                    <a:gd name="T1" fmla="*/ 36 h 42"/>
                    <a:gd name="T2" fmla="*/ 48 w 48"/>
                    <a:gd name="T3" fmla="*/ 36 h 42"/>
                    <a:gd name="T4" fmla="*/ 36 w 48"/>
                    <a:gd name="T5" fmla="*/ 36 h 42"/>
                    <a:gd name="T6" fmla="*/ 30 w 48"/>
                    <a:gd name="T7" fmla="*/ 30 h 42"/>
                    <a:gd name="T8" fmla="*/ 24 w 48"/>
                    <a:gd name="T9" fmla="*/ 30 h 42"/>
                    <a:gd name="T10" fmla="*/ 18 w 48"/>
                    <a:gd name="T11" fmla="*/ 24 h 42"/>
                    <a:gd name="T12" fmla="*/ 12 w 48"/>
                    <a:gd name="T13" fmla="*/ 18 h 42"/>
                    <a:gd name="T14" fmla="*/ 12 w 48"/>
                    <a:gd name="T15" fmla="*/ 12 h 42"/>
                    <a:gd name="T16" fmla="*/ 6 w 48"/>
                    <a:gd name="T17" fmla="*/ 6 h 42"/>
                    <a:gd name="T18" fmla="*/ 6 w 48"/>
                    <a:gd name="T19" fmla="*/ 0 h 42"/>
                    <a:gd name="T20" fmla="*/ 0 w 48"/>
                    <a:gd name="T21" fmla="*/ 0 h 42"/>
                    <a:gd name="T22" fmla="*/ 0 w 48"/>
                    <a:gd name="T23" fmla="*/ 6 h 42"/>
                    <a:gd name="T24" fmla="*/ 6 w 48"/>
                    <a:gd name="T25" fmla="*/ 12 h 42"/>
                    <a:gd name="T26" fmla="*/ 6 w 48"/>
                    <a:gd name="T27" fmla="*/ 24 h 42"/>
                    <a:gd name="T28" fmla="*/ 12 w 48"/>
                    <a:gd name="T29" fmla="*/ 30 h 42"/>
                    <a:gd name="T30" fmla="*/ 18 w 48"/>
                    <a:gd name="T31" fmla="*/ 36 h 42"/>
                    <a:gd name="T32" fmla="*/ 30 w 48"/>
                    <a:gd name="T33" fmla="*/ 36 h 42"/>
                    <a:gd name="T34" fmla="*/ 36 w 48"/>
                    <a:gd name="T35" fmla="*/ 42 h 42"/>
                    <a:gd name="T36" fmla="*/ 48 w 48"/>
                    <a:gd name="T37" fmla="*/ 42 h 42"/>
                    <a:gd name="T38" fmla="*/ 48 w 48"/>
                    <a:gd name="T39" fmla="*/ 42 h 42"/>
                    <a:gd name="T40" fmla="*/ 48 w 48"/>
                    <a:gd name="T41" fmla="*/ 36 h 4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8"/>
                    <a:gd name="T64" fmla="*/ 0 h 42"/>
                    <a:gd name="T65" fmla="*/ 48 w 48"/>
                    <a:gd name="T66" fmla="*/ 42 h 4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8" h="42">
                      <a:moveTo>
                        <a:pt x="48" y="36"/>
                      </a:moveTo>
                      <a:lnTo>
                        <a:pt x="48" y="36"/>
                      </a:lnTo>
                      <a:lnTo>
                        <a:pt x="36" y="36"/>
                      </a:lnTo>
                      <a:lnTo>
                        <a:pt x="30" y="30"/>
                      </a:lnTo>
                      <a:lnTo>
                        <a:pt x="24" y="30"/>
                      </a:lnTo>
                      <a:lnTo>
                        <a:pt x="18" y="24"/>
                      </a:lnTo>
                      <a:lnTo>
                        <a:pt x="12" y="18"/>
                      </a:lnTo>
                      <a:lnTo>
                        <a:pt x="12" y="12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6" y="12"/>
                      </a:lnTo>
                      <a:lnTo>
                        <a:pt x="6" y="24"/>
                      </a:lnTo>
                      <a:lnTo>
                        <a:pt x="12" y="30"/>
                      </a:lnTo>
                      <a:lnTo>
                        <a:pt x="18" y="36"/>
                      </a:lnTo>
                      <a:lnTo>
                        <a:pt x="30" y="36"/>
                      </a:lnTo>
                      <a:lnTo>
                        <a:pt x="36" y="42"/>
                      </a:lnTo>
                      <a:lnTo>
                        <a:pt x="48" y="42"/>
                      </a:lnTo>
                      <a:lnTo>
                        <a:pt x="48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0191" name="Text Box 78"/>
              <p:cNvSpPr txBox="1">
                <a:spLocks noChangeArrowheads="1"/>
              </p:cNvSpPr>
              <p:nvPr/>
            </p:nvSpPr>
            <p:spPr bwMode="auto">
              <a:xfrm>
                <a:off x="1137" y="3491"/>
                <a:ext cx="25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chemeClr val="accent2"/>
                    </a:solidFill>
                  </a:rPr>
                  <a:t>H</a:t>
                </a:r>
              </a:p>
            </p:txBody>
          </p:sp>
          <p:sp>
            <p:nvSpPr>
              <p:cNvPr id="50192" name="AutoShape 79"/>
              <p:cNvSpPr>
                <a:spLocks noChangeArrowheads="1"/>
              </p:cNvSpPr>
              <p:nvPr/>
            </p:nvSpPr>
            <p:spPr bwMode="auto">
              <a:xfrm>
                <a:off x="4870" y="2419"/>
                <a:ext cx="75" cy="39"/>
              </a:xfrm>
              <a:prstGeom prst="roundRect">
                <a:avLst>
                  <a:gd name="adj" fmla="val 18519"/>
                </a:avLst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3" name="Line 80"/>
              <p:cNvSpPr>
                <a:spLocks noChangeShapeType="1"/>
              </p:cNvSpPr>
              <p:nvPr/>
            </p:nvSpPr>
            <p:spPr bwMode="auto">
              <a:xfrm>
                <a:off x="1953" y="3903"/>
                <a:ext cx="22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4" name="Text Box 81"/>
              <p:cNvSpPr txBox="1">
                <a:spLocks noChangeArrowheads="1"/>
              </p:cNvSpPr>
              <p:nvPr/>
            </p:nvSpPr>
            <p:spPr bwMode="auto">
              <a:xfrm>
                <a:off x="3021" y="3688"/>
                <a:ext cx="77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40 miles</a:t>
                </a:r>
              </a:p>
            </p:txBody>
          </p:sp>
          <p:sp>
            <p:nvSpPr>
              <p:cNvPr id="50195" name="Line 82"/>
              <p:cNvSpPr>
                <a:spLocks noChangeShapeType="1"/>
              </p:cNvSpPr>
              <p:nvPr/>
            </p:nvSpPr>
            <p:spPr bwMode="auto">
              <a:xfrm flipV="1">
                <a:off x="4245" y="2919"/>
                <a:ext cx="678" cy="9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6" name="Text Box 83"/>
              <p:cNvSpPr txBox="1">
                <a:spLocks noChangeArrowheads="1"/>
              </p:cNvSpPr>
              <p:nvPr/>
            </p:nvSpPr>
            <p:spPr bwMode="auto">
              <a:xfrm>
                <a:off x="4557" y="3424"/>
                <a:ext cx="77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24 miles</a:t>
                </a:r>
              </a:p>
            </p:txBody>
          </p:sp>
          <p:sp>
            <p:nvSpPr>
              <p:cNvPr id="50197" name="Text Box 84"/>
              <p:cNvSpPr txBox="1">
                <a:spLocks noChangeArrowheads="1"/>
              </p:cNvSpPr>
              <p:nvPr/>
            </p:nvSpPr>
            <p:spPr bwMode="auto">
              <a:xfrm>
                <a:off x="4527" y="3791"/>
                <a:ext cx="25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chemeClr val="accent2"/>
                    </a:solidFill>
                  </a:rPr>
                  <a:t>B</a:t>
                </a:r>
              </a:p>
            </p:txBody>
          </p:sp>
          <p:sp>
            <p:nvSpPr>
              <p:cNvPr id="50198" name="Line 85"/>
              <p:cNvSpPr>
                <a:spLocks noChangeShapeType="1"/>
              </p:cNvSpPr>
              <p:nvPr/>
            </p:nvSpPr>
            <p:spPr bwMode="auto">
              <a:xfrm flipV="1">
                <a:off x="1959" y="2919"/>
                <a:ext cx="2970" cy="9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99" name="Text Box 86"/>
              <p:cNvSpPr txBox="1">
                <a:spLocks noChangeArrowheads="1"/>
              </p:cNvSpPr>
              <p:nvPr/>
            </p:nvSpPr>
            <p:spPr bwMode="auto">
              <a:xfrm>
                <a:off x="5101" y="2633"/>
                <a:ext cx="25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>
                    <a:solidFill>
                      <a:schemeClr val="accent2"/>
                    </a:solidFill>
                  </a:rPr>
                  <a:t>L</a:t>
                </a:r>
              </a:p>
            </p:txBody>
          </p:sp>
          <p:sp>
            <p:nvSpPr>
              <p:cNvPr id="50200" name="Text Box 87"/>
              <p:cNvSpPr txBox="1">
                <a:spLocks noChangeArrowheads="1"/>
              </p:cNvSpPr>
              <p:nvPr/>
            </p:nvSpPr>
            <p:spPr bwMode="auto">
              <a:xfrm>
                <a:off x="2934" y="3200"/>
                <a:ext cx="77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/>
                  <a:t>57 miles</a:t>
                </a:r>
              </a:p>
            </p:txBody>
          </p:sp>
        </p:grpSp>
        <p:sp>
          <p:nvSpPr>
            <p:cNvPr id="50186" name="Text Box 88"/>
            <p:cNvSpPr txBox="1">
              <a:spLocks noChangeArrowheads="1"/>
            </p:cNvSpPr>
            <p:nvPr/>
          </p:nvSpPr>
          <p:spPr bwMode="auto">
            <a:xfrm>
              <a:off x="2432" y="3704"/>
              <a:ext cx="22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>
                  <a:solidFill>
                    <a:schemeClr val="accent2"/>
                  </a:solidFill>
                </a:rPr>
                <a:t>A</a:t>
              </a:r>
            </a:p>
          </p:txBody>
        </p:sp>
      </p:grpSp>
      <p:graphicFrame>
        <p:nvGraphicFramePr>
          <p:cNvPr id="11353" name="Object 2"/>
          <p:cNvGraphicFramePr>
            <a:graphicFrameLocks noChangeAspect="1"/>
          </p:cNvGraphicFramePr>
          <p:nvPr/>
        </p:nvGraphicFramePr>
        <p:xfrm>
          <a:off x="820738" y="3317875"/>
          <a:ext cx="2246312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5" name="Equation" r:id="rId6" imgW="1574800" imgH="419100" progId="Equation.DSMT4">
                  <p:embed/>
                </p:oleObj>
              </mc:Choice>
              <mc:Fallback>
                <p:oleObj name="Equation" r:id="rId6" imgW="1574800" imgH="41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3317875"/>
                        <a:ext cx="2246312" cy="598488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54" name="Object 3"/>
          <p:cNvGraphicFramePr>
            <a:graphicFrameLocks noChangeAspect="1"/>
          </p:cNvGraphicFramePr>
          <p:nvPr/>
        </p:nvGraphicFramePr>
        <p:xfrm>
          <a:off x="1031875" y="4051300"/>
          <a:ext cx="9588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6" name="Equation" r:id="rId8" imgW="672808" imgH="228501" progId="Equation.DSMT4">
                  <p:embed/>
                </p:oleObj>
              </mc:Choice>
              <mc:Fallback>
                <p:oleObj name="Equation" r:id="rId8" imgW="672808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4051300"/>
                        <a:ext cx="958850" cy="327025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55" name="Object 4"/>
          <p:cNvGraphicFramePr>
            <a:graphicFrameLocks noChangeAspect="1"/>
          </p:cNvGraphicFramePr>
          <p:nvPr/>
        </p:nvGraphicFramePr>
        <p:xfrm>
          <a:off x="665163" y="4495800"/>
          <a:ext cx="289718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7" name="Equation" r:id="rId10" imgW="2032000" imgH="228600" progId="Equation.DSMT4">
                  <p:embed/>
                </p:oleObj>
              </mc:Choice>
              <mc:Fallback>
                <p:oleObj name="Equation" r:id="rId10" imgW="2032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4495800"/>
                        <a:ext cx="2897187" cy="327025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TextBox 91"/>
          <p:cNvSpPr txBox="1">
            <a:spLocks noChangeArrowheads="1"/>
          </p:cNvSpPr>
          <p:nvPr/>
        </p:nvSpPr>
        <p:spPr bwMode="auto">
          <a:xfrm>
            <a:off x="2497138" y="246063"/>
            <a:ext cx="43322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Exam Type Questions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5"/>
          <p:cNvGrpSpPr>
            <a:grpSpLocks/>
          </p:cNvGrpSpPr>
          <p:nvPr/>
        </p:nvGrpSpPr>
        <p:grpSpPr bwMode="auto">
          <a:xfrm>
            <a:off x="200025" y="1206500"/>
            <a:ext cx="8769350" cy="4799013"/>
            <a:chOff x="126" y="760"/>
            <a:chExt cx="5524" cy="3023"/>
          </a:xfrm>
        </p:grpSpPr>
        <p:grpSp>
          <p:nvGrpSpPr>
            <p:cNvPr id="51261" name="Group 6"/>
            <p:cNvGrpSpPr>
              <a:grpSpLocks/>
            </p:cNvGrpSpPr>
            <p:nvPr/>
          </p:nvGrpSpPr>
          <p:grpSpPr bwMode="auto">
            <a:xfrm>
              <a:off x="453" y="1512"/>
              <a:ext cx="5197" cy="2271"/>
              <a:chOff x="453" y="1512"/>
              <a:chExt cx="5197" cy="2271"/>
            </a:xfrm>
          </p:grpSpPr>
          <p:grpSp>
            <p:nvGrpSpPr>
              <p:cNvPr id="51263" name="Group 7"/>
              <p:cNvGrpSpPr>
                <a:grpSpLocks/>
              </p:cNvGrpSpPr>
              <p:nvPr/>
            </p:nvGrpSpPr>
            <p:grpSpPr bwMode="auto">
              <a:xfrm>
                <a:off x="5124" y="1512"/>
                <a:ext cx="395" cy="2005"/>
                <a:chOff x="804" y="276"/>
                <a:chExt cx="535" cy="2713"/>
              </a:xfrm>
            </p:grpSpPr>
            <p:pic>
              <p:nvPicPr>
                <p:cNvPr id="51267" name="Picture 8" descr="D:\Clip Art\Architecture &amp; Landmarks\World &amp; General (A - C)\Column 11.wmf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4" y="782"/>
                  <a:ext cx="535" cy="22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1268" name="Picture 9" descr="D:\Clip Art\People\Silhouettes (Ma - Z)\Saluting.wmf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53" y="276"/>
                  <a:ext cx="195" cy="5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51264" name="Line 10"/>
              <p:cNvSpPr>
                <a:spLocks noChangeShapeType="1"/>
              </p:cNvSpPr>
              <p:nvPr/>
            </p:nvSpPr>
            <p:spPr bwMode="auto">
              <a:xfrm flipH="1">
                <a:off x="453" y="3512"/>
                <a:ext cx="51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51265" name="Object 6"/>
              <p:cNvGraphicFramePr>
                <a:graphicFrameLocks noChangeAspect="1"/>
              </p:cNvGraphicFramePr>
              <p:nvPr/>
            </p:nvGraphicFramePr>
            <p:xfrm>
              <a:off x="567" y="3330"/>
              <a:ext cx="78" cy="18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69" name="CorelDRAW" r:id="rId5" imgW="123152" imgH="301721" progId="">
                      <p:embed/>
                    </p:oleObj>
                  </mc:Choice>
                  <mc:Fallback>
                    <p:oleObj name="CorelDRAW" r:id="rId5" imgW="123152" imgH="301721" progId="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67" y="3330"/>
                            <a:ext cx="78" cy="18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266" name="Text Box 12"/>
              <p:cNvSpPr txBox="1">
                <a:spLocks noChangeArrowheads="1"/>
              </p:cNvSpPr>
              <p:nvPr/>
            </p:nvSpPr>
            <p:spPr bwMode="auto">
              <a:xfrm>
                <a:off x="511" y="3492"/>
                <a:ext cx="23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>
                    <a:solidFill>
                      <a:srgbClr val="FF0000"/>
                    </a:solidFill>
                  </a:rPr>
                  <a:t>A</a:t>
                </a:r>
              </a:p>
            </p:txBody>
          </p:sp>
        </p:grp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126" y="760"/>
              <a:ext cx="5422" cy="583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8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8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GB" sz="1800">
                  <a:cs typeface="Arial" charset="0"/>
                </a:rPr>
                <a:t>The </a:t>
              </a:r>
              <a:r>
                <a:rPr lang="en-GB" sz="1800">
                  <a:solidFill>
                    <a:schemeClr val="accent2"/>
                  </a:solidFill>
                  <a:cs typeface="Arial" charset="0"/>
                </a:rPr>
                <a:t>angle of elevation</a:t>
              </a:r>
              <a:r>
                <a:rPr lang="en-GB" sz="1800">
                  <a:cs typeface="Arial" charset="0"/>
                </a:rPr>
                <a:t> of the </a:t>
              </a:r>
              <a:r>
                <a:rPr lang="en-GB" sz="1800">
                  <a:solidFill>
                    <a:schemeClr val="accent2"/>
                  </a:solidFill>
                  <a:cs typeface="Arial" charset="0"/>
                </a:rPr>
                <a:t>top</a:t>
              </a:r>
              <a:r>
                <a:rPr lang="en-GB" sz="1800">
                  <a:cs typeface="Arial" charset="0"/>
                </a:rPr>
                <a:t> of a column measured from point </a:t>
              </a:r>
              <a:r>
                <a:rPr lang="en-GB" sz="1800">
                  <a:solidFill>
                    <a:schemeClr val="accent2"/>
                  </a:solidFill>
                  <a:cs typeface="Arial" charset="0"/>
                </a:rPr>
                <a:t>A, </a:t>
              </a:r>
              <a:r>
                <a:rPr lang="en-GB" sz="1800">
                  <a:cs typeface="Arial" charset="0"/>
                </a:rPr>
                <a:t>is 20</a:t>
              </a:r>
              <a:r>
                <a:rPr lang="en-GB" sz="1800" baseline="30000">
                  <a:cs typeface="Arial" charset="0"/>
                </a:rPr>
                <a:t>o</a:t>
              </a:r>
              <a:r>
                <a:rPr lang="en-GB" sz="1800">
                  <a:cs typeface="Arial" charset="0"/>
                </a:rPr>
                <a:t>. The </a:t>
              </a:r>
              <a:r>
                <a:rPr lang="en-GB" sz="1800">
                  <a:solidFill>
                    <a:schemeClr val="accent2"/>
                  </a:solidFill>
                  <a:cs typeface="Arial" charset="0"/>
                </a:rPr>
                <a:t>angle of elevation</a:t>
              </a:r>
              <a:r>
                <a:rPr lang="en-GB" sz="1800">
                  <a:cs typeface="Arial" charset="0"/>
                </a:rPr>
                <a:t> of the </a:t>
              </a:r>
              <a:r>
                <a:rPr lang="en-GB" sz="1800">
                  <a:solidFill>
                    <a:schemeClr val="accent2"/>
                  </a:solidFill>
                  <a:cs typeface="Arial" charset="0"/>
                </a:rPr>
                <a:t>top</a:t>
              </a:r>
              <a:r>
                <a:rPr lang="en-GB" sz="1800">
                  <a:cs typeface="Arial" charset="0"/>
                </a:rPr>
                <a:t> of the statue is 25</a:t>
              </a:r>
              <a:r>
                <a:rPr lang="en-GB" sz="1800" baseline="30000">
                  <a:cs typeface="Arial" charset="0"/>
                </a:rPr>
                <a:t>o</a:t>
              </a:r>
              <a:r>
                <a:rPr lang="en-GB" sz="1800">
                  <a:cs typeface="Arial" charset="0"/>
                </a:rPr>
                <a:t>. Find the height of the statue when the measurements are taken 50 m from its base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1096963" y="5616575"/>
            <a:ext cx="7073900" cy="369888"/>
            <a:chOff x="691" y="3538"/>
            <a:chExt cx="4456" cy="233"/>
          </a:xfrm>
        </p:grpSpPr>
        <p:sp>
          <p:nvSpPr>
            <p:cNvPr id="51258" name="Text Box 15"/>
            <p:cNvSpPr txBox="1">
              <a:spLocks noChangeArrowheads="1"/>
            </p:cNvSpPr>
            <p:nvPr/>
          </p:nvSpPr>
          <p:spPr bwMode="auto">
            <a:xfrm>
              <a:off x="2707" y="3538"/>
              <a:ext cx="52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50 m</a:t>
              </a:r>
            </a:p>
          </p:txBody>
        </p:sp>
        <p:sp>
          <p:nvSpPr>
            <p:cNvPr id="51259" name="Line 16"/>
            <p:cNvSpPr>
              <a:spLocks noChangeShapeType="1"/>
            </p:cNvSpPr>
            <p:nvPr/>
          </p:nvSpPr>
          <p:spPr bwMode="auto">
            <a:xfrm>
              <a:off x="3081" y="3630"/>
              <a:ext cx="206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0" name="Line 17"/>
            <p:cNvSpPr>
              <a:spLocks noChangeShapeType="1"/>
            </p:cNvSpPr>
            <p:nvPr/>
          </p:nvSpPr>
          <p:spPr bwMode="auto">
            <a:xfrm rot="10800000">
              <a:off x="691" y="3643"/>
              <a:ext cx="19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41275" y="2278063"/>
            <a:ext cx="2671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/>
              <a:t>Angle BCA =</a:t>
            </a:r>
            <a:endParaRPr lang="en-GB" sz="1600">
              <a:solidFill>
                <a:schemeClr val="accent2"/>
              </a:solidFill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7691438" y="3338513"/>
            <a:ext cx="568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>
                <a:solidFill>
                  <a:srgbClr val="FF0000"/>
                </a:solidFill>
              </a:rPr>
              <a:t>70</a:t>
            </a:r>
            <a:r>
              <a:rPr lang="en-GB" sz="1800" baseline="30000">
                <a:solidFill>
                  <a:srgbClr val="FF0000"/>
                </a:solidFill>
              </a:rPr>
              <a:t>o</a:t>
            </a:r>
            <a:endParaRPr lang="en-GB" sz="1800">
              <a:solidFill>
                <a:srgbClr val="FF0000"/>
              </a:solidFill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2676525" y="2243138"/>
            <a:ext cx="2960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/>
              <a:t>Angle ACT =</a:t>
            </a:r>
            <a:endParaRPr lang="en-GB" sz="1600">
              <a:solidFill>
                <a:schemeClr val="accent2"/>
              </a:solidFill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5310188" y="2233613"/>
            <a:ext cx="26114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/>
              <a:t>Angle ATC =</a:t>
            </a:r>
            <a:endParaRPr lang="en-GB" sz="1600">
              <a:solidFill>
                <a:srgbClr val="FF0000"/>
              </a:solidFill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7734300" y="2814638"/>
            <a:ext cx="639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</a:rPr>
              <a:t>110</a:t>
            </a:r>
            <a:r>
              <a:rPr lang="en-GB" sz="1600" baseline="30000">
                <a:solidFill>
                  <a:srgbClr val="FF0000"/>
                </a:solidFill>
              </a:rPr>
              <a:t>o</a:t>
            </a:r>
            <a:endParaRPr lang="en-GB" sz="1600">
              <a:solidFill>
                <a:srgbClr val="FF0000"/>
              </a:solidFill>
            </a:endParaRP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7858125" y="2546350"/>
            <a:ext cx="639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</a:rPr>
              <a:t>65</a:t>
            </a:r>
            <a:r>
              <a:rPr lang="en-GB" sz="1400" baseline="30000">
                <a:solidFill>
                  <a:srgbClr val="FF0000"/>
                </a:solidFill>
              </a:rPr>
              <a:t>o</a:t>
            </a:r>
            <a:endParaRPr lang="en-GB" sz="1400">
              <a:solidFill>
                <a:srgbClr val="FF0000"/>
              </a:solidFill>
            </a:endParaRPr>
          </a:p>
        </p:txBody>
      </p:sp>
      <p:graphicFrame>
        <p:nvGraphicFramePr>
          <p:cNvPr id="8216" name="Object 2"/>
          <p:cNvGraphicFramePr>
            <a:graphicFrameLocks noChangeAspect="1"/>
          </p:cNvGraphicFramePr>
          <p:nvPr/>
        </p:nvGraphicFramePr>
        <p:xfrm>
          <a:off x="3987800" y="6118225"/>
          <a:ext cx="13239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0" name="Equation" r:id="rId7" imgW="952087" imgH="406224" progId="Equation.DSMT4">
                  <p:embed/>
                </p:oleObj>
              </mc:Choice>
              <mc:Fallback>
                <p:oleObj name="Equation" r:id="rId7" imgW="952087" imgH="406224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6118225"/>
                        <a:ext cx="132397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7" name="Object 3"/>
          <p:cNvGraphicFramePr>
            <a:graphicFrameLocks noChangeAspect="1"/>
          </p:cNvGraphicFramePr>
          <p:nvPr/>
        </p:nvGraphicFramePr>
        <p:xfrm>
          <a:off x="5454650" y="6126163"/>
          <a:ext cx="1547813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1" name="Equation" r:id="rId9" imgW="1143000" imgH="406080" progId="Equation.DSMT4">
                  <p:embed/>
                </p:oleObj>
              </mc:Choice>
              <mc:Fallback>
                <p:oleObj name="Equation" r:id="rId9" imgW="1143000" imgH="406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6126163"/>
                        <a:ext cx="1547813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8" name="Text Box 26"/>
          <p:cNvSpPr txBox="1">
            <a:spLocks noChangeArrowheads="1"/>
          </p:cNvSpPr>
          <p:nvPr/>
        </p:nvSpPr>
        <p:spPr bwMode="auto">
          <a:xfrm rot="-1246909">
            <a:off x="4662488" y="4056063"/>
            <a:ext cx="1273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 b="1">
                <a:solidFill>
                  <a:srgbClr val="080808"/>
                </a:solidFill>
              </a:rPr>
              <a:t>53.21 m</a:t>
            </a:r>
          </a:p>
        </p:txBody>
      </p:sp>
      <p:graphicFrame>
        <p:nvGraphicFramePr>
          <p:cNvPr id="8219" name="Object 4"/>
          <p:cNvGraphicFramePr>
            <a:graphicFrameLocks noChangeAspect="1"/>
          </p:cNvGraphicFramePr>
          <p:nvPr/>
        </p:nvGraphicFramePr>
        <p:xfrm>
          <a:off x="3295650" y="2887663"/>
          <a:ext cx="177482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2" name="Equation" r:id="rId11" imgW="1079032" imgH="406224" progId="Equation.DSMT4">
                  <p:embed/>
                </p:oleObj>
              </mc:Choice>
              <mc:Fallback>
                <p:oleObj name="Equation" r:id="rId11" imgW="1079032" imgH="406224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2887663"/>
                        <a:ext cx="1774825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0" name="Object 5"/>
          <p:cNvGraphicFramePr>
            <a:graphicFrameLocks noChangeAspect="1"/>
          </p:cNvGraphicFramePr>
          <p:nvPr/>
        </p:nvGraphicFramePr>
        <p:xfrm>
          <a:off x="0" y="3948113"/>
          <a:ext cx="3414713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3" name="Equation" r:id="rId13" imgW="2336800" imgH="406400" progId="Equation.DSMT4">
                  <p:embed/>
                </p:oleObj>
              </mc:Choice>
              <mc:Fallback>
                <p:oleObj name="Equation" r:id="rId13" imgW="23368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48113"/>
                        <a:ext cx="3414713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7978775" y="2081213"/>
            <a:ext cx="752475" cy="3983037"/>
            <a:chOff x="5026" y="1311"/>
            <a:chExt cx="474" cy="2509"/>
          </a:xfrm>
        </p:grpSpPr>
        <p:grpSp>
          <p:nvGrpSpPr>
            <p:cNvPr id="51252" name="Group 30"/>
            <p:cNvGrpSpPr>
              <a:grpSpLocks/>
            </p:cNvGrpSpPr>
            <p:nvPr/>
          </p:nvGrpSpPr>
          <p:grpSpPr bwMode="auto">
            <a:xfrm>
              <a:off x="5026" y="1311"/>
              <a:ext cx="474" cy="2509"/>
              <a:chOff x="5026" y="1311"/>
              <a:chExt cx="474" cy="2509"/>
            </a:xfrm>
          </p:grpSpPr>
          <p:sp>
            <p:nvSpPr>
              <p:cNvPr id="51254" name="Text Box 31"/>
              <p:cNvSpPr txBox="1">
                <a:spLocks noChangeArrowheads="1"/>
              </p:cNvSpPr>
              <p:nvPr/>
            </p:nvSpPr>
            <p:spPr bwMode="auto">
              <a:xfrm>
                <a:off x="5120" y="3529"/>
                <a:ext cx="29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51255" name="Text Box 32"/>
              <p:cNvSpPr txBox="1">
                <a:spLocks noChangeArrowheads="1"/>
              </p:cNvSpPr>
              <p:nvPr/>
            </p:nvSpPr>
            <p:spPr bwMode="auto">
              <a:xfrm>
                <a:off x="5207" y="1311"/>
                <a:ext cx="29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solidFill>
                      <a:srgbClr val="FF0000"/>
                    </a:solidFill>
                  </a:rPr>
                  <a:t>T</a:t>
                </a:r>
              </a:p>
            </p:txBody>
          </p:sp>
          <p:sp>
            <p:nvSpPr>
              <p:cNvPr id="51256" name="Line 33"/>
              <p:cNvSpPr>
                <a:spLocks noChangeShapeType="1"/>
              </p:cNvSpPr>
              <p:nvPr/>
            </p:nvSpPr>
            <p:spPr bwMode="auto">
              <a:xfrm>
                <a:off x="5202" y="1520"/>
                <a:ext cx="0" cy="37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prstDash val="sysDot"/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7" name="Text Box 34"/>
              <p:cNvSpPr txBox="1">
                <a:spLocks noChangeArrowheads="1"/>
              </p:cNvSpPr>
              <p:nvPr/>
            </p:nvSpPr>
            <p:spPr bwMode="auto">
              <a:xfrm>
                <a:off x="5026" y="1906"/>
                <a:ext cx="29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800">
                    <a:solidFill>
                      <a:srgbClr val="FF0000"/>
                    </a:solidFill>
                  </a:rPr>
                  <a:t>C</a:t>
                </a:r>
              </a:p>
            </p:txBody>
          </p:sp>
        </p:grpSp>
        <p:sp>
          <p:nvSpPr>
            <p:cNvPr id="51253" name="Line 35"/>
            <p:cNvSpPr>
              <a:spLocks noChangeShapeType="1"/>
            </p:cNvSpPr>
            <p:nvPr/>
          </p:nvSpPr>
          <p:spPr bwMode="auto">
            <a:xfrm>
              <a:off x="5196" y="1902"/>
              <a:ext cx="0" cy="1602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1174750" y="22606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FF0000"/>
                </a:solidFill>
              </a:rPr>
              <a:t>180 – 110 = 70</a:t>
            </a:r>
            <a:r>
              <a:rPr lang="en-GB" sz="1600" baseline="300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3857625" y="2247900"/>
            <a:ext cx="1600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</a:rPr>
              <a:t>180 – 70 = 110</a:t>
            </a:r>
            <a:r>
              <a:rPr lang="en-GB" sz="1600" baseline="300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6488113" y="2238375"/>
            <a:ext cx="16002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/>
              <a:t>180 – 115 = </a:t>
            </a:r>
            <a:r>
              <a:rPr lang="en-GB" sz="1600">
                <a:solidFill>
                  <a:srgbClr val="FF0000"/>
                </a:solidFill>
              </a:rPr>
              <a:t>65</a:t>
            </a:r>
            <a:r>
              <a:rPr lang="en-GB" sz="1600" baseline="30000">
                <a:solidFill>
                  <a:srgbClr val="FF0000"/>
                </a:solidFill>
              </a:rPr>
              <a:t>o</a:t>
            </a:r>
          </a:p>
        </p:txBody>
      </p: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1052513" y="3009900"/>
            <a:ext cx="7234237" cy="2657475"/>
            <a:chOff x="663" y="1896"/>
            <a:chExt cx="4557" cy="1674"/>
          </a:xfrm>
        </p:grpSpPr>
        <p:sp>
          <p:nvSpPr>
            <p:cNvPr id="51249" name="Freeform 40"/>
            <p:cNvSpPr>
              <a:spLocks/>
            </p:cNvSpPr>
            <p:nvPr/>
          </p:nvSpPr>
          <p:spPr bwMode="auto">
            <a:xfrm>
              <a:off x="663" y="1896"/>
              <a:ext cx="4557" cy="1623"/>
            </a:xfrm>
            <a:custGeom>
              <a:avLst/>
              <a:gdLst>
                <a:gd name="T0" fmla="*/ 0 w 4557"/>
                <a:gd name="T1" fmla="*/ 1623 h 1623"/>
                <a:gd name="T2" fmla="*/ 4557 w 4557"/>
                <a:gd name="T3" fmla="*/ 0 h 1623"/>
                <a:gd name="T4" fmla="*/ 0 60000 65536"/>
                <a:gd name="T5" fmla="*/ 0 60000 65536"/>
                <a:gd name="T6" fmla="*/ 0 w 4557"/>
                <a:gd name="T7" fmla="*/ 0 h 1623"/>
                <a:gd name="T8" fmla="*/ 4557 w 4557"/>
                <a:gd name="T9" fmla="*/ 1623 h 16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57" h="1623">
                  <a:moveTo>
                    <a:pt x="0" y="1623"/>
                  </a:moveTo>
                  <a:lnTo>
                    <a:pt x="4557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50" name="Text Box 41"/>
            <p:cNvSpPr txBox="1">
              <a:spLocks noChangeArrowheads="1"/>
            </p:cNvSpPr>
            <p:nvPr/>
          </p:nvSpPr>
          <p:spPr bwMode="auto">
            <a:xfrm>
              <a:off x="1035" y="3318"/>
              <a:ext cx="37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20</a:t>
              </a:r>
              <a:r>
                <a:rPr lang="en-GB" baseline="30000"/>
                <a:t>o</a:t>
              </a:r>
              <a:endParaRPr lang="en-GB"/>
            </a:p>
          </p:txBody>
        </p:sp>
        <p:sp>
          <p:nvSpPr>
            <p:cNvPr id="51251" name="Freeform 42"/>
            <p:cNvSpPr>
              <a:spLocks/>
            </p:cNvSpPr>
            <p:nvPr/>
          </p:nvSpPr>
          <p:spPr bwMode="auto">
            <a:xfrm>
              <a:off x="1382" y="3262"/>
              <a:ext cx="73" cy="250"/>
            </a:xfrm>
            <a:custGeom>
              <a:avLst/>
              <a:gdLst>
                <a:gd name="T0" fmla="*/ 0 w 75"/>
                <a:gd name="T1" fmla="*/ 0 h 246"/>
                <a:gd name="T2" fmla="*/ 37 w 75"/>
                <a:gd name="T3" fmla="*/ 178 h 246"/>
                <a:gd name="T4" fmla="*/ 30 w 75"/>
                <a:gd name="T5" fmla="*/ 361 h 246"/>
                <a:gd name="T6" fmla="*/ 0 60000 65536"/>
                <a:gd name="T7" fmla="*/ 0 60000 65536"/>
                <a:gd name="T8" fmla="*/ 0 60000 65536"/>
                <a:gd name="T9" fmla="*/ 0 w 75"/>
                <a:gd name="T10" fmla="*/ 0 h 246"/>
                <a:gd name="T11" fmla="*/ 75 w 75"/>
                <a:gd name="T12" fmla="*/ 246 h 2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46">
                  <a:moveTo>
                    <a:pt x="0" y="0"/>
                  </a:moveTo>
                  <a:cubicBezTo>
                    <a:pt x="11" y="20"/>
                    <a:pt x="57" y="81"/>
                    <a:pt x="66" y="122"/>
                  </a:cubicBezTo>
                  <a:cubicBezTo>
                    <a:pt x="75" y="163"/>
                    <a:pt x="56" y="220"/>
                    <a:pt x="54" y="246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1066800" y="2400300"/>
            <a:ext cx="7372350" cy="3171825"/>
            <a:chOff x="672" y="1512"/>
            <a:chExt cx="4644" cy="1998"/>
          </a:xfrm>
        </p:grpSpPr>
        <p:sp>
          <p:nvSpPr>
            <p:cNvPr id="51246" name="Freeform 44"/>
            <p:cNvSpPr>
              <a:spLocks/>
            </p:cNvSpPr>
            <p:nvPr/>
          </p:nvSpPr>
          <p:spPr bwMode="auto">
            <a:xfrm>
              <a:off x="672" y="1512"/>
              <a:ext cx="4644" cy="1998"/>
            </a:xfrm>
            <a:custGeom>
              <a:avLst/>
              <a:gdLst>
                <a:gd name="T0" fmla="*/ 0 w 4644"/>
                <a:gd name="T1" fmla="*/ 1998 h 1998"/>
                <a:gd name="T2" fmla="*/ 4644 w 4644"/>
                <a:gd name="T3" fmla="*/ 0 h 1998"/>
                <a:gd name="T4" fmla="*/ 0 60000 65536"/>
                <a:gd name="T5" fmla="*/ 0 60000 65536"/>
                <a:gd name="T6" fmla="*/ 0 w 4644"/>
                <a:gd name="T7" fmla="*/ 0 h 1998"/>
                <a:gd name="T8" fmla="*/ 4644 w 4644"/>
                <a:gd name="T9" fmla="*/ 1998 h 199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44" h="1998">
                  <a:moveTo>
                    <a:pt x="0" y="1998"/>
                  </a:moveTo>
                  <a:lnTo>
                    <a:pt x="4644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7" name="Freeform 45"/>
            <p:cNvSpPr>
              <a:spLocks/>
            </p:cNvSpPr>
            <p:nvPr/>
          </p:nvSpPr>
          <p:spPr bwMode="auto">
            <a:xfrm>
              <a:off x="1591" y="3118"/>
              <a:ext cx="150" cy="392"/>
            </a:xfrm>
            <a:custGeom>
              <a:avLst/>
              <a:gdLst>
                <a:gd name="T0" fmla="*/ 0 w 154"/>
                <a:gd name="T1" fmla="*/ 0 h 374"/>
                <a:gd name="T2" fmla="*/ 122 w 154"/>
                <a:gd name="T3" fmla="*/ 200 h 374"/>
                <a:gd name="T4" fmla="*/ 108 w 154"/>
                <a:gd name="T5" fmla="*/ 452 h 374"/>
                <a:gd name="T6" fmla="*/ 0 60000 65536"/>
                <a:gd name="T7" fmla="*/ 0 60000 65536"/>
                <a:gd name="T8" fmla="*/ 0 60000 65536"/>
                <a:gd name="T9" fmla="*/ 0 w 154"/>
                <a:gd name="T10" fmla="*/ 0 h 374"/>
                <a:gd name="T11" fmla="*/ 154 w 154"/>
                <a:gd name="T12" fmla="*/ 374 h 3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4" h="374">
                  <a:moveTo>
                    <a:pt x="0" y="0"/>
                  </a:moveTo>
                  <a:cubicBezTo>
                    <a:pt x="22" y="28"/>
                    <a:pt x="114" y="104"/>
                    <a:pt x="134" y="166"/>
                  </a:cubicBezTo>
                  <a:cubicBezTo>
                    <a:pt x="154" y="228"/>
                    <a:pt x="123" y="331"/>
                    <a:pt x="120" y="374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8" name="Text Box 46"/>
            <p:cNvSpPr txBox="1">
              <a:spLocks noChangeArrowheads="1"/>
            </p:cNvSpPr>
            <p:nvPr/>
          </p:nvSpPr>
          <p:spPr bwMode="auto">
            <a:xfrm>
              <a:off x="1409" y="3228"/>
              <a:ext cx="3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 b="1">
                  <a:solidFill>
                    <a:schemeClr val="accent1"/>
                  </a:solidFill>
                </a:rPr>
                <a:t>25</a:t>
              </a:r>
              <a:r>
                <a:rPr lang="en-GB" sz="1800" b="1" baseline="30000">
                  <a:solidFill>
                    <a:schemeClr val="accent1"/>
                  </a:solidFill>
                </a:rPr>
                <a:t>o</a:t>
              </a:r>
              <a:endParaRPr lang="en-GB" sz="1800" b="1">
                <a:solidFill>
                  <a:schemeClr val="accent1"/>
                </a:solidFill>
              </a:endParaRPr>
            </a:p>
          </p:txBody>
        </p:sp>
      </p:grpSp>
      <p:grpSp>
        <p:nvGrpSpPr>
          <p:cNvPr id="11" name="Group 47"/>
          <p:cNvGrpSpPr>
            <a:grpSpLocks/>
          </p:cNvGrpSpPr>
          <p:nvPr/>
        </p:nvGrpSpPr>
        <p:grpSpPr bwMode="auto">
          <a:xfrm>
            <a:off x="1509713" y="4641850"/>
            <a:ext cx="668337" cy="492125"/>
            <a:chOff x="951" y="2924"/>
            <a:chExt cx="421" cy="310"/>
          </a:xfrm>
        </p:grpSpPr>
        <p:sp>
          <p:nvSpPr>
            <p:cNvPr id="51244" name="Text Box 48"/>
            <p:cNvSpPr txBox="1">
              <a:spLocks noChangeArrowheads="1"/>
            </p:cNvSpPr>
            <p:nvPr/>
          </p:nvSpPr>
          <p:spPr bwMode="auto">
            <a:xfrm>
              <a:off x="951" y="2924"/>
              <a:ext cx="34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0000"/>
                  </a:solidFill>
                </a:rPr>
                <a:t>5</a:t>
              </a:r>
              <a:r>
                <a:rPr lang="en-GB" sz="2400" baseline="30000">
                  <a:solidFill>
                    <a:srgbClr val="FF0000"/>
                  </a:solidFill>
                </a:rPr>
                <a:t>o</a:t>
              </a:r>
              <a:endParaRPr lang="en-GB" sz="2400">
                <a:solidFill>
                  <a:srgbClr val="FF0000"/>
                </a:solidFill>
              </a:endParaRPr>
            </a:p>
          </p:txBody>
        </p:sp>
        <p:sp>
          <p:nvSpPr>
            <p:cNvPr id="51245" name="Line 49"/>
            <p:cNvSpPr>
              <a:spLocks noChangeShapeType="1"/>
            </p:cNvSpPr>
            <p:nvPr/>
          </p:nvSpPr>
          <p:spPr bwMode="auto">
            <a:xfrm>
              <a:off x="1208" y="3100"/>
              <a:ext cx="164" cy="1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" name="Text Box 1038"/>
          <p:cNvSpPr txBox="1">
            <a:spLocks noChangeArrowheads="1"/>
          </p:cNvSpPr>
          <p:nvPr/>
        </p:nvSpPr>
        <p:spPr bwMode="auto">
          <a:xfrm>
            <a:off x="4365625" y="4708525"/>
            <a:ext cx="3700463" cy="708025"/>
          </a:xfrm>
          <a:prstGeom prst="rect">
            <a:avLst/>
          </a:prstGeom>
          <a:solidFill>
            <a:schemeClr val="tx2">
              <a:lumMod val="10000"/>
            </a:schemeClr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4000" dirty="0">
                <a:solidFill>
                  <a:srgbClr val="FF0000"/>
                </a:solidFill>
                <a:cs typeface="Arial" charset="0"/>
              </a:rPr>
              <a:t>S</a:t>
            </a:r>
            <a:r>
              <a:rPr lang="en-GB" sz="4000" baseline="30000" dirty="0">
                <a:solidFill>
                  <a:srgbClr val="FF0000"/>
                </a:solidFill>
                <a:cs typeface="Arial" charset="0"/>
              </a:rPr>
              <a:t>O</a:t>
            </a:r>
            <a:r>
              <a:rPr lang="en-GB" sz="4000" dirty="0">
                <a:solidFill>
                  <a:srgbClr val="FF0000"/>
                </a:solidFill>
                <a:cs typeface="Arial" charset="0"/>
              </a:rPr>
              <a:t>H</a:t>
            </a:r>
            <a:r>
              <a:rPr lang="en-GB" sz="4000" dirty="0">
                <a:cs typeface="Arial" charset="0"/>
              </a:rPr>
              <a:t> </a:t>
            </a:r>
            <a:r>
              <a:rPr lang="en-GB" sz="4000" dirty="0">
                <a:solidFill>
                  <a:srgbClr val="00CC00"/>
                </a:solidFill>
                <a:cs typeface="Arial" charset="0"/>
              </a:rPr>
              <a:t>C</a:t>
            </a:r>
            <a:r>
              <a:rPr lang="en-GB" sz="4000" baseline="30000" dirty="0">
                <a:solidFill>
                  <a:srgbClr val="00CC00"/>
                </a:solidFill>
                <a:cs typeface="Arial" charset="0"/>
              </a:rPr>
              <a:t>A</a:t>
            </a:r>
            <a:r>
              <a:rPr lang="en-GB" sz="4000" dirty="0">
                <a:solidFill>
                  <a:srgbClr val="00CC00"/>
                </a:solidFill>
                <a:cs typeface="Arial" charset="0"/>
              </a:rPr>
              <a:t>H</a:t>
            </a:r>
            <a:r>
              <a:rPr lang="en-GB" sz="4000" dirty="0">
                <a:cs typeface="Arial" charset="0"/>
              </a:rPr>
              <a:t> </a:t>
            </a:r>
            <a:r>
              <a:rPr lang="en-GB" sz="4000" dirty="0">
                <a:solidFill>
                  <a:srgbClr val="CC00CC"/>
                </a:solidFill>
                <a:cs typeface="Arial" charset="0"/>
              </a:rPr>
              <a:t>T</a:t>
            </a:r>
            <a:r>
              <a:rPr lang="en-GB" sz="4000" baseline="30000" dirty="0">
                <a:solidFill>
                  <a:srgbClr val="CC00CC"/>
                </a:solidFill>
                <a:cs typeface="Arial" charset="0"/>
              </a:rPr>
              <a:t>O</a:t>
            </a:r>
            <a:r>
              <a:rPr lang="en-GB" sz="4000" dirty="0">
                <a:solidFill>
                  <a:srgbClr val="CC00CC"/>
                </a:solidFill>
                <a:cs typeface="Arial" charset="0"/>
              </a:rPr>
              <a:t>A</a:t>
            </a:r>
          </a:p>
        </p:txBody>
      </p:sp>
      <p:pic>
        <p:nvPicPr>
          <p:cNvPr id="51" name="Picture 50" descr="TICK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845547" y="4464330"/>
            <a:ext cx="481653" cy="4816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2" name="Picture 51" descr="TICK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450292" y="4507872"/>
            <a:ext cx="481653" cy="4816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3" name="Picture 52" descr="question mark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981506" y="5116273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677025" y="4665663"/>
            <a:ext cx="1016000" cy="871537"/>
            <a:chOff x="6828971" y="4325256"/>
            <a:chExt cx="1016000" cy="870857"/>
          </a:xfrm>
        </p:grpSpPr>
        <p:cxnSp>
          <p:nvCxnSpPr>
            <p:cNvPr id="55" name="Straight Connector 54"/>
            <p:cNvCxnSpPr/>
            <p:nvPr/>
          </p:nvCxnSpPr>
          <p:spPr>
            <a:xfrm rot="16200000" flipH="1">
              <a:off x="6908686" y="4324916"/>
              <a:ext cx="870857" cy="87153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7" name="Picture 56" descr="question mark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062837" y="5123530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4464050" y="4586288"/>
            <a:ext cx="1016000" cy="871537"/>
            <a:chOff x="6828971" y="4325256"/>
            <a:chExt cx="1016000" cy="870857"/>
          </a:xfrm>
        </p:grpSpPr>
        <p:cxnSp>
          <p:nvCxnSpPr>
            <p:cNvPr id="59" name="Straight Connector 58"/>
            <p:cNvCxnSpPr/>
            <p:nvPr/>
          </p:nvCxnSpPr>
          <p:spPr>
            <a:xfrm rot="16200000" flipH="1">
              <a:off x="6908686" y="4324916"/>
              <a:ext cx="870857" cy="87153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7143750" y="6254750"/>
          <a:ext cx="1600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4" name="Equation" r:id="rId17" imgW="1180588" imgH="215806" progId="Equation.DSMT4">
                  <p:embed/>
                </p:oleObj>
              </mc:Choice>
              <mc:Fallback>
                <p:oleObj name="Equation" r:id="rId17" imgW="1180588" imgH="21580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6254750"/>
                        <a:ext cx="16002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0" name="TextBox 55"/>
          <p:cNvSpPr txBox="1">
            <a:spLocks noChangeArrowheads="1"/>
          </p:cNvSpPr>
          <p:nvPr/>
        </p:nvSpPr>
        <p:spPr bwMode="auto">
          <a:xfrm>
            <a:off x="2497138" y="246063"/>
            <a:ext cx="43322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Exam Type Questions</a:t>
            </a:r>
          </a:p>
        </p:txBody>
      </p:sp>
      <p:graphicFrame>
        <p:nvGraphicFramePr>
          <p:cNvPr id="63" name="Object 3"/>
          <p:cNvGraphicFramePr>
            <a:graphicFrameLocks noChangeAspect="1"/>
          </p:cNvGraphicFramePr>
          <p:nvPr/>
        </p:nvGraphicFramePr>
        <p:xfrm>
          <a:off x="0" y="2849563"/>
          <a:ext cx="2692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5" name="Equation" r:id="rId19" imgW="1345616" imgH="393529" progId="Equation.DSMT4">
                  <p:embed/>
                </p:oleObj>
              </mc:Choice>
              <mc:Fallback>
                <p:oleObj name="Equation" r:id="rId19" imgW="134561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849563"/>
                        <a:ext cx="2692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4" name="Picture 63" descr="TICK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619799" y="3236690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5" name="Picture 64" descr="question mark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430847" y="2714158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" name="Picture 65" descr="TICK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48342" y="2634342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" name="Picture 66" descr="TICK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97543" y="3555998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730250" y="2873375"/>
            <a:ext cx="1016000" cy="871538"/>
            <a:chOff x="6828971" y="4325256"/>
            <a:chExt cx="1016000" cy="870857"/>
          </a:xfrm>
        </p:grpSpPr>
        <p:cxnSp>
          <p:nvCxnSpPr>
            <p:cNvPr id="69" name="Straight Connector 68"/>
            <p:cNvCxnSpPr/>
            <p:nvPr/>
          </p:nvCxnSpPr>
          <p:spPr>
            <a:xfrm rot="16200000" flipH="1">
              <a:off x="6908687" y="4324916"/>
              <a:ext cx="870857" cy="87153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828971" y="4333188"/>
              <a:ext cx="1016000" cy="81216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" name="Picture 70" descr="TICK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219200" y="3447141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 autoUpdateAnimBg="0"/>
      <p:bldP spid="8211" grpId="0" autoUpdateAnimBg="0"/>
      <p:bldP spid="8212" grpId="0" autoUpdateAnimBg="0"/>
      <p:bldP spid="8213" grpId="0" autoUpdateAnimBg="0"/>
      <p:bldP spid="8214" grpId="0" autoUpdateAnimBg="0"/>
      <p:bldP spid="8215" grpId="0" autoUpdateAnimBg="0"/>
      <p:bldP spid="8218" grpId="0" autoUpdateAnimBg="0"/>
      <p:bldP spid="8228" grpId="0" autoUpdateAnimBg="0"/>
      <p:bldP spid="8229" grpId="0" autoUpdateAnimBg="0"/>
      <p:bldP spid="8230" grpId="0" autoUpdateAnimBg="0"/>
      <p:bldP spid="50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5288" y="3848100"/>
            <a:ext cx="4164012" cy="2762250"/>
            <a:chOff x="249" y="2424"/>
            <a:chExt cx="2623" cy="1740"/>
          </a:xfrm>
        </p:grpSpPr>
        <p:sp>
          <p:nvSpPr>
            <p:cNvPr id="52252" name="Rectangle 3"/>
            <p:cNvSpPr>
              <a:spLocks noChangeArrowheads="1"/>
            </p:cNvSpPr>
            <p:nvPr/>
          </p:nvSpPr>
          <p:spPr bwMode="auto">
            <a:xfrm>
              <a:off x="249" y="3104"/>
              <a:ext cx="2623" cy="106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2253" name="Object 5"/>
            <p:cNvGraphicFramePr>
              <a:graphicFrameLocks noChangeAspect="1"/>
            </p:cNvGraphicFramePr>
            <p:nvPr/>
          </p:nvGraphicFramePr>
          <p:xfrm>
            <a:off x="538" y="2424"/>
            <a:ext cx="1509" cy="4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54" name="Equation" r:id="rId3" imgW="1346200" imgH="419100" progId="Equation.DSMT4">
                    <p:embed/>
                  </p:oleObj>
                </mc:Choice>
                <mc:Fallback>
                  <p:oleObj name="Equation" r:id="rId3" imgW="1346200" imgH="4191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8" y="2424"/>
                          <a:ext cx="1509" cy="470"/>
                        </a:xfrm>
                        <a:prstGeom prst="rect">
                          <a:avLst/>
                        </a:prstGeom>
                        <a:gradFill rotWithShape="0">
                          <a:gsLst>
                            <a:gs pos="0">
                              <a:srgbClr val="A9A987"/>
                            </a:gs>
                            <a:gs pos="50000">
                              <a:srgbClr val="FFFFCC"/>
                            </a:gs>
                            <a:gs pos="100000">
                              <a:srgbClr val="A9A987"/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rgbClr val="FF0066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227" name="Text Box 8"/>
          <p:cNvSpPr txBox="1">
            <a:spLocks noChangeArrowheads="1"/>
          </p:cNvSpPr>
          <p:nvPr/>
        </p:nvSpPr>
        <p:spPr bwMode="auto">
          <a:xfrm>
            <a:off x="304800" y="892175"/>
            <a:ext cx="4610100" cy="2436813"/>
          </a:xfrm>
          <a:prstGeom prst="rect">
            <a:avLst/>
          </a:prstGeom>
          <a:gradFill rotWithShape="0">
            <a:gsLst>
              <a:gs pos="0">
                <a:srgbClr val="C2C2C2"/>
              </a:gs>
              <a:gs pos="50000">
                <a:srgbClr val="FFFFFF"/>
              </a:gs>
              <a:gs pos="100000">
                <a:srgbClr val="C2C2C2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An AWACS aircraft takes off from RAF Waddington </a:t>
            </a:r>
            <a:r>
              <a:rPr lang="en-GB" sz="1800" b="1"/>
              <a:t>(W</a:t>
            </a:r>
            <a:r>
              <a:rPr lang="en-GB" sz="1800"/>
              <a:t>)  on a navigation exercise. It flies 530 miles </a:t>
            </a:r>
            <a:r>
              <a:rPr lang="en-GB" sz="1800">
                <a:solidFill>
                  <a:schemeClr val="accent2"/>
                </a:solidFill>
              </a:rPr>
              <a:t>North</a:t>
            </a:r>
            <a:r>
              <a:rPr lang="en-GB" sz="1800"/>
              <a:t> to a point </a:t>
            </a:r>
            <a:r>
              <a:rPr lang="en-GB" sz="1800" b="1"/>
              <a:t>(P)</a:t>
            </a:r>
            <a:r>
              <a:rPr lang="en-GB" sz="1800"/>
              <a:t> as shown, It then turns left and flies to a point </a:t>
            </a:r>
            <a:r>
              <a:rPr lang="en-GB" sz="1800" b="1"/>
              <a:t>(Q), </a:t>
            </a:r>
            <a:r>
              <a:rPr lang="en-GB" sz="1800"/>
              <a:t>670 miles away</a:t>
            </a:r>
            <a:r>
              <a:rPr lang="en-GB" sz="1800" b="1"/>
              <a:t>.</a:t>
            </a:r>
            <a:r>
              <a:rPr lang="en-GB" sz="1800"/>
              <a:t> Finally it flies back to base, a distance of 520 miles.</a:t>
            </a:r>
          </a:p>
          <a:p>
            <a:pPr eaLnBrk="1" hangingPunct="1">
              <a:spcBef>
                <a:spcPct val="50000"/>
              </a:spcBef>
            </a:pPr>
            <a:r>
              <a:rPr lang="en-GB" sz="1800" b="1">
                <a:solidFill>
                  <a:schemeClr val="accent2"/>
                </a:solidFill>
              </a:rPr>
              <a:t>     </a:t>
            </a:r>
            <a:r>
              <a:rPr lang="en-GB" sz="1800">
                <a:solidFill>
                  <a:schemeClr val="accent2"/>
                </a:solidFill>
              </a:rPr>
              <a:t>Find the bearing of Q from point P.</a:t>
            </a:r>
            <a:endParaRPr lang="en-GB" sz="1800" b="1">
              <a:solidFill>
                <a:schemeClr val="accent2"/>
              </a:solidFill>
            </a:endParaRPr>
          </a:p>
        </p:txBody>
      </p:sp>
      <p:graphicFrame>
        <p:nvGraphicFramePr>
          <p:cNvPr id="12297" name="Object 2"/>
          <p:cNvGraphicFramePr>
            <a:graphicFrameLocks noChangeAspect="1"/>
          </p:cNvGraphicFramePr>
          <p:nvPr/>
        </p:nvGraphicFramePr>
        <p:xfrm>
          <a:off x="984250" y="5013325"/>
          <a:ext cx="2608263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5" name="Equation" r:id="rId5" imgW="1828800" imgH="419100" progId="Equation.DSMT4">
                  <p:embed/>
                </p:oleObj>
              </mc:Choice>
              <mc:Fallback>
                <p:oleObj name="Equation" r:id="rId5" imgW="1828800" imgH="41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5013325"/>
                        <a:ext cx="2608263" cy="5984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3"/>
          <p:cNvGraphicFramePr>
            <a:graphicFrameLocks noChangeAspect="1"/>
          </p:cNvGraphicFramePr>
          <p:nvPr/>
        </p:nvGraphicFramePr>
        <p:xfrm>
          <a:off x="1308100" y="5667375"/>
          <a:ext cx="11128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6" name="Equation" r:id="rId7" imgW="685800" imgH="228600" progId="Equation.DSMT4">
                  <p:embed/>
                </p:oleObj>
              </mc:Choice>
              <mc:Fallback>
                <p:oleObj name="Equation" r:id="rId7" imgW="6858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5667375"/>
                        <a:ext cx="1112838" cy="3714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4"/>
          <p:cNvGraphicFramePr>
            <a:graphicFrameLocks noChangeAspect="1"/>
          </p:cNvGraphicFramePr>
          <p:nvPr/>
        </p:nvGraphicFramePr>
        <p:xfrm>
          <a:off x="658813" y="6130925"/>
          <a:ext cx="306387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7" name="Equation" r:id="rId9" imgW="2095500" imgH="228600" progId="Equation.DSMT4">
                  <p:embed/>
                </p:oleObj>
              </mc:Choice>
              <mc:Fallback>
                <p:oleObj name="Equation" r:id="rId9" imgW="20955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6130925"/>
                        <a:ext cx="3063875" cy="3349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617913" y="812800"/>
            <a:ext cx="5830887" cy="5172075"/>
            <a:chOff x="2279" y="512"/>
            <a:chExt cx="3673" cy="3258"/>
          </a:xfrm>
        </p:grpSpPr>
        <p:sp>
          <p:nvSpPr>
            <p:cNvPr id="52233" name="Text Box 13"/>
            <p:cNvSpPr txBox="1">
              <a:spLocks noChangeArrowheads="1"/>
            </p:cNvSpPr>
            <p:nvPr/>
          </p:nvSpPr>
          <p:spPr bwMode="auto">
            <a:xfrm>
              <a:off x="5183" y="512"/>
              <a:ext cx="320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P</a:t>
              </a:r>
            </a:p>
          </p:txBody>
        </p:sp>
        <p:sp>
          <p:nvSpPr>
            <p:cNvPr id="52234" name="Text Box 14"/>
            <p:cNvSpPr txBox="1">
              <a:spLocks noChangeArrowheads="1"/>
            </p:cNvSpPr>
            <p:nvPr/>
          </p:nvSpPr>
          <p:spPr bwMode="auto">
            <a:xfrm>
              <a:off x="3269" y="1780"/>
              <a:ext cx="7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</a:rPr>
                <a:t>670 miles</a:t>
              </a:r>
            </a:p>
          </p:txBody>
        </p:sp>
        <p:sp>
          <p:nvSpPr>
            <p:cNvPr id="52235" name="Freeform 15"/>
            <p:cNvSpPr>
              <a:spLocks/>
            </p:cNvSpPr>
            <p:nvPr/>
          </p:nvSpPr>
          <p:spPr bwMode="auto">
            <a:xfrm>
              <a:off x="2645" y="796"/>
              <a:ext cx="2498" cy="2558"/>
            </a:xfrm>
            <a:custGeom>
              <a:avLst/>
              <a:gdLst>
                <a:gd name="T0" fmla="*/ 0 w 2498"/>
                <a:gd name="T1" fmla="*/ 2264 h 2558"/>
                <a:gd name="T2" fmla="*/ 2498 w 2498"/>
                <a:gd name="T3" fmla="*/ 2558 h 2558"/>
                <a:gd name="T4" fmla="*/ 2496 w 2498"/>
                <a:gd name="T5" fmla="*/ 0 h 2558"/>
                <a:gd name="T6" fmla="*/ 0 w 2498"/>
                <a:gd name="T7" fmla="*/ 2264 h 25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98"/>
                <a:gd name="T13" fmla="*/ 0 h 2558"/>
                <a:gd name="T14" fmla="*/ 2498 w 2498"/>
                <a:gd name="T15" fmla="*/ 2558 h 25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98" h="2558">
                  <a:moveTo>
                    <a:pt x="0" y="2264"/>
                  </a:moveTo>
                  <a:lnTo>
                    <a:pt x="2498" y="2558"/>
                  </a:lnTo>
                  <a:lnTo>
                    <a:pt x="2496" y="0"/>
                  </a:lnTo>
                  <a:lnTo>
                    <a:pt x="0" y="226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2236" name="Picture 1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6" y="3222"/>
              <a:ext cx="23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37" name="Text Box 17"/>
            <p:cNvSpPr txBox="1">
              <a:spLocks noChangeArrowheads="1"/>
            </p:cNvSpPr>
            <p:nvPr/>
          </p:nvSpPr>
          <p:spPr bwMode="auto">
            <a:xfrm>
              <a:off x="5135" y="3476"/>
              <a:ext cx="320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W</a:t>
              </a:r>
            </a:p>
          </p:txBody>
        </p:sp>
        <p:sp>
          <p:nvSpPr>
            <p:cNvPr id="52238" name="Text Box 18"/>
            <p:cNvSpPr txBox="1">
              <a:spLocks noChangeArrowheads="1"/>
            </p:cNvSpPr>
            <p:nvPr/>
          </p:nvSpPr>
          <p:spPr bwMode="auto">
            <a:xfrm>
              <a:off x="5095" y="2271"/>
              <a:ext cx="85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</a:rPr>
                <a:t>530 miles</a:t>
              </a:r>
            </a:p>
          </p:txBody>
        </p:sp>
        <p:sp>
          <p:nvSpPr>
            <p:cNvPr id="52239" name="Text Box 19"/>
            <p:cNvSpPr txBox="1">
              <a:spLocks noChangeArrowheads="1"/>
            </p:cNvSpPr>
            <p:nvPr/>
          </p:nvSpPr>
          <p:spPr bwMode="auto">
            <a:xfrm>
              <a:off x="3653" y="612"/>
              <a:ext cx="1176" cy="275"/>
            </a:xfrm>
            <a:prstGeom prst="rect">
              <a:avLst/>
            </a:prstGeom>
            <a:gradFill rotWithShape="0">
              <a:gsLst>
                <a:gs pos="0">
                  <a:srgbClr val="44A9A9"/>
                </a:gs>
                <a:gs pos="50000">
                  <a:srgbClr val="66FFFF"/>
                </a:gs>
                <a:gs pos="100000">
                  <a:srgbClr val="44A9A9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200">
                  <a:solidFill>
                    <a:srgbClr val="FF0066"/>
                  </a:solidFill>
                </a:rPr>
                <a:t>Not</a:t>
              </a:r>
              <a:r>
                <a:rPr lang="en-GB" sz="2200"/>
                <a:t> to Scale</a:t>
              </a:r>
            </a:p>
          </p:txBody>
        </p:sp>
        <p:grpSp>
          <p:nvGrpSpPr>
            <p:cNvPr id="52240" name="Group 20"/>
            <p:cNvGrpSpPr>
              <a:grpSpLocks/>
            </p:cNvGrpSpPr>
            <p:nvPr/>
          </p:nvGrpSpPr>
          <p:grpSpPr bwMode="auto">
            <a:xfrm rot="-206551">
              <a:off x="3914" y="1592"/>
              <a:ext cx="337" cy="325"/>
              <a:chOff x="3637" y="1797"/>
              <a:chExt cx="337" cy="325"/>
            </a:xfrm>
          </p:grpSpPr>
          <p:sp>
            <p:nvSpPr>
              <p:cNvPr id="52250" name="Freeform 21"/>
              <p:cNvSpPr>
                <a:spLocks/>
              </p:cNvSpPr>
              <p:nvPr/>
            </p:nvSpPr>
            <p:spPr bwMode="auto">
              <a:xfrm rot="-7682315">
                <a:off x="3643" y="1791"/>
                <a:ext cx="325" cy="337"/>
              </a:xfrm>
              <a:custGeom>
                <a:avLst/>
                <a:gdLst>
                  <a:gd name="T0" fmla="*/ 0 w 1625"/>
                  <a:gd name="T1" fmla="*/ 0 h 1685"/>
                  <a:gd name="T2" fmla="*/ 0 w 1625"/>
                  <a:gd name="T3" fmla="*/ 0 h 1685"/>
                  <a:gd name="T4" fmla="*/ 0 w 1625"/>
                  <a:gd name="T5" fmla="*/ 0 h 1685"/>
                  <a:gd name="T6" fmla="*/ 0 w 1625"/>
                  <a:gd name="T7" fmla="*/ 0 h 1685"/>
                  <a:gd name="T8" fmla="*/ 0 w 1625"/>
                  <a:gd name="T9" fmla="*/ 0 h 1685"/>
                  <a:gd name="T10" fmla="*/ 0 w 1625"/>
                  <a:gd name="T11" fmla="*/ 0 h 1685"/>
                  <a:gd name="T12" fmla="*/ 0 w 1625"/>
                  <a:gd name="T13" fmla="*/ 0 h 1685"/>
                  <a:gd name="T14" fmla="*/ 0 w 1625"/>
                  <a:gd name="T15" fmla="*/ 0 h 1685"/>
                  <a:gd name="T16" fmla="*/ 0 w 1625"/>
                  <a:gd name="T17" fmla="*/ 0 h 1685"/>
                  <a:gd name="T18" fmla="*/ 0 w 1625"/>
                  <a:gd name="T19" fmla="*/ 0 h 1685"/>
                  <a:gd name="T20" fmla="*/ 0 w 1625"/>
                  <a:gd name="T21" fmla="*/ 0 h 1685"/>
                  <a:gd name="T22" fmla="*/ 0 w 1625"/>
                  <a:gd name="T23" fmla="*/ 0 h 1685"/>
                  <a:gd name="T24" fmla="*/ 0 w 1625"/>
                  <a:gd name="T25" fmla="*/ 0 h 1685"/>
                  <a:gd name="T26" fmla="*/ 0 w 1625"/>
                  <a:gd name="T27" fmla="*/ 0 h 1685"/>
                  <a:gd name="T28" fmla="*/ 0 w 1625"/>
                  <a:gd name="T29" fmla="*/ 0 h 1685"/>
                  <a:gd name="T30" fmla="*/ 0 w 1625"/>
                  <a:gd name="T31" fmla="*/ 0 h 1685"/>
                  <a:gd name="T32" fmla="*/ 0 w 1625"/>
                  <a:gd name="T33" fmla="*/ 0 h 1685"/>
                  <a:gd name="T34" fmla="*/ 0 w 1625"/>
                  <a:gd name="T35" fmla="*/ 0 h 1685"/>
                  <a:gd name="T36" fmla="*/ 0 w 1625"/>
                  <a:gd name="T37" fmla="*/ 0 h 1685"/>
                  <a:gd name="T38" fmla="*/ 0 w 1625"/>
                  <a:gd name="T39" fmla="*/ 0 h 1685"/>
                  <a:gd name="T40" fmla="*/ 0 w 1625"/>
                  <a:gd name="T41" fmla="*/ 0 h 1685"/>
                  <a:gd name="T42" fmla="*/ 0 w 1625"/>
                  <a:gd name="T43" fmla="*/ 0 h 1685"/>
                  <a:gd name="T44" fmla="*/ 0 w 1625"/>
                  <a:gd name="T45" fmla="*/ 0 h 1685"/>
                  <a:gd name="T46" fmla="*/ 0 w 1625"/>
                  <a:gd name="T47" fmla="*/ 0 h 1685"/>
                  <a:gd name="T48" fmla="*/ 0 w 1625"/>
                  <a:gd name="T49" fmla="*/ 0 h 1685"/>
                  <a:gd name="T50" fmla="*/ 0 w 1625"/>
                  <a:gd name="T51" fmla="*/ 0 h 1685"/>
                  <a:gd name="T52" fmla="*/ 0 w 1625"/>
                  <a:gd name="T53" fmla="*/ 0 h 1685"/>
                  <a:gd name="T54" fmla="*/ 0 w 1625"/>
                  <a:gd name="T55" fmla="*/ 0 h 1685"/>
                  <a:gd name="T56" fmla="*/ 0 w 1625"/>
                  <a:gd name="T57" fmla="*/ 0 h 1685"/>
                  <a:gd name="T58" fmla="*/ 0 w 1625"/>
                  <a:gd name="T59" fmla="*/ 0 h 1685"/>
                  <a:gd name="T60" fmla="*/ 0 w 1625"/>
                  <a:gd name="T61" fmla="*/ 0 h 1685"/>
                  <a:gd name="T62" fmla="*/ 0 w 1625"/>
                  <a:gd name="T63" fmla="*/ 0 h 1685"/>
                  <a:gd name="T64" fmla="*/ 0 w 1625"/>
                  <a:gd name="T65" fmla="*/ 0 h 1685"/>
                  <a:gd name="T66" fmla="*/ 0 w 1625"/>
                  <a:gd name="T67" fmla="*/ 0 h 1685"/>
                  <a:gd name="T68" fmla="*/ 0 w 1625"/>
                  <a:gd name="T69" fmla="*/ 0 h 1685"/>
                  <a:gd name="T70" fmla="*/ 0 w 1625"/>
                  <a:gd name="T71" fmla="*/ 0 h 1685"/>
                  <a:gd name="T72" fmla="*/ 0 w 1625"/>
                  <a:gd name="T73" fmla="*/ 0 h 1685"/>
                  <a:gd name="T74" fmla="*/ 0 w 1625"/>
                  <a:gd name="T75" fmla="*/ 0 h 1685"/>
                  <a:gd name="T76" fmla="*/ 0 w 1625"/>
                  <a:gd name="T77" fmla="*/ 0 h 1685"/>
                  <a:gd name="T78" fmla="*/ 0 w 1625"/>
                  <a:gd name="T79" fmla="*/ 0 h 1685"/>
                  <a:gd name="T80" fmla="*/ 0 w 1625"/>
                  <a:gd name="T81" fmla="*/ 0 h 1685"/>
                  <a:gd name="T82" fmla="*/ 0 w 1625"/>
                  <a:gd name="T83" fmla="*/ 0 h 1685"/>
                  <a:gd name="T84" fmla="*/ 0 w 1625"/>
                  <a:gd name="T85" fmla="*/ 0 h 1685"/>
                  <a:gd name="T86" fmla="*/ 0 w 1625"/>
                  <a:gd name="T87" fmla="*/ 0 h 1685"/>
                  <a:gd name="T88" fmla="*/ 0 w 1625"/>
                  <a:gd name="T89" fmla="*/ 0 h 1685"/>
                  <a:gd name="T90" fmla="*/ 0 w 1625"/>
                  <a:gd name="T91" fmla="*/ 0 h 168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625"/>
                  <a:gd name="T139" fmla="*/ 0 h 1685"/>
                  <a:gd name="T140" fmla="*/ 1625 w 1625"/>
                  <a:gd name="T141" fmla="*/ 1685 h 168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625" h="1685">
                    <a:moveTo>
                      <a:pt x="929" y="232"/>
                    </a:moveTo>
                    <a:lnTo>
                      <a:pt x="929" y="697"/>
                    </a:lnTo>
                    <a:lnTo>
                      <a:pt x="1625" y="988"/>
                    </a:lnTo>
                    <a:lnTo>
                      <a:pt x="1625" y="1162"/>
                    </a:lnTo>
                    <a:lnTo>
                      <a:pt x="929" y="988"/>
                    </a:lnTo>
                    <a:lnTo>
                      <a:pt x="929" y="1336"/>
                    </a:lnTo>
                    <a:lnTo>
                      <a:pt x="1102" y="1510"/>
                    </a:lnTo>
                    <a:lnTo>
                      <a:pt x="1102" y="1685"/>
                    </a:lnTo>
                    <a:lnTo>
                      <a:pt x="813" y="1510"/>
                    </a:lnTo>
                    <a:lnTo>
                      <a:pt x="523" y="1685"/>
                    </a:lnTo>
                    <a:lnTo>
                      <a:pt x="523" y="1510"/>
                    </a:lnTo>
                    <a:lnTo>
                      <a:pt x="696" y="1336"/>
                    </a:lnTo>
                    <a:lnTo>
                      <a:pt x="696" y="988"/>
                    </a:lnTo>
                    <a:lnTo>
                      <a:pt x="0" y="1162"/>
                    </a:lnTo>
                    <a:lnTo>
                      <a:pt x="0" y="988"/>
                    </a:lnTo>
                    <a:lnTo>
                      <a:pt x="696" y="697"/>
                    </a:lnTo>
                    <a:lnTo>
                      <a:pt x="696" y="232"/>
                    </a:lnTo>
                    <a:lnTo>
                      <a:pt x="699" y="222"/>
                    </a:lnTo>
                    <a:lnTo>
                      <a:pt x="701" y="213"/>
                    </a:lnTo>
                    <a:lnTo>
                      <a:pt x="704" y="203"/>
                    </a:lnTo>
                    <a:lnTo>
                      <a:pt x="709" y="185"/>
                    </a:lnTo>
                    <a:lnTo>
                      <a:pt x="711" y="176"/>
                    </a:lnTo>
                    <a:lnTo>
                      <a:pt x="713" y="168"/>
                    </a:lnTo>
                    <a:lnTo>
                      <a:pt x="717" y="159"/>
                    </a:lnTo>
                    <a:lnTo>
                      <a:pt x="721" y="143"/>
                    </a:lnTo>
                    <a:lnTo>
                      <a:pt x="723" y="135"/>
                    </a:lnTo>
                    <a:lnTo>
                      <a:pt x="727" y="127"/>
                    </a:lnTo>
                    <a:lnTo>
                      <a:pt x="731" y="114"/>
                    </a:lnTo>
                    <a:lnTo>
                      <a:pt x="736" y="100"/>
                    </a:lnTo>
                    <a:lnTo>
                      <a:pt x="739" y="94"/>
                    </a:lnTo>
                    <a:lnTo>
                      <a:pt x="742" y="87"/>
                    </a:lnTo>
                    <a:lnTo>
                      <a:pt x="746" y="76"/>
                    </a:lnTo>
                    <a:lnTo>
                      <a:pt x="748" y="70"/>
                    </a:lnTo>
                    <a:lnTo>
                      <a:pt x="752" y="64"/>
                    </a:lnTo>
                    <a:lnTo>
                      <a:pt x="754" y="60"/>
                    </a:lnTo>
                    <a:lnTo>
                      <a:pt x="756" y="54"/>
                    </a:lnTo>
                    <a:lnTo>
                      <a:pt x="758" y="50"/>
                    </a:lnTo>
                    <a:lnTo>
                      <a:pt x="762" y="45"/>
                    </a:lnTo>
                    <a:lnTo>
                      <a:pt x="764" y="41"/>
                    </a:lnTo>
                    <a:lnTo>
                      <a:pt x="766" y="37"/>
                    </a:lnTo>
                    <a:lnTo>
                      <a:pt x="769" y="33"/>
                    </a:lnTo>
                    <a:lnTo>
                      <a:pt x="771" y="29"/>
                    </a:lnTo>
                    <a:lnTo>
                      <a:pt x="774" y="26"/>
                    </a:lnTo>
                    <a:lnTo>
                      <a:pt x="779" y="19"/>
                    </a:lnTo>
                    <a:lnTo>
                      <a:pt x="783" y="15"/>
                    </a:lnTo>
                    <a:lnTo>
                      <a:pt x="787" y="12"/>
                    </a:lnTo>
                    <a:lnTo>
                      <a:pt x="791" y="8"/>
                    </a:lnTo>
                    <a:lnTo>
                      <a:pt x="793" y="6"/>
                    </a:lnTo>
                    <a:lnTo>
                      <a:pt x="797" y="5"/>
                    </a:lnTo>
                    <a:lnTo>
                      <a:pt x="801" y="2"/>
                    </a:lnTo>
                    <a:lnTo>
                      <a:pt x="803" y="1"/>
                    </a:lnTo>
                    <a:lnTo>
                      <a:pt x="806" y="1"/>
                    </a:lnTo>
                    <a:lnTo>
                      <a:pt x="809" y="0"/>
                    </a:lnTo>
                    <a:lnTo>
                      <a:pt x="817" y="0"/>
                    </a:lnTo>
                    <a:lnTo>
                      <a:pt x="820" y="1"/>
                    </a:lnTo>
                    <a:lnTo>
                      <a:pt x="823" y="2"/>
                    </a:lnTo>
                    <a:lnTo>
                      <a:pt x="825" y="2"/>
                    </a:lnTo>
                    <a:lnTo>
                      <a:pt x="827" y="3"/>
                    </a:lnTo>
                    <a:lnTo>
                      <a:pt x="829" y="6"/>
                    </a:lnTo>
                    <a:lnTo>
                      <a:pt x="833" y="7"/>
                    </a:lnTo>
                    <a:lnTo>
                      <a:pt x="837" y="11"/>
                    </a:lnTo>
                    <a:lnTo>
                      <a:pt x="840" y="14"/>
                    </a:lnTo>
                    <a:lnTo>
                      <a:pt x="843" y="16"/>
                    </a:lnTo>
                    <a:lnTo>
                      <a:pt x="845" y="18"/>
                    </a:lnTo>
                    <a:lnTo>
                      <a:pt x="847" y="21"/>
                    </a:lnTo>
                    <a:lnTo>
                      <a:pt x="850" y="24"/>
                    </a:lnTo>
                    <a:lnTo>
                      <a:pt x="852" y="27"/>
                    </a:lnTo>
                    <a:lnTo>
                      <a:pt x="855" y="30"/>
                    </a:lnTo>
                    <a:lnTo>
                      <a:pt x="858" y="35"/>
                    </a:lnTo>
                    <a:lnTo>
                      <a:pt x="860" y="38"/>
                    </a:lnTo>
                    <a:lnTo>
                      <a:pt x="864" y="47"/>
                    </a:lnTo>
                    <a:lnTo>
                      <a:pt x="868" y="52"/>
                    </a:lnTo>
                    <a:lnTo>
                      <a:pt x="870" y="56"/>
                    </a:lnTo>
                    <a:lnTo>
                      <a:pt x="872" y="62"/>
                    </a:lnTo>
                    <a:lnTo>
                      <a:pt x="874" y="67"/>
                    </a:lnTo>
                    <a:lnTo>
                      <a:pt x="878" y="72"/>
                    </a:lnTo>
                    <a:lnTo>
                      <a:pt x="880" y="78"/>
                    </a:lnTo>
                    <a:lnTo>
                      <a:pt x="882" y="85"/>
                    </a:lnTo>
                    <a:lnTo>
                      <a:pt x="885" y="90"/>
                    </a:lnTo>
                    <a:lnTo>
                      <a:pt x="887" y="97"/>
                    </a:lnTo>
                    <a:lnTo>
                      <a:pt x="890" y="103"/>
                    </a:lnTo>
                    <a:lnTo>
                      <a:pt x="893" y="109"/>
                    </a:lnTo>
                    <a:lnTo>
                      <a:pt x="895" y="117"/>
                    </a:lnTo>
                    <a:lnTo>
                      <a:pt x="899" y="131"/>
                    </a:lnTo>
                    <a:lnTo>
                      <a:pt x="903" y="139"/>
                    </a:lnTo>
                    <a:lnTo>
                      <a:pt x="907" y="155"/>
                    </a:lnTo>
                    <a:lnTo>
                      <a:pt x="909" y="164"/>
                    </a:lnTo>
                    <a:lnTo>
                      <a:pt x="913" y="171"/>
                    </a:lnTo>
                    <a:lnTo>
                      <a:pt x="917" y="189"/>
                    </a:lnTo>
                    <a:lnTo>
                      <a:pt x="922" y="208"/>
                    </a:lnTo>
                    <a:lnTo>
                      <a:pt x="925" y="218"/>
                    </a:lnTo>
                    <a:lnTo>
                      <a:pt x="927" y="227"/>
                    </a:lnTo>
                    <a:lnTo>
                      <a:pt x="929" y="23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51" name="Oval 22"/>
              <p:cNvSpPr>
                <a:spLocks noChangeArrowheads="1"/>
              </p:cNvSpPr>
              <p:nvPr/>
            </p:nvSpPr>
            <p:spPr bwMode="auto">
              <a:xfrm>
                <a:off x="3809" y="1869"/>
                <a:ext cx="88" cy="88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7676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41" name="Group 23"/>
            <p:cNvGrpSpPr>
              <a:grpSpLocks/>
            </p:cNvGrpSpPr>
            <p:nvPr/>
          </p:nvGrpSpPr>
          <p:grpSpPr bwMode="auto">
            <a:xfrm rot="-251558">
              <a:off x="3792" y="3053"/>
              <a:ext cx="337" cy="325"/>
              <a:chOff x="3559" y="3179"/>
              <a:chExt cx="337" cy="325"/>
            </a:xfrm>
          </p:grpSpPr>
          <p:sp>
            <p:nvSpPr>
              <p:cNvPr id="52248" name="Freeform 24"/>
              <p:cNvSpPr>
                <a:spLocks/>
              </p:cNvSpPr>
              <p:nvPr/>
            </p:nvSpPr>
            <p:spPr bwMode="auto">
              <a:xfrm rot="5972308">
                <a:off x="3565" y="3173"/>
                <a:ext cx="325" cy="337"/>
              </a:xfrm>
              <a:custGeom>
                <a:avLst/>
                <a:gdLst>
                  <a:gd name="T0" fmla="*/ 0 w 1625"/>
                  <a:gd name="T1" fmla="*/ 0 h 1685"/>
                  <a:gd name="T2" fmla="*/ 0 w 1625"/>
                  <a:gd name="T3" fmla="*/ 0 h 1685"/>
                  <a:gd name="T4" fmla="*/ 0 w 1625"/>
                  <a:gd name="T5" fmla="*/ 0 h 1685"/>
                  <a:gd name="T6" fmla="*/ 0 w 1625"/>
                  <a:gd name="T7" fmla="*/ 0 h 1685"/>
                  <a:gd name="T8" fmla="*/ 0 w 1625"/>
                  <a:gd name="T9" fmla="*/ 0 h 1685"/>
                  <a:gd name="T10" fmla="*/ 0 w 1625"/>
                  <a:gd name="T11" fmla="*/ 0 h 1685"/>
                  <a:gd name="T12" fmla="*/ 0 w 1625"/>
                  <a:gd name="T13" fmla="*/ 0 h 1685"/>
                  <a:gd name="T14" fmla="*/ 0 w 1625"/>
                  <a:gd name="T15" fmla="*/ 0 h 1685"/>
                  <a:gd name="T16" fmla="*/ 0 w 1625"/>
                  <a:gd name="T17" fmla="*/ 0 h 1685"/>
                  <a:gd name="T18" fmla="*/ 0 w 1625"/>
                  <a:gd name="T19" fmla="*/ 0 h 1685"/>
                  <a:gd name="T20" fmla="*/ 0 w 1625"/>
                  <a:gd name="T21" fmla="*/ 0 h 1685"/>
                  <a:gd name="T22" fmla="*/ 0 w 1625"/>
                  <a:gd name="T23" fmla="*/ 0 h 1685"/>
                  <a:gd name="T24" fmla="*/ 0 w 1625"/>
                  <a:gd name="T25" fmla="*/ 0 h 1685"/>
                  <a:gd name="T26" fmla="*/ 0 w 1625"/>
                  <a:gd name="T27" fmla="*/ 0 h 1685"/>
                  <a:gd name="T28" fmla="*/ 0 w 1625"/>
                  <a:gd name="T29" fmla="*/ 0 h 1685"/>
                  <a:gd name="T30" fmla="*/ 0 w 1625"/>
                  <a:gd name="T31" fmla="*/ 0 h 1685"/>
                  <a:gd name="T32" fmla="*/ 0 w 1625"/>
                  <a:gd name="T33" fmla="*/ 0 h 1685"/>
                  <a:gd name="T34" fmla="*/ 0 w 1625"/>
                  <a:gd name="T35" fmla="*/ 0 h 1685"/>
                  <a:gd name="T36" fmla="*/ 0 w 1625"/>
                  <a:gd name="T37" fmla="*/ 0 h 1685"/>
                  <a:gd name="T38" fmla="*/ 0 w 1625"/>
                  <a:gd name="T39" fmla="*/ 0 h 1685"/>
                  <a:gd name="T40" fmla="*/ 0 w 1625"/>
                  <a:gd name="T41" fmla="*/ 0 h 1685"/>
                  <a:gd name="T42" fmla="*/ 0 w 1625"/>
                  <a:gd name="T43" fmla="*/ 0 h 1685"/>
                  <a:gd name="T44" fmla="*/ 0 w 1625"/>
                  <a:gd name="T45" fmla="*/ 0 h 1685"/>
                  <a:gd name="T46" fmla="*/ 0 w 1625"/>
                  <a:gd name="T47" fmla="*/ 0 h 1685"/>
                  <a:gd name="T48" fmla="*/ 0 w 1625"/>
                  <a:gd name="T49" fmla="*/ 0 h 1685"/>
                  <a:gd name="T50" fmla="*/ 0 w 1625"/>
                  <a:gd name="T51" fmla="*/ 0 h 1685"/>
                  <a:gd name="T52" fmla="*/ 0 w 1625"/>
                  <a:gd name="T53" fmla="*/ 0 h 1685"/>
                  <a:gd name="T54" fmla="*/ 0 w 1625"/>
                  <a:gd name="T55" fmla="*/ 0 h 1685"/>
                  <a:gd name="T56" fmla="*/ 0 w 1625"/>
                  <a:gd name="T57" fmla="*/ 0 h 1685"/>
                  <a:gd name="T58" fmla="*/ 0 w 1625"/>
                  <a:gd name="T59" fmla="*/ 0 h 1685"/>
                  <a:gd name="T60" fmla="*/ 0 w 1625"/>
                  <a:gd name="T61" fmla="*/ 0 h 1685"/>
                  <a:gd name="T62" fmla="*/ 0 w 1625"/>
                  <a:gd name="T63" fmla="*/ 0 h 1685"/>
                  <a:gd name="T64" fmla="*/ 0 w 1625"/>
                  <a:gd name="T65" fmla="*/ 0 h 1685"/>
                  <a:gd name="T66" fmla="*/ 0 w 1625"/>
                  <a:gd name="T67" fmla="*/ 0 h 1685"/>
                  <a:gd name="T68" fmla="*/ 0 w 1625"/>
                  <a:gd name="T69" fmla="*/ 0 h 1685"/>
                  <a:gd name="T70" fmla="*/ 0 w 1625"/>
                  <a:gd name="T71" fmla="*/ 0 h 1685"/>
                  <a:gd name="T72" fmla="*/ 0 w 1625"/>
                  <a:gd name="T73" fmla="*/ 0 h 1685"/>
                  <a:gd name="T74" fmla="*/ 0 w 1625"/>
                  <a:gd name="T75" fmla="*/ 0 h 1685"/>
                  <a:gd name="T76" fmla="*/ 0 w 1625"/>
                  <a:gd name="T77" fmla="*/ 0 h 1685"/>
                  <a:gd name="T78" fmla="*/ 0 w 1625"/>
                  <a:gd name="T79" fmla="*/ 0 h 1685"/>
                  <a:gd name="T80" fmla="*/ 0 w 1625"/>
                  <a:gd name="T81" fmla="*/ 0 h 1685"/>
                  <a:gd name="T82" fmla="*/ 0 w 1625"/>
                  <a:gd name="T83" fmla="*/ 0 h 1685"/>
                  <a:gd name="T84" fmla="*/ 0 w 1625"/>
                  <a:gd name="T85" fmla="*/ 0 h 1685"/>
                  <a:gd name="T86" fmla="*/ 0 w 1625"/>
                  <a:gd name="T87" fmla="*/ 0 h 1685"/>
                  <a:gd name="T88" fmla="*/ 0 w 1625"/>
                  <a:gd name="T89" fmla="*/ 0 h 1685"/>
                  <a:gd name="T90" fmla="*/ 0 w 1625"/>
                  <a:gd name="T91" fmla="*/ 0 h 168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625"/>
                  <a:gd name="T139" fmla="*/ 0 h 1685"/>
                  <a:gd name="T140" fmla="*/ 1625 w 1625"/>
                  <a:gd name="T141" fmla="*/ 1685 h 168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625" h="1685">
                    <a:moveTo>
                      <a:pt x="929" y="232"/>
                    </a:moveTo>
                    <a:lnTo>
                      <a:pt x="929" y="697"/>
                    </a:lnTo>
                    <a:lnTo>
                      <a:pt x="1625" y="988"/>
                    </a:lnTo>
                    <a:lnTo>
                      <a:pt x="1625" y="1162"/>
                    </a:lnTo>
                    <a:lnTo>
                      <a:pt x="929" y="988"/>
                    </a:lnTo>
                    <a:lnTo>
                      <a:pt x="929" y="1336"/>
                    </a:lnTo>
                    <a:lnTo>
                      <a:pt x="1102" y="1510"/>
                    </a:lnTo>
                    <a:lnTo>
                      <a:pt x="1102" y="1685"/>
                    </a:lnTo>
                    <a:lnTo>
                      <a:pt x="813" y="1510"/>
                    </a:lnTo>
                    <a:lnTo>
                      <a:pt x="523" y="1685"/>
                    </a:lnTo>
                    <a:lnTo>
                      <a:pt x="523" y="1510"/>
                    </a:lnTo>
                    <a:lnTo>
                      <a:pt x="696" y="1336"/>
                    </a:lnTo>
                    <a:lnTo>
                      <a:pt x="696" y="988"/>
                    </a:lnTo>
                    <a:lnTo>
                      <a:pt x="0" y="1162"/>
                    </a:lnTo>
                    <a:lnTo>
                      <a:pt x="0" y="988"/>
                    </a:lnTo>
                    <a:lnTo>
                      <a:pt x="696" y="697"/>
                    </a:lnTo>
                    <a:lnTo>
                      <a:pt x="696" y="232"/>
                    </a:lnTo>
                    <a:lnTo>
                      <a:pt x="699" y="222"/>
                    </a:lnTo>
                    <a:lnTo>
                      <a:pt x="701" y="213"/>
                    </a:lnTo>
                    <a:lnTo>
                      <a:pt x="704" y="203"/>
                    </a:lnTo>
                    <a:lnTo>
                      <a:pt x="709" y="185"/>
                    </a:lnTo>
                    <a:lnTo>
                      <a:pt x="711" y="176"/>
                    </a:lnTo>
                    <a:lnTo>
                      <a:pt x="713" y="168"/>
                    </a:lnTo>
                    <a:lnTo>
                      <a:pt x="717" y="159"/>
                    </a:lnTo>
                    <a:lnTo>
                      <a:pt x="721" y="143"/>
                    </a:lnTo>
                    <a:lnTo>
                      <a:pt x="723" y="135"/>
                    </a:lnTo>
                    <a:lnTo>
                      <a:pt x="727" y="127"/>
                    </a:lnTo>
                    <a:lnTo>
                      <a:pt x="731" y="114"/>
                    </a:lnTo>
                    <a:lnTo>
                      <a:pt x="736" y="100"/>
                    </a:lnTo>
                    <a:lnTo>
                      <a:pt x="739" y="94"/>
                    </a:lnTo>
                    <a:lnTo>
                      <a:pt x="742" y="87"/>
                    </a:lnTo>
                    <a:lnTo>
                      <a:pt x="746" y="76"/>
                    </a:lnTo>
                    <a:lnTo>
                      <a:pt x="748" y="70"/>
                    </a:lnTo>
                    <a:lnTo>
                      <a:pt x="752" y="64"/>
                    </a:lnTo>
                    <a:lnTo>
                      <a:pt x="754" y="60"/>
                    </a:lnTo>
                    <a:lnTo>
                      <a:pt x="756" y="54"/>
                    </a:lnTo>
                    <a:lnTo>
                      <a:pt x="758" y="50"/>
                    </a:lnTo>
                    <a:lnTo>
                      <a:pt x="762" y="45"/>
                    </a:lnTo>
                    <a:lnTo>
                      <a:pt x="764" y="41"/>
                    </a:lnTo>
                    <a:lnTo>
                      <a:pt x="766" y="37"/>
                    </a:lnTo>
                    <a:lnTo>
                      <a:pt x="769" y="33"/>
                    </a:lnTo>
                    <a:lnTo>
                      <a:pt x="771" y="29"/>
                    </a:lnTo>
                    <a:lnTo>
                      <a:pt x="774" y="26"/>
                    </a:lnTo>
                    <a:lnTo>
                      <a:pt x="779" y="19"/>
                    </a:lnTo>
                    <a:lnTo>
                      <a:pt x="783" y="15"/>
                    </a:lnTo>
                    <a:lnTo>
                      <a:pt x="787" y="12"/>
                    </a:lnTo>
                    <a:lnTo>
                      <a:pt x="791" y="8"/>
                    </a:lnTo>
                    <a:lnTo>
                      <a:pt x="793" y="6"/>
                    </a:lnTo>
                    <a:lnTo>
                      <a:pt x="797" y="5"/>
                    </a:lnTo>
                    <a:lnTo>
                      <a:pt x="801" y="2"/>
                    </a:lnTo>
                    <a:lnTo>
                      <a:pt x="803" y="1"/>
                    </a:lnTo>
                    <a:lnTo>
                      <a:pt x="806" y="1"/>
                    </a:lnTo>
                    <a:lnTo>
                      <a:pt x="809" y="0"/>
                    </a:lnTo>
                    <a:lnTo>
                      <a:pt x="817" y="0"/>
                    </a:lnTo>
                    <a:lnTo>
                      <a:pt x="820" y="1"/>
                    </a:lnTo>
                    <a:lnTo>
                      <a:pt x="823" y="2"/>
                    </a:lnTo>
                    <a:lnTo>
                      <a:pt x="825" y="2"/>
                    </a:lnTo>
                    <a:lnTo>
                      <a:pt x="827" y="3"/>
                    </a:lnTo>
                    <a:lnTo>
                      <a:pt x="829" y="6"/>
                    </a:lnTo>
                    <a:lnTo>
                      <a:pt x="833" y="7"/>
                    </a:lnTo>
                    <a:lnTo>
                      <a:pt x="837" y="11"/>
                    </a:lnTo>
                    <a:lnTo>
                      <a:pt x="840" y="14"/>
                    </a:lnTo>
                    <a:lnTo>
                      <a:pt x="843" y="16"/>
                    </a:lnTo>
                    <a:lnTo>
                      <a:pt x="845" y="18"/>
                    </a:lnTo>
                    <a:lnTo>
                      <a:pt x="847" y="21"/>
                    </a:lnTo>
                    <a:lnTo>
                      <a:pt x="850" y="24"/>
                    </a:lnTo>
                    <a:lnTo>
                      <a:pt x="852" y="27"/>
                    </a:lnTo>
                    <a:lnTo>
                      <a:pt x="855" y="30"/>
                    </a:lnTo>
                    <a:lnTo>
                      <a:pt x="858" y="35"/>
                    </a:lnTo>
                    <a:lnTo>
                      <a:pt x="860" y="38"/>
                    </a:lnTo>
                    <a:lnTo>
                      <a:pt x="864" y="47"/>
                    </a:lnTo>
                    <a:lnTo>
                      <a:pt x="868" y="52"/>
                    </a:lnTo>
                    <a:lnTo>
                      <a:pt x="870" y="56"/>
                    </a:lnTo>
                    <a:lnTo>
                      <a:pt x="872" y="62"/>
                    </a:lnTo>
                    <a:lnTo>
                      <a:pt x="874" y="67"/>
                    </a:lnTo>
                    <a:lnTo>
                      <a:pt x="878" y="72"/>
                    </a:lnTo>
                    <a:lnTo>
                      <a:pt x="880" y="78"/>
                    </a:lnTo>
                    <a:lnTo>
                      <a:pt x="882" y="85"/>
                    </a:lnTo>
                    <a:lnTo>
                      <a:pt x="885" y="90"/>
                    </a:lnTo>
                    <a:lnTo>
                      <a:pt x="887" y="97"/>
                    </a:lnTo>
                    <a:lnTo>
                      <a:pt x="890" y="103"/>
                    </a:lnTo>
                    <a:lnTo>
                      <a:pt x="893" y="109"/>
                    </a:lnTo>
                    <a:lnTo>
                      <a:pt x="895" y="117"/>
                    </a:lnTo>
                    <a:lnTo>
                      <a:pt x="899" y="131"/>
                    </a:lnTo>
                    <a:lnTo>
                      <a:pt x="903" y="139"/>
                    </a:lnTo>
                    <a:lnTo>
                      <a:pt x="907" y="155"/>
                    </a:lnTo>
                    <a:lnTo>
                      <a:pt x="909" y="164"/>
                    </a:lnTo>
                    <a:lnTo>
                      <a:pt x="913" y="171"/>
                    </a:lnTo>
                    <a:lnTo>
                      <a:pt x="917" y="189"/>
                    </a:lnTo>
                    <a:lnTo>
                      <a:pt x="922" y="208"/>
                    </a:lnTo>
                    <a:lnTo>
                      <a:pt x="925" y="218"/>
                    </a:lnTo>
                    <a:lnTo>
                      <a:pt x="927" y="227"/>
                    </a:lnTo>
                    <a:lnTo>
                      <a:pt x="929" y="23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9" name="Oval 25"/>
              <p:cNvSpPr>
                <a:spLocks noChangeArrowheads="1"/>
              </p:cNvSpPr>
              <p:nvPr/>
            </p:nvSpPr>
            <p:spPr bwMode="auto">
              <a:xfrm>
                <a:off x="3620" y="3285"/>
                <a:ext cx="88" cy="88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7676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42" name="Group 26"/>
            <p:cNvGrpSpPr>
              <a:grpSpLocks/>
            </p:cNvGrpSpPr>
            <p:nvPr/>
          </p:nvGrpSpPr>
          <p:grpSpPr bwMode="auto">
            <a:xfrm>
              <a:off x="4974" y="1960"/>
              <a:ext cx="325" cy="337"/>
              <a:chOff x="4903" y="2071"/>
              <a:chExt cx="325" cy="337"/>
            </a:xfrm>
          </p:grpSpPr>
          <p:sp>
            <p:nvSpPr>
              <p:cNvPr id="52246" name="Freeform 27"/>
              <p:cNvSpPr>
                <a:spLocks/>
              </p:cNvSpPr>
              <p:nvPr/>
            </p:nvSpPr>
            <p:spPr bwMode="auto">
              <a:xfrm rot="-71923">
                <a:off x="4903" y="2071"/>
                <a:ext cx="325" cy="337"/>
              </a:xfrm>
              <a:custGeom>
                <a:avLst/>
                <a:gdLst>
                  <a:gd name="T0" fmla="*/ 0 w 1625"/>
                  <a:gd name="T1" fmla="*/ 0 h 1685"/>
                  <a:gd name="T2" fmla="*/ 0 w 1625"/>
                  <a:gd name="T3" fmla="*/ 0 h 1685"/>
                  <a:gd name="T4" fmla="*/ 0 w 1625"/>
                  <a:gd name="T5" fmla="*/ 0 h 1685"/>
                  <a:gd name="T6" fmla="*/ 0 w 1625"/>
                  <a:gd name="T7" fmla="*/ 0 h 1685"/>
                  <a:gd name="T8" fmla="*/ 0 w 1625"/>
                  <a:gd name="T9" fmla="*/ 0 h 1685"/>
                  <a:gd name="T10" fmla="*/ 0 w 1625"/>
                  <a:gd name="T11" fmla="*/ 0 h 1685"/>
                  <a:gd name="T12" fmla="*/ 0 w 1625"/>
                  <a:gd name="T13" fmla="*/ 0 h 1685"/>
                  <a:gd name="T14" fmla="*/ 0 w 1625"/>
                  <a:gd name="T15" fmla="*/ 0 h 1685"/>
                  <a:gd name="T16" fmla="*/ 0 w 1625"/>
                  <a:gd name="T17" fmla="*/ 0 h 1685"/>
                  <a:gd name="T18" fmla="*/ 0 w 1625"/>
                  <a:gd name="T19" fmla="*/ 0 h 1685"/>
                  <a:gd name="T20" fmla="*/ 0 w 1625"/>
                  <a:gd name="T21" fmla="*/ 0 h 1685"/>
                  <a:gd name="T22" fmla="*/ 0 w 1625"/>
                  <a:gd name="T23" fmla="*/ 0 h 1685"/>
                  <a:gd name="T24" fmla="*/ 0 w 1625"/>
                  <a:gd name="T25" fmla="*/ 0 h 1685"/>
                  <a:gd name="T26" fmla="*/ 0 w 1625"/>
                  <a:gd name="T27" fmla="*/ 0 h 1685"/>
                  <a:gd name="T28" fmla="*/ 0 w 1625"/>
                  <a:gd name="T29" fmla="*/ 0 h 1685"/>
                  <a:gd name="T30" fmla="*/ 0 w 1625"/>
                  <a:gd name="T31" fmla="*/ 0 h 1685"/>
                  <a:gd name="T32" fmla="*/ 0 w 1625"/>
                  <a:gd name="T33" fmla="*/ 0 h 1685"/>
                  <a:gd name="T34" fmla="*/ 0 w 1625"/>
                  <a:gd name="T35" fmla="*/ 0 h 1685"/>
                  <a:gd name="T36" fmla="*/ 0 w 1625"/>
                  <a:gd name="T37" fmla="*/ 0 h 1685"/>
                  <a:gd name="T38" fmla="*/ 0 w 1625"/>
                  <a:gd name="T39" fmla="*/ 0 h 1685"/>
                  <a:gd name="T40" fmla="*/ 0 w 1625"/>
                  <a:gd name="T41" fmla="*/ 0 h 1685"/>
                  <a:gd name="T42" fmla="*/ 0 w 1625"/>
                  <a:gd name="T43" fmla="*/ 0 h 1685"/>
                  <a:gd name="T44" fmla="*/ 0 w 1625"/>
                  <a:gd name="T45" fmla="*/ 0 h 1685"/>
                  <a:gd name="T46" fmla="*/ 0 w 1625"/>
                  <a:gd name="T47" fmla="*/ 0 h 1685"/>
                  <a:gd name="T48" fmla="*/ 0 w 1625"/>
                  <a:gd name="T49" fmla="*/ 0 h 1685"/>
                  <a:gd name="T50" fmla="*/ 0 w 1625"/>
                  <a:gd name="T51" fmla="*/ 0 h 1685"/>
                  <a:gd name="T52" fmla="*/ 0 w 1625"/>
                  <a:gd name="T53" fmla="*/ 0 h 1685"/>
                  <a:gd name="T54" fmla="*/ 0 w 1625"/>
                  <a:gd name="T55" fmla="*/ 0 h 1685"/>
                  <a:gd name="T56" fmla="*/ 0 w 1625"/>
                  <a:gd name="T57" fmla="*/ 0 h 1685"/>
                  <a:gd name="T58" fmla="*/ 0 w 1625"/>
                  <a:gd name="T59" fmla="*/ 0 h 1685"/>
                  <a:gd name="T60" fmla="*/ 0 w 1625"/>
                  <a:gd name="T61" fmla="*/ 0 h 1685"/>
                  <a:gd name="T62" fmla="*/ 0 w 1625"/>
                  <a:gd name="T63" fmla="*/ 0 h 1685"/>
                  <a:gd name="T64" fmla="*/ 0 w 1625"/>
                  <a:gd name="T65" fmla="*/ 0 h 1685"/>
                  <a:gd name="T66" fmla="*/ 0 w 1625"/>
                  <a:gd name="T67" fmla="*/ 0 h 1685"/>
                  <a:gd name="T68" fmla="*/ 0 w 1625"/>
                  <a:gd name="T69" fmla="*/ 0 h 1685"/>
                  <a:gd name="T70" fmla="*/ 0 w 1625"/>
                  <a:gd name="T71" fmla="*/ 0 h 1685"/>
                  <a:gd name="T72" fmla="*/ 0 w 1625"/>
                  <a:gd name="T73" fmla="*/ 0 h 1685"/>
                  <a:gd name="T74" fmla="*/ 0 w 1625"/>
                  <a:gd name="T75" fmla="*/ 0 h 1685"/>
                  <a:gd name="T76" fmla="*/ 0 w 1625"/>
                  <a:gd name="T77" fmla="*/ 0 h 1685"/>
                  <a:gd name="T78" fmla="*/ 0 w 1625"/>
                  <a:gd name="T79" fmla="*/ 0 h 1685"/>
                  <a:gd name="T80" fmla="*/ 0 w 1625"/>
                  <a:gd name="T81" fmla="*/ 0 h 1685"/>
                  <a:gd name="T82" fmla="*/ 0 w 1625"/>
                  <a:gd name="T83" fmla="*/ 0 h 1685"/>
                  <a:gd name="T84" fmla="*/ 0 w 1625"/>
                  <a:gd name="T85" fmla="*/ 0 h 1685"/>
                  <a:gd name="T86" fmla="*/ 0 w 1625"/>
                  <a:gd name="T87" fmla="*/ 0 h 1685"/>
                  <a:gd name="T88" fmla="*/ 0 w 1625"/>
                  <a:gd name="T89" fmla="*/ 0 h 1685"/>
                  <a:gd name="T90" fmla="*/ 0 w 1625"/>
                  <a:gd name="T91" fmla="*/ 0 h 168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625"/>
                  <a:gd name="T139" fmla="*/ 0 h 1685"/>
                  <a:gd name="T140" fmla="*/ 1625 w 1625"/>
                  <a:gd name="T141" fmla="*/ 1685 h 168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625" h="1685">
                    <a:moveTo>
                      <a:pt x="929" y="232"/>
                    </a:moveTo>
                    <a:lnTo>
                      <a:pt x="929" y="697"/>
                    </a:lnTo>
                    <a:lnTo>
                      <a:pt x="1625" y="988"/>
                    </a:lnTo>
                    <a:lnTo>
                      <a:pt x="1625" y="1162"/>
                    </a:lnTo>
                    <a:lnTo>
                      <a:pt x="929" y="988"/>
                    </a:lnTo>
                    <a:lnTo>
                      <a:pt x="929" y="1336"/>
                    </a:lnTo>
                    <a:lnTo>
                      <a:pt x="1102" y="1510"/>
                    </a:lnTo>
                    <a:lnTo>
                      <a:pt x="1102" y="1685"/>
                    </a:lnTo>
                    <a:lnTo>
                      <a:pt x="813" y="1510"/>
                    </a:lnTo>
                    <a:lnTo>
                      <a:pt x="523" y="1685"/>
                    </a:lnTo>
                    <a:lnTo>
                      <a:pt x="523" y="1510"/>
                    </a:lnTo>
                    <a:lnTo>
                      <a:pt x="696" y="1336"/>
                    </a:lnTo>
                    <a:lnTo>
                      <a:pt x="696" y="988"/>
                    </a:lnTo>
                    <a:lnTo>
                      <a:pt x="0" y="1162"/>
                    </a:lnTo>
                    <a:lnTo>
                      <a:pt x="0" y="988"/>
                    </a:lnTo>
                    <a:lnTo>
                      <a:pt x="696" y="697"/>
                    </a:lnTo>
                    <a:lnTo>
                      <a:pt x="696" y="232"/>
                    </a:lnTo>
                    <a:lnTo>
                      <a:pt x="699" y="222"/>
                    </a:lnTo>
                    <a:lnTo>
                      <a:pt x="701" y="213"/>
                    </a:lnTo>
                    <a:lnTo>
                      <a:pt x="704" y="203"/>
                    </a:lnTo>
                    <a:lnTo>
                      <a:pt x="709" y="185"/>
                    </a:lnTo>
                    <a:lnTo>
                      <a:pt x="711" y="176"/>
                    </a:lnTo>
                    <a:lnTo>
                      <a:pt x="713" y="168"/>
                    </a:lnTo>
                    <a:lnTo>
                      <a:pt x="717" y="159"/>
                    </a:lnTo>
                    <a:lnTo>
                      <a:pt x="721" y="143"/>
                    </a:lnTo>
                    <a:lnTo>
                      <a:pt x="723" y="135"/>
                    </a:lnTo>
                    <a:lnTo>
                      <a:pt x="727" y="127"/>
                    </a:lnTo>
                    <a:lnTo>
                      <a:pt x="731" y="114"/>
                    </a:lnTo>
                    <a:lnTo>
                      <a:pt x="736" y="100"/>
                    </a:lnTo>
                    <a:lnTo>
                      <a:pt x="739" y="94"/>
                    </a:lnTo>
                    <a:lnTo>
                      <a:pt x="742" y="87"/>
                    </a:lnTo>
                    <a:lnTo>
                      <a:pt x="746" y="76"/>
                    </a:lnTo>
                    <a:lnTo>
                      <a:pt x="748" y="70"/>
                    </a:lnTo>
                    <a:lnTo>
                      <a:pt x="752" y="64"/>
                    </a:lnTo>
                    <a:lnTo>
                      <a:pt x="754" y="60"/>
                    </a:lnTo>
                    <a:lnTo>
                      <a:pt x="756" y="54"/>
                    </a:lnTo>
                    <a:lnTo>
                      <a:pt x="758" y="50"/>
                    </a:lnTo>
                    <a:lnTo>
                      <a:pt x="762" y="45"/>
                    </a:lnTo>
                    <a:lnTo>
                      <a:pt x="764" y="41"/>
                    </a:lnTo>
                    <a:lnTo>
                      <a:pt x="766" y="37"/>
                    </a:lnTo>
                    <a:lnTo>
                      <a:pt x="769" y="33"/>
                    </a:lnTo>
                    <a:lnTo>
                      <a:pt x="771" y="29"/>
                    </a:lnTo>
                    <a:lnTo>
                      <a:pt x="774" y="26"/>
                    </a:lnTo>
                    <a:lnTo>
                      <a:pt x="779" y="19"/>
                    </a:lnTo>
                    <a:lnTo>
                      <a:pt x="783" y="15"/>
                    </a:lnTo>
                    <a:lnTo>
                      <a:pt x="787" y="12"/>
                    </a:lnTo>
                    <a:lnTo>
                      <a:pt x="791" y="8"/>
                    </a:lnTo>
                    <a:lnTo>
                      <a:pt x="793" y="6"/>
                    </a:lnTo>
                    <a:lnTo>
                      <a:pt x="797" y="5"/>
                    </a:lnTo>
                    <a:lnTo>
                      <a:pt x="801" y="2"/>
                    </a:lnTo>
                    <a:lnTo>
                      <a:pt x="803" y="1"/>
                    </a:lnTo>
                    <a:lnTo>
                      <a:pt x="806" y="1"/>
                    </a:lnTo>
                    <a:lnTo>
                      <a:pt x="809" y="0"/>
                    </a:lnTo>
                    <a:lnTo>
                      <a:pt x="817" y="0"/>
                    </a:lnTo>
                    <a:lnTo>
                      <a:pt x="820" y="1"/>
                    </a:lnTo>
                    <a:lnTo>
                      <a:pt x="823" y="2"/>
                    </a:lnTo>
                    <a:lnTo>
                      <a:pt x="825" y="2"/>
                    </a:lnTo>
                    <a:lnTo>
                      <a:pt x="827" y="3"/>
                    </a:lnTo>
                    <a:lnTo>
                      <a:pt x="829" y="6"/>
                    </a:lnTo>
                    <a:lnTo>
                      <a:pt x="833" y="7"/>
                    </a:lnTo>
                    <a:lnTo>
                      <a:pt x="837" y="11"/>
                    </a:lnTo>
                    <a:lnTo>
                      <a:pt x="840" y="14"/>
                    </a:lnTo>
                    <a:lnTo>
                      <a:pt x="843" y="16"/>
                    </a:lnTo>
                    <a:lnTo>
                      <a:pt x="845" y="18"/>
                    </a:lnTo>
                    <a:lnTo>
                      <a:pt x="847" y="21"/>
                    </a:lnTo>
                    <a:lnTo>
                      <a:pt x="850" y="24"/>
                    </a:lnTo>
                    <a:lnTo>
                      <a:pt x="852" y="27"/>
                    </a:lnTo>
                    <a:lnTo>
                      <a:pt x="855" y="30"/>
                    </a:lnTo>
                    <a:lnTo>
                      <a:pt x="858" y="35"/>
                    </a:lnTo>
                    <a:lnTo>
                      <a:pt x="860" y="38"/>
                    </a:lnTo>
                    <a:lnTo>
                      <a:pt x="864" y="47"/>
                    </a:lnTo>
                    <a:lnTo>
                      <a:pt x="868" y="52"/>
                    </a:lnTo>
                    <a:lnTo>
                      <a:pt x="870" y="56"/>
                    </a:lnTo>
                    <a:lnTo>
                      <a:pt x="872" y="62"/>
                    </a:lnTo>
                    <a:lnTo>
                      <a:pt x="874" y="67"/>
                    </a:lnTo>
                    <a:lnTo>
                      <a:pt x="878" y="72"/>
                    </a:lnTo>
                    <a:lnTo>
                      <a:pt x="880" y="78"/>
                    </a:lnTo>
                    <a:lnTo>
                      <a:pt x="882" y="85"/>
                    </a:lnTo>
                    <a:lnTo>
                      <a:pt x="885" y="90"/>
                    </a:lnTo>
                    <a:lnTo>
                      <a:pt x="887" y="97"/>
                    </a:lnTo>
                    <a:lnTo>
                      <a:pt x="890" y="103"/>
                    </a:lnTo>
                    <a:lnTo>
                      <a:pt x="893" y="109"/>
                    </a:lnTo>
                    <a:lnTo>
                      <a:pt x="895" y="117"/>
                    </a:lnTo>
                    <a:lnTo>
                      <a:pt x="899" y="131"/>
                    </a:lnTo>
                    <a:lnTo>
                      <a:pt x="903" y="139"/>
                    </a:lnTo>
                    <a:lnTo>
                      <a:pt x="907" y="155"/>
                    </a:lnTo>
                    <a:lnTo>
                      <a:pt x="909" y="164"/>
                    </a:lnTo>
                    <a:lnTo>
                      <a:pt x="913" y="171"/>
                    </a:lnTo>
                    <a:lnTo>
                      <a:pt x="917" y="189"/>
                    </a:lnTo>
                    <a:lnTo>
                      <a:pt x="922" y="208"/>
                    </a:lnTo>
                    <a:lnTo>
                      <a:pt x="925" y="218"/>
                    </a:lnTo>
                    <a:lnTo>
                      <a:pt x="927" y="227"/>
                    </a:lnTo>
                    <a:lnTo>
                      <a:pt x="929" y="232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47" name="Oval 28"/>
              <p:cNvSpPr>
                <a:spLocks noChangeArrowheads="1"/>
              </p:cNvSpPr>
              <p:nvPr/>
            </p:nvSpPr>
            <p:spPr bwMode="auto">
              <a:xfrm>
                <a:off x="5024" y="2250"/>
                <a:ext cx="88" cy="88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7676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243" name="Text Box 29"/>
            <p:cNvSpPr txBox="1">
              <a:spLocks noChangeArrowheads="1"/>
            </p:cNvSpPr>
            <p:nvPr/>
          </p:nvSpPr>
          <p:spPr bwMode="auto">
            <a:xfrm>
              <a:off x="2279" y="2780"/>
              <a:ext cx="320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Q</a:t>
              </a:r>
            </a:p>
          </p:txBody>
        </p:sp>
        <p:sp>
          <p:nvSpPr>
            <p:cNvPr id="52244" name="Text Box 30"/>
            <p:cNvSpPr txBox="1">
              <a:spLocks noChangeArrowheads="1"/>
            </p:cNvSpPr>
            <p:nvPr/>
          </p:nvSpPr>
          <p:spPr bwMode="auto">
            <a:xfrm>
              <a:off x="3504" y="3384"/>
              <a:ext cx="82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600">
                  <a:solidFill>
                    <a:schemeClr val="accent2"/>
                  </a:solidFill>
                </a:rPr>
                <a:t>520 miles</a:t>
              </a:r>
            </a:p>
          </p:txBody>
        </p:sp>
        <p:pic>
          <p:nvPicPr>
            <p:cNvPr id="52245" name="Picture 31" descr="C:\My Download Files\AWACS2.gif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4" y="2141"/>
              <a:ext cx="1308" cy="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232" name="TextBox 31"/>
          <p:cNvSpPr txBox="1">
            <a:spLocks noChangeArrowheads="1"/>
          </p:cNvSpPr>
          <p:nvPr/>
        </p:nvSpPr>
        <p:spPr bwMode="auto">
          <a:xfrm>
            <a:off x="2497138" y="246063"/>
            <a:ext cx="43322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Exam Type Questions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47700" y="1181100"/>
            <a:ext cx="2254250" cy="406400"/>
          </a:xfrm>
          <a:prstGeom prst="rect">
            <a:avLst/>
          </a:prstGeom>
          <a:gradFill rotWithShape="0">
            <a:gsLst>
              <a:gs pos="0">
                <a:srgbClr val="A9A987"/>
              </a:gs>
              <a:gs pos="50000">
                <a:srgbClr val="FFFFCC"/>
              </a:gs>
              <a:gs pos="100000">
                <a:srgbClr val="A9A987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Deriving the rule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62050"/>
            <a:ext cx="7334250" cy="3140075"/>
            <a:chOff x="336" y="732"/>
            <a:chExt cx="4620" cy="1978"/>
          </a:xfrm>
        </p:grpSpPr>
        <p:grpSp>
          <p:nvGrpSpPr>
            <p:cNvPr id="17428" name="Group 4"/>
            <p:cNvGrpSpPr>
              <a:grpSpLocks/>
            </p:cNvGrpSpPr>
            <p:nvPr/>
          </p:nvGrpSpPr>
          <p:grpSpPr bwMode="auto">
            <a:xfrm>
              <a:off x="336" y="1116"/>
              <a:ext cx="2220" cy="1594"/>
              <a:chOff x="0" y="1404"/>
              <a:chExt cx="2220" cy="1594"/>
            </a:xfrm>
          </p:grpSpPr>
          <p:sp>
            <p:nvSpPr>
              <p:cNvPr id="17430" name="Freeform 5"/>
              <p:cNvSpPr>
                <a:spLocks/>
              </p:cNvSpPr>
              <p:nvPr/>
            </p:nvSpPr>
            <p:spPr bwMode="auto">
              <a:xfrm>
                <a:off x="204" y="1668"/>
                <a:ext cx="1759" cy="1080"/>
              </a:xfrm>
              <a:custGeom>
                <a:avLst/>
                <a:gdLst>
                  <a:gd name="T0" fmla="*/ 0 w 1368"/>
                  <a:gd name="T1" fmla="*/ 349766 h 840"/>
                  <a:gd name="T2" fmla="*/ 570878 w 1368"/>
                  <a:gd name="T3" fmla="*/ 349766 h 840"/>
                  <a:gd name="T4" fmla="*/ 195244 w 1368"/>
                  <a:gd name="T5" fmla="*/ 0 h 840"/>
                  <a:gd name="T6" fmla="*/ 0 w 1368"/>
                  <a:gd name="T7" fmla="*/ 349766 h 8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8"/>
                  <a:gd name="T13" fmla="*/ 0 h 840"/>
                  <a:gd name="T14" fmla="*/ 1368 w 1368"/>
                  <a:gd name="T15" fmla="*/ 840 h 8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8" h="840">
                    <a:moveTo>
                      <a:pt x="0" y="840"/>
                    </a:moveTo>
                    <a:lnTo>
                      <a:pt x="1368" y="840"/>
                    </a:lnTo>
                    <a:lnTo>
                      <a:pt x="468" y="0"/>
                    </a:lnTo>
                    <a:lnTo>
                      <a:pt x="0" y="84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Text Box 6"/>
              <p:cNvSpPr txBox="1">
                <a:spLocks noChangeArrowheads="1"/>
              </p:cNvSpPr>
              <p:nvPr/>
            </p:nvSpPr>
            <p:spPr bwMode="auto">
              <a:xfrm>
                <a:off x="0" y="270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17432" name="Text Box 7"/>
              <p:cNvSpPr txBox="1">
                <a:spLocks noChangeArrowheads="1"/>
              </p:cNvSpPr>
              <p:nvPr/>
            </p:nvSpPr>
            <p:spPr bwMode="auto">
              <a:xfrm>
                <a:off x="696" y="1404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</a:p>
            </p:txBody>
          </p:sp>
          <p:sp>
            <p:nvSpPr>
              <p:cNvPr id="17433" name="Text Box 8"/>
              <p:cNvSpPr txBox="1">
                <a:spLocks noChangeArrowheads="1"/>
              </p:cNvSpPr>
              <p:nvPr/>
            </p:nvSpPr>
            <p:spPr bwMode="auto">
              <a:xfrm>
                <a:off x="1920" y="2688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</a:p>
            </p:txBody>
          </p:sp>
          <p:sp>
            <p:nvSpPr>
              <p:cNvPr id="17434" name="Text Box 9"/>
              <p:cNvSpPr txBox="1">
                <a:spLocks noChangeArrowheads="1"/>
              </p:cNvSpPr>
              <p:nvPr/>
            </p:nvSpPr>
            <p:spPr bwMode="auto">
              <a:xfrm>
                <a:off x="1332" y="198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17435" name="Text Box 10"/>
              <p:cNvSpPr txBox="1">
                <a:spLocks noChangeArrowheads="1"/>
              </p:cNvSpPr>
              <p:nvPr/>
            </p:nvSpPr>
            <p:spPr bwMode="auto">
              <a:xfrm>
                <a:off x="876" y="2748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</a:p>
            </p:txBody>
          </p:sp>
          <p:sp>
            <p:nvSpPr>
              <p:cNvPr id="17436" name="Text Box 11"/>
              <p:cNvSpPr txBox="1">
                <a:spLocks noChangeArrowheads="1"/>
              </p:cNvSpPr>
              <p:nvPr/>
            </p:nvSpPr>
            <p:spPr bwMode="auto">
              <a:xfrm>
                <a:off x="228" y="2004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</a:p>
            </p:txBody>
          </p:sp>
        </p:grpSp>
        <p:sp>
          <p:nvSpPr>
            <p:cNvPr id="17429" name="Text Box 12"/>
            <p:cNvSpPr txBox="1">
              <a:spLocks noChangeArrowheads="1"/>
            </p:cNvSpPr>
            <p:nvPr/>
          </p:nvSpPr>
          <p:spPr bwMode="auto">
            <a:xfrm>
              <a:off x="2364" y="732"/>
              <a:ext cx="2592" cy="231"/>
            </a:xfrm>
            <a:prstGeom prst="rect">
              <a:avLst/>
            </a:prstGeom>
            <a:gradFill rotWithShape="0">
              <a:gsLst>
                <a:gs pos="0">
                  <a:srgbClr val="A987A9"/>
                </a:gs>
                <a:gs pos="50000">
                  <a:srgbClr val="FFCCFF"/>
                </a:gs>
                <a:gs pos="100000">
                  <a:srgbClr val="A987A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Consider a general triangle ABC.</a:t>
              </a:r>
              <a:endParaRPr lang="en-GB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7412" name="Text Box 13"/>
          <p:cNvSpPr txBox="1">
            <a:spLocks noChangeArrowheads="1"/>
          </p:cNvSpPr>
          <p:nvPr/>
        </p:nvSpPr>
        <p:spPr bwMode="auto">
          <a:xfrm>
            <a:off x="2957513" y="260350"/>
            <a:ext cx="2667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The Sine Rule</a:t>
            </a:r>
          </a:p>
        </p:txBody>
      </p:sp>
      <p:sp>
        <p:nvSpPr>
          <p:cNvPr id="4110" name="Text Box 14" descr="Newsprint"/>
          <p:cNvSpPr txBox="1">
            <a:spLocks noChangeArrowheads="1"/>
          </p:cNvSpPr>
          <p:nvPr/>
        </p:nvSpPr>
        <p:spPr bwMode="auto">
          <a:xfrm>
            <a:off x="742950" y="4267200"/>
            <a:ext cx="3048000" cy="3460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/>
              <a:t>Draw CP perpendicular to BA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492250" y="2203450"/>
            <a:ext cx="565150" cy="1770063"/>
            <a:chOff x="940" y="1388"/>
            <a:chExt cx="356" cy="1115"/>
          </a:xfrm>
        </p:grpSpPr>
        <p:sp>
          <p:nvSpPr>
            <p:cNvPr id="17425" name="Line 16"/>
            <p:cNvSpPr>
              <a:spLocks noChangeShapeType="1"/>
            </p:cNvSpPr>
            <p:nvPr/>
          </p:nvSpPr>
          <p:spPr bwMode="auto">
            <a:xfrm>
              <a:off x="1140" y="1388"/>
              <a:ext cx="0" cy="107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Text Box 17"/>
            <p:cNvSpPr txBox="1">
              <a:spLocks noChangeArrowheads="1"/>
            </p:cNvSpPr>
            <p:nvPr/>
          </p:nvSpPr>
          <p:spPr bwMode="auto">
            <a:xfrm>
              <a:off x="940" y="2272"/>
              <a:ext cx="1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P</a:t>
              </a:r>
            </a:p>
          </p:txBody>
        </p:sp>
        <p:sp>
          <p:nvSpPr>
            <p:cNvPr id="17427" name="Rectangle 18"/>
            <p:cNvSpPr>
              <a:spLocks noChangeArrowheads="1"/>
            </p:cNvSpPr>
            <p:nvPr/>
          </p:nvSpPr>
          <p:spPr bwMode="auto">
            <a:xfrm>
              <a:off x="1140" y="2304"/>
              <a:ext cx="156" cy="15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9216" name="Object 2"/>
          <p:cNvGraphicFramePr>
            <a:graphicFrameLocks noChangeAspect="1"/>
          </p:cNvGraphicFramePr>
          <p:nvPr/>
        </p:nvGraphicFramePr>
        <p:xfrm>
          <a:off x="4572000" y="1911350"/>
          <a:ext cx="27384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Equation" r:id="rId4" imgW="1752600" imgH="406400" progId="Equation.DSMT4">
                  <p:embed/>
                </p:oleObj>
              </mc:Choice>
              <mc:Fallback>
                <p:oleObj name="Equation" r:id="rId4" imgW="1752600" imgH="40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11350"/>
                        <a:ext cx="27384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" name="Object 3"/>
          <p:cNvGraphicFramePr>
            <a:graphicFrameLocks noChangeAspect="1"/>
          </p:cNvGraphicFramePr>
          <p:nvPr/>
        </p:nvGraphicFramePr>
        <p:xfrm>
          <a:off x="4116388" y="2616200"/>
          <a:ext cx="31940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Equation" r:id="rId6" imgW="2043813" imgH="406224" progId="Equation.DSMT4">
                  <p:embed/>
                </p:oleObj>
              </mc:Choice>
              <mc:Fallback>
                <p:oleObj name="Equation" r:id="rId6" imgW="2043813" imgH="4062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2616200"/>
                        <a:ext cx="31940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5122863" y="3279775"/>
          <a:ext cx="1865312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Equation" r:id="rId8" imgW="1193800" imgH="190500" progId="Equation.DSMT4">
                  <p:embed/>
                </p:oleObj>
              </mc:Choice>
              <mc:Fallback>
                <p:oleObj name="Equation" r:id="rId8" imgW="1193800" imgH="190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63" y="3279775"/>
                        <a:ext cx="1865312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5159375" y="3644900"/>
          <a:ext cx="14493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Equation" r:id="rId10" imgW="926698" imgH="406224" progId="Equation.DSMT4">
                  <p:embed/>
                </p:oleObj>
              </mc:Choice>
              <mc:Fallback>
                <p:oleObj name="Equation" r:id="rId10" imgW="926698" imgH="4062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644900"/>
                        <a:ext cx="1449388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5135563" y="4235450"/>
          <a:ext cx="16891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Equation" r:id="rId12" imgW="1079032" imgH="406224" progId="Equation.DSMT4">
                  <p:embed/>
                </p:oleObj>
              </mc:Choice>
              <mc:Fallback>
                <p:oleObj name="Equation" r:id="rId12" imgW="1079032" imgH="4062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563" y="4235450"/>
                        <a:ext cx="1689100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4038600" y="1866900"/>
            <a:ext cx="3543300" cy="3067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361950" y="5313363"/>
            <a:ext cx="3286125" cy="406400"/>
          </a:xfrm>
          <a:prstGeom prst="rect">
            <a:avLst/>
          </a:prstGeom>
          <a:gradFill rotWithShape="0">
            <a:gsLst>
              <a:gs pos="0">
                <a:srgbClr val="BDBDBD"/>
              </a:gs>
              <a:gs pos="50000">
                <a:srgbClr val="F8F8F8"/>
              </a:gs>
              <a:gs pos="100000">
                <a:srgbClr val="BDBDBD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can be extended to </a:t>
            </a:r>
          </a:p>
        </p:txBody>
      </p:sp>
      <p:graphicFrame>
        <p:nvGraphicFramePr>
          <p:cNvPr id="9221" name="Object 7"/>
          <p:cNvGraphicFramePr>
            <a:graphicFrameLocks noChangeAspect="1"/>
          </p:cNvGraphicFramePr>
          <p:nvPr/>
        </p:nvGraphicFramePr>
        <p:xfrm>
          <a:off x="820738" y="5911850"/>
          <a:ext cx="220503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14" imgW="1409088" imgH="406224" progId="Equation.DSMT4">
                  <p:embed/>
                </p:oleObj>
              </mc:Choice>
              <mc:Fallback>
                <p:oleObj name="Equation" r:id="rId14" imgW="1409088" imgH="40622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5911850"/>
                        <a:ext cx="2205037" cy="633413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A9A987"/>
                          </a:gs>
                          <a:gs pos="50000">
                            <a:srgbClr val="FFFFCC"/>
                          </a:gs>
                          <a:gs pos="100000">
                            <a:srgbClr val="A9A987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3733800" y="6037263"/>
            <a:ext cx="2136775" cy="396875"/>
          </a:xfrm>
          <a:prstGeom prst="rect">
            <a:avLst/>
          </a:prstGeom>
          <a:gradFill rotWithShape="0">
            <a:gsLst>
              <a:gs pos="0">
                <a:srgbClr val="BDBDBD"/>
              </a:gs>
              <a:gs pos="50000">
                <a:srgbClr val="F8F8F8"/>
              </a:gs>
              <a:gs pos="100000">
                <a:srgbClr val="BDBDBD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or equivalently</a:t>
            </a:r>
          </a:p>
        </p:txBody>
      </p:sp>
      <p:graphicFrame>
        <p:nvGraphicFramePr>
          <p:cNvPr id="9222" name="Object 8"/>
          <p:cNvGraphicFramePr>
            <a:graphicFrameLocks noChangeAspect="1"/>
          </p:cNvGraphicFramePr>
          <p:nvPr/>
        </p:nvGraphicFramePr>
        <p:xfrm>
          <a:off x="6249988" y="5873750"/>
          <a:ext cx="220503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16" imgW="1409088" imgH="406224" progId="Equation.DSMT4">
                  <p:embed/>
                </p:oleObj>
              </mc:Choice>
              <mc:Fallback>
                <p:oleObj name="Equation" r:id="rId16" imgW="1409088" imgH="406224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5873750"/>
                        <a:ext cx="2205037" cy="633413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A9A987"/>
                          </a:gs>
                          <a:gs pos="50000">
                            <a:srgbClr val="FFFFCC"/>
                          </a:gs>
                          <a:gs pos="100000">
                            <a:srgbClr val="A9A987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 autoUpdateAnimBg="0"/>
      <p:bldP spid="4110" grpId="0" animBg="1" autoUpdateAnimBg="0"/>
      <p:bldP spid="4120" grpId="0" animBg="1"/>
      <p:bldP spid="4121" grpId="0" animBg="1" autoUpdateAnimBg="0"/>
      <p:bldP spid="412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70138" y="434975"/>
            <a:ext cx="5089525" cy="762000"/>
          </a:xfrm>
        </p:spPr>
        <p:txBody>
          <a:bodyPr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Calculating Sides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Using </a:t>
            </a: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The Sine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grpSp>
        <p:nvGrpSpPr>
          <p:cNvPr id="18435" name="Group 12"/>
          <p:cNvGrpSpPr>
            <a:grpSpLocks/>
          </p:cNvGrpSpPr>
          <p:nvPr/>
        </p:nvGrpSpPr>
        <p:grpSpPr bwMode="auto">
          <a:xfrm>
            <a:off x="3700463" y="2503488"/>
            <a:ext cx="4114800" cy="1219200"/>
            <a:chOff x="1584" y="864"/>
            <a:chExt cx="2592" cy="768"/>
          </a:xfrm>
        </p:grpSpPr>
        <p:grpSp>
          <p:nvGrpSpPr>
            <p:cNvPr id="18456" name="Group 6"/>
            <p:cNvGrpSpPr>
              <a:grpSpLocks/>
            </p:cNvGrpSpPr>
            <p:nvPr/>
          </p:nvGrpSpPr>
          <p:grpSpPr bwMode="auto">
            <a:xfrm>
              <a:off x="1584" y="912"/>
              <a:ext cx="2592" cy="720"/>
              <a:chOff x="1584" y="912"/>
              <a:chExt cx="2592" cy="576"/>
            </a:xfrm>
          </p:grpSpPr>
          <p:sp>
            <p:nvSpPr>
              <p:cNvPr id="18461" name="Line 3"/>
              <p:cNvSpPr>
                <a:spLocks noChangeShapeType="1"/>
              </p:cNvSpPr>
              <p:nvPr/>
            </p:nvSpPr>
            <p:spPr bwMode="auto">
              <a:xfrm flipV="1">
                <a:off x="1584" y="912"/>
                <a:ext cx="1008" cy="57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462" name="Line 4"/>
              <p:cNvSpPr>
                <a:spLocks noChangeShapeType="1"/>
              </p:cNvSpPr>
              <p:nvPr/>
            </p:nvSpPr>
            <p:spPr bwMode="auto">
              <a:xfrm>
                <a:off x="2592" y="912"/>
                <a:ext cx="1584" cy="43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463" name="Line 5"/>
              <p:cNvSpPr>
                <a:spLocks noChangeShapeType="1"/>
              </p:cNvSpPr>
              <p:nvPr/>
            </p:nvSpPr>
            <p:spPr bwMode="auto">
              <a:xfrm flipV="1">
                <a:off x="1584" y="1344"/>
                <a:ext cx="2592" cy="14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8457" name="Text Box 7"/>
            <p:cNvSpPr txBox="1">
              <a:spLocks noChangeArrowheads="1"/>
            </p:cNvSpPr>
            <p:nvPr/>
          </p:nvSpPr>
          <p:spPr bwMode="auto">
            <a:xfrm>
              <a:off x="1680" y="960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10m</a:t>
              </a:r>
            </a:p>
          </p:txBody>
        </p:sp>
        <p:sp>
          <p:nvSpPr>
            <p:cNvPr id="18458" name="Text Box 8"/>
            <p:cNvSpPr txBox="1">
              <a:spLocks noChangeArrowheads="1"/>
            </p:cNvSpPr>
            <p:nvPr/>
          </p:nvSpPr>
          <p:spPr bwMode="auto">
            <a:xfrm>
              <a:off x="3335" y="1255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34</a:t>
              </a:r>
              <a:r>
                <a:rPr lang="en-GB" baseline="30000"/>
                <a:t>o</a:t>
              </a:r>
            </a:p>
          </p:txBody>
        </p:sp>
        <p:sp>
          <p:nvSpPr>
            <p:cNvPr id="18459" name="Text Box 9"/>
            <p:cNvSpPr txBox="1">
              <a:spLocks noChangeArrowheads="1"/>
            </p:cNvSpPr>
            <p:nvPr/>
          </p:nvSpPr>
          <p:spPr bwMode="auto">
            <a:xfrm>
              <a:off x="1904" y="134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41</a:t>
              </a:r>
              <a:r>
                <a:rPr lang="en-GB" baseline="30000"/>
                <a:t>o</a:t>
              </a:r>
            </a:p>
          </p:txBody>
        </p:sp>
        <p:sp>
          <p:nvSpPr>
            <p:cNvPr id="18460" name="Text Box 10"/>
            <p:cNvSpPr txBox="1">
              <a:spLocks noChangeArrowheads="1"/>
            </p:cNvSpPr>
            <p:nvPr/>
          </p:nvSpPr>
          <p:spPr bwMode="auto">
            <a:xfrm>
              <a:off x="3408" y="864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a</a:t>
              </a:r>
            </a:p>
          </p:txBody>
        </p:sp>
      </p:grp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998538" y="3894138"/>
            <a:ext cx="541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Match up corresponding sides and angles: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4702175" y="2960688"/>
            <a:ext cx="1360488" cy="4794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5360" name="Object 2"/>
          <p:cNvGraphicFramePr>
            <a:graphicFrameLocks noChangeAspect="1"/>
          </p:cNvGraphicFramePr>
          <p:nvPr/>
        </p:nvGraphicFramePr>
        <p:xfrm>
          <a:off x="1993900" y="4427538"/>
          <a:ext cx="1193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3" imgW="596641" imgH="393529" progId="Equation.DSMT4">
                  <p:embed/>
                </p:oleObj>
              </mc:Choice>
              <mc:Fallback>
                <p:oleObj name="Equation" r:id="rId3" imgW="596641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4427538"/>
                        <a:ext cx="1193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4843463" y="3036888"/>
            <a:ext cx="1644650" cy="257175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5361" name="Object 3"/>
          <p:cNvGraphicFramePr>
            <a:graphicFrameLocks noChangeAspect="1"/>
          </p:cNvGraphicFramePr>
          <p:nvPr/>
        </p:nvGraphicFramePr>
        <p:xfrm>
          <a:off x="3271838" y="4411663"/>
          <a:ext cx="965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5" imgW="482391" imgH="393529" progId="Equation.DSMT4">
                  <p:embed/>
                </p:oleObj>
              </mc:Choice>
              <mc:Fallback>
                <p:oleObj name="Equation" r:id="rId5" imgW="482391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8" y="4411663"/>
                        <a:ext cx="965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1277938" y="5305425"/>
            <a:ext cx="4019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Rearrange and solve for </a:t>
            </a:r>
            <a:r>
              <a:rPr lang="en-GB" sz="2400"/>
              <a:t>a</a:t>
            </a:r>
            <a:r>
              <a:rPr lang="en-GB" sz="2400">
                <a:solidFill>
                  <a:srgbClr val="FFFF00"/>
                </a:solidFill>
              </a:rPr>
              <a:t>.</a:t>
            </a:r>
          </a:p>
        </p:txBody>
      </p:sp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2022475" y="5799138"/>
          <a:ext cx="189706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7" imgW="863225" imgH="418918" progId="Equation.DSMT4">
                  <p:embed/>
                </p:oleObj>
              </mc:Choice>
              <mc:Fallback>
                <p:oleObj name="Equation" r:id="rId7" imgW="863225" imgH="418918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75" y="5799138"/>
                        <a:ext cx="1897063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4230688" y="5961063"/>
          <a:ext cx="3022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Equation" r:id="rId9" imgW="1497950" imgH="393529" progId="Equation.DSMT4">
                  <p:embed/>
                </p:oleObj>
              </mc:Choice>
              <mc:Fallback>
                <p:oleObj name="Equation" r:id="rId9" imgW="1497950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88" y="5961063"/>
                        <a:ext cx="3022600" cy="685800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4" name="Text Box 25"/>
          <p:cNvSpPr txBox="1">
            <a:spLocks noChangeArrowheads="1"/>
          </p:cNvSpPr>
          <p:nvPr/>
        </p:nvSpPr>
        <p:spPr bwMode="auto">
          <a:xfrm>
            <a:off x="892175" y="1919288"/>
            <a:ext cx="787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1 : Find the length of </a:t>
            </a:r>
            <a:r>
              <a:rPr lang="en-GB" sz="2400"/>
              <a:t>a</a:t>
            </a:r>
            <a:r>
              <a:rPr lang="en-GB" sz="2400">
                <a:solidFill>
                  <a:srgbClr val="FFFF00"/>
                </a:solidFill>
              </a:rPr>
              <a:t> in this triangle.</a:t>
            </a:r>
          </a:p>
        </p:txBody>
      </p:sp>
      <p:sp>
        <p:nvSpPr>
          <p:cNvPr id="18445" name="TextBox 27"/>
          <p:cNvSpPr txBox="1">
            <a:spLocks noChangeArrowheads="1"/>
          </p:cNvSpPr>
          <p:nvPr/>
        </p:nvSpPr>
        <p:spPr bwMode="auto">
          <a:xfrm>
            <a:off x="3338513" y="3440113"/>
            <a:ext cx="409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A</a:t>
            </a:r>
          </a:p>
        </p:txBody>
      </p:sp>
      <p:sp>
        <p:nvSpPr>
          <p:cNvPr id="18446" name="TextBox 28"/>
          <p:cNvSpPr txBox="1">
            <a:spLocks noChangeArrowheads="1"/>
          </p:cNvSpPr>
          <p:nvPr/>
        </p:nvSpPr>
        <p:spPr bwMode="auto">
          <a:xfrm>
            <a:off x="4868863" y="2286000"/>
            <a:ext cx="379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B</a:t>
            </a:r>
          </a:p>
        </p:txBody>
      </p:sp>
      <p:sp>
        <p:nvSpPr>
          <p:cNvPr id="18447" name="TextBox 29"/>
          <p:cNvSpPr txBox="1">
            <a:spLocks noChangeArrowheads="1"/>
          </p:cNvSpPr>
          <p:nvPr/>
        </p:nvSpPr>
        <p:spPr bwMode="auto">
          <a:xfrm>
            <a:off x="7888288" y="3273425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C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891213" y="4286250"/>
          <a:ext cx="2819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Equation" r:id="rId11" imgW="1409088" imgH="393529" progId="Equation.DSMT4">
                  <p:embed/>
                </p:oleObj>
              </mc:Choice>
              <mc:Fallback>
                <p:oleObj name="Equation" r:id="rId11" imgW="140908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1213" y="4286250"/>
                        <a:ext cx="2819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" name="Picture 30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368143" y="4833257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Picture 31" descr="question mar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077581" y="3904342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32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146143" y="3911599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" name="Picture 33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167914" y="4963885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6829425" y="4325938"/>
            <a:ext cx="1016000" cy="869950"/>
            <a:chOff x="6828971" y="4325256"/>
            <a:chExt cx="1016000" cy="870857"/>
          </a:xfrm>
        </p:grpSpPr>
        <p:cxnSp>
          <p:nvCxnSpPr>
            <p:cNvPr id="36" name="Straight Connector 35"/>
            <p:cNvCxnSpPr/>
            <p:nvPr/>
          </p:nvCxnSpPr>
          <p:spPr>
            <a:xfrm rot="16200000" flipH="1">
              <a:off x="6908687" y="4324915"/>
              <a:ext cx="870857" cy="87153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828971" y="4333201"/>
              <a:ext cx="1016000" cy="81205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/>
      <p:bldP spid="6158" grpId="0" animBg="1"/>
      <p:bldP spid="6161" grpId="0" animBg="1"/>
      <p:bldP spid="61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581025"/>
            <a:ext cx="5091112" cy="762000"/>
          </a:xfrm>
        </p:spPr>
        <p:txBody>
          <a:bodyPr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Calculating Sides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Using </a:t>
            </a: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The Sine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grpSp>
        <p:nvGrpSpPr>
          <p:cNvPr id="19459" name="Group 11"/>
          <p:cNvGrpSpPr>
            <a:grpSpLocks/>
          </p:cNvGrpSpPr>
          <p:nvPr/>
        </p:nvGrpSpPr>
        <p:grpSpPr bwMode="auto">
          <a:xfrm>
            <a:off x="4510088" y="2379663"/>
            <a:ext cx="4114800" cy="1833562"/>
            <a:chOff x="1152" y="1008"/>
            <a:chExt cx="2592" cy="1155"/>
          </a:xfrm>
        </p:grpSpPr>
        <p:grpSp>
          <p:nvGrpSpPr>
            <p:cNvPr id="19481" name="Group 3"/>
            <p:cNvGrpSpPr>
              <a:grpSpLocks/>
            </p:cNvGrpSpPr>
            <p:nvPr/>
          </p:nvGrpSpPr>
          <p:grpSpPr bwMode="auto">
            <a:xfrm>
              <a:off x="1152" y="1104"/>
              <a:ext cx="2592" cy="720"/>
              <a:chOff x="1584" y="912"/>
              <a:chExt cx="2592" cy="576"/>
            </a:xfrm>
          </p:grpSpPr>
          <p:sp>
            <p:nvSpPr>
              <p:cNvPr id="19486" name="Line 4"/>
              <p:cNvSpPr>
                <a:spLocks noChangeShapeType="1"/>
              </p:cNvSpPr>
              <p:nvPr/>
            </p:nvSpPr>
            <p:spPr bwMode="auto">
              <a:xfrm flipV="1">
                <a:off x="1584" y="912"/>
                <a:ext cx="1008" cy="57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87" name="Line 5"/>
              <p:cNvSpPr>
                <a:spLocks noChangeShapeType="1"/>
              </p:cNvSpPr>
              <p:nvPr/>
            </p:nvSpPr>
            <p:spPr bwMode="auto">
              <a:xfrm>
                <a:off x="2592" y="912"/>
                <a:ext cx="1584" cy="43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88" name="Line 6"/>
              <p:cNvSpPr>
                <a:spLocks noChangeShapeType="1"/>
              </p:cNvSpPr>
              <p:nvPr/>
            </p:nvSpPr>
            <p:spPr bwMode="auto">
              <a:xfrm flipV="1">
                <a:off x="1584" y="1344"/>
                <a:ext cx="2592" cy="14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9482" name="Text Box 7"/>
            <p:cNvSpPr txBox="1">
              <a:spLocks noChangeArrowheads="1"/>
            </p:cNvSpPr>
            <p:nvPr/>
          </p:nvSpPr>
          <p:spPr bwMode="auto">
            <a:xfrm>
              <a:off x="2976" y="1008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10m</a:t>
              </a:r>
            </a:p>
          </p:txBody>
        </p:sp>
        <p:sp>
          <p:nvSpPr>
            <p:cNvPr id="19483" name="Text Box 8"/>
            <p:cNvSpPr txBox="1">
              <a:spLocks noChangeArrowheads="1"/>
            </p:cNvSpPr>
            <p:nvPr/>
          </p:nvSpPr>
          <p:spPr bwMode="auto">
            <a:xfrm>
              <a:off x="1989" y="1136"/>
              <a:ext cx="55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133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19484" name="Text Box 9"/>
            <p:cNvSpPr txBox="1">
              <a:spLocks noChangeArrowheads="1"/>
            </p:cNvSpPr>
            <p:nvPr/>
          </p:nvSpPr>
          <p:spPr bwMode="auto">
            <a:xfrm>
              <a:off x="1440" y="1536"/>
              <a:ext cx="47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37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19485" name="Text Box 10"/>
            <p:cNvSpPr txBox="1">
              <a:spLocks noChangeArrowheads="1"/>
            </p:cNvSpPr>
            <p:nvPr/>
          </p:nvSpPr>
          <p:spPr bwMode="auto">
            <a:xfrm>
              <a:off x="2112" y="1872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d</a:t>
              </a:r>
            </a:p>
          </p:txBody>
        </p:sp>
      </p:grpSp>
      <p:sp>
        <p:nvSpPr>
          <p:cNvPr id="42" name="Line 14"/>
          <p:cNvSpPr>
            <a:spLocks noChangeShapeType="1"/>
          </p:cNvSpPr>
          <p:nvPr/>
        </p:nvSpPr>
        <p:spPr bwMode="auto">
          <a:xfrm flipV="1">
            <a:off x="6175375" y="2974975"/>
            <a:ext cx="0" cy="533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43" name="Object 7"/>
          <p:cNvGraphicFramePr>
            <a:graphicFrameLocks noChangeAspect="1"/>
          </p:cNvGraphicFramePr>
          <p:nvPr/>
        </p:nvGraphicFramePr>
        <p:xfrm>
          <a:off x="1325563" y="4168775"/>
          <a:ext cx="13938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3" imgW="660113" imgH="393529" progId="Equation.DSMT4">
                  <p:embed/>
                </p:oleObj>
              </mc:Choice>
              <mc:Fallback>
                <p:oleObj name="Equation" r:id="rId3" imgW="660113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563" y="4168775"/>
                        <a:ext cx="139382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Line 17"/>
          <p:cNvSpPr>
            <a:spLocks noChangeShapeType="1"/>
          </p:cNvSpPr>
          <p:nvPr/>
        </p:nvSpPr>
        <p:spPr bwMode="auto">
          <a:xfrm flipV="1">
            <a:off x="5565775" y="3051175"/>
            <a:ext cx="1447800" cy="304800"/>
          </a:xfrm>
          <a:prstGeom prst="line">
            <a:avLst/>
          </a:prstGeom>
          <a:noFill/>
          <a:ln w="57150" cap="sq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45" name="Object 8"/>
          <p:cNvGraphicFramePr>
            <a:graphicFrameLocks noChangeAspect="1"/>
          </p:cNvGraphicFramePr>
          <p:nvPr/>
        </p:nvGraphicFramePr>
        <p:xfrm>
          <a:off x="2860675" y="4168775"/>
          <a:ext cx="96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5" imgW="482391" imgH="393529" progId="Equation.DSMT4">
                  <p:embed/>
                </p:oleObj>
              </mc:Choice>
              <mc:Fallback>
                <p:oleObj name="Equation" r:id="rId5" imgW="482391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4168775"/>
                        <a:ext cx="965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0"/>
          <p:cNvGraphicFramePr>
            <a:graphicFrameLocks noChangeAspect="1"/>
          </p:cNvGraphicFramePr>
          <p:nvPr/>
        </p:nvGraphicFramePr>
        <p:xfrm>
          <a:off x="1846263" y="5740400"/>
          <a:ext cx="1976437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7" imgW="939800" imgH="419100" progId="Equation.DSMT4">
                  <p:embed/>
                </p:oleObj>
              </mc:Choice>
              <mc:Fallback>
                <p:oleObj name="Equation" r:id="rId7" imgW="939800" imgH="419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5740400"/>
                        <a:ext cx="1976437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1"/>
          <p:cNvGraphicFramePr>
            <a:graphicFrameLocks noChangeAspect="1"/>
          </p:cNvGraphicFramePr>
          <p:nvPr/>
        </p:nvGraphicFramePr>
        <p:xfrm>
          <a:off x="4008438" y="5802313"/>
          <a:ext cx="185261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9" imgW="901309" imgH="393529" progId="Equation.DSMT4">
                  <p:embed/>
                </p:oleObj>
              </mc:Choice>
              <mc:Fallback>
                <p:oleObj name="Equation" r:id="rId9" imgW="901309" imgH="39352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5802313"/>
                        <a:ext cx="1852612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6022975" y="6026150"/>
            <a:ext cx="1371600" cy="4572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= 12.14m</a:t>
            </a: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998538" y="3894138"/>
            <a:ext cx="541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Match up corresponding sides and angles: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885825" y="5175250"/>
            <a:ext cx="4281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Rearrange and solve for </a:t>
            </a:r>
            <a:r>
              <a:rPr lang="en-GB" sz="2400"/>
              <a:t>d</a:t>
            </a:r>
            <a:r>
              <a:rPr lang="en-GB" sz="240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9469" name="Text Box 25"/>
          <p:cNvSpPr txBox="1">
            <a:spLocks noChangeArrowheads="1"/>
          </p:cNvSpPr>
          <p:nvPr/>
        </p:nvSpPr>
        <p:spPr bwMode="auto">
          <a:xfrm>
            <a:off x="892175" y="1919288"/>
            <a:ext cx="787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2 : Find the length of </a:t>
            </a:r>
            <a:r>
              <a:rPr lang="en-GB" sz="2400"/>
              <a:t>d</a:t>
            </a:r>
            <a:r>
              <a:rPr lang="en-GB" sz="2400">
                <a:solidFill>
                  <a:srgbClr val="FFFF00"/>
                </a:solidFill>
              </a:rPr>
              <a:t> in this triangle.</a:t>
            </a:r>
          </a:p>
        </p:txBody>
      </p:sp>
      <p:sp>
        <p:nvSpPr>
          <p:cNvPr id="19470" name="TextBox 56"/>
          <p:cNvSpPr txBox="1">
            <a:spLocks noChangeArrowheads="1"/>
          </p:cNvSpPr>
          <p:nvPr/>
        </p:nvSpPr>
        <p:spPr bwMode="auto">
          <a:xfrm>
            <a:off x="4151313" y="3454400"/>
            <a:ext cx="369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C</a:t>
            </a:r>
          </a:p>
        </p:txBody>
      </p:sp>
      <p:sp>
        <p:nvSpPr>
          <p:cNvPr id="19471" name="TextBox 57"/>
          <p:cNvSpPr txBox="1">
            <a:spLocks noChangeArrowheads="1"/>
          </p:cNvSpPr>
          <p:nvPr/>
        </p:nvSpPr>
        <p:spPr bwMode="auto">
          <a:xfrm>
            <a:off x="5667375" y="2212975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D</a:t>
            </a:r>
          </a:p>
        </p:txBody>
      </p:sp>
      <p:sp>
        <p:nvSpPr>
          <p:cNvPr id="19472" name="TextBox 58"/>
          <p:cNvSpPr txBox="1">
            <a:spLocks noChangeArrowheads="1"/>
          </p:cNvSpPr>
          <p:nvPr/>
        </p:nvSpPr>
        <p:spPr bwMode="auto">
          <a:xfrm>
            <a:off x="8621713" y="3236913"/>
            <a:ext cx="376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E</a:t>
            </a:r>
          </a:p>
        </p:txBody>
      </p:sp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5878513" y="4286250"/>
          <a:ext cx="2844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name="Equation" r:id="rId11" imgW="1422400" imgH="393700" progId="Equation.DSMT4">
                  <p:embed/>
                </p:oleObj>
              </mc:Choice>
              <mc:Fallback>
                <p:oleObj name="Equation" r:id="rId11" imgW="14224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4286250"/>
                        <a:ext cx="2844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31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079343" y="4978400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32" descr="question mar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035524" y="3846285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" name="Picture 33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88314" y="4027714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Picture 34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52029" y="4992914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7859713" y="4310063"/>
            <a:ext cx="1016000" cy="871537"/>
            <a:chOff x="6828971" y="4325256"/>
            <a:chExt cx="1016000" cy="870857"/>
          </a:xfrm>
        </p:grpSpPr>
        <p:cxnSp>
          <p:nvCxnSpPr>
            <p:cNvPr id="37" name="Straight Connector 36"/>
            <p:cNvCxnSpPr/>
            <p:nvPr/>
          </p:nvCxnSpPr>
          <p:spPr>
            <a:xfrm rot="16200000" flipH="1">
              <a:off x="6908686" y="4324916"/>
              <a:ext cx="870857" cy="87153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51" grpId="0" animBg="1" autoUpdateAnimBg="0"/>
      <p:bldP spid="53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1975" y="790575"/>
            <a:ext cx="5700713" cy="609600"/>
          </a:xfrm>
        </p:spPr>
        <p:txBody>
          <a:bodyPr/>
          <a:lstStyle/>
          <a:p>
            <a:pPr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What goes </a:t>
            </a: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in the Box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?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08063" y="2028825"/>
            <a:ext cx="791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Find the unknown side in each of the triangles below:</a:t>
            </a:r>
          </a:p>
        </p:txBody>
      </p:sp>
      <p:grpSp>
        <p:nvGrpSpPr>
          <p:cNvPr id="20484" name="Group 13"/>
          <p:cNvGrpSpPr>
            <a:grpSpLocks/>
          </p:cNvGrpSpPr>
          <p:nvPr/>
        </p:nvGrpSpPr>
        <p:grpSpPr bwMode="auto">
          <a:xfrm>
            <a:off x="1008063" y="3236913"/>
            <a:ext cx="2895600" cy="1600200"/>
            <a:chOff x="864" y="960"/>
            <a:chExt cx="1824" cy="1008"/>
          </a:xfrm>
        </p:grpSpPr>
        <p:sp>
          <p:nvSpPr>
            <p:cNvPr id="20499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(1)</a:t>
              </a:r>
            </a:p>
          </p:txBody>
        </p:sp>
        <p:grpSp>
          <p:nvGrpSpPr>
            <p:cNvPr id="20500" name="Group 8"/>
            <p:cNvGrpSpPr>
              <a:grpSpLocks/>
            </p:cNvGrpSpPr>
            <p:nvPr/>
          </p:nvGrpSpPr>
          <p:grpSpPr bwMode="auto">
            <a:xfrm>
              <a:off x="1344" y="1152"/>
              <a:ext cx="1344" cy="816"/>
              <a:chOff x="1344" y="1152"/>
              <a:chExt cx="1344" cy="816"/>
            </a:xfrm>
          </p:grpSpPr>
          <p:sp>
            <p:nvSpPr>
              <p:cNvPr id="20505" name="Line 5"/>
              <p:cNvSpPr>
                <a:spLocks noChangeShapeType="1"/>
              </p:cNvSpPr>
              <p:nvPr/>
            </p:nvSpPr>
            <p:spPr bwMode="auto">
              <a:xfrm>
                <a:off x="1344" y="1152"/>
                <a:ext cx="1344" cy="33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06" name="Line 6"/>
              <p:cNvSpPr>
                <a:spLocks noChangeShapeType="1"/>
              </p:cNvSpPr>
              <p:nvPr/>
            </p:nvSpPr>
            <p:spPr bwMode="auto">
              <a:xfrm>
                <a:off x="1344" y="1152"/>
                <a:ext cx="0" cy="81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07" name="Line 7"/>
              <p:cNvSpPr>
                <a:spLocks noChangeShapeType="1"/>
              </p:cNvSpPr>
              <p:nvPr/>
            </p:nvSpPr>
            <p:spPr bwMode="auto">
              <a:xfrm flipV="1">
                <a:off x="1344" y="1488"/>
                <a:ext cx="1344" cy="48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0501" name="Text Box 9"/>
            <p:cNvSpPr txBox="1">
              <a:spLocks noChangeArrowheads="1"/>
            </p:cNvSpPr>
            <p:nvPr/>
          </p:nvSpPr>
          <p:spPr bwMode="auto">
            <a:xfrm>
              <a:off x="1824" y="96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12cm</a:t>
              </a:r>
            </a:p>
          </p:txBody>
        </p:sp>
        <p:sp>
          <p:nvSpPr>
            <p:cNvPr id="20502" name="Text Box 10"/>
            <p:cNvSpPr txBox="1">
              <a:spLocks noChangeArrowheads="1"/>
            </p:cNvSpPr>
            <p:nvPr/>
          </p:nvSpPr>
          <p:spPr bwMode="auto">
            <a:xfrm>
              <a:off x="1346" y="1639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72</a:t>
              </a:r>
              <a:r>
                <a:rPr lang="en-GB" baseline="30000"/>
                <a:t>o</a:t>
              </a:r>
            </a:p>
          </p:txBody>
        </p:sp>
        <p:sp>
          <p:nvSpPr>
            <p:cNvPr id="20503" name="Text Box 11"/>
            <p:cNvSpPr txBox="1">
              <a:spLocks noChangeArrowheads="1"/>
            </p:cNvSpPr>
            <p:nvPr/>
          </p:nvSpPr>
          <p:spPr bwMode="auto">
            <a:xfrm>
              <a:off x="1995" y="1390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32</a:t>
              </a:r>
              <a:r>
                <a:rPr lang="en-GB" baseline="30000"/>
                <a:t>o</a:t>
              </a:r>
            </a:p>
          </p:txBody>
        </p:sp>
        <p:sp>
          <p:nvSpPr>
            <p:cNvPr id="20504" name="Text Box 12"/>
            <p:cNvSpPr txBox="1">
              <a:spLocks noChangeArrowheads="1"/>
            </p:cNvSpPr>
            <p:nvPr/>
          </p:nvSpPr>
          <p:spPr bwMode="auto">
            <a:xfrm>
              <a:off x="1097" y="1440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00"/>
                  </a:solidFill>
                </a:rPr>
                <a:t>a</a:t>
              </a:r>
            </a:p>
          </p:txBody>
        </p:sp>
      </p:grpSp>
      <p:grpSp>
        <p:nvGrpSpPr>
          <p:cNvPr id="20485" name="Group 23"/>
          <p:cNvGrpSpPr>
            <a:grpSpLocks/>
          </p:cNvGrpSpPr>
          <p:nvPr/>
        </p:nvGrpSpPr>
        <p:grpSpPr bwMode="auto">
          <a:xfrm>
            <a:off x="5199063" y="3389313"/>
            <a:ext cx="3429000" cy="1828800"/>
            <a:chOff x="3504" y="1056"/>
            <a:chExt cx="2160" cy="1152"/>
          </a:xfrm>
        </p:grpSpPr>
        <p:sp>
          <p:nvSpPr>
            <p:cNvPr id="20490" name="Text Box 14"/>
            <p:cNvSpPr txBox="1">
              <a:spLocks noChangeArrowheads="1"/>
            </p:cNvSpPr>
            <p:nvPr/>
          </p:nvSpPr>
          <p:spPr bwMode="auto">
            <a:xfrm>
              <a:off x="3504" y="105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(2)</a:t>
              </a:r>
            </a:p>
          </p:txBody>
        </p:sp>
        <p:grpSp>
          <p:nvGrpSpPr>
            <p:cNvPr id="20491" name="Group 18"/>
            <p:cNvGrpSpPr>
              <a:grpSpLocks/>
            </p:cNvGrpSpPr>
            <p:nvPr/>
          </p:nvGrpSpPr>
          <p:grpSpPr bwMode="auto">
            <a:xfrm>
              <a:off x="3840" y="1248"/>
              <a:ext cx="1776" cy="960"/>
              <a:chOff x="3936" y="1008"/>
              <a:chExt cx="1680" cy="768"/>
            </a:xfrm>
          </p:grpSpPr>
          <p:sp>
            <p:nvSpPr>
              <p:cNvPr id="20496" name="Line 15"/>
              <p:cNvSpPr>
                <a:spLocks noChangeShapeType="1"/>
              </p:cNvSpPr>
              <p:nvPr/>
            </p:nvSpPr>
            <p:spPr bwMode="auto">
              <a:xfrm>
                <a:off x="3936" y="1008"/>
                <a:ext cx="576" cy="76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497" name="Line 16"/>
              <p:cNvSpPr>
                <a:spLocks noChangeShapeType="1"/>
              </p:cNvSpPr>
              <p:nvPr/>
            </p:nvSpPr>
            <p:spPr bwMode="auto">
              <a:xfrm flipV="1">
                <a:off x="4512" y="1200"/>
                <a:ext cx="1104" cy="57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498" name="Line 17"/>
              <p:cNvSpPr>
                <a:spLocks noChangeShapeType="1"/>
              </p:cNvSpPr>
              <p:nvPr/>
            </p:nvSpPr>
            <p:spPr bwMode="auto">
              <a:xfrm>
                <a:off x="3936" y="1008"/>
                <a:ext cx="168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0492" name="Text Box 19"/>
            <p:cNvSpPr txBox="1">
              <a:spLocks noChangeArrowheads="1"/>
            </p:cNvSpPr>
            <p:nvPr/>
          </p:nvSpPr>
          <p:spPr bwMode="auto">
            <a:xfrm>
              <a:off x="4377" y="1877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93</a:t>
              </a:r>
              <a:r>
                <a:rPr lang="en-GB" baseline="30000"/>
                <a:t>o</a:t>
              </a:r>
            </a:p>
          </p:txBody>
        </p:sp>
        <p:sp>
          <p:nvSpPr>
            <p:cNvPr id="20493" name="Text Box 20"/>
            <p:cNvSpPr txBox="1">
              <a:spLocks noChangeArrowheads="1"/>
            </p:cNvSpPr>
            <p:nvPr/>
          </p:nvSpPr>
          <p:spPr bwMode="auto">
            <a:xfrm>
              <a:off x="4626" y="1072"/>
              <a:ext cx="28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20494" name="Text Box 21"/>
            <p:cNvSpPr txBox="1">
              <a:spLocks noChangeArrowheads="1"/>
            </p:cNvSpPr>
            <p:nvPr/>
          </p:nvSpPr>
          <p:spPr bwMode="auto">
            <a:xfrm>
              <a:off x="3984" y="129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47</a:t>
              </a:r>
              <a:r>
                <a:rPr lang="en-GB" baseline="30000"/>
                <a:t>o</a:t>
              </a:r>
            </a:p>
          </p:txBody>
        </p:sp>
        <p:sp>
          <p:nvSpPr>
            <p:cNvPr id="20495" name="Text Box 22"/>
            <p:cNvSpPr txBox="1">
              <a:spLocks noChangeArrowheads="1"/>
            </p:cNvSpPr>
            <p:nvPr/>
          </p:nvSpPr>
          <p:spPr bwMode="auto">
            <a:xfrm>
              <a:off x="4992" y="1824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16mm</a:t>
              </a:r>
            </a:p>
          </p:txBody>
        </p:sp>
      </p:grpSp>
      <p:sp>
        <p:nvSpPr>
          <p:cNvPr id="20486" name="Rectangle 46"/>
          <p:cNvSpPr>
            <a:spLocks noChangeArrowheads="1"/>
          </p:cNvSpPr>
          <p:nvPr/>
        </p:nvSpPr>
        <p:spPr bwMode="auto">
          <a:xfrm>
            <a:off x="2627313" y="5087938"/>
            <a:ext cx="1524000" cy="5588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47"/>
          <p:cNvSpPr>
            <a:spLocks noChangeArrowheads="1"/>
          </p:cNvSpPr>
          <p:nvPr/>
        </p:nvSpPr>
        <p:spPr bwMode="auto">
          <a:xfrm>
            <a:off x="6804025" y="5421313"/>
            <a:ext cx="1484313" cy="6858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2703513" y="5164138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 6.7cm</a:t>
            </a:r>
          </a:p>
        </p:txBody>
      </p:sp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6727825" y="5573713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B = 21.8mm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2" grpId="0" autoUpdateAnimBg="0"/>
      <p:bldP spid="82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Know how to use the sine rule to solve problems involving angles.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1509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show how to use the sine rule to solve problems involving finding  an angle of a triangle .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>
            <a:off x="1584325" y="498475"/>
            <a:ext cx="58975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Sine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1863" y="474663"/>
            <a:ext cx="5084762" cy="762000"/>
          </a:xfrm>
        </p:spPr>
        <p:txBody>
          <a:bodyPr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Calculating Angles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Using The </a:t>
            </a: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Sine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31863" y="1865313"/>
            <a:ext cx="42211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1 : 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Find the angle </a:t>
            </a:r>
            <a:r>
              <a:rPr lang="en-GB" sz="2400"/>
              <a:t>A</a:t>
            </a:r>
            <a:r>
              <a:rPr lang="en-GB" sz="2400" baseline="30000"/>
              <a:t>o</a:t>
            </a:r>
            <a:endParaRPr lang="en-GB" sz="2400"/>
          </a:p>
        </p:txBody>
      </p:sp>
      <p:grpSp>
        <p:nvGrpSpPr>
          <p:cNvPr id="22532" name="Group 13"/>
          <p:cNvGrpSpPr>
            <a:grpSpLocks/>
          </p:cNvGrpSpPr>
          <p:nvPr/>
        </p:nvGrpSpPr>
        <p:grpSpPr bwMode="auto">
          <a:xfrm>
            <a:off x="3563938" y="1901825"/>
            <a:ext cx="5384800" cy="1574800"/>
            <a:chOff x="1696" y="960"/>
            <a:chExt cx="3392" cy="992"/>
          </a:xfrm>
        </p:grpSpPr>
        <p:grpSp>
          <p:nvGrpSpPr>
            <p:cNvPr id="22553" name="Group 7"/>
            <p:cNvGrpSpPr>
              <a:grpSpLocks/>
            </p:cNvGrpSpPr>
            <p:nvPr/>
          </p:nvGrpSpPr>
          <p:grpSpPr bwMode="auto">
            <a:xfrm>
              <a:off x="1968" y="960"/>
              <a:ext cx="3120" cy="864"/>
              <a:chOff x="1968" y="960"/>
              <a:chExt cx="3120" cy="864"/>
            </a:xfrm>
          </p:grpSpPr>
          <p:sp>
            <p:nvSpPr>
              <p:cNvPr id="22558" name="Line 4"/>
              <p:cNvSpPr>
                <a:spLocks noChangeShapeType="1"/>
              </p:cNvSpPr>
              <p:nvPr/>
            </p:nvSpPr>
            <p:spPr bwMode="auto">
              <a:xfrm flipV="1">
                <a:off x="1968" y="960"/>
                <a:ext cx="1344" cy="86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559" name="Line 5"/>
              <p:cNvSpPr>
                <a:spLocks noChangeShapeType="1"/>
              </p:cNvSpPr>
              <p:nvPr/>
            </p:nvSpPr>
            <p:spPr bwMode="auto">
              <a:xfrm>
                <a:off x="3312" y="960"/>
                <a:ext cx="1776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560" name="Line 6"/>
              <p:cNvSpPr>
                <a:spLocks noChangeShapeType="1"/>
              </p:cNvSpPr>
              <p:nvPr/>
            </p:nvSpPr>
            <p:spPr bwMode="auto">
              <a:xfrm flipV="1">
                <a:off x="1968" y="1680"/>
                <a:ext cx="3120" cy="14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2554" name="Text Box 8"/>
            <p:cNvSpPr txBox="1">
              <a:spLocks noChangeArrowheads="1"/>
            </p:cNvSpPr>
            <p:nvPr/>
          </p:nvSpPr>
          <p:spPr bwMode="auto">
            <a:xfrm>
              <a:off x="1696" y="1661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A</a:t>
              </a:r>
              <a:endParaRPr lang="en-GB" sz="2400" baseline="30000"/>
            </a:p>
          </p:txBody>
        </p:sp>
        <p:sp>
          <p:nvSpPr>
            <p:cNvPr id="22555" name="Text Box 10"/>
            <p:cNvSpPr txBox="1">
              <a:spLocks noChangeArrowheads="1"/>
            </p:cNvSpPr>
            <p:nvPr/>
          </p:nvSpPr>
          <p:spPr bwMode="auto">
            <a:xfrm>
              <a:off x="3984" y="96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45m</a:t>
              </a:r>
              <a:endParaRPr lang="en-GB"/>
            </a:p>
          </p:txBody>
        </p:sp>
        <p:sp>
          <p:nvSpPr>
            <p:cNvPr id="22556" name="Text Box 11"/>
            <p:cNvSpPr txBox="1">
              <a:spLocks noChangeArrowheads="1"/>
            </p:cNvSpPr>
            <p:nvPr/>
          </p:nvSpPr>
          <p:spPr bwMode="auto">
            <a:xfrm>
              <a:off x="4128" y="1438"/>
              <a:ext cx="4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23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22557" name="Text Box 12"/>
            <p:cNvSpPr txBox="1">
              <a:spLocks noChangeArrowheads="1"/>
            </p:cNvSpPr>
            <p:nvPr/>
          </p:nvSpPr>
          <p:spPr bwMode="auto">
            <a:xfrm>
              <a:off x="2160" y="115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38m</a:t>
              </a:r>
            </a:p>
          </p:txBody>
        </p:sp>
      </p:grp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447800" y="3284538"/>
            <a:ext cx="617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Match up corresponding sides and angles:</a:t>
            </a: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V="1">
            <a:off x="5138738" y="2344738"/>
            <a:ext cx="1828800" cy="533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7408" name="Object 2"/>
          <p:cNvGraphicFramePr>
            <a:graphicFrameLocks noChangeAspect="1"/>
          </p:cNvGraphicFramePr>
          <p:nvPr/>
        </p:nvGraphicFramePr>
        <p:xfrm>
          <a:off x="1435100" y="3657600"/>
          <a:ext cx="11684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1" name="Equation" r:id="rId3" imgW="558558" imgH="393529" progId="Equation.DSMT4">
                  <p:embed/>
                </p:oleObj>
              </mc:Choice>
              <mc:Fallback>
                <p:oleObj name="Equation" r:id="rId3" imgW="558558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3657600"/>
                        <a:ext cx="11684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5291138" y="2497138"/>
            <a:ext cx="2057400" cy="2286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7409" name="Object 3"/>
          <p:cNvGraphicFramePr>
            <a:graphicFrameLocks noChangeAspect="1"/>
          </p:cNvGraphicFramePr>
          <p:nvPr/>
        </p:nvGraphicFramePr>
        <p:xfrm>
          <a:off x="2603500" y="3657600"/>
          <a:ext cx="96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Equation" r:id="rId5" imgW="482391" imgH="393529" progId="Equation.DSMT4">
                  <p:embed/>
                </p:oleObj>
              </mc:Choice>
              <mc:Fallback>
                <p:oleObj name="Equation" r:id="rId5" imgW="482391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3657600"/>
                        <a:ext cx="965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179513" y="4657725"/>
            <a:ext cx="391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Rearrange and solve for sin </a:t>
            </a:r>
            <a:r>
              <a:rPr lang="en-GB"/>
              <a:t>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1447800" y="5105400"/>
          <a:ext cx="22098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Equation" r:id="rId7" imgW="1168400" imgH="419100" progId="Equation.DSMT4">
                  <p:embed/>
                </p:oleObj>
              </mc:Choice>
              <mc:Fallback>
                <p:oleObj name="Equation" r:id="rId7" imgW="11684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105400"/>
                        <a:ext cx="22098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57600" y="533082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= 0.463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127625" y="5300663"/>
            <a:ext cx="3352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Use sin</a:t>
            </a:r>
            <a:r>
              <a:rPr lang="en-GB" baseline="30000">
                <a:solidFill>
                  <a:srgbClr val="FFFF00"/>
                </a:solidFill>
              </a:rPr>
              <a:t>-1</a:t>
            </a:r>
            <a:r>
              <a:rPr lang="en-GB">
                <a:solidFill>
                  <a:srgbClr val="FFFF00"/>
                </a:solidFill>
              </a:rPr>
              <a:t> 0.463 to find </a:t>
            </a:r>
            <a:r>
              <a:rPr lang="en-GB"/>
              <a:t>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graphicFrame>
        <p:nvGraphicFramePr>
          <p:cNvPr id="17412" name="Object 6"/>
          <p:cNvGraphicFramePr>
            <a:graphicFrameLocks noChangeAspect="1"/>
          </p:cNvGraphicFramePr>
          <p:nvPr/>
        </p:nvGraphicFramePr>
        <p:xfrm>
          <a:off x="1330325" y="5965825"/>
          <a:ext cx="43243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Equation" r:id="rId9" imgW="1485900" imgH="203200" progId="Equation.DSMT4">
                  <p:embed/>
                </p:oleObj>
              </mc:Choice>
              <mc:Fallback>
                <p:oleObj name="Equation" r:id="rId9" imgW="14859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5965825"/>
                        <a:ext cx="4324350" cy="592138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6186488" y="3676650"/>
          <a:ext cx="2692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5" name="Equation" r:id="rId11" imgW="1345616" imgH="393529" progId="Equation.DSMT4">
                  <p:embed/>
                </p:oleObj>
              </mc:Choice>
              <mc:Fallback>
                <p:oleObj name="Equation" r:id="rId11" imgW="134561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488" y="3676650"/>
                        <a:ext cx="2692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icture 29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27795" y="3381841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" name="Picture 30" descr="question mar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106605" y="4354297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Picture 31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320310" y="3403612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32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342081" y="4368811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7002463" y="3700463"/>
            <a:ext cx="1016000" cy="871537"/>
            <a:chOff x="6828971" y="4325256"/>
            <a:chExt cx="1016000" cy="870857"/>
          </a:xfrm>
        </p:grpSpPr>
        <p:cxnSp>
          <p:nvCxnSpPr>
            <p:cNvPr id="35" name="Straight Connector 34"/>
            <p:cNvCxnSpPr/>
            <p:nvPr/>
          </p:nvCxnSpPr>
          <p:spPr>
            <a:xfrm rot="16200000" flipH="1">
              <a:off x="6908686" y="4324916"/>
              <a:ext cx="870857" cy="87153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9" name="TextBox 36"/>
          <p:cNvSpPr txBox="1">
            <a:spLocks noChangeArrowheads="1"/>
          </p:cNvSpPr>
          <p:nvPr/>
        </p:nvSpPr>
        <p:spPr bwMode="auto">
          <a:xfrm>
            <a:off x="5965825" y="1524000"/>
            <a:ext cx="346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</a:t>
            </a:r>
          </a:p>
        </p:txBody>
      </p:sp>
      <p:sp>
        <p:nvSpPr>
          <p:cNvPr id="22550" name="TextBox 37"/>
          <p:cNvSpPr txBox="1">
            <a:spLocks noChangeArrowheads="1"/>
          </p:cNvSpPr>
          <p:nvPr/>
        </p:nvSpPr>
        <p:spPr bwMode="auto">
          <a:xfrm>
            <a:off x="8805863" y="2619375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9232" grpId="0" animBg="1"/>
      <p:bldP spid="9235" grpId="0" animBg="1"/>
      <p:bldP spid="9239" grpId="0"/>
      <p:bldP spid="9242" grpId="0"/>
      <p:bldP spid="9243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4360</TotalTime>
  <Words>2071</Words>
  <Application>Microsoft Office PowerPoint</Application>
  <PresentationFormat>On-screen Show (4:3)</PresentationFormat>
  <Paragraphs>526</Paragraphs>
  <Slides>38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Comic Sans MS</vt:lpstr>
      <vt:lpstr>Arial</vt:lpstr>
      <vt:lpstr>Tahoma</vt:lpstr>
      <vt:lpstr>Wingdings</vt:lpstr>
      <vt:lpstr>Calibri</vt:lpstr>
      <vt:lpstr>Symbol</vt:lpstr>
      <vt:lpstr>1_Shimmer</vt:lpstr>
      <vt:lpstr>Office Theme</vt:lpstr>
      <vt:lpstr>Equation</vt:lpstr>
      <vt:lpstr>MathType 5.0 Equation</vt:lpstr>
      <vt:lpstr>CorelDRAW</vt:lpstr>
      <vt:lpstr>Trigonometry</vt:lpstr>
      <vt:lpstr>PowerPoint Presentation</vt:lpstr>
      <vt:lpstr>Sine Rule</vt:lpstr>
      <vt:lpstr>PowerPoint Presentation</vt:lpstr>
      <vt:lpstr>Calculating Sides  Using The Sine Rule</vt:lpstr>
      <vt:lpstr>Calculating Sides  Using The Sine Rule</vt:lpstr>
      <vt:lpstr>What goes in the Box ?</vt:lpstr>
      <vt:lpstr>PowerPoint Presentation</vt:lpstr>
      <vt:lpstr>Calculating Angles  Using The Sine Rule</vt:lpstr>
      <vt:lpstr>PowerPoint Presentation</vt:lpstr>
      <vt:lpstr>What Goes In The Box ?</vt:lpstr>
      <vt:lpstr>PowerPoint Presentation</vt:lpstr>
      <vt:lpstr>Cosine Rule</vt:lpstr>
      <vt:lpstr>PowerPoint Presentation</vt:lpstr>
      <vt:lpstr>PowerPoint Presentation</vt:lpstr>
      <vt:lpstr>Cosine Rule</vt:lpstr>
      <vt:lpstr>Using The Cosine Rule</vt:lpstr>
      <vt:lpstr>PowerPoint Presentation</vt:lpstr>
      <vt:lpstr>What Goes In The Box ?</vt:lpstr>
      <vt:lpstr>PowerPoint Presentation</vt:lpstr>
      <vt:lpstr>Cosine Rule</vt:lpstr>
      <vt:lpstr>Finding Angles  Using The Cosine Rule</vt:lpstr>
      <vt:lpstr>Finding Angles  Using The Cosine Rule</vt:lpstr>
      <vt:lpstr>PowerPoint Presentation</vt:lpstr>
      <vt:lpstr>What Goes In The Box ?</vt:lpstr>
      <vt:lpstr>Area of ANY Triangle</vt:lpstr>
      <vt:lpstr>Labelling Triangles</vt:lpstr>
      <vt:lpstr>Labelling Triangles</vt:lpstr>
      <vt:lpstr>General Formula for Area of ANY Triangle</vt:lpstr>
      <vt:lpstr>Area of ANY Triangle</vt:lpstr>
      <vt:lpstr>Area of ANY Triangle</vt:lpstr>
      <vt:lpstr>Area of ANY Triangle</vt:lpstr>
      <vt:lpstr>What Goes In The Box 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521</cp:revision>
  <dcterms:created xsi:type="dcterms:W3CDTF">2005-04-06T16:52:43Z</dcterms:created>
  <dcterms:modified xsi:type="dcterms:W3CDTF">2019-01-18T17:06:46Z</dcterms:modified>
</cp:coreProperties>
</file>