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4" Type="http://schemas.openxmlformats.org/officeDocument/2006/relationships/image" Target="../media/image74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3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C7310-5645-4BF5-97F8-BA8E724E6E2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918FF-E672-4580-B187-C03A959E4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7BC08-776F-48E4-A5A9-B7F395CEBC1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827A0-4A07-4567-BB8B-64421CA03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73B17-197F-49A0-818C-8355137B3D6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E6618-652F-4C46-881D-C67835795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37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F386-4C8B-4E8D-8157-0DAD5120B7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55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9AD5-52B4-47A4-8039-B3479140529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8603-BB72-4C6C-8858-4018922C4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1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AD84-AF84-4BE3-8A86-61127129C68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7747-C0D3-45BA-8833-CEB042EEA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1581E-E85F-4AEC-B6DB-2A1A2EDB20D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DDB4F-C7FE-445C-A4CB-419FF0429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F62C-E1F0-495F-9897-1E5637DE2A6C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4DD6-C942-4E92-99DC-A8CB588C4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2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FC8D-AE53-484A-9107-2CBD4B0469A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985C1-492B-488F-81DC-B2CA29ED9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7EB10-D55C-4120-A00B-CFF8F6C135E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1EF2E-8825-4068-874F-FB3CF883F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C5D04-C435-428C-AF12-115165E3735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F0F2-EC5E-438A-BD66-A2A2BD156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5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EAD6C-08E7-481E-90BE-1C08B52F6C9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3B03B-305A-4FD2-AA6A-468F3D61F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2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8E16DA-9D3D-4C41-B185-BFD61B515FF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C2A3F-E464-4BFA-9384-FB5FB7F47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2.wmf"/><Relationship Id="rId26" Type="http://schemas.openxmlformats.org/officeDocument/2006/relationships/image" Target="../media/image56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8.bin"/><Relationship Id="rId25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5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6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7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74.w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8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oleObject" Target="../embeddings/oleObject86.bin"/><Relationship Id="rId18" Type="http://schemas.openxmlformats.org/officeDocument/2006/relationships/image" Target="../media/image82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12" Type="http://schemas.openxmlformats.org/officeDocument/2006/relationships/image" Target="../media/image79.wmf"/><Relationship Id="rId17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1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6.wmf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82.bin"/><Relationship Id="rId15" Type="http://schemas.openxmlformats.org/officeDocument/2006/relationships/oleObject" Target="../embeddings/oleObject87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4.bin"/><Relationship Id="rId14" Type="http://schemas.openxmlformats.org/officeDocument/2006/relationships/image" Target="../media/image8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800" smtClean="0">
                <a:solidFill>
                  <a:srgbClr val="FFFF00"/>
                </a:solidFill>
              </a:rPr>
              <a:t>Surds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132013" y="2697163"/>
            <a:ext cx="47339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	Simplifying a Surd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179638" y="3911600"/>
            <a:ext cx="50149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	Rationalising a Surd</a:t>
            </a:r>
          </a:p>
        </p:txBody>
      </p:sp>
      <p:sp>
        <p:nvSpPr>
          <p:cNvPr id="3077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84288" y="2701925"/>
            <a:ext cx="685800" cy="5715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31913" y="3919538"/>
            <a:ext cx="685800" cy="5715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2171700" y="4972050"/>
            <a:ext cx="4137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	Conjugate Pairs</a:t>
            </a:r>
          </a:p>
        </p:txBody>
      </p:sp>
      <p:sp>
        <p:nvSpPr>
          <p:cNvPr id="3080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331913" y="4976813"/>
            <a:ext cx="685800" cy="571500"/>
          </a:xfrm>
          <a:prstGeom prst="actionButtonForwardNex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Starter Questions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014413" y="2120900"/>
            <a:ext cx="163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Simplify : </a:t>
            </a: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1104900" y="2781300"/>
          <a:ext cx="21590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1143000" imgH="381000" progId="Equation.DSMT4">
                  <p:embed/>
                </p:oleObj>
              </mc:Choice>
              <mc:Fallback>
                <p:oleObj name="Equation" r:id="rId3" imgW="1143000" imgH="381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2781300"/>
                        <a:ext cx="21590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3276600" y="2852738"/>
            <a:ext cx="1655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2√5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7524750" y="2852738"/>
            <a:ext cx="1619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3√2</a:t>
            </a:r>
          </a:p>
        </p:txBody>
      </p:sp>
      <p:sp>
        <p:nvSpPr>
          <p:cNvPr id="103434" name="Text Box 10"/>
          <p:cNvSpPr txBox="1">
            <a:spLocks noChangeArrowheads="1"/>
          </p:cNvSpPr>
          <p:nvPr/>
        </p:nvSpPr>
        <p:spPr bwMode="auto">
          <a:xfrm>
            <a:off x="3348038" y="4579938"/>
            <a:ext cx="129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6000">
                <a:solidFill>
                  <a:srgbClr val="EEF82A"/>
                </a:solidFill>
                <a:latin typeface="Comic Sans MS" pitchFamily="66" charset="0"/>
              </a:rPr>
              <a:t>= </a:t>
            </a:r>
            <a:r>
              <a:rPr lang="en-US" sz="6000">
                <a:solidFill>
                  <a:srgbClr val="EEF82A"/>
                </a:solidFill>
                <a:latin typeface="Comic Sans MS" pitchFamily="66" charset="0"/>
              </a:rPr>
              <a:t>¼</a:t>
            </a:r>
          </a:p>
        </p:txBody>
      </p:sp>
      <p:graphicFrame>
        <p:nvGraphicFramePr>
          <p:cNvPr id="12296" name="Object 12"/>
          <p:cNvGraphicFramePr>
            <a:graphicFrameLocks noChangeAspect="1"/>
          </p:cNvGraphicFramePr>
          <p:nvPr/>
        </p:nvGraphicFramePr>
        <p:xfrm>
          <a:off x="5262563" y="2770188"/>
          <a:ext cx="21193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1129810" imgH="380835" progId="Equation.DSMT4">
                  <p:embed/>
                </p:oleObj>
              </mc:Choice>
              <mc:Fallback>
                <p:oleObj name="Equation" r:id="rId5" imgW="1129810" imgH="38083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2770188"/>
                        <a:ext cx="211931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13"/>
          <p:cNvGraphicFramePr>
            <a:graphicFrameLocks noChangeAspect="1"/>
          </p:cNvGraphicFramePr>
          <p:nvPr/>
        </p:nvGraphicFramePr>
        <p:xfrm>
          <a:off x="925513" y="4402138"/>
          <a:ext cx="2422525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7" imgW="1282700" imgH="723900" progId="Equation.DSMT4">
                  <p:embed/>
                </p:oleObj>
              </mc:Choice>
              <mc:Fallback>
                <p:oleObj name="Equation" r:id="rId7" imgW="1282700" imgH="7239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4402138"/>
                        <a:ext cx="2422525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4"/>
          <p:cNvGraphicFramePr>
            <a:graphicFrameLocks noChangeAspect="1"/>
          </p:cNvGraphicFramePr>
          <p:nvPr/>
        </p:nvGraphicFramePr>
        <p:xfrm>
          <a:off x="5041900" y="4367213"/>
          <a:ext cx="29495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9" imgW="1562100" imgH="762000" progId="Equation.DSMT4">
                  <p:embed/>
                </p:oleObj>
              </mc:Choice>
              <mc:Fallback>
                <p:oleObj name="Equation" r:id="rId9" imgW="1562100" imgH="762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4367213"/>
                        <a:ext cx="29495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7848600" y="4579938"/>
            <a:ext cx="129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6000">
                <a:solidFill>
                  <a:srgbClr val="EEF82A"/>
                </a:solidFill>
                <a:latin typeface="Comic Sans MS" pitchFamily="66" charset="0"/>
              </a:rPr>
              <a:t>= </a:t>
            </a:r>
            <a:r>
              <a:rPr lang="en-US" sz="6000">
                <a:solidFill>
                  <a:srgbClr val="EEF82A"/>
                </a:solidFill>
                <a:latin typeface="Comic Sans MS" pitchFamily="66" charset="0"/>
              </a:rPr>
              <a:t>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/>
      <p:bldP spid="103433" grpId="0"/>
      <p:bldP spid="103434" grpId="0"/>
      <p:bldP spid="1034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13316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rationalise a fractional surd.</a:t>
            </a:r>
            <a:endParaRPr lang="en-GB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5057775" y="3005138"/>
            <a:ext cx="408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Know that √a x √a = a.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1092200" y="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The Laws Of Surds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5076825" y="3638550"/>
            <a:ext cx="40862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To be able to rationalise the numerator or denominator of a fractional surd.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/>
      <p:bldP spid="104457" grpId="0"/>
      <p:bldP spid="1044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04800"/>
            <a:ext cx="5327650" cy="1431925"/>
          </a:xfrm>
        </p:spPr>
        <p:txBody>
          <a:bodyPr/>
          <a:lstStyle/>
          <a:p>
            <a:r>
              <a:rPr lang="en-GB" sz="5400" smtClean="0"/>
              <a:t>Second Rule</a:t>
            </a:r>
          </a:p>
        </p:txBody>
      </p:sp>
      <p:graphicFrame>
        <p:nvGraphicFramePr>
          <p:cNvPr id="10547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243013" y="3789363"/>
          <a:ext cx="26162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1473200" imgH="368300" progId="Equation.DSMT4">
                  <p:embed/>
                </p:oleObj>
              </mc:Choice>
              <mc:Fallback>
                <p:oleObj name="Equation" r:id="rId3" imgW="1473200" imgH="368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3789363"/>
                        <a:ext cx="2616200" cy="654050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767013" y="1989138"/>
          <a:ext cx="343217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5" imgW="1511300" imgH="381000" progId="Equation.DSMT4">
                  <p:embed/>
                </p:oleObj>
              </mc:Choice>
              <mc:Fallback>
                <p:oleObj name="Equation" r:id="rId5" imgW="15113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1989138"/>
                        <a:ext cx="3432175" cy="865187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7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429250" y="3789363"/>
          <a:ext cx="30210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7" imgW="1803400" imgH="381000" progId="Equation.DSMT4">
                  <p:embed/>
                </p:oleObj>
              </mc:Choice>
              <mc:Fallback>
                <p:oleObj name="Equation" r:id="rId7" imgW="1803400" imgH="38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3789363"/>
                        <a:ext cx="3021013" cy="638175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1042988" y="3068638"/>
            <a:ext cx="173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latin typeface="Comic Sans MS" pitchFamily="66" charset="0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92150"/>
            <a:ext cx="7543800" cy="858838"/>
          </a:xfrm>
        </p:spPr>
        <p:txBody>
          <a:bodyPr/>
          <a:lstStyle/>
          <a:p>
            <a:r>
              <a:rPr lang="en-GB" sz="3600" smtClean="0"/>
              <a:t>Rationalising  Surds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116013" y="1844675"/>
            <a:ext cx="7467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You may recall from your fraction work that the top line of a fraction is the numerator and the bottom line the denominator.</a:t>
            </a:r>
          </a:p>
        </p:txBody>
      </p:sp>
      <p:graphicFrame>
        <p:nvGraphicFramePr>
          <p:cNvPr id="15364" name="Object 5"/>
          <p:cNvGraphicFramePr>
            <a:graphicFrameLocks noChangeAspect="1"/>
          </p:cNvGraphicFramePr>
          <p:nvPr/>
        </p:nvGraphicFramePr>
        <p:xfrm>
          <a:off x="2916238" y="3141663"/>
          <a:ext cx="37544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2425700" imgH="736600" progId="Equation.DSMT4">
                  <p:embed/>
                </p:oleObj>
              </mc:Choice>
              <mc:Fallback>
                <p:oleObj name="Equation" r:id="rId3" imgW="2425700" imgH="736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141663"/>
                        <a:ext cx="37544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16013" y="4508500"/>
            <a:ext cx="43926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Fractions can contain surds: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835150" y="5013325"/>
          <a:ext cx="66675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444307" imgH="787058" progId="Equation.DSMT4">
                  <p:embed/>
                </p:oleObj>
              </mc:Choice>
              <mc:Fallback>
                <p:oleObj name="Equation" r:id="rId5" imgW="444307" imgH="78705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013325"/>
                        <a:ext cx="66675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3708400" y="5013325"/>
          <a:ext cx="1042988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7" imgW="672808" imgH="761669" progId="Equation.DSMT4">
                  <p:embed/>
                </p:oleObj>
              </mc:Choice>
              <mc:Fallback>
                <p:oleObj name="Equation" r:id="rId7" imgW="672808" imgH="76166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013325"/>
                        <a:ext cx="1042988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5835650" y="4868863"/>
          <a:ext cx="19050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9" imgW="1168400" imgH="825500" progId="Equation.DSMT4">
                  <p:embed/>
                </p:oleObj>
              </mc:Choice>
              <mc:Fallback>
                <p:oleObj name="Equation" r:id="rId9" imgW="1168400" imgH="8255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4868863"/>
                        <a:ext cx="1905000" cy="134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Rationalising  Surds</a:t>
            </a: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971550" y="1916113"/>
            <a:ext cx="80279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If by using certain maths techniques we remove the surd from either the top or bottom of the fraction then we say we are “rationalising the numerator” or “rationalising the denominator”.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1042988" y="4025900"/>
            <a:ext cx="2989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Remember the rule </a:t>
            </a:r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>
            <p:ph idx="1"/>
          </p:nvPr>
        </p:nvGraphicFramePr>
        <p:xfrm>
          <a:off x="4154488" y="3848100"/>
          <a:ext cx="32258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1511300" imgH="381000" progId="Equation.DSMT4">
                  <p:embed/>
                </p:oleObj>
              </mc:Choice>
              <mc:Fallback>
                <p:oleObj name="Equation" r:id="rId3" imgW="1511300" imgH="381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4488" y="3848100"/>
                        <a:ext cx="3225800" cy="812800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9" name="Text Box 13"/>
          <p:cNvSpPr txBox="1">
            <a:spLocks noChangeArrowheads="1"/>
          </p:cNvSpPr>
          <p:nvPr/>
        </p:nvSpPr>
        <p:spPr bwMode="auto">
          <a:xfrm>
            <a:off x="1035050" y="5349875"/>
            <a:ext cx="7713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This will help us to rationalise a surd fraction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/>
      <p:bldP spid="1065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71550" y="1916113"/>
            <a:ext cx="8172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To rationalise the denominator multiply the top and bottom of the fraction by the square root you are trying to remove:</a:t>
            </a:r>
          </a:p>
        </p:txBody>
      </p:sp>
      <p:graphicFrame>
        <p:nvGraphicFramePr>
          <p:cNvPr id="17411" name="Object 4"/>
          <p:cNvGraphicFramePr>
            <a:graphicFrameLocks noChangeAspect="1"/>
          </p:cNvGraphicFramePr>
          <p:nvPr/>
        </p:nvGraphicFramePr>
        <p:xfrm>
          <a:off x="1525588" y="3284538"/>
          <a:ext cx="74295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457200" imgH="762000" progId="Equation.DSMT4">
                  <p:embed/>
                </p:oleObj>
              </mc:Choice>
              <mc:Fallback>
                <p:oleObj name="Equation" r:id="rId3" imgW="457200" imgH="762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3284538"/>
                        <a:ext cx="742950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2627313" y="3233738"/>
          <a:ext cx="2282825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5" imgW="1397000" imgH="825500" progId="Equation.DSMT4">
                  <p:embed/>
                </p:oleObj>
              </mc:Choice>
              <mc:Fallback>
                <p:oleObj name="Equation" r:id="rId5" imgW="1397000" imgH="8255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233738"/>
                        <a:ext cx="2282825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508625" y="3573463"/>
            <a:ext cx="3475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( 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5 x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 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5 = 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 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25 = 5 )</a:t>
            </a:r>
            <a:endParaRPr lang="en-GB" sz="2400" b="1">
              <a:solidFill>
                <a:srgbClr val="EEF82A"/>
              </a:solidFill>
              <a:latin typeface="Comic Sans MS" pitchFamily="66" charset="0"/>
              <a:sym typeface="Symbol" pitchFamily="18" charset="2"/>
            </a:endParaRPr>
          </a:p>
        </p:txBody>
      </p:sp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2700338" y="4868863"/>
          <a:ext cx="15240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7" imgW="901700" imgH="787400" progId="Equation.DSMT4">
                  <p:embed/>
                </p:oleObj>
              </mc:Choice>
              <mc:Fallback>
                <p:oleObj name="Equation" r:id="rId7" imgW="901700" imgH="787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868863"/>
                        <a:ext cx="152400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Rectangle 24"/>
          <p:cNvSpPr>
            <a:spLocks noChangeArrowheads="1"/>
          </p:cNvSpPr>
          <p:nvPr/>
        </p:nvSpPr>
        <p:spPr bwMode="auto">
          <a:xfrm>
            <a:off x="900113" y="620713"/>
            <a:ext cx="7127875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 b="1">
                <a:solidFill>
                  <a:srgbClr val="EEF82A"/>
                </a:solidFill>
                <a:latin typeface="Comic Sans MS" pitchFamily="66" charset="0"/>
              </a:rPr>
              <a:t>Rationalising  Surds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042988" y="1989138"/>
            <a:ext cx="76200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Let’s try this one : </a:t>
            </a:r>
          </a:p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Remember multiply top and bottom by root you are trying to remove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933450" y="3744913"/>
          <a:ext cx="1296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3" imgW="634725" imgH="761669" progId="Equation.DSMT4">
                  <p:embed/>
                </p:oleObj>
              </mc:Choice>
              <mc:Fallback>
                <p:oleObj name="Equation" r:id="rId3" imgW="634725" imgH="76166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744913"/>
                        <a:ext cx="1296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2339975" y="3786188"/>
          <a:ext cx="2808288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5" imgW="1574800" imgH="825500" progId="Equation.DSMT4">
                  <p:embed/>
                </p:oleObj>
              </mc:Choice>
              <mc:Fallback>
                <p:oleObj name="Equation" r:id="rId5" imgW="1574800" imgH="825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786188"/>
                        <a:ext cx="2808288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5292725" y="3792538"/>
          <a:ext cx="1741488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7" imgW="939800" imgH="787400" progId="Equation.DSMT4">
                  <p:embed/>
                </p:oleObj>
              </mc:Choice>
              <mc:Fallback>
                <p:oleObj name="Equation" r:id="rId7" imgW="939800" imgH="787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792538"/>
                        <a:ext cx="1741488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4" name="Object 6"/>
          <p:cNvGraphicFramePr>
            <a:graphicFrameLocks noChangeAspect="1"/>
          </p:cNvGraphicFramePr>
          <p:nvPr/>
        </p:nvGraphicFramePr>
        <p:xfrm>
          <a:off x="7308850" y="3805238"/>
          <a:ext cx="16859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9" imgW="927100" imgH="787400" progId="Equation.DSMT4">
                  <p:embed/>
                </p:oleObj>
              </mc:Choice>
              <mc:Fallback>
                <p:oleObj name="Equation" r:id="rId9" imgW="927100" imgH="787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805238"/>
                        <a:ext cx="16859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900113" y="620713"/>
            <a:ext cx="7127875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 b="1">
                <a:solidFill>
                  <a:srgbClr val="EEF82A"/>
                </a:solidFill>
                <a:latin typeface="Comic Sans MS" pitchFamily="66" charset="0"/>
              </a:rPr>
              <a:t>Rationalising  Surds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042988" y="1989138"/>
            <a:ext cx="7620000" cy="13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Let’s try this one : </a:t>
            </a:r>
          </a:p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Remember multiply top and bottom by root you are trying to remove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933450" y="3744913"/>
          <a:ext cx="1296988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634725" imgH="761669" progId="Equation.DSMT4">
                  <p:embed/>
                </p:oleObj>
              </mc:Choice>
              <mc:Fallback>
                <p:oleObj name="Equation" r:id="rId3" imgW="634725" imgH="76166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744913"/>
                        <a:ext cx="1296988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2339975" y="3786188"/>
          <a:ext cx="2808288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5" imgW="1574800" imgH="825500" progId="Equation.DSMT4">
                  <p:embed/>
                </p:oleObj>
              </mc:Choice>
              <mc:Fallback>
                <p:oleObj name="Equation" r:id="rId5" imgW="1574800" imgH="825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786188"/>
                        <a:ext cx="2808288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5292725" y="3792538"/>
          <a:ext cx="1741488" cy="145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7" imgW="939800" imgH="787400" progId="Equation.DSMT4">
                  <p:embed/>
                </p:oleObj>
              </mc:Choice>
              <mc:Fallback>
                <p:oleObj name="Equation" r:id="rId7" imgW="939800" imgH="787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792538"/>
                        <a:ext cx="1741488" cy="145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4" name="Object 6"/>
          <p:cNvGraphicFramePr>
            <a:graphicFrameLocks noChangeAspect="1"/>
          </p:cNvGraphicFramePr>
          <p:nvPr/>
        </p:nvGraphicFramePr>
        <p:xfrm>
          <a:off x="7308850" y="3805238"/>
          <a:ext cx="16859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9" imgW="927100" imgH="787400" progId="Equation.DSMT4">
                  <p:embed/>
                </p:oleObj>
              </mc:Choice>
              <mc:Fallback>
                <p:oleObj name="Equation" r:id="rId9" imgW="927100" imgH="787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805238"/>
                        <a:ext cx="16859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900113" y="620713"/>
            <a:ext cx="7127875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 b="1">
                <a:solidFill>
                  <a:srgbClr val="EEF82A"/>
                </a:solidFill>
                <a:latin typeface="Comic Sans MS" pitchFamily="66" charset="0"/>
              </a:rPr>
              <a:t>Rationalising  Surds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56" name="Object 12"/>
          <p:cNvGraphicFramePr>
            <a:graphicFrameLocks noChangeAspect="1"/>
          </p:cNvGraphicFramePr>
          <p:nvPr/>
        </p:nvGraphicFramePr>
        <p:xfrm>
          <a:off x="1068388" y="3441700"/>
          <a:ext cx="1239837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647700" imgH="762000" progId="Equation.DSMT4">
                  <p:embed/>
                </p:oleObj>
              </mc:Choice>
              <mc:Fallback>
                <p:oleObj name="Equation" r:id="rId3" imgW="647700" imgH="762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3441700"/>
                        <a:ext cx="1239837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7" name="Object 13"/>
          <p:cNvGraphicFramePr>
            <a:graphicFrameLocks noChangeAspect="1"/>
          </p:cNvGraphicFramePr>
          <p:nvPr/>
        </p:nvGraphicFramePr>
        <p:xfrm>
          <a:off x="2243138" y="3433763"/>
          <a:ext cx="2751137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1536700" imgH="825500" progId="Equation.DSMT4">
                  <p:embed/>
                </p:oleObj>
              </mc:Choice>
              <mc:Fallback>
                <p:oleObj name="Equation" r:id="rId5" imgW="1536700" imgH="8255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3433763"/>
                        <a:ext cx="2751137" cy="1477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8" name="Object 14"/>
          <p:cNvGraphicFramePr>
            <a:graphicFrameLocks noChangeAspect="1"/>
          </p:cNvGraphicFramePr>
          <p:nvPr/>
        </p:nvGraphicFramePr>
        <p:xfrm>
          <a:off x="4927600" y="3402013"/>
          <a:ext cx="2160588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7" imgW="1104900" imgH="787400" progId="Equation.DSMT4">
                  <p:embed/>
                </p:oleObj>
              </mc:Choice>
              <mc:Fallback>
                <p:oleObj name="Equation" r:id="rId7" imgW="1104900" imgH="787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3402013"/>
                        <a:ext cx="2160588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9" name="Object 15"/>
          <p:cNvGraphicFramePr>
            <a:graphicFrameLocks noChangeAspect="1"/>
          </p:cNvGraphicFramePr>
          <p:nvPr/>
        </p:nvGraphicFramePr>
        <p:xfrm>
          <a:off x="7021513" y="3438525"/>
          <a:ext cx="1798637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9" imgW="965200" imgH="787400" progId="Equation.DSMT4">
                  <p:embed/>
                </p:oleObj>
              </mc:Choice>
              <mc:Fallback>
                <p:oleObj name="Equation" r:id="rId9" imgW="965200" imgH="787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1513" y="3438525"/>
                        <a:ext cx="1798637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900113" y="620713"/>
            <a:ext cx="7127875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3600" b="1">
                <a:solidFill>
                  <a:srgbClr val="EEF82A"/>
                </a:solidFill>
                <a:latin typeface="Comic Sans MS" pitchFamily="66" charset="0"/>
              </a:rPr>
              <a:t>Rationalising  Surds</a:t>
            </a:r>
          </a:p>
        </p:txBody>
      </p:sp>
      <p:sp>
        <p:nvSpPr>
          <p:cNvPr id="20487" name="Text Box 17"/>
          <p:cNvSpPr txBox="1">
            <a:spLocks noChangeArrowheads="1"/>
          </p:cNvSpPr>
          <p:nvPr/>
        </p:nvSpPr>
        <p:spPr bwMode="auto">
          <a:xfrm>
            <a:off x="1042988" y="2273300"/>
            <a:ext cx="5468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solidFill>
                  <a:srgbClr val="EEF82A"/>
                </a:solidFill>
                <a:latin typeface="Comic Sans MS" pitchFamily="66" charset="0"/>
              </a:rPr>
              <a:t>Rationalise the denominator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79438"/>
            <a:ext cx="7543800" cy="1049337"/>
          </a:xfrm>
        </p:spPr>
        <p:txBody>
          <a:bodyPr/>
          <a:lstStyle/>
          <a:p>
            <a:r>
              <a:rPr lang="en-GB" sz="3600" smtClean="0"/>
              <a:t>What Goes In The Box ?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66800" y="1963738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Rationalise the denominator of the following :</a:t>
            </a:r>
          </a:p>
        </p:txBody>
      </p:sp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1042988" y="2781300"/>
          <a:ext cx="72707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3" imgW="520474" imgH="761669" progId="Equation.DSMT4">
                  <p:embed/>
                </p:oleObj>
              </mc:Choice>
              <mc:Fallback>
                <p:oleObj name="Equation" r:id="rId3" imgW="520474" imgH="76166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781300"/>
                        <a:ext cx="72707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6"/>
          <p:cNvGraphicFramePr>
            <a:graphicFrameLocks noChangeAspect="1"/>
          </p:cNvGraphicFramePr>
          <p:nvPr/>
        </p:nvGraphicFramePr>
        <p:xfrm>
          <a:off x="3708400" y="2781300"/>
          <a:ext cx="665163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5" imgW="457200" imgH="762000" progId="Equation.DSMT4">
                  <p:embed/>
                </p:oleObj>
              </mc:Choice>
              <mc:Fallback>
                <p:oleObj name="Equation" r:id="rId5" imgW="457200" imgH="762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781300"/>
                        <a:ext cx="665163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7"/>
          <p:cNvGraphicFramePr>
            <a:graphicFrameLocks noChangeAspect="1"/>
          </p:cNvGraphicFramePr>
          <p:nvPr/>
        </p:nvGraphicFramePr>
        <p:xfrm>
          <a:off x="6300788" y="2781300"/>
          <a:ext cx="108585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Equation" r:id="rId7" imgW="748975" imgH="761669" progId="Equation.DSMT4">
                  <p:embed/>
                </p:oleObj>
              </mc:Choice>
              <mc:Fallback>
                <p:oleObj name="Equation" r:id="rId7" imgW="748975" imgH="7616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2781300"/>
                        <a:ext cx="1085850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8"/>
          <p:cNvGraphicFramePr>
            <a:graphicFrameLocks noChangeAspect="1"/>
          </p:cNvGraphicFramePr>
          <p:nvPr/>
        </p:nvGraphicFramePr>
        <p:xfrm>
          <a:off x="1042988" y="4848225"/>
          <a:ext cx="8810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Equation" r:id="rId9" imgW="622030" imgH="761669" progId="Equation.DSMT4">
                  <p:embed/>
                </p:oleObj>
              </mc:Choice>
              <mc:Fallback>
                <p:oleObj name="Equation" r:id="rId9" imgW="622030" imgH="76166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848225"/>
                        <a:ext cx="881062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9"/>
          <p:cNvGraphicFramePr>
            <a:graphicFrameLocks noChangeAspect="1"/>
          </p:cNvGraphicFramePr>
          <p:nvPr/>
        </p:nvGraphicFramePr>
        <p:xfrm>
          <a:off x="3467100" y="4848225"/>
          <a:ext cx="962025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Equation" r:id="rId11" imgW="634725" imgH="825142" progId="Equation.DSMT4">
                  <p:embed/>
                </p:oleObj>
              </mc:Choice>
              <mc:Fallback>
                <p:oleObj name="Equation" r:id="rId11" imgW="634725" imgH="82514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4848225"/>
                        <a:ext cx="962025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10"/>
          <p:cNvGraphicFramePr>
            <a:graphicFrameLocks noChangeAspect="1"/>
          </p:cNvGraphicFramePr>
          <p:nvPr/>
        </p:nvGraphicFramePr>
        <p:xfrm>
          <a:off x="6372225" y="4848225"/>
          <a:ext cx="1082675" cy="128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Equation" r:id="rId13" imgW="698500" imgH="825500" progId="Equation.DSMT4">
                  <p:embed/>
                </p:oleObj>
              </mc:Choice>
              <mc:Fallback>
                <p:oleObj name="Equation" r:id="rId13" imgW="698500" imgH="8255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848225"/>
                        <a:ext cx="1082675" cy="1281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1908175" y="2925763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4572000" y="2925763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7664450" y="2925763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1979613" y="5084763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4500563" y="5040313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16"/>
          <p:cNvSpPr>
            <a:spLocks noChangeArrowheads="1"/>
          </p:cNvSpPr>
          <p:nvPr/>
        </p:nvSpPr>
        <p:spPr bwMode="auto">
          <a:xfrm>
            <a:off x="7596188" y="5013325"/>
            <a:ext cx="1295400" cy="8382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1908175" y="2924175"/>
          <a:ext cx="100806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Equation" r:id="rId15" imgW="1002865" imgH="787058" progId="Equation.DSMT4">
                  <p:embed/>
                </p:oleObj>
              </mc:Choice>
              <mc:Fallback>
                <p:oleObj name="Equation" r:id="rId15" imgW="1002865" imgH="787058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924175"/>
                        <a:ext cx="1008063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4643438" y="2924175"/>
          <a:ext cx="1008062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3" name="Equation" r:id="rId17" imgW="990600" imgH="787400" progId="Equation.DSMT4">
                  <p:embed/>
                </p:oleObj>
              </mc:Choice>
              <mc:Fallback>
                <p:oleObj name="Equation" r:id="rId17" imgW="990600" imgH="787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924175"/>
                        <a:ext cx="1008062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9"/>
          <p:cNvGraphicFramePr>
            <a:graphicFrameLocks noChangeAspect="1"/>
          </p:cNvGraphicFramePr>
          <p:nvPr/>
        </p:nvGraphicFramePr>
        <p:xfrm>
          <a:off x="7667625" y="2932113"/>
          <a:ext cx="115093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19" imgW="1155700" imgH="787400" progId="Equation.DSMT4">
                  <p:embed/>
                </p:oleObj>
              </mc:Choice>
              <mc:Fallback>
                <p:oleObj name="Equation" r:id="rId19" imgW="1155700" imgH="787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932113"/>
                        <a:ext cx="1150938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0"/>
          <p:cNvGraphicFramePr>
            <a:graphicFrameLocks noChangeAspect="1"/>
          </p:cNvGraphicFramePr>
          <p:nvPr/>
        </p:nvGraphicFramePr>
        <p:xfrm>
          <a:off x="2051050" y="5084763"/>
          <a:ext cx="9906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21" imgW="1002865" imgH="787058" progId="Equation.DSMT4">
                  <p:embed/>
                </p:oleObj>
              </mc:Choice>
              <mc:Fallback>
                <p:oleObj name="Equation" r:id="rId21" imgW="1002865" imgH="787058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084763"/>
                        <a:ext cx="9906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1"/>
          <p:cNvGraphicFramePr>
            <a:graphicFrameLocks noChangeAspect="1"/>
          </p:cNvGraphicFramePr>
          <p:nvPr/>
        </p:nvGraphicFramePr>
        <p:xfrm>
          <a:off x="4500563" y="5084763"/>
          <a:ext cx="10795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6" name="Equation" r:id="rId23" imgW="1117600" imgH="787400" progId="Equation.DSMT4">
                  <p:embed/>
                </p:oleObj>
              </mc:Choice>
              <mc:Fallback>
                <p:oleObj name="Equation" r:id="rId23" imgW="1117600" imgH="7874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084763"/>
                        <a:ext cx="1079500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2"/>
          <p:cNvGraphicFramePr>
            <a:graphicFrameLocks noChangeAspect="1"/>
          </p:cNvGraphicFramePr>
          <p:nvPr/>
        </p:nvGraphicFramePr>
        <p:xfrm>
          <a:off x="7740650" y="5062538"/>
          <a:ext cx="93503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Equation" r:id="rId25" imgW="990600" imgH="787400" progId="Equation.DSMT4">
                  <p:embed/>
                </p:oleObj>
              </mc:Choice>
              <mc:Fallback>
                <p:oleObj name="Equation" r:id="rId25" imgW="990600" imgH="787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5062538"/>
                        <a:ext cx="93503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0"/>
          <p:cNvGraphicFramePr>
            <a:graphicFrameLocks noChangeAspect="1"/>
          </p:cNvGraphicFramePr>
          <p:nvPr/>
        </p:nvGraphicFramePr>
        <p:xfrm>
          <a:off x="1116013" y="5516563"/>
          <a:ext cx="18954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1002865" imgH="380835" progId="Equation.DSMT4">
                  <p:embed/>
                </p:oleObj>
              </mc:Choice>
              <mc:Fallback>
                <p:oleObj name="Equation" r:id="rId3" imgW="1002865" imgH="380835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516563"/>
                        <a:ext cx="189547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Starter Questions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014413" y="2120900"/>
            <a:ext cx="573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Use a calculator to find the values of : </a:t>
            </a:r>
          </a:p>
        </p:txBody>
      </p:sp>
      <p:graphicFrame>
        <p:nvGraphicFramePr>
          <p:cNvPr id="4101" name="Object 13"/>
          <p:cNvGraphicFramePr>
            <a:graphicFrameLocks noChangeAspect="1"/>
          </p:cNvGraphicFramePr>
          <p:nvPr/>
        </p:nvGraphicFramePr>
        <p:xfrm>
          <a:off x="1116013" y="2781300"/>
          <a:ext cx="2135187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1129810" imgH="380835" progId="Equation.DSMT4">
                  <p:embed/>
                </p:oleObj>
              </mc:Choice>
              <mc:Fallback>
                <p:oleObj name="Equation" r:id="rId5" imgW="1129810" imgH="380835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781300"/>
                        <a:ext cx="2135187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3563938" y="2852738"/>
            <a:ext cx="10080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6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7740650" y="2852738"/>
            <a:ext cx="1223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12</a:t>
            </a: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3643313" y="4311650"/>
            <a:ext cx="9286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2</a:t>
            </a:r>
          </a:p>
        </p:txBody>
      </p:sp>
      <p:sp>
        <p:nvSpPr>
          <p:cNvPr id="94230" name="Text Box 22"/>
          <p:cNvSpPr txBox="1">
            <a:spLocks noChangeArrowheads="1"/>
          </p:cNvSpPr>
          <p:nvPr/>
        </p:nvSpPr>
        <p:spPr bwMode="auto">
          <a:xfrm>
            <a:off x="8050213" y="4311650"/>
            <a:ext cx="91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2</a:t>
            </a:r>
          </a:p>
        </p:txBody>
      </p:sp>
      <p:graphicFrame>
        <p:nvGraphicFramePr>
          <p:cNvPr id="4106" name="Object 23"/>
          <p:cNvGraphicFramePr>
            <a:graphicFrameLocks noChangeAspect="1"/>
          </p:cNvGraphicFramePr>
          <p:nvPr/>
        </p:nvGraphicFramePr>
        <p:xfrm>
          <a:off x="5072063" y="2770188"/>
          <a:ext cx="25003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1333500" imgH="381000" progId="Equation.DSMT4">
                  <p:embed/>
                </p:oleObj>
              </mc:Choice>
              <mc:Fallback>
                <p:oleObj name="Equation" r:id="rId7" imgW="1333500" imgH="3810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770188"/>
                        <a:ext cx="2500312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24"/>
          <p:cNvGraphicFramePr>
            <a:graphicFrameLocks noChangeAspect="1"/>
          </p:cNvGraphicFramePr>
          <p:nvPr/>
        </p:nvGraphicFramePr>
        <p:xfrm>
          <a:off x="1127125" y="4222750"/>
          <a:ext cx="18954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1002865" imgH="380835" progId="Equation.DSMT4">
                  <p:embed/>
                </p:oleObj>
              </mc:Choice>
              <mc:Fallback>
                <p:oleObj name="Equation" r:id="rId9" imgW="1002865" imgH="380835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222750"/>
                        <a:ext cx="18954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25"/>
          <p:cNvGraphicFramePr>
            <a:graphicFrameLocks noChangeAspect="1"/>
          </p:cNvGraphicFramePr>
          <p:nvPr/>
        </p:nvGraphicFramePr>
        <p:xfrm>
          <a:off x="5016500" y="4222750"/>
          <a:ext cx="218281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1" imgW="1155700" imgH="381000" progId="Equation.DSMT4">
                  <p:embed/>
                </p:oleObj>
              </mc:Choice>
              <mc:Fallback>
                <p:oleObj name="Equation" r:id="rId11" imgW="1155700" imgH="3810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4222750"/>
                        <a:ext cx="2182813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5" name="Object 27"/>
          <p:cNvGraphicFramePr>
            <a:graphicFrameLocks noChangeAspect="1"/>
          </p:cNvGraphicFramePr>
          <p:nvPr/>
        </p:nvGraphicFramePr>
        <p:xfrm>
          <a:off x="3162300" y="5589588"/>
          <a:ext cx="14097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3" imgW="787058" imgH="317362" progId="Equation.DSMT4">
                  <p:embed/>
                </p:oleObj>
              </mc:Choice>
              <mc:Fallback>
                <p:oleObj name="Equation" r:id="rId13" imgW="787058" imgH="31736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5589588"/>
                        <a:ext cx="14097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7" name="Object 29"/>
          <p:cNvGraphicFramePr>
            <a:graphicFrameLocks noChangeAspect="1"/>
          </p:cNvGraphicFramePr>
          <p:nvPr/>
        </p:nvGraphicFramePr>
        <p:xfrm>
          <a:off x="7448550" y="5661025"/>
          <a:ext cx="1516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5" imgW="888614" imgH="304668" progId="Equation.DSMT4">
                  <p:embed/>
                </p:oleObj>
              </mc:Choice>
              <mc:Fallback>
                <p:oleObj name="Equation" r:id="rId15" imgW="888614" imgH="304668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50" y="5661025"/>
                        <a:ext cx="1516063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1" name="Object 31"/>
          <p:cNvGraphicFramePr>
            <a:graphicFrameLocks noChangeAspect="1"/>
          </p:cNvGraphicFramePr>
          <p:nvPr/>
        </p:nvGraphicFramePr>
        <p:xfrm>
          <a:off x="5076825" y="5516563"/>
          <a:ext cx="21590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7" imgW="1143000" imgH="381000" progId="Equation.DSMT4">
                  <p:embed/>
                </p:oleObj>
              </mc:Choice>
              <mc:Fallback>
                <p:oleObj name="Equation" r:id="rId17" imgW="1143000" imgH="3810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5516563"/>
                        <a:ext cx="21590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2" grpId="0"/>
      <p:bldP spid="94224" grpId="0"/>
      <p:bldP spid="94226" grpId="0"/>
      <p:bldP spid="942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00113" y="5013325"/>
          <a:ext cx="5581650" cy="922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3" imgW="3225800" imgH="533400" progId="Equation.DSMT4">
                  <p:embed/>
                </p:oleObj>
              </mc:Choice>
              <mc:Fallback>
                <p:oleObj name="Equation" r:id="rId3" imgW="3225800" imgH="533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013325"/>
                        <a:ext cx="5581650" cy="922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Starter Questions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1014413" y="2120900"/>
            <a:ext cx="215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Multiply out : </a:t>
            </a:r>
          </a:p>
        </p:txBody>
      </p:sp>
      <p:graphicFrame>
        <p:nvGraphicFramePr>
          <p:cNvPr id="22533" name="Object 7"/>
          <p:cNvGraphicFramePr>
            <a:graphicFrameLocks noChangeAspect="1"/>
          </p:cNvGraphicFramePr>
          <p:nvPr/>
        </p:nvGraphicFramePr>
        <p:xfrm>
          <a:off x="900113" y="2879725"/>
          <a:ext cx="294957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5" imgW="1562100" imgH="381000" progId="Equation.DSMT4">
                  <p:embed/>
                </p:oleObj>
              </mc:Choice>
              <mc:Fallback>
                <p:oleObj name="Equation" r:id="rId5" imgW="1562100" imgH="381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879725"/>
                        <a:ext cx="294957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3754438" y="2889250"/>
            <a:ext cx="10080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3</a:t>
            </a:r>
          </a:p>
        </p:txBody>
      </p:sp>
      <p:sp>
        <p:nvSpPr>
          <p:cNvPr id="110601" name="Text Box 9"/>
          <p:cNvSpPr txBox="1">
            <a:spLocks noChangeArrowheads="1"/>
          </p:cNvSpPr>
          <p:nvPr/>
        </p:nvSpPr>
        <p:spPr bwMode="auto">
          <a:xfrm>
            <a:off x="4391025" y="3963988"/>
            <a:ext cx="1223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14</a:t>
            </a:r>
          </a:p>
        </p:txBody>
      </p:sp>
      <p:graphicFrame>
        <p:nvGraphicFramePr>
          <p:cNvPr id="22536" name="Object 12"/>
          <p:cNvGraphicFramePr>
            <a:graphicFrameLocks noChangeAspect="1"/>
          </p:cNvGraphicFramePr>
          <p:nvPr/>
        </p:nvGraphicFramePr>
        <p:xfrm>
          <a:off x="900113" y="3957638"/>
          <a:ext cx="35718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7" imgW="1905000" imgH="381000" progId="Equation.DSMT4">
                  <p:embed/>
                </p:oleObj>
              </mc:Choice>
              <mc:Fallback>
                <p:oleObj name="Equation" r:id="rId7" imgW="1905000" imgH="38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957638"/>
                        <a:ext cx="35718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6408738" y="5103813"/>
            <a:ext cx="2700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12- 9 = 3</a:t>
            </a:r>
          </a:p>
        </p:txBody>
      </p:sp>
      <p:sp>
        <p:nvSpPr>
          <p:cNvPr id="22538" name="Rectangle 19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/>
      <p:bldP spid="110601" grpId="0"/>
      <p:bldP spid="1106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23556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how to use the conjugate pair to rationalise a complex fractional surd.</a:t>
            </a:r>
            <a:endParaRPr lang="en-GB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5057775" y="3005138"/>
            <a:ext cx="4086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Know that </a:t>
            </a: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(√a + √b)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rPr>
              <a:t>(√a - √b)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= a - b</a:t>
            </a:r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1304925" y="27146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The Laws Of Surds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5076825" y="3881438"/>
            <a:ext cx="4086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2.	To be able to use the conjugate pair to rationalise complex fractional surd.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4" grpId="0"/>
      <p:bldP spid="111625" grpId="0"/>
      <p:bldP spid="1116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4"/>
          <p:cNvSpPr txBox="1"/>
          <p:nvPr/>
        </p:nvSpPr>
        <p:spPr>
          <a:xfrm>
            <a:off x="0" y="1500188"/>
            <a:ext cx="88423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GB"/>
            </a:defPPr>
            <a:lvl1pPr algn="ct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400" b="1" dirty="0" smtClean="0">
                <a:solidFill>
                  <a:srgbClr val="FFFF00"/>
                </a:solidFill>
                <a:latin typeface="+mj-lt"/>
              </a:rPr>
              <a:t>S5 Int2</a:t>
            </a:r>
            <a:endParaRPr lang="en-GB" sz="14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4579" name="Rectangle 19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  <p:sp>
        <p:nvSpPr>
          <p:cNvPr id="24580" name="Rectangle 20"/>
          <p:cNvSpPr>
            <a:spLocks noChangeArrowheads="1"/>
          </p:cNvSpPr>
          <p:nvPr/>
        </p:nvSpPr>
        <p:spPr bwMode="auto">
          <a:xfrm>
            <a:off x="468313" y="333375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Rationalising Surds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971550" y="1963738"/>
            <a:ext cx="502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Look at the expression :</a:t>
            </a:r>
          </a:p>
        </p:txBody>
      </p:sp>
      <p:graphicFrame>
        <p:nvGraphicFramePr>
          <p:cNvPr id="24582" name="Object 5"/>
          <p:cNvGraphicFramePr>
            <a:graphicFrameLocks noChangeAspect="1"/>
          </p:cNvGraphicFramePr>
          <p:nvPr/>
        </p:nvGraphicFramePr>
        <p:xfrm>
          <a:off x="4787900" y="1844675"/>
          <a:ext cx="28448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Equation" r:id="rId3" imgW="2019300" imgH="431800" progId="Equation.DSMT4">
                  <p:embed/>
                </p:oleObj>
              </mc:Choice>
              <mc:Fallback>
                <p:oleObj name="Equation" r:id="rId3" imgW="20193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844675"/>
                        <a:ext cx="28448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71550" y="2492375"/>
            <a:ext cx="8172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This is a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conjugate pair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. The brackets are identical apart from the sign in each bracket .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00113" y="3332163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 Multiplying out the brackets we get :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985838" y="3819525"/>
          <a:ext cx="2884487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Equation" r:id="rId5" imgW="2019300" imgH="431800" progId="Equation.DSMT4">
                  <p:embed/>
                </p:oleObj>
              </mc:Choice>
              <mc:Fallback>
                <p:oleObj name="Equation" r:id="rId5" imgW="2019300" imgH="431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819525"/>
                        <a:ext cx="2884487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967163" y="3908425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251325" y="3908425"/>
            <a:ext cx="1400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  <a:sym typeface="Symbol" pitchFamily="18" charset="2"/>
              </a:rPr>
              <a:t>5 </a:t>
            </a:r>
            <a:r>
              <a:rPr lang="en-GB" sz="2800">
                <a:latin typeface="Arial Narrow Special G1" pitchFamily="34" charset="2"/>
                <a:sym typeface="Symbol" pitchFamily="18" charset="2"/>
              </a:rPr>
              <a:t>x 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5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537200" y="3908425"/>
            <a:ext cx="1266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- 2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5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884988" y="3908425"/>
            <a:ext cx="1431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+ 2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5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8110538" y="3908425"/>
            <a:ext cx="7826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- 4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4010025" y="4537075"/>
            <a:ext cx="13541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5 - 4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364163" y="4537075"/>
            <a:ext cx="106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1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990600" y="5084763"/>
            <a:ext cx="7924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When the brackets are multiplied out the surds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ALWAYS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 cancel out and we end up seeing that the expression is rational</a:t>
            </a:r>
            <a:r>
              <a:rPr lang="en-GB" sz="2400">
                <a:latin typeface="Comic Sans MS" pitchFamily="66" charset="0"/>
              </a:rPr>
              <a:t> ( no root sign )</a:t>
            </a:r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0" y="0"/>
            <a:ext cx="3779838" cy="2376488"/>
          </a:xfrm>
          <a:prstGeom prst="cloudCallout">
            <a:avLst>
              <a:gd name="adj1" fmla="val 96116"/>
              <a:gd name="adj2" fmla="val 36171"/>
            </a:avLst>
          </a:prstGeom>
          <a:solidFill>
            <a:srgbClr val="4D4D4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Looks something like the difference of two squares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19" grpId="0"/>
      <p:bldP spid="13321" grpId="0"/>
      <p:bldP spid="13322" grpId="0"/>
      <p:bldP spid="13323" grpId="0"/>
      <p:bldP spid="13324" grpId="0"/>
      <p:bldP spid="13325" grpId="0"/>
      <p:bldP spid="13326" grpId="0"/>
      <p:bldP spid="13327" grpId="0"/>
      <p:bldP spid="13328" grpId="0"/>
      <p:bldP spid="13330" grpId="0" animBg="1"/>
      <p:bldP spid="13330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smtClean="0"/>
              <a:t>Third Rule</a:t>
            </a:r>
          </a:p>
        </p:txBody>
      </p:sp>
      <p:graphicFrame>
        <p:nvGraphicFramePr>
          <p:cNvPr id="112649" name="Object 9"/>
          <p:cNvGraphicFramePr>
            <a:graphicFrameLocks noChangeAspect="1"/>
          </p:cNvGraphicFramePr>
          <p:nvPr>
            <p:ph sz="half" idx="1"/>
          </p:nvPr>
        </p:nvGraphicFramePr>
        <p:xfrm>
          <a:off x="3590925" y="4008438"/>
          <a:ext cx="28956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3" imgW="2527300" imgH="533400" progId="Equation.DSMT4">
                  <p:embed/>
                </p:oleObj>
              </mc:Choice>
              <mc:Fallback>
                <p:oleObj name="Equation" r:id="rId3" imgW="2527300" imgH="533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4008438"/>
                        <a:ext cx="2895600" cy="611187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411413" y="2330450"/>
          <a:ext cx="52578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5" imgW="3454400" imgH="533400" progId="Equation.DSMT4">
                  <p:embed/>
                </p:oleObj>
              </mc:Choice>
              <mc:Fallback>
                <p:oleObj name="Equation" r:id="rId5" imgW="34544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330450"/>
                        <a:ext cx="5257800" cy="811213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1042988" y="3414713"/>
            <a:ext cx="17303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latin typeface="Comic Sans MS" pitchFamily="66" charset="0"/>
              </a:rPr>
              <a:t>Examples</a:t>
            </a:r>
          </a:p>
        </p:txBody>
      </p:sp>
      <p:graphicFrame>
        <p:nvGraphicFramePr>
          <p:cNvPr id="112651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3567113" y="5243513"/>
          <a:ext cx="2944812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Equation" r:id="rId7" imgW="2717800" imgH="533400" progId="Equation.DSMT4">
                  <p:embed/>
                </p:oleObj>
              </mc:Choice>
              <mc:Fallback>
                <p:oleObj name="Equation" r:id="rId7" imgW="2717800" imgH="5334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113" y="5243513"/>
                        <a:ext cx="2944812" cy="577850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  <p:graphicFrame>
        <p:nvGraphicFramePr>
          <p:cNvPr id="25608" name="Object 16"/>
          <p:cNvGraphicFramePr>
            <a:graphicFrameLocks noChangeAspect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Equation" r:id="rId9" imgW="177646" imgH="291847" progId="Equation.DSMT4">
                  <p:embed/>
                </p:oleObj>
              </mc:Choice>
              <mc:Fallback>
                <p:oleObj name="Equation" r:id="rId9" imgW="177646" imgH="291847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6645275" y="4005263"/>
            <a:ext cx="18875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= 7 – 3 = 4</a:t>
            </a:r>
          </a:p>
        </p:txBody>
      </p:sp>
      <p:sp>
        <p:nvSpPr>
          <p:cNvPr id="112660" name="Text Box 20"/>
          <p:cNvSpPr txBox="1">
            <a:spLocks noChangeArrowheads="1"/>
          </p:cNvSpPr>
          <p:nvPr/>
        </p:nvSpPr>
        <p:spPr bwMode="auto">
          <a:xfrm>
            <a:off x="6681788" y="5229225"/>
            <a:ext cx="1990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= 11 – 5 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6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/>
      <p:bldP spid="112659" grpId="0"/>
      <p:bldP spid="1126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71550" y="1916113"/>
            <a:ext cx="8172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Rationalise the denominator in the expressions below by multiplying top and bottom by the appropriate conjugate: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212850" y="3357563"/>
          <a:ext cx="129222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3" imgW="901309" imgH="761669" progId="Equation.DSMT4">
                  <p:embed/>
                </p:oleObj>
              </mc:Choice>
              <mc:Fallback>
                <p:oleObj name="Equation" r:id="rId3" imgW="901309" imgH="76166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3357563"/>
                        <a:ext cx="129222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6" name="Object 4"/>
          <p:cNvGraphicFramePr>
            <a:graphicFrameLocks noChangeAspect="1"/>
          </p:cNvGraphicFramePr>
          <p:nvPr/>
        </p:nvGraphicFramePr>
        <p:xfrm>
          <a:off x="2974975" y="3363913"/>
          <a:ext cx="2982913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5" imgW="2438400" imgH="876300" progId="Equation.DSMT4">
                  <p:embed/>
                </p:oleObj>
              </mc:Choice>
              <mc:Fallback>
                <p:oleObj name="Equation" r:id="rId5" imgW="2438400" imgH="876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4975" y="3363913"/>
                        <a:ext cx="2982913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1109663" y="4891088"/>
          <a:ext cx="379095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7" imgW="3429000" imgH="876300" progId="Equation.DSMT4">
                  <p:embed/>
                </p:oleObj>
              </mc:Choice>
              <mc:Fallback>
                <p:oleObj name="Equation" r:id="rId7" imgW="3429000" imgH="876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3" y="4891088"/>
                        <a:ext cx="3790950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8" name="Object 6"/>
          <p:cNvGraphicFramePr>
            <a:graphicFrameLocks noChangeAspect="1"/>
          </p:cNvGraphicFramePr>
          <p:nvPr/>
        </p:nvGraphicFramePr>
        <p:xfrm>
          <a:off x="5148263" y="4875213"/>
          <a:ext cx="1811337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9" imgW="1536700" imgH="850900" progId="Equation.DSMT4">
                  <p:embed/>
                </p:oleObj>
              </mc:Choice>
              <mc:Fallback>
                <p:oleObj name="Equation" r:id="rId9" imgW="1536700" imgH="850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4875213"/>
                        <a:ext cx="1811337" cy="100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9" name="Object 7"/>
          <p:cNvGraphicFramePr>
            <a:graphicFrameLocks noChangeAspect="1"/>
          </p:cNvGraphicFramePr>
          <p:nvPr/>
        </p:nvGraphicFramePr>
        <p:xfrm>
          <a:off x="7348538" y="4879975"/>
          <a:ext cx="1712912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Equation" r:id="rId11" imgW="1358900" imgH="787400" progId="Equation.DSMT4">
                  <p:embed/>
                </p:oleObj>
              </mc:Choice>
              <mc:Fallback>
                <p:oleObj name="Equation" r:id="rId11" imgW="1358900" imgH="787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8538" y="4879975"/>
                        <a:ext cx="1712912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3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  <p:sp>
        <p:nvSpPr>
          <p:cNvPr id="26633" name="Rectangle 14"/>
          <p:cNvSpPr>
            <a:spLocks noChangeArrowheads="1"/>
          </p:cNvSpPr>
          <p:nvPr/>
        </p:nvSpPr>
        <p:spPr bwMode="auto">
          <a:xfrm>
            <a:off x="468313" y="333375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Rationalising Surds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1042988" y="1989138"/>
            <a:ext cx="81010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Rationalise the denominator in the expressions below by multiplying top and bottom by the appropriate conjugate:</a:t>
            </a:r>
          </a:p>
        </p:txBody>
      </p:sp>
      <p:graphicFrame>
        <p:nvGraphicFramePr>
          <p:cNvPr id="27651" name="Object 9"/>
          <p:cNvGraphicFramePr>
            <a:graphicFrameLocks noChangeAspect="1"/>
          </p:cNvGraphicFramePr>
          <p:nvPr/>
        </p:nvGraphicFramePr>
        <p:xfrm>
          <a:off x="1711325" y="3370263"/>
          <a:ext cx="201930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3" imgW="1371600" imgH="812800" progId="Equation.DSMT4">
                  <p:embed/>
                </p:oleObj>
              </mc:Choice>
              <mc:Fallback>
                <p:oleObj name="Equation" r:id="rId3" imgW="1371600" imgH="812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3370263"/>
                        <a:ext cx="201930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4446588" y="3382963"/>
          <a:ext cx="394176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5" imgW="2946400" imgH="876300" progId="Equation.DSMT4">
                  <p:embed/>
                </p:oleObj>
              </mc:Choice>
              <mc:Fallback>
                <p:oleObj name="Equation" r:id="rId5" imgW="2946400" imgH="8763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588" y="3382963"/>
                        <a:ext cx="3941762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2"/>
          <p:cNvGraphicFramePr>
            <a:graphicFrameLocks noChangeAspect="1"/>
          </p:cNvGraphicFramePr>
          <p:nvPr/>
        </p:nvGraphicFramePr>
        <p:xfrm>
          <a:off x="1544638" y="4868863"/>
          <a:ext cx="3027362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7" imgW="1790700" imgH="850900" progId="Equation.DSMT4">
                  <p:embed/>
                </p:oleObj>
              </mc:Choice>
              <mc:Fallback>
                <p:oleObj name="Equation" r:id="rId7" imgW="1790700" imgH="8509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4638" y="4868863"/>
                        <a:ext cx="3027362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5075238" y="5208588"/>
          <a:ext cx="3097212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9" imgW="1765300" imgH="431800" progId="Equation.DSMT4">
                  <p:embed/>
                </p:oleObj>
              </mc:Choice>
              <mc:Fallback>
                <p:oleObj name="Equation" r:id="rId9" imgW="17653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8" y="5208588"/>
                        <a:ext cx="3097212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5"/>
          <p:cNvSpPr>
            <a:spLocks noChangeArrowheads="1"/>
          </p:cNvSpPr>
          <p:nvPr/>
        </p:nvSpPr>
        <p:spPr bwMode="auto">
          <a:xfrm>
            <a:off x="3132138" y="1412875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>
                <a:latin typeface="Comic Sans MS" pitchFamily="66" charset="0"/>
              </a:rPr>
              <a:t>Conjugate Pairs.</a:t>
            </a:r>
          </a:p>
        </p:txBody>
      </p:sp>
      <p:sp>
        <p:nvSpPr>
          <p:cNvPr id="27656" name="Rectangle 16"/>
          <p:cNvSpPr>
            <a:spLocks noChangeArrowheads="1"/>
          </p:cNvSpPr>
          <p:nvPr/>
        </p:nvSpPr>
        <p:spPr bwMode="auto">
          <a:xfrm>
            <a:off x="468313" y="333375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Rationalising Surds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6350" y="720725"/>
            <a:ext cx="7543800" cy="763588"/>
          </a:xfrm>
        </p:spPr>
        <p:txBody>
          <a:bodyPr/>
          <a:lstStyle/>
          <a:p>
            <a:r>
              <a:rPr lang="en-GB" sz="3600" smtClean="0"/>
              <a:t>What Goes In The Box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71550" y="1989138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Rationalise the denominator in the expressions below :</a:t>
            </a:r>
          </a:p>
        </p:txBody>
      </p:sp>
      <p:graphicFrame>
        <p:nvGraphicFramePr>
          <p:cNvPr id="28676" name="Object 5"/>
          <p:cNvGraphicFramePr>
            <a:graphicFrameLocks noChangeAspect="1"/>
          </p:cNvGraphicFramePr>
          <p:nvPr/>
        </p:nvGraphicFramePr>
        <p:xfrm>
          <a:off x="1258888" y="2636838"/>
          <a:ext cx="1395412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Equation" r:id="rId3" imgW="1002865" imgH="812447" progId="Equation.DSMT4">
                  <p:embed/>
                </p:oleObj>
              </mc:Choice>
              <mc:Fallback>
                <p:oleObj name="Equation" r:id="rId3" imgW="1002865" imgH="81244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636838"/>
                        <a:ext cx="1395412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6"/>
          <p:cNvGraphicFramePr>
            <a:graphicFrameLocks noChangeAspect="1"/>
          </p:cNvGraphicFramePr>
          <p:nvPr/>
        </p:nvGraphicFramePr>
        <p:xfrm>
          <a:off x="5292725" y="2636838"/>
          <a:ext cx="18415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5" imgW="1371600" imgH="876300" progId="Equation.DSMT4">
                  <p:embed/>
                </p:oleObj>
              </mc:Choice>
              <mc:Fallback>
                <p:oleObj name="Equation" r:id="rId5" imgW="1371600" imgH="876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636838"/>
                        <a:ext cx="184150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 Box 8"/>
          <p:cNvSpPr txBox="1">
            <a:spLocks noChangeArrowheads="1"/>
          </p:cNvSpPr>
          <p:nvPr/>
        </p:nvSpPr>
        <p:spPr bwMode="auto">
          <a:xfrm>
            <a:off x="971550" y="4340225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Rationalise the numerator in the expressions below :</a:t>
            </a:r>
          </a:p>
        </p:txBody>
      </p:sp>
      <p:graphicFrame>
        <p:nvGraphicFramePr>
          <p:cNvPr id="28679" name="Object 9"/>
          <p:cNvGraphicFramePr>
            <a:graphicFrameLocks noChangeAspect="1"/>
          </p:cNvGraphicFramePr>
          <p:nvPr/>
        </p:nvGraphicFramePr>
        <p:xfrm>
          <a:off x="1187450" y="4941888"/>
          <a:ext cx="1550988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7" imgW="977900" imgH="787400" progId="Equation.DSMT4">
                  <p:embed/>
                </p:oleObj>
              </mc:Choice>
              <mc:Fallback>
                <p:oleObj name="Equation" r:id="rId7" imgW="977900" imgH="787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941888"/>
                        <a:ext cx="1550988" cy="124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10"/>
          <p:cNvGraphicFramePr>
            <a:graphicFrameLocks noChangeAspect="1"/>
          </p:cNvGraphicFramePr>
          <p:nvPr/>
        </p:nvGraphicFramePr>
        <p:xfrm>
          <a:off x="5076825" y="5057775"/>
          <a:ext cx="187960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Equation" r:id="rId9" imgW="1282700" imgH="787400" progId="Equation.DSMT4">
                  <p:embed/>
                </p:oleObj>
              </mc:Choice>
              <mc:Fallback>
                <p:oleObj name="Equation" r:id="rId9" imgW="1282700" imgH="787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5057775"/>
                        <a:ext cx="1879600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Rectangle 12"/>
          <p:cNvSpPr>
            <a:spLocks noChangeArrowheads="1"/>
          </p:cNvSpPr>
          <p:nvPr/>
        </p:nvSpPr>
        <p:spPr bwMode="auto">
          <a:xfrm>
            <a:off x="2916238" y="2705100"/>
            <a:ext cx="1819275" cy="9906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3"/>
          <p:cNvSpPr>
            <a:spLocks noChangeArrowheads="1"/>
          </p:cNvSpPr>
          <p:nvPr/>
        </p:nvSpPr>
        <p:spPr bwMode="auto">
          <a:xfrm>
            <a:off x="7235825" y="2703513"/>
            <a:ext cx="1908175" cy="9906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5"/>
          <p:cNvSpPr>
            <a:spLocks noChangeArrowheads="1"/>
          </p:cNvSpPr>
          <p:nvPr/>
        </p:nvSpPr>
        <p:spPr bwMode="auto">
          <a:xfrm>
            <a:off x="2916238" y="5081588"/>
            <a:ext cx="1871662" cy="9906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6"/>
          <p:cNvSpPr>
            <a:spLocks noChangeArrowheads="1"/>
          </p:cNvSpPr>
          <p:nvPr/>
        </p:nvSpPr>
        <p:spPr bwMode="auto">
          <a:xfrm>
            <a:off x="7088188" y="5081588"/>
            <a:ext cx="2055812" cy="990600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7308850" y="2878138"/>
          <a:ext cx="17399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Equation" r:id="rId11" imgW="1206500" imgH="381000" progId="Equation.DSMT4">
                  <p:embed/>
                </p:oleObj>
              </mc:Choice>
              <mc:Fallback>
                <p:oleObj name="Equation" r:id="rId11" imgW="1206500" imgH="381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2878138"/>
                        <a:ext cx="173990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/>
          <p:cNvGraphicFramePr>
            <a:graphicFrameLocks noChangeAspect="1"/>
          </p:cNvGraphicFramePr>
          <p:nvPr/>
        </p:nvGraphicFramePr>
        <p:xfrm>
          <a:off x="3000375" y="5084763"/>
          <a:ext cx="178752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4" name="Equation" r:id="rId13" imgW="1536700" imgH="812800" progId="Equation.DSMT4">
                  <p:embed/>
                </p:oleObj>
              </mc:Choice>
              <mc:Fallback>
                <p:oleObj name="Equation" r:id="rId13" imgW="1536700" imgH="812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5084763"/>
                        <a:ext cx="178752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7235825" y="5157788"/>
          <a:ext cx="18002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15" imgW="1828800" imgH="812800" progId="Equation.DSMT4">
                  <p:embed/>
                </p:oleObj>
              </mc:Choice>
              <mc:Fallback>
                <p:oleObj name="Equation" r:id="rId15" imgW="1828800" imgH="812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5157788"/>
                        <a:ext cx="1800225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24"/>
          <p:cNvGraphicFramePr>
            <a:graphicFrameLocks noChangeAspect="1"/>
          </p:cNvGraphicFramePr>
          <p:nvPr/>
        </p:nvGraphicFramePr>
        <p:xfrm>
          <a:off x="2987675" y="2816225"/>
          <a:ext cx="170338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17" imgW="1574800" imgH="787400" progId="Equation.DSMT4">
                  <p:embed/>
                </p:oleObj>
              </mc:Choice>
              <mc:Fallback>
                <p:oleObj name="Equation" r:id="rId17" imgW="1574800" imgH="7874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816225"/>
                        <a:ext cx="1703388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D4D4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5124" name="Line 7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977900" y="3005138"/>
            <a:ext cx="3886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solidFill>
                  <a:srgbClr val="FFFF00"/>
                </a:solidFill>
                <a:latin typeface="Comic Sans MS" pitchFamily="66" charset="0"/>
                <a:cs typeface="Arial" charset="0"/>
              </a:rPr>
              <a:t>To explain what a surd is and to investigate the rules for surds.</a:t>
            </a:r>
            <a:endParaRPr lang="en-GB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08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 rules for surds.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5127" name="Rectangle 14"/>
          <p:cNvSpPr>
            <a:spLocks noChangeArrowheads="1"/>
          </p:cNvSpPr>
          <p:nvPr/>
        </p:nvSpPr>
        <p:spPr bwMode="auto">
          <a:xfrm>
            <a:off x="2303463" y="258763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400" b="1">
                <a:solidFill>
                  <a:srgbClr val="EEF82A"/>
                </a:solidFill>
                <a:latin typeface="Comic Sans MS" pitchFamily="66" charset="0"/>
              </a:rPr>
              <a:t>The Laws Of Surds</a:t>
            </a: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5076825" y="3638550"/>
            <a:ext cx="408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Use rules to simplify surds.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  <p:bldP spid="95242" grpId="0"/>
      <p:bldP spid="952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187450" y="4292600"/>
          <a:ext cx="7905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" imgW="419100" imgH="368300" progId="Equation.DSMT4">
                  <p:embed/>
                </p:oleObj>
              </mc:Choice>
              <mc:Fallback>
                <p:oleObj name="Equation" r:id="rId3" imgW="419100" imgH="368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4292600"/>
                        <a:ext cx="7905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55863" y="374650"/>
            <a:ext cx="4421187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What is a Surd</a:t>
            </a:r>
          </a:p>
        </p:txBody>
      </p:sp>
      <p:graphicFrame>
        <p:nvGraphicFramePr>
          <p:cNvPr id="6148" name="Object 7"/>
          <p:cNvGraphicFramePr>
            <a:graphicFrameLocks noChangeAspect="1"/>
          </p:cNvGraphicFramePr>
          <p:nvPr/>
        </p:nvGraphicFramePr>
        <p:xfrm>
          <a:off x="1908175" y="1965325"/>
          <a:ext cx="8636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5" imgW="609336" imgH="380835" progId="Equation.DSMT4">
                  <p:embed/>
                </p:oleObj>
              </mc:Choice>
              <mc:Fallback>
                <p:oleObj name="Equation" r:id="rId5" imgW="609336" imgH="38083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965325"/>
                        <a:ext cx="8636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2843213" y="1935163"/>
            <a:ext cx="10080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6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6804025" y="1863725"/>
            <a:ext cx="12239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solidFill>
                  <a:srgbClr val="EEF82A"/>
                </a:solidFill>
                <a:latin typeface="Comic Sans MS" pitchFamily="66" charset="0"/>
              </a:rPr>
              <a:t>= 12</a:t>
            </a:r>
          </a:p>
        </p:txBody>
      </p:sp>
      <p:graphicFrame>
        <p:nvGraphicFramePr>
          <p:cNvPr id="6151" name="Object 12"/>
          <p:cNvGraphicFramePr>
            <a:graphicFrameLocks noChangeAspect="1"/>
          </p:cNvGraphicFramePr>
          <p:nvPr/>
        </p:nvGraphicFramePr>
        <p:xfrm>
          <a:off x="5376863" y="1871663"/>
          <a:ext cx="13557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7" imgW="838200" imgH="381000" progId="Equation.DSMT4">
                  <p:embed/>
                </p:oleObj>
              </mc:Choice>
              <mc:Fallback>
                <p:oleObj name="Equation" r:id="rId7" imgW="838200" imgH="38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3" y="1871663"/>
                        <a:ext cx="13557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15"/>
          <p:cNvGraphicFramePr>
            <a:graphicFrameLocks noChangeAspect="1"/>
          </p:cNvGraphicFramePr>
          <p:nvPr/>
        </p:nvGraphicFramePr>
        <p:xfrm>
          <a:off x="2003425" y="4354513"/>
          <a:ext cx="14097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9" imgW="787058" imgH="317362" progId="Equation.DSMT4">
                  <p:embed/>
                </p:oleObj>
              </mc:Choice>
              <mc:Fallback>
                <p:oleObj name="Equation" r:id="rId9" imgW="787058" imgH="31736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4354513"/>
                        <a:ext cx="14097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16"/>
          <p:cNvGraphicFramePr>
            <a:graphicFrameLocks noChangeAspect="1"/>
          </p:cNvGraphicFramePr>
          <p:nvPr/>
        </p:nvGraphicFramePr>
        <p:xfrm>
          <a:off x="6488113" y="4425950"/>
          <a:ext cx="15160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1" imgW="888614" imgH="304668" progId="Equation.DSMT4">
                  <p:embed/>
                </p:oleObj>
              </mc:Choice>
              <mc:Fallback>
                <p:oleObj name="Equation" r:id="rId11" imgW="888614" imgH="304668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3" y="4425950"/>
                        <a:ext cx="1516062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7"/>
          <p:cNvGraphicFramePr>
            <a:graphicFrameLocks noChangeAspect="1"/>
          </p:cNvGraphicFramePr>
          <p:nvPr/>
        </p:nvGraphicFramePr>
        <p:xfrm>
          <a:off x="5435600" y="4292600"/>
          <a:ext cx="105568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3" imgW="558800" imgH="368300" progId="Equation.DSMT4">
                  <p:embed/>
                </p:oleObj>
              </mc:Choice>
              <mc:Fallback>
                <p:oleObj name="Equation" r:id="rId13" imgW="558800" imgH="3683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4292600"/>
                        <a:ext cx="105568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4" name="Text Box 18"/>
          <p:cNvSpPr txBox="1">
            <a:spLocks noChangeArrowheads="1"/>
          </p:cNvSpPr>
          <p:nvPr/>
        </p:nvSpPr>
        <p:spPr bwMode="auto">
          <a:xfrm>
            <a:off x="755650" y="2557463"/>
            <a:ext cx="77724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The above roots have exact values </a:t>
            </a:r>
          </a:p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and are called </a:t>
            </a:r>
            <a:r>
              <a:rPr lang="en-GB" sz="2400" u="sng">
                <a:solidFill>
                  <a:srgbClr val="EEF82A"/>
                </a:solidFill>
                <a:latin typeface="Comic Sans MS" pitchFamily="66" charset="0"/>
              </a:rPr>
              <a:t>rational</a:t>
            </a:r>
          </a:p>
        </p:txBody>
      </p:sp>
      <p:sp>
        <p:nvSpPr>
          <p:cNvPr id="6156" name="Line 19"/>
          <p:cNvSpPr>
            <a:spLocks noChangeShapeType="1"/>
          </p:cNvSpPr>
          <p:nvPr/>
        </p:nvSpPr>
        <p:spPr bwMode="auto">
          <a:xfrm>
            <a:off x="1258888" y="3933825"/>
            <a:ext cx="7058025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6" name="Text Box 20"/>
          <p:cNvSpPr txBox="1">
            <a:spLocks noChangeArrowheads="1"/>
          </p:cNvSpPr>
          <p:nvPr/>
        </p:nvSpPr>
        <p:spPr bwMode="auto">
          <a:xfrm>
            <a:off x="827088" y="5016500"/>
            <a:ext cx="7620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These roots do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 have exact values </a:t>
            </a:r>
          </a:p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and are called </a:t>
            </a:r>
            <a:r>
              <a:rPr lang="en-GB" sz="2400" u="sng">
                <a:solidFill>
                  <a:srgbClr val="EEF82A"/>
                </a:solidFill>
                <a:latin typeface="Comic Sans MS" pitchFamily="66" charset="0"/>
              </a:rPr>
              <a:t>irrational</a:t>
            </a:r>
            <a:r>
              <a:rPr lang="en-GB" sz="2400">
                <a:latin typeface="Comic Sans MS" pitchFamily="66" charset="0"/>
              </a:rPr>
              <a:t> OR</a:t>
            </a:r>
          </a:p>
        </p:txBody>
      </p:sp>
      <p:sp>
        <p:nvSpPr>
          <p:cNvPr id="96277" name="Text Box 21"/>
          <p:cNvSpPr txBox="1">
            <a:spLocks noChangeArrowheads="1"/>
          </p:cNvSpPr>
          <p:nvPr/>
        </p:nvSpPr>
        <p:spPr bwMode="auto">
          <a:xfrm>
            <a:off x="6732588" y="5516563"/>
            <a:ext cx="1370012" cy="557212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i="1" u="sng">
                <a:solidFill>
                  <a:srgbClr val="FF0000"/>
                </a:solidFill>
                <a:latin typeface="Comic Sans MS" pitchFamily="66" charset="0"/>
              </a:rPr>
              <a:t>Surds</a:t>
            </a:r>
            <a:endParaRPr lang="en-GB" sz="2800">
              <a:solidFill>
                <a:srgbClr val="EEF82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6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6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6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6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4" grpId="0"/>
      <p:bldP spid="96276" grpId="0"/>
      <p:bldP spid="962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803275"/>
            <a:ext cx="6529388" cy="609600"/>
          </a:xfrm>
        </p:spPr>
        <p:txBody>
          <a:bodyPr/>
          <a:lstStyle/>
          <a:p>
            <a:r>
              <a:rPr lang="en-GB" sz="3200" smtClean="0"/>
              <a:t>Adding &amp; Subtracting Surds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00113" y="1844675"/>
            <a:ext cx="7848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Adding and subtracting a surd such as 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2. It can be treated in the same way as an “</a:t>
            </a:r>
            <a:r>
              <a:rPr lang="en-GB" sz="3600" i="1">
                <a:latin typeface="Times New Roman" pitchFamily="18" charset="0"/>
                <a:sym typeface="Symbol" pitchFamily="18" charset="2"/>
              </a:rPr>
              <a:t>x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” variable in algebra. The following examples will illustrate this point.</a:t>
            </a:r>
            <a:endParaRPr lang="en-GB" sz="2400">
              <a:solidFill>
                <a:srgbClr val="EEF82A"/>
              </a:solidFill>
              <a:latin typeface="Comic Sans MS" pitchFamily="66" charset="0"/>
            </a:endParaRPr>
          </a:p>
        </p:txBody>
      </p:sp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311275" y="3443288"/>
          <a:ext cx="22002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1460500" imgH="368300" progId="Equation.DSMT4">
                  <p:embed/>
                </p:oleObj>
              </mc:Choice>
              <mc:Fallback>
                <p:oleObj name="Equation" r:id="rId3" imgW="1460500" imgH="368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3443288"/>
                        <a:ext cx="220027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1619250" y="4203700"/>
          <a:ext cx="15843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5" imgW="927100" imgH="368300" progId="Equation.DSMT4">
                  <p:embed/>
                </p:oleObj>
              </mc:Choice>
              <mc:Fallback>
                <p:oleObj name="Equation" r:id="rId5" imgW="927100" imgH="3683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203700"/>
                        <a:ext cx="15843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10"/>
          <p:cNvGraphicFramePr>
            <a:graphicFrameLocks noChangeAspect="1"/>
          </p:cNvGraphicFramePr>
          <p:nvPr/>
        </p:nvGraphicFramePr>
        <p:xfrm>
          <a:off x="5346700" y="3435350"/>
          <a:ext cx="3132138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7" imgW="1917700" imgH="381000" progId="Equation.DSMT4">
                  <p:embed/>
                </p:oleObj>
              </mc:Choice>
              <mc:Fallback>
                <p:oleObj name="Equation" r:id="rId7" imgW="1917700" imgH="38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3435350"/>
                        <a:ext cx="3132138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5959475" y="4306888"/>
          <a:ext cx="15652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9" imgW="939392" imgH="380835" progId="Equation.DSMT4">
                  <p:embed/>
                </p:oleObj>
              </mc:Choice>
              <mc:Fallback>
                <p:oleObj name="Equation" r:id="rId9" imgW="939392" imgH="380835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75" y="4306888"/>
                        <a:ext cx="1565275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1320800" y="5405438"/>
          <a:ext cx="419735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11" imgW="2527300" imgH="381000" progId="Equation.DSMT4">
                  <p:embed/>
                </p:oleObj>
              </mc:Choice>
              <mc:Fallback>
                <p:oleObj name="Equation" r:id="rId11" imgW="2527300" imgH="3810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405438"/>
                        <a:ext cx="419735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6156325" y="5373688"/>
          <a:ext cx="151130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13" imgW="876300" imgH="381000" progId="Equation.DSMT4">
                  <p:embed/>
                </p:oleObj>
              </mc:Choice>
              <mc:Fallback>
                <p:oleObj name="Equation" r:id="rId13" imgW="876300" imgH="38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373688"/>
                        <a:ext cx="1511300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EF82A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4572000" y="115888"/>
            <a:ext cx="4248150" cy="2017712"/>
          </a:xfrm>
          <a:prstGeom prst="cloudCallout">
            <a:avLst>
              <a:gd name="adj1" fmla="val -99551"/>
              <a:gd name="adj2" fmla="val 15458"/>
            </a:avLst>
          </a:prstGeom>
          <a:solidFill>
            <a:srgbClr val="4D4D4D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GB">
                <a:latin typeface="Comic Sans MS" pitchFamily="66" charset="0"/>
              </a:rPr>
              <a:t>Note :</a:t>
            </a:r>
          </a:p>
          <a:p>
            <a:r>
              <a:rPr lang="en-GB">
                <a:latin typeface="Comic Sans MS" pitchFamily="66" charset="0"/>
              </a:rPr>
              <a:t>√2 + √3 does not equal √5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04800"/>
            <a:ext cx="5327650" cy="1431925"/>
          </a:xfrm>
        </p:spPr>
        <p:txBody>
          <a:bodyPr/>
          <a:lstStyle/>
          <a:p>
            <a:r>
              <a:rPr lang="en-GB" sz="5400" smtClean="0"/>
              <a:t>First Rule</a:t>
            </a:r>
          </a:p>
        </p:txBody>
      </p:sp>
      <p:graphicFrame>
        <p:nvGraphicFramePr>
          <p:cNvPr id="97290" name="Object 10"/>
          <p:cNvGraphicFramePr>
            <a:graphicFrameLocks noChangeAspect="1"/>
          </p:cNvGraphicFramePr>
          <p:nvPr>
            <p:ph sz="half" idx="1"/>
          </p:nvPr>
        </p:nvGraphicFramePr>
        <p:xfrm>
          <a:off x="971550" y="3789363"/>
          <a:ext cx="31607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841500" imgH="381000" progId="Equation.DSMT4">
                  <p:embed/>
                </p:oleObj>
              </mc:Choice>
              <mc:Fallback>
                <p:oleObj name="Equation" r:id="rId3" imgW="1841500" imgH="3810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789363"/>
                        <a:ext cx="3160713" cy="654050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2379663" y="1989138"/>
          <a:ext cx="420846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1854200" imgH="381000" progId="Equation.DSMT4">
                  <p:embed/>
                </p:oleObj>
              </mc:Choice>
              <mc:Fallback>
                <p:oleObj name="Equation" r:id="rId5" imgW="1854200" imgH="38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1989138"/>
                        <a:ext cx="4208462" cy="865187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6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5292725" y="3789363"/>
          <a:ext cx="32956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1968500" imgH="381000" progId="Equation.DSMT4">
                  <p:embed/>
                </p:oleObj>
              </mc:Choice>
              <mc:Fallback>
                <p:oleObj name="Equation" r:id="rId7" imgW="1968500" imgH="381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789363"/>
                        <a:ext cx="3295650" cy="638175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 w="38100" cmpd="sng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900113" y="4868863"/>
            <a:ext cx="7118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List the first 10 square numbers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1042988" y="3197225"/>
            <a:ext cx="173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u="sng">
                <a:latin typeface="Comic Sans MS" pitchFamily="66" charset="0"/>
              </a:rPr>
              <a:t>Examples</a:t>
            </a:r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1019175" y="5572125"/>
            <a:ext cx="7500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1, 4, 9, 16, 25, 36, 49, 64, 81, 100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7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7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8" grpId="0"/>
      <p:bldP spid="97299" grpId="0"/>
      <p:bldP spid="973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3250"/>
            <a:ext cx="6313488" cy="954088"/>
          </a:xfrm>
        </p:spPr>
        <p:txBody>
          <a:bodyPr/>
          <a:lstStyle/>
          <a:p>
            <a:r>
              <a:rPr lang="en-GB" sz="3600" smtClean="0"/>
              <a:t>Simplifying Square Roots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116013" y="1844675"/>
            <a:ext cx="7696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GB" sz="2400">
                <a:latin typeface="Comic Sans MS" pitchFamily="66" charset="0"/>
              </a:rPr>
              <a:t>Some square roots can be broken down into a mixture of integer values and surds. The following examples will illustrate this idea: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331913" y="3429000"/>
            <a:ext cx="129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  </a:t>
            </a:r>
            <a:r>
              <a:rPr lang="en-GB" sz="3600" b="1">
                <a:latin typeface="Comic Sans MS" pitchFamily="66" charset="0"/>
                <a:sym typeface="Symbol" pitchFamily="18" charset="2"/>
              </a:rPr>
              <a:t>12</a:t>
            </a:r>
            <a:r>
              <a:rPr lang="en-GB" sz="3600">
                <a:latin typeface="Comic Sans MS" pitchFamily="66" charset="0"/>
              </a:rPr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98875" y="3284538"/>
            <a:ext cx="51943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To simplify 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12 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we must </a:t>
            </a:r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 split 12 into factors with at least one being a square number.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258888" y="4724400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latin typeface="Comic Sans MS" pitchFamily="66" charset="0"/>
              </a:rPr>
              <a:t>= </a:t>
            </a:r>
            <a:r>
              <a:rPr lang="en-GB" sz="36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3600">
                <a:latin typeface="Comic Sans MS" pitchFamily="66" charset="0"/>
                <a:sym typeface="Symbol" pitchFamily="18" charset="2"/>
              </a:rPr>
              <a:t>4 x </a:t>
            </a:r>
            <a:r>
              <a:rPr lang="en-GB" sz="36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3600">
                <a:latin typeface="Comic Sans MS" pitchFamily="66" charset="0"/>
                <a:sym typeface="Symbol" pitchFamily="18" charset="2"/>
              </a:rPr>
              <a:t>3</a:t>
            </a:r>
            <a:endParaRPr lang="en-GB" sz="3600" b="1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770313" y="4724400"/>
            <a:ext cx="46180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Now simplify the square root.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263650" y="5734050"/>
            <a:ext cx="17240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000">
                <a:latin typeface="Comic Sans MS" pitchFamily="66" charset="0"/>
              </a:rPr>
              <a:t>= 2 </a:t>
            </a:r>
            <a:r>
              <a:rPr lang="en-GB" sz="40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4000">
                <a:latin typeface="Comic Sans MS" pitchFamily="66" charset="0"/>
                <a:sym typeface="Symbol" pitchFamily="18" charset="2"/>
              </a:rPr>
              <a:t>3</a:t>
            </a:r>
            <a:endParaRPr lang="en-GB" sz="4000" b="1">
              <a:latin typeface="Comic Sans MS" pitchFamily="66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87450" y="2128838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 45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87450" y="2890838"/>
            <a:ext cx="1905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9 x 5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87450" y="3805238"/>
            <a:ext cx="1368425" cy="557212"/>
          </a:xfrm>
          <a:prstGeom prst="rect">
            <a:avLst/>
          </a:prstGeom>
          <a:solidFill>
            <a:srgbClr val="4D4D4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  3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5</a:t>
            </a:r>
            <a:r>
              <a:rPr lang="en-GB" sz="2800">
                <a:latin typeface="Comic Sans MS" pitchFamily="66" charset="0"/>
              </a:rPr>
              <a:t>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778250" y="2128838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</a:rPr>
              <a:t> </a:t>
            </a:r>
            <a:r>
              <a:rPr lang="en-GB" sz="36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 32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778250" y="2890838"/>
            <a:ext cx="2089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16 x 2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778250" y="3805238"/>
            <a:ext cx="1298575" cy="547687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 4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2</a:t>
            </a:r>
            <a:endParaRPr lang="en-GB" sz="2800" b="1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597650" y="2128838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 72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597650" y="2890838"/>
            <a:ext cx="2133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4 x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 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18</a:t>
            </a:r>
            <a:endParaRPr lang="en-GB" sz="2800" b="1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597650" y="3805238"/>
            <a:ext cx="2362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2 x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9 x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</a:t>
            </a:r>
            <a:r>
              <a:rPr lang="en-GB" sz="2800">
                <a:latin typeface="Comic Sans MS" pitchFamily="66" charset="0"/>
                <a:sym typeface="Symbol" pitchFamily="18" charset="2"/>
              </a:rPr>
              <a:t>2</a:t>
            </a:r>
            <a:endParaRPr lang="en-GB" sz="2800" b="1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597650" y="4556125"/>
            <a:ext cx="2222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2 x 3 x 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2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669088" y="5573713"/>
            <a:ext cx="1287462" cy="547687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>
                <a:latin typeface="Comic Sans MS" pitchFamily="66" charset="0"/>
              </a:rPr>
              <a:t>= 6</a:t>
            </a:r>
            <a:r>
              <a:rPr lang="en-GB" sz="2800" b="1">
                <a:latin typeface="Comic Sans MS" pitchFamily="66" charset="0"/>
                <a:sym typeface="Symbol" pitchFamily="18" charset="2"/>
              </a:rPr>
              <a:t>2</a:t>
            </a:r>
          </a:p>
        </p:txBody>
      </p:sp>
      <p:sp>
        <p:nvSpPr>
          <p:cNvPr id="10253" name="Text Box 19"/>
          <p:cNvSpPr txBox="1">
            <a:spLocks noChangeArrowheads="1"/>
          </p:cNvSpPr>
          <p:nvPr/>
        </p:nvSpPr>
        <p:spPr bwMode="auto">
          <a:xfrm>
            <a:off x="2843213" y="650875"/>
            <a:ext cx="29860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solidFill>
                  <a:srgbClr val="EEF82A"/>
                </a:solidFill>
                <a:latin typeface="Comic Sans MS" pitchFamily="66" charset="0"/>
              </a:rPr>
              <a:t>Have a go !</a:t>
            </a:r>
          </a:p>
        </p:txBody>
      </p:sp>
      <p:sp>
        <p:nvSpPr>
          <p:cNvPr id="10254" name="Text Box 20"/>
          <p:cNvSpPr txBox="1">
            <a:spLocks noChangeArrowheads="1"/>
          </p:cNvSpPr>
          <p:nvPr/>
        </p:nvSpPr>
        <p:spPr bwMode="auto">
          <a:xfrm>
            <a:off x="2649538" y="1387475"/>
            <a:ext cx="3290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Think square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animBg="1"/>
      <p:bldP spid="8198" grpId="0"/>
      <p:bldP spid="8199" grpId="0" animBg="1"/>
      <p:bldP spid="8201" grpId="0"/>
      <p:bldP spid="8202" grpId="0"/>
      <p:bldP spid="8203" grpId="0"/>
      <p:bldP spid="82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6"/>
          <p:cNvSpPr>
            <a:spLocks noChangeArrowheads="1"/>
          </p:cNvSpPr>
          <p:nvPr/>
        </p:nvSpPr>
        <p:spPr bwMode="auto">
          <a:xfrm>
            <a:off x="3708400" y="5589588"/>
            <a:ext cx="1584325" cy="576262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7" name="Rectangle 27"/>
          <p:cNvSpPr>
            <a:spLocks noChangeArrowheads="1"/>
          </p:cNvSpPr>
          <p:nvPr/>
        </p:nvSpPr>
        <p:spPr bwMode="auto">
          <a:xfrm>
            <a:off x="6227763" y="5589588"/>
            <a:ext cx="1584325" cy="576262"/>
          </a:xfrm>
          <a:prstGeom prst="rect">
            <a:avLst/>
          </a:prstGeom>
          <a:solidFill>
            <a:srgbClr val="4D4D4D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3250"/>
            <a:ext cx="6384925" cy="954088"/>
          </a:xfrm>
        </p:spPr>
        <p:txBody>
          <a:bodyPr/>
          <a:lstStyle/>
          <a:p>
            <a:r>
              <a:rPr lang="en-GB" sz="3600" smtClean="0"/>
              <a:t>What Goes In The Box ?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1042988" y="1989138"/>
            <a:ext cx="5976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Simplify the following square roots: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87450" y="28225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(1)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20</a:t>
            </a: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778250" y="27463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(2)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27</a:t>
            </a: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6216650" y="27463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(3)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48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1187450" y="47275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(4)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75</a:t>
            </a:r>
          </a:p>
        </p:txBody>
      </p: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3702050" y="4727575"/>
            <a:ext cx="1949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(5)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4500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6216650" y="4651375"/>
            <a:ext cx="1884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(6) </a:t>
            </a:r>
            <a:r>
              <a:rPr lang="en-GB" sz="2400" b="1">
                <a:latin typeface="Comic Sans MS" pitchFamily="66" charset="0"/>
                <a:sym typeface="Symbol" pitchFamily="18" charset="2"/>
              </a:rPr>
              <a:t> 3200</a:t>
            </a:r>
          </a:p>
        </p:txBody>
      </p:sp>
      <p:sp>
        <p:nvSpPr>
          <p:cNvPr id="11276" name="Rectangle 11"/>
          <p:cNvSpPr>
            <a:spLocks noChangeArrowheads="1"/>
          </p:cNvSpPr>
          <p:nvPr/>
        </p:nvSpPr>
        <p:spPr bwMode="auto">
          <a:xfrm>
            <a:off x="1187450" y="34290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2"/>
          <p:cNvSpPr>
            <a:spLocks noChangeArrowheads="1"/>
          </p:cNvSpPr>
          <p:nvPr/>
        </p:nvSpPr>
        <p:spPr bwMode="auto">
          <a:xfrm>
            <a:off x="3625850" y="34290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3"/>
          <p:cNvSpPr>
            <a:spLocks noChangeArrowheads="1"/>
          </p:cNvSpPr>
          <p:nvPr/>
        </p:nvSpPr>
        <p:spPr bwMode="auto">
          <a:xfrm>
            <a:off x="6140450" y="3429000"/>
            <a:ext cx="1676400" cy="576263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4"/>
          <p:cNvSpPr>
            <a:spLocks noChangeArrowheads="1"/>
          </p:cNvSpPr>
          <p:nvPr/>
        </p:nvSpPr>
        <p:spPr bwMode="auto">
          <a:xfrm>
            <a:off x="1111250" y="5661025"/>
            <a:ext cx="1676400" cy="504825"/>
          </a:xfrm>
          <a:prstGeom prst="rect">
            <a:avLst/>
          </a:prstGeom>
          <a:solidFill>
            <a:srgbClr val="4D4D4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5"/>
          <p:cNvSpPr>
            <a:spLocks noChangeArrowheads="1"/>
          </p:cNvSpPr>
          <p:nvPr/>
        </p:nvSpPr>
        <p:spPr bwMode="auto">
          <a:xfrm>
            <a:off x="3625850" y="5413375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6140450" y="5337175"/>
            <a:ext cx="167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339850" y="350043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=  2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5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854450" y="350043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=  3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292850" y="3508375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=  4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3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263650" y="570865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EEF82A"/>
                </a:solidFill>
                <a:latin typeface="Comic Sans MS" pitchFamily="66" charset="0"/>
              </a:rPr>
              <a:t>=  5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3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778250" y="5680075"/>
            <a:ext cx="151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EEF82A"/>
                </a:solidFill>
                <a:latin typeface="Comic Sans MS" pitchFamily="66" charset="0"/>
              </a:rPr>
              <a:t>=  30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5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6292850" y="568007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EEF82A"/>
                </a:solidFill>
                <a:latin typeface="Comic Sans MS" pitchFamily="66" charset="0"/>
              </a:rPr>
              <a:t>=  40</a:t>
            </a:r>
            <a:r>
              <a:rPr lang="en-GB" sz="2400" b="1">
                <a:solidFill>
                  <a:srgbClr val="EEF82A"/>
                </a:solidFill>
                <a:latin typeface="Comic Sans MS" pitchFamily="66" charset="0"/>
                <a:sym typeface="Symbol" pitchFamily="18" charset="2"/>
              </a:rPr>
              <a:t>2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 autoUpdateAnimBg="0"/>
      <p:bldP spid="9236" grpId="0" autoUpdateAnimBg="0"/>
      <p:bldP spid="9237" grpId="0" autoUpdateAnimBg="0"/>
      <p:bldP spid="9238" grpId="0" autoUpdateAnimBg="0"/>
      <p:bldP spid="9240" grpId="0" autoUpdateAnimBg="0"/>
      <p:bldP spid="924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814</Words>
  <Application>Microsoft Office PowerPoint</Application>
  <PresentationFormat>On-screen Show (4:3)</PresentationFormat>
  <Paragraphs>143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Calibri</vt:lpstr>
      <vt:lpstr>Arial</vt:lpstr>
      <vt:lpstr>Comic Sans MS</vt:lpstr>
      <vt:lpstr>Symbol</vt:lpstr>
      <vt:lpstr>Times New Roman</vt:lpstr>
      <vt:lpstr>Arial Narrow Special G1</vt:lpstr>
      <vt:lpstr>Office Theme</vt:lpstr>
      <vt:lpstr>MathType 5.0 Equation</vt:lpstr>
      <vt:lpstr>Surds</vt:lpstr>
      <vt:lpstr>Starter Questions</vt:lpstr>
      <vt:lpstr>PowerPoint Presentation</vt:lpstr>
      <vt:lpstr>What is a Surd</vt:lpstr>
      <vt:lpstr>Adding &amp; Subtracting Surds</vt:lpstr>
      <vt:lpstr>First Rule</vt:lpstr>
      <vt:lpstr>Simplifying Square Roots</vt:lpstr>
      <vt:lpstr>PowerPoint Presentation</vt:lpstr>
      <vt:lpstr>What Goes In The Box ?</vt:lpstr>
      <vt:lpstr>Starter Questions</vt:lpstr>
      <vt:lpstr>PowerPoint Presentation</vt:lpstr>
      <vt:lpstr>Second Rule</vt:lpstr>
      <vt:lpstr>Rationalising  Surds</vt:lpstr>
      <vt:lpstr>Rationalising  Surds</vt:lpstr>
      <vt:lpstr>PowerPoint Presentation</vt:lpstr>
      <vt:lpstr>PowerPoint Presentation</vt:lpstr>
      <vt:lpstr>PowerPoint Presentation</vt:lpstr>
      <vt:lpstr>PowerPoint Presentation</vt:lpstr>
      <vt:lpstr>What Goes In The Box ?</vt:lpstr>
      <vt:lpstr>Starter Questions</vt:lpstr>
      <vt:lpstr>PowerPoint Presentation</vt:lpstr>
      <vt:lpstr>PowerPoint Presentation</vt:lpstr>
      <vt:lpstr>Third Rule</vt:lpstr>
      <vt:lpstr>PowerPoint Presentation</vt:lpstr>
      <vt:lpstr>PowerPoint Presentation</vt:lpstr>
      <vt:lpstr>What Goes In The Box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Surds</dc:title>
  <dc:creator>AKOBIA</dc:creator>
  <cp:lastModifiedBy>Teacher E-Solutions</cp:lastModifiedBy>
  <cp:revision>2</cp:revision>
  <dcterms:created xsi:type="dcterms:W3CDTF">2013-05-11T16:58:35Z</dcterms:created>
  <dcterms:modified xsi:type="dcterms:W3CDTF">2019-01-18T17:07:01Z</dcterms:modified>
</cp:coreProperties>
</file>