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12" Type="http://schemas.openxmlformats.org/officeDocument/2006/relationships/image" Target="../media/image56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11" Type="http://schemas.openxmlformats.org/officeDocument/2006/relationships/image" Target="../media/image55.wmf"/><Relationship Id="rId5" Type="http://schemas.openxmlformats.org/officeDocument/2006/relationships/image" Target="../media/image49.wmf"/><Relationship Id="rId10" Type="http://schemas.openxmlformats.org/officeDocument/2006/relationships/image" Target="../media/image54.wmf"/><Relationship Id="rId4" Type="http://schemas.openxmlformats.org/officeDocument/2006/relationships/image" Target="../media/image48.wmf"/><Relationship Id="rId9" Type="http://schemas.openxmlformats.org/officeDocument/2006/relationships/image" Target="../media/image5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4" Type="http://schemas.openxmlformats.org/officeDocument/2006/relationships/image" Target="../media/image65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4" Type="http://schemas.openxmlformats.org/officeDocument/2006/relationships/image" Target="../media/image74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image" Target="../media/image77.wmf"/><Relationship Id="rId7" Type="http://schemas.openxmlformats.org/officeDocument/2006/relationships/image" Target="../media/image81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0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3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C7310-5645-4BF5-97F8-BA8E724E6E2F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918FF-E672-4580-B187-C03A959E49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855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7BC08-776F-48E4-A5A9-B7F395CEBC1C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827A0-4A07-4567-BB8B-64421CA03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1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73B17-197F-49A0-818C-8355137B3D6F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E6618-652F-4C46-881D-C67835795C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937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14900" y="1981200"/>
            <a:ext cx="36957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14900" y="4114800"/>
            <a:ext cx="36957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www.mathsrevision.com</a:t>
            </a:r>
          </a:p>
        </p:txBody>
      </p:sp>
      <p:sp>
        <p:nvSpPr>
          <p:cNvPr id="8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BF386-4C8B-4E8D-8157-0DAD5120B7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550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59AD5-52B4-47A4-8039-B34791405292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D8603-BB72-4C6C-8858-4018922C42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012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DAD84-AF84-4BE3-8A86-61127129C686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97747-C0D3-45BA-8833-CEB042EEAA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75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1581E-E85F-4AEC-B6DB-2A1A2EDB20D4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DDB4F-C7FE-445C-A4CB-419FF0429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441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8F62C-E1F0-495F-9897-1E5637DE2A6C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E4DD6-C942-4E92-99DC-A8CB588C47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029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7FC8D-AE53-484A-9107-2CBD4B0469AD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985C1-492B-488F-81DC-B2CA29ED9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1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7EB10-D55C-4120-A00B-CFF8F6C135E7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1EF2E-8825-4068-874F-FB3CF883F4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309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C5D04-C435-428C-AF12-115165E3735D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7F0F2-EC5E-438A-BD66-A2A2BD156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053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EAD6C-08E7-481E-90BE-1C08B52F6C91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3B03B-305A-4FD2-AA6A-468F3D61FD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24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68E16DA-9D3D-4C41-B185-BFD61B515FF9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8C2A3F-E464-4BFA-9384-FB5FB7F47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7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4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50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52.wmf"/><Relationship Id="rId26" Type="http://schemas.openxmlformats.org/officeDocument/2006/relationships/image" Target="../media/image56.wmf"/><Relationship Id="rId3" Type="http://schemas.openxmlformats.org/officeDocument/2006/relationships/oleObject" Target="../embeddings/oleObject51.bin"/><Relationship Id="rId21" Type="http://schemas.openxmlformats.org/officeDocument/2006/relationships/oleObject" Target="../embeddings/oleObject60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49.wmf"/><Relationship Id="rId17" Type="http://schemas.openxmlformats.org/officeDocument/2006/relationships/oleObject" Target="../embeddings/oleObject58.bin"/><Relationship Id="rId25" Type="http://schemas.openxmlformats.org/officeDocument/2006/relationships/oleObject" Target="../embeddings/oleObject62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51.wmf"/><Relationship Id="rId20" Type="http://schemas.openxmlformats.org/officeDocument/2006/relationships/image" Target="../media/image53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55.bin"/><Relationship Id="rId24" Type="http://schemas.openxmlformats.org/officeDocument/2006/relationships/image" Target="../media/image55.wmf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23" Type="http://schemas.openxmlformats.org/officeDocument/2006/relationships/oleObject" Target="../embeddings/oleObject61.bin"/><Relationship Id="rId10" Type="http://schemas.openxmlformats.org/officeDocument/2006/relationships/image" Target="../media/image48.wmf"/><Relationship Id="rId19" Type="http://schemas.openxmlformats.org/officeDocument/2006/relationships/oleObject" Target="../embeddings/oleObject59.bin"/><Relationship Id="rId4" Type="http://schemas.openxmlformats.org/officeDocument/2006/relationships/image" Target="../media/image45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0.wmf"/><Relationship Id="rId22" Type="http://schemas.openxmlformats.org/officeDocument/2006/relationships/image" Target="../media/image54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57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67.bin"/><Relationship Id="rId4" Type="http://schemas.openxmlformats.org/officeDocument/2006/relationships/image" Target="../media/image60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3.wmf"/><Relationship Id="rId5" Type="http://schemas.openxmlformats.org/officeDocument/2006/relationships/oleObject" Target="../embeddings/oleObject69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71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75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78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80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86.bin"/><Relationship Id="rId18" Type="http://schemas.openxmlformats.org/officeDocument/2006/relationships/image" Target="../media/image82.wmf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79.wmf"/><Relationship Id="rId17" Type="http://schemas.openxmlformats.org/officeDocument/2006/relationships/oleObject" Target="../embeddings/oleObject88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81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5" Type="http://schemas.openxmlformats.org/officeDocument/2006/relationships/oleObject" Target="../embeddings/oleObject87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84.bin"/><Relationship Id="rId14" Type="http://schemas.openxmlformats.org/officeDocument/2006/relationships/image" Target="../media/image80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7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1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38338" y="742950"/>
            <a:ext cx="5256212" cy="6953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4800" smtClean="0">
                <a:solidFill>
                  <a:srgbClr val="FFFF00"/>
                </a:solidFill>
              </a:rPr>
              <a:t>Surds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2132013" y="2697163"/>
            <a:ext cx="47339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 b="1">
                <a:solidFill>
                  <a:srgbClr val="F9F911"/>
                </a:solidFill>
                <a:latin typeface="Comic Sans MS" pitchFamily="66" charset="0"/>
              </a:rPr>
              <a:t>	Simplifying a Surd</a:t>
            </a: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2179638" y="3911600"/>
            <a:ext cx="50149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 b="1">
                <a:solidFill>
                  <a:srgbClr val="F9F911"/>
                </a:solidFill>
                <a:latin typeface="Comic Sans MS" pitchFamily="66" charset="0"/>
              </a:rPr>
              <a:t>	Rationalising a Surd</a:t>
            </a:r>
          </a:p>
        </p:txBody>
      </p:sp>
      <p:sp>
        <p:nvSpPr>
          <p:cNvPr id="3077" name="AutoShape 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84288" y="2701925"/>
            <a:ext cx="685800" cy="571500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AutoShape 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331913" y="3919538"/>
            <a:ext cx="685800" cy="571500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Text Box 10"/>
          <p:cNvSpPr txBox="1">
            <a:spLocks noChangeArrowheads="1"/>
          </p:cNvSpPr>
          <p:nvPr/>
        </p:nvSpPr>
        <p:spPr bwMode="auto">
          <a:xfrm>
            <a:off x="2171700" y="4972050"/>
            <a:ext cx="41370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 b="1">
                <a:solidFill>
                  <a:srgbClr val="F9F911"/>
                </a:solidFill>
                <a:latin typeface="Comic Sans MS" pitchFamily="66" charset="0"/>
              </a:rPr>
              <a:t>	Conjugate Pairs</a:t>
            </a:r>
          </a:p>
        </p:txBody>
      </p:sp>
      <p:sp>
        <p:nvSpPr>
          <p:cNvPr id="3080" name="AutoShape 1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331913" y="4976813"/>
            <a:ext cx="685800" cy="571500"/>
          </a:xfrm>
          <a:prstGeom prst="actionButtonForwardNex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r>
              <a:rPr lang="en-GB" sz="4000" smtClean="0">
                <a:solidFill>
                  <a:srgbClr val="FFFF00"/>
                </a:solidFill>
              </a:rPr>
              <a:t>Starter Questions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1014413" y="2120900"/>
            <a:ext cx="163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chemeClr val="hlink"/>
                </a:solidFill>
                <a:latin typeface="Comic Sans MS" pitchFamily="66" charset="0"/>
              </a:rPr>
              <a:t>Simplify : </a:t>
            </a:r>
          </a:p>
        </p:txBody>
      </p:sp>
      <p:graphicFrame>
        <p:nvGraphicFramePr>
          <p:cNvPr id="12292" name="Object 7"/>
          <p:cNvGraphicFramePr>
            <a:graphicFrameLocks noChangeAspect="1"/>
          </p:cNvGraphicFramePr>
          <p:nvPr/>
        </p:nvGraphicFramePr>
        <p:xfrm>
          <a:off x="1104900" y="2781300"/>
          <a:ext cx="2159000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3" imgW="1143000" imgH="381000" progId="Equation.DSMT4">
                  <p:embed/>
                </p:oleObj>
              </mc:Choice>
              <mc:Fallback>
                <p:oleObj name="Equation" r:id="rId3" imgW="1143000" imgH="381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781300"/>
                        <a:ext cx="2159000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32" name="Text Box 8"/>
          <p:cNvSpPr txBox="1">
            <a:spLocks noChangeArrowheads="1"/>
          </p:cNvSpPr>
          <p:nvPr/>
        </p:nvSpPr>
        <p:spPr bwMode="auto">
          <a:xfrm>
            <a:off x="3276600" y="2852738"/>
            <a:ext cx="16557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4000">
                <a:solidFill>
                  <a:srgbClr val="EEF82A"/>
                </a:solidFill>
                <a:latin typeface="Comic Sans MS" pitchFamily="66" charset="0"/>
              </a:rPr>
              <a:t>= 2√5</a:t>
            </a:r>
          </a:p>
        </p:txBody>
      </p:sp>
      <p:sp>
        <p:nvSpPr>
          <p:cNvPr id="103433" name="Text Box 9"/>
          <p:cNvSpPr txBox="1">
            <a:spLocks noChangeArrowheads="1"/>
          </p:cNvSpPr>
          <p:nvPr/>
        </p:nvSpPr>
        <p:spPr bwMode="auto">
          <a:xfrm>
            <a:off x="7524750" y="2852738"/>
            <a:ext cx="16192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4000">
                <a:solidFill>
                  <a:srgbClr val="EEF82A"/>
                </a:solidFill>
                <a:latin typeface="Comic Sans MS" pitchFamily="66" charset="0"/>
              </a:rPr>
              <a:t>= 3√2</a:t>
            </a:r>
          </a:p>
        </p:txBody>
      </p:sp>
      <p:sp>
        <p:nvSpPr>
          <p:cNvPr id="103434" name="Text Box 10"/>
          <p:cNvSpPr txBox="1">
            <a:spLocks noChangeArrowheads="1"/>
          </p:cNvSpPr>
          <p:nvPr/>
        </p:nvSpPr>
        <p:spPr bwMode="auto">
          <a:xfrm>
            <a:off x="3348038" y="4579938"/>
            <a:ext cx="1295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6000">
                <a:solidFill>
                  <a:srgbClr val="EEF82A"/>
                </a:solidFill>
                <a:latin typeface="Comic Sans MS" pitchFamily="66" charset="0"/>
              </a:rPr>
              <a:t>= </a:t>
            </a:r>
            <a:r>
              <a:rPr lang="en-US" sz="6000">
                <a:solidFill>
                  <a:srgbClr val="EEF82A"/>
                </a:solidFill>
                <a:latin typeface="Comic Sans MS" pitchFamily="66" charset="0"/>
              </a:rPr>
              <a:t>¼</a:t>
            </a:r>
          </a:p>
        </p:txBody>
      </p:sp>
      <p:graphicFrame>
        <p:nvGraphicFramePr>
          <p:cNvPr id="12296" name="Object 12"/>
          <p:cNvGraphicFramePr>
            <a:graphicFrameLocks noChangeAspect="1"/>
          </p:cNvGraphicFramePr>
          <p:nvPr/>
        </p:nvGraphicFramePr>
        <p:xfrm>
          <a:off x="5262563" y="2770188"/>
          <a:ext cx="2119312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5" imgW="1129810" imgH="380835" progId="Equation.DSMT4">
                  <p:embed/>
                </p:oleObj>
              </mc:Choice>
              <mc:Fallback>
                <p:oleObj name="Equation" r:id="rId5" imgW="1129810" imgH="380835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2563" y="2770188"/>
                        <a:ext cx="2119312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13"/>
          <p:cNvGraphicFramePr>
            <a:graphicFrameLocks noChangeAspect="1"/>
          </p:cNvGraphicFramePr>
          <p:nvPr/>
        </p:nvGraphicFramePr>
        <p:xfrm>
          <a:off x="925513" y="4402138"/>
          <a:ext cx="2422525" cy="1366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7" imgW="1282700" imgH="723900" progId="Equation.DSMT4">
                  <p:embed/>
                </p:oleObj>
              </mc:Choice>
              <mc:Fallback>
                <p:oleObj name="Equation" r:id="rId7" imgW="1282700" imgH="7239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513" y="4402138"/>
                        <a:ext cx="2422525" cy="1366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4"/>
          <p:cNvGraphicFramePr>
            <a:graphicFrameLocks noChangeAspect="1"/>
          </p:cNvGraphicFramePr>
          <p:nvPr/>
        </p:nvGraphicFramePr>
        <p:xfrm>
          <a:off x="5041900" y="4367213"/>
          <a:ext cx="2949575" cy="1438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9" imgW="1562100" imgH="762000" progId="Equation.DSMT4">
                  <p:embed/>
                </p:oleObj>
              </mc:Choice>
              <mc:Fallback>
                <p:oleObj name="Equation" r:id="rId9" imgW="1562100" imgH="7620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4367213"/>
                        <a:ext cx="2949575" cy="1438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42" name="Text Box 18"/>
          <p:cNvSpPr txBox="1">
            <a:spLocks noChangeArrowheads="1"/>
          </p:cNvSpPr>
          <p:nvPr/>
        </p:nvSpPr>
        <p:spPr bwMode="auto">
          <a:xfrm>
            <a:off x="7848600" y="4579938"/>
            <a:ext cx="1295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6000">
                <a:solidFill>
                  <a:srgbClr val="EEF82A"/>
                </a:solidFill>
                <a:latin typeface="Comic Sans MS" pitchFamily="66" charset="0"/>
              </a:rPr>
              <a:t>= </a:t>
            </a:r>
            <a:r>
              <a:rPr lang="en-US" sz="6000">
                <a:solidFill>
                  <a:srgbClr val="EEF82A"/>
                </a:solidFill>
                <a:latin typeface="Comic Sans MS" pitchFamily="66" charset="0"/>
              </a:rPr>
              <a:t>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2" grpId="0"/>
      <p:bldP spid="103433" grpId="0"/>
      <p:bldP spid="103434" grpId="0"/>
      <p:bldP spid="1034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3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104454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13316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56" name="Rectangle 8"/>
          <p:cNvSpPr>
            <a:spLocks noChangeArrowheads="1"/>
          </p:cNvSpPr>
          <p:nvPr/>
        </p:nvSpPr>
        <p:spPr bwMode="auto">
          <a:xfrm>
            <a:off x="977900" y="3005138"/>
            <a:ext cx="38862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  <a:cs typeface="Arial" charset="0"/>
              </a:rPr>
              <a:t>To explain how to rationalise a fractional surd.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04457" name="Text Box 9"/>
          <p:cNvSpPr txBox="1">
            <a:spLocks noChangeArrowheads="1"/>
          </p:cNvSpPr>
          <p:nvPr/>
        </p:nvSpPr>
        <p:spPr bwMode="auto">
          <a:xfrm>
            <a:off x="5057775" y="3005138"/>
            <a:ext cx="4086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Know that √a x √a = a.</a:t>
            </a:r>
            <a:endParaRPr lang="en-GB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3319" name="Rectangle 10"/>
          <p:cNvSpPr>
            <a:spLocks noChangeArrowheads="1"/>
          </p:cNvSpPr>
          <p:nvPr/>
        </p:nvSpPr>
        <p:spPr bwMode="auto">
          <a:xfrm>
            <a:off x="1092200" y="0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4400" b="1">
                <a:solidFill>
                  <a:srgbClr val="EEF82A"/>
                </a:solidFill>
                <a:latin typeface="Comic Sans MS" pitchFamily="66" charset="0"/>
              </a:rPr>
              <a:t>The Laws Of Surds</a:t>
            </a:r>
          </a:p>
        </p:txBody>
      </p:sp>
      <p:sp>
        <p:nvSpPr>
          <p:cNvPr id="104459" name="Text Box 11"/>
          <p:cNvSpPr txBox="1">
            <a:spLocks noChangeArrowheads="1"/>
          </p:cNvSpPr>
          <p:nvPr/>
        </p:nvSpPr>
        <p:spPr bwMode="auto">
          <a:xfrm>
            <a:off x="5076825" y="3638550"/>
            <a:ext cx="408622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Aft>
                <a:spcPts val="0"/>
              </a:spcAft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2.	To be able to rationalise the numerator or denominator of a fractional surd.</a:t>
            </a:r>
            <a:endParaRPr lang="en-GB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4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6" grpId="0"/>
      <p:bldP spid="104457" grpId="0"/>
      <p:bldP spid="10445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04800"/>
            <a:ext cx="5327650" cy="1431925"/>
          </a:xfrm>
        </p:spPr>
        <p:txBody>
          <a:bodyPr/>
          <a:lstStyle/>
          <a:p>
            <a:r>
              <a:rPr lang="en-GB" sz="5400" smtClean="0"/>
              <a:t>Second Rule</a:t>
            </a:r>
          </a:p>
        </p:txBody>
      </p:sp>
      <p:graphicFrame>
        <p:nvGraphicFramePr>
          <p:cNvPr id="105475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1243013" y="3789363"/>
          <a:ext cx="261620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3" imgW="1473200" imgH="368300" progId="Equation.DSMT4">
                  <p:embed/>
                </p:oleObj>
              </mc:Choice>
              <mc:Fallback>
                <p:oleObj name="Equation" r:id="rId3" imgW="1473200" imgH="3683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013" y="3789363"/>
                        <a:ext cx="2616200" cy="654050"/>
                      </a:xfrm>
                      <a:prstGeom prst="rect">
                        <a:avLst/>
                      </a:prstGeom>
                      <a:solidFill>
                        <a:srgbClr val="4D4D4D"/>
                      </a:solidFill>
                      <a:ln w="38100" cmpd="sng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2767013" y="1989138"/>
          <a:ext cx="3432175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5" imgW="1511300" imgH="381000" progId="Equation.DSMT4">
                  <p:embed/>
                </p:oleObj>
              </mc:Choice>
              <mc:Fallback>
                <p:oleObj name="Equation" r:id="rId5" imgW="1511300" imgH="38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7013" y="1989138"/>
                        <a:ext cx="3432175" cy="865187"/>
                      </a:xfrm>
                      <a:prstGeom prst="rect">
                        <a:avLst/>
                      </a:prstGeom>
                      <a:solidFill>
                        <a:srgbClr val="4D4D4D"/>
                      </a:solidFill>
                      <a:ln w="38100" cmpd="sng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7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5429250" y="3789363"/>
          <a:ext cx="3021013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7" imgW="1803400" imgH="381000" progId="Equation.DSMT4">
                  <p:embed/>
                </p:oleObj>
              </mc:Choice>
              <mc:Fallback>
                <p:oleObj name="Equation" r:id="rId7" imgW="1803400" imgH="381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0" y="3789363"/>
                        <a:ext cx="3021013" cy="638175"/>
                      </a:xfrm>
                      <a:prstGeom prst="rect">
                        <a:avLst/>
                      </a:prstGeom>
                      <a:solidFill>
                        <a:srgbClr val="4D4D4D"/>
                      </a:solidFill>
                      <a:ln w="38100" cmpd="sng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479" name="Text Box 7"/>
          <p:cNvSpPr txBox="1">
            <a:spLocks noChangeArrowheads="1"/>
          </p:cNvSpPr>
          <p:nvPr/>
        </p:nvSpPr>
        <p:spPr bwMode="auto">
          <a:xfrm>
            <a:off x="1042988" y="3068638"/>
            <a:ext cx="17303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 u="sng">
                <a:latin typeface="Comic Sans MS" pitchFamily="66" charset="0"/>
              </a:rPr>
              <a:t>Examples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5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5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692150"/>
            <a:ext cx="7543800" cy="858838"/>
          </a:xfrm>
        </p:spPr>
        <p:txBody>
          <a:bodyPr/>
          <a:lstStyle/>
          <a:p>
            <a:r>
              <a:rPr lang="en-GB" sz="3600" smtClean="0"/>
              <a:t>Rationalising  Surds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116013" y="1844675"/>
            <a:ext cx="7467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You may recall from your fraction work that the top line of a fraction is the numerator and the bottom line the denominator.</a:t>
            </a:r>
          </a:p>
        </p:txBody>
      </p:sp>
      <p:graphicFrame>
        <p:nvGraphicFramePr>
          <p:cNvPr id="15364" name="Object 5"/>
          <p:cNvGraphicFramePr>
            <a:graphicFrameLocks noChangeAspect="1"/>
          </p:cNvGraphicFramePr>
          <p:nvPr/>
        </p:nvGraphicFramePr>
        <p:xfrm>
          <a:off x="2916238" y="3141663"/>
          <a:ext cx="3754437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3" imgW="2425700" imgH="736600" progId="Equation.DSMT4">
                  <p:embed/>
                </p:oleObj>
              </mc:Choice>
              <mc:Fallback>
                <p:oleObj name="Equation" r:id="rId3" imgW="2425700" imgH="736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3141663"/>
                        <a:ext cx="3754437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116013" y="4508500"/>
            <a:ext cx="4392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Fractions can contain surds:</a:t>
            </a:r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835150" y="5013325"/>
          <a:ext cx="666750" cy="1182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5" imgW="444307" imgH="787058" progId="Equation.DSMT4">
                  <p:embed/>
                </p:oleObj>
              </mc:Choice>
              <mc:Fallback>
                <p:oleObj name="Equation" r:id="rId5" imgW="444307" imgH="787058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5013325"/>
                        <a:ext cx="666750" cy="1182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708400" y="5013325"/>
          <a:ext cx="1042988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7" imgW="672808" imgH="761669" progId="Equation.DSMT4">
                  <p:embed/>
                </p:oleObj>
              </mc:Choice>
              <mc:Fallback>
                <p:oleObj name="Equation" r:id="rId7" imgW="672808" imgH="76166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5013325"/>
                        <a:ext cx="1042988" cy="1179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835650" y="4868863"/>
          <a:ext cx="19050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9" imgW="1168400" imgH="825500" progId="Equation.DSMT4">
                  <p:embed/>
                </p:oleObj>
              </mc:Choice>
              <mc:Fallback>
                <p:oleObj name="Equation" r:id="rId9" imgW="1168400" imgH="8255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5650" y="4868863"/>
                        <a:ext cx="19050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Rationalising  Surds</a:t>
            </a:r>
          </a:p>
        </p:txBody>
      </p:sp>
      <p:sp>
        <p:nvSpPr>
          <p:cNvPr id="16387" name="Text Box 9"/>
          <p:cNvSpPr txBox="1">
            <a:spLocks noChangeArrowheads="1"/>
          </p:cNvSpPr>
          <p:nvPr/>
        </p:nvSpPr>
        <p:spPr bwMode="auto">
          <a:xfrm>
            <a:off x="971550" y="1916113"/>
            <a:ext cx="802798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If by using certain maths techniques we remove the surd from either the top or bottom of the fraction then we say we are “rationalising the numerator” or “rationalising the denominator”.</a:t>
            </a:r>
          </a:p>
        </p:txBody>
      </p:sp>
      <p:sp>
        <p:nvSpPr>
          <p:cNvPr id="106506" name="Text Box 10"/>
          <p:cNvSpPr txBox="1">
            <a:spLocks noChangeArrowheads="1"/>
          </p:cNvSpPr>
          <p:nvPr/>
        </p:nvSpPr>
        <p:spPr bwMode="auto">
          <a:xfrm>
            <a:off x="1042988" y="4025900"/>
            <a:ext cx="2989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Remember the rule </a:t>
            </a:r>
          </a:p>
        </p:txBody>
      </p:sp>
      <p:graphicFrame>
        <p:nvGraphicFramePr>
          <p:cNvPr id="106507" name="Object 11"/>
          <p:cNvGraphicFramePr>
            <a:graphicFrameLocks noChangeAspect="1"/>
          </p:cNvGraphicFramePr>
          <p:nvPr>
            <p:ph idx="1"/>
          </p:nvPr>
        </p:nvGraphicFramePr>
        <p:xfrm>
          <a:off x="4154488" y="3848100"/>
          <a:ext cx="32258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3" imgW="1511300" imgH="381000" progId="Equation.DSMT4">
                  <p:embed/>
                </p:oleObj>
              </mc:Choice>
              <mc:Fallback>
                <p:oleObj name="Equation" r:id="rId3" imgW="1511300" imgH="3810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4488" y="3848100"/>
                        <a:ext cx="3225800" cy="812800"/>
                      </a:xfrm>
                      <a:prstGeom prst="rect">
                        <a:avLst/>
                      </a:prstGeom>
                      <a:solidFill>
                        <a:srgbClr val="4D4D4D"/>
                      </a:solidFill>
                      <a:ln w="38100" cmpd="sng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509" name="Text Box 13"/>
          <p:cNvSpPr txBox="1">
            <a:spLocks noChangeArrowheads="1"/>
          </p:cNvSpPr>
          <p:nvPr/>
        </p:nvSpPr>
        <p:spPr bwMode="auto">
          <a:xfrm>
            <a:off x="1035050" y="5349875"/>
            <a:ext cx="77136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solidFill>
                  <a:srgbClr val="EEF82A"/>
                </a:solidFill>
                <a:latin typeface="Comic Sans MS" pitchFamily="66" charset="0"/>
              </a:rPr>
              <a:t>This will help us to rationalise a surd fraction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4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6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065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065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065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6" grpId="0"/>
      <p:bldP spid="10650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971550" y="1916113"/>
            <a:ext cx="81724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To rationalise the denominator multiply the top and bottom of the fraction by the square root you are trying to remove:</a:t>
            </a:r>
          </a:p>
        </p:txBody>
      </p:sp>
      <p:graphicFrame>
        <p:nvGraphicFramePr>
          <p:cNvPr id="17411" name="Object 4"/>
          <p:cNvGraphicFramePr>
            <a:graphicFrameLocks noChangeAspect="1"/>
          </p:cNvGraphicFramePr>
          <p:nvPr/>
        </p:nvGraphicFramePr>
        <p:xfrm>
          <a:off x="1525588" y="3284538"/>
          <a:ext cx="742950" cy="123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Equation" r:id="rId3" imgW="457200" imgH="762000" progId="Equation.DSMT4">
                  <p:embed/>
                </p:oleObj>
              </mc:Choice>
              <mc:Fallback>
                <p:oleObj name="Equation" r:id="rId3" imgW="457200" imgH="762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8" y="3284538"/>
                        <a:ext cx="742950" cy="1235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627313" y="3233738"/>
          <a:ext cx="2282825" cy="1347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Equation" r:id="rId5" imgW="1397000" imgH="825500" progId="Equation.DSMT4">
                  <p:embed/>
                </p:oleObj>
              </mc:Choice>
              <mc:Fallback>
                <p:oleObj name="Equation" r:id="rId5" imgW="1397000" imgH="825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3233738"/>
                        <a:ext cx="2282825" cy="1347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508625" y="3573463"/>
            <a:ext cx="3475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EEF82A"/>
                </a:solidFill>
                <a:latin typeface="Comic Sans MS" pitchFamily="66" charset="0"/>
                <a:sym typeface="Symbol" pitchFamily="18" charset="2"/>
              </a:rPr>
              <a:t>( </a:t>
            </a:r>
            <a:r>
              <a:rPr lang="en-GB" sz="2400">
                <a:solidFill>
                  <a:srgbClr val="EEF82A"/>
                </a:solidFill>
                <a:latin typeface="Comic Sans MS" pitchFamily="66" charset="0"/>
                <a:sym typeface="Symbol" pitchFamily="18" charset="2"/>
              </a:rPr>
              <a:t>5 x</a:t>
            </a:r>
            <a:r>
              <a:rPr lang="en-GB" sz="2400" b="1">
                <a:solidFill>
                  <a:srgbClr val="EEF82A"/>
                </a:solidFill>
                <a:latin typeface="Comic Sans MS" pitchFamily="66" charset="0"/>
                <a:sym typeface="Symbol" pitchFamily="18" charset="2"/>
              </a:rPr>
              <a:t> </a:t>
            </a:r>
            <a:r>
              <a:rPr lang="en-GB" sz="2400">
                <a:solidFill>
                  <a:srgbClr val="EEF82A"/>
                </a:solidFill>
                <a:latin typeface="Comic Sans MS" pitchFamily="66" charset="0"/>
                <a:sym typeface="Symbol" pitchFamily="18" charset="2"/>
              </a:rPr>
              <a:t>5 = </a:t>
            </a:r>
            <a:r>
              <a:rPr lang="en-GB" sz="2400" b="1">
                <a:solidFill>
                  <a:srgbClr val="EEF82A"/>
                </a:solidFill>
                <a:latin typeface="Comic Sans MS" pitchFamily="66" charset="0"/>
                <a:sym typeface="Symbol" pitchFamily="18" charset="2"/>
              </a:rPr>
              <a:t> </a:t>
            </a:r>
            <a:r>
              <a:rPr lang="en-GB" sz="2400">
                <a:solidFill>
                  <a:srgbClr val="EEF82A"/>
                </a:solidFill>
                <a:latin typeface="Comic Sans MS" pitchFamily="66" charset="0"/>
                <a:sym typeface="Symbol" pitchFamily="18" charset="2"/>
              </a:rPr>
              <a:t>25 = 5 )</a:t>
            </a:r>
            <a:endParaRPr lang="en-GB" sz="2400" b="1">
              <a:solidFill>
                <a:srgbClr val="EEF82A"/>
              </a:solidFill>
              <a:latin typeface="Comic Sans MS" pitchFamily="66" charset="0"/>
              <a:sym typeface="Symbol" pitchFamily="18" charset="2"/>
            </a:endParaRPr>
          </a:p>
        </p:txBody>
      </p:sp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2700338" y="4868863"/>
          <a:ext cx="1524000" cy="133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Equation" r:id="rId7" imgW="901700" imgH="787400" progId="Equation.DSMT4">
                  <p:embed/>
                </p:oleObj>
              </mc:Choice>
              <mc:Fallback>
                <p:oleObj name="Equation" r:id="rId7" imgW="901700" imgH="7874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4868863"/>
                        <a:ext cx="1524000" cy="1330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5" name="Rectangle 24"/>
          <p:cNvSpPr>
            <a:spLocks noChangeArrowheads="1"/>
          </p:cNvSpPr>
          <p:nvPr/>
        </p:nvSpPr>
        <p:spPr bwMode="auto">
          <a:xfrm>
            <a:off x="900113" y="620713"/>
            <a:ext cx="7127875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3600" b="1">
                <a:solidFill>
                  <a:srgbClr val="EEF82A"/>
                </a:solidFill>
                <a:latin typeface="Comic Sans MS" pitchFamily="66" charset="0"/>
              </a:rPr>
              <a:t>Rationalising  Surds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042988" y="1989138"/>
            <a:ext cx="7620000" cy="137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Let’s try this one : </a:t>
            </a:r>
          </a:p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Remember multiply top and bottom by root you are trying to remove</a:t>
            </a:r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933450" y="3744913"/>
          <a:ext cx="1296988" cy="155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Equation" r:id="rId3" imgW="634725" imgH="761669" progId="Equation.DSMT4">
                  <p:embed/>
                </p:oleObj>
              </mc:Choice>
              <mc:Fallback>
                <p:oleObj name="Equation" r:id="rId3" imgW="634725" imgH="76166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450" y="3744913"/>
                        <a:ext cx="1296988" cy="155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2" name="Object 4"/>
          <p:cNvGraphicFramePr>
            <a:graphicFrameLocks noChangeAspect="1"/>
          </p:cNvGraphicFramePr>
          <p:nvPr/>
        </p:nvGraphicFramePr>
        <p:xfrm>
          <a:off x="2339975" y="3786188"/>
          <a:ext cx="2808288" cy="147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Equation" r:id="rId5" imgW="1574800" imgH="825500" progId="Equation.DSMT4">
                  <p:embed/>
                </p:oleObj>
              </mc:Choice>
              <mc:Fallback>
                <p:oleObj name="Equation" r:id="rId5" imgW="1574800" imgH="825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3786188"/>
                        <a:ext cx="2808288" cy="1470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3" name="Object 5"/>
          <p:cNvGraphicFramePr>
            <a:graphicFrameLocks noChangeAspect="1"/>
          </p:cNvGraphicFramePr>
          <p:nvPr/>
        </p:nvGraphicFramePr>
        <p:xfrm>
          <a:off x="5292725" y="3792538"/>
          <a:ext cx="1741488" cy="1458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Equation" r:id="rId7" imgW="939800" imgH="787400" progId="Equation.DSMT4">
                  <p:embed/>
                </p:oleObj>
              </mc:Choice>
              <mc:Fallback>
                <p:oleObj name="Equation" r:id="rId7" imgW="939800" imgH="787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3792538"/>
                        <a:ext cx="1741488" cy="1458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4" name="Object 6"/>
          <p:cNvGraphicFramePr>
            <a:graphicFrameLocks noChangeAspect="1"/>
          </p:cNvGraphicFramePr>
          <p:nvPr/>
        </p:nvGraphicFramePr>
        <p:xfrm>
          <a:off x="7308850" y="3805238"/>
          <a:ext cx="1685925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Equation" r:id="rId9" imgW="927100" imgH="787400" progId="Equation.DSMT4">
                  <p:embed/>
                </p:oleObj>
              </mc:Choice>
              <mc:Fallback>
                <p:oleObj name="Equation" r:id="rId9" imgW="927100" imgH="787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3805238"/>
                        <a:ext cx="1685925" cy="143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9" name="Rectangle 11"/>
          <p:cNvSpPr>
            <a:spLocks noChangeArrowheads="1"/>
          </p:cNvSpPr>
          <p:nvPr/>
        </p:nvSpPr>
        <p:spPr bwMode="auto">
          <a:xfrm>
            <a:off x="900113" y="620713"/>
            <a:ext cx="7127875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3600" b="1">
                <a:solidFill>
                  <a:srgbClr val="EEF82A"/>
                </a:solidFill>
                <a:latin typeface="Comic Sans MS" pitchFamily="66" charset="0"/>
              </a:rPr>
              <a:t>Rationalising  Surds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1042988" y="1989138"/>
            <a:ext cx="7620000" cy="137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Let’s try this one : </a:t>
            </a:r>
          </a:p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Remember multiply top and bottom by root you are trying to remove</a:t>
            </a: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933450" y="3744913"/>
          <a:ext cx="1296988" cy="155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Equation" r:id="rId3" imgW="634725" imgH="761669" progId="Equation.DSMT4">
                  <p:embed/>
                </p:oleObj>
              </mc:Choice>
              <mc:Fallback>
                <p:oleObj name="Equation" r:id="rId3" imgW="634725" imgH="76166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450" y="3744913"/>
                        <a:ext cx="1296988" cy="155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2" name="Object 4"/>
          <p:cNvGraphicFramePr>
            <a:graphicFrameLocks noChangeAspect="1"/>
          </p:cNvGraphicFramePr>
          <p:nvPr/>
        </p:nvGraphicFramePr>
        <p:xfrm>
          <a:off x="2339975" y="3786188"/>
          <a:ext cx="2808288" cy="147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Equation" r:id="rId5" imgW="1574800" imgH="825500" progId="Equation.DSMT4">
                  <p:embed/>
                </p:oleObj>
              </mc:Choice>
              <mc:Fallback>
                <p:oleObj name="Equation" r:id="rId5" imgW="1574800" imgH="825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3786188"/>
                        <a:ext cx="2808288" cy="1470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3" name="Object 5"/>
          <p:cNvGraphicFramePr>
            <a:graphicFrameLocks noChangeAspect="1"/>
          </p:cNvGraphicFramePr>
          <p:nvPr/>
        </p:nvGraphicFramePr>
        <p:xfrm>
          <a:off x="5292725" y="3792538"/>
          <a:ext cx="1741488" cy="1458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Equation" r:id="rId7" imgW="939800" imgH="787400" progId="Equation.DSMT4">
                  <p:embed/>
                </p:oleObj>
              </mc:Choice>
              <mc:Fallback>
                <p:oleObj name="Equation" r:id="rId7" imgW="939800" imgH="787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3792538"/>
                        <a:ext cx="1741488" cy="1458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4" name="Object 6"/>
          <p:cNvGraphicFramePr>
            <a:graphicFrameLocks noChangeAspect="1"/>
          </p:cNvGraphicFramePr>
          <p:nvPr/>
        </p:nvGraphicFramePr>
        <p:xfrm>
          <a:off x="7308850" y="3805238"/>
          <a:ext cx="1685925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name="Equation" r:id="rId9" imgW="927100" imgH="787400" progId="Equation.DSMT4">
                  <p:embed/>
                </p:oleObj>
              </mc:Choice>
              <mc:Fallback>
                <p:oleObj name="Equation" r:id="rId9" imgW="927100" imgH="787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3805238"/>
                        <a:ext cx="1685925" cy="143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3" name="Rectangle 11"/>
          <p:cNvSpPr>
            <a:spLocks noChangeArrowheads="1"/>
          </p:cNvSpPr>
          <p:nvPr/>
        </p:nvSpPr>
        <p:spPr bwMode="auto">
          <a:xfrm>
            <a:off x="900113" y="620713"/>
            <a:ext cx="7127875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3600" b="1">
                <a:solidFill>
                  <a:srgbClr val="EEF82A"/>
                </a:solidFill>
                <a:latin typeface="Comic Sans MS" pitchFamily="66" charset="0"/>
              </a:rPr>
              <a:t>Rationalising  Surds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556" name="Object 12"/>
          <p:cNvGraphicFramePr>
            <a:graphicFrameLocks noChangeAspect="1"/>
          </p:cNvGraphicFramePr>
          <p:nvPr/>
        </p:nvGraphicFramePr>
        <p:xfrm>
          <a:off x="1068388" y="3441700"/>
          <a:ext cx="1239837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name="Equation" r:id="rId3" imgW="647700" imgH="762000" progId="Equation.DSMT4">
                  <p:embed/>
                </p:oleObj>
              </mc:Choice>
              <mc:Fallback>
                <p:oleObj name="Equation" r:id="rId3" imgW="647700" imgH="7620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8" y="3441700"/>
                        <a:ext cx="1239837" cy="146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7" name="Object 13"/>
          <p:cNvGraphicFramePr>
            <a:graphicFrameLocks noChangeAspect="1"/>
          </p:cNvGraphicFramePr>
          <p:nvPr/>
        </p:nvGraphicFramePr>
        <p:xfrm>
          <a:off x="2243138" y="3433763"/>
          <a:ext cx="2751137" cy="1477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Equation" r:id="rId5" imgW="1536700" imgH="825500" progId="Equation.DSMT4">
                  <p:embed/>
                </p:oleObj>
              </mc:Choice>
              <mc:Fallback>
                <p:oleObj name="Equation" r:id="rId5" imgW="1536700" imgH="8255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3138" y="3433763"/>
                        <a:ext cx="2751137" cy="1477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8" name="Object 14"/>
          <p:cNvGraphicFramePr>
            <a:graphicFrameLocks noChangeAspect="1"/>
          </p:cNvGraphicFramePr>
          <p:nvPr/>
        </p:nvGraphicFramePr>
        <p:xfrm>
          <a:off x="4927600" y="3402013"/>
          <a:ext cx="2160588" cy="153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Equation" r:id="rId7" imgW="1104900" imgH="787400" progId="Equation.DSMT4">
                  <p:embed/>
                </p:oleObj>
              </mc:Choice>
              <mc:Fallback>
                <p:oleObj name="Equation" r:id="rId7" imgW="1104900" imgH="7874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3402013"/>
                        <a:ext cx="2160588" cy="153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9" name="Object 15"/>
          <p:cNvGraphicFramePr>
            <a:graphicFrameLocks noChangeAspect="1"/>
          </p:cNvGraphicFramePr>
          <p:nvPr/>
        </p:nvGraphicFramePr>
        <p:xfrm>
          <a:off x="7021513" y="3438525"/>
          <a:ext cx="1798637" cy="146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Equation" r:id="rId9" imgW="965200" imgH="787400" progId="Equation.DSMT4">
                  <p:embed/>
                </p:oleObj>
              </mc:Choice>
              <mc:Fallback>
                <p:oleObj name="Equation" r:id="rId9" imgW="965200" imgH="7874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1513" y="3438525"/>
                        <a:ext cx="1798637" cy="146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Rectangle 16"/>
          <p:cNvSpPr>
            <a:spLocks noChangeArrowheads="1"/>
          </p:cNvSpPr>
          <p:nvPr/>
        </p:nvSpPr>
        <p:spPr bwMode="auto">
          <a:xfrm>
            <a:off x="900113" y="620713"/>
            <a:ext cx="7127875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3600" b="1">
                <a:solidFill>
                  <a:srgbClr val="EEF82A"/>
                </a:solidFill>
                <a:latin typeface="Comic Sans MS" pitchFamily="66" charset="0"/>
              </a:rPr>
              <a:t>Rationalising  Surds</a:t>
            </a:r>
          </a:p>
        </p:txBody>
      </p:sp>
      <p:sp>
        <p:nvSpPr>
          <p:cNvPr id="20487" name="Text Box 17"/>
          <p:cNvSpPr txBox="1">
            <a:spLocks noChangeArrowheads="1"/>
          </p:cNvSpPr>
          <p:nvPr/>
        </p:nvSpPr>
        <p:spPr bwMode="auto">
          <a:xfrm>
            <a:off x="1042988" y="2273300"/>
            <a:ext cx="54689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solidFill>
                  <a:srgbClr val="EEF82A"/>
                </a:solidFill>
                <a:latin typeface="Comic Sans MS" pitchFamily="66" charset="0"/>
              </a:rPr>
              <a:t>Rationalise the denominator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79438"/>
            <a:ext cx="7543800" cy="1049337"/>
          </a:xfrm>
        </p:spPr>
        <p:txBody>
          <a:bodyPr/>
          <a:lstStyle/>
          <a:p>
            <a:r>
              <a:rPr lang="en-GB" sz="3600" smtClean="0"/>
              <a:t>What Goes In The Box ?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066800" y="1963738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Rationalise the denominator of the following :</a:t>
            </a:r>
          </a:p>
        </p:txBody>
      </p:sp>
      <p:graphicFrame>
        <p:nvGraphicFramePr>
          <p:cNvPr id="21508" name="Object 5"/>
          <p:cNvGraphicFramePr>
            <a:graphicFrameLocks noChangeAspect="1"/>
          </p:cNvGraphicFramePr>
          <p:nvPr/>
        </p:nvGraphicFramePr>
        <p:xfrm>
          <a:off x="1042988" y="2781300"/>
          <a:ext cx="727075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6" name="Equation" r:id="rId3" imgW="520474" imgH="761669" progId="Equation.DSMT4">
                  <p:embed/>
                </p:oleObj>
              </mc:Choice>
              <mc:Fallback>
                <p:oleObj name="Equation" r:id="rId3" imgW="520474" imgH="76166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2781300"/>
                        <a:ext cx="727075" cy="106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6"/>
          <p:cNvGraphicFramePr>
            <a:graphicFrameLocks noChangeAspect="1"/>
          </p:cNvGraphicFramePr>
          <p:nvPr/>
        </p:nvGraphicFramePr>
        <p:xfrm>
          <a:off x="3708400" y="2781300"/>
          <a:ext cx="665163" cy="110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7" name="Equation" r:id="rId5" imgW="457200" imgH="762000" progId="Equation.DSMT4">
                  <p:embed/>
                </p:oleObj>
              </mc:Choice>
              <mc:Fallback>
                <p:oleObj name="Equation" r:id="rId5" imgW="457200" imgH="762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781300"/>
                        <a:ext cx="665163" cy="1109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7"/>
          <p:cNvGraphicFramePr>
            <a:graphicFrameLocks noChangeAspect="1"/>
          </p:cNvGraphicFramePr>
          <p:nvPr/>
        </p:nvGraphicFramePr>
        <p:xfrm>
          <a:off x="6300788" y="2781300"/>
          <a:ext cx="1085850" cy="110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8" name="Equation" r:id="rId7" imgW="748975" imgH="761669" progId="Equation.DSMT4">
                  <p:embed/>
                </p:oleObj>
              </mc:Choice>
              <mc:Fallback>
                <p:oleObj name="Equation" r:id="rId7" imgW="748975" imgH="76166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8" y="2781300"/>
                        <a:ext cx="1085850" cy="1103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8"/>
          <p:cNvGraphicFramePr>
            <a:graphicFrameLocks noChangeAspect="1"/>
          </p:cNvGraphicFramePr>
          <p:nvPr/>
        </p:nvGraphicFramePr>
        <p:xfrm>
          <a:off x="1042988" y="4848225"/>
          <a:ext cx="881062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9" name="Equation" r:id="rId9" imgW="622030" imgH="761669" progId="Equation.DSMT4">
                  <p:embed/>
                </p:oleObj>
              </mc:Choice>
              <mc:Fallback>
                <p:oleObj name="Equation" r:id="rId9" imgW="622030" imgH="76166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4848225"/>
                        <a:ext cx="881062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9"/>
          <p:cNvGraphicFramePr>
            <a:graphicFrameLocks noChangeAspect="1"/>
          </p:cNvGraphicFramePr>
          <p:nvPr/>
        </p:nvGraphicFramePr>
        <p:xfrm>
          <a:off x="3467100" y="4848225"/>
          <a:ext cx="962025" cy="1252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0" name="Equation" r:id="rId11" imgW="634725" imgH="825142" progId="Equation.DSMT4">
                  <p:embed/>
                </p:oleObj>
              </mc:Choice>
              <mc:Fallback>
                <p:oleObj name="Equation" r:id="rId11" imgW="634725" imgH="82514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4848225"/>
                        <a:ext cx="962025" cy="1252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10"/>
          <p:cNvGraphicFramePr>
            <a:graphicFrameLocks noChangeAspect="1"/>
          </p:cNvGraphicFramePr>
          <p:nvPr/>
        </p:nvGraphicFramePr>
        <p:xfrm>
          <a:off x="6372225" y="4848225"/>
          <a:ext cx="1082675" cy="1281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1" name="Equation" r:id="rId13" imgW="698500" imgH="825500" progId="Equation.DSMT4">
                  <p:embed/>
                </p:oleObj>
              </mc:Choice>
              <mc:Fallback>
                <p:oleObj name="Equation" r:id="rId13" imgW="698500" imgH="8255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4848225"/>
                        <a:ext cx="1082675" cy="1281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4" name="Rectangle 11"/>
          <p:cNvSpPr>
            <a:spLocks noChangeArrowheads="1"/>
          </p:cNvSpPr>
          <p:nvPr/>
        </p:nvSpPr>
        <p:spPr bwMode="auto">
          <a:xfrm>
            <a:off x="1908175" y="2925763"/>
            <a:ext cx="1295400" cy="838200"/>
          </a:xfrm>
          <a:prstGeom prst="rect">
            <a:avLst/>
          </a:prstGeom>
          <a:solidFill>
            <a:srgbClr val="4D4D4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Rectangle 12"/>
          <p:cNvSpPr>
            <a:spLocks noChangeArrowheads="1"/>
          </p:cNvSpPr>
          <p:nvPr/>
        </p:nvSpPr>
        <p:spPr bwMode="auto">
          <a:xfrm>
            <a:off x="4572000" y="2925763"/>
            <a:ext cx="1295400" cy="838200"/>
          </a:xfrm>
          <a:prstGeom prst="rect">
            <a:avLst/>
          </a:prstGeom>
          <a:solidFill>
            <a:srgbClr val="4D4D4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Rectangle 13"/>
          <p:cNvSpPr>
            <a:spLocks noChangeArrowheads="1"/>
          </p:cNvSpPr>
          <p:nvPr/>
        </p:nvSpPr>
        <p:spPr bwMode="auto">
          <a:xfrm>
            <a:off x="7664450" y="2925763"/>
            <a:ext cx="1295400" cy="838200"/>
          </a:xfrm>
          <a:prstGeom prst="rect">
            <a:avLst/>
          </a:prstGeom>
          <a:solidFill>
            <a:srgbClr val="4D4D4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Rectangle 14"/>
          <p:cNvSpPr>
            <a:spLocks noChangeArrowheads="1"/>
          </p:cNvSpPr>
          <p:nvPr/>
        </p:nvSpPr>
        <p:spPr bwMode="auto">
          <a:xfrm>
            <a:off x="1979613" y="5084763"/>
            <a:ext cx="1295400" cy="838200"/>
          </a:xfrm>
          <a:prstGeom prst="rect">
            <a:avLst/>
          </a:prstGeom>
          <a:solidFill>
            <a:srgbClr val="4D4D4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Rectangle 15"/>
          <p:cNvSpPr>
            <a:spLocks noChangeArrowheads="1"/>
          </p:cNvSpPr>
          <p:nvPr/>
        </p:nvSpPr>
        <p:spPr bwMode="auto">
          <a:xfrm>
            <a:off x="4500563" y="5040313"/>
            <a:ext cx="1295400" cy="838200"/>
          </a:xfrm>
          <a:prstGeom prst="rect">
            <a:avLst/>
          </a:prstGeom>
          <a:solidFill>
            <a:srgbClr val="4D4D4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Rectangle 16"/>
          <p:cNvSpPr>
            <a:spLocks noChangeArrowheads="1"/>
          </p:cNvSpPr>
          <p:nvPr/>
        </p:nvSpPr>
        <p:spPr bwMode="auto">
          <a:xfrm>
            <a:off x="7596188" y="5013325"/>
            <a:ext cx="1295400" cy="838200"/>
          </a:xfrm>
          <a:prstGeom prst="rect">
            <a:avLst/>
          </a:prstGeom>
          <a:solidFill>
            <a:srgbClr val="4D4D4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" name="Object 17"/>
          <p:cNvGraphicFramePr>
            <a:graphicFrameLocks noChangeAspect="1"/>
          </p:cNvGraphicFramePr>
          <p:nvPr/>
        </p:nvGraphicFramePr>
        <p:xfrm>
          <a:off x="1908175" y="2924175"/>
          <a:ext cx="1008063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2" name="Equation" r:id="rId15" imgW="1002865" imgH="787058" progId="Equation.DSMT4">
                  <p:embed/>
                </p:oleObj>
              </mc:Choice>
              <mc:Fallback>
                <p:oleObj name="Equation" r:id="rId15" imgW="1002865" imgH="787058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2924175"/>
                        <a:ext cx="1008063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8"/>
          <p:cNvGraphicFramePr>
            <a:graphicFrameLocks noChangeAspect="1"/>
          </p:cNvGraphicFramePr>
          <p:nvPr/>
        </p:nvGraphicFramePr>
        <p:xfrm>
          <a:off x="4643438" y="2924175"/>
          <a:ext cx="1008062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3" name="Equation" r:id="rId17" imgW="990600" imgH="787400" progId="Equation.DSMT4">
                  <p:embed/>
                </p:oleObj>
              </mc:Choice>
              <mc:Fallback>
                <p:oleObj name="Equation" r:id="rId17" imgW="990600" imgH="7874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2924175"/>
                        <a:ext cx="1008062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9"/>
          <p:cNvGraphicFramePr>
            <a:graphicFrameLocks noChangeAspect="1"/>
          </p:cNvGraphicFramePr>
          <p:nvPr/>
        </p:nvGraphicFramePr>
        <p:xfrm>
          <a:off x="7667625" y="2932113"/>
          <a:ext cx="1150938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4" name="Equation" r:id="rId19" imgW="1155700" imgH="787400" progId="Equation.DSMT4">
                  <p:embed/>
                </p:oleObj>
              </mc:Choice>
              <mc:Fallback>
                <p:oleObj name="Equation" r:id="rId19" imgW="1155700" imgH="7874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25" y="2932113"/>
                        <a:ext cx="1150938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0"/>
          <p:cNvGraphicFramePr>
            <a:graphicFrameLocks noChangeAspect="1"/>
          </p:cNvGraphicFramePr>
          <p:nvPr/>
        </p:nvGraphicFramePr>
        <p:xfrm>
          <a:off x="2051050" y="5084763"/>
          <a:ext cx="99060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5" name="Equation" r:id="rId21" imgW="1002865" imgH="787058" progId="Equation.DSMT4">
                  <p:embed/>
                </p:oleObj>
              </mc:Choice>
              <mc:Fallback>
                <p:oleObj name="Equation" r:id="rId21" imgW="1002865" imgH="787058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5084763"/>
                        <a:ext cx="990600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1"/>
          <p:cNvGraphicFramePr>
            <a:graphicFrameLocks noChangeAspect="1"/>
          </p:cNvGraphicFramePr>
          <p:nvPr/>
        </p:nvGraphicFramePr>
        <p:xfrm>
          <a:off x="4500563" y="5084763"/>
          <a:ext cx="1079500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6" name="Equation" r:id="rId23" imgW="1117600" imgH="787400" progId="Equation.DSMT4">
                  <p:embed/>
                </p:oleObj>
              </mc:Choice>
              <mc:Fallback>
                <p:oleObj name="Equation" r:id="rId23" imgW="1117600" imgH="7874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5084763"/>
                        <a:ext cx="1079500" cy="763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2"/>
          <p:cNvGraphicFramePr>
            <a:graphicFrameLocks noChangeAspect="1"/>
          </p:cNvGraphicFramePr>
          <p:nvPr/>
        </p:nvGraphicFramePr>
        <p:xfrm>
          <a:off x="7740650" y="5062538"/>
          <a:ext cx="935038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7" name="Equation" r:id="rId25" imgW="990600" imgH="787400" progId="Equation.DSMT4">
                  <p:embed/>
                </p:oleObj>
              </mc:Choice>
              <mc:Fallback>
                <p:oleObj name="Equation" r:id="rId25" imgW="990600" imgH="7874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0650" y="5062538"/>
                        <a:ext cx="935038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30"/>
          <p:cNvGraphicFramePr>
            <a:graphicFrameLocks noChangeAspect="1"/>
          </p:cNvGraphicFramePr>
          <p:nvPr/>
        </p:nvGraphicFramePr>
        <p:xfrm>
          <a:off x="1116013" y="5516563"/>
          <a:ext cx="1895475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" imgW="1002865" imgH="380835" progId="Equation.DSMT4">
                  <p:embed/>
                </p:oleObj>
              </mc:Choice>
              <mc:Fallback>
                <p:oleObj name="Equation" r:id="rId3" imgW="1002865" imgH="380835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5516563"/>
                        <a:ext cx="1895475" cy="719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r>
              <a:rPr lang="en-GB" sz="4000" smtClean="0">
                <a:solidFill>
                  <a:srgbClr val="FFFF00"/>
                </a:solidFill>
              </a:rPr>
              <a:t>Starter Questions</a:t>
            </a: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1014413" y="2120900"/>
            <a:ext cx="5730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chemeClr val="hlink"/>
                </a:solidFill>
                <a:latin typeface="Comic Sans MS" pitchFamily="66" charset="0"/>
              </a:rPr>
              <a:t>Use a calculator to find the values of : </a:t>
            </a:r>
          </a:p>
        </p:txBody>
      </p:sp>
      <p:graphicFrame>
        <p:nvGraphicFramePr>
          <p:cNvPr id="4101" name="Object 13"/>
          <p:cNvGraphicFramePr>
            <a:graphicFrameLocks noChangeAspect="1"/>
          </p:cNvGraphicFramePr>
          <p:nvPr/>
        </p:nvGraphicFramePr>
        <p:xfrm>
          <a:off x="1116013" y="2781300"/>
          <a:ext cx="2135187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5" imgW="1129810" imgH="380835" progId="Equation.DSMT4">
                  <p:embed/>
                </p:oleObj>
              </mc:Choice>
              <mc:Fallback>
                <p:oleObj name="Equation" r:id="rId5" imgW="1129810" imgH="380835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781300"/>
                        <a:ext cx="2135187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222" name="Text Box 14"/>
          <p:cNvSpPr txBox="1">
            <a:spLocks noChangeArrowheads="1"/>
          </p:cNvSpPr>
          <p:nvPr/>
        </p:nvSpPr>
        <p:spPr bwMode="auto">
          <a:xfrm>
            <a:off x="3563938" y="2852738"/>
            <a:ext cx="10080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4000">
                <a:solidFill>
                  <a:srgbClr val="EEF82A"/>
                </a:solidFill>
                <a:latin typeface="Comic Sans MS" pitchFamily="66" charset="0"/>
              </a:rPr>
              <a:t>= 6</a:t>
            </a:r>
          </a:p>
        </p:txBody>
      </p:sp>
      <p:sp>
        <p:nvSpPr>
          <p:cNvPr id="94224" name="Text Box 16"/>
          <p:cNvSpPr txBox="1">
            <a:spLocks noChangeArrowheads="1"/>
          </p:cNvSpPr>
          <p:nvPr/>
        </p:nvSpPr>
        <p:spPr bwMode="auto">
          <a:xfrm>
            <a:off x="7740650" y="2852738"/>
            <a:ext cx="12239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4000">
                <a:solidFill>
                  <a:srgbClr val="EEF82A"/>
                </a:solidFill>
                <a:latin typeface="Comic Sans MS" pitchFamily="66" charset="0"/>
              </a:rPr>
              <a:t>= 12</a:t>
            </a:r>
          </a:p>
        </p:txBody>
      </p:sp>
      <p:sp>
        <p:nvSpPr>
          <p:cNvPr id="94226" name="Text Box 18"/>
          <p:cNvSpPr txBox="1">
            <a:spLocks noChangeArrowheads="1"/>
          </p:cNvSpPr>
          <p:nvPr/>
        </p:nvSpPr>
        <p:spPr bwMode="auto">
          <a:xfrm>
            <a:off x="3643313" y="4311650"/>
            <a:ext cx="9286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4000">
                <a:solidFill>
                  <a:srgbClr val="EEF82A"/>
                </a:solidFill>
                <a:latin typeface="Comic Sans MS" pitchFamily="66" charset="0"/>
              </a:rPr>
              <a:t>= 2</a:t>
            </a:r>
          </a:p>
        </p:txBody>
      </p:sp>
      <p:sp>
        <p:nvSpPr>
          <p:cNvPr id="94230" name="Text Box 22"/>
          <p:cNvSpPr txBox="1">
            <a:spLocks noChangeArrowheads="1"/>
          </p:cNvSpPr>
          <p:nvPr/>
        </p:nvSpPr>
        <p:spPr bwMode="auto">
          <a:xfrm>
            <a:off x="8050213" y="4311650"/>
            <a:ext cx="914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4000">
                <a:solidFill>
                  <a:srgbClr val="EEF82A"/>
                </a:solidFill>
                <a:latin typeface="Comic Sans MS" pitchFamily="66" charset="0"/>
              </a:rPr>
              <a:t>= 2</a:t>
            </a:r>
          </a:p>
        </p:txBody>
      </p:sp>
      <p:graphicFrame>
        <p:nvGraphicFramePr>
          <p:cNvPr id="4106" name="Object 23"/>
          <p:cNvGraphicFramePr>
            <a:graphicFrameLocks noChangeAspect="1"/>
          </p:cNvGraphicFramePr>
          <p:nvPr/>
        </p:nvGraphicFramePr>
        <p:xfrm>
          <a:off x="5072063" y="2770188"/>
          <a:ext cx="2500312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7" imgW="1333500" imgH="381000" progId="Equation.DSMT4">
                  <p:embed/>
                </p:oleObj>
              </mc:Choice>
              <mc:Fallback>
                <p:oleObj name="Equation" r:id="rId7" imgW="1333500" imgH="3810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2063" y="2770188"/>
                        <a:ext cx="2500312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24"/>
          <p:cNvGraphicFramePr>
            <a:graphicFrameLocks noChangeAspect="1"/>
          </p:cNvGraphicFramePr>
          <p:nvPr/>
        </p:nvGraphicFramePr>
        <p:xfrm>
          <a:off x="1127125" y="4222750"/>
          <a:ext cx="1895475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9" imgW="1002865" imgH="380835" progId="Equation.DSMT4">
                  <p:embed/>
                </p:oleObj>
              </mc:Choice>
              <mc:Fallback>
                <p:oleObj name="Equation" r:id="rId9" imgW="1002865" imgH="380835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125" y="4222750"/>
                        <a:ext cx="1895475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25"/>
          <p:cNvGraphicFramePr>
            <a:graphicFrameLocks noChangeAspect="1"/>
          </p:cNvGraphicFramePr>
          <p:nvPr/>
        </p:nvGraphicFramePr>
        <p:xfrm>
          <a:off x="5016500" y="4222750"/>
          <a:ext cx="2182813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1" imgW="1155700" imgH="381000" progId="Equation.DSMT4">
                  <p:embed/>
                </p:oleObj>
              </mc:Choice>
              <mc:Fallback>
                <p:oleObj name="Equation" r:id="rId11" imgW="1155700" imgH="3810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4222750"/>
                        <a:ext cx="2182813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35" name="Object 27"/>
          <p:cNvGraphicFramePr>
            <a:graphicFrameLocks noChangeAspect="1"/>
          </p:cNvGraphicFramePr>
          <p:nvPr/>
        </p:nvGraphicFramePr>
        <p:xfrm>
          <a:off x="3162300" y="5589588"/>
          <a:ext cx="1409700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3" imgW="787058" imgH="317362" progId="Equation.DSMT4">
                  <p:embed/>
                </p:oleObj>
              </mc:Choice>
              <mc:Fallback>
                <p:oleObj name="Equation" r:id="rId13" imgW="787058" imgH="317362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5589588"/>
                        <a:ext cx="1409700" cy="566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37" name="Object 29"/>
          <p:cNvGraphicFramePr>
            <a:graphicFrameLocks noChangeAspect="1"/>
          </p:cNvGraphicFramePr>
          <p:nvPr/>
        </p:nvGraphicFramePr>
        <p:xfrm>
          <a:off x="7448550" y="5661025"/>
          <a:ext cx="151606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15" imgW="888614" imgH="304668" progId="Equation.DSMT4">
                  <p:embed/>
                </p:oleObj>
              </mc:Choice>
              <mc:Fallback>
                <p:oleObj name="Equation" r:id="rId15" imgW="888614" imgH="304668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8550" y="5661025"/>
                        <a:ext cx="1516063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31"/>
          <p:cNvGraphicFramePr>
            <a:graphicFrameLocks noChangeAspect="1"/>
          </p:cNvGraphicFramePr>
          <p:nvPr/>
        </p:nvGraphicFramePr>
        <p:xfrm>
          <a:off x="5076825" y="5516563"/>
          <a:ext cx="2159000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17" imgW="1143000" imgH="381000" progId="Equation.DSMT4">
                  <p:embed/>
                </p:oleObj>
              </mc:Choice>
              <mc:Fallback>
                <p:oleObj name="Equation" r:id="rId17" imgW="1143000" imgH="3810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5516563"/>
                        <a:ext cx="2159000" cy="719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22" grpId="0"/>
      <p:bldP spid="94224" grpId="0"/>
      <p:bldP spid="94226" grpId="0"/>
      <p:bldP spid="9423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900113" y="5013325"/>
          <a:ext cx="5581650" cy="922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9" name="Equation" r:id="rId3" imgW="3225800" imgH="533400" progId="Equation.DSMT4">
                  <p:embed/>
                </p:oleObj>
              </mc:Choice>
              <mc:Fallback>
                <p:oleObj name="Equation" r:id="rId3" imgW="3225800" imgH="533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5013325"/>
                        <a:ext cx="5581650" cy="922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r>
              <a:rPr lang="en-GB" sz="4000" smtClean="0">
                <a:solidFill>
                  <a:srgbClr val="FFFF00"/>
                </a:solidFill>
              </a:rPr>
              <a:t>Starter Questions</a:t>
            </a: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1014413" y="2120900"/>
            <a:ext cx="2155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chemeClr val="hlink"/>
                </a:solidFill>
                <a:latin typeface="Comic Sans MS" pitchFamily="66" charset="0"/>
              </a:rPr>
              <a:t>Multiply out : </a:t>
            </a:r>
          </a:p>
        </p:txBody>
      </p:sp>
      <p:graphicFrame>
        <p:nvGraphicFramePr>
          <p:cNvPr id="22533" name="Object 7"/>
          <p:cNvGraphicFramePr>
            <a:graphicFrameLocks noChangeAspect="1"/>
          </p:cNvGraphicFramePr>
          <p:nvPr/>
        </p:nvGraphicFramePr>
        <p:xfrm>
          <a:off x="900113" y="2879725"/>
          <a:ext cx="2949575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0" name="Equation" r:id="rId5" imgW="1562100" imgH="381000" progId="Equation.DSMT4">
                  <p:embed/>
                </p:oleObj>
              </mc:Choice>
              <mc:Fallback>
                <p:oleObj name="Equation" r:id="rId5" imgW="1562100" imgH="381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2879725"/>
                        <a:ext cx="2949575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600" name="Text Box 8"/>
          <p:cNvSpPr txBox="1">
            <a:spLocks noChangeArrowheads="1"/>
          </p:cNvSpPr>
          <p:nvPr/>
        </p:nvSpPr>
        <p:spPr bwMode="auto">
          <a:xfrm>
            <a:off x="3754438" y="2889250"/>
            <a:ext cx="10080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4000">
                <a:solidFill>
                  <a:srgbClr val="EEF82A"/>
                </a:solidFill>
                <a:latin typeface="Comic Sans MS" pitchFamily="66" charset="0"/>
              </a:rPr>
              <a:t>= 3</a:t>
            </a:r>
          </a:p>
        </p:txBody>
      </p:sp>
      <p:sp>
        <p:nvSpPr>
          <p:cNvPr id="110601" name="Text Box 9"/>
          <p:cNvSpPr txBox="1">
            <a:spLocks noChangeArrowheads="1"/>
          </p:cNvSpPr>
          <p:nvPr/>
        </p:nvSpPr>
        <p:spPr bwMode="auto">
          <a:xfrm>
            <a:off x="4391025" y="3963988"/>
            <a:ext cx="12239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4000">
                <a:solidFill>
                  <a:srgbClr val="EEF82A"/>
                </a:solidFill>
                <a:latin typeface="Comic Sans MS" pitchFamily="66" charset="0"/>
              </a:rPr>
              <a:t>= 14</a:t>
            </a:r>
          </a:p>
        </p:txBody>
      </p:sp>
      <p:graphicFrame>
        <p:nvGraphicFramePr>
          <p:cNvPr id="22536" name="Object 12"/>
          <p:cNvGraphicFramePr>
            <a:graphicFrameLocks noChangeAspect="1"/>
          </p:cNvGraphicFramePr>
          <p:nvPr/>
        </p:nvGraphicFramePr>
        <p:xfrm>
          <a:off x="900113" y="3957638"/>
          <a:ext cx="357187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1" name="Equation" r:id="rId7" imgW="1905000" imgH="381000" progId="Equation.DSMT4">
                  <p:embed/>
                </p:oleObj>
              </mc:Choice>
              <mc:Fallback>
                <p:oleObj name="Equation" r:id="rId7" imgW="1905000" imgH="3810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3957638"/>
                        <a:ext cx="3571875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610" name="Text Box 18"/>
          <p:cNvSpPr txBox="1">
            <a:spLocks noChangeArrowheads="1"/>
          </p:cNvSpPr>
          <p:nvPr/>
        </p:nvSpPr>
        <p:spPr bwMode="auto">
          <a:xfrm>
            <a:off x="6408738" y="5103813"/>
            <a:ext cx="27003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4000">
                <a:solidFill>
                  <a:srgbClr val="EEF82A"/>
                </a:solidFill>
                <a:latin typeface="Comic Sans MS" pitchFamily="66" charset="0"/>
              </a:rPr>
              <a:t>= 12- 9 = 3</a:t>
            </a:r>
          </a:p>
        </p:txBody>
      </p:sp>
      <p:sp>
        <p:nvSpPr>
          <p:cNvPr id="22538" name="Rectangle 19"/>
          <p:cNvSpPr>
            <a:spLocks noChangeArrowheads="1"/>
          </p:cNvSpPr>
          <p:nvPr/>
        </p:nvSpPr>
        <p:spPr bwMode="auto">
          <a:xfrm>
            <a:off x="3132138" y="1412875"/>
            <a:ext cx="33115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>
                <a:latin typeface="Comic Sans MS" pitchFamily="66" charset="0"/>
              </a:rPr>
              <a:t>Conjugate Pairs.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0" grpId="0"/>
      <p:bldP spid="110601" grpId="0"/>
      <p:bldP spid="1106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11162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23556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624" name="Rectangle 8"/>
          <p:cNvSpPr>
            <a:spLocks noChangeArrowheads="1"/>
          </p:cNvSpPr>
          <p:nvPr/>
        </p:nvSpPr>
        <p:spPr bwMode="auto">
          <a:xfrm>
            <a:off x="977900" y="3005138"/>
            <a:ext cx="3886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  <a:cs typeface="Arial" charset="0"/>
              </a:rPr>
              <a:t>To explain how to use the conjugate pair to rationalise a complex fractional surd.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11625" name="Text Box 9"/>
          <p:cNvSpPr txBox="1">
            <a:spLocks noChangeArrowheads="1"/>
          </p:cNvSpPr>
          <p:nvPr/>
        </p:nvSpPr>
        <p:spPr bwMode="auto">
          <a:xfrm>
            <a:off x="5057775" y="3005138"/>
            <a:ext cx="4086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Know that </a:t>
            </a:r>
          </a:p>
          <a:p>
            <a:pPr marL="800100" lvl="1" indent="-342900" fontAlgn="auto">
              <a:spcAft>
                <a:spcPts val="0"/>
              </a:spcAft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(√a + √b)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+mn-cs"/>
              </a:rPr>
              <a:t>(√a - √b) 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= a - b</a:t>
            </a:r>
          </a:p>
        </p:txBody>
      </p:sp>
      <p:sp>
        <p:nvSpPr>
          <p:cNvPr id="23559" name="Rectangle 10"/>
          <p:cNvSpPr>
            <a:spLocks noChangeArrowheads="1"/>
          </p:cNvSpPr>
          <p:nvPr/>
        </p:nvSpPr>
        <p:spPr bwMode="auto">
          <a:xfrm>
            <a:off x="1304925" y="271463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4400" b="1">
                <a:solidFill>
                  <a:srgbClr val="EEF82A"/>
                </a:solidFill>
                <a:latin typeface="Comic Sans MS" pitchFamily="66" charset="0"/>
              </a:rPr>
              <a:t>The Laws Of Surds</a:t>
            </a:r>
          </a:p>
        </p:txBody>
      </p:sp>
      <p:sp>
        <p:nvSpPr>
          <p:cNvPr id="111627" name="Text Box 11"/>
          <p:cNvSpPr txBox="1">
            <a:spLocks noChangeArrowheads="1"/>
          </p:cNvSpPr>
          <p:nvPr/>
        </p:nvSpPr>
        <p:spPr bwMode="auto">
          <a:xfrm>
            <a:off x="5076825" y="3881438"/>
            <a:ext cx="408622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Aft>
                <a:spcPts val="0"/>
              </a:spcAft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2.	To be able to use the conjugate pair to rationalise complex fractional surd.</a:t>
            </a:r>
            <a:endParaRPr lang="en-GB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23561" name="Rectangle 12"/>
          <p:cNvSpPr>
            <a:spLocks noChangeArrowheads="1"/>
          </p:cNvSpPr>
          <p:nvPr/>
        </p:nvSpPr>
        <p:spPr bwMode="auto">
          <a:xfrm>
            <a:off x="3132138" y="1412875"/>
            <a:ext cx="33115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>
                <a:latin typeface="Comic Sans MS" pitchFamily="66" charset="0"/>
              </a:rPr>
              <a:t>Conjugate Pairs.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1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1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4" grpId="0"/>
      <p:bldP spid="111625" grpId="0"/>
      <p:bldP spid="11162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4"/>
          <p:cNvSpPr txBox="1"/>
          <p:nvPr/>
        </p:nvSpPr>
        <p:spPr>
          <a:xfrm>
            <a:off x="0" y="1500188"/>
            <a:ext cx="8842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GB"/>
            </a:defPPr>
            <a:lvl1pPr algn="ctr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sz="1400" b="1" dirty="0" smtClean="0">
                <a:solidFill>
                  <a:srgbClr val="FFFF00"/>
                </a:solidFill>
                <a:latin typeface="+mj-lt"/>
              </a:rPr>
              <a:t>S5 Int2</a:t>
            </a:r>
            <a:endParaRPr lang="en-GB" sz="1400" b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24579" name="Rectangle 19"/>
          <p:cNvSpPr>
            <a:spLocks noChangeArrowheads="1"/>
          </p:cNvSpPr>
          <p:nvPr/>
        </p:nvSpPr>
        <p:spPr bwMode="auto">
          <a:xfrm>
            <a:off x="3132138" y="1412875"/>
            <a:ext cx="33115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>
                <a:latin typeface="Comic Sans MS" pitchFamily="66" charset="0"/>
              </a:rPr>
              <a:t>Conjugate Pairs.</a:t>
            </a:r>
          </a:p>
        </p:txBody>
      </p:sp>
      <p:sp>
        <p:nvSpPr>
          <p:cNvPr id="24580" name="Rectangle 20"/>
          <p:cNvSpPr>
            <a:spLocks noChangeArrowheads="1"/>
          </p:cNvSpPr>
          <p:nvPr/>
        </p:nvSpPr>
        <p:spPr bwMode="auto">
          <a:xfrm>
            <a:off x="468313" y="333375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4400" b="1">
                <a:solidFill>
                  <a:srgbClr val="EEF82A"/>
                </a:solidFill>
                <a:latin typeface="Comic Sans MS" pitchFamily="66" charset="0"/>
              </a:rPr>
              <a:t>Rationalising Surds</a:t>
            </a:r>
          </a:p>
        </p:txBody>
      </p:sp>
      <p:sp>
        <p:nvSpPr>
          <p:cNvPr id="24581" name="Text Box 3"/>
          <p:cNvSpPr txBox="1">
            <a:spLocks noChangeArrowheads="1"/>
          </p:cNvSpPr>
          <p:nvPr/>
        </p:nvSpPr>
        <p:spPr bwMode="auto">
          <a:xfrm>
            <a:off x="971550" y="1963738"/>
            <a:ext cx="5021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Look at the expression :</a:t>
            </a:r>
          </a:p>
        </p:txBody>
      </p:sp>
      <p:graphicFrame>
        <p:nvGraphicFramePr>
          <p:cNvPr id="24582" name="Object 5"/>
          <p:cNvGraphicFramePr>
            <a:graphicFrameLocks noChangeAspect="1"/>
          </p:cNvGraphicFramePr>
          <p:nvPr/>
        </p:nvGraphicFramePr>
        <p:xfrm>
          <a:off x="4787900" y="1844675"/>
          <a:ext cx="2844800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5" name="Equation" r:id="rId3" imgW="2019300" imgH="431800" progId="Equation.DSMT4">
                  <p:embed/>
                </p:oleObj>
              </mc:Choice>
              <mc:Fallback>
                <p:oleObj name="Equation" r:id="rId3" imgW="2019300" imgH="431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1844675"/>
                        <a:ext cx="2844800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971550" y="2492375"/>
            <a:ext cx="81724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This is a </a:t>
            </a:r>
            <a:r>
              <a:rPr lang="en-GB" sz="2400">
                <a:solidFill>
                  <a:srgbClr val="FF0000"/>
                </a:solidFill>
                <a:latin typeface="Comic Sans MS" pitchFamily="66" charset="0"/>
              </a:rPr>
              <a:t>conjugate pair</a:t>
            </a:r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. The brackets are identical apart from the sign in each bracket .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900113" y="3332163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 Multiplying out the brackets we get :</a:t>
            </a:r>
          </a:p>
        </p:txBody>
      </p:sp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985838" y="3819525"/>
          <a:ext cx="2884487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6" name="Equation" r:id="rId5" imgW="2019300" imgH="431800" progId="Equation.DSMT4">
                  <p:embed/>
                </p:oleObj>
              </mc:Choice>
              <mc:Fallback>
                <p:oleObj name="Equation" r:id="rId5" imgW="2019300" imgH="431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838" y="3819525"/>
                        <a:ext cx="2884487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3967163" y="3908425"/>
            <a:ext cx="53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latin typeface="Comic Sans MS" pitchFamily="66" charset="0"/>
              </a:rPr>
              <a:t>= 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4251325" y="3908425"/>
            <a:ext cx="14001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latin typeface="Comic Sans MS" pitchFamily="66" charset="0"/>
                <a:sym typeface="Symbol" pitchFamily="18" charset="2"/>
              </a:rPr>
              <a:t>5 </a:t>
            </a:r>
            <a:r>
              <a:rPr lang="en-GB" sz="2800">
                <a:latin typeface="Arial Narrow Special G1" pitchFamily="34" charset="2"/>
                <a:sym typeface="Symbol" pitchFamily="18" charset="2"/>
              </a:rPr>
              <a:t>x </a:t>
            </a:r>
            <a:r>
              <a:rPr lang="en-GB" sz="2800">
                <a:latin typeface="Comic Sans MS" pitchFamily="66" charset="0"/>
                <a:sym typeface="Symbol" pitchFamily="18" charset="2"/>
              </a:rPr>
              <a:t>5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5537200" y="3908425"/>
            <a:ext cx="1266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latin typeface="Comic Sans MS" pitchFamily="66" charset="0"/>
              </a:rPr>
              <a:t>- 2 </a:t>
            </a:r>
            <a:r>
              <a:rPr lang="en-GB" sz="2800" b="1">
                <a:latin typeface="Comic Sans MS" pitchFamily="66" charset="0"/>
                <a:sym typeface="Symbol" pitchFamily="18" charset="2"/>
              </a:rPr>
              <a:t>5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6884988" y="3908425"/>
            <a:ext cx="1431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latin typeface="Comic Sans MS" pitchFamily="66" charset="0"/>
              </a:rPr>
              <a:t>+ 2 </a:t>
            </a:r>
            <a:r>
              <a:rPr lang="en-GB" sz="2800" b="1">
                <a:latin typeface="Comic Sans MS" pitchFamily="66" charset="0"/>
                <a:sym typeface="Symbol" pitchFamily="18" charset="2"/>
              </a:rPr>
              <a:t>5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8110538" y="3908425"/>
            <a:ext cx="7826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latin typeface="Comic Sans MS" pitchFamily="66" charset="0"/>
              </a:rPr>
              <a:t>- 4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4010025" y="4537075"/>
            <a:ext cx="13541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latin typeface="Comic Sans MS" pitchFamily="66" charset="0"/>
              </a:rPr>
              <a:t>= 5 - 4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5364163" y="4537075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latin typeface="Comic Sans MS" pitchFamily="66" charset="0"/>
              </a:rPr>
              <a:t>= 1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990600" y="5084763"/>
            <a:ext cx="7924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When the brackets are multiplied out the surds </a:t>
            </a:r>
            <a:r>
              <a:rPr lang="en-GB" sz="2400">
                <a:solidFill>
                  <a:srgbClr val="FF0000"/>
                </a:solidFill>
                <a:latin typeface="Comic Sans MS" pitchFamily="66" charset="0"/>
              </a:rPr>
              <a:t>ALWAYS</a:t>
            </a:r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 cancel out and we end up seeing that the expression is rational</a:t>
            </a:r>
            <a:r>
              <a:rPr lang="en-GB" sz="2400">
                <a:latin typeface="Comic Sans MS" pitchFamily="66" charset="0"/>
              </a:rPr>
              <a:t> ( no root sign )</a:t>
            </a:r>
          </a:p>
        </p:txBody>
      </p:sp>
      <p:sp>
        <p:nvSpPr>
          <p:cNvPr id="13330" name="AutoShape 18"/>
          <p:cNvSpPr>
            <a:spLocks noChangeArrowheads="1"/>
          </p:cNvSpPr>
          <p:nvPr/>
        </p:nvSpPr>
        <p:spPr bwMode="auto">
          <a:xfrm>
            <a:off x="0" y="0"/>
            <a:ext cx="3779838" cy="2376488"/>
          </a:xfrm>
          <a:prstGeom prst="cloudCallout">
            <a:avLst>
              <a:gd name="adj1" fmla="val 96116"/>
              <a:gd name="adj2" fmla="val 36171"/>
            </a:avLst>
          </a:prstGeom>
          <a:solidFill>
            <a:srgbClr val="4D4D4D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GB">
                <a:latin typeface="Comic Sans MS" pitchFamily="66" charset="0"/>
              </a:rPr>
              <a:t>Looks something like the difference of two squares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  <p:bldP spid="13319" grpId="0"/>
      <p:bldP spid="13321" grpId="0"/>
      <p:bldP spid="13322" grpId="0"/>
      <p:bldP spid="13323" grpId="0"/>
      <p:bldP spid="13324" grpId="0"/>
      <p:bldP spid="13325" grpId="0"/>
      <p:bldP spid="13326" grpId="0"/>
      <p:bldP spid="13327" grpId="0"/>
      <p:bldP spid="13328" grpId="0"/>
      <p:bldP spid="13330" grpId="0" animBg="1"/>
      <p:bldP spid="13330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5400" smtClean="0"/>
              <a:t>Third Rule</a:t>
            </a:r>
          </a:p>
        </p:txBody>
      </p:sp>
      <p:graphicFrame>
        <p:nvGraphicFramePr>
          <p:cNvPr id="112649" name="Object 9"/>
          <p:cNvGraphicFramePr>
            <a:graphicFrameLocks noChangeAspect="1"/>
          </p:cNvGraphicFramePr>
          <p:nvPr>
            <p:ph sz="half" idx="1"/>
          </p:nvPr>
        </p:nvGraphicFramePr>
        <p:xfrm>
          <a:off x="3590925" y="4008438"/>
          <a:ext cx="2895600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1" name="Equation" r:id="rId3" imgW="2527300" imgH="533400" progId="Equation.DSMT4">
                  <p:embed/>
                </p:oleObj>
              </mc:Choice>
              <mc:Fallback>
                <p:oleObj name="Equation" r:id="rId3" imgW="2527300" imgH="533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0925" y="4008438"/>
                        <a:ext cx="2895600" cy="611187"/>
                      </a:xfrm>
                      <a:prstGeom prst="rect">
                        <a:avLst/>
                      </a:prstGeom>
                      <a:solidFill>
                        <a:srgbClr val="4D4D4D"/>
                      </a:solidFill>
                      <a:ln w="38100" cmpd="sng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2411413" y="2330450"/>
          <a:ext cx="5257800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2" name="Equation" r:id="rId5" imgW="3454400" imgH="533400" progId="Equation.DSMT4">
                  <p:embed/>
                </p:oleObj>
              </mc:Choice>
              <mc:Fallback>
                <p:oleObj name="Equation" r:id="rId5" imgW="3454400" imgH="533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2330450"/>
                        <a:ext cx="5257800" cy="811213"/>
                      </a:xfrm>
                      <a:prstGeom prst="rect">
                        <a:avLst/>
                      </a:prstGeom>
                      <a:solidFill>
                        <a:srgbClr val="4D4D4D"/>
                      </a:solidFill>
                      <a:ln w="38100" cmpd="sng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46" name="Text Box 6"/>
          <p:cNvSpPr txBox="1">
            <a:spLocks noChangeArrowheads="1"/>
          </p:cNvSpPr>
          <p:nvPr/>
        </p:nvSpPr>
        <p:spPr bwMode="auto">
          <a:xfrm>
            <a:off x="1042988" y="3414713"/>
            <a:ext cx="17303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 u="sng">
                <a:latin typeface="Comic Sans MS" pitchFamily="66" charset="0"/>
              </a:rPr>
              <a:t>Examples</a:t>
            </a:r>
          </a:p>
        </p:txBody>
      </p:sp>
      <p:graphicFrame>
        <p:nvGraphicFramePr>
          <p:cNvPr id="112651" name="Object 11"/>
          <p:cNvGraphicFramePr>
            <a:graphicFrameLocks noChangeAspect="1"/>
          </p:cNvGraphicFramePr>
          <p:nvPr>
            <p:ph sz="quarter" idx="3"/>
          </p:nvPr>
        </p:nvGraphicFramePr>
        <p:xfrm>
          <a:off x="3567113" y="5243513"/>
          <a:ext cx="294481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3" name="Equation" r:id="rId7" imgW="2717800" imgH="533400" progId="Equation.DSMT4">
                  <p:embed/>
                </p:oleObj>
              </mc:Choice>
              <mc:Fallback>
                <p:oleObj name="Equation" r:id="rId7" imgW="2717800" imgH="533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7113" y="5243513"/>
                        <a:ext cx="2944812" cy="577850"/>
                      </a:xfrm>
                      <a:prstGeom prst="rect">
                        <a:avLst/>
                      </a:prstGeom>
                      <a:solidFill>
                        <a:srgbClr val="4D4D4D"/>
                      </a:solidFill>
                      <a:ln w="38100" cmpd="sng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7" name="Rectangle 13"/>
          <p:cNvSpPr>
            <a:spLocks noChangeArrowheads="1"/>
          </p:cNvSpPr>
          <p:nvPr/>
        </p:nvSpPr>
        <p:spPr bwMode="auto">
          <a:xfrm>
            <a:off x="3132138" y="1412875"/>
            <a:ext cx="33115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>
                <a:latin typeface="Comic Sans MS" pitchFamily="66" charset="0"/>
              </a:rPr>
              <a:t>Conjugate Pairs.</a:t>
            </a:r>
          </a:p>
        </p:txBody>
      </p:sp>
      <p:graphicFrame>
        <p:nvGraphicFramePr>
          <p:cNvPr id="25608" name="Object 16"/>
          <p:cNvGraphicFramePr>
            <a:graphicFrameLocks noChangeAspect="1"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4" name="Equation" r:id="rId9" imgW="177646" imgH="291847" progId="Equation.DSMT4">
                  <p:embed/>
                </p:oleObj>
              </mc:Choice>
              <mc:Fallback>
                <p:oleObj name="Equation" r:id="rId9" imgW="177646" imgH="291847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59" name="Text Box 19"/>
          <p:cNvSpPr txBox="1">
            <a:spLocks noChangeArrowheads="1"/>
          </p:cNvSpPr>
          <p:nvPr/>
        </p:nvSpPr>
        <p:spPr bwMode="auto">
          <a:xfrm>
            <a:off x="6645275" y="4005263"/>
            <a:ext cx="18875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solidFill>
                  <a:srgbClr val="EEF82A"/>
                </a:solidFill>
                <a:latin typeface="Comic Sans MS" pitchFamily="66" charset="0"/>
              </a:rPr>
              <a:t>= 7 – 3 = 4</a:t>
            </a:r>
          </a:p>
        </p:txBody>
      </p:sp>
      <p:sp>
        <p:nvSpPr>
          <p:cNvPr id="112660" name="Text Box 20"/>
          <p:cNvSpPr txBox="1">
            <a:spLocks noChangeArrowheads="1"/>
          </p:cNvSpPr>
          <p:nvPr/>
        </p:nvSpPr>
        <p:spPr bwMode="auto">
          <a:xfrm>
            <a:off x="6681788" y="5229225"/>
            <a:ext cx="1990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solidFill>
                  <a:srgbClr val="EEF82A"/>
                </a:solidFill>
                <a:latin typeface="Comic Sans MS" pitchFamily="66" charset="0"/>
              </a:rPr>
              <a:t>= 11 – 5 =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6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1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86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2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126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126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126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126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126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126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6" grpId="0"/>
      <p:bldP spid="112659" grpId="0"/>
      <p:bldP spid="11266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971550" y="1916113"/>
            <a:ext cx="81724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Rationalise the denominator in the expressions below by multiplying top and bottom by the appropriate conjugate:</a:t>
            </a:r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1212850" y="3357563"/>
          <a:ext cx="1292225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4" name="Equation" r:id="rId3" imgW="901309" imgH="761669" progId="Equation.DSMT4">
                  <p:embed/>
                </p:oleObj>
              </mc:Choice>
              <mc:Fallback>
                <p:oleObj name="Equation" r:id="rId3" imgW="901309" imgH="76166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850" y="3357563"/>
                        <a:ext cx="1292225" cy="1089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16" name="Object 4"/>
          <p:cNvGraphicFramePr>
            <a:graphicFrameLocks noChangeAspect="1"/>
          </p:cNvGraphicFramePr>
          <p:nvPr/>
        </p:nvGraphicFramePr>
        <p:xfrm>
          <a:off x="2974975" y="3363913"/>
          <a:ext cx="2982913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5" name="Equation" r:id="rId5" imgW="2438400" imgH="876300" progId="Equation.DSMT4">
                  <p:embed/>
                </p:oleObj>
              </mc:Choice>
              <mc:Fallback>
                <p:oleObj name="Equation" r:id="rId5" imgW="2438400" imgH="876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4975" y="3363913"/>
                        <a:ext cx="2982913" cy="1076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17" name="Object 5"/>
          <p:cNvGraphicFramePr>
            <a:graphicFrameLocks noChangeAspect="1"/>
          </p:cNvGraphicFramePr>
          <p:nvPr/>
        </p:nvGraphicFramePr>
        <p:xfrm>
          <a:off x="1109663" y="4891088"/>
          <a:ext cx="3790950" cy="96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6" name="Equation" r:id="rId7" imgW="3429000" imgH="876300" progId="Equation.DSMT4">
                  <p:embed/>
                </p:oleObj>
              </mc:Choice>
              <mc:Fallback>
                <p:oleObj name="Equation" r:id="rId7" imgW="3429000" imgH="8763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3" y="4891088"/>
                        <a:ext cx="3790950" cy="969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18" name="Object 6"/>
          <p:cNvGraphicFramePr>
            <a:graphicFrameLocks noChangeAspect="1"/>
          </p:cNvGraphicFramePr>
          <p:nvPr/>
        </p:nvGraphicFramePr>
        <p:xfrm>
          <a:off x="5148263" y="4875213"/>
          <a:ext cx="1811337" cy="1001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Equation" r:id="rId9" imgW="1536700" imgH="850900" progId="Equation.DSMT4">
                  <p:embed/>
                </p:oleObj>
              </mc:Choice>
              <mc:Fallback>
                <p:oleObj name="Equation" r:id="rId9" imgW="1536700" imgH="8509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4875213"/>
                        <a:ext cx="1811337" cy="1001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19" name="Object 7"/>
          <p:cNvGraphicFramePr>
            <a:graphicFrameLocks noChangeAspect="1"/>
          </p:cNvGraphicFramePr>
          <p:nvPr/>
        </p:nvGraphicFramePr>
        <p:xfrm>
          <a:off x="7348538" y="4879975"/>
          <a:ext cx="1712912" cy="992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8" name="Equation" r:id="rId11" imgW="1358900" imgH="787400" progId="Equation.DSMT4">
                  <p:embed/>
                </p:oleObj>
              </mc:Choice>
              <mc:Fallback>
                <p:oleObj name="Equation" r:id="rId11" imgW="1358900" imgH="787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8538" y="4879975"/>
                        <a:ext cx="1712912" cy="992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Rectangle 13"/>
          <p:cNvSpPr>
            <a:spLocks noChangeArrowheads="1"/>
          </p:cNvSpPr>
          <p:nvPr/>
        </p:nvSpPr>
        <p:spPr bwMode="auto">
          <a:xfrm>
            <a:off x="3132138" y="1412875"/>
            <a:ext cx="33115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>
                <a:latin typeface="Comic Sans MS" pitchFamily="66" charset="0"/>
              </a:rPr>
              <a:t>Conjugate Pairs.</a:t>
            </a:r>
          </a:p>
        </p:txBody>
      </p:sp>
      <p:sp>
        <p:nvSpPr>
          <p:cNvPr id="26633" name="Rectangle 14"/>
          <p:cNvSpPr>
            <a:spLocks noChangeArrowheads="1"/>
          </p:cNvSpPr>
          <p:nvPr/>
        </p:nvSpPr>
        <p:spPr bwMode="auto">
          <a:xfrm>
            <a:off x="468313" y="333375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4400" b="1">
                <a:solidFill>
                  <a:srgbClr val="EEF82A"/>
                </a:solidFill>
                <a:latin typeface="Comic Sans MS" pitchFamily="66" charset="0"/>
              </a:rPr>
              <a:t>Rationalising Surds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3"/>
          <p:cNvSpPr txBox="1">
            <a:spLocks noChangeArrowheads="1"/>
          </p:cNvSpPr>
          <p:nvPr/>
        </p:nvSpPr>
        <p:spPr bwMode="auto">
          <a:xfrm>
            <a:off x="1042988" y="1989138"/>
            <a:ext cx="8101012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Rationalise the denominator in the expressions below by multiplying top and bottom by the appropriate conjugate:</a:t>
            </a:r>
          </a:p>
        </p:txBody>
      </p:sp>
      <p:graphicFrame>
        <p:nvGraphicFramePr>
          <p:cNvPr id="27651" name="Object 9"/>
          <p:cNvGraphicFramePr>
            <a:graphicFrameLocks noChangeAspect="1"/>
          </p:cNvGraphicFramePr>
          <p:nvPr/>
        </p:nvGraphicFramePr>
        <p:xfrm>
          <a:off x="1711325" y="3370263"/>
          <a:ext cx="2019300" cy="119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7" name="Equation" r:id="rId3" imgW="1371600" imgH="812800" progId="Equation.DSMT4">
                  <p:embed/>
                </p:oleObj>
              </mc:Choice>
              <mc:Fallback>
                <p:oleObj name="Equation" r:id="rId3" imgW="1371600" imgH="812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1325" y="3370263"/>
                        <a:ext cx="2019300" cy="1196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4446588" y="3382963"/>
          <a:ext cx="3941762" cy="1173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8" name="Equation" r:id="rId5" imgW="2946400" imgH="876300" progId="Equation.DSMT4">
                  <p:embed/>
                </p:oleObj>
              </mc:Choice>
              <mc:Fallback>
                <p:oleObj name="Equation" r:id="rId5" imgW="2946400" imgH="8763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588" y="3382963"/>
                        <a:ext cx="3941762" cy="1173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1544638" y="4868863"/>
          <a:ext cx="3027362" cy="1438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9" name="Equation" r:id="rId7" imgW="1790700" imgH="850900" progId="Equation.DSMT4">
                  <p:embed/>
                </p:oleObj>
              </mc:Choice>
              <mc:Fallback>
                <p:oleObj name="Equation" r:id="rId7" imgW="1790700" imgH="8509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4638" y="4868863"/>
                        <a:ext cx="3027362" cy="1438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9" name="Object 13"/>
          <p:cNvGraphicFramePr>
            <a:graphicFrameLocks noChangeAspect="1"/>
          </p:cNvGraphicFramePr>
          <p:nvPr/>
        </p:nvGraphicFramePr>
        <p:xfrm>
          <a:off x="5075238" y="5208588"/>
          <a:ext cx="3097212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0" name="Equation" r:id="rId9" imgW="1765300" imgH="431800" progId="Equation.DSMT4">
                  <p:embed/>
                </p:oleObj>
              </mc:Choice>
              <mc:Fallback>
                <p:oleObj name="Equation" r:id="rId9" imgW="1765300" imgH="431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238" y="5208588"/>
                        <a:ext cx="3097212" cy="757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5" name="Rectangle 15"/>
          <p:cNvSpPr>
            <a:spLocks noChangeArrowheads="1"/>
          </p:cNvSpPr>
          <p:nvPr/>
        </p:nvSpPr>
        <p:spPr bwMode="auto">
          <a:xfrm>
            <a:off x="3132138" y="1412875"/>
            <a:ext cx="33115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>
                <a:latin typeface="Comic Sans MS" pitchFamily="66" charset="0"/>
              </a:rPr>
              <a:t>Conjugate Pairs.</a:t>
            </a:r>
          </a:p>
        </p:txBody>
      </p:sp>
      <p:sp>
        <p:nvSpPr>
          <p:cNvPr id="27656" name="Rectangle 16"/>
          <p:cNvSpPr>
            <a:spLocks noChangeArrowheads="1"/>
          </p:cNvSpPr>
          <p:nvPr/>
        </p:nvSpPr>
        <p:spPr bwMode="auto">
          <a:xfrm>
            <a:off x="468313" y="333375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4400" b="1">
                <a:solidFill>
                  <a:srgbClr val="EEF82A"/>
                </a:solidFill>
                <a:latin typeface="Comic Sans MS" pitchFamily="66" charset="0"/>
              </a:rPr>
              <a:t>Rationalising Surds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276350" y="720725"/>
            <a:ext cx="7543800" cy="763588"/>
          </a:xfrm>
        </p:spPr>
        <p:txBody>
          <a:bodyPr/>
          <a:lstStyle/>
          <a:p>
            <a:r>
              <a:rPr lang="en-GB" sz="3600" smtClean="0"/>
              <a:t>What Goes In The Box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971550" y="1989138"/>
            <a:ext cx="8064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Rationalise the denominator in the expressions below :</a:t>
            </a:r>
          </a:p>
        </p:txBody>
      </p:sp>
      <p:graphicFrame>
        <p:nvGraphicFramePr>
          <p:cNvPr id="28676" name="Object 5"/>
          <p:cNvGraphicFramePr>
            <a:graphicFrameLocks noChangeAspect="1"/>
          </p:cNvGraphicFramePr>
          <p:nvPr/>
        </p:nvGraphicFramePr>
        <p:xfrm>
          <a:off x="1258888" y="2636838"/>
          <a:ext cx="1395412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9" name="Equation" r:id="rId3" imgW="1002865" imgH="812447" progId="Equation.DSMT4">
                  <p:embed/>
                </p:oleObj>
              </mc:Choice>
              <mc:Fallback>
                <p:oleObj name="Equation" r:id="rId3" imgW="1002865" imgH="81244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2636838"/>
                        <a:ext cx="1395412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6"/>
          <p:cNvGraphicFramePr>
            <a:graphicFrameLocks noChangeAspect="1"/>
          </p:cNvGraphicFramePr>
          <p:nvPr/>
        </p:nvGraphicFramePr>
        <p:xfrm>
          <a:off x="5292725" y="2636838"/>
          <a:ext cx="1841500" cy="117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0" name="Equation" r:id="rId5" imgW="1371600" imgH="876300" progId="Equation.DSMT4">
                  <p:embed/>
                </p:oleObj>
              </mc:Choice>
              <mc:Fallback>
                <p:oleObj name="Equation" r:id="rId5" imgW="1371600" imgH="8763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2636838"/>
                        <a:ext cx="1841500" cy="1174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8" name="Text Box 8"/>
          <p:cNvSpPr txBox="1">
            <a:spLocks noChangeArrowheads="1"/>
          </p:cNvSpPr>
          <p:nvPr/>
        </p:nvSpPr>
        <p:spPr bwMode="auto">
          <a:xfrm>
            <a:off x="971550" y="4340225"/>
            <a:ext cx="8064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Rationalise the numerator in the expressions below :</a:t>
            </a:r>
          </a:p>
        </p:txBody>
      </p:sp>
      <p:graphicFrame>
        <p:nvGraphicFramePr>
          <p:cNvPr id="28679" name="Object 9"/>
          <p:cNvGraphicFramePr>
            <a:graphicFrameLocks noChangeAspect="1"/>
          </p:cNvGraphicFramePr>
          <p:nvPr/>
        </p:nvGraphicFramePr>
        <p:xfrm>
          <a:off x="1187450" y="4941888"/>
          <a:ext cx="1550988" cy="1249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1" name="Equation" r:id="rId7" imgW="977900" imgH="787400" progId="Equation.DSMT4">
                  <p:embed/>
                </p:oleObj>
              </mc:Choice>
              <mc:Fallback>
                <p:oleObj name="Equation" r:id="rId7" imgW="977900" imgH="787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4941888"/>
                        <a:ext cx="1550988" cy="1249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10"/>
          <p:cNvGraphicFramePr>
            <a:graphicFrameLocks noChangeAspect="1"/>
          </p:cNvGraphicFramePr>
          <p:nvPr/>
        </p:nvGraphicFramePr>
        <p:xfrm>
          <a:off x="5076825" y="5057775"/>
          <a:ext cx="1879600" cy="115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2" name="Equation" r:id="rId9" imgW="1282700" imgH="787400" progId="Equation.DSMT4">
                  <p:embed/>
                </p:oleObj>
              </mc:Choice>
              <mc:Fallback>
                <p:oleObj name="Equation" r:id="rId9" imgW="1282700" imgH="787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5057775"/>
                        <a:ext cx="1879600" cy="1154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1" name="Rectangle 12"/>
          <p:cNvSpPr>
            <a:spLocks noChangeArrowheads="1"/>
          </p:cNvSpPr>
          <p:nvPr/>
        </p:nvSpPr>
        <p:spPr bwMode="auto">
          <a:xfrm>
            <a:off x="2916238" y="2705100"/>
            <a:ext cx="1819275" cy="990600"/>
          </a:xfrm>
          <a:prstGeom prst="rect">
            <a:avLst/>
          </a:prstGeom>
          <a:solidFill>
            <a:srgbClr val="4D4D4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Rectangle 13"/>
          <p:cNvSpPr>
            <a:spLocks noChangeArrowheads="1"/>
          </p:cNvSpPr>
          <p:nvPr/>
        </p:nvSpPr>
        <p:spPr bwMode="auto">
          <a:xfrm>
            <a:off x="7235825" y="2703513"/>
            <a:ext cx="1908175" cy="990600"/>
          </a:xfrm>
          <a:prstGeom prst="rect">
            <a:avLst/>
          </a:prstGeom>
          <a:solidFill>
            <a:srgbClr val="4D4D4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Rectangle 15"/>
          <p:cNvSpPr>
            <a:spLocks noChangeArrowheads="1"/>
          </p:cNvSpPr>
          <p:nvPr/>
        </p:nvSpPr>
        <p:spPr bwMode="auto">
          <a:xfrm>
            <a:off x="2916238" y="5081588"/>
            <a:ext cx="1871662" cy="990600"/>
          </a:xfrm>
          <a:prstGeom prst="rect">
            <a:avLst/>
          </a:prstGeom>
          <a:solidFill>
            <a:srgbClr val="4D4D4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Rectangle 16"/>
          <p:cNvSpPr>
            <a:spLocks noChangeArrowheads="1"/>
          </p:cNvSpPr>
          <p:nvPr/>
        </p:nvSpPr>
        <p:spPr bwMode="auto">
          <a:xfrm>
            <a:off x="7088188" y="5081588"/>
            <a:ext cx="2055812" cy="990600"/>
          </a:xfrm>
          <a:prstGeom prst="rect">
            <a:avLst/>
          </a:prstGeom>
          <a:solidFill>
            <a:srgbClr val="4D4D4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379" name="Object 19"/>
          <p:cNvGraphicFramePr>
            <a:graphicFrameLocks noChangeAspect="1"/>
          </p:cNvGraphicFramePr>
          <p:nvPr/>
        </p:nvGraphicFramePr>
        <p:xfrm>
          <a:off x="7308850" y="2878138"/>
          <a:ext cx="1739900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3" name="Equation" r:id="rId11" imgW="1206500" imgH="381000" progId="Equation.DSMT4">
                  <p:embed/>
                </p:oleObj>
              </mc:Choice>
              <mc:Fallback>
                <p:oleObj name="Equation" r:id="rId11" imgW="1206500" imgH="3810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2878138"/>
                        <a:ext cx="1739900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1" name="Object 21"/>
          <p:cNvGraphicFramePr>
            <a:graphicFrameLocks noChangeAspect="1"/>
          </p:cNvGraphicFramePr>
          <p:nvPr/>
        </p:nvGraphicFramePr>
        <p:xfrm>
          <a:off x="3000375" y="5084763"/>
          <a:ext cx="1787525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4" name="Equation" r:id="rId13" imgW="1536700" imgH="812800" progId="Equation.DSMT4">
                  <p:embed/>
                </p:oleObj>
              </mc:Choice>
              <mc:Fallback>
                <p:oleObj name="Equation" r:id="rId13" imgW="1536700" imgH="8128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5" y="5084763"/>
                        <a:ext cx="1787525" cy="944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2" name="Object 22"/>
          <p:cNvGraphicFramePr>
            <a:graphicFrameLocks noChangeAspect="1"/>
          </p:cNvGraphicFramePr>
          <p:nvPr/>
        </p:nvGraphicFramePr>
        <p:xfrm>
          <a:off x="7235825" y="5157788"/>
          <a:ext cx="180022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5" name="Equation" r:id="rId15" imgW="1828800" imgH="812800" progId="Equation.DSMT4">
                  <p:embed/>
                </p:oleObj>
              </mc:Choice>
              <mc:Fallback>
                <p:oleObj name="Equation" r:id="rId15" imgW="1828800" imgH="8128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5825" y="5157788"/>
                        <a:ext cx="1800225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4" name="Object 24"/>
          <p:cNvGraphicFramePr>
            <a:graphicFrameLocks noChangeAspect="1"/>
          </p:cNvGraphicFramePr>
          <p:nvPr/>
        </p:nvGraphicFramePr>
        <p:xfrm>
          <a:off x="2987675" y="2816225"/>
          <a:ext cx="1703388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6" name="Equation" r:id="rId17" imgW="1574800" imgH="787400" progId="Equation.DSMT4">
                  <p:embed/>
                </p:oleObj>
              </mc:Choice>
              <mc:Fallback>
                <p:oleObj name="Equation" r:id="rId17" imgW="1574800" imgH="7874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2816225"/>
                        <a:ext cx="1703388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4D4D4D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95238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5124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40" name="Rectangle 8"/>
          <p:cNvSpPr>
            <a:spLocks noChangeArrowheads="1"/>
          </p:cNvSpPr>
          <p:nvPr/>
        </p:nvSpPr>
        <p:spPr bwMode="auto">
          <a:xfrm>
            <a:off x="977900" y="3005138"/>
            <a:ext cx="38862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  <a:cs typeface="Arial" charset="0"/>
              </a:rPr>
              <a:t>To explain what a surd is and to investigate the rules for surds.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95242" name="Text Box 10"/>
          <p:cNvSpPr txBox="1">
            <a:spLocks noChangeArrowheads="1"/>
          </p:cNvSpPr>
          <p:nvPr/>
        </p:nvSpPr>
        <p:spPr bwMode="auto">
          <a:xfrm>
            <a:off x="5057775" y="3005138"/>
            <a:ext cx="4086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 rules for surds.</a:t>
            </a:r>
            <a:endParaRPr lang="en-GB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5127" name="Rectangle 14"/>
          <p:cNvSpPr>
            <a:spLocks noChangeArrowheads="1"/>
          </p:cNvSpPr>
          <p:nvPr/>
        </p:nvSpPr>
        <p:spPr bwMode="auto">
          <a:xfrm>
            <a:off x="2303463" y="258763"/>
            <a:ext cx="75438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GB" sz="4400" b="1">
                <a:solidFill>
                  <a:srgbClr val="EEF82A"/>
                </a:solidFill>
                <a:latin typeface="Comic Sans MS" pitchFamily="66" charset="0"/>
              </a:rPr>
              <a:t>The Laws Of Surds</a:t>
            </a:r>
          </a:p>
        </p:txBody>
      </p:sp>
      <p:sp>
        <p:nvSpPr>
          <p:cNvPr id="95247" name="Text Box 15"/>
          <p:cNvSpPr txBox="1">
            <a:spLocks noChangeArrowheads="1"/>
          </p:cNvSpPr>
          <p:nvPr/>
        </p:nvSpPr>
        <p:spPr bwMode="auto">
          <a:xfrm>
            <a:off x="5076825" y="3638550"/>
            <a:ext cx="4086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Use rules to simplify surds.</a:t>
            </a:r>
            <a:endParaRPr lang="en-GB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5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5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40" grpId="0"/>
      <p:bldP spid="95242" grpId="0"/>
      <p:bldP spid="952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1187450" y="4292600"/>
          <a:ext cx="79057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" imgW="419100" imgH="368300" progId="Equation.DSMT4">
                  <p:embed/>
                </p:oleObj>
              </mc:Choice>
              <mc:Fallback>
                <p:oleObj name="Equation" r:id="rId3" imgW="419100" imgH="3683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4292600"/>
                        <a:ext cx="790575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455863" y="374650"/>
            <a:ext cx="4421187" cy="949325"/>
          </a:xfrm>
        </p:spPr>
        <p:txBody>
          <a:bodyPr/>
          <a:lstStyle/>
          <a:p>
            <a:r>
              <a:rPr lang="en-GB" sz="4000" smtClean="0">
                <a:solidFill>
                  <a:srgbClr val="FFFF00"/>
                </a:solidFill>
              </a:rPr>
              <a:t>What is a Surd</a:t>
            </a:r>
          </a:p>
        </p:txBody>
      </p:sp>
      <p:graphicFrame>
        <p:nvGraphicFramePr>
          <p:cNvPr id="6148" name="Object 7"/>
          <p:cNvGraphicFramePr>
            <a:graphicFrameLocks noChangeAspect="1"/>
          </p:cNvGraphicFramePr>
          <p:nvPr/>
        </p:nvGraphicFramePr>
        <p:xfrm>
          <a:off x="1908175" y="1965325"/>
          <a:ext cx="8636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5" imgW="609336" imgH="380835" progId="Equation.DSMT4">
                  <p:embed/>
                </p:oleObj>
              </mc:Choice>
              <mc:Fallback>
                <p:oleObj name="Equation" r:id="rId5" imgW="609336" imgH="380835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1965325"/>
                        <a:ext cx="863600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Text Box 8"/>
          <p:cNvSpPr txBox="1">
            <a:spLocks noChangeArrowheads="1"/>
          </p:cNvSpPr>
          <p:nvPr/>
        </p:nvSpPr>
        <p:spPr bwMode="auto">
          <a:xfrm>
            <a:off x="2843213" y="1935163"/>
            <a:ext cx="10080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4000">
                <a:solidFill>
                  <a:srgbClr val="EEF82A"/>
                </a:solidFill>
                <a:latin typeface="Comic Sans MS" pitchFamily="66" charset="0"/>
              </a:rPr>
              <a:t>= 6</a:t>
            </a:r>
          </a:p>
        </p:txBody>
      </p:sp>
      <p:sp>
        <p:nvSpPr>
          <p:cNvPr id="6150" name="Text Box 9"/>
          <p:cNvSpPr txBox="1">
            <a:spLocks noChangeArrowheads="1"/>
          </p:cNvSpPr>
          <p:nvPr/>
        </p:nvSpPr>
        <p:spPr bwMode="auto">
          <a:xfrm>
            <a:off x="6804025" y="1863725"/>
            <a:ext cx="12239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4000">
                <a:solidFill>
                  <a:srgbClr val="EEF82A"/>
                </a:solidFill>
                <a:latin typeface="Comic Sans MS" pitchFamily="66" charset="0"/>
              </a:rPr>
              <a:t>= 12</a:t>
            </a:r>
          </a:p>
        </p:txBody>
      </p:sp>
      <p:graphicFrame>
        <p:nvGraphicFramePr>
          <p:cNvPr id="6151" name="Object 12"/>
          <p:cNvGraphicFramePr>
            <a:graphicFrameLocks noChangeAspect="1"/>
          </p:cNvGraphicFramePr>
          <p:nvPr/>
        </p:nvGraphicFramePr>
        <p:xfrm>
          <a:off x="5376863" y="1871663"/>
          <a:ext cx="1355725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7" imgW="838200" imgH="381000" progId="Equation.DSMT4">
                  <p:embed/>
                </p:oleObj>
              </mc:Choice>
              <mc:Fallback>
                <p:oleObj name="Equation" r:id="rId7" imgW="838200" imgH="3810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6863" y="1871663"/>
                        <a:ext cx="1355725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15"/>
          <p:cNvGraphicFramePr>
            <a:graphicFrameLocks noChangeAspect="1"/>
          </p:cNvGraphicFramePr>
          <p:nvPr/>
        </p:nvGraphicFramePr>
        <p:xfrm>
          <a:off x="2003425" y="4354513"/>
          <a:ext cx="1409700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9" imgW="787058" imgH="317362" progId="Equation.DSMT4">
                  <p:embed/>
                </p:oleObj>
              </mc:Choice>
              <mc:Fallback>
                <p:oleObj name="Equation" r:id="rId9" imgW="787058" imgH="317362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3425" y="4354513"/>
                        <a:ext cx="1409700" cy="566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16"/>
          <p:cNvGraphicFramePr>
            <a:graphicFrameLocks noChangeAspect="1"/>
          </p:cNvGraphicFramePr>
          <p:nvPr/>
        </p:nvGraphicFramePr>
        <p:xfrm>
          <a:off x="6488113" y="4425950"/>
          <a:ext cx="1516062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11" imgW="888614" imgH="304668" progId="Equation.DSMT4">
                  <p:embed/>
                </p:oleObj>
              </mc:Choice>
              <mc:Fallback>
                <p:oleObj name="Equation" r:id="rId11" imgW="888614" imgH="304668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8113" y="4425950"/>
                        <a:ext cx="1516062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7"/>
          <p:cNvGraphicFramePr>
            <a:graphicFrameLocks noChangeAspect="1"/>
          </p:cNvGraphicFramePr>
          <p:nvPr/>
        </p:nvGraphicFramePr>
        <p:xfrm>
          <a:off x="5435600" y="4292600"/>
          <a:ext cx="1055688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13" imgW="558800" imgH="368300" progId="Equation.DSMT4">
                  <p:embed/>
                </p:oleObj>
              </mc:Choice>
              <mc:Fallback>
                <p:oleObj name="Equation" r:id="rId13" imgW="558800" imgH="3683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4292600"/>
                        <a:ext cx="1055688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74" name="Text Box 18"/>
          <p:cNvSpPr txBox="1">
            <a:spLocks noChangeArrowheads="1"/>
          </p:cNvSpPr>
          <p:nvPr/>
        </p:nvSpPr>
        <p:spPr bwMode="auto">
          <a:xfrm>
            <a:off x="755650" y="2557463"/>
            <a:ext cx="7772400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The above roots have exact values </a:t>
            </a:r>
          </a:p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and are called </a:t>
            </a:r>
            <a:r>
              <a:rPr lang="en-GB" sz="2400" u="sng">
                <a:solidFill>
                  <a:srgbClr val="EEF82A"/>
                </a:solidFill>
                <a:latin typeface="Comic Sans MS" pitchFamily="66" charset="0"/>
              </a:rPr>
              <a:t>rational</a:t>
            </a:r>
          </a:p>
        </p:txBody>
      </p:sp>
      <p:sp>
        <p:nvSpPr>
          <p:cNvPr id="6156" name="Line 19"/>
          <p:cNvSpPr>
            <a:spLocks noChangeShapeType="1"/>
          </p:cNvSpPr>
          <p:nvPr/>
        </p:nvSpPr>
        <p:spPr bwMode="auto">
          <a:xfrm>
            <a:off x="1258888" y="3933825"/>
            <a:ext cx="7058025" cy="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6276" name="Text Box 20"/>
          <p:cNvSpPr txBox="1">
            <a:spLocks noChangeArrowheads="1"/>
          </p:cNvSpPr>
          <p:nvPr/>
        </p:nvSpPr>
        <p:spPr bwMode="auto">
          <a:xfrm>
            <a:off x="827088" y="5016500"/>
            <a:ext cx="76200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These roots do </a:t>
            </a:r>
            <a:r>
              <a:rPr lang="en-GB" sz="2400">
                <a:solidFill>
                  <a:srgbClr val="FF0000"/>
                </a:solidFill>
                <a:latin typeface="Comic Sans MS" pitchFamily="66" charset="0"/>
              </a:rPr>
              <a:t>NOT</a:t>
            </a:r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 have exact values </a:t>
            </a:r>
          </a:p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and are called </a:t>
            </a:r>
            <a:r>
              <a:rPr lang="en-GB" sz="2400" u="sng">
                <a:solidFill>
                  <a:srgbClr val="EEF82A"/>
                </a:solidFill>
                <a:latin typeface="Comic Sans MS" pitchFamily="66" charset="0"/>
              </a:rPr>
              <a:t>irrational</a:t>
            </a:r>
            <a:r>
              <a:rPr lang="en-GB" sz="2400">
                <a:latin typeface="Comic Sans MS" pitchFamily="66" charset="0"/>
              </a:rPr>
              <a:t> OR</a:t>
            </a:r>
          </a:p>
        </p:txBody>
      </p:sp>
      <p:sp>
        <p:nvSpPr>
          <p:cNvPr id="96277" name="Text Box 21"/>
          <p:cNvSpPr txBox="1">
            <a:spLocks noChangeArrowheads="1"/>
          </p:cNvSpPr>
          <p:nvPr/>
        </p:nvSpPr>
        <p:spPr bwMode="auto">
          <a:xfrm>
            <a:off x="6732588" y="5516563"/>
            <a:ext cx="1370012" cy="557212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 i="1" u="sng">
                <a:solidFill>
                  <a:srgbClr val="FF0000"/>
                </a:solidFill>
                <a:latin typeface="Comic Sans MS" pitchFamily="66" charset="0"/>
              </a:rPr>
              <a:t>Surds</a:t>
            </a:r>
            <a:endParaRPr lang="en-GB" sz="2800">
              <a:solidFill>
                <a:srgbClr val="EEF82A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62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62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62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6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6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6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62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62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62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74" grpId="0"/>
      <p:bldP spid="96276" grpId="0"/>
      <p:bldP spid="9627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803275"/>
            <a:ext cx="6529388" cy="609600"/>
          </a:xfrm>
        </p:spPr>
        <p:txBody>
          <a:bodyPr/>
          <a:lstStyle/>
          <a:p>
            <a:r>
              <a:rPr lang="en-GB" sz="3200" smtClean="0"/>
              <a:t>Adding &amp; Subtracting Surds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900113" y="1844675"/>
            <a:ext cx="7848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Adding and subtracting a surd such as </a:t>
            </a:r>
            <a:r>
              <a:rPr lang="en-GB" sz="2400" b="1">
                <a:solidFill>
                  <a:srgbClr val="EEF82A"/>
                </a:solidFill>
                <a:latin typeface="Comic Sans MS" pitchFamily="66" charset="0"/>
                <a:sym typeface="Symbol" pitchFamily="18" charset="2"/>
              </a:rPr>
              <a:t></a:t>
            </a:r>
            <a:r>
              <a:rPr lang="en-GB" sz="2400">
                <a:solidFill>
                  <a:srgbClr val="EEF82A"/>
                </a:solidFill>
                <a:latin typeface="Comic Sans MS" pitchFamily="66" charset="0"/>
                <a:sym typeface="Symbol" pitchFamily="18" charset="2"/>
              </a:rPr>
              <a:t>2. It can be treated in the same way as an “</a:t>
            </a:r>
            <a:r>
              <a:rPr lang="en-GB" sz="3600" i="1">
                <a:latin typeface="Times New Roman" pitchFamily="18" charset="0"/>
                <a:sym typeface="Symbol" pitchFamily="18" charset="2"/>
              </a:rPr>
              <a:t>x</a:t>
            </a:r>
            <a:r>
              <a:rPr lang="en-GB" sz="2400">
                <a:solidFill>
                  <a:srgbClr val="EEF82A"/>
                </a:solidFill>
                <a:latin typeface="Comic Sans MS" pitchFamily="66" charset="0"/>
                <a:sym typeface="Symbol" pitchFamily="18" charset="2"/>
              </a:rPr>
              <a:t>” variable in algebra. The following examples will illustrate this point.</a:t>
            </a:r>
            <a:endParaRPr lang="en-GB" sz="2400">
              <a:solidFill>
                <a:srgbClr val="EEF82A"/>
              </a:solidFill>
              <a:latin typeface="Comic Sans MS" pitchFamily="66" charset="0"/>
            </a:endParaRPr>
          </a:p>
        </p:txBody>
      </p:sp>
      <p:graphicFrame>
        <p:nvGraphicFramePr>
          <p:cNvPr id="7172" name="Object 5"/>
          <p:cNvGraphicFramePr>
            <a:graphicFrameLocks noChangeAspect="1"/>
          </p:cNvGraphicFramePr>
          <p:nvPr/>
        </p:nvGraphicFramePr>
        <p:xfrm>
          <a:off x="1311275" y="3443288"/>
          <a:ext cx="220027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1460500" imgH="368300" progId="Equation.DSMT4">
                  <p:embed/>
                </p:oleObj>
              </mc:Choice>
              <mc:Fallback>
                <p:oleObj name="Equation" r:id="rId3" imgW="1460500" imgH="3683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1275" y="3443288"/>
                        <a:ext cx="2200275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1619250" y="4203700"/>
          <a:ext cx="1584325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5" imgW="927100" imgH="368300" progId="Equation.DSMT4">
                  <p:embed/>
                </p:oleObj>
              </mc:Choice>
              <mc:Fallback>
                <p:oleObj name="Equation" r:id="rId5" imgW="927100" imgH="3683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4203700"/>
                        <a:ext cx="1584325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5346700" y="3435350"/>
          <a:ext cx="3132138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7" imgW="1917700" imgH="381000" progId="Equation.DSMT4">
                  <p:embed/>
                </p:oleObj>
              </mc:Choice>
              <mc:Fallback>
                <p:oleObj name="Equation" r:id="rId7" imgW="1917700" imgH="381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3435350"/>
                        <a:ext cx="3132138" cy="62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5959475" y="4306888"/>
          <a:ext cx="156527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9" imgW="939392" imgH="380835" progId="Equation.DSMT4">
                  <p:embed/>
                </p:oleObj>
              </mc:Choice>
              <mc:Fallback>
                <p:oleObj name="Equation" r:id="rId9" imgW="939392" imgH="380835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9475" y="4306888"/>
                        <a:ext cx="1565275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1320800" y="5405438"/>
          <a:ext cx="4197350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11" imgW="2527300" imgH="381000" progId="Equation.DSMT4">
                  <p:embed/>
                </p:oleObj>
              </mc:Choice>
              <mc:Fallback>
                <p:oleObj name="Equation" r:id="rId11" imgW="2527300" imgH="3810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5405438"/>
                        <a:ext cx="4197350" cy="633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6156325" y="5373688"/>
          <a:ext cx="1511300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13" imgW="876300" imgH="381000" progId="Equation.DSMT4">
                  <p:embed/>
                </p:oleObj>
              </mc:Choice>
              <mc:Fallback>
                <p:oleObj name="Equation" r:id="rId13" imgW="876300" imgH="3810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5373688"/>
                        <a:ext cx="1511300" cy="658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EF82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1" name="AutoShape 17"/>
          <p:cNvSpPr>
            <a:spLocks noChangeArrowheads="1"/>
          </p:cNvSpPr>
          <p:nvPr/>
        </p:nvSpPr>
        <p:spPr bwMode="auto">
          <a:xfrm>
            <a:off x="4572000" y="115888"/>
            <a:ext cx="4248150" cy="2017712"/>
          </a:xfrm>
          <a:prstGeom prst="cloudCallout">
            <a:avLst>
              <a:gd name="adj1" fmla="val -99551"/>
              <a:gd name="adj2" fmla="val 15458"/>
            </a:avLst>
          </a:prstGeom>
          <a:solidFill>
            <a:srgbClr val="4D4D4D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GB">
                <a:latin typeface="Comic Sans MS" pitchFamily="66" charset="0"/>
              </a:rPr>
              <a:t>Note :</a:t>
            </a:r>
          </a:p>
          <a:p>
            <a:r>
              <a:rPr lang="en-GB">
                <a:latin typeface="Comic Sans MS" pitchFamily="66" charset="0"/>
              </a:rPr>
              <a:t>√2 + √3 does not equal √5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304800"/>
            <a:ext cx="5327650" cy="1431925"/>
          </a:xfrm>
        </p:spPr>
        <p:txBody>
          <a:bodyPr/>
          <a:lstStyle/>
          <a:p>
            <a:r>
              <a:rPr lang="en-GB" sz="5400" smtClean="0"/>
              <a:t>First Rule</a:t>
            </a:r>
          </a:p>
        </p:txBody>
      </p:sp>
      <p:graphicFrame>
        <p:nvGraphicFramePr>
          <p:cNvPr id="97290" name="Object 10"/>
          <p:cNvGraphicFramePr>
            <a:graphicFrameLocks noChangeAspect="1"/>
          </p:cNvGraphicFramePr>
          <p:nvPr>
            <p:ph sz="half" idx="1"/>
          </p:nvPr>
        </p:nvGraphicFramePr>
        <p:xfrm>
          <a:off x="971550" y="3789363"/>
          <a:ext cx="3160713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3" imgW="1841500" imgH="381000" progId="Equation.DSMT4">
                  <p:embed/>
                </p:oleObj>
              </mc:Choice>
              <mc:Fallback>
                <p:oleObj name="Equation" r:id="rId3" imgW="1841500" imgH="381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789363"/>
                        <a:ext cx="3160713" cy="654050"/>
                      </a:xfrm>
                      <a:prstGeom prst="rect">
                        <a:avLst/>
                      </a:prstGeom>
                      <a:solidFill>
                        <a:srgbClr val="4D4D4D"/>
                      </a:solidFill>
                      <a:ln w="38100" cmpd="sng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14"/>
          <p:cNvGraphicFramePr>
            <a:graphicFrameLocks noChangeAspect="1"/>
          </p:cNvGraphicFramePr>
          <p:nvPr>
            <p:ph sz="quarter" idx="2"/>
          </p:nvPr>
        </p:nvGraphicFramePr>
        <p:xfrm>
          <a:off x="2379663" y="1989138"/>
          <a:ext cx="4208462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5" imgW="1854200" imgH="381000" progId="Equation.DSMT4">
                  <p:embed/>
                </p:oleObj>
              </mc:Choice>
              <mc:Fallback>
                <p:oleObj name="Equation" r:id="rId5" imgW="1854200" imgH="3810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663" y="1989138"/>
                        <a:ext cx="4208462" cy="865187"/>
                      </a:xfrm>
                      <a:prstGeom prst="rect">
                        <a:avLst/>
                      </a:prstGeom>
                      <a:solidFill>
                        <a:srgbClr val="4D4D4D"/>
                      </a:solidFill>
                      <a:ln w="38100" cmpd="sng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6" name="Object 16"/>
          <p:cNvGraphicFramePr>
            <a:graphicFrameLocks noChangeAspect="1"/>
          </p:cNvGraphicFramePr>
          <p:nvPr>
            <p:ph sz="quarter" idx="3"/>
          </p:nvPr>
        </p:nvGraphicFramePr>
        <p:xfrm>
          <a:off x="5292725" y="3789363"/>
          <a:ext cx="32956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7" imgW="1968500" imgH="381000" progId="Equation.DSMT4">
                  <p:embed/>
                </p:oleObj>
              </mc:Choice>
              <mc:Fallback>
                <p:oleObj name="Equation" r:id="rId7" imgW="1968500" imgH="3810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3789363"/>
                        <a:ext cx="3295650" cy="638175"/>
                      </a:xfrm>
                      <a:prstGeom prst="rect">
                        <a:avLst/>
                      </a:prstGeom>
                      <a:solidFill>
                        <a:srgbClr val="4D4D4D"/>
                      </a:solidFill>
                      <a:ln w="38100" cmpd="sng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298" name="Text Box 18"/>
          <p:cNvSpPr txBox="1">
            <a:spLocks noChangeArrowheads="1"/>
          </p:cNvSpPr>
          <p:nvPr/>
        </p:nvSpPr>
        <p:spPr bwMode="auto">
          <a:xfrm>
            <a:off x="900113" y="4868863"/>
            <a:ext cx="7118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600">
                <a:solidFill>
                  <a:srgbClr val="EEF82A"/>
                </a:solidFill>
                <a:latin typeface="Comic Sans MS" pitchFamily="66" charset="0"/>
              </a:rPr>
              <a:t>List the first 10 square numbers</a:t>
            </a:r>
          </a:p>
        </p:txBody>
      </p:sp>
      <p:sp>
        <p:nvSpPr>
          <p:cNvPr id="97299" name="Text Box 19"/>
          <p:cNvSpPr txBox="1">
            <a:spLocks noChangeArrowheads="1"/>
          </p:cNvSpPr>
          <p:nvPr/>
        </p:nvSpPr>
        <p:spPr bwMode="auto">
          <a:xfrm>
            <a:off x="1042988" y="3197225"/>
            <a:ext cx="1730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 u="sng">
                <a:latin typeface="Comic Sans MS" pitchFamily="66" charset="0"/>
              </a:rPr>
              <a:t>Examples</a:t>
            </a:r>
          </a:p>
        </p:txBody>
      </p:sp>
      <p:sp>
        <p:nvSpPr>
          <p:cNvPr id="97300" name="Text Box 20"/>
          <p:cNvSpPr txBox="1">
            <a:spLocks noChangeArrowheads="1"/>
          </p:cNvSpPr>
          <p:nvPr/>
        </p:nvSpPr>
        <p:spPr bwMode="auto">
          <a:xfrm>
            <a:off x="1019175" y="5572125"/>
            <a:ext cx="75009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600">
                <a:latin typeface="Comic Sans MS" pitchFamily="66" charset="0"/>
              </a:rPr>
              <a:t>1, 4, 9, 16, 25, 36, 49, 64, 81, 100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72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72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72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7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972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972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972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973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973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973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98" grpId="0"/>
      <p:bldP spid="97299" grpId="0"/>
      <p:bldP spid="9730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3250"/>
            <a:ext cx="6313488" cy="954088"/>
          </a:xfrm>
        </p:spPr>
        <p:txBody>
          <a:bodyPr/>
          <a:lstStyle/>
          <a:p>
            <a:r>
              <a:rPr lang="en-GB" sz="3600" smtClean="0"/>
              <a:t>Simplifying Square Roots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116013" y="1844675"/>
            <a:ext cx="7696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GB" sz="2400">
                <a:latin typeface="Comic Sans MS" pitchFamily="66" charset="0"/>
              </a:rPr>
              <a:t>Some square roots can be broken down into a mixture of integer values and surds. The following examples will illustrate this idea: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331913" y="342900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600">
                <a:latin typeface="Comic Sans MS" pitchFamily="66" charset="0"/>
              </a:rPr>
              <a:t>  </a:t>
            </a:r>
            <a:r>
              <a:rPr lang="en-GB" sz="3600" b="1">
                <a:latin typeface="Comic Sans MS" pitchFamily="66" charset="0"/>
                <a:sym typeface="Symbol" pitchFamily="18" charset="2"/>
              </a:rPr>
              <a:t>12</a:t>
            </a:r>
            <a:r>
              <a:rPr lang="en-GB" sz="3600">
                <a:latin typeface="Comic Sans MS" pitchFamily="66" charset="0"/>
              </a:rPr>
              <a:t> 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698875" y="3284538"/>
            <a:ext cx="51943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To simplify </a:t>
            </a:r>
            <a:r>
              <a:rPr lang="en-GB" sz="2400" b="1">
                <a:solidFill>
                  <a:srgbClr val="EEF82A"/>
                </a:solidFill>
                <a:latin typeface="Comic Sans MS" pitchFamily="66" charset="0"/>
                <a:sym typeface="Symbol" pitchFamily="18" charset="2"/>
              </a:rPr>
              <a:t>12 </a:t>
            </a:r>
            <a:r>
              <a:rPr lang="en-GB" sz="2400">
                <a:solidFill>
                  <a:srgbClr val="EEF82A"/>
                </a:solidFill>
                <a:latin typeface="Comic Sans MS" pitchFamily="66" charset="0"/>
                <a:sym typeface="Symbol" pitchFamily="18" charset="2"/>
              </a:rPr>
              <a:t>we must </a:t>
            </a:r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 split 12 into factors with at least one being a square number.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258888" y="4724400"/>
            <a:ext cx="21605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600">
                <a:latin typeface="Comic Sans MS" pitchFamily="66" charset="0"/>
              </a:rPr>
              <a:t>= </a:t>
            </a:r>
            <a:r>
              <a:rPr lang="en-GB" sz="3600" b="1">
                <a:latin typeface="Comic Sans MS" pitchFamily="66" charset="0"/>
                <a:sym typeface="Symbol" pitchFamily="18" charset="2"/>
              </a:rPr>
              <a:t></a:t>
            </a:r>
            <a:r>
              <a:rPr lang="en-GB" sz="3600">
                <a:latin typeface="Comic Sans MS" pitchFamily="66" charset="0"/>
                <a:sym typeface="Symbol" pitchFamily="18" charset="2"/>
              </a:rPr>
              <a:t>4 x </a:t>
            </a:r>
            <a:r>
              <a:rPr lang="en-GB" sz="3600" b="1">
                <a:latin typeface="Comic Sans MS" pitchFamily="66" charset="0"/>
                <a:sym typeface="Symbol" pitchFamily="18" charset="2"/>
              </a:rPr>
              <a:t></a:t>
            </a:r>
            <a:r>
              <a:rPr lang="en-GB" sz="3600">
                <a:latin typeface="Comic Sans MS" pitchFamily="66" charset="0"/>
                <a:sym typeface="Symbol" pitchFamily="18" charset="2"/>
              </a:rPr>
              <a:t>3</a:t>
            </a:r>
            <a:endParaRPr lang="en-GB" sz="3600" b="1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3770313" y="4724400"/>
            <a:ext cx="4618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Now simplify the square root.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1263650" y="5734050"/>
            <a:ext cx="17240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4000">
                <a:latin typeface="Comic Sans MS" pitchFamily="66" charset="0"/>
              </a:rPr>
              <a:t>= 2 </a:t>
            </a:r>
            <a:r>
              <a:rPr lang="en-GB" sz="4000" b="1">
                <a:latin typeface="Comic Sans MS" pitchFamily="66" charset="0"/>
                <a:sym typeface="Symbol" pitchFamily="18" charset="2"/>
              </a:rPr>
              <a:t></a:t>
            </a:r>
            <a:r>
              <a:rPr lang="en-GB" sz="4000">
                <a:latin typeface="Comic Sans MS" pitchFamily="66" charset="0"/>
                <a:sym typeface="Symbol" pitchFamily="18" charset="2"/>
              </a:rPr>
              <a:t>3</a:t>
            </a:r>
            <a:endParaRPr lang="en-GB" sz="4000" b="1"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4" grpId="0"/>
      <p:bldP spid="7175" grpId="0"/>
      <p:bldP spid="7176" grpId="0"/>
      <p:bldP spid="717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187450" y="2128838"/>
            <a:ext cx="2057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600">
                <a:solidFill>
                  <a:srgbClr val="EEF82A"/>
                </a:solidFill>
                <a:latin typeface="Comic Sans MS" pitchFamily="66" charset="0"/>
                <a:sym typeface="Symbol" pitchFamily="18" charset="2"/>
              </a:rPr>
              <a:t> 45 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187450" y="2890838"/>
            <a:ext cx="1905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latin typeface="Comic Sans MS" pitchFamily="66" charset="0"/>
              </a:rPr>
              <a:t>= </a:t>
            </a:r>
            <a:r>
              <a:rPr lang="en-GB" sz="2800" b="1">
                <a:latin typeface="Comic Sans MS" pitchFamily="66" charset="0"/>
                <a:sym typeface="Symbol" pitchFamily="18" charset="2"/>
              </a:rPr>
              <a:t>9 x 5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187450" y="3805238"/>
            <a:ext cx="1368425" cy="557212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latin typeface="Comic Sans MS" pitchFamily="66" charset="0"/>
              </a:rPr>
              <a:t>=   3</a:t>
            </a:r>
            <a:r>
              <a:rPr lang="en-GB" sz="2800" b="1">
                <a:latin typeface="Comic Sans MS" pitchFamily="66" charset="0"/>
                <a:sym typeface="Symbol" pitchFamily="18" charset="2"/>
              </a:rPr>
              <a:t></a:t>
            </a:r>
            <a:r>
              <a:rPr lang="en-GB" sz="2800">
                <a:latin typeface="Comic Sans MS" pitchFamily="66" charset="0"/>
                <a:sym typeface="Symbol" pitchFamily="18" charset="2"/>
              </a:rPr>
              <a:t>5</a:t>
            </a:r>
            <a:r>
              <a:rPr lang="en-GB" sz="2800">
                <a:latin typeface="Comic Sans MS" pitchFamily="66" charset="0"/>
              </a:rPr>
              <a:t> 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778250" y="2128838"/>
            <a:ext cx="2362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600">
                <a:solidFill>
                  <a:srgbClr val="EEF82A"/>
                </a:solidFill>
                <a:latin typeface="Comic Sans MS" pitchFamily="66" charset="0"/>
              </a:rPr>
              <a:t> </a:t>
            </a:r>
            <a:r>
              <a:rPr lang="en-GB" sz="3600">
                <a:solidFill>
                  <a:srgbClr val="EEF82A"/>
                </a:solidFill>
                <a:latin typeface="Comic Sans MS" pitchFamily="66" charset="0"/>
                <a:sym typeface="Symbol" pitchFamily="18" charset="2"/>
              </a:rPr>
              <a:t> 32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778250" y="2890838"/>
            <a:ext cx="2089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latin typeface="Comic Sans MS" pitchFamily="66" charset="0"/>
              </a:rPr>
              <a:t>= </a:t>
            </a:r>
            <a:r>
              <a:rPr lang="en-GB" sz="2800" b="1">
                <a:latin typeface="Comic Sans MS" pitchFamily="66" charset="0"/>
                <a:sym typeface="Symbol" pitchFamily="18" charset="2"/>
              </a:rPr>
              <a:t>16 x 2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778250" y="3805238"/>
            <a:ext cx="1298575" cy="547687"/>
          </a:xfrm>
          <a:prstGeom prst="rect">
            <a:avLst/>
          </a:prstGeom>
          <a:solidFill>
            <a:srgbClr val="4D4D4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latin typeface="Comic Sans MS" pitchFamily="66" charset="0"/>
              </a:rPr>
              <a:t>=  4</a:t>
            </a:r>
            <a:r>
              <a:rPr lang="en-GB" sz="2800" b="1">
                <a:latin typeface="Comic Sans MS" pitchFamily="66" charset="0"/>
                <a:sym typeface="Symbol" pitchFamily="18" charset="2"/>
              </a:rPr>
              <a:t></a:t>
            </a:r>
            <a:r>
              <a:rPr lang="en-GB" sz="2800">
                <a:latin typeface="Comic Sans MS" pitchFamily="66" charset="0"/>
                <a:sym typeface="Symbol" pitchFamily="18" charset="2"/>
              </a:rPr>
              <a:t>2</a:t>
            </a:r>
            <a:endParaRPr lang="en-GB" sz="2800" b="1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6597650" y="2128838"/>
            <a:ext cx="2362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600">
                <a:solidFill>
                  <a:srgbClr val="EEF82A"/>
                </a:solidFill>
                <a:latin typeface="Comic Sans MS" pitchFamily="66" charset="0"/>
                <a:sym typeface="Symbol" pitchFamily="18" charset="2"/>
              </a:rPr>
              <a:t> 72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6597650" y="2890838"/>
            <a:ext cx="2133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latin typeface="Comic Sans MS" pitchFamily="66" charset="0"/>
              </a:rPr>
              <a:t>= </a:t>
            </a:r>
            <a:r>
              <a:rPr lang="en-GB" sz="2800" b="1">
                <a:latin typeface="Comic Sans MS" pitchFamily="66" charset="0"/>
                <a:sym typeface="Symbol" pitchFamily="18" charset="2"/>
              </a:rPr>
              <a:t></a:t>
            </a:r>
            <a:r>
              <a:rPr lang="en-GB" sz="2800">
                <a:latin typeface="Comic Sans MS" pitchFamily="66" charset="0"/>
                <a:sym typeface="Symbol" pitchFamily="18" charset="2"/>
              </a:rPr>
              <a:t>4 x</a:t>
            </a:r>
            <a:r>
              <a:rPr lang="en-GB" sz="2800" b="1">
                <a:latin typeface="Comic Sans MS" pitchFamily="66" charset="0"/>
                <a:sym typeface="Symbol" pitchFamily="18" charset="2"/>
              </a:rPr>
              <a:t> </a:t>
            </a:r>
            <a:r>
              <a:rPr lang="en-GB" sz="2800">
                <a:latin typeface="Comic Sans MS" pitchFamily="66" charset="0"/>
                <a:sym typeface="Symbol" pitchFamily="18" charset="2"/>
              </a:rPr>
              <a:t>18</a:t>
            </a:r>
            <a:endParaRPr lang="en-GB" sz="2800" b="1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6597650" y="3805238"/>
            <a:ext cx="2362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latin typeface="Comic Sans MS" pitchFamily="66" charset="0"/>
              </a:rPr>
              <a:t>= 2 x </a:t>
            </a:r>
            <a:r>
              <a:rPr lang="en-GB" sz="2800" b="1">
                <a:latin typeface="Comic Sans MS" pitchFamily="66" charset="0"/>
                <a:sym typeface="Symbol" pitchFamily="18" charset="2"/>
              </a:rPr>
              <a:t></a:t>
            </a:r>
            <a:r>
              <a:rPr lang="en-GB" sz="2800">
                <a:latin typeface="Comic Sans MS" pitchFamily="66" charset="0"/>
                <a:sym typeface="Symbol" pitchFamily="18" charset="2"/>
              </a:rPr>
              <a:t>9 x </a:t>
            </a:r>
            <a:r>
              <a:rPr lang="en-GB" sz="2800" b="1">
                <a:latin typeface="Comic Sans MS" pitchFamily="66" charset="0"/>
                <a:sym typeface="Symbol" pitchFamily="18" charset="2"/>
              </a:rPr>
              <a:t></a:t>
            </a:r>
            <a:r>
              <a:rPr lang="en-GB" sz="2800">
                <a:latin typeface="Comic Sans MS" pitchFamily="66" charset="0"/>
                <a:sym typeface="Symbol" pitchFamily="18" charset="2"/>
              </a:rPr>
              <a:t>2</a:t>
            </a:r>
            <a:endParaRPr lang="en-GB" sz="2800" b="1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6597650" y="4556125"/>
            <a:ext cx="22225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latin typeface="Comic Sans MS" pitchFamily="66" charset="0"/>
              </a:rPr>
              <a:t>= 2 x 3 x </a:t>
            </a:r>
            <a:r>
              <a:rPr lang="en-GB" sz="2800" b="1">
                <a:latin typeface="Comic Sans MS" pitchFamily="66" charset="0"/>
                <a:sym typeface="Symbol" pitchFamily="18" charset="2"/>
              </a:rPr>
              <a:t>2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6669088" y="5573713"/>
            <a:ext cx="1287462" cy="547687"/>
          </a:xfrm>
          <a:prstGeom prst="rect">
            <a:avLst/>
          </a:prstGeom>
          <a:solidFill>
            <a:srgbClr val="4D4D4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latin typeface="Comic Sans MS" pitchFamily="66" charset="0"/>
              </a:rPr>
              <a:t>= 6</a:t>
            </a:r>
            <a:r>
              <a:rPr lang="en-GB" sz="2800" b="1">
                <a:latin typeface="Comic Sans MS" pitchFamily="66" charset="0"/>
                <a:sym typeface="Symbol" pitchFamily="18" charset="2"/>
              </a:rPr>
              <a:t>2</a:t>
            </a:r>
          </a:p>
        </p:txBody>
      </p:sp>
      <p:sp>
        <p:nvSpPr>
          <p:cNvPr id="10253" name="Text Box 19"/>
          <p:cNvSpPr txBox="1">
            <a:spLocks noChangeArrowheads="1"/>
          </p:cNvSpPr>
          <p:nvPr/>
        </p:nvSpPr>
        <p:spPr bwMode="auto">
          <a:xfrm>
            <a:off x="2843213" y="650875"/>
            <a:ext cx="29860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4400">
                <a:solidFill>
                  <a:srgbClr val="EEF82A"/>
                </a:solidFill>
                <a:latin typeface="Comic Sans MS" pitchFamily="66" charset="0"/>
              </a:rPr>
              <a:t>Have a go !</a:t>
            </a:r>
          </a:p>
        </p:txBody>
      </p:sp>
      <p:sp>
        <p:nvSpPr>
          <p:cNvPr id="10254" name="Text Box 20"/>
          <p:cNvSpPr txBox="1">
            <a:spLocks noChangeArrowheads="1"/>
          </p:cNvSpPr>
          <p:nvPr/>
        </p:nvSpPr>
        <p:spPr bwMode="auto">
          <a:xfrm>
            <a:off x="2649538" y="1387475"/>
            <a:ext cx="3290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Think square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6" grpId="0" animBg="1"/>
      <p:bldP spid="8198" grpId="0"/>
      <p:bldP spid="8199" grpId="0" animBg="1"/>
      <p:bldP spid="8201" grpId="0"/>
      <p:bldP spid="8202" grpId="0"/>
      <p:bldP spid="8203" grpId="0"/>
      <p:bldP spid="820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6"/>
          <p:cNvSpPr>
            <a:spLocks noChangeArrowheads="1"/>
          </p:cNvSpPr>
          <p:nvPr/>
        </p:nvSpPr>
        <p:spPr bwMode="auto">
          <a:xfrm>
            <a:off x="3708400" y="5589588"/>
            <a:ext cx="1584325" cy="576262"/>
          </a:xfrm>
          <a:prstGeom prst="rect">
            <a:avLst/>
          </a:prstGeom>
          <a:solidFill>
            <a:srgbClr val="4D4D4D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67" name="Rectangle 27"/>
          <p:cNvSpPr>
            <a:spLocks noChangeArrowheads="1"/>
          </p:cNvSpPr>
          <p:nvPr/>
        </p:nvSpPr>
        <p:spPr bwMode="auto">
          <a:xfrm>
            <a:off x="6227763" y="5589588"/>
            <a:ext cx="1584325" cy="576262"/>
          </a:xfrm>
          <a:prstGeom prst="rect">
            <a:avLst/>
          </a:prstGeom>
          <a:solidFill>
            <a:srgbClr val="4D4D4D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3250"/>
            <a:ext cx="6384925" cy="954088"/>
          </a:xfrm>
        </p:spPr>
        <p:txBody>
          <a:bodyPr/>
          <a:lstStyle/>
          <a:p>
            <a:r>
              <a:rPr lang="en-GB" sz="3600" smtClean="0"/>
              <a:t>What Goes In The Box ?</a:t>
            </a:r>
          </a:p>
        </p:txBody>
      </p:sp>
      <p:sp>
        <p:nvSpPr>
          <p:cNvPr id="11269" name="Text Box 3"/>
          <p:cNvSpPr txBox="1">
            <a:spLocks noChangeArrowheads="1"/>
          </p:cNvSpPr>
          <p:nvPr/>
        </p:nvSpPr>
        <p:spPr bwMode="auto">
          <a:xfrm>
            <a:off x="1042988" y="1989138"/>
            <a:ext cx="5976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Simplify the following square roots:</a:t>
            </a:r>
          </a:p>
        </p:txBody>
      </p:sp>
      <p:sp>
        <p:nvSpPr>
          <p:cNvPr id="11270" name="Text Box 4"/>
          <p:cNvSpPr txBox="1">
            <a:spLocks noChangeArrowheads="1"/>
          </p:cNvSpPr>
          <p:nvPr/>
        </p:nvSpPr>
        <p:spPr bwMode="auto">
          <a:xfrm>
            <a:off x="1187450" y="2822575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(1) </a:t>
            </a:r>
            <a:r>
              <a:rPr lang="en-GB" sz="2400" b="1">
                <a:latin typeface="Comic Sans MS" pitchFamily="66" charset="0"/>
                <a:sym typeface="Symbol" pitchFamily="18" charset="2"/>
              </a:rPr>
              <a:t> 20</a:t>
            </a:r>
          </a:p>
        </p:txBody>
      </p:sp>
      <p:sp>
        <p:nvSpPr>
          <p:cNvPr id="11271" name="Text Box 5"/>
          <p:cNvSpPr txBox="1">
            <a:spLocks noChangeArrowheads="1"/>
          </p:cNvSpPr>
          <p:nvPr/>
        </p:nvSpPr>
        <p:spPr bwMode="auto">
          <a:xfrm>
            <a:off x="3778250" y="2746375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(2) </a:t>
            </a:r>
            <a:r>
              <a:rPr lang="en-GB" sz="2400" b="1">
                <a:latin typeface="Comic Sans MS" pitchFamily="66" charset="0"/>
                <a:sym typeface="Symbol" pitchFamily="18" charset="2"/>
              </a:rPr>
              <a:t> 27</a:t>
            </a:r>
          </a:p>
        </p:txBody>
      </p:sp>
      <p:sp>
        <p:nvSpPr>
          <p:cNvPr id="11272" name="Text Box 6"/>
          <p:cNvSpPr txBox="1">
            <a:spLocks noChangeArrowheads="1"/>
          </p:cNvSpPr>
          <p:nvPr/>
        </p:nvSpPr>
        <p:spPr bwMode="auto">
          <a:xfrm>
            <a:off x="6216650" y="2746375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(3) </a:t>
            </a:r>
            <a:r>
              <a:rPr lang="en-GB" sz="2400" b="1">
                <a:latin typeface="Comic Sans MS" pitchFamily="66" charset="0"/>
                <a:sym typeface="Symbol" pitchFamily="18" charset="2"/>
              </a:rPr>
              <a:t> 48</a:t>
            </a:r>
          </a:p>
        </p:txBody>
      </p:sp>
      <p:sp>
        <p:nvSpPr>
          <p:cNvPr id="11273" name="Text Box 7"/>
          <p:cNvSpPr txBox="1">
            <a:spLocks noChangeArrowheads="1"/>
          </p:cNvSpPr>
          <p:nvPr/>
        </p:nvSpPr>
        <p:spPr bwMode="auto">
          <a:xfrm>
            <a:off x="1187450" y="4727575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(4) </a:t>
            </a:r>
            <a:r>
              <a:rPr lang="en-GB" sz="2400" b="1">
                <a:latin typeface="Comic Sans MS" pitchFamily="66" charset="0"/>
                <a:sym typeface="Symbol" pitchFamily="18" charset="2"/>
              </a:rPr>
              <a:t> 75</a:t>
            </a:r>
          </a:p>
        </p:txBody>
      </p:sp>
      <p:sp>
        <p:nvSpPr>
          <p:cNvPr id="11274" name="Text Box 9"/>
          <p:cNvSpPr txBox="1">
            <a:spLocks noChangeArrowheads="1"/>
          </p:cNvSpPr>
          <p:nvPr/>
        </p:nvSpPr>
        <p:spPr bwMode="auto">
          <a:xfrm>
            <a:off x="3702050" y="4727575"/>
            <a:ext cx="1949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(5) </a:t>
            </a:r>
            <a:r>
              <a:rPr lang="en-GB" sz="2400" b="1">
                <a:latin typeface="Comic Sans MS" pitchFamily="66" charset="0"/>
                <a:sym typeface="Symbol" pitchFamily="18" charset="2"/>
              </a:rPr>
              <a:t> 4500</a:t>
            </a:r>
          </a:p>
        </p:txBody>
      </p:sp>
      <p:sp>
        <p:nvSpPr>
          <p:cNvPr id="11275" name="Text Box 10"/>
          <p:cNvSpPr txBox="1">
            <a:spLocks noChangeArrowheads="1"/>
          </p:cNvSpPr>
          <p:nvPr/>
        </p:nvSpPr>
        <p:spPr bwMode="auto">
          <a:xfrm>
            <a:off x="6216650" y="4651375"/>
            <a:ext cx="1884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(6) </a:t>
            </a:r>
            <a:r>
              <a:rPr lang="en-GB" sz="2400" b="1">
                <a:latin typeface="Comic Sans MS" pitchFamily="66" charset="0"/>
                <a:sym typeface="Symbol" pitchFamily="18" charset="2"/>
              </a:rPr>
              <a:t> 3200</a:t>
            </a:r>
          </a:p>
        </p:txBody>
      </p:sp>
      <p:sp>
        <p:nvSpPr>
          <p:cNvPr id="11276" name="Rectangle 11"/>
          <p:cNvSpPr>
            <a:spLocks noChangeArrowheads="1"/>
          </p:cNvSpPr>
          <p:nvPr/>
        </p:nvSpPr>
        <p:spPr bwMode="auto">
          <a:xfrm>
            <a:off x="1187450" y="3429000"/>
            <a:ext cx="1676400" cy="576263"/>
          </a:xfrm>
          <a:prstGeom prst="rect">
            <a:avLst/>
          </a:prstGeom>
          <a:solidFill>
            <a:srgbClr val="4D4D4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2"/>
          <p:cNvSpPr>
            <a:spLocks noChangeArrowheads="1"/>
          </p:cNvSpPr>
          <p:nvPr/>
        </p:nvSpPr>
        <p:spPr bwMode="auto">
          <a:xfrm>
            <a:off x="3625850" y="3429000"/>
            <a:ext cx="1676400" cy="576263"/>
          </a:xfrm>
          <a:prstGeom prst="rect">
            <a:avLst/>
          </a:prstGeom>
          <a:solidFill>
            <a:srgbClr val="4D4D4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Rectangle 13"/>
          <p:cNvSpPr>
            <a:spLocks noChangeArrowheads="1"/>
          </p:cNvSpPr>
          <p:nvPr/>
        </p:nvSpPr>
        <p:spPr bwMode="auto">
          <a:xfrm>
            <a:off x="6140450" y="3429000"/>
            <a:ext cx="1676400" cy="576263"/>
          </a:xfrm>
          <a:prstGeom prst="rect">
            <a:avLst/>
          </a:prstGeom>
          <a:solidFill>
            <a:srgbClr val="4D4D4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4"/>
          <p:cNvSpPr>
            <a:spLocks noChangeArrowheads="1"/>
          </p:cNvSpPr>
          <p:nvPr/>
        </p:nvSpPr>
        <p:spPr bwMode="auto">
          <a:xfrm>
            <a:off x="1111250" y="5661025"/>
            <a:ext cx="1676400" cy="504825"/>
          </a:xfrm>
          <a:prstGeom prst="rect">
            <a:avLst/>
          </a:prstGeom>
          <a:solidFill>
            <a:srgbClr val="4D4D4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Rectangle 15"/>
          <p:cNvSpPr>
            <a:spLocks noChangeArrowheads="1"/>
          </p:cNvSpPr>
          <p:nvPr/>
        </p:nvSpPr>
        <p:spPr bwMode="auto">
          <a:xfrm>
            <a:off x="3625850" y="5413375"/>
            <a:ext cx="1676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Rectangle 16"/>
          <p:cNvSpPr>
            <a:spLocks noChangeArrowheads="1"/>
          </p:cNvSpPr>
          <p:nvPr/>
        </p:nvSpPr>
        <p:spPr bwMode="auto">
          <a:xfrm>
            <a:off x="6140450" y="5337175"/>
            <a:ext cx="1676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1339850" y="3500438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=  2</a:t>
            </a:r>
            <a:r>
              <a:rPr lang="en-GB" sz="2400" b="1">
                <a:solidFill>
                  <a:srgbClr val="EEF82A"/>
                </a:solidFill>
                <a:latin typeface="Comic Sans MS" pitchFamily="66" charset="0"/>
                <a:sym typeface="Symbol" pitchFamily="18" charset="2"/>
              </a:rPr>
              <a:t>5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3854450" y="3500438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=  3</a:t>
            </a:r>
            <a:r>
              <a:rPr lang="en-GB" sz="2400" b="1">
                <a:solidFill>
                  <a:srgbClr val="EEF82A"/>
                </a:solidFill>
                <a:latin typeface="Comic Sans MS" pitchFamily="66" charset="0"/>
                <a:sym typeface="Symbol" pitchFamily="18" charset="2"/>
              </a:rPr>
              <a:t>3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6292850" y="3508375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=  4</a:t>
            </a:r>
            <a:r>
              <a:rPr lang="en-GB" sz="2400" b="1">
                <a:solidFill>
                  <a:srgbClr val="EEF82A"/>
                </a:solidFill>
                <a:latin typeface="Comic Sans MS" pitchFamily="66" charset="0"/>
                <a:sym typeface="Symbol" pitchFamily="18" charset="2"/>
              </a:rPr>
              <a:t>3</a:t>
            </a:r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1263650" y="570865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EEF82A"/>
                </a:solidFill>
                <a:latin typeface="Comic Sans MS" pitchFamily="66" charset="0"/>
              </a:rPr>
              <a:t>=  5</a:t>
            </a:r>
            <a:r>
              <a:rPr lang="en-GB" sz="2400" b="1">
                <a:solidFill>
                  <a:srgbClr val="EEF82A"/>
                </a:solidFill>
                <a:latin typeface="Comic Sans MS" pitchFamily="66" charset="0"/>
                <a:sym typeface="Symbol" pitchFamily="18" charset="2"/>
              </a:rPr>
              <a:t>3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3778250" y="5680075"/>
            <a:ext cx="1514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EEF82A"/>
                </a:solidFill>
                <a:latin typeface="Comic Sans MS" pitchFamily="66" charset="0"/>
              </a:rPr>
              <a:t>=  30</a:t>
            </a:r>
            <a:r>
              <a:rPr lang="en-GB" sz="2400" b="1">
                <a:solidFill>
                  <a:srgbClr val="EEF82A"/>
                </a:solidFill>
                <a:latin typeface="Comic Sans MS" pitchFamily="66" charset="0"/>
                <a:sym typeface="Symbol" pitchFamily="18" charset="2"/>
              </a:rPr>
              <a:t>5</a:t>
            </a:r>
          </a:p>
        </p:txBody>
      </p:sp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6292850" y="5680075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EEF82A"/>
                </a:solidFill>
                <a:latin typeface="Comic Sans MS" pitchFamily="66" charset="0"/>
              </a:rPr>
              <a:t>=  40</a:t>
            </a:r>
            <a:r>
              <a:rPr lang="en-GB" sz="2400" b="1">
                <a:solidFill>
                  <a:srgbClr val="EEF82A"/>
                </a:solidFill>
                <a:latin typeface="Comic Sans MS" pitchFamily="66" charset="0"/>
                <a:sym typeface="Symbol" pitchFamily="18" charset="2"/>
              </a:rPr>
              <a:t>2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3" grpId="0" autoUpdateAnimBg="0"/>
      <p:bldP spid="9236" grpId="0" autoUpdateAnimBg="0"/>
      <p:bldP spid="9237" grpId="0" autoUpdateAnimBg="0"/>
      <p:bldP spid="9238" grpId="0" autoUpdateAnimBg="0"/>
      <p:bldP spid="9240" grpId="0" autoUpdateAnimBg="0"/>
      <p:bldP spid="9241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814</Words>
  <Application>Microsoft Office PowerPoint</Application>
  <PresentationFormat>On-screen Show (4:3)</PresentationFormat>
  <Paragraphs>143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Calibri</vt:lpstr>
      <vt:lpstr>Arial</vt:lpstr>
      <vt:lpstr>Comic Sans MS</vt:lpstr>
      <vt:lpstr>Symbol</vt:lpstr>
      <vt:lpstr>Times New Roman</vt:lpstr>
      <vt:lpstr>Arial Narrow Special G1</vt:lpstr>
      <vt:lpstr>Office Theme</vt:lpstr>
      <vt:lpstr>MathType 5.0 Equation</vt:lpstr>
      <vt:lpstr>Surds</vt:lpstr>
      <vt:lpstr>Starter Questions</vt:lpstr>
      <vt:lpstr>PowerPoint Presentation</vt:lpstr>
      <vt:lpstr>What is a Surd</vt:lpstr>
      <vt:lpstr>Adding &amp; Subtracting Surds</vt:lpstr>
      <vt:lpstr>First Rule</vt:lpstr>
      <vt:lpstr>Simplifying Square Roots</vt:lpstr>
      <vt:lpstr>PowerPoint Presentation</vt:lpstr>
      <vt:lpstr>What Goes In The Box ?</vt:lpstr>
      <vt:lpstr>Starter Questions</vt:lpstr>
      <vt:lpstr>PowerPoint Presentation</vt:lpstr>
      <vt:lpstr>Second Rule</vt:lpstr>
      <vt:lpstr>Rationalising  Surds</vt:lpstr>
      <vt:lpstr>Rationalising  Surds</vt:lpstr>
      <vt:lpstr>PowerPoint Presentation</vt:lpstr>
      <vt:lpstr>PowerPoint Presentation</vt:lpstr>
      <vt:lpstr>PowerPoint Presentation</vt:lpstr>
      <vt:lpstr>PowerPoint Presentation</vt:lpstr>
      <vt:lpstr>What Goes In The Box ?</vt:lpstr>
      <vt:lpstr>Starter Questions</vt:lpstr>
      <vt:lpstr>PowerPoint Presentation</vt:lpstr>
      <vt:lpstr>PowerPoint Presentation</vt:lpstr>
      <vt:lpstr>Third Rule</vt:lpstr>
      <vt:lpstr>PowerPoint Presentation</vt:lpstr>
      <vt:lpstr>PowerPoint Presentation</vt:lpstr>
      <vt:lpstr>What Goes In The Box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Surds</dc:title>
  <dc:creator>AKOBIA</dc:creator>
  <cp:lastModifiedBy>Teacher E-Solutions</cp:lastModifiedBy>
  <cp:revision>2</cp:revision>
  <dcterms:created xsi:type="dcterms:W3CDTF">2013-05-11T16:58:35Z</dcterms:created>
  <dcterms:modified xsi:type="dcterms:W3CDTF">2019-01-18T17:07:01Z</dcterms:modified>
</cp:coreProperties>
</file>