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8" r:id="rId17"/>
    <p:sldId id="279" r:id="rId18"/>
    <p:sldId id="272" r:id="rId19"/>
    <p:sldId id="273" r:id="rId20"/>
    <p:sldId id="284" r:id="rId21"/>
    <p:sldId id="281" r:id="rId22"/>
    <p:sldId id="275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C89B"/>
    <a:srgbClr val="FF7757"/>
    <a:srgbClr val="FF3300"/>
    <a:srgbClr val="FDAFB6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4" d="100"/>
          <a:sy n="44" d="100"/>
        </p:scale>
        <p:origin x="-576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image" Target="../media/image18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CC6E6C2E-A956-4750-9D3E-67BB9F6626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3057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0" name="Rectangle 1028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B85BB948-F21B-4E45-B3DB-D13DC2F23A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5788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90205BE5-ECDC-4DA7-82C4-8B3117BBBD46}" type="slidenum">
              <a:rPr lang="en-US" smtClean="0"/>
              <a:pPr eaLnBrk="1" hangingPunct="1"/>
              <a:t>1</a:t>
            </a:fld>
            <a:endParaRPr lang="en-US" smtClean="0"/>
          </a:p>
        </p:txBody>
      </p:sp>
      <p:sp>
        <p:nvSpPr>
          <p:cNvPr id="256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682AF175-0D1C-46F3-9701-E19CF961F8B8}" type="slidenum">
              <a:rPr lang="en-US" smtClean="0"/>
              <a:pPr eaLnBrk="1" hangingPunct="1"/>
              <a:t>10</a:t>
            </a:fld>
            <a:endParaRPr lang="en-US" smtClean="0"/>
          </a:p>
        </p:txBody>
      </p:sp>
      <p:sp>
        <p:nvSpPr>
          <p:cNvPr id="348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5351A66A-EAFF-459F-AD7B-5B730A6BC40F}" type="slidenum">
              <a:rPr lang="en-US" smtClean="0"/>
              <a:pPr eaLnBrk="1" hangingPunct="1"/>
              <a:t>11</a:t>
            </a:fld>
            <a:endParaRPr lang="en-US" smtClean="0"/>
          </a:p>
        </p:txBody>
      </p:sp>
      <p:sp>
        <p:nvSpPr>
          <p:cNvPr id="358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3B38018-9D79-4AB0-AA5D-95B9D2ADD2D9}" type="slidenum">
              <a:rPr lang="en-US" smtClean="0"/>
              <a:pPr eaLnBrk="1" hangingPunct="1"/>
              <a:t>12</a:t>
            </a:fld>
            <a:endParaRPr lang="en-US" smtClean="0"/>
          </a:p>
        </p:txBody>
      </p:sp>
      <p:sp>
        <p:nvSpPr>
          <p:cNvPr id="368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E2AD12F0-A8DC-4D33-9A85-143DCE7512C8}" type="slidenum">
              <a:rPr lang="en-US" smtClean="0"/>
              <a:pPr eaLnBrk="1" hangingPunct="1"/>
              <a:t>13</a:t>
            </a:fld>
            <a:endParaRPr lang="en-US" smtClean="0"/>
          </a:p>
        </p:txBody>
      </p:sp>
      <p:sp>
        <p:nvSpPr>
          <p:cNvPr id="378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E5E59D0E-9C08-4D31-B4CE-051462B6B3B1}" type="slidenum">
              <a:rPr lang="en-US" smtClean="0"/>
              <a:pPr eaLnBrk="1" hangingPunct="1"/>
              <a:t>14</a:t>
            </a:fld>
            <a:endParaRPr lang="en-US" smtClean="0"/>
          </a:p>
        </p:txBody>
      </p:sp>
      <p:sp>
        <p:nvSpPr>
          <p:cNvPr id="389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B85DCAB6-D14A-4D02-BFF4-64EA2038C607}" type="slidenum">
              <a:rPr lang="en-US" smtClean="0"/>
              <a:pPr eaLnBrk="1" hangingPunct="1"/>
              <a:t>15</a:t>
            </a:fld>
            <a:endParaRPr lang="en-US" smtClean="0"/>
          </a:p>
        </p:txBody>
      </p:sp>
      <p:sp>
        <p:nvSpPr>
          <p:cNvPr id="399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B2B1D058-FD8A-4FBC-A29B-93948EA6736C}" type="slidenum">
              <a:rPr lang="en-US" smtClean="0"/>
              <a:pPr eaLnBrk="1" hangingPunct="1"/>
              <a:t>16</a:t>
            </a:fld>
            <a:endParaRPr lang="en-US" smtClean="0"/>
          </a:p>
        </p:txBody>
      </p:sp>
      <p:sp>
        <p:nvSpPr>
          <p:cNvPr id="409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E3BC29E5-D83C-4CF6-AA16-A48C04DE66D2}" type="slidenum">
              <a:rPr lang="en-US" smtClean="0"/>
              <a:pPr eaLnBrk="1" hangingPunct="1"/>
              <a:t>17</a:t>
            </a:fld>
            <a:endParaRPr lang="en-US" smtClean="0"/>
          </a:p>
        </p:txBody>
      </p:sp>
      <p:sp>
        <p:nvSpPr>
          <p:cNvPr id="419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AE0578B-B250-46ED-B5CE-E31C50724988}" type="slidenum">
              <a:rPr lang="en-US" smtClean="0"/>
              <a:pPr eaLnBrk="1" hangingPunct="1"/>
              <a:t>18</a:t>
            </a:fld>
            <a:endParaRPr lang="en-US" smtClean="0"/>
          </a:p>
        </p:txBody>
      </p:sp>
      <p:sp>
        <p:nvSpPr>
          <p:cNvPr id="430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84BB3A43-8E0E-4031-8EAB-CBC14BBE28CF}" type="slidenum">
              <a:rPr lang="en-US" smtClean="0"/>
              <a:pPr eaLnBrk="1" hangingPunct="1"/>
              <a:t>19</a:t>
            </a:fld>
            <a:endParaRPr lang="en-US" smtClean="0"/>
          </a:p>
        </p:txBody>
      </p:sp>
      <p:sp>
        <p:nvSpPr>
          <p:cNvPr id="440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0B3A48B6-B838-4109-9F11-94EFD07B1628}" type="slidenum">
              <a:rPr lang="en-US" smtClean="0"/>
              <a:pPr eaLnBrk="1" hangingPunct="1"/>
              <a:t>2</a:t>
            </a:fld>
            <a:endParaRPr lang="en-US" smtClean="0"/>
          </a:p>
        </p:txBody>
      </p:sp>
      <p:sp>
        <p:nvSpPr>
          <p:cNvPr id="266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12148C1C-C418-4FB9-AF03-2DE659998371}" type="slidenum">
              <a:rPr lang="en-US" smtClean="0"/>
              <a:pPr eaLnBrk="1" hangingPunct="1"/>
              <a:t>22</a:t>
            </a:fld>
            <a:endParaRPr lang="en-US" smtClean="0"/>
          </a:p>
        </p:txBody>
      </p:sp>
      <p:sp>
        <p:nvSpPr>
          <p:cNvPr id="450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46722709-FE33-4E86-9B1F-CD518701EF68}" type="slidenum">
              <a:rPr lang="en-US" smtClean="0"/>
              <a:pPr eaLnBrk="1" hangingPunct="1"/>
              <a:t>3</a:t>
            </a:fld>
            <a:endParaRPr lang="en-US" smtClean="0"/>
          </a:p>
        </p:txBody>
      </p:sp>
      <p:sp>
        <p:nvSpPr>
          <p:cNvPr id="276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E96969BD-81BE-44EE-9802-57C3D4480FBE}" type="slidenum">
              <a:rPr lang="en-US" smtClean="0"/>
              <a:pPr eaLnBrk="1" hangingPunct="1"/>
              <a:t>4</a:t>
            </a:fld>
            <a:endParaRPr lang="en-US" smtClean="0"/>
          </a:p>
        </p:txBody>
      </p:sp>
      <p:sp>
        <p:nvSpPr>
          <p:cNvPr id="286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1AE384A6-037A-42B0-B42C-DEE74395A20B}" type="slidenum">
              <a:rPr lang="en-US" smtClean="0"/>
              <a:pPr eaLnBrk="1" hangingPunct="1"/>
              <a:t>5</a:t>
            </a:fld>
            <a:endParaRPr lang="en-US" smtClean="0"/>
          </a:p>
        </p:txBody>
      </p:sp>
      <p:sp>
        <p:nvSpPr>
          <p:cNvPr id="296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9AA8B237-47F6-4C0A-994F-BFFA6C9087CF}" type="slidenum">
              <a:rPr lang="en-US" smtClean="0"/>
              <a:pPr eaLnBrk="1" hangingPunct="1"/>
              <a:t>6</a:t>
            </a:fld>
            <a:endParaRPr lang="en-US" smtClean="0"/>
          </a:p>
        </p:txBody>
      </p:sp>
      <p:sp>
        <p:nvSpPr>
          <p:cNvPr id="307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8504333D-EE60-41B3-82BE-42B2298C91B5}" type="slidenum">
              <a:rPr lang="en-US" smtClean="0"/>
              <a:pPr eaLnBrk="1" hangingPunct="1"/>
              <a:t>7</a:t>
            </a:fld>
            <a:endParaRPr lang="en-US" smtClean="0"/>
          </a:p>
        </p:txBody>
      </p:sp>
      <p:sp>
        <p:nvSpPr>
          <p:cNvPr id="317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6138E89D-4994-4DE9-A9B1-1E9FCD7BD927}" type="slidenum">
              <a:rPr lang="en-US" smtClean="0"/>
              <a:pPr eaLnBrk="1" hangingPunct="1"/>
              <a:t>8</a:t>
            </a:fld>
            <a:endParaRPr lang="en-US" smtClean="0"/>
          </a:p>
        </p:txBody>
      </p:sp>
      <p:sp>
        <p:nvSpPr>
          <p:cNvPr id="327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BCB17246-121D-4036-987C-9FE0F107A04B}" type="slidenum">
              <a:rPr lang="en-US" smtClean="0"/>
              <a:pPr eaLnBrk="1" hangingPunct="1"/>
              <a:t>9</a:t>
            </a:fld>
            <a:endParaRPr lang="en-US" smtClean="0"/>
          </a:p>
        </p:txBody>
      </p:sp>
      <p:sp>
        <p:nvSpPr>
          <p:cNvPr id="337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64C97-B2F7-45AD-9CB2-E59407E3D4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711483"/>
      </p:ext>
    </p:extLst>
  </p:cSld>
  <p:clrMapOvr>
    <a:masterClrMapping/>
  </p:clrMapOvr>
  <p:transition>
    <p:check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EF069E-D6D5-4643-BB24-EB5769503A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486883"/>
      </p:ext>
    </p:extLst>
  </p:cSld>
  <p:clrMapOvr>
    <a:masterClrMapping/>
  </p:clrMapOvr>
  <p:transition>
    <p:check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E4AF49-77CD-4346-ADE9-396959F77F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78675"/>
      </p:ext>
    </p:extLst>
  </p:cSld>
  <p:clrMapOvr>
    <a:masterClrMapping/>
  </p:clrMapOvr>
  <p:transition>
    <p:checker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D638EC-7D75-4645-BE47-81290D5CEF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281072"/>
      </p:ext>
    </p:extLst>
  </p:cSld>
  <p:clrMapOvr>
    <a:masterClrMapping/>
  </p:clrMapOvr>
  <p:transition>
    <p:checker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07DB41-8BE3-4A06-844E-176ECEB48E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689885"/>
      </p:ext>
    </p:extLst>
  </p:cSld>
  <p:clrMapOvr>
    <a:masterClrMapping/>
  </p:clrMapOvr>
  <p:transition>
    <p:check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6811BB-770A-43A7-B450-B5256FFE39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06338"/>
      </p:ext>
    </p:extLst>
  </p:cSld>
  <p:clrMapOvr>
    <a:masterClrMapping/>
  </p:clrMapOvr>
  <p:transition>
    <p:check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D0B462-758B-43B5-BAC9-5FF10CE3BA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337466"/>
      </p:ext>
    </p:extLst>
  </p:cSld>
  <p:clrMapOvr>
    <a:masterClrMapping/>
  </p:clrMapOvr>
  <p:transition>
    <p:check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EDDA0E-673E-4750-9337-EE3805B0AC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45300"/>
      </p:ext>
    </p:extLst>
  </p:cSld>
  <p:clrMapOvr>
    <a:masterClrMapping/>
  </p:clrMapOvr>
  <p:transition>
    <p:check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74A6B7-BB61-4F31-B770-64C764C8ED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307301"/>
      </p:ext>
    </p:extLst>
  </p:cSld>
  <p:clrMapOvr>
    <a:masterClrMapping/>
  </p:clrMapOvr>
  <p:transition>
    <p:check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7FED6C-F30E-4F46-90FE-62BCEF1934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729385"/>
      </p:ext>
    </p:extLst>
  </p:cSld>
  <p:clrMapOvr>
    <a:masterClrMapping/>
  </p:clrMapOvr>
  <p:transition>
    <p:check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35F4BF-2828-49FA-BBD6-D4787B60BD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015995"/>
      </p:ext>
    </p:extLst>
  </p:cSld>
  <p:clrMapOvr>
    <a:masterClrMapping/>
  </p:clrMapOvr>
  <p:transition>
    <p:check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FB602D-5EB6-4ABD-8C07-046D5D63DE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106861"/>
      </p:ext>
    </p:extLst>
  </p:cSld>
  <p:clrMapOvr>
    <a:masterClrMapping/>
  </p:clrMapOvr>
  <p:transition>
    <p:check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B75A2D-37B4-4C86-BA38-BCC24EA1F0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789578"/>
      </p:ext>
    </p:extLst>
  </p:cSld>
  <p:clrMapOvr>
    <a:masterClrMapping/>
  </p:clrMapOvr>
  <p:transition>
    <p:check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65521DDC-B0FC-43DB-A3CD-D9D83FDB9A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>
    <p:checker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19.e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4.bin"/><Relationship Id="rId5" Type="http://schemas.openxmlformats.org/officeDocument/2006/relationships/image" Target="../media/image18.emf"/><Relationship Id="rId4" Type="http://schemas.openxmlformats.org/officeDocument/2006/relationships/oleObject" Target="../embeddings/oleObject13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7" Type="http://schemas.openxmlformats.org/officeDocument/2006/relationships/image" Target="../media/image25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6.bin"/><Relationship Id="rId5" Type="http://schemas.openxmlformats.org/officeDocument/2006/relationships/image" Target="../media/image24.wmf"/><Relationship Id="rId4" Type="http://schemas.openxmlformats.org/officeDocument/2006/relationships/oleObject" Target="../embeddings/oleObject15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7" Type="http://schemas.openxmlformats.org/officeDocument/2006/relationships/image" Target="../media/image27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8.bin"/><Relationship Id="rId5" Type="http://schemas.openxmlformats.org/officeDocument/2006/relationships/image" Target="../media/image26.wmf"/><Relationship Id="rId4" Type="http://schemas.openxmlformats.org/officeDocument/2006/relationships/oleObject" Target="../embeddings/oleObject17.bin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30.wmf"/><Relationship Id="rId4" Type="http://schemas.openxmlformats.org/officeDocument/2006/relationships/image" Target="../media/image29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6.wmf"/><Relationship Id="rId5" Type="http://schemas.openxmlformats.org/officeDocument/2006/relationships/image" Target="../media/image3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5.bin"/><Relationship Id="rId9" Type="http://schemas.openxmlformats.org/officeDocument/2006/relationships/image" Target="../media/image9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10.wmf"/><Relationship Id="rId4" Type="http://schemas.openxmlformats.org/officeDocument/2006/relationships/oleObject" Target="../embeddings/oleObject8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1.bin"/><Relationship Id="rId5" Type="http://schemas.openxmlformats.org/officeDocument/2006/relationships/image" Target="../media/image12.wmf"/><Relationship Id="rId4" Type="http://schemas.openxmlformats.org/officeDocument/2006/relationships/oleObject" Target="../embeddings/oleObject10.bin"/><Relationship Id="rId9" Type="http://schemas.openxmlformats.org/officeDocument/2006/relationships/image" Target="../media/image14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765175"/>
            <a:ext cx="7993063" cy="1800225"/>
          </a:xfrm>
        </p:spPr>
        <p:txBody>
          <a:bodyPr/>
          <a:lstStyle/>
          <a:p>
            <a:pPr eaLnBrk="1" hangingPunct="1"/>
            <a:r>
              <a:rPr lang="en-GB" b="1" smtClean="0"/>
              <a:t>Logarithms 2</a:t>
            </a:r>
            <a:endParaRPr lang="en-US" b="1" smtClean="0"/>
          </a:p>
        </p:txBody>
      </p:sp>
      <p:pic>
        <p:nvPicPr>
          <p:cNvPr id="2051" name="Picture 6" descr="MCj0295342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4724400"/>
            <a:ext cx="2447925" cy="165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checker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smtClean="0"/>
              <a:t>Evaluate the following:</a:t>
            </a:r>
            <a:r>
              <a:rPr lang="en-GB" smtClean="0"/>
              <a:t> </a:t>
            </a:r>
            <a:endParaRPr lang="en-US" smtClean="0"/>
          </a:p>
        </p:txBody>
      </p:sp>
      <p:graphicFrame>
        <p:nvGraphicFramePr>
          <p:cNvPr id="11267" name="Object 6"/>
          <p:cNvGraphicFramePr>
            <a:graphicFrameLocks noChangeAspect="1"/>
          </p:cNvGraphicFramePr>
          <p:nvPr>
            <p:ph sz="half" idx="2"/>
          </p:nvPr>
        </p:nvGraphicFramePr>
        <p:xfrm>
          <a:off x="323850" y="1412875"/>
          <a:ext cx="4537075" cy="475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0" name="Document" r:id="rId4" imgW="6366746" imgH="5993605" progId="Word.Document.8">
                  <p:embed/>
                </p:oleObj>
              </mc:Choice>
              <mc:Fallback>
                <p:oleObj name="Document" r:id="rId4" imgW="6366746" imgH="5993605" progId="Word.Document.8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1412875"/>
                        <a:ext cx="4537075" cy="4752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8" name="Object 18"/>
          <p:cNvGraphicFramePr>
            <a:graphicFrameLocks noChangeAspect="1"/>
          </p:cNvGraphicFramePr>
          <p:nvPr>
            <p:ph sz="half" idx="1"/>
          </p:nvPr>
        </p:nvGraphicFramePr>
        <p:xfrm>
          <a:off x="4716463" y="1412875"/>
          <a:ext cx="5400675" cy="4176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1" name="Document" r:id="rId6" imgW="6338278" imgH="3403682" progId="Word.Document.8">
                  <p:embed/>
                </p:oleObj>
              </mc:Choice>
              <mc:Fallback>
                <p:oleObj name="Document" r:id="rId6" imgW="6338278" imgH="3403682" progId="Word.Document.8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463" y="1412875"/>
                        <a:ext cx="5400675" cy="4176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69" name="Line 20"/>
          <p:cNvSpPr>
            <a:spLocks noChangeShapeType="1"/>
          </p:cNvSpPr>
          <p:nvPr/>
        </p:nvSpPr>
        <p:spPr bwMode="auto">
          <a:xfrm>
            <a:off x="4500563" y="1412875"/>
            <a:ext cx="0" cy="48244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 b="1" smtClean="0"/>
              <a:t>The following rules of logs apply</a:t>
            </a:r>
            <a:r>
              <a:rPr lang="en-US" sz="4000" smtClean="0"/>
              <a:t> </a:t>
            </a:r>
          </a:p>
        </p:txBody>
      </p:sp>
      <p:pic>
        <p:nvPicPr>
          <p:cNvPr id="12291" name="Picture 4"/>
          <p:cNvPicPr>
            <a:picLocks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16013" y="1600200"/>
            <a:ext cx="8208962" cy="5257800"/>
          </a:xfrm>
          <a:noFill/>
        </p:spPr>
      </p:pic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600" b="1" i="1" smtClean="0"/>
              <a:t>From the above rules, it follows that</a:t>
            </a:r>
            <a:endParaRPr lang="en-US" sz="3600" b="1" i="1" smtClean="0"/>
          </a:p>
        </p:txBody>
      </p:sp>
      <p:pic>
        <p:nvPicPr>
          <p:cNvPr id="13315" name="Picture 4"/>
          <p:cNvPicPr>
            <a:picLocks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90600" y="1447800"/>
            <a:ext cx="7561263" cy="4537075"/>
          </a:xfrm>
          <a:noFill/>
        </p:spPr>
      </p:pic>
      <p:sp>
        <p:nvSpPr>
          <p:cNvPr id="13316" name="Text Box 6"/>
          <p:cNvSpPr txBox="1">
            <a:spLocks noChangeArrowheads="1"/>
          </p:cNvSpPr>
          <p:nvPr/>
        </p:nvSpPr>
        <p:spPr bwMode="auto">
          <a:xfrm>
            <a:off x="4419600" y="19812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1</a:t>
            </a:r>
          </a:p>
        </p:txBody>
      </p:sp>
      <p:sp>
        <p:nvSpPr>
          <p:cNvPr id="13317" name="Text Box 7"/>
          <p:cNvSpPr txBox="1">
            <a:spLocks noChangeArrowheads="1"/>
          </p:cNvSpPr>
          <p:nvPr/>
        </p:nvSpPr>
        <p:spPr bwMode="auto">
          <a:xfrm>
            <a:off x="4419600" y="2057400"/>
            <a:ext cx="228600" cy="274638"/>
          </a:xfrm>
          <a:prstGeom prst="rect">
            <a:avLst/>
          </a:prstGeom>
          <a:solidFill>
            <a:srgbClr val="F9C8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1</a:t>
            </a:r>
          </a:p>
        </p:txBody>
      </p:sp>
      <p:sp>
        <p:nvSpPr>
          <p:cNvPr id="13318" name="Text Box 8"/>
          <p:cNvSpPr txBox="1">
            <a:spLocks noChangeArrowheads="1"/>
          </p:cNvSpPr>
          <p:nvPr/>
        </p:nvSpPr>
        <p:spPr bwMode="auto">
          <a:xfrm>
            <a:off x="4648200" y="2057400"/>
            <a:ext cx="3429000" cy="579438"/>
          </a:xfrm>
          <a:prstGeom prst="rect">
            <a:avLst/>
          </a:prstGeom>
          <a:solidFill>
            <a:srgbClr val="F9C8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200"/>
              <a:t>)</a:t>
            </a: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And……..</a:t>
            </a:r>
            <a:endParaRPr lang="en-US" smtClean="0"/>
          </a:p>
        </p:txBody>
      </p:sp>
      <p:pic>
        <p:nvPicPr>
          <p:cNvPr id="14339" name="Picture 4"/>
          <p:cNvPicPr>
            <a:picLocks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27088" y="1557338"/>
            <a:ext cx="7921625" cy="3600450"/>
          </a:xfrm>
          <a:noFill/>
        </p:spPr>
      </p:pic>
      <p:sp>
        <p:nvSpPr>
          <p:cNvPr id="14340" name="Text Box 7"/>
          <p:cNvSpPr txBox="1">
            <a:spLocks noChangeArrowheads="1"/>
          </p:cNvSpPr>
          <p:nvPr/>
        </p:nvSpPr>
        <p:spPr bwMode="auto">
          <a:xfrm>
            <a:off x="4343400" y="2133600"/>
            <a:ext cx="228600" cy="274638"/>
          </a:xfrm>
          <a:prstGeom prst="rect">
            <a:avLst/>
          </a:prstGeom>
          <a:solidFill>
            <a:srgbClr val="F9C8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1</a:t>
            </a:r>
          </a:p>
        </p:txBody>
      </p:sp>
      <p:sp>
        <p:nvSpPr>
          <p:cNvPr id="14341" name="Text Box 8"/>
          <p:cNvSpPr txBox="1">
            <a:spLocks noChangeArrowheads="1"/>
          </p:cNvSpPr>
          <p:nvPr/>
        </p:nvSpPr>
        <p:spPr bwMode="auto">
          <a:xfrm>
            <a:off x="4495800" y="2133600"/>
            <a:ext cx="3657600" cy="579438"/>
          </a:xfrm>
          <a:prstGeom prst="rect">
            <a:avLst/>
          </a:prstGeom>
          <a:solidFill>
            <a:srgbClr val="F9C8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200"/>
              <a:t>)</a:t>
            </a: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smtClean="0"/>
              <a:t>A Note of Caution:</a:t>
            </a:r>
            <a:r>
              <a:rPr lang="en-GB" smtClean="0"/>
              <a:t> </a:t>
            </a:r>
            <a:endParaRPr lang="en-US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z="2800" smtClean="0"/>
              <a:t>All logs must be to the same base in applying the rules and solving for values</a:t>
            </a:r>
          </a:p>
          <a:p>
            <a:pPr eaLnBrk="1" hangingPunct="1"/>
            <a:r>
              <a:rPr lang="en-GB" sz="2800" smtClean="0"/>
              <a:t>The most common base for logarithms are logs to the base 10, or logs to the base </a:t>
            </a:r>
            <a:r>
              <a:rPr lang="en-GB" sz="2800" b="1" smtClean="0"/>
              <a:t>e   </a:t>
            </a:r>
            <a:r>
              <a:rPr lang="en-GB" sz="2800" smtClean="0"/>
              <a:t>(e = 2.718281…)</a:t>
            </a:r>
          </a:p>
          <a:p>
            <a:pPr eaLnBrk="1" hangingPunct="1"/>
            <a:r>
              <a:rPr lang="en-GB" sz="2800" smtClean="0"/>
              <a:t>Logs to the base </a:t>
            </a:r>
            <a:r>
              <a:rPr lang="en-GB" sz="2800" b="1" smtClean="0"/>
              <a:t>e</a:t>
            </a:r>
            <a:r>
              <a:rPr lang="en-GB" sz="2800" smtClean="0"/>
              <a:t> are called Natural Logarithms</a:t>
            </a:r>
          </a:p>
          <a:p>
            <a:pPr eaLnBrk="1" hangingPunct="1"/>
            <a:r>
              <a:rPr lang="en-GB" sz="2800" smtClean="0"/>
              <a:t>log</a:t>
            </a:r>
            <a:r>
              <a:rPr lang="en-GB" sz="2800" baseline="-25000" smtClean="0"/>
              <a:t>e</a:t>
            </a:r>
            <a:r>
              <a:rPr lang="en-GB" sz="2800" smtClean="0"/>
              <a:t>x = ln x</a:t>
            </a:r>
            <a:endParaRPr lang="en-GB" sz="2800" b="1" smtClean="0"/>
          </a:p>
          <a:p>
            <a:pPr eaLnBrk="1" hangingPunct="1"/>
            <a:r>
              <a:rPr lang="en-GB" sz="2800" b="1" smtClean="0"/>
              <a:t>If </a:t>
            </a:r>
            <a:r>
              <a:rPr lang="en-GB" sz="2800" smtClean="0"/>
              <a:t>y = exp(x) = e</a:t>
            </a:r>
            <a:r>
              <a:rPr lang="en-GB" sz="2800" baseline="30000" smtClean="0"/>
              <a:t>x </a:t>
            </a:r>
            <a:r>
              <a:rPr lang="en-GB" sz="2800" smtClean="0"/>
              <a:t>	</a:t>
            </a:r>
          </a:p>
          <a:p>
            <a:pPr eaLnBrk="1" hangingPunct="1">
              <a:buFontTx/>
              <a:buNone/>
            </a:pPr>
            <a:r>
              <a:rPr lang="en-GB" sz="2800" smtClean="0"/>
              <a:t>	then log</a:t>
            </a:r>
            <a:r>
              <a:rPr lang="en-GB" sz="2800" baseline="-25000" smtClean="0"/>
              <a:t>e</a:t>
            </a:r>
            <a:r>
              <a:rPr lang="en-GB" sz="2800" smtClean="0"/>
              <a:t> y = x    or   ln y = x</a:t>
            </a:r>
            <a:endParaRPr lang="en-US" sz="2800" smtClean="0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i="1" smtClean="0"/>
              <a:t>Features of y = e</a:t>
            </a:r>
            <a:r>
              <a:rPr lang="en-GB" b="1" i="1" baseline="30000" smtClean="0"/>
              <a:t>x</a:t>
            </a:r>
            <a:r>
              <a:rPr lang="en-GB" smtClean="0"/>
              <a:t> </a:t>
            </a:r>
            <a:endParaRPr lang="en-US" smtClean="0"/>
          </a:p>
        </p:txBody>
      </p:sp>
      <p:sp>
        <p:nvSpPr>
          <p:cNvPr id="16387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600200"/>
            <a:ext cx="2771775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z="2800" smtClean="0"/>
              <a:t>	non-linear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z="2800" smtClean="0"/>
              <a:t>	always positive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z="2800" smtClean="0"/>
              <a:t/>
            </a:r>
            <a:br>
              <a:rPr lang="en-GB" sz="2800" smtClean="0"/>
            </a:br>
            <a:r>
              <a:rPr lang="en-GB" sz="2800" smtClean="0"/>
              <a:t>as </a:t>
            </a:r>
            <a:r>
              <a:rPr lang="en-GB" sz="2800" smtClean="0">
                <a:sym typeface="Symbol" pitchFamily="18" charset="2"/>
              </a:rPr>
              <a:t></a:t>
            </a:r>
            <a:r>
              <a:rPr lang="en-GB" sz="2800" smtClean="0"/>
              <a:t> x get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z="2800" smtClean="0"/>
              <a:t>  		</a:t>
            </a:r>
            <a:r>
              <a:rPr lang="en-GB" sz="2800" smtClean="0">
                <a:sym typeface="Symbol" pitchFamily="18" charset="2"/>
              </a:rPr>
              <a:t></a:t>
            </a:r>
            <a:r>
              <a:rPr lang="en-GB" sz="2800" smtClean="0"/>
              <a:t> y and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z="2800" smtClean="0"/>
              <a:t>		</a:t>
            </a:r>
            <a:r>
              <a:rPr lang="en-GB" sz="2800" smtClean="0">
                <a:sym typeface="Symbol" pitchFamily="18" charset="2"/>
              </a:rPr>
              <a:t></a:t>
            </a:r>
            <a:r>
              <a:rPr lang="en-GB" sz="2800" smtClean="0"/>
              <a:t> slope of 	graph 	(</a:t>
            </a:r>
            <a:r>
              <a:rPr lang="en-GB" sz="2400" smtClean="0"/>
              <a:t>gets 	steeper</a:t>
            </a:r>
            <a:r>
              <a:rPr lang="en-GB" sz="2800" smtClean="0"/>
              <a:t>)</a:t>
            </a:r>
            <a:endParaRPr lang="en-US" sz="2800" smtClean="0"/>
          </a:p>
        </p:txBody>
      </p:sp>
      <p:pic>
        <p:nvPicPr>
          <p:cNvPr id="16388" name="Picture 6"/>
          <p:cNvPicPr>
            <a:picLocks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627313" y="1628775"/>
            <a:ext cx="6121400" cy="43926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checker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/>
          <a:lstStyle/>
          <a:p>
            <a:pPr eaLnBrk="1" hangingPunct="1"/>
            <a:r>
              <a:rPr lang="en-GB" sz="2600" b="1" smtClean="0"/>
              <a:t>Logs can be used to solve algebraic equations where the unknown variable appears as a power</a:t>
            </a:r>
            <a:endParaRPr lang="en-US" sz="2600" b="1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23850" y="2133600"/>
            <a:ext cx="8712200" cy="44973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smtClean="0"/>
              <a:t>1) rewrite equation so that it is no longer a power</a:t>
            </a:r>
            <a:endParaRPr lang="en-GB" sz="2000" smtClean="0"/>
          </a:p>
          <a:p>
            <a:pPr eaLnBrk="1" hangingPunct="1">
              <a:lnSpc>
                <a:spcPct val="80000"/>
              </a:lnSpc>
            </a:pPr>
            <a:r>
              <a:rPr lang="en-GB" sz="2000" smtClean="0"/>
              <a:t>Take logs of both sides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smtClean="0"/>
              <a:t>		log(4)</a:t>
            </a:r>
            <a:r>
              <a:rPr lang="en-GB" sz="2000" baseline="30000" smtClean="0"/>
              <a:t>x</a:t>
            </a:r>
            <a:r>
              <a:rPr lang="en-GB" sz="2000" smtClean="0"/>
              <a:t> = log(64)</a:t>
            </a:r>
          </a:p>
          <a:p>
            <a:pPr eaLnBrk="1" hangingPunct="1">
              <a:lnSpc>
                <a:spcPct val="80000"/>
              </a:lnSpc>
            </a:pPr>
            <a:r>
              <a:rPr lang="en-GB" sz="2000" smtClean="0"/>
              <a:t>rule 3 =&gt; x.log(4) = log(64)</a:t>
            </a:r>
            <a:endParaRPr lang="en-GB" sz="2000" b="1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smtClean="0"/>
              <a:t>2) Solve for x</a:t>
            </a:r>
            <a:endParaRPr lang="en-GB" sz="2000" smtClean="0"/>
          </a:p>
          <a:p>
            <a:pPr eaLnBrk="1" hangingPunct="1">
              <a:lnSpc>
                <a:spcPct val="80000"/>
              </a:lnSpc>
            </a:pPr>
            <a:r>
              <a:rPr lang="en-GB" sz="2000" smtClean="0"/>
              <a:t>x =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sz="20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i="1" smtClean="0">
                <a:solidFill>
                  <a:srgbClr val="FF3300"/>
                </a:solidFill>
              </a:rPr>
              <a:t>Does not matter what base we evaluate the logs, providing the same base is applied both to the top and bottom of the equation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smtClean="0"/>
              <a:t>3) Find the value of x by evaluating logs using (for example) base 10 </a:t>
            </a:r>
            <a:endParaRPr lang="en-GB" sz="2000" smtClean="0"/>
          </a:p>
          <a:p>
            <a:pPr eaLnBrk="1" hangingPunct="1">
              <a:lnSpc>
                <a:spcPct val="80000"/>
              </a:lnSpc>
            </a:pPr>
            <a:r>
              <a:rPr lang="en-GB" sz="2000" smtClean="0"/>
              <a:t>x =  		~= 3</a:t>
            </a:r>
            <a:endParaRPr lang="en-GB" sz="2000" b="1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sz="2000" b="1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smtClean="0"/>
              <a:t>Check the solution</a:t>
            </a:r>
            <a:endParaRPr lang="en-GB" sz="2000" smtClean="0"/>
          </a:p>
          <a:p>
            <a:pPr eaLnBrk="1" hangingPunct="1">
              <a:lnSpc>
                <a:spcPct val="80000"/>
              </a:lnSpc>
            </a:pPr>
            <a:r>
              <a:rPr lang="en-GB" sz="2000" smtClean="0"/>
              <a:t>(4)</a:t>
            </a:r>
            <a:r>
              <a:rPr lang="en-GB" sz="2000" baseline="30000" smtClean="0"/>
              <a:t>3</a:t>
            </a:r>
            <a:r>
              <a:rPr lang="en-GB" sz="2000" smtClean="0"/>
              <a:t> = 64</a:t>
            </a:r>
            <a:endParaRPr lang="en-US" sz="2000" smtClean="0"/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2195513" y="1268413"/>
            <a:ext cx="4465637" cy="936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b="1"/>
              <a:t>An Example : </a:t>
            </a:r>
            <a:r>
              <a:rPr lang="en-GB"/>
              <a:t>Find the value of x</a:t>
            </a:r>
          </a:p>
          <a:p>
            <a:pPr algn="ctr"/>
            <a:r>
              <a:rPr lang="en-GB"/>
              <a:t> </a:t>
            </a:r>
            <a:r>
              <a:rPr lang="en-GB" sz="2400"/>
              <a:t>(4)</a:t>
            </a:r>
            <a:r>
              <a:rPr lang="en-GB" sz="2400" baseline="30000"/>
              <a:t>x</a:t>
            </a:r>
            <a:r>
              <a:rPr lang="en-GB" sz="2400"/>
              <a:t> = 64</a:t>
            </a:r>
            <a:endParaRPr lang="en-US" sz="2400"/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7415" name="Object 7"/>
          <p:cNvGraphicFramePr>
            <a:graphicFrameLocks noChangeAspect="1"/>
          </p:cNvGraphicFramePr>
          <p:nvPr/>
        </p:nvGraphicFramePr>
        <p:xfrm>
          <a:off x="1331913" y="3644900"/>
          <a:ext cx="863600" cy="693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8" name="Equation" r:id="rId4" imgW="520700" imgH="419100" progId="Equation.3">
                  <p:embed/>
                </p:oleObj>
              </mc:Choice>
              <mc:Fallback>
                <p:oleObj name="Equation" r:id="rId4" imgW="520700" imgH="4191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3" y="3644900"/>
                        <a:ext cx="863600" cy="693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7417" name="Object 9"/>
          <p:cNvGraphicFramePr>
            <a:graphicFrameLocks noChangeAspect="1"/>
          </p:cNvGraphicFramePr>
          <p:nvPr/>
        </p:nvGraphicFramePr>
        <p:xfrm>
          <a:off x="1187450" y="5084763"/>
          <a:ext cx="792163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9" name="Equation" r:id="rId6" imgW="482391" imgH="393529" progId="Equation.3">
                  <p:embed/>
                </p:oleObj>
              </mc:Choice>
              <mc:Fallback>
                <p:oleObj name="Equation" r:id="rId6" imgW="482391" imgH="39352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450" y="5084763"/>
                        <a:ext cx="792163" cy="650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checker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200" b="1" smtClean="0"/>
              <a:t>Logs can be used to solve algebraic equations where the unknown variable appears as a power</a:t>
            </a:r>
            <a:endParaRPr lang="en-US" sz="3200" b="1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684213" y="2781300"/>
            <a:ext cx="8002587" cy="38496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400" b="1" smtClean="0"/>
              <a:t>Simplify</a:t>
            </a:r>
            <a:endParaRPr lang="en-GB" sz="1400" smtClean="0"/>
          </a:p>
          <a:p>
            <a:pPr eaLnBrk="1" hangingPunct="1">
              <a:lnSpc>
                <a:spcPct val="80000"/>
              </a:lnSpc>
            </a:pPr>
            <a:r>
              <a:rPr lang="en-GB" sz="1400" smtClean="0"/>
              <a:t>divide across by 200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400" smtClean="0"/>
              <a:t>		(1.1)</a:t>
            </a:r>
            <a:r>
              <a:rPr lang="en-GB" sz="1400" baseline="30000" smtClean="0"/>
              <a:t>x</a:t>
            </a:r>
            <a:r>
              <a:rPr lang="en-GB" sz="1400" smtClean="0"/>
              <a:t> = 100</a:t>
            </a:r>
            <a:endParaRPr lang="en-GB" sz="1400" b="1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400" b="1" smtClean="0"/>
              <a:t>to find x, rewrite equation so that it is no longer a power</a:t>
            </a:r>
            <a:endParaRPr lang="en-GB" sz="1400" smtClean="0"/>
          </a:p>
          <a:p>
            <a:pPr eaLnBrk="1" hangingPunct="1">
              <a:lnSpc>
                <a:spcPct val="80000"/>
              </a:lnSpc>
            </a:pPr>
            <a:r>
              <a:rPr lang="en-GB" sz="1400" smtClean="0"/>
              <a:t>Take logs of both sides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400" smtClean="0"/>
              <a:t>		log(1.1)</a:t>
            </a:r>
            <a:r>
              <a:rPr lang="en-GB" sz="1400" baseline="30000" smtClean="0"/>
              <a:t>x</a:t>
            </a:r>
            <a:r>
              <a:rPr lang="en-GB" sz="1400" smtClean="0"/>
              <a:t> = log(100)</a:t>
            </a:r>
          </a:p>
          <a:p>
            <a:pPr eaLnBrk="1" hangingPunct="1">
              <a:lnSpc>
                <a:spcPct val="80000"/>
              </a:lnSpc>
            </a:pPr>
            <a:r>
              <a:rPr lang="en-GB" sz="1400" smtClean="0"/>
              <a:t>rule 3 =&gt; x.log(1.1) = log(100)</a:t>
            </a:r>
            <a:endParaRPr lang="en-GB" sz="1400" b="1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400" b="1" smtClean="0"/>
              <a:t>Solve for x</a:t>
            </a:r>
            <a:endParaRPr lang="en-GB" sz="1400" smtClean="0"/>
          </a:p>
          <a:p>
            <a:pPr eaLnBrk="1" hangingPunct="1">
              <a:lnSpc>
                <a:spcPct val="80000"/>
              </a:lnSpc>
            </a:pPr>
            <a:r>
              <a:rPr lang="en-GB" sz="1400" smtClean="0"/>
              <a:t>x =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sz="14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400" smtClean="0">
                <a:solidFill>
                  <a:srgbClr val="FF3300"/>
                </a:solidFill>
              </a:rPr>
              <a:t>no matter what base we evaluate the logs, providing the same base is applied both to the top and bottom of the equation</a:t>
            </a:r>
            <a:endParaRPr lang="en-GB" sz="1400" b="1" smtClean="0">
              <a:solidFill>
                <a:srgbClr val="FF3300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400" b="1" smtClean="0"/>
              <a:t>Find the value of x by evaluating logs using (for example) base 10 </a:t>
            </a:r>
            <a:endParaRPr lang="en-GB" sz="1400" smtClean="0"/>
          </a:p>
          <a:p>
            <a:pPr eaLnBrk="1" hangingPunct="1">
              <a:lnSpc>
                <a:spcPct val="80000"/>
              </a:lnSpc>
            </a:pPr>
            <a:r>
              <a:rPr lang="en-GB" sz="1400" smtClean="0"/>
              <a:t>x =  		= 48.32</a:t>
            </a:r>
            <a:endParaRPr lang="en-GB" sz="1400" b="1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sz="1400" b="1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400" b="1" smtClean="0"/>
              <a:t>Check the solution</a:t>
            </a:r>
            <a:endParaRPr lang="en-GB" sz="1400" smtClean="0"/>
          </a:p>
          <a:p>
            <a:pPr eaLnBrk="1" hangingPunct="1">
              <a:lnSpc>
                <a:spcPct val="80000"/>
              </a:lnSpc>
            </a:pPr>
            <a:r>
              <a:rPr lang="en-GB" sz="1400" smtClean="0"/>
              <a:t>200(1.1)</a:t>
            </a:r>
            <a:r>
              <a:rPr lang="en-GB" sz="1400" baseline="30000" smtClean="0"/>
              <a:t>x</a:t>
            </a:r>
            <a:r>
              <a:rPr lang="en-GB" sz="1400" smtClean="0"/>
              <a:t> = 20000</a:t>
            </a:r>
          </a:p>
          <a:p>
            <a:pPr eaLnBrk="1" hangingPunct="1">
              <a:lnSpc>
                <a:spcPct val="80000"/>
              </a:lnSpc>
            </a:pPr>
            <a:r>
              <a:rPr lang="en-GB" sz="1400" smtClean="0"/>
              <a:t>200(1.1)</a:t>
            </a:r>
            <a:r>
              <a:rPr lang="en-GB" sz="1400" baseline="30000" smtClean="0"/>
              <a:t>48.32</a:t>
            </a:r>
            <a:r>
              <a:rPr lang="en-GB" sz="1400" smtClean="0"/>
              <a:t> = 20004</a:t>
            </a:r>
            <a:r>
              <a:rPr lang="en-US" sz="1400" smtClean="0"/>
              <a:t> 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2411413" y="1628775"/>
            <a:ext cx="4465637" cy="12239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b="1"/>
              <a:t>An Example : </a:t>
            </a:r>
            <a:r>
              <a:rPr lang="en-GB"/>
              <a:t>Find the value of x</a:t>
            </a:r>
          </a:p>
          <a:p>
            <a:pPr algn="ctr"/>
            <a:r>
              <a:rPr lang="en-GB"/>
              <a:t> </a:t>
            </a:r>
            <a:r>
              <a:rPr lang="en-GB" sz="2400"/>
              <a:t>200(1.1)</a:t>
            </a:r>
            <a:r>
              <a:rPr lang="en-GB" sz="2400" baseline="30000"/>
              <a:t>x</a:t>
            </a:r>
            <a:r>
              <a:rPr lang="en-GB" sz="2400"/>
              <a:t> = 20000</a:t>
            </a:r>
            <a:endParaRPr lang="en-US" sz="2400"/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8439" name="Object 7"/>
          <p:cNvGraphicFramePr>
            <a:graphicFrameLocks noChangeAspect="1"/>
          </p:cNvGraphicFramePr>
          <p:nvPr/>
        </p:nvGraphicFramePr>
        <p:xfrm>
          <a:off x="1476375" y="4437063"/>
          <a:ext cx="719138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2" name="Equation" r:id="rId4" imgW="838200" imgH="609600" progId="Equation.3">
                  <p:embed/>
                </p:oleObj>
              </mc:Choice>
              <mc:Fallback>
                <p:oleObj name="Equation" r:id="rId4" imgW="838200" imgH="6096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4437063"/>
                        <a:ext cx="719138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8441" name="Object 9"/>
          <p:cNvGraphicFramePr>
            <a:graphicFrameLocks noChangeAspect="1"/>
          </p:cNvGraphicFramePr>
          <p:nvPr/>
        </p:nvGraphicFramePr>
        <p:xfrm>
          <a:off x="1476375" y="5445125"/>
          <a:ext cx="504825" cy="4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3" name="Equation" r:id="rId6" imgW="698197" imgH="571252" progId="Equation.3">
                  <p:embed/>
                </p:oleObj>
              </mc:Choice>
              <mc:Fallback>
                <p:oleObj name="Equation" r:id="rId6" imgW="698197" imgH="571252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5445125"/>
                        <a:ext cx="504825" cy="414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checker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908050"/>
            <a:ext cx="8147050" cy="1152525"/>
          </a:xfrm>
        </p:spPr>
        <p:txBody>
          <a:bodyPr/>
          <a:lstStyle/>
          <a:p>
            <a:pPr eaLnBrk="1" hangingPunct="1"/>
            <a:r>
              <a:rPr lang="en-GB" sz="4000" b="1" smtClean="0"/>
              <a:t>Another Example: </a:t>
            </a:r>
            <a:br>
              <a:rPr lang="en-GB" sz="4000" b="1" smtClean="0"/>
            </a:br>
            <a:r>
              <a:rPr lang="en-GB" sz="4000" smtClean="0"/>
              <a:t>Find the value of x</a:t>
            </a:r>
            <a:br>
              <a:rPr lang="en-GB" sz="4000" smtClean="0"/>
            </a:br>
            <a:r>
              <a:rPr lang="en-GB" sz="4000" smtClean="0"/>
              <a:t>5</a:t>
            </a:r>
            <a:r>
              <a:rPr lang="en-GB" sz="4000" baseline="30000" smtClean="0"/>
              <a:t>x</a:t>
            </a:r>
            <a:r>
              <a:rPr lang="en-GB" sz="4000" smtClean="0"/>
              <a:t> = 2(3)</a:t>
            </a:r>
            <a:r>
              <a:rPr lang="en-GB" sz="4000" baseline="30000" smtClean="0"/>
              <a:t>x</a:t>
            </a:r>
            <a:endParaRPr lang="en-US" sz="4000" baseline="3000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258888" y="2276475"/>
            <a:ext cx="6985000" cy="3921125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endParaRPr lang="en-GB" sz="2800" b="1" smtClean="0"/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GB" sz="2800" b="1" smtClean="0"/>
              <a:t>rewrite equation so x is not a power</a:t>
            </a:r>
            <a:endParaRPr lang="en-GB" sz="2800" smtClean="0"/>
          </a:p>
          <a:p>
            <a:pPr marL="609600" indent="-609600" eaLnBrk="1" hangingPunct="1">
              <a:lnSpc>
                <a:spcPct val="90000"/>
              </a:lnSpc>
            </a:pPr>
            <a:r>
              <a:rPr lang="en-GB" sz="2800" smtClean="0"/>
              <a:t>Take logs of both sides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GB" sz="2800" smtClean="0"/>
              <a:t>		log(5</a:t>
            </a:r>
            <a:r>
              <a:rPr lang="en-GB" sz="2800" baseline="30000" smtClean="0"/>
              <a:t>x</a:t>
            </a:r>
            <a:r>
              <a:rPr lang="en-GB" sz="2800" smtClean="0"/>
              <a:t>) = log(2</a:t>
            </a:r>
            <a:r>
              <a:rPr lang="en-GB" sz="2800" smtClean="0">
                <a:sym typeface="Symbol" pitchFamily="18" charset="2"/>
              </a:rPr>
              <a:t></a:t>
            </a:r>
            <a:r>
              <a:rPr lang="en-GB" sz="2800" smtClean="0"/>
              <a:t>3</a:t>
            </a:r>
            <a:r>
              <a:rPr lang="en-GB" sz="2800" baseline="30000" smtClean="0"/>
              <a:t>x</a:t>
            </a:r>
            <a:r>
              <a:rPr lang="en-GB" sz="2800" smtClean="0"/>
              <a:t>)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n-GB" sz="2800" smtClean="0"/>
              <a:t>rule 1 =&gt; log 5</a:t>
            </a:r>
            <a:r>
              <a:rPr lang="en-GB" sz="2800" baseline="30000" smtClean="0"/>
              <a:t>x</a:t>
            </a:r>
            <a:r>
              <a:rPr lang="en-GB" sz="2800" smtClean="0"/>
              <a:t> = log 2 + log 3</a:t>
            </a:r>
            <a:r>
              <a:rPr lang="en-GB" sz="2800" baseline="30000" smtClean="0"/>
              <a:t>x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n-GB" sz="2800" smtClean="0"/>
              <a:t>rule 3 =&gt; x.log 5 = log 2 + x.log 3</a:t>
            </a:r>
          </a:p>
          <a:p>
            <a:pPr marL="609600" indent="-609600" eaLnBrk="1" hangingPunct="1">
              <a:lnSpc>
                <a:spcPct val="90000"/>
              </a:lnSpc>
            </a:pPr>
            <a:endParaRPr lang="en-GB" sz="2800" smtClean="0"/>
          </a:p>
          <a:p>
            <a:pPr marL="2209800" lvl="4" indent="-381000" eaLnBrk="1" hangingPunct="1">
              <a:lnSpc>
                <a:spcPct val="90000"/>
              </a:lnSpc>
            </a:pPr>
            <a:r>
              <a:rPr lang="en-GB" sz="1800" smtClean="0"/>
              <a:t>Cont……..</a:t>
            </a:r>
            <a:endParaRPr lang="en-US" sz="1800" smtClean="0"/>
          </a:p>
        </p:txBody>
      </p:sp>
    </p:spTree>
  </p:cSld>
  <p:clrMapOvr>
    <a:masterClrMapping/>
  </p:clrMapOvr>
  <p:transition>
    <p:checker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8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333375"/>
            <a:ext cx="8291513" cy="579278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sz="2800" smtClean="0"/>
              <a:t>2.</a:t>
            </a:r>
          </a:p>
          <a:p>
            <a:pPr eaLnBrk="1" hangingPunct="1">
              <a:buFontTx/>
              <a:buNone/>
            </a:pPr>
            <a:endParaRPr lang="en-GB" sz="2800" smtClean="0"/>
          </a:p>
          <a:p>
            <a:pPr eaLnBrk="1" hangingPunct="1">
              <a:buFontTx/>
              <a:buNone/>
            </a:pPr>
            <a:endParaRPr lang="en-GB" sz="2800" smtClean="0"/>
          </a:p>
          <a:p>
            <a:pPr eaLnBrk="1" hangingPunct="1">
              <a:buFontTx/>
              <a:buNone/>
            </a:pPr>
            <a:endParaRPr lang="en-GB" sz="2800" smtClean="0"/>
          </a:p>
          <a:p>
            <a:pPr eaLnBrk="1" hangingPunct="1">
              <a:buFontTx/>
              <a:buNone/>
            </a:pPr>
            <a:endParaRPr lang="en-GB" sz="2800" smtClean="0"/>
          </a:p>
          <a:p>
            <a:pPr eaLnBrk="1" hangingPunct="1">
              <a:buFontTx/>
              <a:buNone/>
            </a:pPr>
            <a:endParaRPr lang="en-GB" sz="2800" smtClean="0"/>
          </a:p>
          <a:p>
            <a:pPr eaLnBrk="1" hangingPunct="1">
              <a:buFontTx/>
              <a:buNone/>
            </a:pPr>
            <a:r>
              <a:rPr lang="en-GB" sz="2800" smtClean="0"/>
              <a:t>3. </a:t>
            </a:r>
          </a:p>
          <a:p>
            <a:pPr eaLnBrk="1" hangingPunct="1">
              <a:buFontTx/>
              <a:buNone/>
            </a:pPr>
            <a:endParaRPr lang="en-GB" sz="2800" smtClean="0"/>
          </a:p>
          <a:p>
            <a:pPr eaLnBrk="1" hangingPunct="1">
              <a:buFontTx/>
              <a:buNone/>
            </a:pPr>
            <a:endParaRPr lang="en-GB" sz="2800" smtClean="0"/>
          </a:p>
          <a:p>
            <a:pPr eaLnBrk="1" hangingPunct="1">
              <a:buFontTx/>
              <a:buNone/>
            </a:pPr>
            <a:endParaRPr lang="en-GB" sz="2800" smtClean="0"/>
          </a:p>
          <a:p>
            <a:pPr eaLnBrk="1" hangingPunct="1">
              <a:buFontTx/>
              <a:buNone/>
            </a:pPr>
            <a:r>
              <a:rPr lang="en-GB" sz="2800" smtClean="0"/>
              <a:t>4.</a:t>
            </a:r>
          </a:p>
          <a:p>
            <a:pPr eaLnBrk="1" hangingPunct="1">
              <a:buFontTx/>
              <a:buNone/>
            </a:pPr>
            <a:endParaRPr lang="en-US" sz="2800" smtClean="0"/>
          </a:p>
        </p:txBody>
      </p:sp>
      <p:pic>
        <p:nvPicPr>
          <p:cNvPr id="20483" name="Picture 14"/>
          <p:cNvPicPr>
            <a:picLocks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2997200"/>
            <a:ext cx="5905500" cy="2311400"/>
          </a:xfrm>
          <a:noFill/>
        </p:spPr>
      </p:pic>
      <p:pic>
        <p:nvPicPr>
          <p:cNvPr id="20484" name="Picture 4"/>
          <p:cNvPicPr>
            <a:picLocks noChangeAspect="1" noChangeArrowheads="1"/>
          </p:cNvPicPr>
          <p:nvPr>
            <p:ph idx="4294967295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16013" y="138113"/>
            <a:ext cx="6985000" cy="2930525"/>
          </a:xfrm>
          <a:noFill/>
        </p:spPr>
      </p:pic>
      <p:pic>
        <p:nvPicPr>
          <p:cNvPr id="20485" name="Picture 17"/>
          <p:cNvPicPr>
            <a:picLocks noChangeAspect="1" noChangeArrowheads="1"/>
          </p:cNvPicPr>
          <p:nvPr>
            <p:ph sz="quarter" idx="3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5157788"/>
            <a:ext cx="5976938" cy="1371600"/>
          </a:xfrm>
          <a:noFill/>
        </p:spPr>
      </p:pic>
    </p:spTree>
  </p:cSld>
  <p:clrMapOvr>
    <a:masterClrMapping/>
  </p:clrMapOvr>
  <p:transition>
    <p:checke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smtClean="0"/>
              <a:t>Indices</a:t>
            </a:r>
            <a:endParaRPr lang="en-US" b="1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8324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2800" b="1" smtClean="0"/>
              <a:t>Definition</a:t>
            </a:r>
            <a:r>
              <a:rPr lang="en-GB" sz="2800" smtClean="0"/>
              <a:t> - Any expression written as </a:t>
            </a:r>
            <a:r>
              <a:rPr lang="en-GB" sz="2800" b="1" smtClean="0"/>
              <a:t>a</a:t>
            </a:r>
            <a:r>
              <a:rPr lang="en-GB" sz="2800" b="1" baseline="30000" smtClean="0"/>
              <a:t>n</a:t>
            </a:r>
            <a:r>
              <a:rPr lang="en-GB" sz="2800" smtClean="0"/>
              <a:t> is defined as the variable </a:t>
            </a:r>
            <a:r>
              <a:rPr lang="en-GB" sz="2800" b="1" smtClean="0"/>
              <a:t>a</a:t>
            </a:r>
            <a:r>
              <a:rPr lang="en-GB" sz="2800" smtClean="0"/>
              <a:t> raised to the power of the number </a:t>
            </a:r>
            <a:r>
              <a:rPr lang="en-GB" sz="2800" b="1" smtClean="0"/>
              <a:t>n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b="1" smtClean="0"/>
              <a:t>n</a:t>
            </a:r>
            <a:r>
              <a:rPr lang="en-GB" sz="2800" smtClean="0"/>
              <a:t> is called a power, an index or an exponent of </a:t>
            </a:r>
            <a:r>
              <a:rPr lang="en-GB" sz="2800" b="1" smtClean="0"/>
              <a:t>a</a:t>
            </a:r>
          </a:p>
          <a:p>
            <a:pPr eaLnBrk="1" hangingPunct="1">
              <a:lnSpc>
                <a:spcPct val="90000"/>
              </a:lnSpc>
            </a:pPr>
            <a:endParaRPr lang="en-GB" sz="2800" smtClean="0"/>
          </a:p>
          <a:p>
            <a:pPr eaLnBrk="1" hangingPunct="1">
              <a:lnSpc>
                <a:spcPct val="90000"/>
              </a:lnSpc>
            </a:pPr>
            <a:r>
              <a:rPr lang="en-GB" sz="2800" b="1" smtClean="0"/>
              <a:t>Example </a:t>
            </a:r>
            <a:r>
              <a:rPr lang="en-GB" sz="2800" smtClean="0"/>
              <a:t>- where n is a positive whole number,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z="2800" smtClean="0"/>
              <a:t>		a</a:t>
            </a:r>
            <a:r>
              <a:rPr lang="en-GB" sz="2800" baseline="30000" smtClean="0"/>
              <a:t>1</a:t>
            </a:r>
            <a:r>
              <a:rPr lang="en-GB" sz="2800" smtClean="0"/>
              <a:t> = a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z="2800" smtClean="0"/>
              <a:t>		a</a:t>
            </a:r>
            <a:r>
              <a:rPr lang="en-GB" sz="2800" baseline="30000" smtClean="0"/>
              <a:t>2</a:t>
            </a:r>
            <a:r>
              <a:rPr lang="en-GB" sz="2800" smtClean="0"/>
              <a:t> = a </a:t>
            </a:r>
            <a:r>
              <a:rPr lang="en-GB" sz="2800" smtClean="0">
                <a:sym typeface="Symbol" pitchFamily="18" charset="2"/>
              </a:rPr>
              <a:t></a:t>
            </a:r>
            <a:r>
              <a:rPr lang="en-GB" sz="2800" smtClean="0"/>
              <a:t> a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z="2800" smtClean="0"/>
              <a:t>		a</a:t>
            </a:r>
            <a:r>
              <a:rPr lang="en-GB" sz="2800" baseline="30000" smtClean="0"/>
              <a:t>3</a:t>
            </a:r>
            <a:r>
              <a:rPr lang="en-GB" sz="2800" smtClean="0"/>
              <a:t> = a </a:t>
            </a:r>
            <a:r>
              <a:rPr lang="en-GB" sz="2800" smtClean="0">
                <a:sym typeface="Symbol" pitchFamily="18" charset="2"/>
              </a:rPr>
              <a:t></a:t>
            </a:r>
            <a:r>
              <a:rPr lang="en-GB" sz="2800" smtClean="0"/>
              <a:t> a </a:t>
            </a:r>
            <a:r>
              <a:rPr lang="en-GB" sz="2800" smtClean="0">
                <a:sym typeface="Symbol" pitchFamily="18" charset="2"/>
              </a:rPr>
              <a:t></a:t>
            </a:r>
            <a:r>
              <a:rPr lang="en-GB" sz="2800" smtClean="0"/>
              <a:t> a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z="2800" smtClean="0"/>
              <a:t>		a</a:t>
            </a:r>
            <a:r>
              <a:rPr lang="en-GB" sz="2800" baseline="30000" smtClean="0"/>
              <a:t>n</a:t>
            </a:r>
            <a:r>
              <a:rPr lang="en-GB" sz="2800" smtClean="0"/>
              <a:t> = a </a:t>
            </a:r>
            <a:r>
              <a:rPr lang="en-GB" sz="2800" smtClean="0">
                <a:sym typeface="Symbol" pitchFamily="18" charset="2"/>
              </a:rPr>
              <a:t></a:t>
            </a:r>
            <a:r>
              <a:rPr lang="en-GB" sz="2800" smtClean="0"/>
              <a:t> a </a:t>
            </a:r>
            <a:r>
              <a:rPr lang="en-GB" sz="2800" smtClean="0">
                <a:sym typeface="Symbol" pitchFamily="18" charset="2"/>
              </a:rPr>
              <a:t></a:t>
            </a:r>
            <a:r>
              <a:rPr lang="en-GB" sz="2800" smtClean="0"/>
              <a:t> a </a:t>
            </a:r>
            <a:r>
              <a:rPr lang="en-GB" sz="2800" smtClean="0">
                <a:sym typeface="Symbol" pitchFamily="18" charset="2"/>
              </a:rPr>
              <a:t></a:t>
            </a:r>
            <a:r>
              <a:rPr lang="en-GB" sz="2800" smtClean="0"/>
              <a:t> a……</a:t>
            </a:r>
            <a:r>
              <a:rPr lang="en-GB" sz="2800" i="1" smtClean="0"/>
              <a:t>n</a:t>
            </a:r>
            <a:r>
              <a:rPr lang="en-GB" sz="2800" smtClean="0"/>
              <a:t> times </a:t>
            </a:r>
            <a:endParaRPr lang="en-GB" sz="2800" b="1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z="2800" b="1" smtClean="0"/>
              <a:t/>
            </a:r>
            <a:br>
              <a:rPr lang="en-GB" sz="2800" b="1" smtClean="0"/>
            </a:br>
            <a:endParaRPr lang="en-US" sz="2800" b="1" smtClean="0"/>
          </a:p>
        </p:txBody>
      </p:sp>
    </p:spTree>
  </p:cSld>
  <p:clrMapOvr>
    <a:masterClrMapping/>
  </p:clrMapOvr>
  <p:transition>
    <p:checker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404813"/>
            <a:ext cx="7920037" cy="583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checker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260350"/>
            <a:ext cx="7559675" cy="6192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checker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Good Learning Strategy!</a:t>
            </a:r>
            <a:endParaRPr lang="en-US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18488" cy="4525963"/>
          </a:xfrm>
        </p:spPr>
        <p:txBody>
          <a:bodyPr/>
          <a:lstStyle/>
          <a:p>
            <a:pPr eaLnBrk="1" hangingPunct="1"/>
            <a:r>
              <a:rPr lang="en-GB" sz="3600" smtClean="0"/>
              <a:t>Up to students to revise and practice the rules of indices and logs using examples from textbooks. </a:t>
            </a:r>
            <a:endParaRPr lang="en-IE" sz="3600" smtClean="0"/>
          </a:p>
          <a:p>
            <a:pPr eaLnBrk="1" hangingPunct="1"/>
            <a:r>
              <a:rPr lang="en-IE" sz="3600" smtClean="0"/>
              <a:t>These rules are very important for remaining topics in the course</a:t>
            </a:r>
            <a:r>
              <a:rPr lang="en-IE" sz="2800" smtClean="0"/>
              <a:t>.</a:t>
            </a:r>
            <a:endParaRPr lang="en-US" sz="2800" smtClean="0"/>
          </a:p>
        </p:txBody>
      </p:sp>
      <p:pic>
        <p:nvPicPr>
          <p:cNvPr id="23556" name="Picture 4" descr="MCj03478690000[1]"/>
          <p:cNvPicPr>
            <a:picLocks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659563" y="4221163"/>
            <a:ext cx="2071687" cy="1889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checke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274638"/>
            <a:ext cx="8964612" cy="850900"/>
          </a:xfrm>
        </p:spPr>
        <p:txBody>
          <a:bodyPr/>
          <a:lstStyle/>
          <a:p>
            <a:pPr eaLnBrk="1" hangingPunct="1"/>
            <a:r>
              <a:rPr lang="en-GB" sz="4000" b="1" smtClean="0"/>
              <a:t>Indices satisfy the following rules:</a:t>
            </a:r>
            <a:r>
              <a:rPr lang="en-GB" sz="4000" smtClean="0"/>
              <a:t> </a:t>
            </a:r>
            <a:endParaRPr lang="en-US" sz="400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73246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800" b="1" smtClean="0"/>
              <a:t>1) </a:t>
            </a:r>
            <a:r>
              <a:rPr lang="en-GB" sz="2800" smtClean="0"/>
              <a:t>where n is </a:t>
            </a:r>
            <a:r>
              <a:rPr lang="en-GB" sz="2800" i="1" smtClean="0"/>
              <a:t>positive whole</a:t>
            </a:r>
            <a:r>
              <a:rPr lang="en-GB" sz="2800" smtClean="0"/>
              <a:t> number</a:t>
            </a:r>
            <a:endParaRPr lang="en-GB" sz="2800" b="1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800" b="1" smtClean="0"/>
              <a:t>	a</a:t>
            </a:r>
            <a:r>
              <a:rPr lang="en-GB" sz="2800" b="1" baseline="30000" smtClean="0"/>
              <a:t>n</a:t>
            </a:r>
            <a:r>
              <a:rPr lang="en-GB" sz="2800" b="1" smtClean="0"/>
              <a:t> = a </a:t>
            </a:r>
            <a:r>
              <a:rPr lang="en-GB" sz="2800" b="1" smtClean="0">
                <a:sym typeface="Symbol" pitchFamily="18" charset="2"/>
              </a:rPr>
              <a:t></a:t>
            </a:r>
            <a:r>
              <a:rPr lang="en-GB" sz="2800" b="1" smtClean="0"/>
              <a:t> a </a:t>
            </a:r>
            <a:r>
              <a:rPr lang="en-GB" sz="2800" b="1" smtClean="0">
                <a:sym typeface="Symbol" pitchFamily="18" charset="2"/>
              </a:rPr>
              <a:t></a:t>
            </a:r>
            <a:r>
              <a:rPr lang="en-GB" sz="2800" b="1" smtClean="0"/>
              <a:t> a </a:t>
            </a:r>
            <a:r>
              <a:rPr lang="en-GB" sz="2800" b="1" smtClean="0">
                <a:sym typeface="Symbol" pitchFamily="18" charset="2"/>
              </a:rPr>
              <a:t></a:t>
            </a:r>
            <a:r>
              <a:rPr lang="en-GB" sz="2800" b="1" smtClean="0"/>
              <a:t> a……</a:t>
            </a:r>
            <a:r>
              <a:rPr lang="en-GB" sz="2800" b="1" i="1" smtClean="0"/>
              <a:t>n</a:t>
            </a:r>
            <a:r>
              <a:rPr lang="en-GB" sz="2800" b="1" smtClean="0"/>
              <a:t> times</a:t>
            </a:r>
            <a:endParaRPr lang="en-GB" sz="2800" smtClean="0"/>
          </a:p>
          <a:p>
            <a:pPr eaLnBrk="1" hangingPunct="1">
              <a:lnSpc>
                <a:spcPct val="80000"/>
              </a:lnSpc>
            </a:pPr>
            <a:r>
              <a:rPr lang="en-GB" sz="2800" smtClean="0"/>
              <a:t>e.g. 2</a:t>
            </a:r>
            <a:r>
              <a:rPr lang="en-GB" sz="2800" baseline="30000" smtClean="0"/>
              <a:t>3</a:t>
            </a:r>
            <a:r>
              <a:rPr lang="en-GB" sz="2800" smtClean="0"/>
              <a:t> = 2 </a:t>
            </a:r>
            <a:r>
              <a:rPr lang="en-GB" sz="2800" smtClean="0">
                <a:sym typeface="Symbol" pitchFamily="18" charset="2"/>
              </a:rPr>
              <a:t></a:t>
            </a:r>
            <a:r>
              <a:rPr lang="en-GB" sz="2800" smtClean="0"/>
              <a:t> 2 </a:t>
            </a:r>
            <a:r>
              <a:rPr lang="en-GB" sz="2800" smtClean="0">
                <a:sym typeface="Symbol" pitchFamily="18" charset="2"/>
              </a:rPr>
              <a:t></a:t>
            </a:r>
            <a:r>
              <a:rPr lang="en-GB" sz="2800" smtClean="0"/>
              <a:t> 2  = 8</a:t>
            </a:r>
          </a:p>
          <a:p>
            <a:pPr eaLnBrk="1" hangingPunct="1">
              <a:lnSpc>
                <a:spcPct val="80000"/>
              </a:lnSpc>
            </a:pPr>
            <a:endParaRPr lang="en-GB" sz="28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800" b="1" smtClean="0"/>
              <a:t>2) </a:t>
            </a:r>
            <a:r>
              <a:rPr lang="en-GB" sz="2800" i="1" u="sng" smtClean="0"/>
              <a:t>Negative</a:t>
            </a:r>
            <a:r>
              <a:rPr lang="en-GB" sz="2800" smtClean="0"/>
              <a:t> powers…..</a:t>
            </a:r>
          </a:p>
          <a:p>
            <a:pPr eaLnBrk="1" hangingPunct="1">
              <a:lnSpc>
                <a:spcPct val="80000"/>
              </a:lnSpc>
            </a:pPr>
            <a:endParaRPr lang="en-GB" sz="2800" b="1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800" b="1" smtClean="0"/>
              <a:t>	a</a:t>
            </a:r>
            <a:r>
              <a:rPr lang="en-GB" sz="2800" b="1" baseline="30000" smtClean="0"/>
              <a:t>-n  </a:t>
            </a:r>
            <a:r>
              <a:rPr lang="en-GB" sz="2800" b="1" smtClean="0"/>
              <a:t>=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sz="2800" b="1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800" b="1" smtClean="0"/>
              <a:t> </a:t>
            </a:r>
            <a:r>
              <a:rPr lang="en-GB" sz="2800" smtClean="0"/>
              <a:t>e.g. </a:t>
            </a:r>
            <a:r>
              <a:rPr lang="en-GB" sz="2800" b="1" smtClean="0"/>
              <a:t>a</a:t>
            </a:r>
            <a:r>
              <a:rPr lang="en-GB" sz="2800" b="1" baseline="30000" smtClean="0"/>
              <a:t>-2</a:t>
            </a:r>
            <a:r>
              <a:rPr lang="en-GB" sz="2800" b="1" smtClean="0"/>
              <a:t>  = </a:t>
            </a:r>
            <a:endParaRPr lang="en-GB" sz="2800" smtClean="0"/>
          </a:p>
          <a:p>
            <a:pPr eaLnBrk="1" hangingPunct="1">
              <a:lnSpc>
                <a:spcPct val="80000"/>
              </a:lnSpc>
            </a:pPr>
            <a:endParaRPr lang="en-GB" sz="2800" smtClean="0"/>
          </a:p>
          <a:p>
            <a:pPr eaLnBrk="1" hangingPunct="1">
              <a:lnSpc>
                <a:spcPct val="80000"/>
              </a:lnSpc>
            </a:pPr>
            <a:r>
              <a:rPr lang="en-GB" sz="2800" smtClean="0"/>
              <a:t>e.g. where a = 2</a:t>
            </a:r>
          </a:p>
          <a:p>
            <a:pPr eaLnBrk="1" hangingPunct="1">
              <a:lnSpc>
                <a:spcPct val="80000"/>
              </a:lnSpc>
            </a:pPr>
            <a:r>
              <a:rPr lang="en-GB" sz="2800" smtClean="0"/>
              <a:t>2</a:t>
            </a:r>
            <a:r>
              <a:rPr lang="en-GB" sz="2800" baseline="30000" smtClean="0"/>
              <a:t>-1 </a:t>
            </a:r>
            <a:r>
              <a:rPr lang="en-GB" sz="2800" smtClean="0"/>
              <a:t>=  </a:t>
            </a:r>
            <a:r>
              <a:rPr lang="en-GB" sz="2800" b="1" smtClean="0"/>
              <a:t> 	or   </a:t>
            </a:r>
            <a:r>
              <a:rPr lang="en-GB" sz="2800" smtClean="0"/>
              <a:t>2</a:t>
            </a:r>
            <a:r>
              <a:rPr lang="en-GB" sz="2800" baseline="30000" smtClean="0"/>
              <a:t>-2  </a:t>
            </a:r>
            <a:r>
              <a:rPr lang="en-GB" sz="2800" smtClean="0"/>
              <a:t>= </a:t>
            </a:r>
            <a:endParaRPr lang="en-GB" sz="2800" b="1" smtClean="0"/>
          </a:p>
        </p:txBody>
      </p:sp>
      <p:sp>
        <p:nvSpPr>
          <p:cNvPr id="4100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4101" name="Object 4"/>
          <p:cNvGraphicFramePr>
            <a:graphicFrameLocks noChangeAspect="1"/>
          </p:cNvGraphicFramePr>
          <p:nvPr/>
        </p:nvGraphicFramePr>
        <p:xfrm>
          <a:off x="1763713" y="3429000"/>
          <a:ext cx="514350" cy="89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name="Equation" r:id="rId4" imgW="228501" imgH="393529" progId="Equation.3">
                  <p:embed/>
                </p:oleObj>
              </mc:Choice>
              <mc:Fallback>
                <p:oleObj name="Equation" r:id="rId4" imgW="228501" imgH="393529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713" y="3429000"/>
                        <a:ext cx="514350" cy="895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2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4103" name="Object 6"/>
          <p:cNvGraphicFramePr>
            <a:graphicFrameLocks noChangeAspect="1"/>
          </p:cNvGraphicFramePr>
          <p:nvPr/>
        </p:nvGraphicFramePr>
        <p:xfrm>
          <a:off x="2339975" y="4221163"/>
          <a:ext cx="485775" cy="89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9" name="Equation" r:id="rId6" imgW="215713" imgH="393359" progId="Equation.3">
                  <p:embed/>
                </p:oleObj>
              </mc:Choice>
              <mc:Fallback>
                <p:oleObj name="Equation" r:id="rId6" imgW="215713" imgH="393359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975" y="4221163"/>
                        <a:ext cx="485775" cy="895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4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4105" name="Object 8"/>
          <p:cNvGraphicFramePr>
            <a:graphicFrameLocks noChangeAspect="1"/>
          </p:cNvGraphicFramePr>
          <p:nvPr/>
        </p:nvGraphicFramePr>
        <p:xfrm>
          <a:off x="1619250" y="5734050"/>
          <a:ext cx="342900" cy="89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" name="Equation" r:id="rId8" imgW="152334" imgH="393529" progId="Equation.3">
                  <p:embed/>
                </p:oleObj>
              </mc:Choice>
              <mc:Fallback>
                <p:oleObj name="Equation" r:id="rId8" imgW="152334" imgH="393529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250" y="5734050"/>
                        <a:ext cx="342900" cy="895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6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4107" name="Object 10"/>
          <p:cNvGraphicFramePr>
            <a:graphicFrameLocks noChangeAspect="1"/>
          </p:cNvGraphicFramePr>
          <p:nvPr/>
        </p:nvGraphicFramePr>
        <p:xfrm>
          <a:off x="3995738" y="5661025"/>
          <a:ext cx="1352550" cy="89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1" name="Equation" r:id="rId10" imgW="596641" imgH="393529" progId="Equation.3">
                  <p:embed/>
                </p:oleObj>
              </mc:Choice>
              <mc:Fallback>
                <p:oleObj name="Equation" r:id="rId10" imgW="596641" imgH="393529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5738" y="5661025"/>
                        <a:ext cx="1352550" cy="895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125538"/>
            <a:ext cx="4619625" cy="5000625"/>
          </a:xfrm>
        </p:spPr>
        <p:txBody>
          <a:bodyPr/>
          <a:lstStyle/>
          <a:p>
            <a:pPr eaLnBrk="1" hangingPunct="1"/>
            <a:r>
              <a:rPr lang="en-GB" sz="2400" b="1" smtClean="0"/>
              <a:t>3) </a:t>
            </a:r>
            <a:r>
              <a:rPr lang="en-GB" sz="2400" smtClean="0"/>
              <a:t>A </a:t>
            </a:r>
            <a:r>
              <a:rPr lang="en-GB" sz="2400" i="1" u="sng" smtClean="0"/>
              <a:t>Zero</a:t>
            </a:r>
            <a:r>
              <a:rPr lang="en-GB" sz="2400" smtClean="0"/>
              <a:t> power</a:t>
            </a:r>
            <a:endParaRPr lang="en-GB" sz="2400" b="1" smtClean="0"/>
          </a:p>
          <a:p>
            <a:pPr eaLnBrk="1" hangingPunct="1">
              <a:buFontTx/>
              <a:buNone/>
            </a:pPr>
            <a:r>
              <a:rPr lang="en-GB" sz="2400" b="1" smtClean="0"/>
              <a:t>		a</a:t>
            </a:r>
            <a:r>
              <a:rPr lang="en-GB" sz="2400" b="1" baseline="30000" smtClean="0"/>
              <a:t>0</a:t>
            </a:r>
            <a:r>
              <a:rPr lang="en-GB" sz="2400" b="1" smtClean="0"/>
              <a:t> = 1       </a:t>
            </a:r>
            <a:endParaRPr lang="en-GB" sz="2400" smtClean="0"/>
          </a:p>
          <a:p>
            <a:pPr eaLnBrk="1" hangingPunct="1">
              <a:buFontTx/>
              <a:buNone/>
            </a:pPr>
            <a:r>
              <a:rPr lang="en-GB" sz="2400" smtClean="0"/>
              <a:t>		e.g. 8</a:t>
            </a:r>
            <a:r>
              <a:rPr lang="en-GB" sz="2400" baseline="30000" smtClean="0"/>
              <a:t>0</a:t>
            </a:r>
            <a:r>
              <a:rPr lang="en-GB" sz="2400" smtClean="0"/>
              <a:t> = 1</a:t>
            </a:r>
          </a:p>
          <a:p>
            <a:pPr eaLnBrk="1" hangingPunct="1">
              <a:buFontTx/>
              <a:buNone/>
            </a:pPr>
            <a:endParaRPr lang="en-GB" sz="2400" smtClean="0"/>
          </a:p>
          <a:p>
            <a:pPr eaLnBrk="1" hangingPunct="1"/>
            <a:r>
              <a:rPr lang="en-GB" sz="2400" b="1" smtClean="0"/>
              <a:t>4) </a:t>
            </a:r>
            <a:r>
              <a:rPr lang="en-GB" sz="2400" smtClean="0"/>
              <a:t>A </a:t>
            </a:r>
            <a:r>
              <a:rPr lang="en-GB" sz="2400" i="1" u="sng" smtClean="0"/>
              <a:t>Fractional</a:t>
            </a:r>
            <a:r>
              <a:rPr lang="en-GB" sz="2400" smtClean="0"/>
              <a:t> power</a:t>
            </a:r>
          </a:p>
          <a:p>
            <a:pPr eaLnBrk="1" hangingPunct="1"/>
            <a:endParaRPr lang="en-GB" sz="2400" smtClean="0"/>
          </a:p>
          <a:p>
            <a:pPr eaLnBrk="1" hangingPunct="1"/>
            <a:endParaRPr lang="en-GB" sz="2400" smtClean="0"/>
          </a:p>
          <a:p>
            <a:pPr eaLnBrk="1" hangingPunct="1">
              <a:buFontTx/>
              <a:buNone/>
            </a:pPr>
            <a:r>
              <a:rPr lang="en-GB" sz="2400" smtClean="0"/>
              <a:t>	</a:t>
            </a:r>
          </a:p>
          <a:p>
            <a:pPr eaLnBrk="1" hangingPunct="1">
              <a:buFontTx/>
              <a:buNone/>
            </a:pPr>
            <a:r>
              <a:rPr lang="en-GB" sz="2400" smtClean="0"/>
              <a:t>e.g.</a:t>
            </a:r>
          </a:p>
          <a:p>
            <a:pPr eaLnBrk="1" hangingPunct="1"/>
            <a:endParaRPr lang="en-GB" sz="2400" smtClean="0"/>
          </a:p>
          <a:p>
            <a:pPr eaLnBrk="1" hangingPunct="1">
              <a:buFontTx/>
              <a:buNone/>
            </a:pPr>
            <a:r>
              <a:rPr lang="en-GB" sz="2400" smtClean="0"/>
              <a:t>	 	</a:t>
            </a:r>
            <a:endParaRPr lang="en-US" sz="2400" smtClean="0"/>
          </a:p>
        </p:txBody>
      </p:sp>
      <p:sp>
        <p:nvSpPr>
          <p:cNvPr id="512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1763713" y="3573463"/>
          <a:ext cx="1944687" cy="865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" name="Equation" r:id="rId4" imgW="545863" imgH="241195" progId="Equation.3">
                  <p:embed/>
                </p:oleObj>
              </mc:Choice>
              <mc:Fallback>
                <p:oleObj name="Equation" r:id="rId4" imgW="545863" imgH="241195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713" y="3573463"/>
                        <a:ext cx="1944687" cy="865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5126" name="Object 6"/>
          <p:cNvGraphicFramePr>
            <a:graphicFrameLocks noChangeAspect="1"/>
          </p:cNvGraphicFramePr>
          <p:nvPr/>
        </p:nvGraphicFramePr>
        <p:xfrm>
          <a:off x="1692275" y="4652963"/>
          <a:ext cx="295275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" name="Equation" r:id="rId6" imgW="1091726" imgH="253890" progId="Equation.3">
                  <p:embed/>
                </p:oleObj>
              </mc:Choice>
              <mc:Fallback>
                <p:oleObj name="Equation" r:id="rId6" imgW="1091726" imgH="25389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275" y="4652963"/>
                        <a:ext cx="295275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5128" name="Object 8"/>
          <p:cNvGraphicFramePr>
            <a:graphicFrameLocks noChangeAspect="1"/>
          </p:cNvGraphicFramePr>
          <p:nvPr/>
        </p:nvGraphicFramePr>
        <p:xfrm>
          <a:off x="1908175" y="5300663"/>
          <a:ext cx="196215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1" name="Equation" r:id="rId8" imgW="1104421" imgH="406224" progId="Equation.3">
                  <p:embed/>
                </p:oleObj>
              </mc:Choice>
              <mc:Fallback>
                <p:oleObj name="Equation" r:id="rId8" imgW="1104421" imgH="406224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8175" y="5300663"/>
                        <a:ext cx="1962150" cy="72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600" b="1" smtClean="0"/>
              <a:t>All indices satisfy the following rules in mathematical applications</a:t>
            </a:r>
            <a:endParaRPr lang="en-US" sz="3600" b="1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449763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endParaRPr lang="en-GB" sz="1200" b="1" u="sng" smtClean="0"/>
          </a:p>
          <a:p>
            <a:pPr marL="609600" indent="-609600" eaLnBrk="1" hangingPunct="1">
              <a:buFontTx/>
              <a:buNone/>
            </a:pPr>
            <a:r>
              <a:rPr lang="en-GB" b="1" u="sng" smtClean="0"/>
              <a:t>Rule 1</a:t>
            </a:r>
            <a:r>
              <a:rPr lang="en-GB" b="1" smtClean="0"/>
              <a:t>  a</a:t>
            </a:r>
            <a:r>
              <a:rPr lang="en-GB" b="1" baseline="30000" smtClean="0"/>
              <a:t>m</a:t>
            </a:r>
            <a:r>
              <a:rPr lang="en-GB" b="1" smtClean="0"/>
              <a:t>. a</a:t>
            </a:r>
            <a:r>
              <a:rPr lang="en-GB" b="1" baseline="30000" smtClean="0"/>
              <a:t>n</a:t>
            </a:r>
            <a:r>
              <a:rPr lang="en-GB" b="1" smtClean="0"/>
              <a:t> = a</a:t>
            </a:r>
            <a:r>
              <a:rPr lang="en-GB" b="1" baseline="30000" smtClean="0"/>
              <a:t>m+n</a:t>
            </a:r>
          </a:p>
          <a:p>
            <a:pPr marL="609600" indent="-609600" eaLnBrk="1" hangingPunct="1">
              <a:buFontTx/>
              <a:buNone/>
            </a:pPr>
            <a:r>
              <a:rPr lang="en-GB" smtClean="0"/>
              <a:t>  					</a:t>
            </a:r>
            <a:r>
              <a:rPr lang="en-GB" sz="2400" smtClean="0"/>
              <a:t>e.g.   2</a:t>
            </a:r>
            <a:r>
              <a:rPr lang="en-GB" sz="2400" baseline="30000" smtClean="0"/>
              <a:t>2</a:t>
            </a:r>
            <a:r>
              <a:rPr lang="en-GB" sz="2400" smtClean="0"/>
              <a:t> . 2</a:t>
            </a:r>
            <a:r>
              <a:rPr lang="en-GB" sz="2400" baseline="30000" smtClean="0"/>
              <a:t>3</a:t>
            </a:r>
            <a:r>
              <a:rPr lang="en-GB" sz="2400" smtClean="0"/>
              <a:t> = 2</a:t>
            </a:r>
            <a:r>
              <a:rPr lang="en-GB" sz="2400" baseline="30000" smtClean="0"/>
              <a:t>5</a:t>
            </a:r>
            <a:r>
              <a:rPr lang="en-GB" sz="2400" smtClean="0"/>
              <a:t> = 32</a:t>
            </a:r>
          </a:p>
          <a:p>
            <a:pPr marL="609600" indent="-609600" eaLnBrk="1" hangingPunct="1">
              <a:buFontTx/>
              <a:buNone/>
            </a:pPr>
            <a:r>
              <a:rPr lang="en-GB" sz="2400" smtClean="0"/>
              <a:t>					 e.g.   5</a:t>
            </a:r>
            <a:r>
              <a:rPr lang="en-GB" sz="2400" baseline="30000" smtClean="0"/>
              <a:t>1</a:t>
            </a:r>
            <a:r>
              <a:rPr lang="en-GB" sz="2400" smtClean="0"/>
              <a:t> . 5</a:t>
            </a:r>
            <a:r>
              <a:rPr lang="en-GB" sz="2400" baseline="30000" smtClean="0"/>
              <a:t>1</a:t>
            </a:r>
            <a:r>
              <a:rPr lang="en-GB" sz="2400" smtClean="0"/>
              <a:t> = 5</a:t>
            </a:r>
            <a:r>
              <a:rPr lang="en-GB" sz="2400" baseline="30000" smtClean="0"/>
              <a:t>2</a:t>
            </a:r>
            <a:r>
              <a:rPr lang="en-GB" sz="2400" smtClean="0"/>
              <a:t> = 25</a:t>
            </a:r>
          </a:p>
          <a:p>
            <a:pPr marL="609600" indent="-609600" eaLnBrk="1" hangingPunct="1">
              <a:buFontTx/>
              <a:buNone/>
            </a:pPr>
            <a:r>
              <a:rPr lang="en-GB" sz="2400" smtClean="0"/>
              <a:t>					 e.g.   5</a:t>
            </a:r>
            <a:r>
              <a:rPr lang="en-GB" sz="2400" baseline="30000" smtClean="0"/>
              <a:t>1</a:t>
            </a:r>
            <a:r>
              <a:rPr lang="en-GB" sz="2400" smtClean="0"/>
              <a:t> . 5</a:t>
            </a:r>
            <a:r>
              <a:rPr lang="en-GB" sz="2400" baseline="30000" smtClean="0"/>
              <a:t>0</a:t>
            </a:r>
            <a:r>
              <a:rPr lang="en-GB" sz="2400" smtClean="0"/>
              <a:t> = 5</a:t>
            </a:r>
            <a:r>
              <a:rPr lang="en-GB" sz="2400" baseline="30000" smtClean="0"/>
              <a:t>1</a:t>
            </a:r>
            <a:r>
              <a:rPr lang="en-GB" sz="2400" smtClean="0"/>
              <a:t> = 5</a:t>
            </a:r>
          </a:p>
          <a:p>
            <a:pPr marL="609600" indent="-609600" eaLnBrk="1" hangingPunct="1">
              <a:buFontTx/>
              <a:buNone/>
            </a:pPr>
            <a:endParaRPr lang="en-GB" b="1" u="sng" smtClean="0"/>
          </a:p>
          <a:p>
            <a:pPr marL="609600" indent="-609600" eaLnBrk="1" hangingPunct="1">
              <a:buFontTx/>
              <a:buNone/>
            </a:pPr>
            <a:r>
              <a:rPr lang="en-GB" b="1" u="sng" smtClean="0"/>
              <a:t>Rule 2</a:t>
            </a:r>
            <a:r>
              <a:rPr lang="en-GB" b="1" smtClean="0"/>
              <a:t>		</a:t>
            </a:r>
            <a:endParaRPr lang="en-GB" b="1" baseline="30000" smtClean="0"/>
          </a:p>
          <a:p>
            <a:pPr marL="1371600" lvl="2" indent="-457200" eaLnBrk="1" hangingPunct="1"/>
            <a:endParaRPr lang="en-GB" sz="2000" smtClean="0"/>
          </a:p>
          <a:p>
            <a:pPr marL="609600" indent="-609600" eaLnBrk="1" hangingPunct="1">
              <a:buFontTx/>
              <a:buNone/>
            </a:pPr>
            <a:r>
              <a:rPr lang="en-GB" sz="2400" smtClean="0"/>
              <a:t>							</a:t>
            </a:r>
            <a:endParaRPr lang="en-US" sz="2400" smtClean="0"/>
          </a:p>
        </p:txBody>
      </p:sp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6149" name="Object 4"/>
          <p:cNvGraphicFramePr>
            <a:graphicFrameLocks noChangeAspect="1"/>
          </p:cNvGraphicFramePr>
          <p:nvPr/>
        </p:nvGraphicFramePr>
        <p:xfrm>
          <a:off x="1905000" y="4038600"/>
          <a:ext cx="2330450" cy="1019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2" name="Equation" r:id="rId4" imgW="710891" imgH="418918" progId="Equation.3">
                  <p:embed/>
                </p:oleObj>
              </mc:Choice>
              <mc:Fallback>
                <p:oleObj name="Equation" r:id="rId4" imgW="710891" imgH="418918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4038600"/>
                        <a:ext cx="2330450" cy="1019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0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6151" name="Object 6"/>
          <p:cNvGraphicFramePr>
            <a:graphicFrameLocks noChangeAspect="1"/>
          </p:cNvGraphicFramePr>
          <p:nvPr/>
        </p:nvGraphicFramePr>
        <p:xfrm>
          <a:off x="4541838" y="4468813"/>
          <a:ext cx="4183062" cy="1674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3" name="Equation" r:id="rId6" imgW="1701800" imgH="838200" progId="Equation.3">
                  <p:embed/>
                </p:oleObj>
              </mc:Choice>
              <mc:Fallback>
                <p:oleObj name="Equation" r:id="rId6" imgW="1701800" imgH="838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1838" y="4468813"/>
                        <a:ext cx="4183062" cy="1674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Rule 2 notes…</a:t>
            </a:r>
            <a:endParaRPr lang="en-US" smtClean="0"/>
          </a:p>
        </p:txBody>
      </p:sp>
      <p:sp>
        <p:nvSpPr>
          <p:cNvPr id="7171" name="Object 4"/>
          <p:cNvSpPr>
            <a:spLocks noChangeAspect="1" noChangeArrowheads="1" noTextEdit="1"/>
          </p:cNvSpPr>
          <p:nvPr>
            <p:ph idx="1"/>
          </p:nvPr>
        </p:nvSpPr>
        <p:spPr>
          <a:xfrm>
            <a:off x="1143000" y="838200"/>
            <a:ext cx="7056438" cy="5264150"/>
          </a:xfrm>
        </p:spPr>
        <p:txBody>
          <a:bodyPr/>
          <a:lstStyle/>
          <a:p>
            <a:endParaRPr lang="en-US"/>
          </a:p>
        </p:txBody>
      </p:sp>
      <p:sp>
        <p:nvSpPr>
          <p:cNvPr id="7172" name="Text Box 6"/>
          <p:cNvSpPr txBox="1">
            <a:spLocks noChangeArrowheads="1"/>
          </p:cNvSpPr>
          <p:nvPr/>
        </p:nvSpPr>
        <p:spPr bwMode="auto">
          <a:xfrm>
            <a:off x="5943600" y="2362200"/>
            <a:ext cx="2438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GB"/>
          </a:p>
        </p:txBody>
      </p:sp>
      <p:graphicFrame>
        <p:nvGraphicFramePr>
          <p:cNvPr id="7173" name="Object 7"/>
          <p:cNvGraphicFramePr>
            <a:graphicFrameLocks noChangeAspect="1"/>
          </p:cNvGraphicFramePr>
          <p:nvPr/>
        </p:nvGraphicFramePr>
        <p:xfrm>
          <a:off x="6096000" y="2057400"/>
          <a:ext cx="2509838" cy="661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6" name="Equation" r:id="rId4" imgW="1587500" imgH="419100" progId="Equation.3">
                  <p:embed/>
                </p:oleObj>
              </mc:Choice>
              <mc:Fallback>
                <p:oleObj name="Equation" r:id="rId4" imgW="1587500" imgH="4191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2057400"/>
                        <a:ext cx="2509838" cy="661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4" name="Object 8"/>
          <p:cNvGraphicFramePr>
            <a:graphicFrameLocks noChangeAspect="1"/>
          </p:cNvGraphicFramePr>
          <p:nvPr/>
        </p:nvGraphicFramePr>
        <p:xfrm>
          <a:off x="6096000" y="3886200"/>
          <a:ext cx="2743200" cy="611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7" name="Equation" r:id="rId6" imgW="1879600" imgH="419100" progId="Equation.3">
                  <p:embed/>
                </p:oleObj>
              </mc:Choice>
              <mc:Fallback>
                <p:oleObj name="Equation" r:id="rId6" imgW="1879600" imgH="4191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3886200"/>
                        <a:ext cx="2743200" cy="611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5" name="Object 9"/>
          <p:cNvGraphicFramePr>
            <a:graphicFrameLocks noChangeAspect="1"/>
          </p:cNvGraphicFramePr>
          <p:nvPr/>
        </p:nvGraphicFramePr>
        <p:xfrm>
          <a:off x="5638800" y="6096000"/>
          <a:ext cx="3225800" cy="611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8" name="Equation" r:id="rId8" imgW="2209800" imgH="419100" progId="Equation.3">
                  <p:embed/>
                </p:oleObj>
              </mc:Choice>
              <mc:Fallback>
                <p:oleObj name="Equation" r:id="rId8" imgW="2209800" imgH="4191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6096000"/>
                        <a:ext cx="3225800" cy="611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4"/>
          <p:cNvPicPr>
            <a:picLocks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4213" y="404813"/>
            <a:ext cx="8459787" cy="6119812"/>
          </a:xfrm>
          <a:noFill/>
        </p:spPr>
      </p:pic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 b="1" smtClean="0"/>
              <a:t>Simplify the following using the above Rules:</a:t>
            </a:r>
            <a:endParaRPr lang="en-US" sz="4000" b="1" smtClean="0"/>
          </a:p>
        </p:txBody>
      </p:sp>
      <p:pic>
        <p:nvPicPr>
          <p:cNvPr id="9219" name="Picture 4"/>
          <p:cNvPicPr>
            <a:picLocks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42988" y="1557338"/>
            <a:ext cx="7777162" cy="4005262"/>
          </a:xfrm>
          <a:noFill/>
        </p:spPr>
      </p:pic>
      <p:sp>
        <p:nvSpPr>
          <p:cNvPr id="9220" name="Rectangle 7"/>
          <p:cNvSpPr>
            <a:spLocks noChangeArrowheads="1"/>
          </p:cNvSpPr>
          <p:nvPr/>
        </p:nvSpPr>
        <p:spPr bwMode="auto">
          <a:xfrm>
            <a:off x="684213" y="5661025"/>
            <a:ext cx="7991475" cy="7921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sz="2400"/>
              <a:t>These are practice questions for you to try at home! </a:t>
            </a:r>
            <a:endParaRPr lang="en-US" sz="2400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eaLnBrk="1" hangingPunct="1"/>
            <a:r>
              <a:rPr lang="en-GB" b="1" smtClean="0"/>
              <a:t>Logarithms</a:t>
            </a:r>
            <a:endParaRPr lang="en-US" b="1" smtClean="0"/>
          </a:p>
        </p:txBody>
      </p:sp>
      <p:pic>
        <p:nvPicPr>
          <p:cNvPr id="10243" name="Picture 4"/>
          <p:cNvPicPr>
            <a:picLocks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27088" y="1125538"/>
            <a:ext cx="7129462" cy="5000625"/>
          </a:xfrm>
          <a:noFill/>
        </p:spPr>
      </p:pic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</TotalTime>
  <Words>357</Words>
  <Application>Microsoft Office PowerPoint</Application>
  <PresentationFormat>On-screen Show (4:3)</PresentationFormat>
  <Paragraphs>150</Paragraphs>
  <Slides>22</Slides>
  <Notes>20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Symbol</vt:lpstr>
      <vt:lpstr>Default Design</vt:lpstr>
      <vt:lpstr>Microsoft Equation 3.0</vt:lpstr>
      <vt:lpstr>Microsoft Word Document</vt:lpstr>
      <vt:lpstr>Logarithms 2</vt:lpstr>
      <vt:lpstr>Indices</vt:lpstr>
      <vt:lpstr>Indices satisfy the following rules: </vt:lpstr>
      <vt:lpstr>PowerPoint Presentation</vt:lpstr>
      <vt:lpstr>All indices satisfy the following rules in mathematical applications</vt:lpstr>
      <vt:lpstr>Rule 2 notes…</vt:lpstr>
      <vt:lpstr>PowerPoint Presentation</vt:lpstr>
      <vt:lpstr>Simplify the following using the above Rules:</vt:lpstr>
      <vt:lpstr>Logarithms</vt:lpstr>
      <vt:lpstr>Evaluate the following: </vt:lpstr>
      <vt:lpstr>The following rules of logs apply </vt:lpstr>
      <vt:lpstr>From the above rules, it follows that</vt:lpstr>
      <vt:lpstr>And……..</vt:lpstr>
      <vt:lpstr>A Note of Caution: </vt:lpstr>
      <vt:lpstr>Features of y = ex </vt:lpstr>
      <vt:lpstr>Logs can be used to solve algebraic equations where the unknown variable appears as a power</vt:lpstr>
      <vt:lpstr>Logs can be used to solve algebraic equations where the unknown variable appears as a power</vt:lpstr>
      <vt:lpstr>Another Example:  Find the value of x 5x = 2(3)x</vt:lpstr>
      <vt:lpstr>PowerPoint Presentation</vt:lpstr>
      <vt:lpstr>PowerPoint Presentation</vt:lpstr>
      <vt:lpstr>PowerPoint Presentation</vt:lpstr>
      <vt:lpstr>Good Learning Strategy!</vt:lpstr>
    </vt:vector>
  </TitlesOfParts>
  <Company>UCD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Topic 3: Indices and Logarithms</dc:title>
  <dc:creator>Lisa Farrell</dc:creator>
  <cp:lastModifiedBy>Teacher E-Solutions</cp:lastModifiedBy>
  <cp:revision>34</cp:revision>
  <dcterms:created xsi:type="dcterms:W3CDTF">2005-08-16T13:56:33Z</dcterms:created>
  <dcterms:modified xsi:type="dcterms:W3CDTF">2019-01-18T17:07:11Z</dcterms:modified>
</cp:coreProperties>
</file>