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8" r:id="rId17"/>
    <p:sldId id="279" r:id="rId18"/>
    <p:sldId id="272" r:id="rId19"/>
    <p:sldId id="273" r:id="rId20"/>
    <p:sldId id="284" r:id="rId21"/>
    <p:sldId id="281" r:id="rId22"/>
    <p:sldId id="27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89B"/>
    <a:srgbClr val="FF7757"/>
    <a:srgbClr val="FF3300"/>
    <a:srgbClr val="FDAFB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57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C6E6C2E-A956-4750-9D3E-67BB9F662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05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1028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85BB948-F21B-4E45-B3DB-D13DC2F23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78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0205BE5-ECDC-4DA7-82C4-8B3117BBBD46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82AF175-0D1C-46F3-9701-E19CF961F8B8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351A66A-EAFF-459F-AD7B-5B730A6BC40F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3B38018-9D79-4AB0-AA5D-95B9D2ADD2D9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2AD12F0-A8DC-4D33-9A85-143DCE7512C8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5E59D0E-9C08-4D31-B4CE-051462B6B3B1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85DCAB6-D14A-4D02-BFF4-64EA2038C607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2B1D058-FD8A-4FBC-A29B-93948EA6736C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3BC29E5-D83C-4CF6-AA16-A48C04DE66D2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AE0578B-B250-46ED-B5CE-E31C50724988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4BB3A43-8E0E-4031-8EAB-CBC14BBE28CF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B3A48B6-B838-4109-9F11-94EFD07B1628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2148C1C-C418-4FB9-AF03-2DE659998371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6722709-FE33-4E86-9B1F-CD518701EF68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96969BD-81BE-44EE-9802-57C3D4480FBE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AE384A6-037A-42B0-B42C-DEE74395A20B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AA8B237-47F6-4C0A-994F-BFFA6C9087CF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504333D-EE60-41B3-82BE-42B2298C91B5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138E89D-4994-4DE9-A9B1-1E9FCD7BD927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CB17246-121D-4036-987C-9FE0F107A04B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64C97-B2F7-45AD-9CB2-E59407E3D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11483"/>
      </p:ext>
    </p:extLst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F069E-D6D5-4643-BB24-EB5769503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86883"/>
      </p:ext>
    </p:extLst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4AF49-77CD-4346-ADE9-396959F77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8675"/>
      </p:ext>
    </p:extLst>
  </p:cSld>
  <p:clrMapOvr>
    <a:masterClrMapping/>
  </p:clrMapOvr>
  <p:transition>
    <p:check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638EC-7D75-4645-BE47-81290D5CE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81072"/>
      </p:ext>
    </p:extLst>
  </p:cSld>
  <p:clrMapOvr>
    <a:masterClrMapping/>
  </p:clrMapOvr>
  <p:transition>
    <p:check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7DB41-8BE3-4A06-844E-176ECEB48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89885"/>
      </p:ext>
    </p:extLst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811BB-770A-43A7-B450-B5256FFE3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338"/>
      </p:ext>
    </p:extLst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0B462-758B-43B5-BAC9-5FF10CE3B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37466"/>
      </p:ext>
    </p:extLst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DDA0E-673E-4750-9337-EE3805B0A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5300"/>
      </p:ext>
    </p:extLst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4A6B7-BB61-4F31-B770-64C764C8E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07301"/>
      </p:ext>
    </p:extLst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FED6C-F30E-4F46-90FE-62BCEF193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29385"/>
      </p:ext>
    </p:extLst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5F4BF-2828-49FA-BBD6-D4787B60B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15995"/>
      </p:ext>
    </p:extLst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B602D-5EB6-4ABD-8C07-046D5D63D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06861"/>
      </p:ext>
    </p:extLst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75A2D-37B4-4C86-BA38-BCC24EA1F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89578"/>
      </p:ext>
    </p:extLst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5521DDC-B0FC-43DB-A3CD-D9D83FDB9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checker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765175"/>
            <a:ext cx="7993063" cy="1800225"/>
          </a:xfrm>
        </p:spPr>
        <p:txBody>
          <a:bodyPr/>
          <a:lstStyle/>
          <a:p>
            <a:pPr eaLnBrk="1" hangingPunct="1"/>
            <a:r>
              <a:rPr lang="en-GB" b="1" smtClean="0"/>
              <a:t>Logarithms 2</a:t>
            </a:r>
            <a:endParaRPr lang="en-US" b="1" smtClean="0"/>
          </a:p>
        </p:txBody>
      </p:sp>
      <p:pic>
        <p:nvPicPr>
          <p:cNvPr id="2051" name="Picture 6" descr="MCj029534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724400"/>
            <a:ext cx="24479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Evaluate the following:</a:t>
            </a:r>
            <a:r>
              <a:rPr lang="en-GB" smtClean="0"/>
              <a:t> </a:t>
            </a:r>
            <a:endParaRPr lang="en-US" smtClean="0"/>
          </a:p>
        </p:txBody>
      </p:sp>
      <p:graphicFrame>
        <p:nvGraphicFramePr>
          <p:cNvPr id="11267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323850" y="1412875"/>
          <a:ext cx="4537075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Document" r:id="rId4" imgW="6366746" imgH="5993605" progId="Word.Document.8">
                  <p:embed/>
                </p:oleObj>
              </mc:Choice>
              <mc:Fallback>
                <p:oleObj name="Document" r:id="rId4" imgW="6366746" imgH="5993605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412875"/>
                        <a:ext cx="4537075" cy="475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18"/>
          <p:cNvGraphicFramePr>
            <a:graphicFrameLocks noChangeAspect="1"/>
          </p:cNvGraphicFramePr>
          <p:nvPr>
            <p:ph sz="half" idx="1"/>
          </p:nvPr>
        </p:nvGraphicFramePr>
        <p:xfrm>
          <a:off x="4716463" y="1412875"/>
          <a:ext cx="5400675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Document" r:id="rId6" imgW="6338278" imgH="3403682" progId="Word.Document.8">
                  <p:embed/>
                </p:oleObj>
              </mc:Choice>
              <mc:Fallback>
                <p:oleObj name="Document" r:id="rId6" imgW="6338278" imgH="3403682" progId="Word.Document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412875"/>
                        <a:ext cx="5400675" cy="417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Line 20"/>
          <p:cNvSpPr>
            <a:spLocks noChangeShapeType="1"/>
          </p:cNvSpPr>
          <p:nvPr/>
        </p:nvSpPr>
        <p:spPr bwMode="auto">
          <a:xfrm>
            <a:off x="4500563" y="1412875"/>
            <a:ext cx="0" cy="4824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The following rules of logs apply</a:t>
            </a:r>
            <a:r>
              <a:rPr lang="en-US" sz="4000" smtClean="0"/>
              <a:t> 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600200"/>
            <a:ext cx="8208962" cy="5257800"/>
          </a:xfr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i="1" smtClean="0"/>
              <a:t>From the above rules, it follows that</a:t>
            </a:r>
            <a:endParaRPr lang="en-US" sz="3600" b="1" i="1" smtClean="0"/>
          </a:p>
        </p:txBody>
      </p:sp>
      <p:pic>
        <p:nvPicPr>
          <p:cNvPr id="13315" name="Picture 4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447800"/>
            <a:ext cx="7561263" cy="4537075"/>
          </a:xfrm>
          <a:noFill/>
        </p:spPr>
      </p:pic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4419600" y="1981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1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4419600" y="2057400"/>
            <a:ext cx="228600" cy="274638"/>
          </a:xfrm>
          <a:prstGeom prst="rect">
            <a:avLst/>
          </a:prstGeom>
          <a:solidFill>
            <a:srgbClr val="F9C8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1</a:t>
            </a:r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4648200" y="2057400"/>
            <a:ext cx="3429000" cy="579438"/>
          </a:xfrm>
          <a:prstGeom prst="rect">
            <a:avLst/>
          </a:prstGeom>
          <a:solidFill>
            <a:srgbClr val="F9C8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/>
              <a:t>)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And……..</a:t>
            </a:r>
            <a:endParaRPr lang="en-US" smtClean="0"/>
          </a:p>
        </p:txBody>
      </p:sp>
      <p:pic>
        <p:nvPicPr>
          <p:cNvPr id="14339" name="Picture 4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557338"/>
            <a:ext cx="7921625" cy="3600450"/>
          </a:xfrm>
          <a:noFill/>
        </p:spPr>
      </p:pic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4343400" y="2133600"/>
            <a:ext cx="228600" cy="274638"/>
          </a:xfrm>
          <a:prstGeom prst="rect">
            <a:avLst/>
          </a:prstGeom>
          <a:solidFill>
            <a:srgbClr val="F9C8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1</a:t>
            </a:r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4495800" y="2133600"/>
            <a:ext cx="3657600" cy="579438"/>
          </a:xfrm>
          <a:prstGeom prst="rect">
            <a:avLst/>
          </a:prstGeom>
          <a:solidFill>
            <a:srgbClr val="F9C8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/>
              <a:t>)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A Note of Caution:</a:t>
            </a:r>
            <a:r>
              <a:rPr lang="en-GB" smtClean="0"/>
              <a:t> 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All logs must be to the same base in applying the rules and solving for values</a:t>
            </a:r>
          </a:p>
          <a:p>
            <a:pPr eaLnBrk="1" hangingPunct="1"/>
            <a:r>
              <a:rPr lang="en-GB" sz="2800" smtClean="0"/>
              <a:t>The most common base for logarithms are logs to the base 10, or logs to the base </a:t>
            </a:r>
            <a:r>
              <a:rPr lang="en-GB" sz="2800" b="1" smtClean="0"/>
              <a:t>e   </a:t>
            </a:r>
            <a:r>
              <a:rPr lang="en-GB" sz="2800" smtClean="0"/>
              <a:t>(e = 2.718281…)</a:t>
            </a:r>
          </a:p>
          <a:p>
            <a:pPr eaLnBrk="1" hangingPunct="1"/>
            <a:r>
              <a:rPr lang="en-GB" sz="2800" smtClean="0"/>
              <a:t>Logs to the base </a:t>
            </a:r>
            <a:r>
              <a:rPr lang="en-GB" sz="2800" b="1" smtClean="0"/>
              <a:t>e</a:t>
            </a:r>
            <a:r>
              <a:rPr lang="en-GB" sz="2800" smtClean="0"/>
              <a:t> are called Natural Logarithms</a:t>
            </a:r>
          </a:p>
          <a:p>
            <a:pPr eaLnBrk="1" hangingPunct="1"/>
            <a:r>
              <a:rPr lang="en-GB" sz="2800" smtClean="0"/>
              <a:t>log</a:t>
            </a:r>
            <a:r>
              <a:rPr lang="en-GB" sz="2800" baseline="-25000" smtClean="0"/>
              <a:t>e</a:t>
            </a:r>
            <a:r>
              <a:rPr lang="en-GB" sz="2800" smtClean="0"/>
              <a:t>x = ln x</a:t>
            </a:r>
            <a:endParaRPr lang="en-GB" sz="2800" b="1" smtClean="0"/>
          </a:p>
          <a:p>
            <a:pPr eaLnBrk="1" hangingPunct="1"/>
            <a:r>
              <a:rPr lang="en-GB" sz="2800" b="1" smtClean="0"/>
              <a:t>If </a:t>
            </a:r>
            <a:r>
              <a:rPr lang="en-GB" sz="2800" smtClean="0"/>
              <a:t>y = exp(x) = e</a:t>
            </a:r>
            <a:r>
              <a:rPr lang="en-GB" sz="2800" baseline="30000" smtClean="0"/>
              <a:t>x </a:t>
            </a:r>
            <a:r>
              <a:rPr lang="en-GB" sz="2800" smtClean="0"/>
              <a:t>	</a:t>
            </a:r>
          </a:p>
          <a:p>
            <a:pPr eaLnBrk="1" hangingPunct="1">
              <a:buFontTx/>
              <a:buNone/>
            </a:pPr>
            <a:r>
              <a:rPr lang="en-GB" sz="2800" smtClean="0"/>
              <a:t>	then log</a:t>
            </a:r>
            <a:r>
              <a:rPr lang="en-GB" sz="2800" baseline="-25000" smtClean="0"/>
              <a:t>e</a:t>
            </a:r>
            <a:r>
              <a:rPr lang="en-GB" sz="2800" smtClean="0"/>
              <a:t> y = x    or   ln y = x</a:t>
            </a:r>
            <a:endParaRPr lang="en-US" sz="280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i="1" smtClean="0"/>
              <a:t>Features of y = e</a:t>
            </a:r>
            <a:r>
              <a:rPr lang="en-GB" b="1" i="1" baseline="30000" smtClean="0"/>
              <a:t>x</a:t>
            </a:r>
            <a:r>
              <a:rPr lang="en-GB" smtClean="0"/>
              <a:t> </a:t>
            </a:r>
            <a:endParaRPr lang="en-US" smtClean="0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277177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non-linear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always positive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/>
            </a:r>
            <a:br>
              <a:rPr lang="en-GB" sz="2800" smtClean="0"/>
            </a:br>
            <a:r>
              <a:rPr lang="en-GB" sz="2800" smtClean="0"/>
              <a:t>as </a:t>
            </a:r>
            <a:r>
              <a:rPr lang="en-GB" sz="2800" smtClean="0">
                <a:sym typeface="Symbol" pitchFamily="18" charset="2"/>
              </a:rPr>
              <a:t></a:t>
            </a:r>
            <a:r>
              <a:rPr lang="en-GB" sz="2800" smtClean="0"/>
              <a:t> x get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  		</a:t>
            </a:r>
            <a:r>
              <a:rPr lang="en-GB" sz="2800" smtClean="0">
                <a:sym typeface="Symbol" pitchFamily="18" charset="2"/>
              </a:rPr>
              <a:t></a:t>
            </a:r>
            <a:r>
              <a:rPr lang="en-GB" sz="2800" smtClean="0"/>
              <a:t> y and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	</a:t>
            </a:r>
            <a:r>
              <a:rPr lang="en-GB" sz="2800" smtClean="0">
                <a:sym typeface="Symbol" pitchFamily="18" charset="2"/>
              </a:rPr>
              <a:t></a:t>
            </a:r>
            <a:r>
              <a:rPr lang="en-GB" sz="2800" smtClean="0"/>
              <a:t> slope of 	graph 	(</a:t>
            </a:r>
            <a:r>
              <a:rPr lang="en-GB" sz="2400" smtClean="0"/>
              <a:t>gets 	steeper</a:t>
            </a:r>
            <a:r>
              <a:rPr lang="en-GB" sz="2800" smtClean="0"/>
              <a:t>)</a:t>
            </a:r>
            <a:endParaRPr lang="en-US" sz="2800" smtClean="0"/>
          </a:p>
        </p:txBody>
      </p:sp>
      <p:pic>
        <p:nvPicPr>
          <p:cNvPr id="16388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1628775"/>
            <a:ext cx="6121400" cy="4392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GB" sz="2600" b="1" smtClean="0"/>
              <a:t>Logs can be used to solve algebraic equations where the unknown variable appears as a power</a:t>
            </a:r>
            <a:endParaRPr lang="en-US" sz="2600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2133600"/>
            <a:ext cx="8712200" cy="44973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smtClean="0"/>
              <a:t>1) rewrite equation so that it is no longer a power</a:t>
            </a:r>
            <a:endParaRPr lang="en-GB" sz="2000" smtClean="0"/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Take logs of both sides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smtClean="0"/>
              <a:t>		log(4)</a:t>
            </a:r>
            <a:r>
              <a:rPr lang="en-GB" sz="2000" baseline="30000" smtClean="0"/>
              <a:t>x</a:t>
            </a:r>
            <a:r>
              <a:rPr lang="en-GB" sz="2000" smtClean="0"/>
              <a:t> = log(64)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rule 3 =&gt; x.log(4) = log(64)</a:t>
            </a:r>
            <a:endParaRPr lang="en-GB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smtClean="0"/>
              <a:t>2) Solve for x</a:t>
            </a:r>
            <a:endParaRPr lang="en-GB" sz="2000" smtClean="0"/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x =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i="1" smtClean="0">
                <a:solidFill>
                  <a:srgbClr val="FF3300"/>
                </a:solidFill>
              </a:rPr>
              <a:t>Does not matter what base we evaluate the logs, providing the same base is applied both to the top and bottom of the equation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smtClean="0"/>
              <a:t>3) Find the value of x by evaluating logs using (for example) base 10 </a:t>
            </a:r>
            <a:endParaRPr lang="en-GB" sz="2000" smtClean="0"/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x =  		~= 3</a:t>
            </a:r>
            <a:endParaRPr lang="en-GB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smtClean="0"/>
              <a:t>Check the solution</a:t>
            </a:r>
            <a:endParaRPr lang="en-GB" sz="2000" smtClean="0"/>
          </a:p>
          <a:p>
            <a:pPr eaLnBrk="1" hangingPunct="1">
              <a:lnSpc>
                <a:spcPct val="80000"/>
              </a:lnSpc>
            </a:pPr>
            <a:r>
              <a:rPr lang="en-GB" sz="2000" smtClean="0"/>
              <a:t>(4)</a:t>
            </a:r>
            <a:r>
              <a:rPr lang="en-GB" sz="2000" baseline="30000" smtClean="0"/>
              <a:t>3</a:t>
            </a:r>
            <a:r>
              <a:rPr lang="en-GB" sz="2000" smtClean="0"/>
              <a:t> = 64</a:t>
            </a:r>
            <a:endParaRPr lang="en-US" sz="2000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195513" y="1268413"/>
            <a:ext cx="446563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An Example : </a:t>
            </a:r>
            <a:r>
              <a:rPr lang="en-GB"/>
              <a:t>Find the value of x</a:t>
            </a:r>
          </a:p>
          <a:p>
            <a:pPr algn="ctr"/>
            <a:r>
              <a:rPr lang="en-GB"/>
              <a:t> </a:t>
            </a:r>
            <a:r>
              <a:rPr lang="en-GB" sz="2400"/>
              <a:t>(4)</a:t>
            </a:r>
            <a:r>
              <a:rPr lang="en-GB" sz="2400" baseline="30000"/>
              <a:t>x</a:t>
            </a:r>
            <a:r>
              <a:rPr lang="en-GB" sz="2400"/>
              <a:t> = 64</a:t>
            </a:r>
            <a:endParaRPr lang="en-US" sz="240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1331913" y="3644900"/>
          <a:ext cx="8636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4" imgW="520700" imgH="419100" progId="Equation.3">
                  <p:embed/>
                </p:oleObj>
              </mc:Choice>
              <mc:Fallback>
                <p:oleObj name="Equation" r:id="rId4" imgW="5207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644900"/>
                        <a:ext cx="86360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1187450" y="5084763"/>
          <a:ext cx="792163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6" imgW="482391" imgH="393529" progId="Equation.3">
                  <p:embed/>
                </p:oleObj>
              </mc:Choice>
              <mc:Fallback>
                <p:oleObj name="Equation" r:id="rId6" imgW="482391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084763"/>
                        <a:ext cx="792163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smtClean="0"/>
              <a:t>Logs can be used to solve algebraic equations where the unknown variable appears as a power</a:t>
            </a:r>
            <a:endParaRPr lang="en-US" sz="32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4213" y="2781300"/>
            <a:ext cx="8002587" cy="38496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400" b="1" smtClean="0"/>
              <a:t>Simplify</a:t>
            </a:r>
            <a:endParaRPr lang="en-GB" sz="1400" smtClean="0"/>
          </a:p>
          <a:p>
            <a:pPr eaLnBrk="1" hangingPunct="1">
              <a:lnSpc>
                <a:spcPct val="80000"/>
              </a:lnSpc>
            </a:pPr>
            <a:r>
              <a:rPr lang="en-GB" sz="1400" smtClean="0"/>
              <a:t>divide across by 200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400" smtClean="0"/>
              <a:t>		(1.1)</a:t>
            </a:r>
            <a:r>
              <a:rPr lang="en-GB" sz="1400" baseline="30000" smtClean="0"/>
              <a:t>x</a:t>
            </a:r>
            <a:r>
              <a:rPr lang="en-GB" sz="1400" smtClean="0"/>
              <a:t> = 100</a:t>
            </a:r>
            <a:endParaRPr lang="en-GB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400" b="1" smtClean="0"/>
              <a:t>to find x, rewrite equation so that it is no longer a power</a:t>
            </a:r>
            <a:endParaRPr lang="en-GB" sz="1400" smtClean="0"/>
          </a:p>
          <a:p>
            <a:pPr eaLnBrk="1" hangingPunct="1">
              <a:lnSpc>
                <a:spcPct val="80000"/>
              </a:lnSpc>
            </a:pPr>
            <a:r>
              <a:rPr lang="en-GB" sz="1400" smtClean="0"/>
              <a:t>Take logs of both sides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400" smtClean="0"/>
              <a:t>		log(1.1)</a:t>
            </a:r>
            <a:r>
              <a:rPr lang="en-GB" sz="1400" baseline="30000" smtClean="0"/>
              <a:t>x</a:t>
            </a:r>
            <a:r>
              <a:rPr lang="en-GB" sz="1400" smtClean="0"/>
              <a:t> = log(100)</a:t>
            </a:r>
          </a:p>
          <a:p>
            <a:pPr eaLnBrk="1" hangingPunct="1">
              <a:lnSpc>
                <a:spcPct val="80000"/>
              </a:lnSpc>
            </a:pPr>
            <a:r>
              <a:rPr lang="en-GB" sz="1400" smtClean="0"/>
              <a:t>rule 3 =&gt; x.log(1.1) = log(100)</a:t>
            </a:r>
            <a:endParaRPr lang="en-GB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400" b="1" smtClean="0"/>
              <a:t>Solve for x</a:t>
            </a:r>
            <a:endParaRPr lang="en-GB" sz="1400" smtClean="0"/>
          </a:p>
          <a:p>
            <a:pPr eaLnBrk="1" hangingPunct="1">
              <a:lnSpc>
                <a:spcPct val="80000"/>
              </a:lnSpc>
            </a:pPr>
            <a:r>
              <a:rPr lang="en-GB" sz="1400" smtClean="0"/>
              <a:t>x =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400" smtClean="0">
                <a:solidFill>
                  <a:srgbClr val="FF3300"/>
                </a:solidFill>
              </a:rPr>
              <a:t>no matter what base we evaluate the logs, providing the same base is applied both to the top and bottom of the equation</a:t>
            </a:r>
            <a:endParaRPr lang="en-GB" sz="1400" b="1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400" b="1" smtClean="0"/>
              <a:t>Find the value of x by evaluating logs using (for example) base 10 </a:t>
            </a:r>
            <a:endParaRPr lang="en-GB" sz="1400" smtClean="0"/>
          </a:p>
          <a:p>
            <a:pPr eaLnBrk="1" hangingPunct="1">
              <a:lnSpc>
                <a:spcPct val="80000"/>
              </a:lnSpc>
            </a:pPr>
            <a:r>
              <a:rPr lang="en-GB" sz="1400" smtClean="0"/>
              <a:t>x =  		= 48.32</a:t>
            </a:r>
            <a:endParaRPr lang="en-GB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400" b="1" smtClean="0"/>
              <a:t>Check the solution</a:t>
            </a:r>
            <a:endParaRPr lang="en-GB" sz="1400" smtClean="0"/>
          </a:p>
          <a:p>
            <a:pPr eaLnBrk="1" hangingPunct="1">
              <a:lnSpc>
                <a:spcPct val="80000"/>
              </a:lnSpc>
            </a:pPr>
            <a:r>
              <a:rPr lang="en-GB" sz="1400" smtClean="0"/>
              <a:t>200(1.1)</a:t>
            </a:r>
            <a:r>
              <a:rPr lang="en-GB" sz="1400" baseline="30000" smtClean="0"/>
              <a:t>x</a:t>
            </a:r>
            <a:r>
              <a:rPr lang="en-GB" sz="1400" smtClean="0"/>
              <a:t> = 20000</a:t>
            </a:r>
          </a:p>
          <a:p>
            <a:pPr eaLnBrk="1" hangingPunct="1">
              <a:lnSpc>
                <a:spcPct val="80000"/>
              </a:lnSpc>
            </a:pPr>
            <a:r>
              <a:rPr lang="en-GB" sz="1400" smtClean="0"/>
              <a:t>200(1.1)</a:t>
            </a:r>
            <a:r>
              <a:rPr lang="en-GB" sz="1400" baseline="30000" smtClean="0"/>
              <a:t>48.32</a:t>
            </a:r>
            <a:r>
              <a:rPr lang="en-GB" sz="1400" smtClean="0"/>
              <a:t> = 20004</a:t>
            </a:r>
            <a:r>
              <a:rPr lang="en-US" sz="1400" smtClean="0"/>
              <a:t> 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411413" y="1628775"/>
            <a:ext cx="4465637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An Example : </a:t>
            </a:r>
            <a:r>
              <a:rPr lang="en-GB"/>
              <a:t>Find the value of x</a:t>
            </a:r>
          </a:p>
          <a:p>
            <a:pPr algn="ctr"/>
            <a:r>
              <a:rPr lang="en-GB"/>
              <a:t> </a:t>
            </a:r>
            <a:r>
              <a:rPr lang="en-GB" sz="2400"/>
              <a:t>200(1.1)</a:t>
            </a:r>
            <a:r>
              <a:rPr lang="en-GB" sz="2400" baseline="30000"/>
              <a:t>x</a:t>
            </a:r>
            <a:r>
              <a:rPr lang="en-GB" sz="2400"/>
              <a:t> = 20000</a:t>
            </a:r>
            <a:endParaRPr lang="en-US" sz="24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476375" y="4437063"/>
          <a:ext cx="71913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4" imgW="838200" imgH="609600" progId="Equation.3">
                  <p:embed/>
                </p:oleObj>
              </mc:Choice>
              <mc:Fallback>
                <p:oleObj name="Equation" r:id="rId4" imgW="838200" imgH="609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437063"/>
                        <a:ext cx="719138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1476375" y="5445125"/>
          <a:ext cx="50482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6" imgW="698197" imgH="571252" progId="Equation.3">
                  <p:embed/>
                </p:oleObj>
              </mc:Choice>
              <mc:Fallback>
                <p:oleObj name="Equation" r:id="rId6" imgW="698197" imgH="57125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445125"/>
                        <a:ext cx="50482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8147050" cy="1152525"/>
          </a:xfrm>
        </p:spPr>
        <p:txBody>
          <a:bodyPr/>
          <a:lstStyle/>
          <a:p>
            <a:pPr eaLnBrk="1" hangingPunct="1"/>
            <a:r>
              <a:rPr lang="en-GB" sz="4000" b="1" smtClean="0"/>
              <a:t>Another Example: </a:t>
            </a:r>
            <a:br>
              <a:rPr lang="en-GB" sz="4000" b="1" smtClean="0"/>
            </a:br>
            <a:r>
              <a:rPr lang="en-GB" sz="4000" smtClean="0"/>
              <a:t>Find the value of x</a:t>
            </a:r>
            <a:br>
              <a:rPr lang="en-GB" sz="4000" smtClean="0"/>
            </a:br>
            <a:r>
              <a:rPr lang="en-GB" sz="4000" smtClean="0"/>
              <a:t>5</a:t>
            </a:r>
            <a:r>
              <a:rPr lang="en-GB" sz="4000" baseline="30000" smtClean="0"/>
              <a:t>x</a:t>
            </a:r>
            <a:r>
              <a:rPr lang="en-GB" sz="4000" smtClean="0"/>
              <a:t> = 2(3)</a:t>
            </a:r>
            <a:r>
              <a:rPr lang="en-GB" sz="4000" baseline="30000" smtClean="0"/>
              <a:t>x</a:t>
            </a:r>
            <a:endParaRPr lang="en-US" sz="4000" baseline="30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2276475"/>
            <a:ext cx="6985000" cy="39211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GB" sz="2800" b="1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sz="2800" b="1" smtClean="0"/>
              <a:t>rewrite equation so x is not a power</a:t>
            </a:r>
            <a:endParaRPr lang="en-GB" sz="280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GB" sz="2800" smtClean="0"/>
              <a:t>Take logs of both sides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	log(5</a:t>
            </a:r>
            <a:r>
              <a:rPr lang="en-GB" sz="2800" baseline="30000" smtClean="0"/>
              <a:t>x</a:t>
            </a:r>
            <a:r>
              <a:rPr lang="en-GB" sz="2800" smtClean="0"/>
              <a:t>) = log(2</a:t>
            </a:r>
            <a:r>
              <a:rPr lang="en-GB" sz="2800" smtClean="0">
                <a:sym typeface="Symbol" pitchFamily="18" charset="2"/>
              </a:rPr>
              <a:t></a:t>
            </a:r>
            <a:r>
              <a:rPr lang="en-GB" sz="2800" smtClean="0"/>
              <a:t>3</a:t>
            </a:r>
            <a:r>
              <a:rPr lang="en-GB" sz="2800" baseline="30000" smtClean="0"/>
              <a:t>x</a:t>
            </a:r>
            <a:r>
              <a:rPr lang="en-GB" sz="2800" smtClean="0"/>
              <a:t>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GB" sz="2800" smtClean="0"/>
              <a:t>rule 1 =&gt; log 5</a:t>
            </a:r>
            <a:r>
              <a:rPr lang="en-GB" sz="2800" baseline="30000" smtClean="0"/>
              <a:t>x</a:t>
            </a:r>
            <a:r>
              <a:rPr lang="en-GB" sz="2800" smtClean="0"/>
              <a:t> = log 2 + log 3</a:t>
            </a:r>
            <a:r>
              <a:rPr lang="en-GB" sz="2800" baseline="30000" smtClean="0"/>
              <a:t>x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GB" sz="2800" smtClean="0"/>
              <a:t>rule 3 =&gt; x.log 5 = log 2 + x.log 3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GB" sz="2800" smtClean="0"/>
          </a:p>
          <a:p>
            <a:pPr marL="2209800" lvl="4" indent="-381000" eaLnBrk="1" hangingPunct="1">
              <a:lnSpc>
                <a:spcPct val="90000"/>
              </a:lnSpc>
            </a:pPr>
            <a:r>
              <a:rPr lang="en-GB" sz="1800" smtClean="0"/>
              <a:t>Cont……..</a:t>
            </a:r>
            <a:endParaRPr lang="en-US" sz="1800" smtClean="0"/>
          </a:p>
        </p:txBody>
      </p:sp>
    </p:spTree>
  </p:cSld>
  <p:clrMapOvr>
    <a:masterClrMapping/>
  </p:clrMapOvr>
  <p:transition>
    <p:check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33375"/>
            <a:ext cx="8291513" cy="5792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smtClean="0"/>
              <a:t>2.</a:t>
            </a:r>
          </a:p>
          <a:p>
            <a:pPr eaLnBrk="1" hangingPunct="1">
              <a:buFontTx/>
              <a:buNone/>
            </a:pPr>
            <a:endParaRPr lang="en-GB" sz="2800" smtClean="0"/>
          </a:p>
          <a:p>
            <a:pPr eaLnBrk="1" hangingPunct="1">
              <a:buFontTx/>
              <a:buNone/>
            </a:pPr>
            <a:endParaRPr lang="en-GB" sz="2800" smtClean="0"/>
          </a:p>
          <a:p>
            <a:pPr eaLnBrk="1" hangingPunct="1">
              <a:buFontTx/>
              <a:buNone/>
            </a:pPr>
            <a:endParaRPr lang="en-GB" sz="2800" smtClean="0"/>
          </a:p>
          <a:p>
            <a:pPr eaLnBrk="1" hangingPunct="1">
              <a:buFontTx/>
              <a:buNone/>
            </a:pPr>
            <a:endParaRPr lang="en-GB" sz="2800" smtClean="0"/>
          </a:p>
          <a:p>
            <a:pPr eaLnBrk="1" hangingPunct="1">
              <a:buFontTx/>
              <a:buNone/>
            </a:pPr>
            <a:endParaRPr lang="en-GB" sz="2800" smtClean="0"/>
          </a:p>
          <a:p>
            <a:pPr eaLnBrk="1" hangingPunct="1">
              <a:buFontTx/>
              <a:buNone/>
            </a:pPr>
            <a:r>
              <a:rPr lang="en-GB" sz="2800" smtClean="0"/>
              <a:t>3. </a:t>
            </a:r>
          </a:p>
          <a:p>
            <a:pPr eaLnBrk="1" hangingPunct="1">
              <a:buFontTx/>
              <a:buNone/>
            </a:pPr>
            <a:endParaRPr lang="en-GB" sz="2800" smtClean="0"/>
          </a:p>
          <a:p>
            <a:pPr eaLnBrk="1" hangingPunct="1">
              <a:buFontTx/>
              <a:buNone/>
            </a:pPr>
            <a:endParaRPr lang="en-GB" sz="2800" smtClean="0"/>
          </a:p>
          <a:p>
            <a:pPr eaLnBrk="1" hangingPunct="1">
              <a:buFontTx/>
              <a:buNone/>
            </a:pPr>
            <a:endParaRPr lang="en-GB" sz="2800" smtClean="0"/>
          </a:p>
          <a:p>
            <a:pPr eaLnBrk="1" hangingPunct="1">
              <a:buFontTx/>
              <a:buNone/>
            </a:pPr>
            <a:r>
              <a:rPr lang="en-GB" sz="2800" smtClean="0"/>
              <a:t>4.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pic>
        <p:nvPicPr>
          <p:cNvPr id="20483" name="Picture 14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2997200"/>
            <a:ext cx="5905500" cy="2311400"/>
          </a:xfrm>
          <a:noFill/>
        </p:spPr>
      </p:pic>
      <p:pic>
        <p:nvPicPr>
          <p:cNvPr id="20484" name="Picture 4"/>
          <p:cNvPicPr>
            <a:picLocks noChangeAspect="1" noChangeArrowheads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38113"/>
            <a:ext cx="6985000" cy="2930525"/>
          </a:xfrm>
          <a:noFill/>
        </p:spPr>
      </p:pic>
      <p:pic>
        <p:nvPicPr>
          <p:cNvPr id="20485" name="Picture 17"/>
          <p:cNvPicPr>
            <a:picLocks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5157788"/>
            <a:ext cx="5976938" cy="1371600"/>
          </a:xfrm>
          <a:noFill/>
        </p:spPr>
      </p:pic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Indices</a:t>
            </a:r>
            <a:endParaRPr lang="en-US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832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b="1" smtClean="0"/>
              <a:t>Definition</a:t>
            </a:r>
            <a:r>
              <a:rPr lang="en-GB" sz="2800" smtClean="0"/>
              <a:t> - Any expression written as </a:t>
            </a:r>
            <a:r>
              <a:rPr lang="en-GB" sz="2800" b="1" smtClean="0"/>
              <a:t>a</a:t>
            </a:r>
            <a:r>
              <a:rPr lang="en-GB" sz="2800" b="1" baseline="30000" smtClean="0"/>
              <a:t>n</a:t>
            </a:r>
            <a:r>
              <a:rPr lang="en-GB" sz="2800" smtClean="0"/>
              <a:t> is defined as the variable </a:t>
            </a:r>
            <a:r>
              <a:rPr lang="en-GB" sz="2800" b="1" smtClean="0"/>
              <a:t>a</a:t>
            </a:r>
            <a:r>
              <a:rPr lang="en-GB" sz="2800" smtClean="0"/>
              <a:t> raised to the power of the number </a:t>
            </a:r>
            <a:r>
              <a:rPr lang="en-GB" sz="2800" b="1" smtClean="0"/>
              <a:t>n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smtClean="0"/>
              <a:t>n</a:t>
            </a:r>
            <a:r>
              <a:rPr lang="en-GB" sz="2800" smtClean="0"/>
              <a:t> is called a power, an index or an exponent of </a:t>
            </a:r>
            <a:r>
              <a:rPr lang="en-GB" sz="2800" b="1" smtClean="0"/>
              <a:t>a</a:t>
            </a:r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  <a:p>
            <a:pPr eaLnBrk="1" hangingPunct="1">
              <a:lnSpc>
                <a:spcPct val="90000"/>
              </a:lnSpc>
            </a:pPr>
            <a:r>
              <a:rPr lang="en-GB" sz="2800" b="1" smtClean="0"/>
              <a:t>Example </a:t>
            </a:r>
            <a:r>
              <a:rPr lang="en-GB" sz="2800" smtClean="0"/>
              <a:t>- where n is a positive whole number,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	a</a:t>
            </a:r>
            <a:r>
              <a:rPr lang="en-GB" sz="2800" baseline="30000" smtClean="0"/>
              <a:t>1</a:t>
            </a:r>
            <a:r>
              <a:rPr lang="en-GB" sz="2800" smtClean="0"/>
              <a:t> = 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	a</a:t>
            </a:r>
            <a:r>
              <a:rPr lang="en-GB" sz="2800" baseline="30000" smtClean="0"/>
              <a:t>2</a:t>
            </a:r>
            <a:r>
              <a:rPr lang="en-GB" sz="2800" smtClean="0"/>
              <a:t> = a </a:t>
            </a:r>
            <a:r>
              <a:rPr lang="en-GB" sz="2800" smtClean="0">
                <a:sym typeface="Symbol" pitchFamily="18" charset="2"/>
              </a:rPr>
              <a:t></a:t>
            </a:r>
            <a:r>
              <a:rPr lang="en-GB" sz="2800" smtClean="0"/>
              <a:t> 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	a</a:t>
            </a:r>
            <a:r>
              <a:rPr lang="en-GB" sz="2800" baseline="30000" smtClean="0"/>
              <a:t>3</a:t>
            </a:r>
            <a:r>
              <a:rPr lang="en-GB" sz="2800" smtClean="0"/>
              <a:t> = a </a:t>
            </a:r>
            <a:r>
              <a:rPr lang="en-GB" sz="2800" smtClean="0">
                <a:sym typeface="Symbol" pitchFamily="18" charset="2"/>
              </a:rPr>
              <a:t></a:t>
            </a:r>
            <a:r>
              <a:rPr lang="en-GB" sz="2800" smtClean="0"/>
              <a:t> a </a:t>
            </a:r>
            <a:r>
              <a:rPr lang="en-GB" sz="2800" smtClean="0">
                <a:sym typeface="Symbol" pitchFamily="18" charset="2"/>
              </a:rPr>
              <a:t></a:t>
            </a:r>
            <a:r>
              <a:rPr lang="en-GB" sz="2800" smtClean="0"/>
              <a:t> 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	a</a:t>
            </a:r>
            <a:r>
              <a:rPr lang="en-GB" sz="2800" baseline="30000" smtClean="0"/>
              <a:t>n</a:t>
            </a:r>
            <a:r>
              <a:rPr lang="en-GB" sz="2800" smtClean="0"/>
              <a:t> = a </a:t>
            </a:r>
            <a:r>
              <a:rPr lang="en-GB" sz="2800" smtClean="0">
                <a:sym typeface="Symbol" pitchFamily="18" charset="2"/>
              </a:rPr>
              <a:t></a:t>
            </a:r>
            <a:r>
              <a:rPr lang="en-GB" sz="2800" smtClean="0"/>
              <a:t> a </a:t>
            </a:r>
            <a:r>
              <a:rPr lang="en-GB" sz="2800" smtClean="0">
                <a:sym typeface="Symbol" pitchFamily="18" charset="2"/>
              </a:rPr>
              <a:t></a:t>
            </a:r>
            <a:r>
              <a:rPr lang="en-GB" sz="2800" smtClean="0"/>
              <a:t> a </a:t>
            </a:r>
            <a:r>
              <a:rPr lang="en-GB" sz="2800" smtClean="0">
                <a:sym typeface="Symbol" pitchFamily="18" charset="2"/>
              </a:rPr>
              <a:t></a:t>
            </a:r>
            <a:r>
              <a:rPr lang="en-GB" sz="2800" smtClean="0"/>
              <a:t> a……</a:t>
            </a:r>
            <a:r>
              <a:rPr lang="en-GB" sz="2800" i="1" smtClean="0"/>
              <a:t>n</a:t>
            </a:r>
            <a:r>
              <a:rPr lang="en-GB" sz="2800" smtClean="0"/>
              <a:t> times </a:t>
            </a:r>
            <a:endParaRPr lang="en-GB" sz="2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b="1" smtClean="0"/>
              <a:t/>
            </a:r>
            <a:br>
              <a:rPr lang="en-GB" sz="2800" b="1" smtClean="0"/>
            </a:br>
            <a:endParaRPr lang="en-US" sz="2800" b="1" smtClean="0"/>
          </a:p>
        </p:txBody>
      </p:sp>
    </p:spTree>
  </p:cSld>
  <p:clrMapOvr>
    <a:masterClrMapping/>
  </p:clrMapOvr>
  <p:transition>
    <p:check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04813"/>
            <a:ext cx="7920037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7559675" cy="619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Good Learning Strategy!</a:t>
            </a:r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 eaLnBrk="1" hangingPunct="1"/>
            <a:r>
              <a:rPr lang="en-GB" sz="3600" smtClean="0"/>
              <a:t>Up to students to revise and practice the rules of indices and logs using examples from textbooks. </a:t>
            </a:r>
            <a:endParaRPr lang="en-IE" sz="3600" smtClean="0"/>
          </a:p>
          <a:p>
            <a:pPr eaLnBrk="1" hangingPunct="1"/>
            <a:r>
              <a:rPr lang="en-IE" sz="3600" smtClean="0"/>
              <a:t>These rules are very important for remaining topics in the course</a:t>
            </a:r>
            <a:r>
              <a:rPr lang="en-IE" sz="2800" smtClean="0"/>
              <a:t>.</a:t>
            </a:r>
            <a:endParaRPr lang="en-US" sz="2800" smtClean="0"/>
          </a:p>
        </p:txBody>
      </p:sp>
      <p:pic>
        <p:nvPicPr>
          <p:cNvPr id="23556" name="Picture 4" descr="MCj03478690000[1]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59563" y="4221163"/>
            <a:ext cx="2071687" cy="1889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964612" cy="850900"/>
          </a:xfrm>
        </p:spPr>
        <p:txBody>
          <a:bodyPr/>
          <a:lstStyle/>
          <a:p>
            <a:pPr eaLnBrk="1" hangingPunct="1"/>
            <a:r>
              <a:rPr lang="en-GB" sz="4000" b="1" smtClean="0"/>
              <a:t>Indices satisfy the following rules:</a:t>
            </a:r>
            <a:r>
              <a:rPr lang="en-GB" sz="4000" smtClean="0"/>
              <a:t> </a:t>
            </a:r>
            <a:endParaRPr lang="en-U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732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b="1" smtClean="0"/>
              <a:t>1) </a:t>
            </a:r>
            <a:r>
              <a:rPr lang="en-GB" sz="2800" smtClean="0"/>
              <a:t>where n is </a:t>
            </a:r>
            <a:r>
              <a:rPr lang="en-GB" sz="2800" i="1" smtClean="0"/>
              <a:t>positive whole</a:t>
            </a:r>
            <a:r>
              <a:rPr lang="en-GB" sz="2800" smtClean="0"/>
              <a:t> number</a:t>
            </a:r>
            <a:endParaRPr lang="en-GB" sz="2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b="1" smtClean="0"/>
              <a:t>	a</a:t>
            </a:r>
            <a:r>
              <a:rPr lang="en-GB" sz="2800" b="1" baseline="30000" smtClean="0"/>
              <a:t>n</a:t>
            </a:r>
            <a:r>
              <a:rPr lang="en-GB" sz="2800" b="1" smtClean="0"/>
              <a:t> = a </a:t>
            </a:r>
            <a:r>
              <a:rPr lang="en-GB" sz="2800" b="1" smtClean="0">
                <a:sym typeface="Symbol" pitchFamily="18" charset="2"/>
              </a:rPr>
              <a:t></a:t>
            </a:r>
            <a:r>
              <a:rPr lang="en-GB" sz="2800" b="1" smtClean="0"/>
              <a:t> a </a:t>
            </a:r>
            <a:r>
              <a:rPr lang="en-GB" sz="2800" b="1" smtClean="0">
                <a:sym typeface="Symbol" pitchFamily="18" charset="2"/>
              </a:rPr>
              <a:t></a:t>
            </a:r>
            <a:r>
              <a:rPr lang="en-GB" sz="2800" b="1" smtClean="0"/>
              <a:t> a </a:t>
            </a:r>
            <a:r>
              <a:rPr lang="en-GB" sz="2800" b="1" smtClean="0">
                <a:sym typeface="Symbol" pitchFamily="18" charset="2"/>
              </a:rPr>
              <a:t></a:t>
            </a:r>
            <a:r>
              <a:rPr lang="en-GB" sz="2800" b="1" smtClean="0"/>
              <a:t> a……</a:t>
            </a:r>
            <a:r>
              <a:rPr lang="en-GB" sz="2800" b="1" i="1" smtClean="0"/>
              <a:t>n</a:t>
            </a:r>
            <a:r>
              <a:rPr lang="en-GB" sz="2800" b="1" smtClean="0"/>
              <a:t> times</a:t>
            </a:r>
            <a:endParaRPr lang="en-GB" sz="2800" smtClean="0"/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e.g. 2</a:t>
            </a:r>
            <a:r>
              <a:rPr lang="en-GB" sz="2800" baseline="30000" smtClean="0"/>
              <a:t>3</a:t>
            </a:r>
            <a:r>
              <a:rPr lang="en-GB" sz="2800" smtClean="0"/>
              <a:t> = 2 </a:t>
            </a:r>
            <a:r>
              <a:rPr lang="en-GB" sz="2800" smtClean="0">
                <a:sym typeface="Symbol" pitchFamily="18" charset="2"/>
              </a:rPr>
              <a:t></a:t>
            </a:r>
            <a:r>
              <a:rPr lang="en-GB" sz="2800" smtClean="0"/>
              <a:t> 2 </a:t>
            </a:r>
            <a:r>
              <a:rPr lang="en-GB" sz="2800" smtClean="0">
                <a:sym typeface="Symbol" pitchFamily="18" charset="2"/>
              </a:rPr>
              <a:t></a:t>
            </a:r>
            <a:r>
              <a:rPr lang="en-GB" sz="2800" smtClean="0"/>
              <a:t> 2  = 8</a:t>
            </a:r>
          </a:p>
          <a:p>
            <a:pPr eaLnBrk="1" hangingPunct="1">
              <a:lnSpc>
                <a:spcPct val="80000"/>
              </a:lnSpc>
            </a:pPr>
            <a:endParaRPr lang="en-GB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b="1" smtClean="0"/>
              <a:t>2) </a:t>
            </a:r>
            <a:r>
              <a:rPr lang="en-GB" sz="2800" i="1" u="sng" smtClean="0"/>
              <a:t>Negative</a:t>
            </a:r>
            <a:r>
              <a:rPr lang="en-GB" sz="2800" smtClean="0"/>
              <a:t> powers…..</a:t>
            </a:r>
          </a:p>
          <a:p>
            <a:pPr eaLnBrk="1" hangingPunct="1">
              <a:lnSpc>
                <a:spcPct val="80000"/>
              </a:lnSpc>
            </a:pPr>
            <a:endParaRPr lang="en-GB" sz="2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b="1" smtClean="0"/>
              <a:t>	a</a:t>
            </a:r>
            <a:r>
              <a:rPr lang="en-GB" sz="2800" b="1" baseline="30000" smtClean="0"/>
              <a:t>-n  </a:t>
            </a:r>
            <a:r>
              <a:rPr lang="en-GB" sz="2800" b="1" smtClean="0"/>
              <a:t>=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b="1" smtClean="0"/>
              <a:t> </a:t>
            </a:r>
            <a:r>
              <a:rPr lang="en-GB" sz="2800" smtClean="0"/>
              <a:t>e.g. </a:t>
            </a:r>
            <a:r>
              <a:rPr lang="en-GB" sz="2800" b="1" smtClean="0"/>
              <a:t>a</a:t>
            </a:r>
            <a:r>
              <a:rPr lang="en-GB" sz="2800" b="1" baseline="30000" smtClean="0"/>
              <a:t>-2</a:t>
            </a:r>
            <a:r>
              <a:rPr lang="en-GB" sz="2800" b="1" smtClean="0"/>
              <a:t>  = </a:t>
            </a:r>
            <a:endParaRPr lang="en-GB" sz="2800" smtClean="0"/>
          </a:p>
          <a:p>
            <a:pPr eaLnBrk="1" hangingPunct="1">
              <a:lnSpc>
                <a:spcPct val="80000"/>
              </a:lnSpc>
            </a:pPr>
            <a:endParaRPr lang="en-GB" sz="2800" smtClean="0"/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e.g. where a = 2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2</a:t>
            </a:r>
            <a:r>
              <a:rPr lang="en-GB" sz="2800" baseline="30000" smtClean="0"/>
              <a:t>-1 </a:t>
            </a:r>
            <a:r>
              <a:rPr lang="en-GB" sz="2800" smtClean="0"/>
              <a:t>=  </a:t>
            </a:r>
            <a:r>
              <a:rPr lang="en-GB" sz="2800" b="1" smtClean="0"/>
              <a:t> 	or   </a:t>
            </a:r>
            <a:r>
              <a:rPr lang="en-GB" sz="2800" smtClean="0"/>
              <a:t>2</a:t>
            </a:r>
            <a:r>
              <a:rPr lang="en-GB" sz="2800" baseline="30000" smtClean="0"/>
              <a:t>-2  </a:t>
            </a:r>
            <a:r>
              <a:rPr lang="en-GB" sz="2800" smtClean="0"/>
              <a:t>= </a:t>
            </a:r>
            <a:endParaRPr lang="en-GB" sz="2800" b="1" smtClean="0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1" name="Object 4"/>
          <p:cNvGraphicFramePr>
            <a:graphicFrameLocks noChangeAspect="1"/>
          </p:cNvGraphicFramePr>
          <p:nvPr/>
        </p:nvGraphicFramePr>
        <p:xfrm>
          <a:off x="1763713" y="3429000"/>
          <a:ext cx="5143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4" imgW="228501" imgH="393529" progId="Equation.3">
                  <p:embed/>
                </p:oleObj>
              </mc:Choice>
              <mc:Fallback>
                <p:oleObj name="Equation" r:id="rId4" imgW="228501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429000"/>
                        <a:ext cx="51435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3" name="Object 6"/>
          <p:cNvGraphicFramePr>
            <a:graphicFrameLocks noChangeAspect="1"/>
          </p:cNvGraphicFramePr>
          <p:nvPr/>
        </p:nvGraphicFramePr>
        <p:xfrm>
          <a:off x="2339975" y="4221163"/>
          <a:ext cx="48577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6" imgW="215713" imgH="393359" progId="Equation.3">
                  <p:embed/>
                </p:oleObj>
              </mc:Choice>
              <mc:Fallback>
                <p:oleObj name="Equation" r:id="rId6" imgW="215713" imgH="39335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221163"/>
                        <a:ext cx="485775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5" name="Object 8"/>
          <p:cNvGraphicFramePr>
            <a:graphicFrameLocks noChangeAspect="1"/>
          </p:cNvGraphicFramePr>
          <p:nvPr/>
        </p:nvGraphicFramePr>
        <p:xfrm>
          <a:off x="1619250" y="5734050"/>
          <a:ext cx="3429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8" imgW="152334" imgH="393529" progId="Equation.3">
                  <p:embed/>
                </p:oleObj>
              </mc:Choice>
              <mc:Fallback>
                <p:oleObj name="Equation" r:id="rId8" imgW="152334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5734050"/>
                        <a:ext cx="34290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7" name="Object 10"/>
          <p:cNvGraphicFramePr>
            <a:graphicFrameLocks noChangeAspect="1"/>
          </p:cNvGraphicFramePr>
          <p:nvPr/>
        </p:nvGraphicFramePr>
        <p:xfrm>
          <a:off x="3995738" y="5661025"/>
          <a:ext cx="13525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10" imgW="596641" imgH="393529" progId="Equation.3">
                  <p:embed/>
                </p:oleObj>
              </mc:Choice>
              <mc:Fallback>
                <p:oleObj name="Equation" r:id="rId10" imgW="596641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5661025"/>
                        <a:ext cx="135255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4619625" cy="5000625"/>
          </a:xfrm>
        </p:spPr>
        <p:txBody>
          <a:bodyPr/>
          <a:lstStyle/>
          <a:p>
            <a:pPr eaLnBrk="1" hangingPunct="1"/>
            <a:r>
              <a:rPr lang="en-GB" sz="2400" b="1" smtClean="0"/>
              <a:t>3) </a:t>
            </a:r>
            <a:r>
              <a:rPr lang="en-GB" sz="2400" smtClean="0"/>
              <a:t>A </a:t>
            </a:r>
            <a:r>
              <a:rPr lang="en-GB" sz="2400" i="1" u="sng" smtClean="0"/>
              <a:t>Zero</a:t>
            </a:r>
            <a:r>
              <a:rPr lang="en-GB" sz="2400" smtClean="0"/>
              <a:t> power</a:t>
            </a:r>
            <a:endParaRPr lang="en-GB" sz="2400" b="1" smtClean="0"/>
          </a:p>
          <a:p>
            <a:pPr eaLnBrk="1" hangingPunct="1">
              <a:buFontTx/>
              <a:buNone/>
            </a:pPr>
            <a:r>
              <a:rPr lang="en-GB" sz="2400" b="1" smtClean="0"/>
              <a:t>		a</a:t>
            </a:r>
            <a:r>
              <a:rPr lang="en-GB" sz="2400" b="1" baseline="30000" smtClean="0"/>
              <a:t>0</a:t>
            </a:r>
            <a:r>
              <a:rPr lang="en-GB" sz="2400" b="1" smtClean="0"/>
              <a:t> = 1       </a:t>
            </a:r>
            <a:endParaRPr lang="en-GB" sz="2400" smtClean="0"/>
          </a:p>
          <a:p>
            <a:pPr eaLnBrk="1" hangingPunct="1">
              <a:buFontTx/>
              <a:buNone/>
            </a:pPr>
            <a:r>
              <a:rPr lang="en-GB" sz="2400" smtClean="0"/>
              <a:t>		e.g. 8</a:t>
            </a:r>
            <a:r>
              <a:rPr lang="en-GB" sz="2400" baseline="30000" smtClean="0"/>
              <a:t>0</a:t>
            </a:r>
            <a:r>
              <a:rPr lang="en-GB" sz="2400" smtClean="0"/>
              <a:t> = 1</a:t>
            </a:r>
          </a:p>
          <a:p>
            <a:pPr eaLnBrk="1" hangingPunct="1">
              <a:buFontTx/>
              <a:buNone/>
            </a:pPr>
            <a:endParaRPr lang="en-GB" sz="2400" smtClean="0"/>
          </a:p>
          <a:p>
            <a:pPr eaLnBrk="1" hangingPunct="1"/>
            <a:r>
              <a:rPr lang="en-GB" sz="2400" b="1" smtClean="0"/>
              <a:t>4) </a:t>
            </a:r>
            <a:r>
              <a:rPr lang="en-GB" sz="2400" smtClean="0"/>
              <a:t>A </a:t>
            </a:r>
            <a:r>
              <a:rPr lang="en-GB" sz="2400" i="1" u="sng" smtClean="0"/>
              <a:t>Fractional</a:t>
            </a:r>
            <a:r>
              <a:rPr lang="en-GB" sz="2400" smtClean="0"/>
              <a:t> power</a:t>
            </a:r>
          </a:p>
          <a:p>
            <a:pPr eaLnBrk="1" hangingPunct="1"/>
            <a:endParaRPr lang="en-GB" sz="2400" smtClean="0"/>
          </a:p>
          <a:p>
            <a:pPr eaLnBrk="1" hangingPunct="1"/>
            <a:endParaRPr lang="en-GB" sz="2400" smtClean="0"/>
          </a:p>
          <a:p>
            <a:pPr eaLnBrk="1" hangingPunct="1">
              <a:buFontTx/>
              <a:buNone/>
            </a:pPr>
            <a:r>
              <a:rPr lang="en-GB" sz="2400" smtClean="0"/>
              <a:t>	</a:t>
            </a:r>
          </a:p>
          <a:p>
            <a:pPr eaLnBrk="1" hangingPunct="1">
              <a:buFontTx/>
              <a:buNone/>
            </a:pPr>
            <a:r>
              <a:rPr lang="en-GB" sz="2400" smtClean="0"/>
              <a:t>e.g.</a:t>
            </a:r>
          </a:p>
          <a:p>
            <a:pPr eaLnBrk="1" hangingPunct="1"/>
            <a:endParaRPr lang="en-GB" sz="2400" smtClean="0"/>
          </a:p>
          <a:p>
            <a:pPr eaLnBrk="1" hangingPunct="1">
              <a:buFontTx/>
              <a:buNone/>
            </a:pPr>
            <a:r>
              <a:rPr lang="en-GB" sz="2400" smtClean="0"/>
              <a:t>	 	</a:t>
            </a:r>
            <a:endParaRPr lang="en-US" sz="2400" smtClean="0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763713" y="3573463"/>
          <a:ext cx="1944687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4" imgW="545863" imgH="241195" progId="Equation.3">
                  <p:embed/>
                </p:oleObj>
              </mc:Choice>
              <mc:Fallback>
                <p:oleObj name="Equation" r:id="rId4" imgW="545863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573463"/>
                        <a:ext cx="1944687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692275" y="4652963"/>
          <a:ext cx="29527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6" imgW="1091726" imgH="253890" progId="Equation.3">
                  <p:embed/>
                </p:oleObj>
              </mc:Choice>
              <mc:Fallback>
                <p:oleObj name="Equation" r:id="rId6" imgW="1091726" imgH="25389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652963"/>
                        <a:ext cx="29527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1908175" y="5300663"/>
          <a:ext cx="19621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8" imgW="1104421" imgH="406224" progId="Equation.3">
                  <p:embed/>
                </p:oleObj>
              </mc:Choice>
              <mc:Fallback>
                <p:oleObj name="Equation" r:id="rId8" imgW="1104421" imgH="40622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300663"/>
                        <a:ext cx="19621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smtClean="0"/>
              <a:t>All indices satisfy the following rules in mathematical applications</a:t>
            </a:r>
            <a:endParaRPr lang="en-US" sz="3600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497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GB" sz="1200" b="1" u="sng" smtClean="0"/>
          </a:p>
          <a:p>
            <a:pPr marL="609600" indent="-609600" eaLnBrk="1" hangingPunct="1">
              <a:buFontTx/>
              <a:buNone/>
            </a:pPr>
            <a:r>
              <a:rPr lang="en-GB" b="1" u="sng" smtClean="0"/>
              <a:t>Rule 1</a:t>
            </a:r>
            <a:r>
              <a:rPr lang="en-GB" b="1" smtClean="0"/>
              <a:t>  a</a:t>
            </a:r>
            <a:r>
              <a:rPr lang="en-GB" b="1" baseline="30000" smtClean="0"/>
              <a:t>m</a:t>
            </a:r>
            <a:r>
              <a:rPr lang="en-GB" b="1" smtClean="0"/>
              <a:t>. a</a:t>
            </a:r>
            <a:r>
              <a:rPr lang="en-GB" b="1" baseline="30000" smtClean="0"/>
              <a:t>n</a:t>
            </a:r>
            <a:r>
              <a:rPr lang="en-GB" b="1" smtClean="0"/>
              <a:t> = a</a:t>
            </a:r>
            <a:r>
              <a:rPr lang="en-GB" b="1" baseline="30000" smtClean="0"/>
              <a:t>m+n</a:t>
            </a:r>
          </a:p>
          <a:p>
            <a:pPr marL="609600" indent="-609600" eaLnBrk="1" hangingPunct="1">
              <a:buFontTx/>
              <a:buNone/>
            </a:pPr>
            <a:r>
              <a:rPr lang="en-GB" smtClean="0"/>
              <a:t>  					</a:t>
            </a:r>
            <a:r>
              <a:rPr lang="en-GB" sz="2400" smtClean="0"/>
              <a:t>e.g.   2</a:t>
            </a:r>
            <a:r>
              <a:rPr lang="en-GB" sz="2400" baseline="30000" smtClean="0"/>
              <a:t>2</a:t>
            </a:r>
            <a:r>
              <a:rPr lang="en-GB" sz="2400" smtClean="0"/>
              <a:t> . 2</a:t>
            </a:r>
            <a:r>
              <a:rPr lang="en-GB" sz="2400" baseline="30000" smtClean="0"/>
              <a:t>3</a:t>
            </a:r>
            <a:r>
              <a:rPr lang="en-GB" sz="2400" smtClean="0"/>
              <a:t> = 2</a:t>
            </a:r>
            <a:r>
              <a:rPr lang="en-GB" sz="2400" baseline="30000" smtClean="0"/>
              <a:t>5</a:t>
            </a:r>
            <a:r>
              <a:rPr lang="en-GB" sz="2400" smtClean="0"/>
              <a:t> = 32</a:t>
            </a:r>
          </a:p>
          <a:p>
            <a:pPr marL="609600" indent="-609600" eaLnBrk="1" hangingPunct="1">
              <a:buFontTx/>
              <a:buNone/>
            </a:pPr>
            <a:r>
              <a:rPr lang="en-GB" sz="2400" smtClean="0"/>
              <a:t>					 e.g.   5</a:t>
            </a:r>
            <a:r>
              <a:rPr lang="en-GB" sz="2400" baseline="30000" smtClean="0"/>
              <a:t>1</a:t>
            </a:r>
            <a:r>
              <a:rPr lang="en-GB" sz="2400" smtClean="0"/>
              <a:t> . 5</a:t>
            </a:r>
            <a:r>
              <a:rPr lang="en-GB" sz="2400" baseline="30000" smtClean="0"/>
              <a:t>1</a:t>
            </a:r>
            <a:r>
              <a:rPr lang="en-GB" sz="2400" smtClean="0"/>
              <a:t> = 5</a:t>
            </a:r>
            <a:r>
              <a:rPr lang="en-GB" sz="2400" baseline="30000" smtClean="0"/>
              <a:t>2</a:t>
            </a:r>
            <a:r>
              <a:rPr lang="en-GB" sz="2400" smtClean="0"/>
              <a:t> = 25</a:t>
            </a:r>
          </a:p>
          <a:p>
            <a:pPr marL="609600" indent="-609600" eaLnBrk="1" hangingPunct="1">
              <a:buFontTx/>
              <a:buNone/>
            </a:pPr>
            <a:r>
              <a:rPr lang="en-GB" sz="2400" smtClean="0"/>
              <a:t>					 e.g.   5</a:t>
            </a:r>
            <a:r>
              <a:rPr lang="en-GB" sz="2400" baseline="30000" smtClean="0"/>
              <a:t>1</a:t>
            </a:r>
            <a:r>
              <a:rPr lang="en-GB" sz="2400" smtClean="0"/>
              <a:t> . 5</a:t>
            </a:r>
            <a:r>
              <a:rPr lang="en-GB" sz="2400" baseline="30000" smtClean="0"/>
              <a:t>0</a:t>
            </a:r>
            <a:r>
              <a:rPr lang="en-GB" sz="2400" smtClean="0"/>
              <a:t> = 5</a:t>
            </a:r>
            <a:r>
              <a:rPr lang="en-GB" sz="2400" baseline="30000" smtClean="0"/>
              <a:t>1</a:t>
            </a:r>
            <a:r>
              <a:rPr lang="en-GB" sz="2400" smtClean="0"/>
              <a:t> = 5</a:t>
            </a:r>
          </a:p>
          <a:p>
            <a:pPr marL="609600" indent="-609600" eaLnBrk="1" hangingPunct="1">
              <a:buFontTx/>
              <a:buNone/>
            </a:pPr>
            <a:endParaRPr lang="en-GB" b="1" u="sng" smtClean="0"/>
          </a:p>
          <a:p>
            <a:pPr marL="609600" indent="-609600" eaLnBrk="1" hangingPunct="1">
              <a:buFontTx/>
              <a:buNone/>
            </a:pPr>
            <a:r>
              <a:rPr lang="en-GB" b="1" u="sng" smtClean="0"/>
              <a:t>Rule 2</a:t>
            </a:r>
            <a:r>
              <a:rPr lang="en-GB" b="1" smtClean="0"/>
              <a:t>		</a:t>
            </a:r>
            <a:endParaRPr lang="en-GB" b="1" baseline="30000" smtClean="0"/>
          </a:p>
          <a:p>
            <a:pPr marL="1371600" lvl="2" indent="-457200" eaLnBrk="1" hangingPunct="1"/>
            <a:endParaRPr lang="en-GB" sz="2000" smtClean="0"/>
          </a:p>
          <a:p>
            <a:pPr marL="609600" indent="-609600" eaLnBrk="1" hangingPunct="1">
              <a:buFontTx/>
              <a:buNone/>
            </a:pPr>
            <a:r>
              <a:rPr lang="en-GB" sz="2400" smtClean="0"/>
              <a:t>							</a:t>
            </a:r>
            <a:endParaRPr lang="en-US" sz="2400" smtClean="0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9" name="Object 4"/>
          <p:cNvGraphicFramePr>
            <a:graphicFrameLocks noChangeAspect="1"/>
          </p:cNvGraphicFramePr>
          <p:nvPr/>
        </p:nvGraphicFramePr>
        <p:xfrm>
          <a:off x="1905000" y="4038600"/>
          <a:ext cx="233045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4" imgW="710891" imgH="418918" progId="Equation.3">
                  <p:embed/>
                </p:oleObj>
              </mc:Choice>
              <mc:Fallback>
                <p:oleObj name="Equation" r:id="rId4" imgW="710891" imgH="41891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038600"/>
                        <a:ext cx="233045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51" name="Object 6"/>
          <p:cNvGraphicFramePr>
            <a:graphicFrameLocks noChangeAspect="1"/>
          </p:cNvGraphicFramePr>
          <p:nvPr/>
        </p:nvGraphicFramePr>
        <p:xfrm>
          <a:off x="4541838" y="4468813"/>
          <a:ext cx="4183062" cy="167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6" imgW="1701800" imgH="838200" progId="Equation.3">
                  <p:embed/>
                </p:oleObj>
              </mc:Choice>
              <mc:Fallback>
                <p:oleObj name="Equation" r:id="rId6" imgW="1701800" imgH="83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4468813"/>
                        <a:ext cx="4183062" cy="167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Rule 2 notes…</a:t>
            </a:r>
            <a:endParaRPr lang="en-US" smtClean="0"/>
          </a:p>
        </p:txBody>
      </p:sp>
      <p:sp>
        <p:nvSpPr>
          <p:cNvPr id="7171" name="Object 4"/>
          <p:cNvSpPr>
            <a:spLocks noChangeAspect="1" noChangeArrowheads="1" noTextEdit="1"/>
          </p:cNvSpPr>
          <p:nvPr>
            <p:ph idx="1"/>
          </p:nvPr>
        </p:nvSpPr>
        <p:spPr>
          <a:xfrm>
            <a:off x="1143000" y="838200"/>
            <a:ext cx="7056438" cy="5264150"/>
          </a:xfrm>
        </p:spPr>
        <p:txBody>
          <a:bodyPr/>
          <a:lstStyle/>
          <a:p>
            <a:endParaRPr lang="en-US"/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5943600" y="23622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/>
          </a:p>
        </p:txBody>
      </p:sp>
      <p:graphicFrame>
        <p:nvGraphicFramePr>
          <p:cNvPr id="7173" name="Object 7"/>
          <p:cNvGraphicFramePr>
            <a:graphicFrameLocks noChangeAspect="1"/>
          </p:cNvGraphicFramePr>
          <p:nvPr/>
        </p:nvGraphicFramePr>
        <p:xfrm>
          <a:off x="6096000" y="2057400"/>
          <a:ext cx="2509838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4" imgW="1587500" imgH="419100" progId="Equation.3">
                  <p:embed/>
                </p:oleObj>
              </mc:Choice>
              <mc:Fallback>
                <p:oleObj name="Equation" r:id="rId4" imgW="15875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057400"/>
                        <a:ext cx="2509838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8"/>
          <p:cNvGraphicFramePr>
            <a:graphicFrameLocks noChangeAspect="1"/>
          </p:cNvGraphicFramePr>
          <p:nvPr/>
        </p:nvGraphicFramePr>
        <p:xfrm>
          <a:off x="6096000" y="3886200"/>
          <a:ext cx="27432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6" imgW="1879600" imgH="419100" progId="Equation.3">
                  <p:embed/>
                </p:oleObj>
              </mc:Choice>
              <mc:Fallback>
                <p:oleObj name="Equation" r:id="rId6" imgW="1879600" imgH="419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886200"/>
                        <a:ext cx="274320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9"/>
          <p:cNvGraphicFramePr>
            <a:graphicFrameLocks noChangeAspect="1"/>
          </p:cNvGraphicFramePr>
          <p:nvPr/>
        </p:nvGraphicFramePr>
        <p:xfrm>
          <a:off x="5638800" y="6096000"/>
          <a:ext cx="32258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8" imgW="2209800" imgH="419100" progId="Equation.3">
                  <p:embed/>
                </p:oleObj>
              </mc:Choice>
              <mc:Fallback>
                <p:oleObj name="Equation" r:id="rId8" imgW="2209800" imgH="419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6096000"/>
                        <a:ext cx="322580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404813"/>
            <a:ext cx="8459787" cy="6119812"/>
          </a:xfr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Simplify the following using the above Rules:</a:t>
            </a:r>
            <a:endParaRPr lang="en-US" sz="4000" b="1" smtClean="0"/>
          </a:p>
        </p:txBody>
      </p:sp>
      <p:pic>
        <p:nvPicPr>
          <p:cNvPr id="9219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557338"/>
            <a:ext cx="7777162" cy="4005262"/>
          </a:xfrm>
          <a:noFill/>
        </p:spPr>
      </p:pic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684213" y="5661025"/>
            <a:ext cx="799147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400"/>
              <a:t>These are practice questions for you to try at home! </a:t>
            </a:r>
            <a:endParaRPr lang="en-US" sz="240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n-GB" b="1" smtClean="0"/>
              <a:t>Logarithms</a:t>
            </a:r>
            <a:endParaRPr lang="en-US" b="1" smtClean="0"/>
          </a:p>
        </p:txBody>
      </p:sp>
      <p:pic>
        <p:nvPicPr>
          <p:cNvPr id="10243" name="Picture 4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125538"/>
            <a:ext cx="7129462" cy="5000625"/>
          </a:xfr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357</Words>
  <Application>Microsoft Office PowerPoint</Application>
  <PresentationFormat>On-screen Show (4:3)</PresentationFormat>
  <Paragraphs>150</Paragraphs>
  <Slides>22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Symbol</vt:lpstr>
      <vt:lpstr>Default Design</vt:lpstr>
      <vt:lpstr>Microsoft Equation 3.0</vt:lpstr>
      <vt:lpstr>Microsoft Word Document</vt:lpstr>
      <vt:lpstr>Logarithms 2</vt:lpstr>
      <vt:lpstr>Indices</vt:lpstr>
      <vt:lpstr>Indices satisfy the following rules: </vt:lpstr>
      <vt:lpstr>PowerPoint Presentation</vt:lpstr>
      <vt:lpstr>All indices satisfy the following rules in mathematical applications</vt:lpstr>
      <vt:lpstr>Rule 2 notes…</vt:lpstr>
      <vt:lpstr>PowerPoint Presentation</vt:lpstr>
      <vt:lpstr>Simplify the following using the above Rules:</vt:lpstr>
      <vt:lpstr>Logarithms</vt:lpstr>
      <vt:lpstr>Evaluate the following: </vt:lpstr>
      <vt:lpstr>The following rules of logs apply </vt:lpstr>
      <vt:lpstr>From the above rules, it follows that</vt:lpstr>
      <vt:lpstr>And……..</vt:lpstr>
      <vt:lpstr>A Note of Caution: </vt:lpstr>
      <vt:lpstr>Features of y = ex </vt:lpstr>
      <vt:lpstr>Logs can be used to solve algebraic equations where the unknown variable appears as a power</vt:lpstr>
      <vt:lpstr>Logs can be used to solve algebraic equations where the unknown variable appears as a power</vt:lpstr>
      <vt:lpstr>Another Example:  Find the value of x 5x = 2(3)x</vt:lpstr>
      <vt:lpstr>PowerPoint Presentation</vt:lpstr>
      <vt:lpstr>PowerPoint Presentation</vt:lpstr>
      <vt:lpstr>PowerPoint Presentation</vt:lpstr>
      <vt:lpstr>Good Learning Strategy!</vt:lpstr>
    </vt:vector>
  </TitlesOfParts>
  <Company>UCD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3: Indices and Logarithms</dc:title>
  <dc:creator>Lisa Farrell</dc:creator>
  <cp:lastModifiedBy>Teacher E-Solutions</cp:lastModifiedBy>
  <cp:revision>34</cp:revision>
  <dcterms:created xsi:type="dcterms:W3CDTF">2005-08-16T13:56:33Z</dcterms:created>
  <dcterms:modified xsi:type="dcterms:W3CDTF">2019-01-18T17:07:11Z</dcterms:modified>
</cp:coreProperties>
</file>