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sldIdLst>
    <p:sldId id="298" r:id="rId2"/>
    <p:sldId id="385" r:id="rId3"/>
    <p:sldId id="500" r:id="rId4"/>
    <p:sldId id="501" r:id="rId5"/>
    <p:sldId id="503" r:id="rId6"/>
    <p:sldId id="513" r:id="rId7"/>
    <p:sldId id="514" r:id="rId8"/>
    <p:sldId id="515" r:id="rId9"/>
    <p:sldId id="462" r:id="rId10"/>
    <p:sldId id="463" r:id="rId11"/>
    <p:sldId id="523" r:id="rId12"/>
    <p:sldId id="465" r:id="rId13"/>
    <p:sldId id="466" r:id="rId14"/>
    <p:sldId id="469" r:id="rId15"/>
    <p:sldId id="470" r:id="rId16"/>
    <p:sldId id="471" r:id="rId17"/>
    <p:sldId id="472" r:id="rId18"/>
    <p:sldId id="473" r:id="rId19"/>
    <p:sldId id="474" r:id="rId20"/>
    <p:sldId id="475" r:id="rId21"/>
    <p:sldId id="486" r:id="rId22"/>
    <p:sldId id="482" r:id="rId23"/>
    <p:sldId id="483" r:id="rId2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3333FF"/>
    <a:srgbClr val="4D4D4D"/>
    <a:srgbClr val="FFFF00"/>
    <a:srgbClr val="FF0000"/>
    <a:srgbClr val="FFFFCC"/>
    <a:srgbClr val="00FF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0" autoAdjust="0"/>
    <p:restoredTop sz="94718" autoAdjust="0"/>
  </p:normalViewPr>
  <p:slideViewPr>
    <p:cSldViewPr snapToGrid="0">
      <p:cViewPr>
        <p:scale>
          <a:sx n="63" d="100"/>
          <a:sy n="63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A818358-A01B-42D4-9E7F-2C8A4D6257E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313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fld id="{4B132E94-9983-436C-AD6F-4F41DD10DFA0}" type="slidenum">
              <a:rPr lang="en-GB" sz="1200" smtClean="0">
                <a:latin typeface="Arial" pitchFamily="34" charset="0"/>
              </a:rPr>
              <a:pPr eaLnBrk="1" hangingPunct="1"/>
              <a:t>1</a:t>
            </a:fld>
            <a:endParaRPr lang="en-GB" sz="120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dirty="0">
                <a:cs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cs typeface="Arial" charset="0"/>
                </a:endParaRPr>
              </a:p>
            </p:txBody>
          </p:sp>
        </p:grpSp>
      </p:grpSp>
      <p:sp>
        <p:nvSpPr>
          <p:cNvPr id="1947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3E884-0D0A-499D-9878-DCB66986A24D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067F0E04-F34D-43B0-8259-E679B1D2492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532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A73BA-ED48-4B32-9CE7-889ADF4DC829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5AA09-6A0C-4AC0-93CA-53352E9EC66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477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F31C-7A07-4E0C-9E56-98005268D5F2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D86A3-ED15-4CEF-A5E8-9CB99F2F163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7185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1981200"/>
            <a:ext cx="36957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066800" y="4114800"/>
            <a:ext cx="36957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DE192-4450-4A5D-8634-1CA66FB055C4}" type="datetime2">
              <a:rPr lang="en-US"/>
              <a:pPr>
                <a:defRPr/>
              </a:pPr>
              <a:t>Friday, January 18, 2019</a:t>
            </a:fld>
            <a:endParaRPr lang="en-GB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@ www.mathsrevision.com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22D3A-FC4B-4E7E-993C-DFE3D47C6B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41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DE74A-B6CE-4175-B485-A2F531740B3B}" type="datetime2">
              <a:rPr lang="en-US"/>
              <a:pPr>
                <a:defRPr/>
              </a:pPr>
              <a:t>Friday, January 18, 2019</a:t>
            </a:fld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@ www.mathsrevision.com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70294-5C3D-4400-85CB-7ECFCA9ABD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143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182CB-A848-4F5C-98DE-552571A5D71E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11D5B-F5ED-434F-BC4A-F79D4CB080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1098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DBE21-7EA4-4BF0-9A4A-6E087289AB34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0DD8A-74DA-43E2-BC0B-2ADC68FAAD3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535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E4B0F-8D6C-4E3A-B1A0-042071A6EB43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BD99D-4F1E-4A58-8BAC-D49E257D13A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26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21274-AA27-4B88-A2D5-AD0F3D5E6B38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3C03E-FE5C-415B-82EF-09D0594394F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795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3ADBB-EE40-466F-8750-AC76056A6BAD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A3A16-EFB8-439C-A102-E4B76A75ECB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71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/>
          <p:cNvSpPr txBox="1">
            <a:spLocks noChangeArrowheads="1"/>
          </p:cNvSpPr>
          <p:nvPr userDrawn="1"/>
        </p:nvSpPr>
        <p:spPr bwMode="auto">
          <a:xfrm>
            <a:off x="38100" y="1498600"/>
            <a:ext cx="8905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FFFF00"/>
                </a:solidFill>
              </a:rPr>
              <a:t>S4 Credit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3C5E4-C6A0-482B-B7B4-EE60F6E2AEB2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61761-81EB-4D79-8B4A-320198586A1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8611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D70FE-5036-4112-8C6D-A2FDEEA54E81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26999-E2FC-4F8E-B3AB-D1A4D50BABD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2983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5AEF5-3892-4B1E-BA63-AE41EECB2A03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1C7FB-A8C1-4D3B-AFBC-0D59B608F3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47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cs typeface="Arial" charset="0"/>
                </a:endParaRPr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cs typeface="Arial" charset="0"/>
                </a:endParaRPr>
              </a:p>
            </p:txBody>
          </p:sp>
        </p:grpSp>
      </p:grpSp>
      <p:sp>
        <p:nvSpPr>
          <p:cNvPr id="184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32E6F8E1-CC05-42A1-95DF-00D4EC1E8817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AD284684-AD53-4EBF-9AEB-80B6D23D910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  <p:sldLayoutId id="2147483913" r:id="rId12"/>
    <p:sldLayoutId id="2147483914" r:id="rId13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2" name="Rectangle 8"/>
          <p:cNvSpPr>
            <a:spLocks noGrp="1" noChangeArrowheads="1"/>
          </p:cNvSpPr>
          <p:nvPr>
            <p:ph type="ctrTitle" idx="4294967295"/>
          </p:nvPr>
        </p:nvSpPr>
        <p:spPr>
          <a:xfrm>
            <a:off x="1803400" y="374650"/>
            <a:ext cx="5537200" cy="949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Money</a:t>
            </a:r>
            <a:endParaRPr lang="en-GB" sz="2800" dirty="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5363" name="Text Box 39"/>
          <p:cNvSpPr txBox="1">
            <a:spLocks noChangeArrowheads="1"/>
          </p:cNvSpPr>
          <p:nvPr/>
        </p:nvSpPr>
        <p:spPr bwMode="auto">
          <a:xfrm>
            <a:off x="5394325" y="3000375"/>
            <a:ext cx="1647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9F911"/>
                </a:solidFill>
              </a:rPr>
              <a:t>Income Tax</a:t>
            </a:r>
          </a:p>
        </p:txBody>
      </p:sp>
      <p:sp>
        <p:nvSpPr>
          <p:cNvPr id="15364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62513" y="3084513"/>
            <a:ext cx="385762" cy="233362"/>
          </a:xfrm>
          <a:prstGeom prst="actionButtonForwardNex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365" name="Text Box 39"/>
          <p:cNvSpPr txBox="1">
            <a:spLocks noChangeArrowheads="1"/>
          </p:cNvSpPr>
          <p:nvPr/>
        </p:nvSpPr>
        <p:spPr bwMode="auto">
          <a:xfrm>
            <a:off x="5408613" y="3476625"/>
            <a:ext cx="3436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9F911"/>
                </a:solidFill>
              </a:rPr>
              <a:t>Banks &amp; Building Societies</a:t>
            </a:r>
          </a:p>
        </p:txBody>
      </p:sp>
      <p:sp>
        <p:nvSpPr>
          <p:cNvPr id="15366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76800" y="3560763"/>
            <a:ext cx="385763" cy="231775"/>
          </a:xfrm>
          <a:prstGeom prst="actionButtonForwardNex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367" name="Text Box 39"/>
          <p:cNvSpPr txBox="1">
            <a:spLocks noChangeArrowheads="1"/>
          </p:cNvSpPr>
          <p:nvPr/>
        </p:nvSpPr>
        <p:spPr bwMode="auto">
          <a:xfrm>
            <a:off x="5421313" y="3951288"/>
            <a:ext cx="2797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9F911"/>
                </a:solidFill>
              </a:rPr>
              <a:t>Savings and Interest</a:t>
            </a:r>
          </a:p>
        </p:txBody>
      </p:sp>
      <p:sp>
        <p:nvSpPr>
          <p:cNvPr id="15368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89500" y="4035425"/>
            <a:ext cx="385763" cy="233363"/>
          </a:xfrm>
          <a:prstGeom prst="actionButtonForwardNext">
            <a:avLst/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369" name="Text Box 39"/>
          <p:cNvSpPr txBox="1">
            <a:spLocks noChangeArrowheads="1"/>
          </p:cNvSpPr>
          <p:nvPr/>
        </p:nvSpPr>
        <p:spPr bwMode="auto">
          <a:xfrm>
            <a:off x="5416550" y="4427538"/>
            <a:ext cx="252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9F911"/>
                </a:solidFill>
              </a:rPr>
              <a:t>Compound Interest</a:t>
            </a:r>
          </a:p>
        </p:txBody>
      </p:sp>
      <p:sp>
        <p:nvSpPr>
          <p:cNvPr id="15370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84738" y="4511675"/>
            <a:ext cx="385762" cy="231775"/>
          </a:xfrm>
          <a:prstGeom prst="actionButtonForwardNex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371" name="Text Box 39"/>
          <p:cNvSpPr txBox="1">
            <a:spLocks noChangeArrowheads="1"/>
          </p:cNvSpPr>
          <p:nvPr/>
        </p:nvSpPr>
        <p:spPr bwMode="auto">
          <a:xfrm>
            <a:off x="5440363" y="4903788"/>
            <a:ext cx="3651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9F911"/>
                </a:solidFill>
              </a:rPr>
              <a:t>Appreciation &amp; Depreciation</a:t>
            </a:r>
          </a:p>
        </p:txBody>
      </p:sp>
      <p:sp>
        <p:nvSpPr>
          <p:cNvPr id="15372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08550" y="4986338"/>
            <a:ext cx="385763" cy="233362"/>
          </a:xfrm>
          <a:prstGeom prst="actionButtonForwardNex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373" name="Text Box 39"/>
          <p:cNvSpPr txBox="1">
            <a:spLocks noChangeArrowheads="1"/>
          </p:cNvSpPr>
          <p:nvPr/>
        </p:nvSpPr>
        <p:spPr bwMode="auto">
          <a:xfrm>
            <a:off x="5437188" y="5346700"/>
            <a:ext cx="2590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9F911"/>
                </a:solidFill>
              </a:rPr>
              <a:t>Working Backwards</a:t>
            </a:r>
          </a:p>
        </p:txBody>
      </p:sp>
      <p:sp>
        <p:nvSpPr>
          <p:cNvPr id="15374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05375" y="5429250"/>
            <a:ext cx="385763" cy="233363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4" name="AutoShape 96"/>
          <p:cNvSpPr>
            <a:spLocks noChangeArrowheads="1"/>
          </p:cNvSpPr>
          <p:nvPr/>
        </p:nvSpPr>
        <p:spPr bwMode="auto">
          <a:xfrm>
            <a:off x="5614988" y="836613"/>
            <a:ext cx="3529012" cy="1657350"/>
          </a:xfrm>
          <a:prstGeom prst="cloudCallout">
            <a:avLst>
              <a:gd name="adj1" fmla="val -65069"/>
              <a:gd name="adj2" fmla="val 3956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000000"/>
                </a:solidFill>
              </a:rPr>
              <a:t>Just working out percentages</a:t>
            </a:r>
          </a:p>
        </p:txBody>
      </p:sp>
      <p:sp>
        <p:nvSpPr>
          <p:cNvPr id="2143" name="Text Box 95"/>
          <p:cNvSpPr txBox="1">
            <a:spLocks noChangeArrowheads="1"/>
          </p:cNvSpPr>
          <p:nvPr/>
        </p:nvSpPr>
        <p:spPr bwMode="auto">
          <a:xfrm>
            <a:off x="1476375" y="2060575"/>
            <a:ext cx="360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Simple Interest</a:t>
            </a:r>
          </a:p>
        </p:txBody>
      </p:sp>
      <p:sp>
        <p:nvSpPr>
          <p:cNvPr id="2147" name="Text Box 99"/>
          <p:cNvSpPr txBox="1">
            <a:spLocks noChangeArrowheads="1"/>
          </p:cNvSpPr>
          <p:nvPr/>
        </p:nvSpPr>
        <p:spPr bwMode="auto">
          <a:xfrm>
            <a:off x="1116013" y="2924175"/>
            <a:ext cx="77882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I have £400 in the Bank. At the end of each year </a:t>
            </a:r>
          </a:p>
          <a:p>
            <a:pPr eaLnBrk="1" hangingPunct="1"/>
            <a:r>
              <a:rPr lang="en-GB"/>
              <a:t>I receive 7% of £400 in interest. How much interest</a:t>
            </a:r>
          </a:p>
          <a:p>
            <a:pPr eaLnBrk="1" hangingPunct="1"/>
            <a:r>
              <a:rPr lang="en-GB"/>
              <a:t>do I receive after 3 years. How much do I now have? 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D12B5C-B902-4926-BC61-3F22D0BACD65}" type="slidenum">
              <a:rPr lang="en-GB"/>
              <a:pPr>
                <a:defRPr/>
              </a:pPr>
              <a:t>10</a:t>
            </a:fld>
            <a:endParaRPr lang="en-GB"/>
          </a:p>
        </p:txBody>
      </p:sp>
      <p:graphicFrame>
        <p:nvGraphicFramePr>
          <p:cNvPr id="2148" name="Object 100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228725" y="4292600"/>
          <a:ext cx="505777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Equation" r:id="rId3" imgW="2540000" imgH="190500" progId="Equation.DSMT4">
                  <p:embed/>
                </p:oleObj>
              </mc:Choice>
              <mc:Fallback>
                <p:oleObj name="Equation" r:id="rId3" imgW="2540000" imgH="190500" progId="Equation.DSMT4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4292600"/>
                        <a:ext cx="5057775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7" name="Object 109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228725" y="4868863"/>
          <a:ext cx="6251575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Equation" r:id="rId5" imgW="3200400" imgH="228600" progId="Equation.DSMT4">
                  <p:embed/>
                </p:oleObj>
              </mc:Choice>
              <mc:Fallback>
                <p:oleObj name="Equation" r:id="rId5" imgW="3200400" imgH="228600" progId="Equation.DSMT4">
                  <p:embed/>
                  <p:pic>
                    <p:nvPicPr>
                      <p:cNvPr id="0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4868863"/>
                        <a:ext cx="6251575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" name="Object 112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228725" y="5445125"/>
          <a:ext cx="664210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Equation" r:id="rId7" imgW="3009900" imgH="190500" progId="Equation.DSMT4">
                  <p:embed/>
                </p:oleObj>
              </mc:Choice>
              <mc:Fallback>
                <p:oleObj name="Equation" r:id="rId7" imgW="3009900" imgH="190500" progId="Equation.DSMT4">
                  <p:embed/>
                  <p:pic>
                    <p:nvPicPr>
                      <p:cNvPr id="0" name="Object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5445125"/>
                        <a:ext cx="6642100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Savings &amp; Interest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4" grpId="0" animBg="1"/>
      <p:bldP spid="21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5029200" y="3025775"/>
            <a:ext cx="3833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To know when to use compound formula.</a:t>
            </a:r>
            <a:endParaRPr lang="en-GB" sz="36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977900" y="3044825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show how to use the compound formula for appropriate problems.</a:t>
            </a: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5508625" y="4005263"/>
            <a:ext cx="33607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2"/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Solve problems involving compound formula.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54451E-D20D-4277-AB0E-59B8460C082C}" type="slidenum">
              <a:rPr lang="en-GB"/>
              <a:pPr>
                <a:defRPr/>
              </a:pPr>
              <a:t>11</a:t>
            </a:fld>
            <a:endParaRPr lang="en-GB"/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Compound Interest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/>
      <p:bldP spid="49159" grpId="0"/>
      <p:bldP spid="491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042988" y="260350"/>
            <a:ext cx="62722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r>
              <a:rPr lang="en-GB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Compound Interest</a:t>
            </a:r>
          </a:p>
        </p:txBody>
      </p:sp>
      <p:sp>
        <p:nvSpPr>
          <p:cNvPr id="14365" name="AutoShape 29"/>
          <p:cNvSpPr>
            <a:spLocks noChangeArrowheads="1"/>
          </p:cNvSpPr>
          <p:nvPr/>
        </p:nvSpPr>
        <p:spPr bwMode="auto">
          <a:xfrm>
            <a:off x="206375" y="87313"/>
            <a:ext cx="3529013" cy="2160587"/>
          </a:xfrm>
          <a:prstGeom prst="cloudCallout">
            <a:avLst>
              <a:gd name="adj1" fmla="val 73139"/>
              <a:gd name="adj2" fmla="val 1033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000000"/>
                </a:solidFill>
              </a:rPr>
              <a:t>Interest calculated on new value every year 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1042988" y="2268538"/>
            <a:ext cx="78501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en-GB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Real life Interest is not a fixed quantity year after year. One year’s interest becomes part of the next year’s amount. Each year’s interest is calculated on the amount at the start of the year.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116013" y="4059238"/>
            <a:ext cx="7634287" cy="1592262"/>
            <a:chOff x="703" y="2886"/>
            <a:chExt cx="4809" cy="1003"/>
          </a:xfrm>
        </p:grpSpPr>
        <p:sp>
          <p:nvSpPr>
            <p:cNvPr id="26632" name="Text Box 31"/>
            <p:cNvSpPr txBox="1">
              <a:spLocks noChangeArrowheads="1"/>
            </p:cNvSpPr>
            <p:nvPr/>
          </p:nvSpPr>
          <p:spPr bwMode="auto">
            <a:xfrm>
              <a:off x="748" y="2886"/>
              <a:ext cx="7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000" u="sng"/>
                <a:t>Example</a:t>
              </a:r>
            </a:p>
          </p:txBody>
        </p:sp>
        <p:sp>
          <p:nvSpPr>
            <p:cNvPr id="14368" name="Text Box 32"/>
            <p:cNvSpPr txBox="1">
              <a:spLocks noChangeArrowheads="1"/>
            </p:cNvSpPr>
            <p:nvPr/>
          </p:nvSpPr>
          <p:spPr bwMode="auto">
            <a:xfrm>
              <a:off x="703" y="3249"/>
              <a:ext cx="4809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>
                <a:defRPr/>
              </a:pPr>
              <a:r>
                <a:rPr lang="en-GB" sz="2000" dirty="0"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Daniel has £400 in the bank. He leaves it in the bank for 3 years. The </a:t>
              </a:r>
              <a:r>
                <a:rPr lang="en-GB" sz="2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interest is 7%</a:t>
              </a:r>
              <a:r>
                <a:rPr lang="en-GB" sz="2000" dirty="0"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 each year. Calculate the simply interest and then the </a:t>
              </a:r>
              <a:r>
                <a:rPr lang="en-GB" sz="2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compound interest</a:t>
              </a:r>
              <a:r>
                <a:rPr lang="en-GB" sz="2000" dirty="0"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 after 3 years.</a:t>
              </a:r>
            </a:p>
          </p:txBody>
        </p:sp>
      </p:grpSp>
      <p:sp>
        <p:nvSpPr>
          <p:cNvPr id="14369" name="AutoShape 33"/>
          <p:cNvSpPr>
            <a:spLocks noChangeArrowheads="1"/>
          </p:cNvSpPr>
          <p:nvPr/>
        </p:nvSpPr>
        <p:spPr bwMode="auto">
          <a:xfrm>
            <a:off x="3132138" y="3770313"/>
            <a:ext cx="2087562" cy="865187"/>
          </a:xfrm>
          <a:prstGeom prst="wedgeEllipseCallout">
            <a:avLst>
              <a:gd name="adj1" fmla="val -41028"/>
              <a:gd name="adj2" fmla="val 5330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000">
                <a:solidFill>
                  <a:srgbClr val="000000"/>
                </a:solidFill>
              </a:rPr>
              <a:t>Principal value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DE3EF5-6355-4C82-AFC0-4F4341E4B8D9}" type="slidenum">
              <a:rPr lang="en-GB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5" grpId="0" animBg="1"/>
      <p:bldP spid="1436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900113" y="1876425"/>
            <a:ext cx="7634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en-GB" sz="2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Daniel has £400 in the bank. He leaves it in the bank for 3 years. The </a:t>
            </a:r>
            <a:r>
              <a:rPr lang="en-GB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interest is 7%</a:t>
            </a:r>
            <a:r>
              <a:rPr lang="en-GB" sz="2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each year. Calculate the </a:t>
            </a:r>
            <a:r>
              <a:rPr lang="en-GB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compound interest</a:t>
            </a:r>
            <a:r>
              <a:rPr lang="en-GB" sz="2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and the amount he has in the bank after 3 years.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5205413" y="3143250"/>
            <a:ext cx="3938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00"/>
                </a:solidFill>
              </a:rPr>
              <a:t>Y1 :  Interest = 7% of £400 = £28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5737225" y="3489325"/>
            <a:ext cx="3406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00"/>
                </a:solidFill>
              </a:rPr>
              <a:t>Amount = £400 + £28 = £428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4759325" y="3835400"/>
            <a:ext cx="4384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00"/>
                </a:solidFill>
              </a:rPr>
              <a:t>Y 2 :  Interest = 7% of £428 = £29.96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5064125" y="4183063"/>
            <a:ext cx="4079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00"/>
                </a:solidFill>
              </a:rPr>
              <a:t>Amount = £428 + £29.96 = £457.96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4429125" y="4529138"/>
            <a:ext cx="4714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00"/>
                </a:solidFill>
              </a:rPr>
              <a:t>Y 3 :  Interest = 7% of £457.96 = £32.06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4727575" y="4875213"/>
            <a:ext cx="44164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00"/>
                </a:solidFill>
              </a:rPr>
              <a:t>Amount = £457.06 + £32.06 = </a:t>
            </a:r>
            <a:r>
              <a:rPr lang="en-GB" sz="1800" u="sng">
                <a:solidFill>
                  <a:srgbClr val="FF0000"/>
                </a:solidFill>
              </a:rPr>
              <a:t>£490.02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4643438" y="5500688"/>
            <a:ext cx="4403725" cy="40481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/>
              <a:t>Compound is £490.02 - £400 = £90.02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928688" y="5500688"/>
            <a:ext cx="3192462" cy="40481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/>
              <a:t>Simple Interest is only £84</a:t>
            </a: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3321051" y="4251325"/>
            <a:ext cx="1928812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928688" y="3630613"/>
            <a:ext cx="3413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00"/>
                </a:solidFill>
              </a:rPr>
              <a:t>Interest = 7% of £400 = £28</a:t>
            </a: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1571625" y="4143375"/>
            <a:ext cx="1670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00"/>
                </a:solidFill>
              </a:rPr>
              <a:t>3 x 28 =  £84</a:t>
            </a: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1571625" y="3143250"/>
            <a:ext cx="1911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u="sng">
                <a:solidFill>
                  <a:srgbClr val="FFFF00"/>
                </a:solidFill>
              </a:rPr>
              <a:t>Simple Interest</a:t>
            </a:r>
          </a:p>
        </p:txBody>
      </p:sp>
      <p:sp>
        <p:nvSpPr>
          <p:cNvPr id="36872" name="AutoShape 8"/>
          <p:cNvSpPr>
            <a:spLocks noChangeArrowheads="1"/>
          </p:cNvSpPr>
          <p:nvPr/>
        </p:nvSpPr>
        <p:spPr bwMode="auto">
          <a:xfrm>
            <a:off x="5857875" y="785813"/>
            <a:ext cx="3286125" cy="1562100"/>
          </a:xfrm>
          <a:prstGeom prst="cloudCallout">
            <a:avLst>
              <a:gd name="adj1" fmla="val -84250"/>
              <a:gd name="adj2" fmla="val 453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1800">
                <a:solidFill>
                  <a:srgbClr val="000000"/>
                </a:solidFill>
              </a:rPr>
              <a:t>Interest calculated on new value every year 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1C8CD-AFB3-4A75-9A76-09388F25E934}" type="slidenum">
              <a:rPr lang="en-GB"/>
              <a:pPr>
                <a:defRPr/>
              </a:pPr>
              <a:t>13</a:t>
            </a:fld>
            <a:endParaRPr lang="en-GB"/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Compound Interest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4" grpId="0"/>
      <p:bldP spid="36876" grpId="0"/>
      <p:bldP spid="36877" grpId="0"/>
      <p:bldP spid="36878" grpId="0"/>
      <p:bldP spid="36879" grpId="0"/>
      <p:bldP spid="36880" grpId="0"/>
      <p:bldP spid="36881" grpId="0" animBg="1"/>
      <p:bldP spid="36882" grpId="0" animBg="1"/>
      <p:bldP spid="21" grpId="0"/>
      <p:bldP spid="22" grpId="0"/>
      <p:bldP spid="23" grpId="0"/>
      <p:bldP spid="3687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1203325" y="1785938"/>
            <a:ext cx="2282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u="sng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Easier Method</a:t>
            </a:r>
            <a:endParaRPr lang="en-GB" u="sng" dirty="0">
              <a:cs typeface="Arial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76406-B2F5-4460-9227-EC03D6B5AFA4}" type="slidenum">
              <a:rPr lang="en-GB"/>
              <a:pPr>
                <a:defRPr/>
              </a:pPr>
              <a:t>14</a:t>
            </a:fld>
            <a:endParaRPr lang="en-GB"/>
          </a:p>
        </p:txBody>
      </p:sp>
      <p:graphicFrame>
        <p:nvGraphicFramePr>
          <p:cNvPr id="28676" name="Object 2"/>
          <p:cNvGraphicFramePr>
            <a:graphicFrameLocks noChangeAspect="1"/>
          </p:cNvGraphicFramePr>
          <p:nvPr/>
        </p:nvGraphicFramePr>
        <p:xfrm>
          <a:off x="2428875" y="2428875"/>
          <a:ext cx="2452688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4" name="Equation" r:id="rId3" imgW="990170" imgH="469696" progId="Equation.3">
                  <p:embed/>
                </p:oleObj>
              </mc:Choice>
              <mc:Fallback>
                <p:oleObj name="Equation" r:id="rId3" imgW="990170" imgH="46969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5" y="2428875"/>
                        <a:ext cx="2452688" cy="116363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556250" y="3214688"/>
            <a:ext cx="3048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n = period of time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Days, months years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556250" y="4929188"/>
            <a:ext cx="3659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± = increase or decrease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556250" y="4256088"/>
            <a:ext cx="2311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I = initial value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556250" y="5429250"/>
            <a:ext cx="1495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V = Value</a:t>
            </a:r>
          </a:p>
        </p:txBody>
      </p:sp>
      <p:sp>
        <p:nvSpPr>
          <p:cNvPr id="23" name="AutoShape 2"/>
          <p:cNvSpPr>
            <a:spLocks noChangeArrowheads="1"/>
          </p:cNvSpPr>
          <p:nvPr/>
        </p:nvSpPr>
        <p:spPr bwMode="auto">
          <a:xfrm>
            <a:off x="1143000" y="4286250"/>
            <a:ext cx="3630613" cy="2000250"/>
          </a:xfrm>
          <a:prstGeom prst="cloudCallout">
            <a:avLst>
              <a:gd name="adj1" fmla="val 6287"/>
              <a:gd name="adj2" fmla="val -87213"/>
            </a:avLst>
          </a:prstGeom>
          <a:solidFill>
            <a:schemeClr val="accent1"/>
          </a:solidFill>
          <a:ln w="9525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1800" u="sng">
                <a:solidFill>
                  <a:srgbClr val="000000"/>
                </a:solidFill>
              </a:rPr>
              <a:t>IMPORTANT</a:t>
            </a:r>
          </a:p>
          <a:p>
            <a:pPr algn="ctr"/>
            <a:endParaRPr lang="en-GB" sz="1800">
              <a:solidFill>
                <a:srgbClr val="000000"/>
              </a:solidFill>
            </a:endParaRPr>
          </a:p>
          <a:p>
            <a:pPr algn="ctr"/>
            <a:r>
              <a:rPr lang="en-GB" sz="1800">
                <a:solidFill>
                  <a:srgbClr val="000000"/>
                </a:solidFill>
              </a:rPr>
              <a:t>Can only use this when percentage is fixed</a:t>
            </a:r>
          </a:p>
        </p:txBody>
      </p:sp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6084888" y="1482725"/>
            <a:ext cx="3059112" cy="936625"/>
          </a:xfrm>
          <a:prstGeom prst="cloudCallout">
            <a:avLst>
              <a:gd name="adj1" fmla="val -103921"/>
              <a:gd name="adj2" fmla="val 112435"/>
            </a:avLst>
          </a:prstGeom>
          <a:solidFill>
            <a:schemeClr val="accent1"/>
          </a:solidFill>
          <a:ln w="9525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1800">
                <a:solidFill>
                  <a:srgbClr val="000000"/>
                </a:solidFill>
              </a:rPr>
              <a:t>This is called the multiplier. 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Compound Interest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 animBg="1"/>
      <p:bldP spid="4198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900113" y="1981200"/>
            <a:ext cx="82438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Calculate the money in the bank after 3 years if the compound interest rate is 7% and the initial value is £400.</a:t>
            </a:r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1428750" y="5162550"/>
            <a:ext cx="4279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 V= 400 x </a:t>
            </a:r>
            <a:r>
              <a:rPr lang="en-GB"/>
              <a:t>(1.07)</a:t>
            </a:r>
            <a:r>
              <a:rPr lang="en-GB" baseline="60000"/>
              <a:t>3</a:t>
            </a:r>
            <a:r>
              <a:rPr lang="en-GB"/>
              <a:t>  </a:t>
            </a:r>
            <a:r>
              <a:rPr lang="en-GB">
                <a:solidFill>
                  <a:srgbClr val="FFFF00"/>
                </a:solidFill>
              </a:rPr>
              <a:t>= </a:t>
            </a:r>
            <a:r>
              <a:rPr lang="en-GB"/>
              <a:t>£</a:t>
            </a:r>
            <a:r>
              <a:rPr lang="en-GB" u="sng"/>
              <a:t>490.02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60144B-58A2-4E93-84EF-4176DC0B232C}" type="slidenum">
              <a:rPr lang="en-GB"/>
              <a:pPr>
                <a:defRPr/>
              </a:pPr>
              <a:t>15</a:t>
            </a:fld>
            <a:endParaRPr lang="en-GB"/>
          </a:p>
        </p:txBody>
      </p:sp>
      <p:graphicFrame>
        <p:nvGraphicFramePr>
          <p:cNvPr id="29701" name="Object 2"/>
          <p:cNvGraphicFramePr>
            <a:graphicFrameLocks noChangeAspect="1"/>
          </p:cNvGraphicFramePr>
          <p:nvPr/>
        </p:nvGraphicFramePr>
        <p:xfrm>
          <a:off x="1785938" y="3624263"/>
          <a:ext cx="2452687" cy="116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Equation" r:id="rId3" imgW="990170" imgH="469696" progId="Equation.3">
                  <p:embed/>
                </p:oleObj>
              </mc:Choice>
              <mc:Fallback>
                <p:oleObj name="Equation" r:id="rId3" imgW="990170" imgH="46969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3624263"/>
                        <a:ext cx="2452687" cy="11636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094413" y="3267075"/>
            <a:ext cx="8747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n = 3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511800" y="4195763"/>
            <a:ext cx="3632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± = increase 1+0.07=1.07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072188" y="3767138"/>
            <a:ext cx="11636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I =400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Compound Interest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11" grpId="0"/>
      <p:bldP spid="20" grpId="0"/>
      <p:bldP spid="21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5029200" y="3025775"/>
            <a:ext cx="383381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To know the terms appreciation and depreciation.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0725" name="Line 6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977900" y="3044825"/>
            <a:ext cx="3886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understand the terms appreciation and depreciation.</a:t>
            </a: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5508625" y="4005263"/>
            <a:ext cx="33607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2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Show appropriate working</a:t>
            </a:r>
          </a:p>
          <a:p>
            <a:pPr marL="342900" indent="-342900"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	when solving problems containing appreciation and depreciation.</a:t>
            </a:r>
          </a:p>
        </p:txBody>
      </p:sp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Appreciation &amp; Depreciation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3D5D4F-ACF4-4A05-9D22-A2D9B48C3705}" type="slidenum">
              <a:rPr lang="en-GB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/>
      <p:bldP spid="49159" grpId="0"/>
      <p:bldP spid="4916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860425" y="2778125"/>
            <a:ext cx="82454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Appreciation : Going </a:t>
            </a:r>
            <a:r>
              <a:rPr lang="en-GB" sz="3600"/>
              <a:t>up</a:t>
            </a:r>
            <a:r>
              <a:rPr lang="en-GB" sz="2800">
                <a:solidFill>
                  <a:srgbClr val="FFFF00"/>
                </a:solidFill>
              </a:rPr>
              <a:t> in value e.g. House value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847725" y="4365625"/>
            <a:ext cx="83788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Depreciation : Going </a:t>
            </a:r>
            <a:r>
              <a:rPr lang="en-GB" sz="3600"/>
              <a:t>down</a:t>
            </a:r>
            <a:r>
              <a:rPr lang="en-GB" sz="3600">
                <a:solidFill>
                  <a:srgbClr val="FFFF00"/>
                </a:solidFill>
              </a:rPr>
              <a:t> </a:t>
            </a:r>
            <a:r>
              <a:rPr lang="en-GB" sz="2800">
                <a:solidFill>
                  <a:srgbClr val="FFFF00"/>
                </a:solidFill>
              </a:rPr>
              <a:t>in value e.g. car value</a:t>
            </a:r>
          </a:p>
        </p:txBody>
      </p:sp>
      <p:sp>
        <p:nvSpPr>
          <p:cNvPr id="31748" name="Text Box 11"/>
          <p:cNvSpPr txBox="1">
            <a:spLocks noChangeArrowheads="1"/>
          </p:cNvSpPr>
          <p:nvPr/>
        </p:nvSpPr>
        <p:spPr bwMode="auto">
          <a:xfrm>
            <a:off x="1887538" y="4956175"/>
            <a:ext cx="2555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/>
              <a:t> 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807E97-5E64-4F66-87CF-881FDB32FAAF}" type="slidenum">
              <a:rPr lang="en-GB"/>
              <a:pPr>
                <a:defRPr/>
              </a:pPr>
              <a:t>17</a:t>
            </a:fld>
            <a:endParaRPr lang="en-GB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Appreciation &amp; Depreciation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7" grpId="0"/>
      <p:bldP spid="3789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971550" y="1857375"/>
            <a:ext cx="7993063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	</a:t>
            </a:r>
            <a:r>
              <a:rPr lang="en-GB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Average house price in Ayr has appreciated by 79% over past 10 years.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GB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	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GB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	If you bought the house for £64995 in 1994 how much would the house be worth now 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GB" sz="20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	Appreciation  	= 79% x £ 64995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				= 0.79 x £64995</a:t>
            </a:r>
          </a:p>
          <a:p>
            <a:pPr marL="2057400" lvl="4" indent="-228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		= </a:t>
            </a:r>
            <a:r>
              <a:rPr lang="en-GB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£ 51346.05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	New value 	= Old Value + Appreciation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				= £64995 + £51346.05</a:t>
            </a:r>
          </a:p>
          <a:p>
            <a:pPr marL="2057400" lvl="4" indent="-228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		= </a:t>
            </a:r>
            <a:r>
              <a:rPr lang="en-GB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£ 116341.05</a:t>
            </a:r>
          </a:p>
        </p:txBody>
      </p:sp>
      <p:pic>
        <p:nvPicPr>
          <p:cNvPr id="32771" name="Picture 5" descr="hou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775" y="333375"/>
            <a:ext cx="1798638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6" descr="hous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0" y="333375"/>
            <a:ext cx="1778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7" descr="house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550" y="333375"/>
            <a:ext cx="1778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8" descr="house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325" y="333375"/>
            <a:ext cx="1778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5" name="Picture 9" descr="house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333375"/>
            <a:ext cx="1778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6" name="AutoShape 10"/>
          <p:cNvSpPr>
            <a:spLocks noChangeArrowheads="1"/>
          </p:cNvSpPr>
          <p:nvPr/>
        </p:nvSpPr>
        <p:spPr bwMode="auto">
          <a:xfrm>
            <a:off x="6372225" y="3284538"/>
            <a:ext cx="2663825" cy="1439862"/>
          </a:xfrm>
          <a:prstGeom prst="cloudCallout">
            <a:avLst>
              <a:gd name="adj1" fmla="val -73421"/>
              <a:gd name="adj2" fmla="val -3191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>
                <a:solidFill>
                  <a:srgbClr val="000000"/>
                </a:solidFill>
              </a:rPr>
              <a:t>Just working out percentages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AD5D4-0CBD-44D1-AE1B-F552869F7E13}" type="slidenum">
              <a:rPr lang="en-GB"/>
              <a:pPr>
                <a:defRPr/>
              </a:pPr>
              <a:t>18</a:t>
            </a:fld>
            <a:endParaRPr lang="en-GB"/>
          </a:p>
        </p:txBody>
      </p:sp>
      <p:sp>
        <p:nvSpPr>
          <p:cNvPr id="14" name="Cloud 13"/>
          <p:cNvSpPr/>
          <p:nvPr/>
        </p:nvSpPr>
        <p:spPr>
          <a:xfrm>
            <a:off x="71438" y="71438"/>
            <a:ext cx="4857750" cy="307181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accent5">
                    <a:lumMod val="10000"/>
                  </a:schemeClr>
                </a:solidFill>
                <a:latin typeface="Comic Sans MS" pitchFamily="66" charset="0"/>
              </a:rPr>
              <a:t>Quicker Method</a:t>
            </a:r>
          </a:p>
          <a:p>
            <a:pPr algn="ctr">
              <a:defRPr/>
            </a:pPr>
            <a:r>
              <a:rPr lang="en-GB" dirty="0">
                <a:solidFill>
                  <a:schemeClr val="accent5">
                    <a:lumMod val="10000"/>
                  </a:schemeClr>
                </a:solidFill>
                <a:latin typeface="Comic Sans MS" pitchFamily="66" charset="0"/>
              </a:rPr>
              <a:t>Easier</a:t>
            </a:r>
          </a:p>
          <a:p>
            <a:pPr algn="ctr">
              <a:defRPr/>
            </a:pPr>
            <a:endParaRPr lang="en-GB" dirty="0">
              <a:solidFill>
                <a:schemeClr val="accent5">
                  <a:lumMod val="10000"/>
                </a:schemeClr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en-GB" dirty="0">
                <a:solidFill>
                  <a:schemeClr val="accent5">
                    <a:lumMod val="10000"/>
                  </a:schemeClr>
                </a:solidFill>
                <a:latin typeface="Comic Sans MS" pitchFamily="66" charset="0"/>
              </a:rPr>
              <a:t>1.79 x 64995</a:t>
            </a:r>
          </a:p>
          <a:p>
            <a:pPr algn="ctr">
              <a:defRPr/>
            </a:pPr>
            <a:r>
              <a:rPr lang="en-GB" dirty="0">
                <a:solidFill>
                  <a:schemeClr val="accent5">
                    <a:lumMod val="10000"/>
                  </a:schemeClr>
                </a:solidFill>
                <a:latin typeface="Comic Sans MS" pitchFamily="66" charset="0"/>
              </a:rPr>
              <a:t>= £116341.05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9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9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9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99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6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B358D-7CCF-4756-AA21-479A5C3E5917}" type="slidenum">
              <a:rPr lang="en-GB"/>
              <a:pPr>
                <a:defRPr/>
              </a:pPr>
              <a:t>19</a:t>
            </a:fld>
            <a:endParaRPr lang="en-GB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962150"/>
            <a:ext cx="8229600" cy="48958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sz="2000" dirty="0" smtClean="0">
                <a:solidFill>
                  <a:srgbClr val="FFFF00"/>
                </a:solidFill>
                <a:latin typeface="Comic Sans MS" pitchFamily="66" charset="0"/>
              </a:rPr>
              <a:t>A Mini Cooper cost £14 625 in 2002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000" dirty="0" smtClean="0">
                <a:solidFill>
                  <a:srgbClr val="FFFF00"/>
                </a:solidFill>
                <a:latin typeface="Comic Sans MS" pitchFamily="66" charset="0"/>
              </a:rPr>
              <a:t>At the end 2003 it </a:t>
            </a:r>
            <a:r>
              <a:rPr lang="en-GB" sz="2000" dirty="0" smtClean="0">
                <a:latin typeface="Comic Sans MS" pitchFamily="66" charset="0"/>
              </a:rPr>
              <a:t>depreciated</a:t>
            </a:r>
            <a:r>
              <a:rPr lang="en-GB" sz="2000" dirty="0" smtClean="0">
                <a:solidFill>
                  <a:srgbClr val="FFFF00"/>
                </a:solidFill>
                <a:latin typeface="Comic Sans MS" pitchFamily="66" charset="0"/>
              </a:rPr>
              <a:t> by 23%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000" dirty="0" smtClean="0">
                <a:solidFill>
                  <a:srgbClr val="FFFF00"/>
                </a:solidFill>
                <a:latin typeface="Comic Sans MS" pitchFamily="66" charset="0"/>
              </a:rPr>
              <a:t>At the end 2004 it will depreciate by a further 16%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000" dirty="0" smtClean="0">
                <a:solidFill>
                  <a:srgbClr val="FFFF00"/>
                </a:solidFill>
                <a:latin typeface="Comic Sans MS" pitchFamily="66" charset="0"/>
              </a:rPr>
              <a:t>What will the mini cooper worth at end 2004?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000" u="sng" dirty="0" smtClean="0">
                <a:latin typeface="Comic Sans MS" pitchFamily="66" charset="0"/>
              </a:rPr>
              <a:t>End 2003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000" dirty="0" smtClean="0">
                <a:latin typeface="Comic Sans MS" pitchFamily="66" charset="0"/>
              </a:rPr>
              <a:t>Depreciation 	= 23% x £14625</a:t>
            </a:r>
          </a:p>
          <a:p>
            <a:pPr lvl="3" eaLnBrk="1" hangingPunct="1">
              <a:buFontTx/>
              <a:buNone/>
              <a:defRPr/>
            </a:pPr>
            <a:r>
              <a:rPr lang="en-GB" dirty="0" smtClean="0">
                <a:latin typeface="Comic Sans MS" pitchFamily="66" charset="0"/>
              </a:rPr>
              <a:t>			= 0.23 x £14625</a:t>
            </a:r>
          </a:p>
          <a:p>
            <a:pPr lvl="4" eaLnBrk="1" hangingPunct="1">
              <a:buFont typeface="Wingdings" pitchFamily="2" charset="2"/>
              <a:buNone/>
              <a:defRPr/>
            </a:pPr>
            <a:r>
              <a:rPr lang="en-GB" dirty="0" smtClean="0">
                <a:latin typeface="Comic Sans MS" pitchFamily="66" charset="0"/>
              </a:rPr>
              <a:t>		= £3363.75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000" dirty="0" smtClean="0">
                <a:latin typeface="Comic Sans MS" pitchFamily="66" charset="0"/>
              </a:rPr>
              <a:t>New value		= Old value - Depreciation</a:t>
            </a:r>
          </a:p>
          <a:p>
            <a:pPr lvl="3" eaLnBrk="1" hangingPunct="1">
              <a:buFontTx/>
              <a:buNone/>
              <a:defRPr/>
            </a:pPr>
            <a:r>
              <a:rPr lang="en-GB" dirty="0" smtClean="0">
                <a:latin typeface="Comic Sans MS" pitchFamily="66" charset="0"/>
              </a:rPr>
              <a:t>			= £14625 - £3363.75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000" dirty="0" smtClean="0">
                <a:solidFill>
                  <a:srgbClr val="FFFF00"/>
                </a:solidFill>
                <a:latin typeface="Comic Sans MS" pitchFamily="66" charset="0"/>
              </a:rPr>
              <a:t>				= </a:t>
            </a:r>
            <a:r>
              <a:rPr lang="en-GB" sz="2000" u="sng" dirty="0" smtClean="0">
                <a:solidFill>
                  <a:srgbClr val="FFFF00"/>
                </a:solidFill>
                <a:latin typeface="Comic Sans MS" pitchFamily="66" charset="0"/>
              </a:rPr>
              <a:t>£11261.25</a:t>
            </a:r>
            <a:endParaRPr lang="en-GB" sz="2000" dirty="0" smtClean="0">
              <a:solidFill>
                <a:srgbClr val="FFFF00"/>
              </a:solidFill>
            </a:endParaRPr>
          </a:p>
        </p:txBody>
      </p:sp>
      <p:pic>
        <p:nvPicPr>
          <p:cNvPr id="33796" name="Picture 5" descr="min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1700213"/>
            <a:ext cx="1979613" cy="1025525"/>
          </a:xfrm>
          <a:prstGeom prst="rect">
            <a:avLst/>
          </a:prstGeom>
          <a:noFill/>
          <a:ln w="38100">
            <a:solidFill>
              <a:srgbClr val="77777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028700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Appreciation &amp; Depreciation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B57F221-6011-4C2D-BD53-230C3C6AEFB1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13" name="Rectangle 1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5291138" y="3025775"/>
            <a:ext cx="38528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1.	Understand the term weekly monthly and annual salary. </a:t>
            </a:r>
          </a:p>
        </p:txBody>
      </p:sp>
      <p:sp>
        <p:nvSpPr>
          <p:cNvPr id="16391" name="Line 6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39" name="Rectangle 7"/>
          <p:cNvSpPr>
            <a:spLocks noChangeArrowheads="1"/>
          </p:cNvSpPr>
          <p:nvPr/>
        </p:nvSpPr>
        <p:spPr bwMode="auto">
          <a:xfrm>
            <a:off x="977900" y="3044825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explain how to work out weekly, monthly and annual salary / wage.</a:t>
            </a:r>
          </a:p>
        </p:txBody>
      </p:sp>
      <p:sp>
        <p:nvSpPr>
          <p:cNvPr id="172040" name="Rectangle 8"/>
          <p:cNvSpPr>
            <a:spLocks noChangeArrowheads="1"/>
          </p:cNvSpPr>
          <p:nvPr/>
        </p:nvSpPr>
        <p:spPr bwMode="auto">
          <a:xfrm>
            <a:off x="5273675" y="4027488"/>
            <a:ext cx="3870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2"/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Calculate weekly, monthly and annual salary.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www.mathsrevision.com</a:t>
            </a:r>
          </a:p>
        </p:txBody>
      </p:sp>
      <p:sp>
        <p:nvSpPr>
          <p:cNvPr id="172043" name="Rectangle 11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Wages &amp; Salaries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2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2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7" grpId="0"/>
      <p:bldP spid="172039" grpId="0"/>
      <p:bldP spid="17204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34EB73-B215-45EA-B91B-1CB862858F63}" type="slidenum">
              <a:rPr lang="en-GB"/>
              <a:pPr>
                <a:defRPr/>
              </a:pPr>
              <a:t>20</a:t>
            </a:fld>
            <a:endParaRPr lang="en-GB"/>
          </a:p>
        </p:txBody>
      </p:sp>
      <p:sp>
        <p:nvSpPr>
          <p:cNvPr id="4711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785938"/>
            <a:ext cx="8229600" cy="46180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sz="1900" u="sng" dirty="0" smtClean="0">
                <a:latin typeface="Comic Sans MS" pitchFamily="66" charset="0"/>
              </a:rPr>
              <a:t>End 2003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1900" dirty="0" smtClean="0">
                <a:latin typeface="Comic Sans MS" pitchFamily="66" charset="0"/>
              </a:rPr>
              <a:t>Depreciation 	= 23% x £14625</a:t>
            </a:r>
          </a:p>
          <a:p>
            <a:pPr lvl="3" eaLnBrk="1" hangingPunct="1">
              <a:buFontTx/>
              <a:buNone/>
              <a:defRPr/>
            </a:pPr>
            <a:r>
              <a:rPr lang="en-GB" sz="1900" dirty="0" smtClean="0">
                <a:latin typeface="Comic Sans MS" pitchFamily="66" charset="0"/>
              </a:rPr>
              <a:t>		= 0.23 x £14625</a:t>
            </a:r>
          </a:p>
          <a:p>
            <a:pPr lvl="4" eaLnBrk="1" hangingPunct="1">
              <a:buFont typeface="Wingdings" pitchFamily="2" charset="2"/>
              <a:buNone/>
              <a:defRPr/>
            </a:pPr>
            <a:r>
              <a:rPr lang="en-GB" sz="1900" dirty="0" smtClean="0">
                <a:latin typeface="Comic Sans MS" pitchFamily="66" charset="0"/>
              </a:rPr>
              <a:t>= £3363.75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1900" dirty="0" smtClean="0">
                <a:latin typeface="Comic Sans MS" pitchFamily="66" charset="0"/>
              </a:rPr>
              <a:t> New value	= Old value - Depreciation</a:t>
            </a:r>
          </a:p>
          <a:p>
            <a:pPr lvl="3" eaLnBrk="1" hangingPunct="1">
              <a:buFontTx/>
              <a:buNone/>
              <a:defRPr/>
            </a:pPr>
            <a:r>
              <a:rPr lang="en-GB" sz="1900" dirty="0" smtClean="0">
                <a:latin typeface="Comic Sans MS" pitchFamily="66" charset="0"/>
              </a:rPr>
              <a:t>		= £14625 - £3363.75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GB" sz="1900" dirty="0" smtClean="0">
                <a:latin typeface="Comic Sans MS" pitchFamily="66" charset="0"/>
              </a:rPr>
              <a:t>		= £11261.25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1900" u="sng" dirty="0" smtClean="0">
                <a:latin typeface="Comic Sans MS" pitchFamily="66" charset="0"/>
              </a:rPr>
              <a:t>End 2004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1900" dirty="0" smtClean="0">
                <a:latin typeface="Comic Sans MS" pitchFamily="66" charset="0"/>
              </a:rPr>
              <a:t>Depreciation 	= 16% x £11261.25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GB" sz="1900" dirty="0" smtClean="0">
                <a:latin typeface="Comic Sans MS" pitchFamily="66" charset="0"/>
              </a:rPr>
              <a:t>		=  0.16 x  £11261.25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GB" sz="1900" dirty="0" smtClean="0">
                <a:latin typeface="Comic Sans MS" pitchFamily="66" charset="0"/>
              </a:rPr>
              <a:t>		= £1801.80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1900" dirty="0" smtClean="0">
                <a:latin typeface="Comic Sans MS" pitchFamily="66" charset="0"/>
              </a:rPr>
              <a:t>New Value 	= £11261.25 - £1801.80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GB" sz="1900" dirty="0" smtClean="0">
                <a:latin typeface="Comic Sans MS" pitchFamily="66" charset="0"/>
              </a:rPr>
              <a:t>	 	= £9459.45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en-GB" sz="1900" dirty="0" smtClean="0">
              <a:latin typeface="Comic Sans MS" pitchFamily="66" charset="0"/>
            </a:endParaRPr>
          </a:p>
        </p:txBody>
      </p:sp>
      <p:pic>
        <p:nvPicPr>
          <p:cNvPr id="34820" name="Picture 10" descr="min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420938"/>
            <a:ext cx="2044700" cy="1201737"/>
          </a:xfrm>
          <a:prstGeom prst="rect">
            <a:avLst/>
          </a:prstGeom>
          <a:noFill/>
          <a:ln w="38100">
            <a:solidFill>
              <a:srgbClr val="77777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Appreciation &amp; Depreciation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1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5029200" y="3025775"/>
            <a:ext cx="411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To understand the process of work backwards.</a:t>
            </a:r>
            <a:endParaRPr lang="en-GB" sz="36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5845" name="Line 6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977900" y="3044825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understand how to work backwards to find original price.</a:t>
            </a: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5508625" y="4005263"/>
            <a:ext cx="3635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2"/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Solve problems using backwards process.</a:t>
            </a:r>
          </a:p>
        </p:txBody>
      </p:sp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Work Backwards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D0259-A38B-4BF8-B442-14E2D32574F5}" type="slidenum">
              <a:rPr lang="en-GB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/>
      <p:bldP spid="49159" grpId="0"/>
      <p:bldP spid="4916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971550" y="1970088"/>
            <a:ext cx="1355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000" u="sng"/>
              <a:t>Example 1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971550" y="2411413"/>
            <a:ext cx="80740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After a 10% increase the price of a house is £88 000.  </a:t>
            </a:r>
          </a:p>
          <a:p>
            <a:pPr eaLnBrk="1" hangingPunct="1"/>
            <a:r>
              <a:rPr lang="en-GB"/>
              <a:t>What was the price before the increase.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1036638" y="5418138"/>
            <a:ext cx="7124700" cy="457200"/>
            <a:chOff x="653" y="3793"/>
            <a:chExt cx="4488" cy="288"/>
          </a:xfrm>
        </p:grpSpPr>
        <p:sp>
          <p:nvSpPr>
            <p:cNvPr id="36880" name="Text Box 17"/>
            <p:cNvSpPr txBox="1">
              <a:spLocks noChangeArrowheads="1"/>
            </p:cNvSpPr>
            <p:nvPr/>
          </p:nvSpPr>
          <p:spPr bwMode="auto">
            <a:xfrm>
              <a:off x="653" y="3793"/>
              <a:ext cx="220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Price before is 100% :  </a:t>
              </a:r>
            </a:p>
          </p:txBody>
        </p:sp>
        <p:sp>
          <p:nvSpPr>
            <p:cNvPr id="36881" name="Text Box 20"/>
            <p:cNvSpPr txBox="1">
              <a:spLocks noChangeArrowheads="1"/>
            </p:cNvSpPr>
            <p:nvPr/>
          </p:nvSpPr>
          <p:spPr bwMode="auto">
            <a:xfrm>
              <a:off x="2789" y="3793"/>
              <a:ext cx="23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FFFF00"/>
                  </a:solidFill>
                </a:rPr>
                <a:t>£800 x 100 = </a:t>
              </a:r>
              <a:r>
                <a:rPr lang="en-GB" b="1" u="sng"/>
                <a:t>£80 000</a:t>
              </a: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3513138" y="4794250"/>
            <a:ext cx="5018087" cy="457200"/>
            <a:chOff x="2213" y="3390"/>
            <a:chExt cx="3161" cy="288"/>
          </a:xfrm>
        </p:grpSpPr>
        <p:graphicFrame>
          <p:nvGraphicFramePr>
            <p:cNvPr id="36878" name="Object 15"/>
            <p:cNvGraphicFramePr>
              <a:graphicFrameLocks noChangeAspect="1"/>
            </p:cNvGraphicFramePr>
            <p:nvPr/>
          </p:nvGraphicFramePr>
          <p:xfrm>
            <a:off x="2789" y="3418"/>
            <a:ext cx="2585" cy="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82" name="Equation" r:id="rId3" imgW="1892300" imgH="190500" progId="Equation.DSMT4">
                    <p:embed/>
                  </p:oleObj>
                </mc:Choice>
                <mc:Fallback>
                  <p:oleObj name="Equation" r:id="rId3" imgW="1892300" imgH="19050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9" y="3418"/>
                          <a:ext cx="2585" cy="2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879" name="Text Box 21"/>
            <p:cNvSpPr txBox="1">
              <a:spLocks noChangeArrowheads="1"/>
            </p:cNvSpPr>
            <p:nvPr/>
          </p:nvSpPr>
          <p:spPr bwMode="auto">
            <a:xfrm>
              <a:off x="2213" y="3390"/>
              <a:ext cx="64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1 % :  </a:t>
              </a:r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971550" y="3546475"/>
            <a:ext cx="7929563" cy="457200"/>
            <a:chOff x="612" y="2614"/>
            <a:chExt cx="4995" cy="288"/>
          </a:xfrm>
        </p:grpSpPr>
        <p:sp>
          <p:nvSpPr>
            <p:cNvPr id="36876" name="Text Box 11"/>
            <p:cNvSpPr txBox="1">
              <a:spLocks noChangeArrowheads="1"/>
            </p:cNvSpPr>
            <p:nvPr/>
          </p:nvSpPr>
          <p:spPr bwMode="auto">
            <a:xfrm>
              <a:off x="2789" y="2614"/>
              <a:ext cx="28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FFFF00"/>
                  </a:solidFill>
                </a:rPr>
                <a:t>100 %  +  10 %  = £88 000</a:t>
              </a:r>
            </a:p>
          </p:txBody>
        </p:sp>
        <p:sp>
          <p:nvSpPr>
            <p:cNvPr id="36877" name="Text Box 23"/>
            <p:cNvSpPr txBox="1">
              <a:spLocks noChangeArrowheads="1"/>
            </p:cNvSpPr>
            <p:nvPr/>
          </p:nvSpPr>
          <p:spPr bwMode="auto">
            <a:xfrm>
              <a:off x="612" y="2614"/>
              <a:ext cx="22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Deduce from question : </a:t>
              </a:r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2860675" y="4170363"/>
            <a:ext cx="4441825" cy="457200"/>
            <a:chOff x="1802" y="3016"/>
            <a:chExt cx="2798" cy="288"/>
          </a:xfrm>
        </p:grpSpPr>
        <p:sp>
          <p:nvSpPr>
            <p:cNvPr id="36874" name="Text Box 12"/>
            <p:cNvSpPr txBox="1">
              <a:spLocks noChangeArrowheads="1"/>
            </p:cNvSpPr>
            <p:nvPr/>
          </p:nvSpPr>
          <p:spPr bwMode="auto">
            <a:xfrm>
              <a:off x="2789" y="3016"/>
              <a:ext cx="18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FFFF00"/>
                  </a:solidFill>
                </a:rPr>
                <a:t>110 % = £88 000</a:t>
              </a:r>
            </a:p>
          </p:txBody>
        </p:sp>
        <p:sp>
          <p:nvSpPr>
            <p:cNvPr id="36875" name="Text Box 24"/>
            <p:cNvSpPr txBox="1">
              <a:spLocks noChangeArrowheads="1"/>
            </p:cNvSpPr>
            <p:nvPr/>
          </p:nvSpPr>
          <p:spPr bwMode="auto">
            <a:xfrm>
              <a:off x="1802" y="3016"/>
              <a:ext cx="105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We have : </a:t>
              </a:r>
            </a:p>
          </p:txBody>
        </p:sp>
      </p:grp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2F9991-0094-4746-84F3-7AF4A04548AF}" type="slidenum">
              <a:rPr lang="en-GB"/>
              <a:pPr>
                <a:defRPr/>
              </a:pPr>
              <a:t>22</a:t>
            </a:fld>
            <a:endParaRPr lang="en-GB"/>
          </a:p>
        </p:txBody>
      </p:sp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Work Backwards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9" grpId="0"/>
      <p:bldP spid="512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971550" y="1978025"/>
            <a:ext cx="139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000" u="sng"/>
              <a:t>Example 2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971550" y="2378075"/>
            <a:ext cx="81264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The value of a car depreciated by 15%.  It is now valued</a:t>
            </a:r>
          </a:p>
          <a:p>
            <a:pPr eaLnBrk="1" hangingPunct="1"/>
            <a:r>
              <a:rPr lang="en-GB"/>
              <a:t>at £2550. What was it’s original price.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042988" y="5348288"/>
            <a:ext cx="6753225" cy="457200"/>
            <a:chOff x="653" y="3793"/>
            <a:chExt cx="4254" cy="288"/>
          </a:xfrm>
        </p:grpSpPr>
        <p:sp>
          <p:nvSpPr>
            <p:cNvPr id="37904" name="Text Box 10"/>
            <p:cNvSpPr txBox="1">
              <a:spLocks noChangeArrowheads="1"/>
            </p:cNvSpPr>
            <p:nvPr/>
          </p:nvSpPr>
          <p:spPr bwMode="auto">
            <a:xfrm>
              <a:off x="653" y="3793"/>
              <a:ext cx="220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Price before is 100% :  </a:t>
              </a:r>
            </a:p>
          </p:txBody>
        </p:sp>
        <p:sp>
          <p:nvSpPr>
            <p:cNvPr id="37905" name="Text Box 11"/>
            <p:cNvSpPr txBox="1">
              <a:spLocks noChangeArrowheads="1"/>
            </p:cNvSpPr>
            <p:nvPr/>
          </p:nvSpPr>
          <p:spPr bwMode="auto">
            <a:xfrm>
              <a:off x="2789" y="3793"/>
              <a:ext cx="21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FFFF00"/>
                  </a:solidFill>
                </a:rPr>
                <a:t>£30 x 100 = </a:t>
              </a:r>
              <a:r>
                <a:rPr lang="en-GB" b="1" u="sng"/>
                <a:t>£3 000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519488" y="4724400"/>
            <a:ext cx="4713287" cy="457200"/>
            <a:chOff x="2213" y="3390"/>
            <a:chExt cx="2969" cy="288"/>
          </a:xfrm>
        </p:grpSpPr>
        <p:graphicFrame>
          <p:nvGraphicFramePr>
            <p:cNvPr id="37902" name="Object 13"/>
            <p:cNvGraphicFramePr>
              <a:graphicFrameLocks noChangeAspect="1"/>
            </p:cNvGraphicFramePr>
            <p:nvPr/>
          </p:nvGraphicFramePr>
          <p:xfrm>
            <a:off x="2981" y="3418"/>
            <a:ext cx="2201" cy="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06" name="Equation" r:id="rId3" imgW="1612900" imgH="190500" progId="Equation.DSMT4">
                    <p:embed/>
                  </p:oleObj>
                </mc:Choice>
                <mc:Fallback>
                  <p:oleObj name="Equation" r:id="rId3" imgW="1612900" imgH="19050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1" y="3418"/>
                          <a:ext cx="2201" cy="2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903" name="Text Box 14"/>
            <p:cNvSpPr txBox="1">
              <a:spLocks noChangeArrowheads="1"/>
            </p:cNvSpPr>
            <p:nvPr/>
          </p:nvSpPr>
          <p:spPr bwMode="auto">
            <a:xfrm>
              <a:off x="2213" y="3390"/>
              <a:ext cx="64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1 % :  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977900" y="3476625"/>
            <a:ext cx="7743825" cy="457200"/>
            <a:chOff x="612" y="2614"/>
            <a:chExt cx="4878" cy="288"/>
          </a:xfrm>
        </p:grpSpPr>
        <p:sp>
          <p:nvSpPr>
            <p:cNvPr id="37900" name="Text Box 16"/>
            <p:cNvSpPr txBox="1">
              <a:spLocks noChangeArrowheads="1"/>
            </p:cNvSpPr>
            <p:nvPr/>
          </p:nvSpPr>
          <p:spPr bwMode="auto">
            <a:xfrm>
              <a:off x="2789" y="2614"/>
              <a:ext cx="27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FFFF00"/>
                  </a:solidFill>
                </a:rPr>
                <a:t>100 %  -  15 %  = £2 550</a:t>
              </a:r>
            </a:p>
          </p:txBody>
        </p:sp>
        <p:sp>
          <p:nvSpPr>
            <p:cNvPr id="37901" name="Text Box 17"/>
            <p:cNvSpPr txBox="1">
              <a:spLocks noChangeArrowheads="1"/>
            </p:cNvSpPr>
            <p:nvPr/>
          </p:nvSpPr>
          <p:spPr bwMode="auto">
            <a:xfrm>
              <a:off x="612" y="2614"/>
              <a:ext cx="22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Deduce from question : </a:t>
              </a: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867025" y="4100513"/>
            <a:ext cx="4070350" cy="457200"/>
            <a:chOff x="1802" y="3016"/>
            <a:chExt cx="2564" cy="288"/>
          </a:xfrm>
        </p:grpSpPr>
        <p:sp>
          <p:nvSpPr>
            <p:cNvPr id="37898" name="Text Box 19"/>
            <p:cNvSpPr txBox="1">
              <a:spLocks noChangeArrowheads="1"/>
            </p:cNvSpPr>
            <p:nvPr/>
          </p:nvSpPr>
          <p:spPr bwMode="auto">
            <a:xfrm>
              <a:off x="2789" y="3016"/>
              <a:ext cx="157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FFFF00"/>
                  </a:solidFill>
                </a:rPr>
                <a:t>85 % = £2 550</a:t>
              </a:r>
            </a:p>
          </p:txBody>
        </p:sp>
        <p:sp>
          <p:nvSpPr>
            <p:cNvPr id="37899" name="Text Box 20"/>
            <p:cNvSpPr txBox="1">
              <a:spLocks noChangeArrowheads="1"/>
            </p:cNvSpPr>
            <p:nvPr/>
          </p:nvSpPr>
          <p:spPr bwMode="auto">
            <a:xfrm>
              <a:off x="1802" y="3016"/>
              <a:ext cx="105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We have : </a:t>
              </a:r>
            </a:p>
          </p:txBody>
        </p:sp>
      </p:grp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C49C76-7BCE-4700-823A-4AD71E61C9E8}" type="slidenum">
              <a:rPr lang="en-GB"/>
              <a:pPr>
                <a:defRPr/>
              </a:pPr>
              <a:t>23</a:t>
            </a:fld>
            <a:endParaRPr lang="en-GB"/>
          </a:p>
        </p:txBody>
      </p:sp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Work Backwards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4" grpId="0"/>
      <p:bldP spid="532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210948" name="Rectangle 4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7412" name="Line 5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950" name="Rectangle 6"/>
          <p:cNvSpPr>
            <a:spLocks noChangeArrowheads="1"/>
          </p:cNvSpPr>
          <p:nvPr/>
        </p:nvSpPr>
        <p:spPr bwMode="auto">
          <a:xfrm>
            <a:off x="977900" y="3044825"/>
            <a:ext cx="3886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explain how to work out Income Tax calculations.</a:t>
            </a:r>
          </a:p>
        </p:txBody>
      </p:sp>
      <p:sp>
        <p:nvSpPr>
          <p:cNvPr id="210951" name="Rectangle 7"/>
          <p:cNvSpPr>
            <a:spLocks noChangeArrowheads="1"/>
          </p:cNvSpPr>
          <p:nvPr/>
        </p:nvSpPr>
        <p:spPr bwMode="auto">
          <a:xfrm>
            <a:off x="5273675" y="3101975"/>
            <a:ext cx="3870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Understand the term </a:t>
            </a:r>
          </a:p>
          <a:p>
            <a:pPr marL="342900" indent="-342900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	Income Tax.</a:t>
            </a:r>
          </a:p>
        </p:txBody>
      </p:sp>
      <p:sp>
        <p:nvSpPr>
          <p:cNvPr id="210955" name="Rectangle 11"/>
          <p:cNvSpPr>
            <a:spLocks noChangeArrowheads="1"/>
          </p:cNvSpPr>
          <p:nvPr/>
        </p:nvSpPr>
        <p:spPr bwMode="auto">
          <a:xfrm>
            <a:off x="5300663" y="4284663"/>
            <a:ext cx="3870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	Calculate Income Tax for a given salary.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Income Tax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0" grpId="0"/>
      <p:bldP spid="210951" grpId="0"/>
      <p:bldP spid="2109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2" name="Text Box 4"/>
          <p:cNvSpPr txBox="1">
            <a:spLocks noChangeArrowheads="1"/>
          </p:cNvSpPr>
          <p:nvPr/>
        </p:nvSpPr>
        <p:spPr bwMode="auto">
          <a:xfrm>
            <a:off x="935038" y="1947863"/>
            <a:ext cx="82089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If your income in a tax year is below a certain value you do not pay tax. The tax allowance is made up of a personal allowance plus other special allowances.</a:t>
            </a:r>
          </a:p>
        </p:txBody>
      </p:sp>
      <p:sp>
        <p:nvSpPr>
          <p:cNvPr id="211978" name="AutoShape 10"/>
          <p:cNvSpPr>
            <a:spLocks noChangeArrowheads="1"/>
          </p:cNvSpPr>
          <p:nvPr/>
        </p:nvSpPr>
        <p:spPr bwMode="auto">
          <a:xfrm>
            <a:off x="2933700" y="4870450"/>
            <a:ext cx="3813175" cy="1641475"/>
          </a:xfrm>
          <a:prstGeom prst="cloudCallout">
            <a:avLst>
              <a:gd name="adj1" fmla="val 20000"/>
              <a:gd name="adj2" fmla="val -149921"/>
            </a:avLst>
          </a:prstGeom>
          <a:solidFill>
            <a:schemeClr val="accent1"/>
          </a:solidFill>
          <a:ln w="9525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080808"/>
                </a:solidFill>
              </a:rPr>
              <a:t>Membership of professional bodies</a:t>
            </a:r>
          </a:p>
        </p:txBody>
      </p:sp>
      <p:sp>
        <p:nvSpPr>
          <p:cNvPr id="211981" name="AutoShape 13"/>
          <p:cNvSpPr>
            <a:spLocks noChangeArrowheads="1"/>
          </p:cNvSpPr>
          <p:nvPr/>
        </p:nvSpPr>
        <p:spPr bwMode="auto">
          <a:xfrm>
            <a:off x="5376863" y="3778250"/>
            <a:ext cx="3455987" cy="1112838"/>
          </a:xfrm>
          <a:prstGeom prst="cloudCallout">
            <a:avLst>
              <a:gd name="adj1" fmla="val -28986"/>
              <a:gd name="adj2" fmla="val -109519"/>
            </a:avLst>
          </a:prstGeom>
          <a:solidFill>
            <a:schemeClr val="accent1"/>
          </a:solidFill>
          <a:ln w="9525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080808"/>
                </a:solidFill>
              </a:rPr>
              <a:t>Special clothing</a:t>
            </a:r>
          </a:p>
        </p:txBody>
      </p:sp>
      <p:sp>
        <p:nvSpPr>
          <p:cNvPr id="211982" name="AutoShape 14"/>
          <p:cNvSpPr>
            <a:spLocks noChangeArrowheads="1"/>
          </p:cNvSpPr>
          <p:nvPr/>
        </p:nvSpPr>
        <p:spPr bwMode="auto">
          <a:xfrm>
            <a:off x="2016125" y="3929063"/>
            <a:ext cx="2805113" cy="754062"/>
          </a:xfrm>
          <a:prstGeom prst="cloudCallout">
            <a:avLst>
              <a:gd name="adj1" fmla="val 84625"/>
              <a:gd name="adj2" fmla="val -135630"/>
            </a:avLst>
          </a:prstGeom>
          <a:solidFill>
            <a:schemeClr val="accent1"/>
          </a:solidFill>
          <a:ln w="9525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080808"/>
                </a:solidFill>
              </a:rPr>
              <a:t>equipment</a:t>
            </a: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Income Tax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11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1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11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2119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2" grpId="0"/>
      <p:bldP spid="211978" grpId="0" animBg="1"/>
      <p:bldP spid="211981" grpId="0" animBg="1"/>
      <p:bldP spid="211981" grpId="1" animBg="1"/>
      <p:bldP spid="2119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3044" name="Group 52"/>
          <p:cNvGraphicFramePr>
            <a:graphicFrameLocks noGrp="1"/>
          </p:cNvGraphicFramePr>
          <p:nvPr/>
        </p:nvGraphicFramePr>
        <p:xfrm>
          <a:off x="1639888" y="3073400"/>
          <a:ext cx="6623050" cy="2947988"/>
        </p:xfrm>
        <a:graphic>
          <a:graphicData uri="http://schemas.openxmlformats.org/drawingml/2006/table">
            <a:tbl>
              <a:tblPr/>
              <a:tblGrid>
                <a:gridCol w="3824188"/>
                <a:gridCol w="2798862"/>
              </a:tblGrid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Taxable income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Rate of Tax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Up to £4745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0%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£0 - £2020 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10%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£2020 - £31 400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22%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Over £31 400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40%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Income Tax</a:t>
            </a:r>
          </a:p>
        </p:txBody>
      </p:sp>
      <p:sp>
        <p:nvSpPr>
          <p:cNvPr id="19479" name="Text Box 8"/>
          <p:cNvSpPr txBox="1">
            <a:spLocks noChangeArrowheads="1"/>
          </p:cNvSpPr>
          <p:nvPr/>
        </p:nvSpPr>
        <p:spPr bwMode="auto">
          <a:xfrm>
            <a:off x="1747838" y="2108200"/>
            <a:ext cx="64341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600">
                <a:solidFill>
                  <a:srgbClr val="FFFF00"/>
                </a:solidFill>
              </a:rPr>
              <a:t>Taxable Rates for 2004 / 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Income Tax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941388" y="2794000"/>
            <a:ext cx="8375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Calculate David’s income tax if he earns £27 000 a year.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96950" y="3328988"/>
            <a:ext cx="39893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Personal allowance £4745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996950" y="3808413"/>
            <a:ext cx="6764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Taxable Income £27 000 – £4745 = £22 255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996950" y="4286250"/>
            <a:ext cx="5341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Tax @ 10% = 10% of £2020 = </a:t>
            </a:r>
            <a:r>
              <a:rPr lang="en-GB"/>
              <a:t>£202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997700" y="6040438"/>
            <a:ext cx="16303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£4653.70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996950" y="4764088"/>
            <a:ext cx="6381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Tax @ 22% = 22% of ( £22 255 - £2020)</a:t>
            </a:r>
          </a:p>
        </p:txBody>
      </p:sp>
      <p:graphicFrame>
        <p:nvGraphicFramePr>
          <p:cNvPr id="213044" name="Group 52"/>
          <p:cNvGraphicFramePr>
            <a:graphicFrameLocks noGrp="1"/>
          </p:cNvGraphicFramePr>
          <p:nvPr/>
        </p:nvGraphicFramePr>
        <p:xfrm>
          <a:off x="1814513" y="95250"/>
          <a:ext cx="5527675" cy="2427288"/>
        </p:xfrm>
        <a:graphic>
          <a:graphicData uri="http://schemas.openxmlformats.org/drawingml/2006/table">
            <a:tbl>
              <a:tblPr/>
              <a:tblGrid>
                <a:gridCol w="3191712"/>
                <a:gridCol w="2335963"/>
              </a:tblGrid>
              <a:tr h="486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Taxable income</a:t>
                      </a: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Rate of Tax</a:t>
                      </a: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4849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Up to £4745</a:t>
                      </a: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0%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4849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£0 - £2020 </a:t>
                      </a: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10%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486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£2020 - £31 400</a:t>
                      </a: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22%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4849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Over £31 400</a:t>
                      </a: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40%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701925" y="5241925"/>
            <a:ext cx="4684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= 22% of £20 235 = </a:t>
            </a:r>
            <a:r>
              <a:rPr lang="en-GB"/>
              <a:t>£4451.70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996950" y="6040438"/>
            <a:ext cx="5788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Total Income tax = </a:t>
            </a:r>
            <a:r>
              <a:rPr lang="en-GB"/>
              <a:t>£202 </a:t>
            </a:r>
            <a:r>
              <a:rPr lang="en-GB">
                <a:solidFill>
                  <a:srgbClr val="FFFF00"/>
                </a:solidFill>
              </a:rPr>
              <a:t>+ </a:t>
            </a:r>
            <a:r>
              <a:rPr lang="en-GB"/>
              <a:t>£4451.70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Income Tax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941388" y="2794000"/>
            <a:ext cx="77073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Lauren, a successful business woman earns £70 000.</a:t>
            </a:r>
          </a:p>
          <a:p>
            <a:pPr eaLnBrk="1" hangingPunct="1"/>
            <a:r>
              <a:rPr lang="en-GB"/>
              <a:t>What is her total tax paid and her income after tax.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96950" y="3614738"/>
            <a:ext cx="39893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Personal allowance £4745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996950" y="4094163"/>
            <a:ext cx="6764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Taxable Income £70 000 – £4745 = £65 255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996950" y="4572000"/>
            <a:ext cx="5341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Tax @ 10% = 10% of £2020 = </a:t>
            </a:r>
            <a:r>
              <a:rPr lang="en-GB"/>
              <a:t>£202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054850" y="6326188"/>
            <a:ext cx="1908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£20 207.60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996950" y="5049838"/>
            <a:ext cx="7931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Tax @ 22% = 22% of ( £31 400 - £2020) = </a:t>
            </a:r>
            <a:r>
              <a:rPr lang="en-GB"/>
              <a:t>£6463.60</a:t>
            </a:r>
          </a:p>
        </p:txBody>
      </p:sp>
      <p:graphicFrame>
        <p:nvGraphicFramePr>
          <p:cNvPr id="213044" name="Group 52"/>
          <p:cNvGraphicFramePr>
            <a:graphicFrameLocks noGrp="1"/>
          </p:cNvGraphicFramePr>
          <p:nvPr/>
        </p:nvGraphicFramePr>
        <p:xfrm>
          <a:off x="1814513" y="95250"/>
          <a:ext cx="5527675" cy="2427288"/>
        </p:xfrm>
        <a:graphic>
          <a:graphicData uri="http://schemas.openxmlformats.org/drawingml/2006/table">
            <a:tbl>
              <a:tblPr/>
              <a:tblGrid>
                <a:gridCol w="3191712"/>
                <a:gridCol w="2335963"/>
              </a:tblGrid>
              <a:tr h="486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Taxable income</a:t>
                      </a: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Rate of Tax</a:t>
                      </a: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4849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Up to £4745</a:t>
                      </a: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0%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4849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£0 - £2020 </a:t>
                      </a: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10%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486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£2020 - £31 400</a:t>
                      </a: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22%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4849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Over £31 400</a:t>
                      </a: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40%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996950" y="6326188"/>
            <a:ext cx="5997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Total tax = </a:t>
            </a:r>
            <a:r>
              <a:rPr lang="en-GB"/>
              <a:t>£202 </a:t>
            </a:r>
            <a:r>
              <a:rPr lang="en-GB">
                <a:solidFill>
                  <a:srgbClr val="FFFF00"/>
                </a:solidFill>
              </a:rPr>
              <a:t>+ </a:t>
            </a:r>
            <a:r>
              <a:rPr lang="en-GB"/>
              <a:t>£6463.60 </a:t>
            </a:r>
            <a:r>
              <a:rPr lang="en-GB">
                <a:solidFill>
                  <a:srgbClr val="FFFF00"/>
                </a:solidFill>
              </a:rPr>
              <a:t>+</a:t>
            </a:r>
            <a:r>
              <a:rPr lang="en-GB"/>
              <a:t> 13 542 =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020763" y="5516563"/>
            <a:ext cx="79867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Tax @ 40% = 40% of ( £65 255 - £31 400) = </a:t>
            </a:r>
            <a:r>
              <a:rPr lang="en-GB"/>
              <a:t>£13 542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  <p:bldP spid="16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Income Tax</a:t>
            </a:r>
          </a:p>
        </p:txBody>
      </p:sp>
      <p:sp>
        <p:nvSpPr>
          <p:cNvPr id="22531" name="TextBox 14"/>
          <p:cNvSpPr txBox="1">
            <a:spLocks noChangeArrowheads="1"/>
          </p:cNvSpPr>
          <p:nvPr/>
        </p:nvSpPr>
        <p:spPr bwMode="auto">
          <a:xfrm>
            <a:off x="7054850" y="2820988"/>
            <a:ext cx="1908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£20 207.60</a:t>
            </a:r>
          </a:p>
        </p:txBody>
      </p:sp>
      <p:graphicFrame>
        <p:nvGraphicFramePr>
          <p:cNvPr id="213044" name="Group 52"/>
          <p:cNvGraphicFramePr>
            <a:graphicFrameLocks noGrp="1"/>
          </p:cNvGraphicFramePr>
          <p:nvPr/>
        </p:nvGraphicFramePr>
        <p:xfrm>
          <a:off x="1814513" y="95250"/>
          <a:ext cx="5527675" cy="2427288"/>
        </p:xfrm>
        <a:graphic>
          <a:graphicData uri="http://schemas.openxmlformats.org/drawingml/2006/table">
            <a:tbl>
              <a:tblPr/>
              <a:tblGrid>
                <a:gridCol w="3191712"/>
                <a:gridCol w="2335963"/>
              </a:tblGrid>
              <a:tr h="486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Taxable income</a:t>
                      </a: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Rate of Tax</a:t>
                      </a: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4849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Up to £4745</a:t>
                      </a: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0%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4849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£0 - £2020 </a:t>
                      </a: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10%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486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£2020 - £31 400</a:t>
                      </a: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22%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4849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Over £31 400</a:t>
                      </a: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40%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5" marR="91435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</a:tbl>
          </a:graphicData>
        </a:graphic>
      </p:graphicFrame>
      <p:sp>
        <p:nvSpPr>
          <p:cNvPr id="22552" name="TextBox 17"/>
          <p:cNvSpPr txBox="1">
            <a:spLocks noChangeArrowheads="1"/>
          </p:cNvSpPr>
          <p:nvPr/>
        </p:nvSpPr>
        <p:spPr bwMode="auto">
          <a:xfrm>
            <a:off x="996950" y="2820988"/>
            <a:ext cx="5997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Total tax = </a:t>
            </a:r>
            <a:r>
              <a:rPr lang="en-GB"/>
              <a:t>£202 </a:t>
            </a:r>
            <a:r>
              <a:rPr lang="en-GB">
                <a:solidFill>
                  <a:srgbClr val="FFFF00"/>
                </a:solidFill>
              </a:rPr>
              <a:t>+ </a:t>
            </a:r>
            <a:r>
              <a:rPr lang="en-GB"/>
              <a:t>£6463.60 </a:t>
            </a:r>
            <a:r>
              <a:rPr lang="en-GB">
                <a:solidFill>
                  <a:srgbClr val="FFFF00"/>
                </a:solidFill>
              </a:rPr>
              <a:t>+</a:t>
            </a:r>
            <a:r>
              <a:rPr lang="en-GB"/>
              <a:t> 13 542 =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576638" y="4373563"/>
            <a:ext cx="21574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=</a:t>
            </a:r>
            <a:r>
              <a:rPr lang="en-GB"/>
              <a:t> £49 792.40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011238" y="3735388"/>
            <a:ext cx="6578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Income after tax = </a:t>
            </a:r>
            <a:r>
              <a:rPr lang="en-GB"/>
              <a:t>£70 000 </a:t>
            </a:r>
            <a:r>
              <a:rPr lang="en-GB">
                <a:solidFill>
                  <a:srgbClr val="FFFF00"/>
                </a:solidFill>
              </a:rPr>
              <a:t>- </a:t>
            </a:r>
            <a:r>
              <a:rPr lang="en-GB"/>
              <a:t>£20 207.60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029200" y="3025775"/>
            <a:ext cx="38338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To know the meaning of the term simple interest.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23557" name="Line 9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977900" y="3044825"/>
            <a:ext cx="3886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understand the</a:t>
            </a:r>
          </a:p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	term simple interest and compound interest.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5502275" y="3894138"/>
            <a:ext cx="3533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2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To know the meaning of the term compound interest.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Savings &amp; Interest</a:t>
            </a:r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5508625" y="4868863"/>
            <a:ext cx="36353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3.	Know the difference between simple and compound interest.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C903FF-00E0-496D-A1C5-AB2AC81152A5}" type="slidenum">
              <a:rPr lang="en-GB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4" grpId="0"/>
      <p:bldP spid="11275" grpId="0"/>
      <p:bldP spid="11286" grpId="0"/>
    </p:bldLst>
  </p:timing>
</p:sld>
</file>

<file path=ppt/theme/theme1.xml><?xml version="1.0" encoding="utf-8"?>
<a:theme xmlns:a="http://schemas.openxmlformats.org/drawingml/2006/main" name="1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2355</TotalTime>
  <Words>1218</Words>
  <Application>Microsoft Office PowerPoint</Application>
  <PresentationFormat>On-screen Show (4:3)</PresentationFormat>
  <Paragraphs>248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Comic Sans MS</vt:lpstr>
      <vt:lpstr>Arial</vt:lpstr>
      <vt:lpstr>Tahoma</vt:lpstr>
      <vt:lpstr>Wingdings</vt:lpstr>
      <vt:lpstr>1_Shimmer</vt:lpstr>
      <vt:lpstr>MathType 5.0 Equation</vt:lpstr>
      <vt:lpstr>Microsoft Equation 3.0</vt:lpstr>
      <vt:lpstr>Money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Strathclyde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UOS</dc:creator>
  <cp:lastModifiedBy>Teacher E-Solutions</cp:lastModifiedBy>
  <cp:revision>287</cp:revision>
  <dcterms:created xsi:type="dcterms:W3CDTF">2005-04-06T16:52:43Z</dcterms:created>
  <dcterms:modified xsi:type="dcterms:W3CDTF">2019-01-18T17:07:17Z</dcterms:modified>
</cp:coreProperties>
</file>