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98" r:id="rId2"/>
    <p:sldId id="385" r:id="rId3"/>
    <p:sldId id="500" r:id="rId4"/>
    <p:sldId id="501" r:id="rId5"/>
    <p:sldId id="503" r:id="rId6"/>
    <p:sldId id="513" r:id="rId7"/>
    <p:sldId id="514" r:id="rId8"/>
    <p:sldId id="515" r:id="rId9"/>
    <p:sldId id="462" r:id="rId10"/>
    <p:sldId id="463" r:id="rId11"/>
    <p:sldId id="523" r:id="rId12"/>
    <p:sldId id="465" r:id="rId13"/>
    <p:sldId id="466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86" r:id="rId22"/>
    <p:sldId id="482" r:id="rId23"/>
    <p:sldId id="483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3333FF"/>
    <a:srgbClr val="4D4D4D"/>
    <a:srgbClr val="FFFF00"/>
    <a:srgbClr val="FF0000"/>
    <a:srgbClr val="FFFFCC"/>
    <a:srgbClr val="00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 autoAdjust="0"/>
    <p:restoredTop sz="94718" autoAdjust="0"/>
  </p:normalViewPr>
  <p:slideViewPr>
    <p:cSldViewPr snapToGrid="0">
      <p:cViewPr>
        <p:scale>
          <a:sx n="63" d="100"/>
          <a:sy n="63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818358-A01B-42D4-9E7F-2C8A4D6257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31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4B132E94-9983-436C-AD6F-4F41DD10DFA0}" type="slidenum">
              <a:rPr lang="en-GB" sz="1200" smtClean="0">
                <a:latin typeface="Arial" pitchFamily="34" charset="0"/>
              </a:rPr>
              <a:pPr eaLnBrk="1" hangingPunct="1"/>
              <a:t>1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E884-0D0A-499D-9878-DCB66986A24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67F0E04-F34D-43B0-8259-E679B1D249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53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A73BA-ED48-4B32-9CE7-889ADF4DC829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AA09-6A0C-4AC0-93CA-53352E9EC6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47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F31C-7A07-4E0C-9E56-98005268D5F2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86A3-ED15-4CEF-A5E8-9CB99F2F16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18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E192-4450-4A5D-8634-1CA66FB055C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2D3A-FC4B-4E7E-993C-DFE3D47C6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E74A-B6CE-4175-B485-A2F531740B3B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 www.mathsrevision.com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0294-5C3D-4400-85CB-7ECFCA9AB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82CB-A848-4F5C-98DE-552571A5D71E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1D5B-F5ED-434F-BC4A-F79D4CB080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09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BE21-7EA4-4BF0-9A4A-6E087289AB34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0DD8A-74DA-43E2-BC0B-2ADC68FAAD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53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E4B0F-8D6C-4E3A-B1A0-042071A6EB43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D99D-4F1E-4A58-8BAC-D49E257D13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1274-AA27-4B88-A2D5-AD0F3D5E6B38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C03E-FE5C-415B-82EF-09D0594394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9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ADBB-EE40-466F-8750-AC76056A6BAD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3A16-EFB8-439C-A102-E4B76A75EC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71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 userDrawn="1"/>
        </p:nvSpPr>
        <p:spPr bwMode="auto">
          <a:xfrm>
            <a:off x="38100" y="1498600"/>
            <a:ext cx="890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FF00"/>
                </a:solidFill>
              </a:rPr>
              <a:t>S4 Credit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C5E4-C6A0-482B-B7B4-EE60F6E2AEB2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1761-81EB-4D79-8B4A-320198586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70FE-5036-4112-8C6D-A2FDEEA54E81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6999-E2FC-4F8E-B3AB-D1A4D50BAB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98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AEF5-3892-4B1E-BA63-AE41EECB2A03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1C7FB-A8C1-4D3B-AFBC-0D59B608F3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4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32E6F8E1-CC05-42A1-95DF-00D4EC1E8817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AD284684-AD53-4EBF-9AEB-80B6D23D91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1803400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Money</a:t>
            </a:r>
            <a:endParaRPr lang="en-GB" sz="28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63" name="Text Box 39"/>
          <p:cNvSpPr txBox="1">
            <a:spLocks noChangeArrowheads="1"/>
          </p:cNvSpPr>
          <p:nvPr/>
        </p:nvSpPr>
        <p:spPr bwMode="auto">
          <a:xfrm>
            <a:off x="5394325" y="3000375"/>
            <a:ext cx="164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Income Tax</a:t>
            </a:r>
          </a:p>
        </p:txBody>
      </p:sp>
      <p:sp>
        <p:nvSpPr>
          <p:cNvPr id="1536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62513" y="3084513"/>
            <a:ext cx="385762" cy="233362"/>
          </a:xfrm>
          <a:prstGeom prst="actionButtonForwardNex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365" name="Text Box 39"/>
          <p:cNvSpPr txBox="1">
            <a:spLocks noChangeArrowheads="1"/>
          </p:cNvSpPr>
          <p:nvPr/>
        </p:nvSpPr>
        <p:spPr bwMode="auto">
          <a:xfrm>
            <a:off x="5408613" y="3476625"/>
            <a:ext cx="343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Banks &amp; Building Societies</a:t>
            </a:r>
          </a:p>
        </p:txBody>
      </p:sp>
      <p:sp>
        <p:nvSpPr>
          <p:cNvPr id="1536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76800" y="3560763"/>
            <a:ext cx="385763" cy="231775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367" name="Text Box 39"/>
          <p:cNvSpPr txBox="1">
            <a:spLocks noChangeArrowheads="1"/>
          </p:cNvSpPr>
          <p:nvPr/>
        </p:nvSpPr>
        <p:spPr bwMode="auto">
          <a:xfrm>
            <a:off x="5421313" y="3951288"/>
            <a:ext cx="2797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Savings and Interest</a:t>
            </a:r>
          </a:p>
        </p:txBody>
      </p:sp>
      <p:sp>
        <p:nvSpPr>
          <p:cNvPr id="1536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9500" y="4035425"/>
            <a:ext cx="385763" cy="233363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369" name="Text Box 39"/>
          <p:cNvSpPr txBox="1">
            <a:spLocks noChangeArrowheads="1"/>
          </p:cNvSpPr>
          <p:nvPr/>
        </p:nvSpPr>
        <p:spPr bwMode="auto">
          <a:xfrm>
            <a:off x="5416550" y="4427538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Compound Interest</a:t>
            </a:r>
          </a:p>
        </p:txBody>
      </p:sp>
      <p:sp>
        <p:nvSpPr>
          <p:cNvPr id="15370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4738" y="4511675"/>
            <a:ext cx="385762" cy="231775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371" name="Text Box 39"/>
          <p:cNvSpPr txBox="1">
            <a:spLocks noChangeArrowheads="1"/>
          </p:cNvSpPr>
          <p:nvPr/>
        </p:nvSpPr>
        <p:spPr bwMode="auto">
          <a:xfrm>
            <a:off x="5440363" y="4903788"/>
            <a:ext cx="365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Appreciation &amp; Depreciation</a:t>
            </a:r>
          </a:p>
        </p:txBody>
      </p:sp>
      <p:sp>
        <p:nvSpPr>
          <p:cNvPr id="1537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08550" y="4986338"/>
            <a:ext cx="385763" cy="233362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373" name="Text Box 39"/>
          <p:cNvSpPr txBox="1">
            <a:spLocks noChangeArrowheads="1"/>
          </p:cNvSpPr>
          <p:nvPr/>
        </p:nvSpPr>
        <p:spPr bwMode="auto">
          <a:xfrm>
            <a:off x="5437188" y="53467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b="1">
                <a:solidFill>
                  <a:srgbClr val="F9F911"/>
                </a:solidFill>
              </a:rPr>
              <a:t>Working Backwards</a:t>
            </a:r>
          </a:p>
        </p:txBody>
      </p:sp>
      <p:sp>
        <p:nvSpPr>
          <p:cNvPr id="1537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05375" y="5429250"/>
            <a:ext cx="385763" cy="233363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5614988" y="836613"/>
            <a:ext cx="3529012" cy="1657350"/>
          </a:xfrm>
          <a:prstGeom prst="cloudCallout">
            <a:avLst>
              <a:gd name="adj1" fmla="val -65069"/>
              <a:gd name="adj2" fmla="val 395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Just working out percentages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1476375" y="2060575"/>
            <a:ext cx="360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Simple Interest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1116013" y="2924175"/>
            <a:ext cx="7788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I have £400 in the Bank. At the end of each year </a:t>
            </a:r>
          </a:p>
          <a:p>
            <a:pPr eaLnBrk="1" hangingPunct="1"/>
            <a:r>
              <a:rPr lang="en-GB"/>
              <a:t>I receive 7% of £400 in interest. How much interest</a:t>
            </a:r>
          </a:p>
          <a:p>
            <a:pPr eaLnBrk="1" hangingPunct="1"/>
            <a:r>
              <a:rPr lang="en-GB"/>
              <a:t>do I receive after 3 years. How much do I now have?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12B5C-B902-4926-BC61-3F22D0BACD65}" type="slidenum">
              <a:rPr lang="en-GB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2148" name="Object 10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28725" y="4292600"/>
          <a:ext cx="50577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2540000" imgH="190500" progId="Equation.DSMT4">
                  <p:embed/>
                </p:oleObj>
              </mc:Choice>
              <mc:Fallback>
                <p:oleObj name="Equation" r:id="rId3" imgW="2540000" imgH="19050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4292600"/>
                        <a:ext cx="50577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7" name="Object 10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28725" y="4868863"/>
          <a:ext cx="62515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3200400" imgH="228600" progId="Equation.DSMT4">
                  <p:embed/>
                </p:oleObj>
              </mc:Choice>
              <mc:Fallback>
                <p:oleObj name="Equation" r:id="rId5" imgW="3200400" imgH="22860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4868863"/>
                        <a:ext cx="62515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" name="Object 1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28725" y="5445125"/>
          <a:ext cx="66421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3009900" imgH="190500" progId="Equation.DSMT4">
                  <p:embed/>
                </p:oleObj>
              </mc:Choice>
              <mc:Fallback>
                <p:oleObj name="Equation" r:id="rId7" imgW="3009900" imgH="190500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445125"/>
                        <a:ext cx="66421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Savings &amp;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4" grpId="0" animBg="1"/>
      <p:bldP spid="2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when to use compound formula.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use the compound formula for appropriate problems.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508625" y="4005263"/>
            <a:ext cx="3360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Solve problems involving compound formula.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4451E-D20D-4277-AB0E-59B8460C082C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  <p:bldP spid="49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042988" y="260350"/>
            <a:ext cx="6272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206375" y="87313"/>
            <a:ext cx="3529013" cy="2160587"/>
          </a:xfrm>
          <a:prstGeom prst="cloudCallout">
            <a:avLst>
              <a:gd name="adj1" fmla="val 73139"/>
              <a:gd name="adj2" fmla="val 103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00000"/>
                </a:solidFill>
              </a:rPr>
              <a:t>Interest calculated on new value every year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042988" y="2268538"/>
            <a:ext cx="7850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Real life Interest is not a fixed quantity year after year. One year’s interest becomes part of the next year’s amount. Each year’s interest is calculated on the amount at the start of the year.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16013" y="4059238"/>
            <a:ext cx="7634287" cy="1592262"/>
            <a:chOff x="703" y="2886"/>
            <a:chExt cx="4809" cy="1003"/>
          </a:xfrm>
        </p:grpSpPr>
        <p:sp>
          <p:nvSpPr>
            <p:cNvPr id="26632" name="Text Box 31"/>
            <p:cNvSpPr txBox="1">
              <a:spLocks noChangeArrowheads="1"/>
            </p:cNvSpPr>
            <p:nvPr/>
          </p:nvSpPr>
          <p:spPr bwMode="auto">
            <a:xfrm>
              <a:off x="748" y="2886"/>
              <a:ext cx="7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000" u="sng"/>
                <a:t>Example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703" y="3249"/>
              <a:ext cx="480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en-GB" sz="20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Daniel has £400 in the bank. He leaves it in the bank for 3 years. The </a:t>
              </a:r>
              <a:r>
                <a:rPr lang="en-GB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interest is 7%</a:t>
              </a:r>
              <a:r>
                <a:rPr lang="en-GB" sz="20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each year. Calculate the simply interest and then the </a:t>
              </a:r>
              <a:r>
                <a:rPr lang="en-GB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compound interest</a:t>
              </a:r>
              <a:r>
                <a:rPr lang="en-GB" sz="2000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after 3 years.</a:t>
              </a:r>
            </a:p>
          </p:txBody>
        </p:sp>
      </p:grp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3132138" y="3770313"/>
            <a:ext cx="2087562" cy="865187"/>
          </a:xfrm>
          <a:prstGeom prst="wedgeEllipseCallout">
            <a:avLst>
              <a:gd name="adj1" fmla="val -41028"/>
              <a:gd name="adj2" fmla="val 53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000">
                <a:solidFill>
                  <a:srgbClr val="000000"/>
                </a:solidFill>
              </a:rPr>
              <a:t>Principal value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E3EF5-6355-4C82-AFC0-4F4341E4B8D9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900113" y="1876425"/>
            <a:ext cx="76342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Daniel has £400 in the bank. He leaves it in the bank for 3 years. The </a:t>
            </a:r>
            <a:r>
              <a:rPr lang="en-GB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interest is 7%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each year. Calculate the </a:t>
            </a:r>
            <a:r>
              <a:rPr lang="en-GB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  <a:r>
              <a:rPr lang="en-GB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and the amount he has in the bank after 3 years.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205413" y="3143250"/>
            <a:ext cx="3938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Y1 :  Interest = 7% of £400 = £28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737225" y="3489325"/>
            <a:ext cx="340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Amount = £400 + £28 = £428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759325" y="3835400"/>
            <a:ext cx="438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Y 2 :  Interest = 7% of £428 = £29.96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064125" y="4183063"/>
            <a:ext cx="4079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Amount = £428 + £29.96 = £457.96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429125" y="4529138"/>
            <a:ext cx="4714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Y 3 :  Interest = 7% of £457.96 = £32.06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727575" y="4875213"/>
            <a:ext cx="441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Amount = £457.06 + £32.06 = </a:t>
            </a:r>
            <a:r>
              <a:rPr lang="en-GB" sz="1800" u="sng">
                <a:solidFill>
                  <a:srgbClr val="FF0000"/>
                </a:solidFill>
              </a:rPr>
              <a:t>£490.02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643438" y="5500688"/>
            <a:ext cx="4403725" cy="4048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Compound is £490.02 - £400 = £90.02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928688" y="5500688"/>
            <a:ext cx="3192462" cy="4048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Simple Interest is only £84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321051" y="4251325"/>
            <a:ext cx="19288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928688" y="3630613"/>
            <a:ext cx="341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Interest = 7% of £400 = £28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571625" y="4143375"/>
            <a:ext cx="167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</a:rPr>
              <a:t>3 x 28 =  £84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571625" y="3143250"/>
            <a:ext cx="1911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rgbClr val="FFFF00"/>
                </a:solidFill>
              </a:rPr>
              <a:t>Simple Interest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5857875" y="785813"/>
            <a:ext cx="3286125" cy="1562100"/>
          </a:xfrm>
          <a:prstGeom prst="cloudCallout">
            <a:avLst>
              <a:gd name="adj1" fmla="val -84250"/>
              <a:gd name="adj2" fmla="val 453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solidFill>
                  <a:srgbClr val="000000"/>
                </a:solidFill>
              </a:rPr>
              <a:t>Interest calculated on new value every year 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1C8CD-AFB3-4A75-9A76-09388F25E934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76" grpId="0"/>
      <p:bldP spid="36877" grpId="0"/>
      <p:bldP spid="36878" grpId="0"/>
      <p:bldP spid="36879" grpId="0"/>
      <p:bldP spid="36880" grpId="0"/>
      <p:bldP spid="36881" grpId="0" animBg="1"/>
      <p:bldP spid="36882" grpId="0" animBg="1"/>
      <p:bldP spid="21" grpId="0"/>
      <p:bldP spid="22" grpId="0"/>
      <p:bldP spid="23" grpId="0"/>
      <p:bldP spid="368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203325" y="1785938"/>
            <a:ext cx="2282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Easier Method</a:t>
            </a:r>
            <a:endParaRPr lang="en-GB" u="sng" dirty="0"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76406-B2F5-4460-9227-EC03D6B5AFA4}" type="slidenum">
              <a:rPr lang="en-GB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2428875" y="2428875"/>
          <a:ext cx="2452688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990170" imgH="469696" progId="Equation.3">
                  <p:embed/>
                </p:oleObj>
              </mc:Choice>
              <mc:Fallback>
                <p:oleObj name="Equation" r:id="rId3" imgW="990170" imgH="46969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428875"/>
                        <a:ext cx="2452688" cy="1163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56250" y="321468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 = period of time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Days, months years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56250" y="4929188"/>
            <a:ext cx="365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± = increase or decrease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56250" y="4256088"/>
            <a:ext cx="231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I = initial value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56250" y="5429250"/>
            <a:ext cx="1495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V = Value</a:t>
            </a: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1143000" y="4286250"/>
            <a:ext cx="3630613" cy="2000250"/>
          </a:xfrm>
          <a:prstGeom prst="cloudCallout">
            <a:avLst>
              <a:gd name="adj1" fmla="val 6287"/>
              <a:gd name="adj2" fmla="val -87213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 u="sng">
                <a:solidFill>
                  <a:srgbClr val="000000"/>
                </a:solidFill>
              </a:rPr>
              <a:t>IMPORTANT</a:t>
            </a:r>
          </a:p>
          <a:p>
            <a:pPr algn="ctr"/>
            <a:endParaRPr lang="en-GB" sz="1800">
              <a:solidFill>
                <a:srgbClr val="000000"/>
              </a:solidFill>
            </a:endParaRPr>
          </a:p>
          <a:p>
            <a:pPr algn="ctr"/>
            <a:r>
              <a:rPr lang="en-GB" sz="1800">
                <a:solidFill>
                  <a:srgbClr val="000000"/>
                </a:solidFill>
              </a:rPr>
              <a:t>Can only use this when percentage is fixed</a:t>
            </a:r>
          </a:p>
        </p:txBody>
      </p:sp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84888" y="1482725"/>
            <a:ext cx="3059112" cy="936625"/>
          </a:xfrm>
          <a:prstGeom prst="cloudCallout">
            <a:avLst>
              <a:gd name="adj1" fmla="val -103921"/>
              <a:gd name="adj2" fmla="val 112435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solidFill>
                  <a:srgbClr val="000000"/>
                </a:solidFill>
              </a:rPr>
              <a:t>This is called the multiplier. 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419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900113" y="1981200"/>
            <a:ext cx="8243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Calculate the money in the bank after 3 years if the compound interest rate is 7% and the initial value is £400.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428750" y="5162550"/>
            <a:ext cx="427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 V= 400 x </a:t>
            </a:r>
            <a:r>
              <a:rPr lang="en-GB"/>
              <a:t>(1.07)</a:t>
            </a:r>
            <a:r>
              <a:rPr lang="en-GB" baseline="60000"/>
              <a:t>3</a:t>
            </a:r>
            <a:r>
              <a:rPr lang="en-GB"/>
              <a:t>  </a:t>
            </a:r>
            <a:r>
              <a:rPr lang="en-GB">
                <a:solidFill>
                  <a:srgbClr val="FFFF00"/>
                </a:solidFill>
              </a:rPr>
              <a:t>= </a:t>
            </a:r>
            <a:r>
              <a:rPr lang="en-GB"/>
              <a:t>£</a:t>
            </a:r>
            <a:r>
              <a:rPr lang="en-GB" u="sng"/>
              <a:t>490.02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0144B-58A2-4E93-84EF-4176DC0B232C}" type="slidenum">
              <a:rPr lang="en-GB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1785938" y="3624263"/>
          <a:ext cx="2452687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990170" imgH="469696" progId="Equation.3">
                  <p:embed/>
                </p:oleObj>
              </mc:Choice>
              <mc:Fallback>
                <p:oleObj name="Equation" r:id="rId3" imgW="990170" imgH="46969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624263"/>
                        <a:ext cx="2452687" cy="11636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4413" y="32670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 = 3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11800" y="4195763"/>
            <a:ext cx="363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± = increase 1+0.07=1.07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72188" y="3767138"/>
            <a:ext cx="1163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I =400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Compound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1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terms appreciation and depreciation.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the terms appreciation and depreciation.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508625" y="4005263"/>
            <a:ext cx="33607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Show appropriate working</a:t>
            </a:r>
          </a:p>
          <a:p>
            <a:pPr marL="342900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when solving problems containing appreciation and depreciation.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Appreciation &amp; Depreciation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D5D4F-ACF4-4A05-9D22-A2D9B48C3705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  <p:bldP spid="49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860425" y="2778125"/>
            <a:ext cx="824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Appreciation : Going </a:t>
            </a:r>
            <a:r>
              <a:rPr lang="en-GB" sz="3600"/>
              <a:t>up</a:t>
            </a:r>
            <a:r>
              <a:rPr lang="en-GB" sz="2800">
                <a:solidFill>
                  <a:srgbClr val="FFFF00"/>
                </a:solidFill>
              </a:rPr>
              <a:t> in value e.g. House value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847725" y="4365625"/>
            <a:ext cx="8378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Depreciation : Going </a:t>
            </a:r>
            <a:r>
              <a:rPr lang="en-GB" sz="3600"/>
              <a:t>down</a:t>
            </a:r>
            <a:r>
              <a:rPr lang="en-GB" sz="3600">
                <a:solidFill>
                  <a:srgbClr val="FFFF00"/>
                </a:solidFill>
              </a:rPr>
              <a:t> </a:t>
            </a:r>
            <a:r>
              <a:rPr lang="en-GB" sz="2800">
                <a:solidFill>
                  <a:srgbClr val="FFFF00"/>
                </a:solidFill>
              </a:rPr>
              <a:t>in value e.g. car value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1887538" y="4956175"/>
            <a:ext cx="255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7E97-5E64-4F66-87CF-881FDB32FAAF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Appreciation &amp; Depreciation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71550" y="1857375"/>
            <a:ext cx="7993063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</a:t>
            </a: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Average house price in Ayr has appreciated by 79% over past 10 years.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If you bought the house for £64995 in 1994 how much would the house be worth now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GB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Appreciation  	= 79% x £ 64995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			= 0.79 x £64995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	= </a:t>
            </a:r>
            <a:r>
              <a:rPr lang="en-GB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£ 51346.05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New value 	= Old Value + Appreciation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			= £64995 + £51346.05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	= </a:t>
            </a:r>
            <a:r>
              <a:rPr lang="en-GB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£ 116341.05</a:t>
            </a:r>
          </a:p>
        </p:txBody>
      </p:sp>
      <p:pic>
        <p:nvPicPr>
          <p:cNvPr id="32771" name="Picture 5" descr="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333375"/>
            <a:ext cx="1798638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6" descr="hous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0" y="333375"/>
            <a:ext cx="177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7" descr="hous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333375"/>
            <a:ext cx="177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8" descr="house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333375"/>
            <a:ext cx="177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9" descr="house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333375"/>
            <a:ext cx="177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6372225" y="3284538"/>
            <a:ext cx="2663825" cy="1439862"/>
          </a:xfrm>
          <a:prstGeom prst="cloudCallout">
            <a:avLst>
              <a:gd name="adj1" fmla="val -73421"/>
              <a:gd name="adj2" fmla="val -319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>
                <a:solidFill>
                  <a:srgbClr val="000000"/>
                </a:solidFill>
              </a:rPr>
              <a:t>Just working out percentages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AD5D4-0CBD-44D1-AE1B-F552869F7E13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14" name="Cloud 13"/>
          <p:cNvSpPr/>
          <p:nvPr/>
        </p:nvSpPr>
        <p:spPr>
          <a:xfrm>
            <a:off x="71438" y="71438"/>
            <a:ext cx="4857750" cy="30718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accent5">
                    <a:lumMod val="10000"/>
                  </a:schemeClr>
                </a:solidFill>
                <a:latin typeface="Comic Sans MS" pitchFamily="66" charset="0"/>
              </a:rPr>
              <a:t>Quicker Method</a:t>
            </a:r>
          </a:p>
          <a:p>
            <a:pPr algn="ctr">
              <a:defRPr/>
            </a:pPr>
            <a:r>
              <a:rPr lang="en-GB" dirty="0">
                <a:solidFill>
                  <a:schemeClr val="accent5">
                    <a:lumMod val="10000"/>
                  </a:schemeClr>
                </a:solidFill>
                <a:latin typeface="Comic Sans MS" pitchFamily="66" charset="0"/>
              </a:rPr>
              <a:t>Easier</a:t>
            </a:r>
          </a:p>
          <a:p>
            <a:pPr algn="ctr">
              <a:defRPr/>
            </a:pPr>
            <a:endParaRPr lang="en-GB" dirty="0">
              <a:solidFill>
                <a:schemeClr val="accent5">
                  <a:lumMod val="10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dirty="0">
                <a:solidFill>
                  <a:schemeClr val="accent5">
                    <a:lumMod val="10000"/>
                  </a:schemeClr>
                </a:solidFill>
                <a:latin typeface="Comic Sans MS" pitchFamily="66" charset="0"/>
              </a:rPr>
              <a:t>1.79 x 64995</a:t>
            </a:r>
          </a:p>
          <a:p>
            <a:pPr algn="ctr">
              <a:defRPr/>
            </a:pPr>
            <a:r>
              <a:rPr lang="en-GB" dirty="0">
                <a:solidFill>
                  <a:schemeClr val="accent5">
                    <a:lumMod val="10000"/>
                  </a:schemeClr>
                </a:solidFill>
                <a:latin typeface="Comic Sans MS" pitchFamily="66" charset="0"/>
              </a:rPr>
              <a:t>= £116341.05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358D-7CCF-4756-AA21-479A5C3E5917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62150"/>
            <a:ext cx="8229600" cy="489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A Mini Cooper cost £14 625 in 2002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At the end 2003 it </a:t>
            </a:r>
            <a:r>
              <a:rPr lang="en-GB" sz="2000" dirty="0" smtClean="0">
                <a:latin typeface="Comic Sans MS" pitchFamily="66" charset="0"/>
              </a:rPr>
              <a:t>depreciated</a:t>
            </a: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 by 23%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At the end 2004 it will depreciate by a further 16%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What will the mini cooper worth at end 2004?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u="sng" dirty="0" smtClean="0">
                <a:latin typeface="Comic Sans MS" pitchFamily="66" charset="0"/>
              </a:rPr>
              <a:t>End 2003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latin typeface="Comic Sans MS" pitchFamily="66" charset="0"/>
              </a:rPr>
              <a:t>Depreciation 	= 23% x £14625</a:t>
            </a:r>
          </a:p>
          <a:p>
            <a:pPr lvl="3" eaLnBrk="1" hangingPunct="1">
              <a:buFontTx/>
              <a:buNone/>
              <a:defRPr/>
            </a:pPr>
            <a:r>
              <a:rPr lang="en-GB" dirty="0" smtClean="0">
                <a:latin typeface="Comic Sans MS" pitchFamily="66" charset="0"/>
              </a:rPr>
              <a:t>			= 0.23 x £14625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Comic Sans MS" pitchFamily="66" charset="0"/>
              </a:rPr>
              <a:t>		= £3363.75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latin typeface="Comic Sans MS" pitchFamily="66" charset="0"/>
              </a:rPr>
              <a:t>New value		= Old value - Depreciation</a:t>
            </a:r>
          </a:p>
          <a:p>
            <a:pPr lvl="3" eaLnBrk="1" hangingPunct="1">
              <a:buFontTx/>
              <a:buNone/>
              <a:defRPr/>
            </a:pPr>
            <a:r>
              <a:rPr lang="en-GB" dirty="0" smtClean="0">
                <a:latin typeface="Comic Sans MS" pitchFamily="66" charset="0"/>
              </a:rPr>
              <a:t>			= £14625 - £3363.75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rgbClr val="FFFF00"/>
                </a:solidFill>
                <a:latin typeface="Comic Sans MS" pitchFamily="66" charset="0"/>
              </a:rPr>
              <a:t>				= </a:t>
            </a:r>
            <a:r>
              <a:rPr lang="en-GB" sz="2000" u="sng" dirty="0" smtClean="0">
                <a:solidFill>
                  <a:srgbClr val="FFFF00"/>
                </a:solidFill>
                <a:latin typeface="Comic Sans MS" pitchFamily="66" charset="0"/>
              </a:rPr>
              <a:t>£11261.25</a:t>
            </a:r>
            <a:endParaRPr lang="en-GB" sz="2000" dirty="0" smtClean="0">
              <a:solidFill>
                <a:srgbClr val="FFFF00"/>
              </a:solidFill>
            </a:endParaRPr>
          </a:p>
        </p:txBody>
      </p:sp>
      <p:pic>
        <p:nvPicPr>
          <p:cNvPr id="33796" name="Picture 5" descr="m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700213"/>
            <a:ext cx="1979613" cy="1025525"/>
          </a:xfrm>
          <a:prstGeom prst="rect">
            <a:avLst/>
          </a:prstGeom>
          <a:noFill/>
          <a:ln w="38100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28700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Appreciation &amp; Depreciation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57F221-6011-4C2D-BD53-230C3C6AEFB1}" type="datetime5">
              <a:rPr lang="en-GB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5291138" y="3025775"/>
            <a:ext cx="3852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Understand the term weekly monthly and annual salary. 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to work out weekly, monthly and annual salary / wage.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5273675" y="4027488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Calculate weekly, monthly and annual salary.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Wages &amp; Salaries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  <p:bldP spid="172039" grpId="0"/>
      <p:bldP spid="1720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4EB73-B215-45EA-B91B-1CB862858F63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85938"/>
            <a:ext cx="8229600" cy="4618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1900" u="sng" dirty="0" smtClean="0">
                <a:latin typeface="Comic Sans MS" pitchFamily="66" charset="0"/>
              </a:rPr>
              <a:t>End 2003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Depreciation 	= 23% x £14625</a:t>
            </a:r>
          </a:p>
          <a:p>
            <a:pPr lvl="3" eaLnBrk="1" hangingPunct="1">
              <a:buFontTx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	= 0.23 x £14625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= £3363.75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 New value	= Old value - Depreciation</a:t>
            </a:r>
          </a:p>
          <a:p>
            <a:pPr lvl="3" eaLnBrk="1" hangingPunct="1">
              <a:buFontTx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	= £14625 - £3363.75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	= £11261.25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900" u="sng" dirty="0" smtClean="0">
                <a:latin typeface="Comic Sans MS" pitchFamily="66" charset="0"/>
              </a:rPr>
              <a:t>End 2004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Depreciation 	= 16% x £11261.25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	=  0.16 x  £11261.25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	= £1801.80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New Value 	= £11261.25 - £1801.80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1900" dirty="0" smtClean="0">
                <a:latin typeface="Comic Sans MS" pitchFamily="66" charset="0"/>
              </a:rPr>
              <a:t>	 	= £9459.45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GB" sz="1900" dirty="0" smtClean="0">
              <a:latin typeface="Comic Sans MS" pitchFamily="66" charset="0"/>
            </a:endParaRPr>
          </a:p>
        </p:txBody>
      </p:sp>
      <p:pic>
        <p:nvPicPr>
          <p:cNvPr id="34820" name="Picture 10" descr="m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20938"/>
            <a:ext cx="2044700" cy="1201737"/>
          </a:xfrm>
          <a:prstGeom prst="rect">
            <a:avLst/>
          </a:prstGeom>
          <a:noFill/>
          <a:ln w="38100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Appreciation &amp; Depreciation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understand the process of work backwards.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how to work backwards to find original price.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508625" y="4005263"/>
            <a:ext cx="363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Solve problems using backwards process.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Work Backwards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D0259-A38B-4BF8-B442-14E2D32574F5}" type="slidenum">
              <a:rPr lang="en-GB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9" grpId="0"/>
      <p:bldP spid="491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971550" y="1970088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u="sng"/>
              <a:t>Example 1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971550" y="2411413"/>
            <a:ext cx="8074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After a 10% increase the price of a house is £88 000.  </a:t>
            </a:r>
          </a:p>
          <a:p>
            <a:pPr eaLnBrk="1" hangingPunct="1"/>
            <a:r>
              <a:rPr lang="en-GB"/>
              <a:t>What was the price before the increase.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36638" y="5418138"/>
            <a:ext cx="7124700" cy="457200"/>
            <a:chOff x="653" y="3793"/>
            <a:chExt cx="4488" cy="288"/>
          </a:xfrm>
        </p:grpSpPr>
        <p:sp>
          <p:nvSpPr>
            <p:cNvPr id="36880" name="Text Box 17"/>
            <p:cNvSpPr txBox="1">
              <a:spLocks noChangeArrowheads="1"/>
            </p:cNvSpPr>
            <p:nvPr/>
          </p:nvSpPr>
          <p:spPr bwMode="auto">
            <a:xfrm>
              <a:off x="653" y="3793"/>
              <a:ext cx="2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Price before is 100% :  </a:t>
              </a:r>
            </a:p>
          </p:txBody>
        </p:sp>
        <p:sp>
          <p:nvSpPr>
            <p:cNvPr id="36881" name="Text Box 20"/>
            <p:cNvSpPr txBox="1">
              <a:spLocks noChangeArrowheads="1"/>
            </p:cNvSpPr>
            <p:nvPr/>
          </p:nvSpPr>
          <p:spPr bwMode="auto">
            <a:xfrm>
              <a:off x="2789" y="3793"/>
              <a:ext cx="23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£800 x 100 = </a:t>
              </a:r>
              <a:r>
                <a:rPr lang="en-GB" b="1" u="sng"/>
                <a:t>£80 000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513138" y="4794250"/>
            <a:ext cx="5018087" cy="457200"/>
            <a:chOff x="2213" y="3390"/>
            <a:chExt cx="3161" cy="288"/>
          </a:xfrm>
        </p:grpSpPr>
        <p:graphicFrame>
          <p:nvGraphicFramePr>
            <p:cNvPr id="36878" name="Object 15"/>
            <p:cNvGraphicFramePr>
              <a:graphicFrameLocks noChangeAspect="1"/>
            </p:cNvGraphicFramePr>
            <p:nvPr/>
          </p:nvGraphicFramePr>
          <p:xfrm>
            <a:off x="2789" y="3418"/>
            <a:ext cx="2585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2" name="Equation" r:id="rId3" imgW="1892300" imgH="190500" progId="Equation.DSMT4">
                    <p:embed/>
                  </p:oleObj>
                </mc:Choice>
                <mc:Fallback>
                  <p:oleObj name="Equation" r:id="rId3" imgW="1892300" imgH="1905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3418"/>
                          <a:ext cx="2585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9" name="Text Box 21"/>
            <p:cNvSpPr txBox="1">
              <a:spLocks noChangeArrowheads="1"/>
            </p:cNvSpPr>
            <p:nvPr/>
          </p:nvSpPr>
          <p:spPr bwMode="auto">
            <a:xfrm>
              <a:off x="2213" y="3390"/>
              <a:ext cx="6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1 % :  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71550" y="3546475"/>
            <a:ext cx="7929563" cy="457200"/>
            <a:chOff x="612" y="2614"/>
            <a:chExt cx="4995" cy="288"/>
          </a:xfrm>
        </p:grpSpPr>
        <p:sp>
          <p:nvSpPr>
            <p:cNvPr id="36876" name="Text Box 11"/>
            <p:cNvSpPr txBox="1">
              <a:spLocks noChangeArrowheads="1"/>
            </p:cNvSpPr>
            <p:nvPr/>
          </p:nvSpPr>
          <p:spPr bwMode="auto">
            <a:xfrm>
              <a:off x="2789" y="2614"/>
              <a:ext cx="28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100 %  +  10 %  = £88 000</a:t>
              </a:r>
            </a:p>
          </p:txBody>
        </p:sp>
        <p:sp>
          <p:nvSpPr>
            <p:cNvPr id="36877" name="Text Box 23"/>
            <p:cNvSpPr txBox="1">
              <a:spLocks noChangeArrowheads="1"/>
            </p:cNvSpPr>
            <p:nvPr/>
          </p:nvSpPr>
          <p:spPr bwMode="auto">
            <a:xfrm>
              <a:off x="612" y="2614"/>
              <a:ext cx="22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Deduce from question : 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860675" y="4170363"/>
            <a:ext cx="4441825" cy="457200"/>
            <a:chOff x="1802" y="3016"/>
            <a:chExt cx="2798" cy="288"/>
          </a:xfrm>
        </p:grpSpPr>
        <p:sp>
          <p:nvSpPr>
            <p:cNvPr id="36874" name="Text Box 12"/>
            <p:cNvSpPr txBox="1">
              <a:spLocks noChangeArrowheads="1"/>
            </p:cNvSpPr>
            <p:nvPr/>
          </p:nvSpPr>
          <p:spPr bwMode="auto">
            <a:xfrm>
              <a:off x="2789" y="3016"/>
              <a:ext cx="18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110 % = £88 000</a:t>
              </a:r>
            </a:p>
          </p:txBody>
        </p:sp>
        <p:sp>
          <p:nvSpPr>
            <p:cNvPr id="36875" name="Text Box 24"/>
            <p:cNvSpPr txBox="1">
              <a:spLocks noChangeArrowheads="1"/>
            </p:cNvSpPr>
            <p:nvPr/>
          </p:nvSpPr>
          <p:spPr bwMode="auto">
            <a:xfrm>
              <a:off x="1802" y="3016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We have : </a:t>
              </a: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9991-0094-4746-84F3-7AF4A04548AF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Work Backwards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71550" y="1978025"/>
            <a:ext cx="139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000" u="sng"/>
              <a:t>Example 2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971550" y="2378075"/>
            <a:ext cx="8126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The value of a car depreciated by 15%.  It is now valued</a:t>
            </a:r>
          </a:p>
          <a:p>
            <a:pPr eaLnBrk="1" hangingPunct="1"/>
            <a:r>
              <a:rPr lang="en-GB"/>
              <a:t>at £2550. What was it’s original price.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42988" y="5348288"/>
            <a:ext cx="6753225" cy="457200"/>
            <a:chOff x="653" y="3793"/>
            <a:chExt cx="4254" cy="288"/>
          </a:xfrm>
        </p:grpSpPr>
        <p:sp>
          <p:nvSpPr>
            <p:cNvPr id="37904" name="Text Box 10"/>
            <p:cNvSpPr txBox="1">
              <a:spLocks noChangeArrowheads="1"/>
            </p:cNvSpPr>
            <p:nvPr/>
          </p:nvSpPr>
          <p:spPr bwMode="auto">
            <a:xfrm>
              <a:off x="653" y="3793"/>
              <a:ext cx="2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Price before is 100% :  </a:t>
              </a:r>
            </a:p>
          </p:txBody>
        </p:sp>
        <p:sp>
          <p:nvSpPr>
            <p:cNvPr id="37905" name="Text Box 11"/>
            <p:cNvSpPr txBox="1">
              <a:spLocks noChangeArrowheads="1"/>
            </p:cNvSpPr>
            <p:nvPr/>
          </p:nvSpPr>
          <p:spPr bwMode="auto">
            <a:xfrm>
              <a:off x="2789" y="3793"/>
              <a:ext cx="21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£30 x 100 = </a:t>
              </a:r>
              <a:r>
                <a:rPr lang="en-GB" b="1" u="sng"/>
                <a:t>£3 000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19488" y="4724400"/>
            <a:ext cx="4713287" cy="457200"/>
            <a:chOff x="2213" y="3390"/>
            <a:chExt cx="2969" cy="288"/>
          </a:xfrm>
        </p:grpSpPr>
        <p:graphicFrame>
          <p:nvGraphicFramePr>
            <p:cNvPr id="37902" name="Object 13"/>
            <p:cNvGraphicFramePr>
              <a:graphicFrameLocks noChangeAspect="1"/>
            </p:cNvGraphicFramePr>
            <p:nvPr/>
          </p:nvGraphicFramePr>
          <p:xfrm>
            <a:off x="2981" y="3418"/>
            <a:ext cx="220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6" name="Equation" r:id="rId3" imgW="1612900" imgH="190500" progId="Equation.DSMT4">
                    <p:embed/>
                  </p:oleObj>
                </mc:Choice>
                <mc:Fallback>
                  <p:oleObj name="Equation" r:id="rId3" imgW="1612900" imgH="1905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1" y="3418"/>
                          <a:ext cx="2201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03" name="Text Box 14"/>
            <p:cNvSpPr txBox="1">
              <a:spLocks noChangeArrowheads="1"/>
            </p:cNvSpPr>
            <p:nvPr/>
          </p:nvSpPr>
          <p:spPr bwMode="auto">
            <a:xfrm>
              <a:off x="2213" y="3390"/>
              <a:ext cx="6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1 % :  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977900" y="3476625"/>
            <a:ext cx="7743825" cy="457200"/>
            <a:chOff x="612" y="2614"/>
            <a:chExt cx="4878" cy="288"/>
          </a:xfrm>
        </p:grpSpPr>
        <p:sp>
          <p:nvSpPr>
            <p:cNvPr id="37900" name="Text Box 16"/>
            <p:cNvSpPr txBox="1">
              <a:spLocks noChangeArrowheads="1"/>
            </p:cNvSpPr>
            <p:nvPr/>
          </p:nvSpPr>
          <p:spPr bwMode="auto">
            <a:xfrm>
              <a:off x="2789" y="2614"/>
              <a:ext cx="27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100 %  -  15 %  = £2 550</a:t>
              </a:r>
            </a:p>
          </p:txBody>
        </p:sp>
        <p:sp>
          <p:nvSpPr>
            <p:cNvPr id="37901" name="Text Box 17"/>
            <p:cNvSpPr txBox="1">
              <a:spLocks noChangeArrowheads="1"/>
            </p:cNvSpPr>
            <p:nvPr/>
          </p:nvSpPr>
          <p:spPr bwMode="auto">
            <a:xfrm>
              <a:off x="612" y="2614"/>
              <a:ext cx="22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Deduce from question : 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67025" y="4100513"/>
            <a:ext cx="4070350" cy="457200"/>
            <a:chOff x="1802" y="3016"/>
            <a:chExt cx="2564" cy="288"/>
          </a:xfrm>
        </p:grpSpPr>
        <p:sp>
          <p:nvSpPr>
            <p:cNvPr id="37898" name="Text Box 19"/>
            <p:cNvSpPr txBox="1">
              <a:spLocks noChangeArrowheads="1"/>
            </p:cNvSpPr>
            <p:nvPr/>
          </p:nvSpPr>
          <p:spPr bwMode="auto">
            <a:xfrm>
              <a:off x="2789" y="3016"/>
              <a:ext cx="15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FF00"/>
                  </a:solidFill>
                </a:rPr>
                <a:t>85 % = £2 550</a:t>
              </a:r>
            </a:p>
          </p:txBody>
        </p:sp>
        <p:sp>
          <p:nvSpPr>
            <p:cNvPr id="37899" name="Text Box 20"/>
            <p:cNvSpPr txBox="1">
              <a:spLocks noChangeArrowheads="1"/>
            </p:cNvSpPr>
            <p:nvPr/>
          </p:nvSpPr>
          <p:spPr bwMode="auto">
            <a:xfrm>
              <a:off x="1802" y="3016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We have : </a:t>
              </a: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49C76-7BCE-4700-823A-4AD71E61C9E8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Work Backwards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to work out Income Tax calculations.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273675" y="3101975"/>
            <a:ext cx="387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term </a:t>
            </a:r>
          </a:p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Income Tax.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300663" y="4284663"/>
            <a:ext cx="3870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Calculate Income Tax for a given salary.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/>
      <p:bldP spid="210951" grpId="0"/>
      <p:bldP spid="2109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935038" y="1947863"/>
            <a:ext cx="8208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If your income in a tax year is below a certain value you do not pay tax. The tax allowance is made up of a personal allowance plus other special allowances.</a:t>
            </a:r>
          </a:p>
        </p:txBody>
      </p:sp>
      <p:sp>
        <p:nvSpPr>
          <p:cNvPr id="211978" name="AutoShape 10"/>
          <p:cNvSpPr>
            <a:spLocks noChangeArrowheads="1"/>
          </p:cNvSpPr>
          <p:nvPr/>
        </p:nvSpPr>
        <p:spPr bwMode="auto">
          <a:xfrm>
            <a:off x="2933700" y="4870450"/>
            <a:ext cx="3813175" cy="1641475"/>
          </a:xfrm>
          <a:prstGeom prst="cloudCallout">
            <a:avLst>
              <a:gd name="adj1" fmla="val 20000"/>
              <a:gd name="adj2" fmla="val -149921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Membership of professional bodies</a:t>
            </a:r>
          </a:p>
        </p:txBody>
      </p:sp>
      <p:sp>
        <p:nvSpPr>
          <p:cNvPr id="211981" name="AutoShape 13"/>
          <p:cNvSpPr>
            <a:spLocks noChangeArrowheads="1"/>
          </p:cNvSpPr>
          <p:nvPr/>
        </p:nvSpPr>
        <p:spPr bwMode="auto">
          <a:xfrm>
            <a:off x="5376863" y="3778250"/>
            <a:ext cx="3455987" cy="1112838"/>
          </a:xfrm>
          <a:prstGeom prst="cloudCallout">
            <a:avLst>
              <a:gd name="adj1" fmla="val -28986"/>
              <a:gd name="adj2" fmla="val -109519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Special clothing</a:t>
            </a:r>
          </a:p>
        </p:txBody>
      </p:sp>
      <p:sp>
        <p:nvSpPr>
          <p:cNvPr id="211982" name="AutoShape 14"/>
          <p:cNvSpPr>
            <a:spLocks noChangeArrowheads="1"/>
          </p:cNvSpPr>
          <p:nvPr/>
        </p:nvSpPr>
        <p:spPr bwMode="auto">
          <a:xfrm>
            <a:off x="2016125" y="3929063"/>
            <a:ext cx="2805113" cy="754062"/>
          </a:xfrm>
          <a:prstGeom prst="cloudCallout">
            <a:avLst>
              <a:gd name="adj1" fmla="val 84625"/>
              <a:gd name="adj2" fmla="val -135630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equipment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8" grpId="0" animBg="1"/>
      <p:bldP spid="211981" grpId="0" animBg="1"/>
      <p:bldP spid="211981" grpId="1" animBg="1"/>
      <p:bldP spid="2119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044" name="Group 52"/>
          <p:cNvGraphicFramePr>
            <a:graphicFrameLocks noGrp="1"/>
          </p:cNvGraphicFramePr>
          <p:nvPr/>
        </p:nvGraphicFramePr>
        <p:xfrm>
          <a:off x="1639888" y="3073400"/>
          <a:ext cx="6623050" cy="2947988"/>
        </p:xfrm>
        <a:graphic>
          <a:graphicData uri="http://schemas.openxmlformats.org/drawingml/2006/table">
            <a:tbl>
              <a:tblPr/>
              <a:tblGrid>
                <a:gridCol w="3824188"/>
                <a:gridCol w="2798862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Taxable income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Rate of Tax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Up to £4745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£0 - £2020 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£2020 - £31 400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22%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 £31 400</a:t>
                      </a: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48" marR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  <p:sp>
        <p:nvSpPr>
          <p:cNvPr id="19479" name="Text Box 8"/>
          <p:cNvSpPr txBox="1">
            <a:spLocks noChangeArrowheads="1"/>
          </p:cNvSpPr>
          <p:nvPr/>
        </p:nvSpPr>
        <p:spPr bwMode="auto">
          <a:xfrm>
            <a:off x="1747838" y="2108200"/>
            <a:ext cx="6434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</a:rPr>
              <a:t>Taxable Rates for 2004 / 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941388" y="2794000"/>
            <a:ext cx="837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Calculate David’s income tax if he earns £27 000 a year.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6950" y="3328988"/>
            <a:ext cx="3989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Personal allowance £4745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6950" y="3808413"/>
            <a:ext cx="676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Taxable Income £27 000 – £4745 = £22 255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6950" y="4286250"/>
            <a:ext cx="534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 @ 10% = 10% of £2020 = </a:t>
            </a:r>
            <a:r>
              <a:rPr lang="en-GB"/>
              <a:t>£202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97700" y="6040438"/>
            <a:ext cx="163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£4653.70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6950" y="4764088"/>
            <a:ext cx="638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 @ 22% = 22% of ( £22 255 - £2020)</a:t>
            </a:r>
          </a:p>
        </p:txBody>
      </p:sp>
      <p:graphicFrame>
        <p:nvGraphicFramePr>
          <p:cNvPr id="213044" name="Group 52"/>
          <p:cNvGraphicFramePr>
            <a:graphicFrameLocks noGrp="1"/>
          </p:cNvGraphicFramePr>
          <p:nvPr/>
        </p:nvGraphicFramePr>
        <p:xfrm>
          <a:off x="1814513" y="95250"/>
          <a:ext cx="5527675" cy="2427288"/>
        </p:xfrm>
        <a:graphic>
          <a:graphicData uri="http://schemas.openxmlformats.org/drawingml/2006/table">
            <a:tbl>
              <a:tblPr/>
              <a:tblGrid>
                <a:gridCol w="3191712"/>
                <a:gridCol w="2335963"/>
              </a:tblGrid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Taxable income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Rate of Tax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Up to £4745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£0 - £2020 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£2020 -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22%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01925" y="5241925"/>
            <a:ext cx="468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 22% of £20 235 = </a:t>
            </a:r>
            <a:r>
              <a:rPr lang="en-GB"/>
              <a:t>£4451.70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96950" y="6040438"/>
            <a:ext cx="578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Total Income tax = </a:t>
            </a:r>
            <a:r>
              <a:rPr lang="en-GB"/>
              <a:t>£202 </a:t>
            </a:r>
            <a:r>
              <a:rPr lang="en-GB">
                <a:solidFill>
                  <a:srgbClr val="FFFF00"/>
                </a:solidFill>
              </a:rPr>
              <a:t>+ </a:t>
            </a:r>
            <a:r>
              <a:rPr lang="en-GB"/>
              <a:t>£4451.70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941388" y="2794000"/>
            <a:ext cx="7707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Lauren, a successful business woman earns £70 000.</a:t>
            </a:r>
          </a:p>
          <a:p>
            <a:pPr eaLnBrk="1" hangingPunct="1"/>
            <a:r>
              <a:rPr lang="en-GB"/>
              <a:t>What is her total tax paid and her income after tax.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6950" y="3614738"/>
            <a:ext cx="3989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Personal allowance £4745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6950" y="4094163"/>
            <a:ext cx="676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Taxable Income £70 000 – £4745 = £65 255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6950" y="4572000"/>
            <a:ext cx="534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 @ 10% = 10% of £2020 = </a:t>
            </a:r>
            <a:r>
              <a:rPr lang="en-GB"/>
              <a:t>£202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54850" y="6326188"/>
            <a:ext cx="190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£20 207.60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6950" y="5049838"/>
            <a:ext cx="7931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 @ 22% = 22% of ( £31 400 - £2020) = </a:t>
            </a:r>
            <a:r>
              <a:rPr lang="en-GB"/>
              <a:t>£6463.60</a:t>
            </a:r>
          </a:p>
        </p:txBody>
      </p:sp>
      <p:graphicFrame>
        <p:nvGraphicFramePr>
          <p:cNvPr id="213044" name="Group 52"/>
          <p:cNvGraphicFramePr>
            <a:graphicFrameLocks noGrp="1"/>
          </p:cNvGraphicFramePr>
          <p:nvPr/>
        </p:nvGraphicFramePr>
        <p:xfrm>
          <a:off x="1814513" y="95250"/>
          <a:ext cx="5527675" cy="2427288"/>
        </p:xfrm>
        <a:graphic>
          <a:graphicData uri="http://schemas.openxmlformats.org/drawingml/2006/table">
            <a:tbl>
              <a:tblPr/>
              <a:tblGrid>
                <a:gridCol w="3191712"/>
                <a:gridCol w="2335963"/>
              </a:tblGrid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Taxable income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Rate of Tax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Up to £4745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£0 - £2020 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£2020 -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22%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96950" y="6326188"/>
            <a:ext cx="599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Total tax = </a:t>
            </a:r>
            <a:r>
              <a:rPr lang="en-GB"/>
              <a:t>£202 </a:t>
            </a:r>
            <a:r>
              <a:rPr lang="en-GB">
                <a:solidFill>
                  <a:srgbClr val="FFFF00"/>
                </a:solidFill>
              </a:rPr>
              <a:t>+ </a:t>
            </a:r>
            <a:r>
              <a:rPr lang="en-GB"/>
              <a:t>£6463.60 </a:t>
            </a:r>
            <a:r>
              <a:rPr lang="en-GB">
                <a:solidFill>
                  <a:srgbClr val="FFFF00"/>
                </a:solidFill>
              </a:rPr>
              <a:t>+</a:t>
            </a:r>
            <a:r>
              <a:rPr lang="en-GB"/>
              <a:t> 13 542 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20763" y="5516563"/>
            <a:ext cx="7986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Tax @ 40% = 40% of ( £65 255 - £31 400) = </a:t>
            </a:r>
            <a:r>
              <a:rPr lang="en-GB"/>
              <a:t>£13 542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Income Tax</a:t>
            </a:r>
          </a:p>
        </p:txBody>
      </p:sp>
      <p:sp>
        <p:nvSpPr>
          <p:cNvPr id="22531" name="TextBox 14"/>
          <p:cNvSpPr txBox="1">
            <a:spLocks noChangeArrowheads="1"/>
          </p:cNvSpPr>
          <p:nvPr/>
        </p:nvSpPr>
        <p:spPr bwMode="auto">
          <a:xfrm>
            <a:off x="7054850" y="2820988"/>
            <a:ext cx="190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£20 207.60</a:t>
            </a:r>
          </a:p>
        </p:txBody>
      </p:sp>
      <p:graphicFrame>
        <p:nvGraphicFramePr>
          <p:cNvPr id="213044" name="Group 52"/>
          <p:cNvGraphicFramePr>
            <a:graphicFrameLocks noGrp="1"/>
          </p:cNvGraphicFramePr>
          <p:nvPr/>
        </p:nvGraphicFramePr>
        <p:xfrm>
          <a:off x="1814513" y="95250"/>
          <a:ext cx="5527675" cy="2427288"/>
        </p:xfrm>
        <a:graphic>
          <a:graphicData uri="http://schemas.openxmlformats.org/drawingml/2006/table">
            <a:tbl>
              <a:tblPr/>
              <a:tblGrid>
                <a:gridCol w="3191712"/>
                <a:gridCol w="2335963"/>
              </a:tblGrid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Taxable income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Rate of Tax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Up to £4745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£0 - £2020 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6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£2020 -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22%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484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 £31 400</a:t>
                      </a: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5" marR="9143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22552" name="TextBox 17"/>
          <p:cNvSpPr txBox="1">
            <a:spLocks noChangeArrowheads="1"/>
          </p:cNvSpPr>
          <p:nvPr/>
        </p:nvSpPr>
        <p:spPr bwMode="auto">
          <a:xfrm>
            <a:off x="996950" y="2820988"/>
            <a:ext cx="599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Total tax = </a:t>
            </a:r>
            <a:r>
              <a:rPr lang="en-GB"/>
              <a:t>£202 </a:t>
            </a:r>
            <a:r>
              <a:rPr lang="en-GB">
                <a:solidFill>
                  <a:srgbClr val="FFFF00"/>
                </a:solidFill>
              </a:rPr>
              <a:t>+ </a:t>
            </a:r>
            <a:r>
              <a:rPr lang="en-GB"/>
              <a:t>£6463.60 </a:t>
            </a:r>
            <a:r>
              <a:rPr lang="en-GB">
                <a:solidFill>
                  <a:srgbClr val="FFFF00"/>
                </a:solidFill>
              </a:rPr>
              <a:t>+</a:t>
            </a:r>
            <a:r>
              <a:rPr lang="en-GB"/>
              <a:t> 13 542 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6638" y="4373563"/>
            <a:ext cx="215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</a:t>
            </a:r>
            <a:r>
              <a:rPr lang="en-GB"/>
              <a:t> £49 792.40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11238" y="3735388"/>
            <a:ext cx="657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Income after tax = </a:t>
            </a:r>
            <a:r>
              <a:rPr lang="en-GB"/>
              <a:t>£70 000 </a:t>
            </a:r>
            <a:r>
              <a:rPr lang="en-GB">
                <a:solidFill>
                  <a:srgbClr val="FFFF00"/>
                </a:solidFill>
              </a:rPr>
              <a:t>- </a:t>
            </a:r>
            <a:r>
              <a:rPr lang="en-GB"/>
              <a:t>£20 207.60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meaning of the term simple interest.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the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term simple interest and compound interest.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502275" y="3894138"/>
            <a:ext cx="353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meaning of the term compound interest.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Savings &amp; Interest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08625" y="4868863"/>
            <a:ext cx="36353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3.	Know the difference between simple and compound interest.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903FF-00E0-496D-A1C5-AB2AC81152A5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  <p:bldP spid="11275" grpId="0"/>
      <p:bldP spid="11286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1218</Words>
  <Application>Microsoft Office PowerPoint</Application>
  <PresentationFormat>On-screen Show (4:3)</PresentationFormat>
  <Paragraphs>248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Comic Sans MS</vt:lpstr>
      <vt:lpstr>Arial</vt:lpstr>
      <vt:lpstr>Tahoma</vt:lpstr>
      <vt:lpstr>Wingdings</vt:lpstr>
      <vt:lpstr>1_Shimmer</vt:lpstr>
      <vt:lpstr>MathType 5.0 Equation</vt:lpstr>
      <vt:lpstr>Microsoft Equation 3.0</vt:lpstr>
      <vt:lpstr>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287</cp:revision>
  <dcterms:created xsi:type="dcterms:W3CDTF">2005-04-06T16:52:43Z</dcterms:created>
  <dcterms:modified xsi:type="dcterms:W3CDTF">2019-01-18T17:07:17Z</dcterms:modified>
</cp:coreProperties>
</file>