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258" r:id="rId4"/>
    <p:sldId id="272" r:id="rId5"/>
    <p:sldId id="273" r:id="rId6"/>
    <p:sldId id="274" r:id="rId7"/>
    <p:sldId id="275" r:id="rId8"/>
    <p:sldId id="276" r:id="rId9"/>
    <p:sldId id="277" r:id="rId10"/>
    <p:sldId id="278" r:id="rId11"/>
    <p:sldId id="279" r:id="rId12"/>
    <p:sldId id="280" r:id="rId13"/>
    <p:sldId id="260" r:id="rId14"/>
    <p:sldId id="281" r:id="rId15"/>
    <p:sldId id="282" r:id="rId16"/>
    <p:sldId id="261" r:id="rId17"/>
    <p:sldId id="283" r:id="rId18"/>
    <p:sldId id="284" r:id="rId19"/>
    <p:sldId id="262" r:id="rId20"/>
    <p:sldId id="285" r:id="rId21"/>
    <p:sldId id="263" r:id="rId22"/>
    <p:sldId id="264" r:id="rId23"/>
    <p:sldId id="286" r:id="rId24"/>
    <p:sldId id="265" r:id="rId25"/>
    <p:sldId id="266" r:id="rId26"/>
    <p:sldId id="287" r:id="rId27"/>
    <p:sldId id="267" r:id="rId28"/>
    <p:sldId id="268" r:id="rId29"/>
    <p:sldId id="269" r:id="rId30"/>
    <p:sldId id="270" r:id="rId31"/>
    <p:sldId id="271" r:id="rId32"/>
    <p:sldId id="288" r:id="rId3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0099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58" y="1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147763" y="1654175"/>
            <a:ext cx="7310437" cy="1470025"/>
          </a:xfrm>
        </p:spPr>
        <p:txBody>
          <a:bodyPr/>
          <a:lstStyle>
            <a:lvl1pPr>
              <a:defRPr/>
            </a:lvl1pPr>
          </a:lstStyle>
          <a:p>
            <a:pPr lvl="0"/>
            <a:r>
              <a:rPr lang="en-US" noProof="0" smtClean="0"/>
              <a:t>Click to edit Master title style</a:t>
            </a:r>
          </a:p>
        </p:txBody>
      </p:sp>
      <p:sp>
        <p:nvSpPr>
          <p:cNvPr id="5123" name="Rectangle 3"/>
          <p:cNvSpPr>
            <a:spLocks noGrp="1" noChangeArrowheads="1"/>
          </p:cNvSpPr>
          <p:nvPr>
            <p:ph type="subTitle" idx="1"/>
          </p:nvPr>
        </p:nvSpPr>
        <p:spPr>
          <a:xfrm>
            <a:off x="1752600" y="3886200"/>
            <a:ext cx="6019800" cy="1752600"/>
          </a:xfrm>
        </p:spPr>
        <p:txBody>
          <a:bodyPr/>
          <a:lstStyle>
            <a:lvl1pPr marL="0" indent="0" algn="ctr">
              <a:buFontTx/>
              <a:buNone/>
              <a:defRPr/>
            </a:lvl1pPr>
          </a:lstStyle>
          <a:p>
            <a:pPr lvl="0"/>
            <a:r>
              <a:rPr lang="en-US" noProof="0" smtClean="0"/>
              <a:t>Click to edit Master subtitle style</a:t>
            </a:r>
          </a:p>
        </p:txBody>
      </p:sp>
    </p:spTree>
    <p:extLst>
      <p:ext uri="{BB962C8B-B14F-4D97-AF65-F5344CB8AC3E}">
        <p14:creationId xmlns:p14="http://schemas.microsoft.com/office/powerpoint/2010/main" val="1892024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53642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7050" y="473075"/>
            <a:ext cx="180975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47800" y="473075"/>
            <a:ext cx="527685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74631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97153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445935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447800" y="1798638"/>
            <a:ext cx="35433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3500" y="1798638"/>
            <a:ext cx="35433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71097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64616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18823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5754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236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75836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447800" y="473075"/>
            <a:ext cx="7239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447800" y="1798638"/>
            <a:ext cx="7239000"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r>
              <a:rPr lang="en-US" smtClean="0"/>
              <a:t>10.1 Tangents to Circles</a:t>
            </a:r>
          </a:p>
        </p:txBody>
      </p:sp>
      <p:sp>
        <p:nvSpPr>
          <p:cNvPr id="2051" name="Rectangle 3"/>
          <p:cNvSpPr>
            <a:spLocks noGrp="1" noChangeArrowheads="1"/>
          </p:cNvSpPr>
          <p:nvPr>
            <p:ph type="subTitle" idx="1"/>
          </p:nvPr>
        </p:nvSpPr>
        <p:spPr/>
        <p:txBody>
          <a:bodyPr/>
          <a:lstStyle/>
          <a:p>
            <a:pPr eaLnBrk="1" hangingPunct="1"/>
            <a:r>
              <a:rPr lang="en-US" smtClean="0"/>
              <a:t>Geometry</a:t>
            </a:r>
          </a:p>
          <a:p>
            <a:pPr eaLnBrk="1" hangingPunct="1"/>
            <a:r>
              <a:rPr lang="en-US" smtClean="0"/>
              <a:t>Mrs. Spitz</a:t>
            </a:r>
          </a:p>
          <a:p>
            <a:pPr eaLnBrk="1" hangingPunct="1"/>
            <a:r>
              <a:rPr lang="en-US" smtClean="0"/>
              <a:t>Spring 2005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algn="l" eaLnBrk="1" hangingPunct="1"/>
            <a:r>
              <a:rPr lang="en-US" sz="4000" smtClean="0"/>
              <a:t>Ex. 1:  Identifying Special Segments and Lines</a:t>
            </a:r>
          </a:p>
        </p:txBody>
      </p:sp>
      <p:sp>
        <p:nvSpPr>
          <p:cNvPr id="11267" name="Text Box 3"/>
          <p:cNvSpPr txBox="1">
            <a:spLocks noChangeArrowheads="1"/>
          </p:cNvSpPr>
          <p:nvPr/>
        </p:nvSpPr>
        <p:spPr bwMode="auto">
          <a:xfrm>
            <a:off x="1219200" y="1676400"/>
            <a:ext cx="3505200" cy="498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20000"/>
              </a:spcBef>
            </a:pPr>
            <a:r>
              <a:rPr lang="en-US" sz="2400"/>
              <a:t>Tell whether the line or segment is best described as a chord, a secant, a tangent, a diameter, or a radius of    C.</a:t>
            </a:r>
          </a:p>
          <a:p>
            <a:pPr eaLnBrk="1" hangingPunct="1">
              <a:spcBef>
                <a:spcPct val="20000"/>
              </a:spcBef>
              <a:buFontTx/>
              <a:buAutoNum type="alphaLcPeriod"/>
            </a:pPr>
            <a:r>
              <a:rPr lang="en-US" sz="2400"/>
              <a:t>AD – Diameter because it contains the center C.</a:t>
            </a:r>
          </a:p>
          <a:p>
            <a:pPr eaLnBrk="1" hangingPunct="1">
              <a:spcBef>
                <a:spcPct val="20000"/>
              </a:spcBef>
              <a:buFontTx/>
              <a:buAutoNum type="alphaLcPeriod"/>
            </a:pPr>
            <a:r>
              <a:rPr lang="en-US" sz="2400"/>
              <a:t>CD– radius because C is the center and D is a point on the circle.</a:t>
            </a:r>
          </a:p>
        </p:txBody>
      </p:sp>
      <p:grpSp>
        <p:nvGrpSpPr>
          <p:cNvPr id="11268" name="Group 4"/>
          <p:cNvGrpSpPr>
            <a:grpSpLocks/>
          </p:cNvGrpSpPr>
          <p:nvPr/>
        </p:nvGrpSpPr>
        <p:grpSpPr bwMode="auto">
          <a:xfrm>
            <a:off x="1981200" y="3657600"/>
            <a:ext cx="228600" cy="228600"/>
            <a:chOff x="1824" y="2400"/>
            <a:chExt cx="336" cy="336"/>
          </a:xfrm>
        </p:grpSpPr>
        <p:sp>
          <p:nvSpPr>
            <p:cNvPr id="11272" name="Oval 5"/>
            <p:cNvSpPr>
              <a:spLocks noChangeArrowheads="1"/>
            </p:cNvSpPr>
            <p:nvPr/>
          </p:nvSpPr>
          <p:spPr bwMode="auto">
            <a:xfrm>
              <a:off x="1824" y="2400"/>
              <a:ext cx="336" cy="33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3" name="Oval 6"/>
            <p:cNvSpPr>
              <a:spLocks noChangeArrowheads="1"/>
            </p:cNvSpPr>
            <p:nvPr/>
          </p:nvSpPr>
          <p:spPr bwMode="auto">
            <a:xfrm>
              <a:off x="1968" y="254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1269" name="Line 7"/>
          <p:cNvSpPr>
            <a:spLocks noChangeShapeType="1"/>
          </p:cNvSpPr>
          <p:nvPr/>
        </p:nvSpPr>
        <p:spPr bwMode="auto">
          <a:xfrm>
            <a:off x="1600200" y="3962400"/>
            <a:ext cx="381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0" name="Line 8"/>
          <p:cNvSpPr>
            <a:spLocks noChangeShapeType="1"/>
          </p:cNvSpPr>
          <p:nvPr/>
        </p:nvSpPr>
        <p:spPr bwMode="auto">
          <a:xfrm>
            <a:off x="1676400" y="4800600"/>
            <a:ext cx="381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11271"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3400" y="2743200"/>
            <a:ext cx="4572000" cy="353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algn="l" eaLnBrk="1" hangingPunct="1"/>
            <a:r>
              <a:rPr lang="en-US" sz="4000" smtClean="0"/>
              <a:t>Ex. 1:  Identifying Special Segments and Lines</a:t>
            </a:r>
          </a:p>
        </p:txBody>
      </p:sp>
      <p:sp>
        <p:nvSpPr>
          <p:cNvPr id="12291" name="Text Box 3"/>
          <p:cNvSpPr txBox="1">
            <a:spLocks noChangeArrowheads="1"/>
          </p:cNvSpPr>
          <p:nvPr/>
        </p:nvSpPr>
        <p:spPr bwMode="auto">
          <a:xfrm>
            <a:off x="1219200" y="1676400"/>
            <a:ext cx="3505200" cy="3451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20000"/>
              </a:spcBef>
            </a:pPr>
            <a:r>
              <a:rPr lang="en-US" sz="2400"/>
              <a:t>Tell whether the line or segment is best described as a chord, a secant, a tangent, a diameter, or a radius of    C.</a:t>
            </a:r>
          </a:p>
          <a:p>
            <a:pPr eaLnBrk="1" hangingPunct="1">
              <a:spcBef>
                <a:spcPct val="20000"/>
              </a:spcBef>
            </a:pPr>
            <a:r>
              <a:rPr lang="en-US" sz="2400"/>
              <a:t>c.  EG – a tangent because it intersects the circle in one point.</a:t>
            </a:r>
          </a:p>
        </p:txBody>
      </p:sp>
      <p:grpSp>
        <p:nvGrpSpPr>
          <p:cNvPr id="12292" name="Group 4"/>
          <p:cNvGrpSpPr>
            <a:grpSpLocks/>
          </p:cNvGrpSpPr>
          <p:nvPr/>
        </p:nvGrpSpPr>
        <p:grpSpPr bwMode="auto">
          <a:xfrm>
            <a:off x="1981200" y="3657600"/>
            <a:ext cx="228600" cy="228600"/>
            <a:chOff x="1824" y="2400"/>
            <a:chExt cx="336" cy="336"/>
          </a:xfrm>
        </p:grpSpPr>
        <p:sp>
          <p:nvSpPr>
            <p:cNvPr id="12295" name="Oval 5"/>
            <p:cNvSpPr>
              <a:spLocks noChangeArrowheads="1"/>
            </p:cNvSpPr>
            <p:nvPr/>
          </p:nvSpPr>
          <p:spPr bwMode="auto">
            <a:xfrm>
              <a:off x="1824" y="2400"/>
              <a:ext cx="336" cy="33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6" name="Oval 6"/>
            <p:cNvSpPr>
              <a:spLocks noChangeArrowheads="1"/>
            </p:cNvSpPr>
            <p:nvPr/>
          </p:nvSpPr>
          <p:spPr bwMode="auto">
            <a:xfrm>
              <a:off x="1968" y="254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2293" name="Line 7"/>
          <p:cNvSpPr>
            <a:spLocks noChangeShapeType="1"/>
          </p:cNvSpPr>
          <p:nvPr/>
        </p:nvSpPr>
        <p:spPr bwMode="auto">
          <a:xfrm>
            <a:off x="1600200" y="4038600"/>
            <a:ext cx="6096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12294"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3400" y="2743200"/>
            <a:ext cx="4572000" cy="353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algn="l" eaLnBrk="1" hangingPunct="1"/>
            <a:r>
              <a:rPr lang="en-US" sz="4000" smtClean="0"/>
              <a:t>Ex. 1:  Identifying Special Segments and Lines</a:t>
            </a:r>
          </a:p>
        </p:txBody>
      </p:sp>
      <p:sp>
        <p:nvSpPr>
          <p:cNvPr id="13315" name="Text Box 3"/>
          <p:cNvSpPr txBox="1">
            <a:spLocks noChangeArrowheads="1"/>
          </p:cNvSpPr>
          <p:nvPr/>
        </p:nvSpPr>
        <p:spPr bwMode="auto">
          <a:xfrm>
            <a:off x="1219200" y="1676400"/>
            <a:ext cx="3505200" cy="4619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20000"/>
              </a:spcBef>
            </a:pPr>
            <a:r>
              <a:rPr lang="en-US" sz="2400"/>
              <a:t>Tell whether the line or segment is best described as a chord, a secant, a tangent, a diameter, or a radius of    C.</a:t>
            </a:r>
          </a:p>
          <a:p>
            <a:pPr eaLnBrk="1" hangingPunct="1">
              <a:spcBef>
                <a:spcPct val="20000"/>
              </a:spcBef>
              <a:buFontTx/>
              <a:buAutoNum type="alphaLcPeriod" startAt="3"/>
            </a:pPr>
            <a:r>
              <a:rPr lang="en-US" sz="2400"/>
              <a:t>EG – a tangent because it intersects the circle in one point.</a:t>
            </a:r>
          </a:p>
          <a:p>
            <a:pPr eaLnBrk="1" hangingPunct="1">
              <a:spcBef>
                <a:spcPct val="20000"/>
              </a:spcBef>
              <a:buFontTx/>
              <a:buAutoNum type="alphaLcPeriod" startAt="3"/>
            </a:pPr>
            <a:r>
              <a:rPr lang="en-US" sz="2400"/>
              <a:t>HB is a chord because its endpoints are on the circle.</a:t>
            </a:r>
          </a:p>
        </p:txBody>
      </p:sp>
      <p:grpSp>
        <p:nvGrpSpPr>
          <p:cNvPr id="13316" name="Group 4"/>
          <p:cNvGrpSpPr>
            <a:grpSpLocks/>
          </p:cNvGrpSpPr>
          <p:nvPr/>
        </p:nvGrpSpPr>
        <p:grpSpPr bwMode="auto">
          <a:xfrm>
            <a:off x="1981200" y="3657600"/>
            <a:ext cx="228600" cy="228600"/>
            <a:chOff x="1824" y="2400"/>
            <a:chExt cx="336" cy="336"/>
          </a:xfrm>
        </p:grpSpPr>
        <p:sp>
          <p:nvSpPr>
            <p:cNvPr id="13320" name="Oval 5"/>
            <p:cNvSpPr>
              <a:spLocks noChangeArrowheads="1"/>
            </p:cNvSpPr>
            <p:nvPr/>
          </p:nvSpPr>
          <p:spPr bwMode="auto">
            <a:xfrm>
              <a:off x="1824" y="2400"/>
              <a:ext cx="336" cy="33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1" name="Oval 6"/>
            <p:cNvSpPr>
              <a:spLocks noChangeArrowheads="1"/>
            </p:cNvSpPr>
            <p:nvPr/>
          </p:nvSpPr>
          <p:spPr bwMode="auto">
            <a:xfrm>
              <a:off x="1968" y="254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3317" name="Line 7"/>
          <p:cNvSpPr>
            <a:spLocks noChangeShapeType="1"/>
          </p:cNvSpPr>
          <p:nvPr/>
        </p:nvSpPr>
        <p:spPr bwMode="auto">
          <a:xfrm>
            <a:off x="1600200" y="4038600"/>
            <a:ext cx="6096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13318"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3400" y="2743200"/>
            <a:ext cx="4572000" cy="353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319" name="Line 9"/>
          <p:cNvSpPr>
            <a:spLocks noChangeShapeType="1"/>
          </p:cNvSpPr>
          <p:nvPr/>
        </p:nvSpPr>
        <p:spPr bwMode="auto">
          <a:xfrm>
            <a:off x="1524000" y="5181600"/>
            <a:ext cx="533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Grp="1" noChangeArrowheads="1"/>
          </p:cNvSpPr>
          <p:nvPr>
            <p:ph type="title"/>
          </p:nvPr>
        </p:nvSpPr>
        <p:spPr/>
        <p:txBody>
          <a:bodyPr/>
          <a:lstStyle/>
          <a:p>
            <a:pPr algn="l" eaLnBrk="1" hangingPunct="1"/>
            <a:r>
              <a:rPr lang="en-US" smtClean="0"/>
              <a:t>More information you need--</a:t>
            </a:r>
          </a:p>
        </p:txBody>
      </p:sp>
      <p:sp>
        <p:nvSpPr>
          <p:cNvPr id="14339" name="Rectangle 5"/>
          <p:cNvSpPr>
            <a:spLocks noGrp="1" noChangeArrowheads="1"/>
          </p:cNvSpPr>
          <p:nvPr>
            <p:ph type="body" sz="half" idx="1"/>
          </p:nvPr>
        </p:nvSpPr>
        <p:spPr/>
        <p:txBody>
          <a:bodyPr/>
          <a:lstStyle/>
          <a:p>
            <a:pPr eaLnBrk="1" hangingPunct="1"/>
            <a:r>
              <a:rPr lang="en-US" sz="2400" smtClean="0"/>
              <a:t>In a plane, two circles can intersect in </a:t>
            </a:r>
            <a:r>
              <a:rPr lang="en-US" sz="2400" smtClean="0">
                <a:solidFill>
                  <a:srgbClr val="FF3300"/>
                </a:solidFill>
              </a:rPr>
              <a:t>two points, one point, or no points.</a:t>
            </a:r>
            <a:r>
              <a:rPr lang="en-US" sz="2400" smtClean="0"/>
              <a:t>  Coplanar circles that intersect in one point are called </a:t>
            </a:r>
            <a:r>
              <a:rPr lang="en-US" sz="2400" smtClean="0">
                <a:solidFill>
                  <a:srgbClr val="FF3300"/>
                </a:solidFill>
              </a:rPr>
              <a:t>tangent circles</a:t>
            </a:r>
            <a:r>
              <a:rPr lang="en-US" sz="2400" smtClean="0"/>
              <a:t>.  </a:t>
            </a:r>
            <a:r>
              <a:rPr lang="en-US" sz="2400" smtClean="0">
                <a:solidFill>
                  <a:srgbClr val="FF3300"/>
                </a:solidFill>
              </a:rPr>
              <a:t>Coplanar circles</a:t>
            </a:r>
            <a:r>
              <a:rPr lang="en-US" sz="2400" smtClean="0"/>
              <a:t> that have a common center are called </a:t>
            </a:r>
            <a:r>
              <a:rPr lang="en-US" sz="2400" smtClean="0">
                <a:solidFill>
                  <a:srgbClr val="FF3300"/>
                </a:solidFill>
              </a:rPr>
              <a:t>concentric.</a:t>
            </a:r>
            <a:r>
              <a:rPr lang="en-US" sz="2400" smtClean="0"/>
              <a:t> </a:t>
            </a:r>
          </a:p>
        </p:txBody>
      </p:sp>
      <p:pic>
        <p:nvPicPr>
          <p:cNvPr id="14340"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1981200"/>
            <a:ext cx="3514725" cy="3686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341" name="Oval 8"/>
          <p:cNvSpPr>
            <a:spLocks noChangeArrowheads="1"/>
          </p:cNvSpPr>
          <p:nvPr/>
        </p:nvSpPr>
        <p:spPr bwMode="auto">
          <a:xfrm>
            <a:off x="6553200" y="4343400"/>
            <a:ext cx="152400" cy="1524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42" name="Oval 9"/>
          <p:cNvSpPr>
            <a:spLocks noChangeArrowheads="1"/>
          </p:cNvSpPr>
          <p:nvPr/>
        </p:nvSpPr>
        <p:spPr bwMode="auto">
          <a:xfrm>
            <a:off x="7620000" y="3429000"/>
            <a:ext cx="152400" cy="1524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43" name="Text Box 10"/>
          <p:cNvSpPr txBox="1">
            <a:spLocks noChangeArrowheads="1"/>
          </p:cNvSpPr>
          <p:nvPr/>
        </p:nvSpPr>
        <p:spPr bwMode="auto">
          <a:xfrm>
            <a:off x="5029200" y="5867400"/>
            <a:ext cx="3581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400">
                <a:solidFill>
                  <a:srgbClr val="FF3300"/>
                </a:solidFill>
              </a:rPr>
              <a:t>2 points of intersection.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algn="l" eaLnBrk="1" hangingPunct="1"/>
            <a:r>
              <a:rPr lang="en-US" smtClean="0"/>
              <a:t>Tangent circles</a:t>
            </a:r>
          </a:p>
        </p:txBody>
      </p:sp>
      <p:sp>
        <p:nvSpPr>
          <p:cNvPr id="15363" name="Rectangle 3"/>
          <p:cNvSpPr>
            <a:spLocks noGrp="1" noChangeArrowheads="1"/>
          </p:cNvSpPr>
          <p:nvPr>
            <p:ph type="body" sz="half" idx="1"/>
          </p:nvPr>
        </p:nvSpPr>
        <p:spPr/>
        <p:txBody>
          <a:bodyPr/>
          <a:lstStyle/>
          <a:p>
            <a:pPr eaLnBrk="1" hangingPunct="1">
              <a:lnSpc>
                <a:spcPct val="80000"/>
              </a:lnSpc>
            </a:pPr>
            <a:r>
              <a:rPr lang="en-US" sz="2400" smtClean="0"/>
              <a:t>A line or segment that is tangent to two coplanar circles is called a common tangent.  A common internal tangent intersects the segment that joins the centers of the two circles.  A common external tangent does not intersect the segment that joins the center of the two circles.</a:t>
            </a:r>
          </a:p>
        </p:txBody>
      </p:sp>
      <p:pic>
        <p:nvPicPr>
          <p:cNvPr id="15364"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1371600"/>
            <a:ext cx="2619375" cy="262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365" name="Line 10"/>
          <p:cNvSpPr>
            <a:spLocks noChangeShapeType="1"/>
          </p:cNvSpPr>
          <p:nvPr/>
        </p:nvSpPr>
        <p:spPr bwMode="auto">
          <a:xfrm flipH="1">
            <a:off x="6553200" y="2362200"/>
            <a:ext cx="1447800" cy="2133600"/>
          </a:xfrm>
          <a:prstGeom prst="line">
            <a:avLst/>
          </a:prstGeom>
          <a:noFill/>
          <a:ln w="1905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66" name="Text Box 11"/>
          <p:cNvSpPr txBox="1">
            <a:spLocks noChangeArrowheads="1"/>
          </p:cNvSpPr>
          <p:nvPr/>
        </p:nvSpPr>
        <p:spPr bwMode="auto">
          <a:xfrm>
            <a:off x="7620000" y="3200400"/>
            <a:ext cx="1371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solidFill>
                  <a:srgbClr val="FF3300"/>
                </a:solidFill>
              </a:rPr>
              <a:t>Internally tangent</a:t>
            </a:r>
          </a:p>
        </p:txBody>
      </p:sp>
      <p:pic>
        <p:nvPicPr>
          <p:cNvPr id="15367"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29400" y="4114800"/>
            <a:ext cx="2057400" cy="2238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368" name="Line 13"/>
          <p:cNvSpPr>
            <a:spLocks noChangeShapeType="1"/>
          </p:cNvSpPr>
          <p:nvPr/>
        </p:nvSpPr>
        <p:spPr bwMode="auto">
          <a:xfrm flipH="1">
            <a:off x="7086600" y="4648200"/>
            <a:ext cx="1828800" cy="1981200"/>
          </a:xfrm>
          <a:prstGeom prst="line">
            <a:avLst/>
          </a:prstGeom>
          <a:noFill/>
          <a:ln w="1905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69" name="Oval 14"/>
          <p:cNvSpPr>
            <a:spLocks noChangeArrowheads="1"/>
          </p:cNvSpPr>
          <p:nvPr/>
        </p:nvSpPr>
        <p:spPr bwMode="auto">
          <a:xfrm>
            <a:off x="7239000" y="3276600"/>
            <a:ext cx="152400" cy="1524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70" name="Oval 15"/>
          <p:cNvSpPr>
            <a:spLocks noChangeArrowheads="1"/>
          </p:cNvSpPr>
          <p:nvPr/>
        </p:nvSpPr>
        <p:spPr bwMode="auto">
          <a:xfrm>
            <a:off x="7924800" y="5562600"/>
            <a:ext cx="152400" cy="1524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71" name="Text Box 16"/>
          <p:cNvSpPr txBox="1">
            <a:spLocks noChangeArrowheads="1"/>
          </p:cNvSpPr>
          <p:nvPr/>
        </p:nvSpPr>
        <p:spPr bwMode="auto">
          <a:xfrm>
            <a:off x="5486400" y="5486400"/>
            <a:ext cx="1371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solidFill>
                  <a:srgbClr val="FF3300"/>
                </a:solidFill>
              </a:rPr>
              <a:t>Externally tangent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algn="l" eaLnBrk="1" hangingPunct="1"/>
            <a:r>
              <a:rPr lang="en-US" smtClean="0"/>
              <a:t>Concentric circles</a:t>
            </a:r>
          </a:p>
        </p:txBody>
      </p:sp>
      <p:sp>
        <p:nvSpPr>
          <p:cNvPr id="16387" name="Rectangle 3"/>
          <p:cNvSpPr>
            <a:spLocks noGrp="1" noChangeArrowheads="1"/>
          </p:cNvSpPr>
          <p:nvPr>
            <p:ph type="body" sz="half" idx="1"/>
          </p:nvPr>
        </p:nvSpPr>
        <p:spPr>
          <a:xfrm>
            <a:off x="1447800" y="1798638"/>
            <a:ext cx="3048000" cy="4525962"/>
          </a:xfrm>
        </p:spPr>
        <p:txBody>
          <a:bodyPr/>
          <a:lstStyle/>
          <a:p>
            <a:pPr eaLnBrk="1" hangingPunct="1"/>
            <a:r>
              <a:rPr lang="en-US" smtClean="0"/>
              <a:t>Circles that have a common center are called concentric circles.</a:t>
            </a:r>
          </a:p>
        </p:txBody>
      </p:sp>
      <p:sp>
        <p:nvSpPr>
          <p:cNvPr id="16388" name="Text Box 11"/>
          <p:cNvSpPr txBox="1">
            <a:spLocks noChangeArrowheads="1"/>
          </p:cNvSpPr>
          <p:nvPr/>
        </p:nvSpPr>
        <p:spPr bwMode="auto">
          <a:xfrm>
            <a:off x="6934200" y="5029200"/>
            <a:ext cx="1371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spcBef>
                <a:spcPct val="50000"/>
              </a:spcBef>
            </a:pPr>
            <a:r>
              <a:rPr lang="en-US">
                <a:solidFill>
                  <a:srgbClr val="009900"/>
                </a:solidFill>
              </a:rPr>
              <a:t>Concentric circles</a:t>
            </a:r>
          </a:p>
        </p:txBody>
      </p:sp>
      <p:pic>
        <p:nvPicPr>
          <p:cNvPr id="16389" name="Picture 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5800" y="1905000"/>
            <a:ext cx="4419600" cy="3067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390" name="Text Box 13"/>
          <p:cNvSpPr txBox="1">
            <a:spLocks noChangeArrowheads="1"/>
          </p:cNvSpPr>
          <p:nvPr/>
        </p:nvSpPr>
        <p:spPr bwMode="auto">
          <a:xfrm>
            <a:off x="6553200" y="1600200"/>
            <a:ext cx="2286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spcBef>
                <a:spcPct val="50000"/>
              </a:spcBef>
            </a:pPr>
            <a:r>
              <a:rPr lang="en-US">
                <a:solidFill>
                  <a:srgbClr val="009900"/>
                </a:solidFill>
              </a:rPr>
              <a:t>No points of intersection</a:t>
            </a:r>
          </a:p>
        </p:txBody>
      </p:sp>
      <p:sp>
        <p:nvSpPr>
          <p:cNvPr id="16391" name="Line 14"/>
          <p:cNvSpPr>
            <a:spLocks noChangeShapeType="1"/>
          </p:cNvSpPr>
          <p:nvPr/>
        </p:nvSpPr>
        <p:spPr bwMode="auto">
          <a:xfrm flipV="1">
            <a:off x="3124200" y="3886200"/>
            <a:ext cx="3276600" cy="3810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l" eaLnBrk="1" hangingPunct="1"/>
            <a:r>
              <a:rPr lang="en-US" sz="4000" smtClean="0"/>
              <a:t>Ex. 2:  Identifying common tangents</a:t>
            </a:r>
          </a:p>
        </p:txBody>
      </p:sp>
      <p:sp>
        <p:nvSpPr>
          <p:cNvPr id="17411" name="Rectangle 4"/>
          <p:cNvSpPr>
            <a:spLocks noGrp="1" noChangeArrowheads="1"/>
          </p:cNvSpPr>
          <p:nvPr>
            <p:ph type="body" sz="half" idx="1"/>
          </p:nvPr>
        </p:nvSpPr>
        <p:spPr/>
        <p:txBody>
          <a:bodyPr/>
          <a:lstStyle/>
          <a:p>
            <a:pPr eaLnBrk="1" hangingPunct="1"/>
            <a:r>
              <a:rPr lang="en-US" smtClean="0"/>
              <a:t>Tell whether the common tangents are internal or external. </a:t>
            </a:r>
          </a:p>
        </p:txBody>
      </p:sp>
      <p:pic>
        <p:nvPicPr>
          <p:cNvPr id="17412"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1600200"/>
            <a:ext cx="9220200" cy="587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algn="l" eaLnBrk="1" hangingPunct="1"/>
            <a:r>
              <a:rPr lang="en-US" sz="4000" smtClean="0"/>
              <a:t>Ex. 2:  Identifying common tangents</a:t>
            </a:r>
          </a:p>
        </p:txBody>
      </p:sp>
      <p:sp>
        <p:nvSpPr>
          <p:cNvPr id="18435" name="Rectangle 3"/>
          <p:cNvSpPr>
            <a:spLocks noGrp="1" noChangeArrowheads="1"/>
          </p:cNvSpPr>
          <p:nvPr>
            <p:ph type="body" sz="half" idx="1"/>
          </p:nvPr>
        </p:nvSpPr>
        <p:spPr/>
        <p:txBody>
          <a:bodyPr/>
          <a:lstStyle/>
          <a:p>
            <a:pPr eaLnBrk="1" hangingPunct="1"/>
            <a:r>
              <a:rPr lang="en-US" smtClean="0"/>
              <a:t>Tell whether the common tangents are internal or external. </a:t>
            </a:r>
          </a:p>
          <a:p>
            <a:pPr eaLnBrk="1" hangingPunct="1"/>
            <a:r>
              <a:rPr lang="en-US" smtClean="0"/>
              <a:t>The lines j and k intersect CD, so they are common internal tangents.</a:t>
            </a:r>
          </a:p>
        </p:txBody>
      </p:sp>
      <p:pic>
        <p:nvPicPr>
          <p:cNvPr id="1843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1600200"/>
            <a:ext cx="9220200" cy="587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algn="l" eaLnBrk="1" hangingPunct="1"/>
            <a:r>
              <a:rPr lang="en-US" sz="4000" smtClean="0"/>
              <a:t>Ex. 2:  Identifying common tangents</a:t>
            </a:r>
          </a:p>
        </p:txBody>
      </p:sp>
      <p:sp>
        <p:nvSpPr>
          <p:cNvPr id="19459" name="Rectangle 3"/>
          <p:cNvSpPr>
            <a:spLocks noGrp="1" noChangeArrowheads="1"/>
          </p:cNvSpPr>
          <p:nvPr>
            <p:ph type="body" sz="half" idx="1"/>
          </p:nvPr>
        </p:nvSpPr>
        <p:spPr/>
        <p:txBody>
          <a:bodyPr/>
          <a:lstStyle/>
          <a:p>
            <a:pPr eaLnBrk="1" hangingPunct="1"/>
            <a:r>
              <a:rPr lang="en-US" smtClean="0"/>
              <a:t>Tell whether the common tangents are internal or external. </a:t>
            </a:r>
          </a:p>
          <a:p>
            <a:pPr eaLnBrk="1" hangingPunct="1"/>
            <a:r>
              <a:rPr lang="en-US" smtClean="0"/>
              <a:t>The lines m and n do not intersect AB, so they are common external tangents.</a:t>
            </a:r>
          </a:p>
        </p:txBody>
      </p:sp>
      <p:pic>
        <p:nvPicPr>
          <p:cNvPr id="1946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1219200"/>
            <a:ext cx="9220200" cy="587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461" name="Text Box 7"/>
          <p:cNvSpPr txBox="1">
            <a:spLocks noChangeArrowheads="1"/>
          </p:cNvSpPr>
          <p:nvPr/>
        </p:nvSpPr>
        <p:spPr bwMode="auto">
          <a:xfrm>
            <a:off x="5334000" y="4114800"/>
            <a:ext cx="3505200"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400"/>
              <a:t>In a plane, the </a:t>
            </a:r>
            <a:r>
              <a:rPr lang="en-US" sz="2400">
                <a:solidFill>
                  <a:srgbClr val="FF3300"/>
                </a:solidFill>
              </a:rPr>
              <a:t>interior of a circle</a:t>
            </a:r>
            <a:r>
              <a:rPr lang="en-US" sz="2400"/>
              <a:t> consists of the points that are </a:t>
            </a:r>
            <a:r>
              <a:rPr lang="en-US" sz="2400" i="1">
                <a:solidFill>
                  <a:srgbClr val="009900"/>
                </a:solidFill>
              </a:rPr>
              <a:t>inside</a:t>
            </a:r>
            <a:r>
              <a:rPr lang="en-US" sz="2400"/>
              <a:t> the circle.  The </a:t>
            </a:r>
            <a:r>
              <a:rPr lang="en-US" sz="2400">
                <a:solidFill>
                  <a:srgbClr val="FF3300"/>
                </a:solidFill>
              </a:rPr>
              <a:t>exterior of a circle</a:t>
            </a:r>
            <a:r>
              <a:rPr lang="en-US" sz="2400"/>
              <a:t> consists of the points that are </a:t>
            </a:r>
            <a:r>
              <a:rPr lang="en-US" sz="2400" i="1">
                <a:solidFill>
                  <a:srgbClr val="009900"/>
                </a:solidFill>
              </a:rPr>
              <a:t>outside</a:t>
            </a:r>
            <a:r>
              <a:rPr lang="en-US" sz="2400"/>
              <a:t> the circle.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6800" y="-152400"/>
            <a:ext cx="9220200" cy="587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483" name="Rectangle 2"/>
          <p:cNvSpPr>
            <a:spLocks noGrp="1" noChangeArrowheads="1"/>
          </p:cNvSpPr>
          <p:nvPr>
            <p:ph type="title"/>
          </p:nvPr>
        </p:nvSpPr>
        <p:spPr>
          <a:solidFill>
            <a:schemeClr val="bg1"/>
          </a:solidFill>
        </p:spPr>
        <p:txBody>
          <a:bodyPr/>
          <a:lstStyle/>
          <a:p>
            <a:pPr algn="l" eaLnBrk="1" hangingPunct="1"/>
            <a:r>
              <a:rPr lang="en-US" sz="4000" smtClean="0"/>
              <a:t>Ex. 3:  Circles in Coordinate Geometry</a:t>
            </a:r>
          </a:p>
        </p:txBody>
      </p:sp>
      <p:sp>
        <p:nvSpPr>
          <p:cNvPr id="20484" name="Rectangle 4"/>
          <p:cNvSpPr>
            <a:spLocks noGrp="1" noChangeArrowheads="1"/>
          </p:cNvSpPr>
          <p:nvPr>
            <p:ph type="body" sz="half" idx="1"/>
          </p:nvPr>
        </p:nvSpPr>
        <p:spPr/>
        <p:txBody>
          <a:bodyPr/>
          <a:lstStyle/>
          <a:p>
            <a:pPr eaLnBrk="1" hangingPunct="1"/>
            <a:r>
              <a:rPr lang="en-US" smtClean="0"/>
              <a:t>Give the center and the radius of each circle.  Describe the intersection of the two circles and describe all common tangents.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algn="l" eaLnBrk="1" hangingPunct="1"/>
            <a:r>
              <a:rPr lang="en-US" smtClean="0"/>
              <a:t>Objectives/Assignment</a:t>
            </a:r>
          </a:p>
        </p:txBody>
      </p:sp>
      <p:sp>
        <p:nvSpPr>
          <p:cNvPr id="3075" name="Rectangle 3"/>
          <p:cNvSpPr>
            <a:spLocks noGrp="1" noChangeArrowheads="1"/>
          </p:cNvSpPr>
          <p:nvPr>
            <p:ph type="body" idx="1"/>
          </p:nvPr>
        </p:nvSpPr>
        <p:spPr/>
        <p:txBody>
          <a:bodyPr/>
          <a:lstStyle/>
          <a:p>
            <a:pPr eaLnBrk="1" hangingPunct="1"/>
            <a:r>
              <a:rPr lang="en-US" smtClean="0"/>
              <a:t>Identify segments and lines related to circles.</a:t>
            </a:r>
          </a:p>
          <a:p>
            <a:pPr eaLnBrk="1" hangingPunct="1"/>
            <a:r>
              <a:rPr lang="en-US" smtClean="0"/>
              <a:t>Use properties of a tangent to a circle.</a:t>
            </a:r>
          </a:p>
          <a:p>
            <a:pPr eaLnBrk="1" hangingPunct="1"/>
            <a:r>
              <a:rPr lang="en-US" smtClean="0"/>
              <a:t>Assignment:  </a:t>
            </a:r>
          </a:p>
          <a:p>
            <a:pPr lvl="1" eaLnBrk="1" hangingPunct="1"/>
            <a:r>
              <a:rPr lang="en-US" smtClean="0"/>
              <a:t>Chapter 10 Definitions</a:t>
            </a:r>
          </a:p>
          <a:p>
            <a:pPr lvl="1" eaLnBrk="1" hangingPunct="1"/>
            <a:r>
              <a:rPr lang="en-US" smtClean="0"/>
              <a:t>Chapter 10 Postulates/Theorems</a:t>
            </a:r>
          </a:p>
          <a:p>
            <a:pPr lvl="1" eaLnBrk="1" hangingPunct="1"/>
            <a:r>
              <a:rPr lang="en-US" smtClean="0"/>
              <a:t>pp. 599-601 #5-48 all</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6800" y="-152400"/>
            <a:ext cx="9220200" cy="587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507" name="Rectangle 3"/>
          <p:cNvSpPr>
            <a:spLocks noGrp="1" noChangeArrowheads="1"/>
          </p:cNvSpPr>
          <p:nvPr>
            <p:ph type="title"/>
          </p:nvPr>
        </p:nvSpPr>
        <p:spPr>
          <a:solidFill>
            <a:schemeClr val="bg1"/>
          </a:solidFill>
        </p:spPr>
        <p:txBody>
          <a:bodyPr/>
          <a:lstStyle/>
          <a:p>
            <a:pPr algn="l" eaLnBrk="1" hangingPunct="1"/>
            <a:r>
              <a:rPr lang="en-US" sz="4000" smtClean="0"/>
              <a:t>Ex. 3:  Circles in Coordinate Geometry</a:t>
            </a:r>
          </a:p>
        </p:txBody>
      </p:sp>
      <p:sp>
        <p:nvSpPr>
          <p:cNvPr id="21508" name="Rectangle 4"/>
          <p:cNvSpPr>
            <a:spLocks noGrp="1" noChangeArrowheads="1"/>
          </p:cNvSpPr>
          <p:nvPr>
            <p:ph type="body" sz="half" idx="1"/>
          </p:nvPr>
        </p:nvSpPr>
        <p:spPr/>
        <p:txBody>
          <a:bodyPr/>
          <a:lstStyle/>
          <a:p>
            <a:pPr eaLnBrk="1" hangingPunct="1"/>
            <a:r>
              <a:rPr lang="en-US" sz="2400" smtClean="0"/>
              <a:t>Center of circle A is (4, 4), and its radius is 4.  The center of circle B is (5, 4) and its radius is 3.  The two circles have one point of intersection (8, 4).  The vertical line x = 8 is the only common tangent of the two circles.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algn="l" eaLnBrk="1" hangingPunct="1"/>
            <a:r>
              <a:rPr lang="en-US" smtClean="0"/>
              <a:t>Using properties of tangents</a:t>
            </a:r>
          </a:p>
        </p:txBody>
      </p:sp>
      <p:sp>
        <p:nvSpPr>
          <p:cNvPr id="22531" name="Rectangle 3"/>
          <p:cNvSpPr>
            <a:spLocks noGrp="1" noChangeArrowheads="1"/>
          </p:cNvSpPr>
          <p:nvPr>
            <p:ph type="body" idx="1"/>
          </p:nvPr>
        </p:nvSpPr>
        <p:spPr/>
        <p:txBody>
          <a:bodyPr/>
          <a:lstStyle/>
          <a:p>
            <a:pPr eaLnBrk="1" hangingPunct="1"/>
            <a:r>
              <a:rPr lang="en-US" smtClean="0"/>
              <a:t>The point at which a tangent line intersects the circle to which it is tangent is called the </a:t>
            </a:r>
            <a:r>
              <a:rPr lang="en-US" i="1" smtClean="0">
                <a:solidFill>
                  <a:srgbClr val="FF3300"/>
                </a:solidFill>
              </a:rPr>
              <a:t>point of tangency</a:t>
            </a:r>
            <a:r>
              <a:rPr lang="en-US" smtClean="0"/>
              <a:t>.  You will justify theorems in the exercises.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0" y="457200"/>
            <a:ext cx="9220200" cy="587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555" name="Rectangle 2"/>
          <p:cNvSpPr>
            <a:spLocks noGrp="1" noChangeArrowheads="1"/>
          </p:cNvSpPr>
          <p:nvPr>
            <p:ph type="title"/>
          </p:nvPr>
        </p:nvSpPr>
        <p:spPr/>
        <p:txBody>
          <a:bodyPr/>
          <a:lstStyle/>
          <a:p>
            <a:pPr algn="l" eaLnBrk="1" hangingPunct="1"/>
            <a:r>
              <a:rPr lang="en-US" smtClean="0"/>
              <a:t>Theorem 10.1</a:t>
            </a:r>
          </a:p>
        </p:txBody>
      </p:sp>
      <p:sp>
        <p:nvSpPr>
          <p:cNvPr id="23556" name="Rectangle 4"/>
          <p:cNvSpPr>
            <a:spLocks noGrp="1" noChangeArrowheads="1"/>
          </p:cNvSpPr>
          <p:nvPr>
            <p:ph type="body" sz="half" idx="1"/>
          </p:nvPr>
        </p:nvSpPr>
        <p:spPr/>
        <p:txBody>
          <a:bodyPr/>
          <a:lstStyle/>
          <a:p>
            <a:pPr eaLnBrk="1" hangingPunct="1"/>
            <a:r>
              <a:rPr lang="en-US" smtClean="0"/>
              <a:t>If a line is tangent to a circle, then it is perpendicular to the radius drawn to the point of tangency.  </a:t>
            </a:r>
          </a:p>
          <a:p>
            <a:pPr eaLnBrk="1" hangingPunct="1"/>
            <a:r>
              <a:rPr lang="en-US" smtClean="0"/>
              <a:t>If </a:t>
            </a:r>
            <a:r>
              <a:rPr lang="en-US" smtClean="0">
                <a:latin typeface="Script MT Bold" pitchFamily="66" charset="0"/>
              </a:rPr>
              <a:t>l</a:t>
            </a:r>
            <a:r>
              <a:rPr lang="en-US" smtClean="0"/>
              <a:t> is tangent to    Q at point P, then </a:t>
            </a:r>
            <a:r>
              <a:rPr lang="en-US" smtClean="0">
                <a:latin typeface="Script MT Bold" pitchFamily="66" charset="0"/>
              </a:rPr>
              <a:t>l </a:t>
            </a:r>
            <a:r>
              <a:rPr lang="en-US" smtClean="0">
                <a:ea typeface="Arial Unicode MS" pitchFamily="34" charset="-128"/>
                <a:cs typeface="Arial Unicode MS" pitchFamily="34" charset="-128"/>
              </a:rPr>
              <a:t>⊥QP.</a:t>
            </a:r>
          </a:p>
        </p:txBody>
      </p:sp>
      <p:grpSp>
        <p:nvGrpSpPr>
          <p:cNvPr id="23557" name="Group 6"/>
          <p:cNvGrpSpPr>
            <a:grpSpLocks/>
          </p:cNvGrpSpPr>
          <p:nvPr/>
        </p:nvGrpSpPr>
        <p:grpSpPr bwMode="auto">
          <a:xfrm>
            <a:off x="4343400" y="4495800"/>
            <a:ext cx="381000" cy="381000"/>
            <a:chOff x="1824" y="2400"/>
            <a:chExt cx="336" cy="336"/>
          </a:xfrm>
        </p:grpSpPr>
        <p:sp>
          <p:nvSpPr>
            <p:cNvPr id="23560" name="Oval 7"/>
            <p:cNvSpPr>
              <a:spLocks noChangeArrowheads="1"/>
            </p:cNvSpPr>
            <p:nvPr/>
          </p:nvSpPr>
          <p:spPr bwMode="auto">
            <a:xfrm>
              <a:off x="1824" y="2400"/>
              <a:ext cx="336" cy="33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61" name="Oval 8"/>
            <p:cNvSpPr>
              <a:spLocks noChangeArrowheads="1"/>
            </p:cNvSpPr>
            <p:nvPr/>
          </p:nvSpPr>
          <p:spPr bwMode="auto">
            <a:xfrm>
              <a:off x="1968" y="254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3558" name="Line 9"/>
          <p:cNvSpPr>
            <a:spLocks noChangeShapeType="1"/>
          </p:cNvSpPr>
          <p:nvPr/>
        </p:nvSpPr>
        <p:spPr bwMode="auto">
          <a:xfrm>
            <a:off x="2057400" y="5410200"/>
            <a:ext cx="685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59" name="Text Box 11"/>
          <p:cNvSpPr txBox="1">
            <a:spLocks noChangeArrowheads="1"/>
          </p:cNvSpPr>
          <p:nvPr/>
        </p:nvSpPr>
        <p:spPr bwMode="auto">
          <a:xfrm>
            <a:off x="7772400" y="3581400"/>
            <a:ext cx="381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400">
                <a:latin typeface="Script MT Bold" pitchFamily="66" charset="0"/>
              </a:rPr>
              <a:t>l</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6200" y="762000"/>
            <a:ext cx="9220200" cy="587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579" name="Rectangle 2"/>
          <p:cNvSpPr>
            <a:spLocks noGrp="1" noChangeArrowheads="1"/>
          </p:cNvSpPr>
          <p:nvPr>
            <p:ph type="title"/>
          </p:nvPr>
        </p:nvSpPr>
        <p:spPr/>
        <p:txBody>
          <a:bodyPr/>
          <a:lstStyle/>
          <a:p>
            <a:pPr algn="l" eaLnBrk="1" hangingPunct="1"/>
            <a:r>
              <a:rPr lang="en-US" smtClean="0"/>
              <a:t>Theorem 10.2</a:t>
            </a:r>
          </a:p>
        </p:txBody>
      </p:sp>
      <p:sp>
        <p:nvSpPr>
          <p:cNvPr id="24580" name="Rectangle 3"/>
          <p:cNvSpPr>
            <a:spLocks noGrp="1" noChangeArrowheads="1"/>
          </p:cNvSpPr>
          <p:nvPr>
            <p:ph type="body" sz="half" idx="1"/>
          </p:nvPr>
        </p:nvSpPr>
        <p:spPr/>
        <p:txBody>
          <a:bodyPr/>
          <a:lstStyle/>
          <a:p>
            <a:pPr eaLnBrk="1" hangingPunct="1"/>
            <a:r>
              <a:rPr lang="en-US" smtClean="0"/>
              <a:t>In a plane, if a line is perpendicular to a radius of a circle at its endpoint on a circle, then the line is tangent to the circle.  </a:t>
            </a:r>
          </a:p>
          <a:p>
            <a:pPr eaLnBrk="1" hangingPunct="1"/>
            <a:r>
              <a:rPr lang="en-US" smtClean="0"/>
              <a:t>If </a:t>
            </a:r>
            <a:r>
              <a:rPr lang="en-US" smtClean="0">
                <a:latin typeface="Script MT Bold" pitchFamily="66" charset="0"/>
              </a:rPr>
              <a:t>l </a:t>
            </a:r>
            <a:r>
              <a:rPr lang="en-US" smtClean="0">
                <a:ea typeface="Arial Unicode MS" pitchFamily="34" charset="-128"/>
                <a:cs typeface="Arial Unicode MS" pitchFamily="34" charset="-128"/>
              </a:rPr>
              <a:t>⊥QP at P, then </a:t>
            </a:r>
            <a:r>
              <a:rPr lang="en-US" smtClean="0">
                <a:latin typeface="Script MT Bold" pitchFamily="66" charset="0"/>
                <a:ea typeface="Arial Unicode MS" pitchFamily="34" charset="-128"/>
                <a:cs typeface="Arial Unicode MS" pitchFamily="34" charset="-128"/>
              </a:rPr>
              <a:t>l</a:t>
            </a:r>
            <a:r>
              <a:rPr lang="en-US" smtClean="0">
                <a:ea typeface="Arial Unicode MS" pitchFamily="34" charset="-128"/>
                <a:cs typeface="Arial Unicode MS" pitchFamily="34" charset="-128"/>
              </a:rPr>
              <a:t> is tangent to      Q.</a:t>
            </a:r>
          </a:p>
        </p:txBody>
      </p:sp>
      <p:grpSp>
        <p:nvGrpSpPr>
          <p:cNvPr id="24581" name="Group 4"/>
          <p:cNvGrpSpPr>
            <a:grpSpLocks/>
          </p:cNvGrpSpPr>
          <p:nvPr/>
        </p:nvGrpSpPr>
        <p:grpSpPr bwMode="auto">
          <a:xfrm>
            <a:off x="4191000" y="5410200"/>
            <a:ext cx="381000" cy="381000"/>
            <a:chOff x="1824" y="2400"/>
            <a:chExt cx="336" cy="336"/>
          </a:xfrm>
        </p:grpSpPr>
        <p:sp>
          <p:nvSpPr>
            <p:cNvPr id="24584" name="Oval 5"/>
            <p:cNvSpPr>
              <a:spLocks noChangeArrowheads="1"/>
            </p:cNvSpPr>
            <p:nvPr/>
          </p:nvSpPr>
          <p:spPr bwMode="auto">
            <a:xfrm>
              <a:off x="1824" y="2400"/>
              <a:ext cx="336" cy="33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85" name="Oval 6"/>
            <p:cNvSpPr>
              <a:spLocks noChangeArrowheads="1"/>
            </p:cNvSpPr>
            <p:nvPr/>
          </p:nvSpPr>
          <p:spPr bwMode="auto">
            <a:xfrm>
              <a:off x="1968" y="254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4582" name="Line 7"/>
          <p:cNvSpPr>
            <a:spLocks noChangeShapeType="1"/>
          </p:cNvSpPr>
          <p:nvPr/>
        </p:nvSpPr>
        <p:spPr bwMode="auto">
          <a:xfrm>
            <a:off x="2514600" y="4953000"/>
            <a:ext cx="45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83" name="Text Box 9"/>
          <p:cNvSpPr txBox="1">
            <a:spLocks noChangeArrowheads="1"/>
          </p:cNvSpPr>
          <p:nvPr/>
        </p:nvSpPr>
        <p:spPr bwMode="auto">
          <a:xfrm>
            <a:off x="7772400" y="3581400"/>
            <a:ext cx="381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400">
                <a:latin typeface="Script MT Bold" pitchFamily="66" charset="0"/>
              </a:rPr>
              <a:t>l</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lgn="l" eaLnBrk="1" hangingPunct="1"/>
            <a:r>
              <a:rPr lang="en-US" sz="4000" smtClean="0"/>
              <a:t>Ex. 4:  Verifying a Tangent to a Circle</a:t>
            </a:r>
          </a:p>
        </p:txBody>
      </p:sp>
      <p:sp>
        <p:nvSpPr>
          <p:cNvPr id="25603" name="Rectangle 4"/>
          <p:cNvSpPr>
            <a:spLocks noGrp="1" noChangeArrowheads="1"/>
          </p:cNvSpPr>
          <p:nvPr>
            <p:ph type="body" sz="half" idx="1"/>
          </p:nvPr>
        </p:nvSpPr>
        <p:spPr/>
        <p:txBody>
          <a:bodyPr/>
          <a:lstStyle/>
          <a:p>
            <a:pPr eaLnBrk="1" hangingPunct="1">
              <a:lnSpc>
                <a:spcPct val="90000"/>
              </a:lnSpc>
            </a:pPr>
            <a:r>
              <a:rPr lang="en-US" sz="2400" smtClean="0"/>
              <a:t>You can use the Converse of the Pythagorean Theorem to tell whether EF is tangent to     D.</a:t>
            </a:r>
          </a:p>
          <a:p>
            <a:pPr eaLnBrk="1" hangingPunct="1">
              <a:lnSpc>
                <a:spcPct val="90000"/>
              </a:lnSpc>
            </a:pPr>
            <a:r>
              <a:rPr lang="en-US" sz="2400" smtClean="0"/>
              <a:t>Because 11</a:t>
            </a:r>
            <a:r>
              <a:rPr lang="en-US" sz="2400" baseline="30000" smtClean="0"/>
              <a:t>2</a:t>
            </a:r>
            <a:r>
              <a:rPr lang="en-US" sz="2400" smtClean="0"/>
              <a:t> _ 60</a:t>
            </a:r>
            <a:r>
              <a:rPr lang="en-US" sz="2400" baseline="30000" smtClean="0"/>
              <a:t>2</a:t>
            </a:r>
            <a:r>
              <a:rPr lang="en-US" sz="2400" smtClean="0"/>
              <a:t> = 61</a:t>
            </a:r>
            <a:r>
              <a:rPr lang="en-US" sz="2400" baseline="30000" smtClean="0"/>
              <a:t>2</a:t>
            </a:r>
            <a:r>
              <a:rPr lang="en-US" sz="2400" smtClean="0"/>
              <a:t>, </a:t>
            </a:r>
            <a:r>
              <a:rPr lang="en-US" sz="2400" smtClean="0">
                <a:latin typeface="Arial Unicode MS" pitchFamily="34" charset="-128"/>
                <a:ea typeface="Arial Unicode MS" pitchFamily="34" charset="-128"/>
                <a:cs typeface="Arial Unicode MS" pitchFamily="34" charset="-128"/>
              </a:rPr>
              <a:t>∆DEF is a right triangle and DE is perpendicular to EF.  So by Theorem 10.2; EF is tangent to     D.</a:t>
            </a:r>
          </a:p>
        </p:txBody>
      </p:sp>
      <p:grpSp>
        <p:nvGrpSpPr>
          <p:cNvPr id="25604" name="Group 6"/>
          <p:cNvGrpSpPr>
            <a:grpSpLocks/>
          </p:cNvGrpSpPr>
          <p:nvPr/>
        </p:nvGrpSpPr>
        <p:grpSpPr bwMode="auto">
          <a:xfrm>
            <a:off x="4114800" y="5562600"/>
            <a:ext cx="228600" cy="228600"/>
            <a:chOff x="1824" y="2400"/>
            <a:chExt cx="336" cy="336"/>
          </a:xfrm>
        </p:grpSpPr>
        <p:sp>
          <p:nvSpPr>
            <p:cNvPr id="25609" name="Oval 7"/>
            <p:cNvSpPr>
              <a:spLocks noChangeArrowheads="1"/>
            </p:cNvSpPr>
            <p:nvPr/>
          </p:nvSpPr>
          <p:spPr bwMode="auto">
            <a:xfrm>
              <a:off x="1824" y="2400"/>
              <a:ext cx="336" cy="33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610" name="Oval 8"/>
            <p:cNvSpPr>
              <a:spLocks noChangeArrowheads="1"/>
            </p:cNvSpPr>
            <p:nvPr/>
          </p:nvSpPr>
          <p:spPr bwMode="auto">
            <a:xfrm>
              <a:off x="1968" y="254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25605" name="Group 9"/>
          <p:cNvGrpSpPr>
            <a:grpSpLocks/>
          </p:cNvGrpSpPr>
          <p:nvPr/>
        </p:nvGrpSpPr>
        <p:grpSpPr bwMode="auto">
          <a:xfrm>
            <a:off x="2286000" y="3505200"/>
            <a:ext cx="228600" cy="228600"/>
            <a:chOff x="1824" y="2400"/>
            <a:chExt cx="336" cy="336"/>
          </a:xfrm>
        </p:grpSpPr>
        <p:sp>
          <p:nvSpPr>
            <p:cNvPr id="25607" name="Oval 10"/>
            <p:cNvSpPr>
              <a:spLocks noChangeArrowheads="1"/>
            </p:cNvSpPr>
            <p:nvPr/>
          </p:nvSpPr>
          <p:spPr bwMode="auto">
            <a:xfrm>
              <a:off x="1824" y="2400"/>
              <a:ext cx="336" cy="33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608" name="Oval 11"/>
            <p:cNvSpPr>
              <a:spLocks noChangeArrowheads="1"/>
            </p:cNvSpPr>
            <p:nvPr/>
          </p:nvSpPr>
          <p:spPr bwMode="auto">
            <a:xfrm>
              <a:off x="1968" y="254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pic>
        <p:nvPicPr>
          <p:cNvPr id="25606" name="Picture 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1752600"/>
            <a:ext cx="4343400" cy="181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algn="l" eaLnBrk="1" hangingPunct="1"/>
            <a:r>
              <a:rPr lang="en-US" sz="4000" smtClean="0"/>
              <a:t>Ex. 5:  Finding the radius of a circle</a:t>
            </a:r>
          </a:p>
        </p:txBody>
      </p:sp>
      <p:sp>
        <p:nvSpPr>
          <p:cNvPr id="26627" name="Rectangle 4"/>
          <p:cNvSpPr>
            <a:spLocks noGrp="1" noChangeArrowheads="1"/>
          </p:cNvSpPr>
          <p:nvPr>
            <p:ph type="body" sz="half" idx="1"/>
          </p:nvPr>
        </p:nvSpPr>
        <p:spPr/>
        <p:txBody>
          <a:bodyPr/>
          <a:lstStyle/>
          <a:p>
            <a:pPr eaLnBrk="1" hangingPunct="1">
              <a:lnSpc>
                <a:spcPct val="80000"/>
              </a:lnSpc>
            </a:pPr>
            <a:r>
              <a:rPr lang="en-US" sz="2400" smtClean="0"/>
              <a:t>You are standing at C, 8 feet away from a grain silo.  The distance from you to a point of tangency is 16 feet.  What is the radius of the silo?</a:t>
            </a:r>
          </a:p>
          <a:p>
            <a:pPr eaLnBrk="1" hangingPunct="1">
              <a:lnSpc>
                <a:spcPct val="80000"/>
              </a:lnSpc>
            </a:pPr>
            <a:r>
              <a:rPr lang="en-US" sz="2400" smtClean="0"/>
              <a:t>First draw it.  Tangent BC is perpendicular to radius AB at B, so </a:t>
            </a:r>
            <a:r>
              <a:rPr lang="en-US" sz="2400" smtClean="0">
                <a:latin typeface="Arial Unicode MS" pitchFamily="34" charset="-128"/>
                <a:ea typeface="Arial Unicode MS" pitchFamily="34" charset="-128"/>
                <a:cs typeface="Arial Unicode MS" pitchFamily="34" charset="-128"/>
              </a:rPr>
              <a:t>∆ABC is a right triangle; so you can use the Pythagorean theorem to solve.  </a:t>
            </a:r>
          </a:p>
        </p:txBody>
      </p:sp>
      <p:pic>
        <p:nvPicPr>
          <p:cNvPr id="26628"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1679575"/>
            <a:ext cx="4419600" cy="3135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6629" name="Line 7"/>
          <p:cNvSpPr>
            <a:spLocks noChangeShapeType="1"/>
          </p:cNvSpPr>
          <p:nvPr/>
        </p:nvSpPr>
        <p:spPr bwMode="auto">
          <a:xfrm>
            <a:off x="1828800" y="4267200"/>
            <a:ext cx="533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630" name="Line 8"/>
          <p:cNvSpPr>
            <a:spLocks noChangeShapeType="1"/>
          </p:cNvSpPr>
          <p:nvPr/>
        </p:nvSpPr>
        <p:spPr bwMode="auto">
          <a:xfrm>
            <a:off x="2819400" y="4572000"/>
            <a:ext cx="381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algn="l" eaLnBrk="1" hangingPunct="1"/>
            <a:r>
              <a:rPr lang="en-US" smtClean="0"/>
              <a:t>Solution:</a:t>
            </a:r>
          </a:p>
        </p:txBody>
      </p:sp>
      <p:pic>
        <p:nvPicPr>
          <p:cNvPr id="2765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228600"/>
            <a:ext cx="3124200" cy="221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5063" name="Text Box 7"/>
          <p:cNvSpPr txBox="1">
            <a:spLocks noChangeArrowheads="1"/>
          </p:cNvSpPr>
          <p:nvPr/>
        </p:nvSpPr>
        <p:spPr bwMode="auto">
          <a:xfrm>
            <a:off x="1905000" y="3048000"/>
            <a:ext cx="2362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t>(r + 8)</a:t>
            </a:r>
            <a:r>
              <a:rPr lang="en-US" baseline="30000"/>
              <a:t>2</a:t>
            </a:r>
            <a:r>
              <a:rPr lang="en-US"/>
              <a:t> = r</a:t>
            </a:r>
            <a:r>
              <a:rPr lang="en-US" baseline="30000"/>
              <a:t>2</a:t>
            </a:r>
            <a:r>
              <a:rPr lang="en-US"/>
              <a:t> + 16</a:t>
            </a:r>
            <a:r>
              <a:rPr lang="en-US" baseline="30000"/>
              <a:t>2</a:t>
            </a:r>
          </a:p>
        </p:txBody>
      </p:sp>
      <p:sp>
        <p:nvSpPr>
          <p:cNvPr id="45064" name="Text Box 8"/>
          <p:cNvSpPr txBox="1">
            <a:spLocks noChangeArrowheads="1"/>
          </p:cNvSpPr>
          <p:nvPr/>
        </p:nvSpPr>
        <p:spPr bwMode="auto">
          <a:xfrm>
            <a:off x="4343400" y="2590800"/>
            <a:ext cx="2362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solidFill>
                  <a:srgbClr val="0066FF"/>
                </a:solidFill>
              </a:rPr>
              <a:t>Pythagorean Thm.</a:t>
            </a:r>
            <a:endParaRPr lang="en-US" baseline="30000">
              <a:solidFill>
                <a:srgbClr val="0066FF"/>
              </a:solidFill>
            </a:endParaRPr>
          </a:p>
        </p:txBody>
      </p:sp>
      <p:sp>
        <p:nvSpPr>
          <p:cNvPr id="45065" name="Text Box 9"/>
          <p:cNvSpPr txBox="1">
            <a:spLocks noChangeArrowheads="1"/>
          </p:cNvSpPr>
          <p:nvPr/>
        </p:nvSpPr>
        <p:spPr bwMode="auto">
          <a:xfrm>
            <a:off x="4343400" y="3048000"/>
            <a:ext cx="2362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solidFill>
                  <a:srgbClr val="0066FF"/>
                </a:solidFill>
              </a:rPr>
              <a:t>Substitute values</a:t>
            </a:r>
            <a:endParaRPr lang="en-US" baseline="30000">
              <a:solidFill>
                <a:srgbClr val="0066FF"/>
              </a:solidFill>
            </a:endParaRPr>
          </a:p>
        </p:txBody>
      </p:sp>
      <p:sp>
        <p:nvSpPr>
          <p:cNvPr id="45066" name="Text Box 10"/>
          <p:cNvSpPr txBox="1">
            <a:spLocks noChangeArrowheads="1"/>
          </p:cNvSpPr>
          <p:nvPr/>
        </p:nvSpPr>
        <p:spPr bwMode="auto">
          <a:xfrm>
            <a:off x="2438400" y="2590800"/>
            <a:ext cx="1981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t>c</a:t>
            </a:r>
            <a:r>
              <a:rPr lang="en-US" baseline="30000"/>
              <a:t>2</a:t>
            </a:r>
            <a:r>
              <a:rPr lang="en-US"/>
              <a:t> = a</a:t>
            </a:r>
            <a:r>
              <a:rPr lang="en-US" baseline="30000"/>
              <a:t>2</a:t>
            </a:r>
            <a:r>
              <a:rPr lang="en-US"/>
              <a:t> + b</a:t>
            </a:r>
            <a:r>
              <a:rPr lang="en-US" baseline="30000"/>
              <a:t>2</a:t>
            </a:r>
          </a:p>
        </p:txBody>
      </p:sp>
      <p:sp>
        <p:nvSpPr>
          <p:cNvPr id="45067" name="Text Box 11"/>
          <p:cNvSpPr txBox="1">
            <a:spLocks noChangeArrowheads="1"/>
          </p:cNvSpPr>
          <p:nvPr/>
        </p:nvSpPr>
        <p:spPr bwMode="auto">
          <a:xfrm>
            <a:off x="1295400" y="3581400"/>
            <a:ext cx="2667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t>r </a:t>
            </a:r>
            <a:r>
              <a:rPr lang="en-US" baseline="30000"/>
              <a:t>2</a:t>
            </a:r>
            <a:r>
              <a:rPr lang="en-US"/>
              <a:t> + 16r + 64 = r</a:t>
            </a:r>
            <a:r>
              <a:rPr lang="en-US" baseline="30000"/>
              <a:t>2</a:t>
            </a:r>
            <a:r>
              <a:rPr lang="en-US"/>
              <a:t> + 256</a:t>
            </a:r>
            <a:endParaRPr lang="en-US" baseline="30000"/>
          </a:p>
        </p:txBody>
      </p:sp>
      <p:sp>
        <p:nvSpPr>
          <p:cNvPr id="45068" name="Text Box 12"/>
          <p:cNvSpPr txBox="1">
            <a:spLocks noChangeArrowheads="1"/>
          </p:cNvSpPr>
          <p:nvPr/>
        </p:nvSpPr>
        <p:spPr bwMode="auto">
          <a:xfrm>
            <a:off x="4343400" y="3581400"/>
            <a:ext cx="2362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solidFill>
                  <a:srgbClr val="0066FF"/>
                </a:solidFill>
              </a:rPr>
              <a:t>Square of binomial</a:t>
            </a:r>
            <a:endParaRPr lang="en-US" baseline="30000">
              <a:solidFill>
                <a:srgbClr val="0066FF"/>
              </a:solidFill>
            </a:endParaRPr>
          </a:p>
        </p:txBody>
      </p:sp>
      <p:sp>
        <p:nvSpPr>
          <p:cNvPr id="45069" name="Text Box 13"/>
          <p:cNvSpPr txBox="1">
            <a:spLocks noChangeArrowheads="1"/>
          </p:cNvSpPr>
          <p:nvPr/>
        </p:nvSpPr>
        <p:spPr bwMode="auto">
          <a:xfrm>
            <a:off x="1828800" y="4114800"/>
            <a:ext cx="1676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t>16r + 64 = 256</a:t>
            </a:r>
          </a:p>
        </p:txBody>
      </p:sp>
      <p:sp>
        <p:nvSpPr>
          <p:cNvPr id="45071" name="Text Box 15"/>
          <p:cNvSpPr txBox="1">
            <a:spLocks noChangeArrowheads="1"/>
          </p:cNvSpPr>
          <p:nvPr/>
        </p:nvSpPr>
        <p:spPr bwMode="auto">
          <a:xfrm>
            <a:off x="2362200" y="4572000"/>
            <a:ext cx="1676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t>16r = 192</a:t>
            </a:r>
          </a:p>
        </p:txBody>
      </p:sp>
      <p:sp>
        <p:nvSpPr>
          <p:cNvPr id="45072" name="Text Box 16"/>
          <p:cNvSpPr txBox="1">
            <a:spLocks noChangeArrowheads="1"/>
          </p:cNvSpPr>
          <p:nvPr/>
        </p:nvSpPr>
        <p:spPr bwMode="auto">
          <a:xfrm>
            <a:off x="2667000" y="495300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t>r = 12</a:t>
            </a:r>
          </a:p>
        </p:txBody>
      </p:sp>
      <p:sp>
        <p:nvSpPr>
          <p:cNvPr id="45073" name="Text Box 17"/>
          <p:cNvSpPr txBox="1">
            <a:spLocks noChangeArrowheads="1"/>
          </p:cNvSpPr>
          <p:nvPr/>
        </p:nvSpPr>
        <p:spPr bwMode="auto">
          <a:xfrm>
            <a:off x="4343400" y="4038600"/>
            <a:ext cx="4038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solidFill>
                  <a:srgbClr val="0066FF"/>
                </a:solidFill>
              </a:rPr>
              <a:t>Subtract r</a:t>
            </a:r>
            <a:r>
              <a:rPr lang="en-US" baseline="30000">
                <a:solidFill>
                  <a:srgbClr val="0066FF"/>
                </a:solidFill>
              </a:rPr>
              <a:t>2</a:t>
            </a:r>
            <a:r>
              <a:rPr lang="en-US">
                <a:solidFill>
                  <a:srgbClr val="0066FF"/>
                </a:solidFill>
              </a:rPr>
              <a:t> from each side.</a:t>
            </a:r>
            <a:endParaRPr lang="en-US" baseline="30000">
              <a:solidFill>
                <a:srgbClr val="0066FF"/>
              </a:solidFill>
            </a:endParaRPr>
          </a:p>
        </p:txBody>
      </p:sp>
      <p:sp>
        <p:nvSpPr>
          <p:cNvPr id="45074" name="Text Box 18"/>
          <p:cNvSpPr txBox="1">
            <a:spLocks noChangeArrowheads="1"/>
          </p:cNvSpPr>
          <p:nvPr/>
        </p:nvSpPr>
        <p:spPr bwMode="auto">
          <a:xfrm>
            <a:off x="4343400" y="4495800"/>
            <a:ext cx="3200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solidFill>
                  <a:srgbClr val="0066FF"/>
                </a:solidFill>
              </a:rPr>
              <a:t>Subtract 64 from each side.</a:t>
            </a:r>
            <a:endParaRPr lang="en-US" baseline="30000">
              <a:solidFill>
                <a:srgbClr val="0066FF"/>
              </a:solidFill>
            </a:endParaRPr>
          </a:p>
        </p:txBody>
      </p:sp>
      <p:sp>
        <p:nvSpPr>
          <p:cNvPr id="45075" name="Text Box 19"/>
          <p:cNvSpPr txBox="1">
            <a:spLocks noChangeArrowheads="1"/>
          </p:cNvSpPr>
          <p:nvPr/>
        </p:nvSpPr>
        <p:spPr bwMode="auto">
          <a:xfrm>
            <a:off x="4343400" y="4953000"/>
            <a:ext cx="2362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solidFill>
                  <a:srgbClr val="0066FF"/>
                </a:solidFill>
              </a:rPr>
              <a:t>Divide.</a:t>
            </a:r>
            <a:endParaRPr lang="en-US" baseline="30000">
              <a:solidFill>
                <a:srgbClr val="0066FF"/>
              </a:solidFill>
            </a:endParaRPr>
          </a:p>
        </p:txBody>
      </p:sp>
      <p:sp>
        <p:nvSpPr>
          <p:cNvPr id="45076" name="Text Box 20"/>
          <p:cNvSpPr txBox="1">
            <a:spLocks noChangeArrowheads="1"/>
          </p:cNvSpPr>
          <p:nvPr/>
        </p:nvSpPr>
        <p:spPr bwMode="auto">
          <a:xfrm>
            <a:off x="1981200" y="5638800"/>
            <a:ext cx="594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400">
                <a:solidFill>
                  <a:srgbClr val="FF3300"/>
                </a:solidFill>
              </a:rPr>
              <a:t>The radius of the silo is 12 feet.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5066"/>
                                        </p:tgtEl>
                                        <p:attrNameLst>
                                          <p:attrName>style.visibility</p:attrName>
                                        </p:attrNameLst>
                                      </p:cBhvr>
                                      <p:to>
                                        <p:strVal val="visible"/>
                                      </p:to>
                                    </p:set>
                                    <p:animEffect transition="in" filter="fade">
                                      <p:cBhvr>
                                        <p:cTn id="7" dur="1000"/>
                                        <p:tgtEl>
                                          <p:spTgt spid="45066"/>
                                        </p:tgtEl>
                                      </p:cBhvr>
                                    </p:animEffect>
                                    <p:anim calcmode="lin" valueType="num">
                                      <p:cBhvr>
                                        <p:cTn id="8" dur="1000" fill="hold"/>
                                        <p:tgtEl>
                                          <p:spTgt spid="45066"/>
                                        </p:tgtEl>
                                        <p:attrNameLst>
                                          <p:attrName>ppt_x</p:attrName>
                                        </p:attrNameLst>
                                      </p:cBhvr>
                                      <p:tavLst>
                                        <p:tav tm="0">
                                          <p:val>
                                            <p:strVal val="#ppt_x"/>
                                          </p:val>
                                        </p:tav>
                                        <p:tav tm="100000">
                                          <p:val>
                                            <p:strVal val="#ppt_x"/>
                                          </p:val>
                                        </p:tav>
                                      </p:tavLst>
                                    </p:anim>
                                    <p:anim calcmode="lin" valueType="num">
                                      <p:cBhvr>
                                        <p:cTn id="9" dur="1000" fill="hold"/>
                                        <p:tgtEl>
                                          <p:spTgt spid="45066"/>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45064"/>
                                        </p:tgtEl>
                                        <p:attrNameLst>
                                          <p:attrName>style.visibility</p:attrName>
                                        </p:attrNameLst>
                                      </p:cBhvr>
                                      <p:to>
                                        <p:strVal val="visible"/>
                                      </p:to>
                                    </p:set>
                                    <p:animEffect transition="in" filter="fade">
                                      <p:cBhvr>
                                        <p:cTn id="14" dur="1000"/>
                                        <p:tgtEl>
                                          <p:spTgt spid="45064"/>
                                        </p:tgtEl>
                                      </p:cBhvr>
                                    </p:animEffect>
                                    <p:anim calcmode="lin" valueType="num">
                                      <p:cBhvr>
                                        <p:cTn id="15" dur="1000" fill="hold"/>
                                        <p:tgtEl>
                                          <p:spTgt spid="45064"/>
                                        </p:tgtEl>
                                        <p:attrNameLst>
                                          <p:attrName>ppt_x</p:attrName>
                                        </p:attrNameLst>
                                      </p:cBhvr>
                                      <p:tavLst>
                                        <p:tav tm="0">
                                          <p:val>
                                            <p:strVal val="#ppt_x"/>
                                          </p:val>
                                        </p:tav>
                                        <p:tav tm="100000">
                                          <p:val>
                                            <p:strVal val="#ppt_x"/>
                                          </p:val>
                                        </p:tav>
                                      </p:tavLst>
                                    </p:anim>
                                    <p:anim calcmode="lin" valueType="num">
                                      <p:cBhvr>
                                        <p:cTn id="16" dur="1000" fill="hold"/>
                                        <p:tgtEl>
                                          <p:spTgt spid="45064"/>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45063"/>
                                        </p:tgtEl>
                                        <p:attrNameLst>
                                          <p:attrName>style.visibility</p:attrName>
                                        </p:attrNameLst>
                                      </p:cBhvr>
                                      <p:to>
                                        <p:strVal val="visible"/>
                                      </p:to>
                                    </p:set>
                                    <p:animEffect transition="in" filter="fade">
                                      <p:cBhvr>
                                        <p:cTn id="21" dur="1000"/>
                                        <p:tgtEl>
                                          <p:spTgt spid="45063"/>
                                        </p:tgtEl>
                                      </p:cBhvr>
                                    </p:animEffect>
                                    <p:anim calcmode="lin" valueType="num">
                                      <p:cBhvr>
                                        <p:cTn id="22" dur="1000" fill="hold"/>
                                        <p:tgtEl>
                                          <p:spTgt spid="45063"/>
                                        </p:tgtEl>
                                        <p:attrNameLst>
                                          <p:attrName>ppt_x</p:attrName>
                                        </p:attrNameLst>
                                      </p:cBhvr>
                                      <p:tavLst>
                                        <p:tav tm="0">
                                          <p:val>
                                            <p:strVal val="#ppt_x"/>
                                          </p:val>
                                        </p:tav>
                                        <p:tav tm="100000">
                                          <p:val>
                                            <p:strVal val="#ppt_x"/>
                                          </p:val>
                                        </p:tav>
                                      </p:tavLst>
                                    </p:anim>
                                    <p:anim calcmode="lin" valueType="num">
                                      <p:cBhvr>
                                        <p:cTn id="23" dur="1000" fill="hold"/>
                                        <p:tgtEl>
                                          <p:spTgt spid="45063"/>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45065"/>
                                        </p:tgtEl>
                                        <p:attrNameLst>
                                          <p:attrName>style.visibility</p:attrName>
                                        </p:attrNameLst>
                                      </p:cBhvr>
                                      <p:to>
                                        <p:strVal val="visible"/>
                                      </p:to>
                                    </p:set>
                                    <p:animEffect transition="in" filter="fade">
                                      <p:cBhvr>
                                        <p:cTn id="28" dur="1000"/>
                                        <p:tgtEl>
                                          <p:spTgt spid="45065"/>
                                        </p:tgtEl>
                                      </p:cBhvr>
                                    </p:animEffect>
                                    <p:anim calcmode="lin" valueType="num">
                                      <p:cBhvr>
                                        <p:cTn id="29" dur="1000" fill="hold"/>
                                        <p:tgtEl>
                                          <p:spTgt spid="45065"/>
                                        </p:tgtEl>
                                        <p:attrNameLst>
                                          <p:attrName>ppt_x</p:attrName>
                                        </p:attrNameLst>
                                      </p:cBhvr>
                                      <p:tavLst>
                                        <p:tav tm="0">
                                          <p:val>
                                            <p:strVal val="#ppt_x"/>
                                          </p:val>
                                        </p:tav>
                                        <p:tav tm="100000">
                                          <p:val>
                                            <p:strVal val="#ppt_x"/>
                                          </p:val>
                                        </p:tav>
                                      </p:tavLst>
                                    </p:anim>
                                    <p:anim calcmode="lin" valueType="num">
                                      <p:cBhvr>
                                        <p:cTn id="30" dur="1000" fill="hold"/>
                                        <p:tgtEl>
                                          <p:spTgt spid="45065"/>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45067"/>
                                        </p:tgtEl>
                                        <p:attrNameLst>
                                          <p:attrName>style.visibility</p:attrName>
                                        </p:attrNameLst>
                                      </p:cBhvr>
                                      <p:to>
                                        <p:strVal val="visible"/>
                                      </p:to>
                                    </p:set>
                                    <p:animEffect transition="in" filter="fade">
                                      <p:cBhvr>
                                        <p:cTn id="35" dur="1000"/>
                                        <p:tgtEl>
                                          <p:spTgt spid="45067"/>
                                        </p:tgtEl>
                                      </p:cBhvr>
                                    </p:animEffect>
                                    <p:anim calcmode="lin" valueType="num">
                                      <p:cBhvr>
                                        <p:cTn id="36" dur="1000" fill="hold"/>
                                        <p:tgtEl>
                                          <p:spTgt spid="45067"/>
                                        </p:tgtEl>
                                        <p:attrNameLst>
                                          <p:attrName>ppt_x</p:attrName>
                                        </p:attrNameLst>
                                      </p:cBhvr>
                                      <p:tavLst>
                                        <p:tav tm="0">
                                          <p:val>
                                            <p:strVal val="#ppt_x"/>
                                          </p:val>
                                        </p:tav>
                                        <p:tav tm="100000">
                                          <p:val>
                                            <p:strVal val="#ppt_x"/>
                                          </p:val>
                                        </p:tav>
                                      </p:tavLst>
                                    </p:anim>
                                    <p:anim calcmode="lin" valueType="num">
                                      <p:cBhvr>
                                        <p:cTn id="37" dur="1000" fill="hold"/>
                                        <p:tgtEl>
                                          <p:spTgt spid="45067"/>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7" presetClass="entr" presetSubtype="0" fill="hold" grpId="0" nodeType="clickEffect">
                                  <p:stCondLst>
                                    <p:cond delay="0"/>
                                  </p:stCondLst>
                                  <p:childTnLst>
                                    <p:set>
                                      <p:cBhvr>
                                        <p:cTn id="41" dur="1" fill="hold">
                                          <p:stCondLst>
                                            <p:cond delay="0"/>
                                          </p:stCondLst>
                                        </p:cTn>
                                        <p:tgtEl>
                                          <p:spTgt spid="45068"/>
                                        </p:tgtEl>
                                        <p:attrNameLst>
                                          <p:attrName>style.visibility</p:attrName>
                                        </p:attrNameLst>
                                      </p:cBhvr>
                                      <p:to>
                                        <p:strVal val="visible"/>
                                      </p:to>
                                    </p:set>
                                    <p:animEffect transition="in" filter="fade">
                                      <p:cBhvr>
                                        <p:cTn id="42" dur="1000"/>
                                        <p:tgtEl>
                                          <p:spTgt spid="45068"/>
                                        </p:tgtEl>
                                      </p:cBhvr>
                                    </p:animEffect>
                                    <p:anim calcmode="lin" valueType="num">
                                      <p:cBhvr>
                                        <p:cTn id="43" dur="1000" fill="hold"/>
                                        <p:tgtEl>
                                          <p:spTgt spid="45068"/>
                                        </p:tgtEl>
                                        <p:attrNameLst>
                                          <p:attrName>ppt_x</p:attrName>
                                        </p:attrNameLst>
                                      </p:cBhvr>
                                      <p:tavLst>
                                        <p:tav tm="0">
                                          <p:val>
                                            <p:strVal val="#ppt_x"/>
                                          </p:val>
                                        </p:tav>
                                        <p:tav tm="100000">
                                          <p:val>
                                            <p:strVal val="#ppt_x"/>
                                          </p:val>
                                        </p:tav>
                                      </p:tavLst>
                                    </p:anim>
                                    <p:anim calcmode="lin" valueType="num">
                                      <p:cBhvr>
                                        <p:cTn id="44" dur="1000" fill="hold"/>
                                        <p:tgtEl>
                                          <p:spTgt spid="45068"/>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45069"/>
                                        </p:tgtEl>
                                        <p:attrNameLst>
                                          <p:attrName>style.visibility</p:attrName>
                                        </p:attrNameLst>
                                      </p:cBhvr>
                                      <p:to>
                                        <p:strVal val="visible"/>
                                      </p:to>
                                    </p:set>
                                    <p:animEffect transition="in" filter="fade">
                                      <p:cBhvr>
                                        <p:cTn id="49" dur="1000"/>
                                        <p:tgtEl>
                                          <p:spTgt spid="45069"/>
                                        </p:tgtEl>
                                      </p:cBhvr>
                                    </p:animEffect>
                                    <p:anim calcmode="lin" valueType="num">
                                      <p:cBhvr>
                                        <p:cTn id="50" dur="1000" fill="hold"/>
                                        <p:tgtEl>
                                          <p:spTgt spid="45069"/>
                                        </p:tgtEl>
                                        <p:attrNameLst>
                                          <p:attrName>ppt_x</p:attrName>
                                        </p:attrNameLst>
                                      </p:cBhvr>
                                      <p:tavLst>
                                        <p:tav tm="0">
                                          <p:val>
                                            <p:strVal val="#ppt_x"/>
                                          </p:val>
                                        </p:tav>
                                        <p:tav tm="100000">
                                          <p:val>
                                            <p:strVal val="#ppt_x"/>
                                          </p:val>
                                        </p:tav>
                                      </p:tavLst>
                                    </p:anim>
                                    <p:anim calcmode="lin" valueType="num">
                                      <p:cBhvr>
                                        <p:cTn id="51" dur="1000" fill="hold"/>
                                        <p:tgtEl>
                                          <p:spTgt spid="45069"/>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7" presetClass="entr" presetSubtype="0" fill="hold" grpId="0" nodeType="clickEffect">
                                  <p:stCondLst>
                                    <p:cond delay="0"/>
                                  </p:stCondLst>
                                  <p:childTnLst>
                                    <p:set>
                                      <p:cBhvr>
                                        <p:cTn id="55" dur="1" fill="hold">
                                          <p:stCondLst>
                                            <p:cond delay="0"/>
                                          </p:stCondLst>
                                        </p:cTn>
                                        <p:tgtEl>
                                          <p:spTgt spid="45073"/>
                                        </p:tgtEl>
                                        <p:attrNameLst>
                                          <p:attrName>style.visibility</p:attrName>
                                        </p:attrNameLst>
                                      </p:cBhvr>
                                      <p:to>
                                        <p:strVal val="visible"/>
                                      </p:to>
                                    </p:set>
                                    <p:animEffect transition="in" filter="fade">
                                      <p:cBhvr>
                                        <p:cTn id="56" dur="1000"/>
                                        <p:tgtEl>
                                          <p:spTgt spid="45073"/>
                                        </p:tgtEl>
                                      </p:cBhvr>
                                    </p:animEffect>
                                    <p:anim calcmode="lin" valueType="num">
                                      <p:cBhvr>
                                        <p:cTn id="57" dur="1000" fill="hold"/>
                                        <p:tgtEl>
                                          <p:spTgt spid="45073"/>
                                        </p:tgtEl>
                                        <p:attrNameLst>
                                          <p:attrName>ppt_x</p:attrName>
                                        </p:attrNameLst>
                                      </p:cBhvr>
                                      <p:tavLst>
                                        <p:tav tm="0">
                                          <p:val>
                                            <p:strVal val="#ppt_x"/>
                                          </p:val>
                                        </p:tav>
                                        <p:tav tm="100000">
                                          <p:val>
                                            <p:strVal val="#ppt_x"/>
                                          </p:val>
                                        </p:tav>
                                      </p:tavLst>
                                    </p:anim>
                                    <p:anim calcmode="lin" valueType="num">
                                      <p:cBhvr>
                                        <p:cTn id="58" dur="1000" fill="hold"/>
                                        <p:tgtEl>
                                          <p:spTgt spid="45073"/>
                                        </p:tgtEl>
                                        <p:attrNameLst>
                                          <p:attrName>ppt_y</p:attrName>
                                        </p:attrNameLst>
                                      </p:cBhvr>
                                      <p:tavLst>
                                        <p:tav tm="0">
                                          <p:val>
                                            <p:strVal val="#ppt_y-.1"/>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47" presetClass="entr" presetSubtype="0" fill="hold" grpId="0" nodeType="clickEffect">
                                  <p:stCondLst>
                                    <p:cond delay="0"/>
                                  </p:stCondLst>
                                  <p:childTnLst>
                                    <p:set>
                                      <p:cBhvr>
                                        <p:cTn id="62" dur="1" fill="hold">
                                          <p:stCondLst>
                                            <p:cond delay="0"/>
                                          </p:stCondLst>
                                        </p:cTn>
                                        <p:tgtEl>
                                          <p:spTgt spid="45071"/>
                                        </p:tgtEl>
                                        <p:attrNameLst>
                                          <p:attrName>style.visibility</p:attrName>
                                        </p:attrNameLst>
                                      </p:cBhvr>
                                      <p:to>
                                        <p:strVal val="visible"/>
                                      </p:to>
                                    </p:set>
                                    <p:animEffect transition="in" filter="fade">
                                      <p:cBhvr>
                                        <p:cTn id="63" dur="1000"/>
                                        <p:tgtEl>
                                          <p:spTgt spid="45071"/>
                                        </p:tgtEl>
                                      </p:cBhvr>
                                    </p:animEffect>
                                    <p:anim calcmode="lin" valueType="num">
                                      <p:cBhvr>
                                        <p:cTn id="64" dur="1000" fill="hold"/>
                                        <p:tgtEl>
                                          <p:spTgt spid="45071"/>
                                        </p:tgtEl>
                                        <p:attrNameLst>
                                          <p:attrName>ppt_x</p:attrName>
                                        </p:attrNameLst>
                                      </p:cBhvr>
                                      <p:tavLst>
                                        <p:tav tm="0">
                                          <p:val>
                                            <p:strVal val="#ppt_x"/>
                                          </p:val>
                                        </p:tav>
                                        <p:tav tm="100000">
                                          <p:val>
                                            <p:strVal val="#ppt_x"/>
                                          </p:val>
                                        </p:tav>
                                      </p:tavLst>
                                    </p:anim>
                                    <p:anim calcmode="lin" valueType="num">
                                      <p:cBhvr>
                                        <p:cTn id="65" dur="1000" fill="hold"/>
                                        <p:tgtEl>
                                          <p:spTgt spid="45071"/>
                                        </p:tgtEl>
                                        <p:attrNameLst>
                                          <p:attrName>ppt_y</p:attrName>
                                        </p:attrNameLst>
                                      </p:cBhvr>
                                      <p:tavLst>
                                        <p:tav tm="0">
                                          <p:val>
                                            <p:strVal val="#ppt_y-.1"/>
                                          </p:val>
                                        </p:tav>
                                        <p:tav tm="100000">
                                          <p:val>
                                            <p:strVal val="#ppt_y"/>
                                          </p:val>
                                        </p:tav>
                                      </p:tavLst>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47" presetClass="entr" presetSubtype="0" fill="hold" grpId="0" nodeType="clickEffect">
                                  <p:stCondLst>
                                    <p:cond delay="0"/>
                                  </p:stCondLst>
                                  <p:childTnLst>
                                    <p:set>
                                      <p:cBhvr>
                                        <p:cTn id="69" dur="1" fill="hold">
                                          <p:stCondLst>
                                            <p:cond delay="0"/>
                                          </p:stCondLst>
                                        </p:cTn>
                                        <p:tgtEl>
                                          <p:spTgt spid="45074"/>
                                        </p:tgtEl>
                                        <p:attrNameLst>
                                          <p:attrName>style.visibility</p:attrName>
                                        </p:attrNameLst>
                                      </p:cBhvr>
                                      <p:to>
                                        <p:strVal val="visible"/>
                                      </p:to>
                                    </p:set>
                                    <p:animEffect transition="in" filter="fade">
                                      <p:cBhvr>
                                        <p:cTn id="70" dur="1000"/>
                                        <p:tgtEl>
                                          <p:spTgt spid="45074"/>
                                        </p:tgtEl>
                                      </p:cBhvr>
                                    </p:animEffect>
                                    <p:anim calcmode="lin" valueType="num">
                                      <p:cBhvr>
                                        <p:cTn id="71" dur="1000" fill="hold"/>
                                        <p:tgtEl>
                                          <p:spTgt spid="45074"/>
                                        </p:tgtEl>
                                        <p:attrNameLst>
                                          <p:attrName>ppt_x</p:attrName>
                                        </p:attrNameLst>
                                      </p:cBhvr>
                                      <p:tavLst>
                                        <p:tav tm="0">
                                          <p:val>
                                            <p:strVal val="#ppt_x"/>
                                          </p:val>
                                        </p:tav>
                                        <p:tav tm="100000">
                                          <p:val>
                                            <p:strVal val="#ppt_x"/>
                                          </p:val>
                                        </p:tav>
                                      </p:tavLst>
                                    </p:anim>
                                    <p:anim calcmode="lin" valueType="num">
                                      <p:cBhvr>
                                        <p:cTn id="72" dur="1000" fill="hold"/>
                                        <p:tgtEl>
                                          <p:spTgt spid="45074"/>
                                        </p:tgtEl>
                                        <p:attrNameLst>
                                          <p:attrName>ppt_y</p:attrName>
                                        </p:attrNameLst>
                                      </p:cBhvr>
                                      <p:tavLst>
                                        <p:tav tm="0">
                                          <p:val>
                                            <p:strVal val="#ppt_y-.1"/>
                                          </p:val>
                                        </p:tav>
                                        <p:tav tm="100000">
                                          <p:val>
                                            <p:strVal val="#ppt_y"/>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47" presetClass="entr" presetSubtype="0" fill="hold" grpId="0" nodeType="clickEffect">
                                  <p:stCondLst>
                                    <p:cond delay="0"/>
                                  </p:stCondLst>
                                  <p:childTnLst>
                                    <p:set>
                                      <p:cBhvr>
                                        <p:cTn id="76" dur="1" fill="hold">
                                          <p:stCondLst>
                                            <p:cond delay="0"/>
                                          </p:stCondLst>
                                        </p:cTn>
                                        <p:tgtEl>
                                          <p:spTgt spid="45072"/>
                                        </p:tgtEl>
                                        <p:attrNameLst>
                                          <p:attrName>style.visibility</p:attrName>
                                        </p:attrNameLst>
                                      </p:cBhvr>
                                      <p:to>
                                        <p:strVal val="visible"/>
                                      </p:to>
                                    </p:set>
                                    <p:animEffect transition="in" filter="fade">
                                      <p:cBhvr>
                                        <p:cTn id="77" dur="1000"/>
                                        <p:tgtEl>
                                          <p:spTgt spid="45072"/>
                                        </p:tgtEl>
                                      </p:cBhvr>
                                    </p:animEffect>
                                    <p:anim calcmode="lin" valueType="num">
                                      <p:cBhvr>
                                        <p:cTn id="78" dur="1000" fill="hold"/>
                                        <p:tgtEl>
                                          <p:spTgt spid="45072"/>
                                        </p:tgtEl>
                                        <p:attrNameLst>
                                          <p:attrName>ppt_x</p:attrName>
                                        </p:attrNameLst>
                                      </p:cBhvr>
                                      <p:tavLst>
                                        <p:tav tm="0">
                                          <p:val>
                                            <p:strVal val="#ppt_x"/>
                                          </p:val>
                                        </p:tav>
                                        <p:tav tm="100000">
                                          <p:val>
                                            <p:strVal val="#ppt_x"/>
                                          </p:val>
                                        </p:tav>
                                      </p:tavLst>
                                    </p:anim>
                                    <p:anim calcmode="lin" valueType="num">
                                      <p:cBhvr>
                                        <p:cTn id="79" dur="1000" fill="hold"/>
                                        <p:tgtEl>
                                          <p:spTgt spid="45072"/>
                                        </p:tgtEl>
                                        <p:attrNameLst>
                                          <p:attrName>ppt_y</p:attrName>
                                        </p:attrNameLst>
                                      </p:cBhvr>
                                      <p:tavLst>
                                        <p:tav tm="0">
                                          <p:val>
                                            <p:strVal val="#ppt_y-.1"/>
                                          </p:val>
                                        </p:tav>
                                        <p:tav tm="100000">
                                          <p:val>
                                            <p:strVal val="#ppt_y"/>
                                          </p:val>
                                        </p:tav>
                                      </p:tavLst>
                                    </p:anim>
                                  </p:childTnLst>
                                </p:cTn>
                              </p:par>
                            </p:childTnLst>
                          </p:cTn>
                        </p:par>
                      </p:childTnLst>
                    </p:cTn>
                  </p:par>
                  <p:par>
                    <p:cTn id="80" fill="hold" nodeType="clickPar">
                      <p:stCondLst>
                        <p:cond delay="indefinite"/>
                      </p:stCondLst>
                      <p:childTnLst>
                        <p:par>
                          <p:cTn id="81" fill="hold" nodeType="withGroup">
                            <p:stCondLst>
                              <p:cond delay="0"/>
                            </p:stCondLst>
                            <p:childTnLst>
                              <p:par>
                                <p:cTn id="82" presetID="47" presetClass="entr" presetSubtype="0" fill="hold" grpId="0" nodeType="clickEffect">
                                  <p:stCondLst>
                                    <p:cond delay="0"/>
                                  </p:stCondLst>
                                  <p:childTnLst>
                                    <p:set>
                                      <p:cBhvr>
                                        <p:cTn id="83" dur="1" fill="hold">
                                          <p:stCondLst>
                                            <p:cond delay="0"/>
                                          </p:stCondLst>
                                        </p:cTn>
                                        <p:tgtEl>
                                          <p:spTgt spid="45075"/>
                                        </p:tgtEl>
                                        <p:attrNameLst>
                                          <p:attrName>style.visibility</p:attrName>
                                        </p:attrNameLst>
                                      </p:cBhvr>
                                      <p:to>
                                        <p:strVal val="visible"/>
                                      </p:to>
                                    </p:set>
                                    <p:animEffect transition="in" filter="fade">
                                      <p:cBhvr>
                                        <p:cTn id="84" dur="1000"/>
                                        <p:tgtEl>
                                          <p:spTgt spid="45075"/>
                                        </p:tgtEl>
                                      </p:cBhvr>
                                    </p:animEffect>
                                    <p:anim calcmode="lin" valueType="num">
                                      <p:cBhvr>
                                        <p:cTn id="85" dur="1000" fill="hold"/>
                                        <p:tgtEl>
                                          <p:spTgt spid="45075"/>
                                        </p:tgtEl>
                                        <p:attrNameLst>
                                          <p:attrName>ppt_x</p:attrName>
                                        </p:attrNameLst>
                                      </p:cBhvr>
                                      <p:tavLst>
                                        <p:tav tm="0">
                                          <p:val>
                                            <p:strVal val="#ppt_x"/>
                                          </p:val>
                                        </p:tav>
                                        <p:tav tm="100000">
                                          <p:val>
                                            <p:strVal val="#ppt_x"/>
                                          </p:val>
                                        </p:tav>
                                      </p:tavLst>
                                    </p:anim>
                                    <p:anim calcmode="lin" valueType="num">
                                      <p:cBhvr>
                                        <p:cTn id="86" dur="1000" fill="hold"/>
                                        <p:tgtEl>
                                          <p:spTgt spid="45075"/>
                                        </p:tgtEl>
                                        <p:attrNameLst>
                                          <p:attrName>ppt_y</p:attrName>
                                        </p:attrNameLst>
                                      </p:cBhvr>
                                      <p:tavLst>
                                        <p:tav tm="0">
                                          <p:val>
                                            <p:strVal val="#ppt_y-.1"/>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35" presetClass="entr" presetSubtype="0" fill="hold" grpId="0" nodeType="clickEffect">
                                  <p:stCondLst>
                                    <p:cond delay="0"/>
                                  </p:stCondLst>
                                  <p:childTnLst>
                                    <p:set>
                                      <p:cBhvr>
                                        <p:cTn id="90" dur="1" fill="hold">
                                          <p:stCondLst>
                                            <p:cond delay="0"/>
                                          </p:stCondLst>
                                        </p:cTn>
                                        <p:tgtEl>
                                          <p:spTgt spid="45076"/>
                                        </p:tgtEl>
                                        <p:attrNameLst>
                                          <p:attrName>style.visibility</p:attrName>
                                        </p:attrNameLst>
                                      </p:cBhvr>
                                      <p:to>
                                        <p:strVal val="visible"/>
                                      </p:to>
                                    </p:set>
                                    <p:animEffect transition="in" filter="fade">
                                      <p:cBhvr>
                                        <p:cTn id="91" dur="2000"/>
                                        <p:tgtEl>
                                          <p:spTgt spid="45076"/>
                                        </p:tgtEl>
                                      </p:cBhvr>
                                    </p:animEffect>
                                    <p:anim calcmode="lin" valueType="num">
                                      <p:cBhvr>
                                        <p:cTn id="92" dur="2000" fill="hold"/>
                                        <p:tgtEl>
                                          <p:spTgt spid="45076"/>
                                        </p:tgtEl>
                                        <p:attrNameLst>
                                          <p:attrName>style.rotation</p:attrName>
                                        </p:attrNameLst>
                                      </p:cBhvr>
                                      <p:tavLst>
                                        <p:tav tm="0">
                                          <p:val>
                                            <p:fltVal val="720"/>
                                          </p:val>
                                        </p:tav>
                                        <p:tav tm="100000">
                                          <p:val>
                                            <p:fltVal val="0"/>
                                          </p:val>
                                        </p:tav>
                                      </p:tavLst>
                                    </p:anim>
                                    <p:anim calcmode="lin" valueType="num">
                                      <p:cBhvr>
                                        <p:cTn id="93" dur="2000" fill="hold"/>
                                        <p:tgtEl>
                                          <p:spTgt spid="45076"/>
                                        </p:tgtEl>
                                        <p:attrNameLst>
                                          <p:attrName>ppt_h</p:attrName>
                                        </p:attrNameLst>
                                      </p:cBhvr>
                                      <p:tavLst>
                                        <p:tav tm="0">
                                          <p:val>
                                            <p:fltVal val="0"/>
                                          </p:val>
                                        </p:tav>
                                        <p:tav tm="100000">
                                          <p:val>
                                            <p:strVal val="#ppt_h"/>
                                          </p:val>
                                        </p:tav>
                                      </p:tavLst>
                                    </p:anim>
                                    <p:anim calcmode="lin" valueType="num">
                                      <p:cBhvr>
                                        <p:cTn id="94" dur="2000" fill="hold"/>
                                        <p:tgtEl>
                                          <p:spTgt spid="45076"/>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3" grpId="0"/>
      <p:bldP spid="45064" grpId="0"/>
      <p:bldP spid="45065" grpId="0"/>
      <p:bldP spid="45066" grpId="0"/>
      <p:bldP spid="45067" grpId="0"/>
      <p:bldP spid="45068" grpId="0"/>
      <p:bldP spid="45069" grpId="0"/>
      <p:bldP spid="45071" grpId="0"/>
      <p:bldP spid="45072" grpId="0"/>
      <p:bldP spid="45073" grpId="0"/>
      <p:bldP spid="45074" grpId="0"/>
      <p:bldP spid="45075" grpId="0"/>
      <p:bldP spid="4507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algn="l" eaLnBrk="1" hangingPunct="1"/>
            <a:r>
              <a:rPr lang="en-US" smtClean="0"/>
              <a:t>Note:</a:t>
            </a:r>
          </a:p>
        </p:txBody>
      </p:sp>
      <p:sp>
        <p:nvSpPr>
          <p:cNvPr id="28675" name="Rectangle 3"/>
          <p:cNvSpPr>
            <a:spLocks noGrp="1" noChangeArrowheads="1"/>
          </p:cNvSpPr>
          <p:nvPr>
            <p:ph type="body" idx="1"/>
          </p:nvPr>
        </p:nvSpPr>
        <p:spPr/>
        <p:txBody>
          <a:bodyPr/>
          <a:lstStyle/>
          <a:p>
            <a:pPr eaLnBrk="1" hangingPunct="1"/>
            <a:r>
              <a:rPr lang="en-US" smtClean="0"/>
              <a:t>From a point in the circle’s exterior, you can draw exactly two different tangents to the circle.  The following theorem tells you that the segments joining the external point to the two points of tangency are congruent.</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4"/>
          <p:cNvSpPr>
            <a:spLocks noGrp="1" noChangeArrowheads="1"/>
          </p:cNvSpPr>
          <p:nvPr>
            <p:ph type="title"/>
          </p:nvPr>
        </p:nvSpPr>
        <p:spPr/>
        <p:txBody>
          <a:bodyPr/>
          <a:lstStyle/>
          <a:p>
            <a:pPr algn="l" eaLnBrk="1" hangingPunct="1"/>
            <a:r>
              <a:rPr lang="en-US" sz="4000" smtClean="0"/>
              <a:t/>
            </a:r>
            <a:br>
              <a:rPr lang="en-US" sz="4000" smtClean="0"/>
            </a:br>
            <a:r>
              <a:rPr lang="en-US" sz="4000" smtClean="0"/>
              <a:t>Theorem 10.3</a:t>
            </a:r>
          </a:p>
        </p:txBody>
      </p:sp>
      <p:sp>
        <p:nvSpPr>
          <p:cNvPr id="29699" name="Rectangle 5"/>
          <p:cNvSpPr>
            <a:spLocks noGrp="1" noChangeArrowheads="1"/>
          </p:cNvSpPr>
          <p:nvPr>
            <p:ph type="body" sz="half" idx="1"/>
          </p:nvPr>
        </p:nvSpPr>
        <p:spPr/>
        <p:txBody>
          <a:bodyPr/>
          <a:lstStyle/>
          <a:p>
            <a:pPr eaLnBrk="1" hangingPunct="1"/>
            <a:r>
              <a:rPr lang="en-US" smtClean="0"/>
              <a:t>If two segments from the same exterior point are tangent to the circle, then they are congruent.</a:t>
            </a:r>
          </a:p>
          <a:p>
            <a:pPr eaLnBrk="1" hangingPunct="1"/>
            <a:r>
              <a:rPr lang="en-US" smtClean="0"/>
              <a:t>IF SR and ST are tangent to     P, then SR </a:t>
            </a:r>
            <a:r>
              <a:rPr lang="en-US" smtClean="0">
                <a:sym typeface="Symbol" pitchFamily="18" charset="2"/>
              </a:rPr>
              <a:t> ST.</a:t>
            </a:r>
          </a:p>
        </p:txBody>
      </p:sp>
      <p:grpSp>
        <p:nvGrpSpPr>
          <p:cNvPr id="29700" name="Group 7"/>
          <p:cNvGrpSpPr>
            <a:grpSpLocks/>
          </p:cNvGrpSpPr>
          <p:nvPr/>
        </p:nvGrpSpPr>
        <p:grpSpPr bwMode="auto">
          <a:xfrm>
            <a:off x="3505200" y="4953000"/>
            <a:ext cx="381000" cy="381000"/>
            <a:chOff x="1824" y="2400"/>
            <a:chExt cx="336" cy="336"/>
          </a:xfrm>
        </p:grpSpPr>
        <p:sp>
          <p:nvSpPr>
            <p:cNvPr id="29706" name="Oval 8"/>
            <p:cNvSpPr>
              <a:spLocks noChangeArrowheads="1"/>
            </p:cNvSpPr>
            <p:nvPr/>
          </p:nvSpPr>
          <p:spPr bwMode="auto">
            <a:xfrm>
              <a:off x="1824" y="2400"/>
              <a:ext cx="336" cy="33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7" name="Oval 9"/>
            <p:cNvSpPr>
              <a:spLocks noChangeArrowheads="1"/>
            </p:cNvSpPr>
            <p:nvPr/>
          </p:nvSpPr>
          <p:spPr bwMode="auto">
            <a:xfrm>
              <a:off x="1968" y="254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9701" name="Line 10"/>
          <p:cNvSpPr>
            <a:spLocks noChangeShapeType="1"/>
          </p:cNvSpPr>
          <p:nvPr/>
        </p:nvSpPr>
        <p:spPr bwMode="auto">
          <a:xfrm>
            <a:off x="2286000" y="4495800"/>
            <a:ext cx="533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02" name="Line 11"/>
          <p:cNvSpPr>
            <a:spLocks noChangeShapeType="1"/>
          </p:cNvSpPr>
          <p:nvPr/>
        </p:nvSpPr>
        <p:spPr bwMode="auto">
          <a:xfrm>
            <a:off x="3581400" y="4495800"/>
            <a:ext cx="45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03" name="Line 12"/>
          <p:cNvSpPr>
            <a:spLocks noChangeShapeType="1"/>
          </p:cNvSpPr>
          <p:nvPr/>
        </p:nvSpPr>
        <p:spPr bwMode="auto">
          <a:xfrm>
            <a:off x="2667000" y="5410200"/>
            <a:ext cx="45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04" name="Line 13"/>
          <p:cNvSpPr>
            <a:spLocks noChangeShapeType="1"/>
          </p:cNvSpPr>
          <p:nvPr/>
        </p:nvSpPr>
        <p:spPr bwMode="auto">
          <a:xfrm>
            <a:off x="3581400" y="5410200"/>
            <a:ext cx="45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29705"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1066800"/>
            <a:ext cx="7239000" cy="4614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algn="l" eaLnBrk="1" hangingPunct="1"/>
            <a:r>
              <a:rPr lang="en-US" smtClean="0"/>
              <a:t>Proof of Theorem 10.3</a:t>
            </a:r>
          </a:p>
        </p:txBody>
      </p:sp>
      <p:sp>
        <p:nvSpPr>
          <p:cNvPr id="30723" name="Rectangle 3"/>
          <p:cNvSpPr>
            <a:spLocks noGrp="1" noChangeArrowheads="1"/>
          </p:cNvSpPr>
          <p:nvPr>
            <p:ph type="body" idx="1"/>
          </p:nvPr>
        </p:nvSpPr>
        <p:spPr/>
        <p:txBody>
          <a:bodyPr/>
          <a:lstStyle/>
          <a:p>
            <a:pPr eaLnBrk="1" hangingPunct="1"/>
            <a:r>
              <a:rPr lang="en-US" smtClean="0"/>
              <a:t>Given:   SR is tangent to      P at R.  </a:t>
            </a:r>
          </a:p>
          <a:p>
            <a:pPr eaLnBrk="1" hangingPunct="1"/>
            <a:r>
              <a:rPr lang="en-US" smtClean="0"/>
              <a:t>Given:  ST is tangent to     P at T.</a:t>
            </a:r>
          </a:p>
          <a:p>
            <a:pPr eaLnBrk="1" hangingPunct="1"/>
            <a:r>
              <a:rPr lang="en-US" smtClean="0"/>
              <a:t>Prove:  SR </a:t>
            </a:r>
            <a:r>
              <a:rPr lang="en-US" smtClean="0">
                <a:sym typeface="Symbol" pitchFamily="18" charset="2"/>
              </a:rPr>
              <a:t> ST</a:t>
            </a:r>
          </a:p>
        </p:txBody>
      </p:sp>
      <p:grpSp>
        <p:nvGrpSpPr>
          <p:cNvPr id="30724" name="Group 4"/>
          <p:cNvGrpSpPr>
            <a:grpSpLocks/>
          </p:cNvGrpSpPr>
          <p:nvPr/>
        </p:nvGrpSpPr>
        <p:grpSpPr bwMode="auto">
          <a:xfrm>
            <a:off x="6477000" y="1905000"/>
            <a:ext cx="381000" cy="381000"/>
            <a:chOff x="1824" y="2400"/>
            <a:chExt cx="336" cy="336"/>
          </a:xfrm>
        </p:grpSpPr>
        <p:sp>
          <p:nvSpPr>
            <p:cNvPr id="30729" name="Oval 5"/>
            <p:cNvSpPr>
              <a:spLocks noChangeArrowheads="1"/>
            </p:cNvSpPr>
            <p:nvPr/>
          </p:nvSpPr>
          <p:spPr bwMode="auto">
            <a:xfrm>
              <a:off x="1824" y="2400"/>
              <a:ext cx="336" cy="33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0" name="Oval 6"/>
            <p:cNvSpPr>
              <a:spLocks noChangeArrowheads="1"/>
            </p:cNvSpPr>
            <p:nvPr/>
          </p:nvSpPr>
          <p:spPr bwMode="auto">
            <a:xfrm>
              <a:off x="1968" y="254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725" name="Group 7"/>
          <p:cNvGrpSpPr>
            <a:grpSpLocks/>
          </p:cNvGrpSpPr>
          <p:nvPr/>
        </p:nvGrpSpPr>
        <p:grpSpPr bwMode="auto">
          <a:xfrm>
            <a:off x="6248400" y="2438400"/>
            <a:ext cx="381000" cy="381000"/>
            <a:chOff x="1824" y="2400"/>
            <a:chExt cx="336" cy="336"/>
          </a:xfrm>
        </p:grpSpPr>
        <p:sp>
          <p:nvSpPr>
            <p:cNvPr id="30727" name="Oval 8"/>
            <p:cNvSpPr>
              <a:spLocks noChangeArrowheads="1"/>
            </p:cNvSpPr>
            <p:nvPr/>
          </p:nvSpPr>
          <p:spPr bwMode="auto">
            <a:xfrm>
              <a:off x="1824" y="2400"/>
              <a:ext cx="336" cy="33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8" name="Oval 9"/>
            <p:cNvSpPr>
              <a:spLocks noChangeArrowheads="1"/>
            </p:cNvSpPr>
            <p:nvPr/>
          </p:nvSpPr>
          <p:spPr bwMode="auto">
            <a:xfrm>
              <a:off x="1968" y="254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pic>
        <p:nvPicPr>
          <p:cNvPr id="30726"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2146300"/>
            <a:ext cx="10515600" cy="670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algn="l" eaLnBrk="1" hangingPunct="1"/>
            <a:r>
              <a:rPr lang="en-US" smtClean="0"/>
              <a:t>Some definitions you need</a:t>
            </a:r>
          </a:p>
        </p:txBody>
      </p:sp>
      <p:sp>
        <p:nvSpPr>
          <p:cNvPr id="4099" name="Rectangle 3"/>
          <p:cNvSpPr>
            <a:spLocks noGrp="1" noChangeArrowheads="1"/>
          </p:cNvSpPr>
          <p:nvPr>
            <p:ph type="body" idx="1"/>
          </p:nvPr>
        </p:nvSpPr>
        <p:spPr>
          <a:xfrm>
            <a:off x="1447800" y="1447800"/>
            <a:ext cx="7239000" cy="5181600"/>
          </a:xfrm>
        </p:spPr>
        <p:txBody>
          <a:bodyPr/>
          <a:lstStyle/>
          <a:p>
            <a:pPr eaLnBrk="1" hangingPunct="1"/>
            <a:r>
              <a:rPr lang="en-US" smtClean="0">
                <a:solidFill>
                  <a:srgbClr val="FF3300"/>
                </a:solidFill>
              </a:rPr>
              <a:t>Circle</a:t>
            </a:r>
            <a:r>
              <a:rPr lang="en-US" smtClean="0"/>
              <a:t> – set of all points in a plane that are </a:t>
            </a:r>
            <a:r>
              <a:rPr lang="en-US" smtClean="0">
                <a:solidFill>
                  <a:srgbClr val="FF3300"/>
                </a:solidFill>
              </a:rPr>
              <a:t>equidistant</a:t>
            </a:r>
            <a:r>
              <a:rPr lang="en-US" smtClean="0"/>
              <a:t> from a given point called a </a:t>
            </a:r>
            <a:r>
              <a:rPr lang="en-US" smtClean="0">
                <a:solidFill>
                  <a:srgbClr val="FF3300"/>
                </a:solidFill>
              </a:rPr>
              <a:t>center</a:t>
            </a:r>
            <a:r>
              <a:rPr lang="en-US" smtClean="0"/>
              <a:t> of the circle.  A circle with </a:t>
            </a:r>
            <a:r>
              <a:rPr lang="en-US" smtClean="0">
                <a:solidFill>
                  <a:srgbClr val="FF3300"/>
                </a:solidFill>
              </a:rPr>
              <a:t>center P</a:t>
            </a:r>
            <a:r>
              <a:rPr lang="en-US" smtClean="0"/>
              <a:t> is called “circle P”, or 	  P.</a:t>
            </a:r>
          </a:p>
          <a:p>
            <a:pPr eaLnBrk="1" hangingPunct="1"/>
            <a:r>
              <a:rPr lang="en-US" smtClean="0"/>
              <a:t>The distance from the center to a point on the circle is called the </a:t>
            </a:r>
            <a:r>
              <a:rPr lang="en-US" smtClean="0">
                <a:solidFill>
                  <a:srgbClr val="FF3300"/>
                </a:solidFill>
              </a:rPr>
              <a:t>radius</a:t>
            </a:r>
            <a:r>
              <a:rPr lang="en-US" smtClean="0"/>
              <a:t> of the circle.  Two circles are </a:t>
            </a:r>
            <a:r>
              <a:rPr lang="en-US" smtClean="0">
                <a:solidFill>
                  <a:srgbClr val="FF3300"/>
                </a:solidFill>
              </a:rPr>
              <a:t>congruent</a:t>
            </a:r>
            <a:r>
              <a:rPr lang="en-US" smtClean="0"/>
              <a:t> if they have the same radius.</a:t>
            </a:r>
          </a:p>
        </p:txBody>
      </p:sp>
      <p:grpSp>
        <p:nvGrpSpPr>
          <p:cNvPr id="4100" name="Group 5"/>
          <p:cNvGrpSpPr>
            <a:grpSpLocks/>
          </p:cNvGrpSpPr>
          <p:nvPr/>
        </p:nvGrpSpPr>
        <p:grpSpPr bwMode="auto">
          <a:xfrm>
            <a:off x="3048000" y="3429000"/>
            <a:ext cx="457200" cy="457200"/>
            <a:chOff x="1824" y="2400"/>
            <a:chExt cx="336" cy="336"/>
          </a:xfrm>
        </p:grpSpPr>
        <p:sp>
          <p:nvSpPr>
            <p:cNvPr id="4101" name="Oval 6"/>
            <p:cNvSpPr>
              <a:spLocks noChangeArrowheads="1"/>
            </p:cNvSpPr>
            <p:nvPr/>
          </p:nvSpPr>
          <p:spPr bwMode="auto">
            <a:xfrm>
              <a:off x="1824" y="2400"/>
              <a:ext cx="336" cy="33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2" name="Oval 7"/>
            <p:cNvSpPr>
              <a:spLocks noChangeArrowheads="1"/>
            </p:cNvSpPr>
            <p:nvPr/>
          </p:nvSpPr>
          <p:spPr bwMode="auto">
            <a:xfrm>
              <a:off x="1968" y="254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0" y="-304800"/>
            <a:ext cx="6057900" cy="386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1747" name="Rectangle 4"/>
          <p:cNvSpPr>
            <a:spLocks noGrp="1" noChangeArrowheads="1"/>
          </p:cNvSpPr>
          <p:nvPr>
            <p:ph type="title"/>
          </p:nvPr>
        </p:nvSpPr>
        <p:spPr/>
        <p:txBody>
          <a:bodyPr/>
          <a:lstStyle/>
          <a:p>
            <a:pPr algn="l" eaLnBrk="1" hangingPunct="1"/>
            <a:r>
              <a:rPr lang="en-US" smtClean="0"/>
              <a:t>Proof</a:t>
            </a:r>
          </a:p>
        </p:txBody>
      </p:sp>
      <p:sp>
        <p:nvSpPr>
          <p:cNvPr id="20485" name="Rectangle 5"/>
          <p:cNvSpPr>
            <a:spLocks noGrp="1" noChangeArrowheads="1"/>
          </p:cNvSpPr>
          <p:nvPr>
            <p:ph type="body" sz="half" idx="1"/>
          </p:nvPr>
        </p:nvSpPr>
        <p:spPr>
          <a:xfrm>
            <a:off x="1143000" y="1798638"/>
            <a:ext cx="3848100" cy="4525962"/>
          </a:xfrm>
        </p:spPr>
        <p:txBody>
          <a:bodyPr/>
          <a:lstStyle/>
          <a:p>
            <a:pPr eaLnBrk="1" hangingPunct="1">
              <a:buFontTx/>
              <a:buNone/>
            </a:pPr>
            <a:r>
              <a:rPr lang="en-US" smtClean="0"/>
              <a:t>Statements:</a:t>
            </a:r>
          </a:p>
          <a:p>
            <a:pPr eaLnBrk="1" hangingPunct="1">
              <a:buFontTx/>
              <a:buNone/>
            </a:pPr>
            <a:r>
              <a:rPr lang="en-US" sz="2000" smtClean="0"/>
              <a:t>SR and ST are tangent to     P </a:t>
            </a:r>
          </a:p>
          <a:p>
            <a:pPr algn="r" eaLnBrk="1" hangingPunct="1">
              <a:buFontTx/>
              <a:buNone/>
            </a:pPr>
            <a:r>
              <a:rPr lang="en-US" sz="2000" smtClean="0"/>
              <a:t>SR </a:t>
            </a:r>
            <a:r>
              <a:rPr lang="en-US" sz="2000" smtClean="0">
                <a:latin typeface="Arial Unicode MS" pitchFamily="34" charset="-128"/>
                <a:ea typeface="Arial Unicode MS" pitchFamily="34" charset="-128"/>
                <a:cs typeface="Arial Unicode MS" pitchFamily="34" charset="-128"/>
                <a:sym typeface="Symbol" pitchFamily="18" charset="2"/>
              </a:rPr>
              <a:t></a:t>
            </a:r>
            <a:r>
              <a:rPr lang="en-US" sz="2000" smtClean="0">
                <a:latin typeface="Arial Unicode MS" pitchFamily="34" charset="-128"/>
                <a:ea typeface="Arial Unicode MS" pitchFamily="34" charset="-128"/>
                <a:cs typeface="Arial Unicode MS" pitchFamily="34" charset="-128"/>
              </a:rPr>
              <a:t> RP, ST</a:t>
            </a:r>
            <a:r>
              <a:rPr lang="en-US" sz="2000" smtClean="0">
                <a:latin typeface="Arial Unicode MS" pitchFamily="34" charset="-128"/>
                <a:ea typeface="Arial Unicode MS" pitchFamily="34" charset="-128"/>
                <a:cs typeface="Arial Unicode MS" pitchFamily="34" charset="-128"/>
                <a:sym typeface="Symbol" pitchFamily="18" charset="2"/>
              </a:rPr>
              <a:t>TP</a:t>
            </a:r>
          </a:p>
          <a:p>
            <a:pPr algn="r" eaLnBrk="1" hangingPunct="1">
              <a:buFontTx/>
              <a:buNone/>
            </a:pPr>
            <a:r>
              <a:rPr lang="en-US" sz="2000" smtClean="0">
                <a:latin typeface="Arial Unicode MS" pitchFamily="34" charset="-128"/>
                <a:ea typeface="Arial Unicode MS" pitchFamily="34" charset="-128"/>
                <a:cs typeface="Arial Unicode MS" pitchFamily="34" charset="-128"/>
                <a:sym typeface="Symbol" pitchFamily="18" charset="2"/>
              </a:rPr>
              <a:t>RP = TP</a:t>
            </a:r>
          </a:p>
          <a:p>
            <a:pPr algn="r" eaLnBrk="1" hangingPunct="1">
              <a:buFontTx/>
              <a:buNone/>
            </a:pPr>
            <a:r>
              <a:rPr lang="en-US" sz="2000" smtClean="0">
                <a:latin typeface="Arial Unicode MS" pitchFamily="34" charset="-128"/>
                <a:ea typeface="Arial Unicode MS" pitchFamily="34" charset="-128"/>
                <a:cs typeface="Arial Unicode MS" pitchFamily="34" charset="-128"/>
                <a:sym typeface="Symbol" pitchFamily="18" charset="2"/>
              </a:rPr>
              <a:t>RP  TP</a:t>
            </a:r>
          </a:p>
          <a:p>
            <a:pPr algn="r" eaLnBrk="1" hangingPunct="1">
              <a:buFontTx/>
              <a:buNone/>
            </a:pPr>
            <a:r>
              <a:rPr lang="en-US" sz="2000" smtClean="0">
                <a:latin typeface="Arial Unicode MS" pitchFamily="34" charset="-128"/>
                <a:ea typeface="Arial Unicode MS" pitchFamily="34" charset="-128"/>
                <a:cs typeface="Arial Unicode MS" pitchFamily="34" charset="-128"/>
                <a:sym typeface="Symbol" pitchFamily="18" charset="2"/>
              </a:rPr>
              <a:t>PS  PS</a:t>
            </a:r>
          </a:p>
          <a:p>
            <a:pPr algn="r" eaLnBrk="1" hangingPunct="1">
              <a:buFontTx/>
              <a:buNone/>
            </a:pPr>
            <a:r>
              <a:rPr lang="en-US" sz="2000" smtClean="0">
                <a:latin typeface="Arial Unicode MS" pitchFamily="34" charset="-128"/>
                <a:ea typeface="Arial Unicode MS" pitchFamily="34" charset="-128"/>
                <a:cs typeface="Arial Unicode MS" pitchFamily="34" charset="-128"/>
                <a:sym typeface="Symbol" pitchFamily="18" charset="2"/>
              </a:rPr>
              <a:t>∆PRS  ∆PTS</a:t>
            </a:r>
          </a:p>
          <a:p>
            <a:pPr algn="r" eaLnBrk="1" hangingPunct="1">
              <a:buFontTx/>
              <a:buNone/>
            </a:pPr>
            <a:r>
              <a:rPr lang="en-US" sz="2000" smtClean="0">
                <a:latin typeface="Arial Unicode MS" pitchFamily="34" charset="-128"/>
                <a:ea typeface="Arial Unicode MS" pitchFamily="34" charset="-128"/>
                <a:cs typeface="Arial Unicode MS" pitchFamily="34" charset="-128"/>
                <a:sym typeface="Symbol" pitchFamily="18" charset="2"/>
              </a:rPr>
              <a:t>SR  ST</a:t>
            </a:r>
          </a:p>
          <a:p>
            <a:pPr eaLnBrk="1" hangingPunct="1">
              <a:buFontTx/>
              <a:buNone/>
            </a:pPr>
            <a:endParaRPr lang="en-US" sz="2000" smtClean="0">
              <a:latin typeface="Arial Unicode MS" pitchFamily="34" charset="-128"/>
              <a:ea typeface="Arial Unicode MS" pitchFamily="34" charset="-128"/>
              <a:cs typeface="Arial Unicode MS" pitchFamily="34" charset="-128"/>
              <a:sym typeface="Symbol" pitchFamily="18" charset="2"/>
            </a:endParaRPr>
          </a:p>
        </p:txBody>
      </p:sp>
      <p:sp>
        <p:nvSpPr>
          <p:cNvPr id="20486" name="Rectangle 6"/>
          <p:cNvSpPr>
            <a:spLocks noGrp="1" noChangeArrowheads="1"/>
          </p:cNvSpPr>
          <p:nvPr>
            <p:ph type="body" sz="half" idx="2"/>
          </p:nvPr>
        </p:nvSpPr>
        <p:spPr/>
        <p:txBody>
          <a:bodyPr/>
          <a:lstStyle/>
          <a:p>
            <a:pPr eaLnBrk="1" hangingPunct="1">
              <a:buFontTx/>
              <a:buNone/>
            </a:pPr>
            <a:r>
              <a:rPr lang="en-US" smtClean="0"/>
              <a:t>Reasons:</a:t>
            </a:r>
          </a:p>
          <a:p>
            <a:pPr eaLnBrk="1" hangingPunct="1">
              <a:buFontTx/>
              <a:buNone/>
            </a:pPr>
            <a:r>
              <a:rPr lang="en-US" sz="2000" smtClean="0"/>
              <a:t>Given</a:t>
            </a:r>
          </a:p>
          <a:p>
            <a:pPr eaLnBrk="1" hangingPunct="1">
              <a:buFontTx/>
              <a:buNone/>
            </a:pPr>
            <a:r>
              <a:rPr lang="en-US" sz="2000" smtClean="0"/>
              <a:t>Tangent and radius are </a:t>
            </a:r>
            <a:r>
              <a:rPr lang="en-US" sz="2000" smtClean="0">
                <a:sym typeface="Symbol" pitchFamily="18" charset="2"/>
              </a:rPr>
              <a:t>.</a:t>
            </a:r>
          </a:p>
          <a:p>
            <a:pPr eaLnBrk="1" hangingPunct="1">
              <a:buFontTx/>
              <a:buNone/>
            </a:pPr>
            <a:r>
              <a:rPr lang="en-US" sz="2000" smtClean="0">
                <a:sym typeface="Symbol" pitchFamily="18" charset="2"/>
              </a:rPr>
              <a:t>Definition of a circle</a:t>
            </a:r>
          </a:p>
          <a:p>
            <a:pPr eaLnBrk="1" hangingPunct="1">
              <a:buFontTx/>
              <a:buNone/>
            </a:pPr>
            <a:r>
              <a:rPr lang="en-US" sz="2000" smtClean="0">
                <a:sym typeface="Symbol" pitchFamily="18" charset="2"/>
              </a:rPr>
              <a:t>Definition of congruence.</a:t>
            </a:r>
          </a:p>
          <a:p>
            <a:pPr eaLnBrk="1" hangingPunct="1">
              <a:buFontTx/>
              <a:buNone/>
            </a:pPr>
            <a:r>
              <a:rPr lang="en-US" sz="2000" smtClean="0">
                <a:sym typeface="Symbol" pitchFamily="18" charset="2"/>
              </a:rPr>
              <a:t>Reflexive property</a:t>
            </a:r>
          </a:p>
          <a:p>
            <a:pPr eaLnBrk="1" hangingPunct="1">
              <a:buFontTx/>
              <a:buNone/>
            </a:pPr>
            <a:r>
              <a:rPr lang="en-US" sz="2000" smtClean="0">
                <a:sym typeface="Symbol" pitchFamily="18" charset="2"/>
              </a:rPr>
              <a:t>HL Congruence Theorem</a:t>
            </a:r>
          </a:p>
          <a:p>
            <a:pPr eaLnBrk="1" hangingPunct="1">
              <a:buFontTx/>
              <a:buNone/>
            </a:pPr>
            <a:r>
              <a:rPr lang="en-US" sz="2000" smtClean="0">
                <a:sym typeface="Symbol" pitchFamily="18" charset="2"/>
              </a:rPr>
              <a:t>CPCTC</a:t>
            </a:r>
          </a:p>
        </p:txBody>
      </p:sp>
      <p:sp>
        <p:nvSpPr>
          <p:cNvPr id="31750" name="Line 8"/>
          <p:cNvSpPr>
            <a:spLocks noChangeShapeType="1"/>
          </p:cNvSpPr>
          <p:nvPr/>
        </p:nvSpPr>
        <p:spPr bwMode="auto">
          <a:xfrm>
            <a:off x="4953000" y="1676400"/>
            <a:ext cx="0" cy="49530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1" name="Line 9"/>
          <p:cNvSpPr>
            <a:spLocks noChangeShapeType="1"/>
          </p:cNvSpPr>
          <p:nvPr/>
        </p:nvSpPr>
        <p:spPr bwMode="auto">
          <a:xfrm>
            <a:off x="1066800" y="2286000"/>
            <a:ext cx="76962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31752" name="Group 10"/>
          <p:cNvGrpSpPr>
            <a:grpSpLocks/>
          </p:cNvGrpSpPr>
          <p:nvPr/>
        </p:nvGrpSpPr>
        <p:grpSpPr bwMode="auto">
          <a:xfrm>
            <a:off x="4191000" y="2362200"/>
            <a:ext cx="228600" cy="228600"/>
            <a:chOff x="1824" y="2400"/>
            <a:chExt cx="336" cy="336"/>
          </a:xfrm>
        </p:grpSpPr>
        <p:sp>
          <p:nvSpPr>
            <p:cNvPr id="31753" name="Oval 11"/>
            <p:cNvSpPr>
              <a:spLocks noChangeArrowheads="1"/>
            </p:cNvSpPr>
            <p:nvPr/>
          </p:nvSpPr>
          <p:spPr bwMode="auto">
            <a:xfrm>
              <a:off x="1824" y="2400"/>
              <a:ext cx="336" cy="33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4" name="Oval 12"/>
            <p:cNvSpPr>
              <a:spLocks noChangeArrowheads="1"/>
            </p:cNvSpPr>
            <p:nvPr/>
          </p:nvSpPr>
          <p:spPr bwMode="auto">
            <a:xfrm>
              <a:off x="1968" y="254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20485">
                                            <p:txEl>
                                              <p:pRg st="1" end="1"/>
                                            </p:txEl>
                                          </p:spTgt>
                                        </p:tgtEl>
                                        <p:attrNameLst>
                                          <p:attrName>style.visibility</p:attrName>
                                        </p:attrNameLst>
                                      </p:cBhvr>
                                      <p:to>
                                        <p:strVal val="visible"/>
                                      </p:to>
                                    </p:set>
                                    <p:animEffect transition="in" filter="wipe(down)">
                                      <p:cBhvr>
                                        <p:cTn id="7" dur="580">
                                          <p:stCondLst>
                                            <p:cond delay="0"/>
                                          </p:stCondLst>
                                        </p:cTn>
                                        <p:tgtEl>
                                          <p:spTgt spid="20485">
                                            <p:txEl>
                                              <p:pRg st="1" end="1"/>
                                            </p:txEl>
                                          </p:spTgt>
                                        </p:tgtEl>
                                      </p:cBhvr>
                                    </p:animEffect>
                                    <p:anim calcmode="lin" valueType="num">
                                      <p:cBhvr>
                                        <p:cTn id="8" dur="1822" tmFilter="0,0; 0.14,0.36; 0.43,0.73; 0.71,0.91; 1.0,1.0">
                                          <p:stCondLst>
                                            <p:cond delay="0"/>
                                          </p:stCondLst>
                                        </p:cTn>
                                        <p:tgtEl>
                                          <p:spTgt spid="20485">
                                            <p:txEl>
                                              <p:pRg st="1" end="1"/>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0485">
                                            <p:txEl>
                                              <p:pRg st="1" end="1"/>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0485">
                                            <p:txEl>
                                              <p:pRg st="1" end="1"/>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0485">
                                            <p:txEl>
                                              <p:pRg st="1" end="1"/>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0485">
                                            <p:txEl>
                                              <p:pRg st="1" end="1"/>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0485">
                                            <p:txEl>
                                              <p:pRg st="1" end="1"/>
                                            </p:txEl>
                                          </p:spTgt>
                                        </p:tgtEl>
                                      </p:cBhvr>
                                      <p:to x="100000" y="60000"/>
                                    </p:animScale>
                                    <p:animScale>
                                      <p:cBhvr>
                                        <p:cTn id="14" dur="166" decel="50000">
                                          <p:stCondLst>
                                            <p:cond delay="676"/>
                                          </p:stCondLst>
                                        </p:cTn>
                                        <p:tgtEl>
                                          <p:spTgt spid="20485">
                                            <p:txEl>
                                              <p:pRg st="1" end="1"/>
                                            </p:txEl>
                                          </p:spTgt>
                                        </p:tgtEl>
                                      </p:cBhvr>
                                      <p:to x="100000" y="100000"/>
                                    </p:animScale>
                                    <p:animScale>
                                      <p:cBhvr>
                                        <p:cTn id="15" dur="26">
                                          <p:stCondLst>
                                            <p:cond delay="1312"/>
                                          </p:stCondLst>
                                        </p:cTn>
                                        <p:tgtEl>
                                          <p:spTgt spid="20485">
                                            <p:txEl>
                                              <p:pRg st="1" end="1"/>
                                            </p:txEl>
                                          </p:spTgt>
                                        </p:tgtEl>
                                      </p:cBhvr>
                                      <p:to x="100000" y="80000"/>
                                    </p:animScale>
                                    <p:animScale>
                                      <p:cBhvr>
                                        <p:cTn id="16" dur="166" decel="50000">
                                          <p:stCondLst>
                                            <p:cond delay="1338"/>
                                          </p:stCondLst>
                                        </p:cTn>
                                        <p:tgtEl>
                                          <p:spTgt spid="20485">
                                            <p:txEl>
                                              <p:pRg st="1" end="1"/>
                                            </p:txEl>
                                          </p:spTgt>
                                        </p:tgtEl>
                                      </p:cBhvr>
                                      <p:to x="100000" y="100000"/>
                                    </p:animScale>
                                    <p:animScale>
                                      <p:cBhvr>
                                        <p:cTn id="17" dur="26">
                                          <p:stCondLst>
                                            <p:cond delay="1642"/>
                                          </p:stCondLst>
                                        </p:cTn>
                                        <p:tgtEl>
                                          <p:spTgt spid="20485">
                                            <p:txEl>
                                              <p:pRg st="1" end="1"/>
                                            </p:txEl>
                                          </p:spTgt>
                                        </p:tgtEl>
                                      </p:cBhvr>
                                      <p:to x="100000" y="90000"/>
                                    </p:animScale>
                                    <p:animScale>
                                      <p:cBhvr>
                                        <p:cTn id="18" dur="166" decel="50000">
                                          <p:stCondLst>
                                            <p:cond delay="1668"/>
                                          </p:stCondLst>
                                        </p:cTn>
                                        <p:tgtEl>
                                          <p:spTgt spid="20485">
                                            <p:txEl>
                                              <p:pRg st="1" end="1"/>
                                            </p:txEl>
                                          </p:spTgt>
                                        </p:tgtEl>
                                      </p:cBhvr>
                                      <p:to x="100000" y="100000"/>
                                    </p:animScale>
                                    <p:animScale>
                                      <p:cBhvr>
                                        <p:cTn id="19" dur="26">
                                          <p:stCondLst>
                                            <p:cond delay="1808"/>
                                          </p:stCondLst>
                                        </p:cTn>
                                        <p:tgtEl>
                                          <p:spTgt spid="20485">
                                            <p:txEl>
                                              <p:pRg st="1" end="1"/>
                                            </p:txEl>
                                          </p:spTgt>
                                        </p:tgtEl>
                                      </p:cBhvr>
                                      <p:to x="100000" y="95000"/>
                                    </p:animScale>
                                    <p:animScale>
                                      <p:cBhvr>
                                        <p:cTn id="20" dur="166" decel="50000">
                                          <p:stCondLst>
                                            <p:cond delay="1834"/>
                                          </p:stCondLst>
                                        </p:cTn>
                                        <p:tgtEl>
                                          <p:spTgt spid="20485">
                                            <p:txEl>
                                              <p:pRg st="1" end="1"/>
                                            </p:txEl>
                                          </p:spTgt>
                                        </p:tgtEl>
                                      </p:cBhvr>
                                      <p:to x="100000" y="100000"/>
                                    </p:animScale>
                                  </p:childTnLst>
                                </p:cTn>
                              </p:par>
                            </p:childTnLst>
                          </p:cTn>
                        </p:par>
                      </p:childTnLst>
                    </p:cTn>
                  </p:par>
                  <p:par>
                    <p:cTn id="21" fill="hold" nodeType="clickPar">
                      <p:stCondLst>
                        <p:cond delay="indefinite"/>
                      </p:stCondLst>
                      <p:childTnLst>
                        <p:par>
                          <p:cTn id="22" fill="hold" nodeType="withGroup">
                            <p:stCondLst>
                              <p:cond delay="0"/>
                            </p:stCondLst>
                            <p:childTnLst>
                              <p:par>
                                <p:cTn id="23" presetID="26" presetClass="entr" presetSubtype="0" fill="hold" nodeType="clickEffect">
                                  <p:stCondLst>
                                    <p:cond delay="0"/>
                                  </p:stCondLst>
                                  <p:childTnLst>
                                    <p:set>
                                      <p:cBhvr>
                                        <p:cTn id="24" dur="1" fill="hold">
                                          <p:stCondLst>
                                            <p:cond delay="0"/>
                                          </p:stCondLst>
                                        </p:cTn>
                                        <p:tgtEl>
                                          <p:spTgt spid="20486">
                                            <p:txEl>
                                              <p:pRg st="1" end="1"/>
                                            </p:txEl>
                                          </p:spTgt>
                                        </p:tgtEl>
                                        <p:attrNameLst>
                                          <p:attrName>style.visibility</p:attrName>
                                        </p:attrNameLst>
                                      </p:cBhvr>
                                      <p:to>
                                        <p:strVal val="visible"/>
                                      </p:to>
                                    </p:set>
                                    <p:animEffect transition="in" filter="wipe(down)">
                                      <p:cBhvr>
                                        <p:cTn id="25" dur="580">
                                          <p:stCondLst>
                                            <p:cond delay="0"/>
                                          </p:stCondLst>
                                        </p:cTn>
                                        <p:tgtEl>
                                          <p:spTgt spid="20486">
                                            <p:txEl>
                                              <p:pRg st="1" end="1"/>
                                            </p:txEl>
                                          </p:spTgt>
                                        </p:tgtEl>
                                      </p:cBhvr>
                                    </p:animEffect>
                                    <p:anim calcmode="lin" valueType="num">
                                      <p:cBhvr>
                                        <p:cTn id="26" dur="1822" tmFilter="0,0; 0.14,0.36; 0.43,0.73; 0.71,0.91; 1.0,1.0">
                                          <p:stCondLst>
                                            <p:cond delay="0"/>
                                          </p:stCondLst>
                                        </p:cTn>
                                        <p:tgtEl>
                                          <p:spTgt spid="20486">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20486">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20486">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20486">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20486">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20486">
                                            <p:txEl>
                                              <p:pRg st="1" end="1"/>
                                            </p:txEl>
                                          </p:spTgt>
                                        </p:tgtEl>
                                      </p:cBhvr>
                                      <p:to x="100000" y="60000"/>
                                    </p:animScale>
                                    <p:animScale>
                                      <p:cBhvr>
                                        <p:cTn id="32" dur="166" decel="50000">
                                          <p:stCondLst>
                                            <p:cond delay="676"/>
                                          </p:stCondLst>
                                        </p:cTn>
                                        <p:tgtEl>
                                          <p:spTgt spid="20486">
                                            <p:txEl>
                                              <p:pRg st="1" end="1"/>
                                            </p:txEl>
                                          </p:spTgt>
                                        </p:tgtEl>
                                      </p:cBhvr>
                                      <p:to x="100000" y="100000"/>
                                    </p:animScale>
                                    <p:animScale>
                                      <p:cBhvr>
                                        <p:cTn id="33" dur="26">
                                          <p:stCondLst>
                                            <p:cond delay="1312"/>
                                          </p:stCondLst>
                                        </p:cTn>
                                        <p:tgtEl>
                                          <p:spTgt spid="20486">
                                            <p:txEl>
                                              <p:pRg st="1" end="1"/>
                                            </p:txEl>
                                          </p:spTgt>
                                        </p:tgtEl>
                                      </p:cBhvr>
                                      <p:to x="100000" y="80000"/>
                                    </p:animScale>
                                    <p:animScale>
                                      <p:cBhvr>
                                        <p:cTn id="34" dur="166" decel="50000">
                                          <p:stCondLst>
                                            <p:cond delay="1338"/>
                                          </p:stCondLst>
                                        </p:cTn>
                                        <p:tgtEl>
                                          <p:spTgt spid="20486">
                                            <p:txEl>
                                              <p:pRg st="1" end="1"/>
                                            </p:txEl>
                                          </p:spTgt>
                                        </p:tgtEl>
                                      </p:cBhvr>
                                      <p:to x="100000" y="100000"/>
                                    </p:animScale>
                                    <p:animScale>
                                      <p:cBhvr>
                                        <p:cTn id="35" dur="26">
                                          <p:stCondLst>
                                            <p:cond delay="1642"/>
                                          </p:stCondLst>
                                        </p:cTn>
                                        <p:tgtEl>
                                          <p:spTgt spid="20486">
                                            <p:txEl>
                                              <p:pRg st="1" end="1"/>
                                            </p:txEl>
                                          </p:spTgt>
                                        </p:tgtEl>
                                      </p:cBhvr>
                                      <p:to x="100000" y="90000"/>
                                    </p:animScale>
                                    <p:animScale>
                                      <p:cBhvr>
                                        <p:cTn id="36" dur="166" decel="50000">
                                          <p:stCondLst>
                                            <p:cond delay="1668"/>
                                          </p:stCondLst>
                                        </p:cTn>
                                        <p:tgtEl>
                                          <p:spTgt spid="20486">
                                            <p:txEl>
                                              <p:pRg st="1" end="1"/>
                                            </p:txEl>
                                          </p:spTgt>
                                        </p:tgtEl>
                                      </p:cBhvr>
                                      <p:to x="100000" y="100000"/>
                                    </p:animScale>
                                    <p:animScale>
                                      <p:cBhvr>
                                        <p:cTn id="37" dur="26">
                                          <p:stCondLst>
                                            <p:cond delay="1808"/>
                                          </p:stCondLst>
                                        </p:cTn>
                                        <p:tgtEl>
                                          <p:spTgt spid="20486">
                                            <p:txEl>
                                              <p:pRg st="1" end="1"/>
                                            </p:txEl>
                                          </p:spTgt>
                                        </p:tgtEl>
                                      </p:cBhvr>
                                      <p:to x="100000" y="95000"/>
                                    </p:animScale>
                                    <p:animScale>
                                      <p:cBhvr>
                                        <p:cTn id="38" dur="166" decel="50000">
                                          <p:stCondLst>
                                            <p:cond delay="1834"/>
                                          </p:stCondLst>
                                        </p:cTn>
                                        <p:tgtEl>
                                          <p:spTgt spid="20486">
                                            <p:txEl>
                                              <p:pRg st="1" end="1"/>
                                            </p:txEl>
                                          </p:spTgt>
                                        </p:tgtEl>
                                      </p:cBhvr>
                                      <p:to x="100000" y="100000"/>
                                    </p:animScale>
                                  </p:childTnLst>
                                </p:cTn>
                              </p:par>
                            </p:childTnLst>
                          </p:cTn>
                        </p:par>
                      </p:childTnLst>
                    </p:cTn>
                  </p:par>
                  <p:par>
                    <p:cTn id="39" fill="hold" nodeType="clickPar">
                      <p:stCondLst>
                        <p:cond delay="indefinite"/>
                      </p:stCondLst>
                      <p:childTnLst>
                        <p:par>
                          <p:cTn id="40" fill="hold" nodeType="withGroup">
                            <p:stCondLst>
                              <p:cond delay="0"/>
                            </p:stCondLst>
                            <p:childTnLst>
                              <p:par>
                                <p:cTn id="41" presetID="26" presetClass="entr" presetSubtype="0" fill="hold" nodeType="clickEffect">
                                  <p:stCondLst>
                                    <p:cond delay="0"/>
                                  </p:stCondLst>
                                  <p:childTnLst>
                                    <p:set>
                                      <p:cBhvr>
                                        <p:cTn id="42" dur="1" fill="hold">
                                          <p:stCondLst>
                                            <p:cond delay="0"/>
                                          </p:stCondLst>
                                        </p:cTn>
                                        <p:tgtEl>
                                          <p:spTgt spid="20485">
                                            <p:txEl>
                                              <p:pRg st="2" end="2"/>
                                            </p:txEl>
                                          </p:spTgt>
                                        </p:tgtEl>
                                        <p:attrNameLst>
                                          <p:attrName>style.visibility</p:attrName>
                                        </p:attrNameLst>
                                      </p:cBhvr>
                                      <p:to>
                                        <p:strVal val="visible"/>
                                      </p:to>
                                    </p:set>
                                    <p:animEffect transition="in" filter="wipe(down)">
                                      <p:cBhvr>
                                        <p:cTn id="43" dur="580">
                                          <p:stCondLst>
                                            <p:cond delay="0"/>
                                          </p:stCondLst>
                                        </p:cTn>
                                        <p:tgtEl>
                                          <p:spTgt spid="20485">
                                            <p:txEl>
                                              <p:pRg st="2" end="2"/>
                                            </p:txEl>
                                          </p:spTgt>
                                        </p:tgtEl>
                                      </p:cBhvr>
                                    </p:animEffect>
                                    <p:anim calcmode="lin" valueType="num">
                                      <p:cBhvr>
                                        <p:cTn id="44" dur="1822" tmFilter="0,0; 0.14,0.36; 0.43,0.73; 0.71,0.91; 1.0,1.0">
                                          <p:stCondLst>
                                            <p:cond delay="0"/>
                                          </p:stCondLst>
                                        </p:cTn>
                                        <p:tgtEl>
                                          <p:spTgt spid="20485">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20485">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20485">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20485">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20485">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20485">
                                            <p:txEl>
                                              <p:pRg st="2" end="2"/>
                                            </p:txEl>
                                          </p:spTgt>
                                        </p:tgtEl>
                                      </p:cBhvr>
                                      <p:to x="100000" y="60000"/>
                                    </p:animScale>
                                    <p:animScale>
                                      <p:cBhvr>
                                        <p:cTn id="50" dur="166" decel="50000">
                                          <p:stCondLst>
                                            <p:cond delay="676"/>
                                          </p:stCondLst>
                                        </p:cTn>
                                        <p:tgtEl>
                                          <p:spTgt spid="20485">
                                            <p:txEl>
                                              <p:pRg st="2" end="2"/>
                                            </p:txEl>
                                          </p:spTgt>
                                        </p:tgtEl>
                                      </p:cBhvr>
                                      <p:to x="100000" y="100000"/>
                                    </p:animScale>
                                    <p:animScale>
                                      <p:cBhvr>
                                        <p:cTn id="51" dur="26">
                                          <p:stCondLst>
                                            <p:cond delay="1312"/>
                                          </p:stCondLst>
                                        </p:cTn>
                                        <p:tgtEl>
                                          <p:spTgt spid="20485">
                                            <p:txEl>
                                              <p:pRg st="2" end="2"/>
                                            </p:txEl>
                                          </p:spTgt>
                                        </p:tgtEl>
                                      </p:cBhvr>
                                      <p:to x="100000" y="80000"/>
                                    </p:animScale>
                                    <p:animScale>
                                      <p:cBhvr>
                                        <p:cTn id="52" dur="166" decel="50000">
                                          <p:stCondLst>
                                            <p:cond delay="1338"/>
                                          </p:stCondLst>
                                        </p:cTn>
                                        <p:tgtEl>
                                          <p:spTgt spid="20485">
                                            <p:txEl>
                                              <p:pRg st="2" end="2"/>
                                            </p:txEl>
                                          </p:spTgt>
                                        </p:tgtEl>
                                      </p:cBhvr>
                                      <p:to x="100000" y="100000"/>
                                    </p:animScale>
                                    <p:animScale>
                                      <p:cBhvr>
                                        <p:cTn id="53" dur="26">
                                          <p:stCondLst>
                                            <p:cond delay="1642"/>
                                          </p:stCondLst>
                                        </p:cTn>
                                        <p:tgtEl>
                                          <p:spTgt spid="20485">
                                            <p:txEl>
                                              <p:pRg st="2" end="2"/>
                                            </p:txEl>
                                          </p:spTgt>
                                        </p:tgtEl>
                                      </p:cBhvr>
                                      <p:to x="100000" y="90000"/>
                                    </p:animScale>
                                    <p:animScale>
                                      <p:cBhvr>
                                        <p:cTn id="54" dur="166" decel="50000">
                                          <p:stCondLst>
                                            <p:cond delay="1668"/>
                                          </p:stCondLst>
                                        </p:cTn>
                                        <p:tgtEl>
                                          <p:spTgt spid="20485">
                                            <p:txEl>
                                              <p:pRg st="2" end="2"/>
                                            </p:txEl>
                                          </p:spTgt>
                                        </p:tgtEl>
                                      </p:cBhvr>
                                      <p:to x="100000" y="100000"/>
                                    </p:animScale>
                                    <p:animScale>
                                      <p:cBhvr>
                                        <p:cTn id="55" dur="26">
                                          <p:stCondLst>
                                            <p:cond delay="1808"/>
                                          </p:stCondLst>
                                        </p:cTn>
                                        <p:tgtEl>
                                          <p:spTgt spid="20485">
                                            <p:txEl>
                                              <p:pRg st="2" end="2"/>
                                            </p:txEl>
                                          </p:spTgt>
                                        </p:tgtEl>
                                      </p:cBhvr>
                                      <p:to x="100000" y="95000"/>
                                    </p:animScale>
                                    <p:animScale>
                                      <p:cBhvr>
                                        <p:cTn id="56" dur="166" decel="50000">
                                          <p:stCondLst>
                                            <p:cond delay="1834"/>
                                          </p:stCondLst>
                                        </p:cTn>
                                        <p:tgtEl>
                                          <p:spTgt spid="20485">
                                            <p:txEl>
                                              <p:pRg st="2" end="2"/>
                                            </p:txEl>
                                          </p:spTgt>
                                        </p:tgtEl>
                                      </p:cBhvr>
                                      <p:to x="100000" y="100000"/>
                                    </p:animScale>
                                  </p:childTnLst>
                                </p:cTn>
                              </p:par>
                            </p:childTnLst>
                          </p:cTn>
                        </p:par>
                      </p:childTnLst>
                    </p:cTn>
                  </p:par>
                  <p:par>
                    <p:cTn id="57" fill="hold" nodeType="clickPar">
                      <p:stCondLst>
                        <p:cond delay="indefinite"/>
                      </p:stCondLst>
                      <p:childTnLst>
                        <p:par>
                          <p:cTn id="58" fill="hold" nodeType="withGroup">
                            <p:stCondLst>
                              <p:cond delay="0"/>
                            </p:stCondLst>
                            <p:childTnLst>
                              <p:par>
                                <p:cTn id="59" presetID="26" presetClass="entr" presetSubtype="0" fill="hold" nodeType="clickEffect">
                                  <p:stCondLst>
                                    <p:cond delay="0"/>
                                  </p:stCondLst>
                                  <p:childTnLst>
                                    <p:set>
                                      <p:cBhvr>
                                        <p:cTn id="60" dur="1" fill="hold">
                                          <p:stCondLst>
                                            <p:cond delay="0"/>
                                          </p:stCondLst>
                                        </p:cTn>
                                        <p:tgtEl>
                                          <p:spTgt spid="20486">
                                            <p:txEl>
                                              <p:pRg st="2" end="2"/>
                                            </p:txEl>
                                          </p:spTgt>
                                        </p:tgtEl>
                                        <p:attrNameLst>
                                          <p:attrName>style.visibility</p:attrName>
                                        </p:attrNameLst>
                                      </p:cBhvr>
                                      <p:to>
                                        <p:strVal val="visible"/>
                                      </p:to>
                                    </p:set>
                                    <p:animEffect transition="in" filter="wipe(down)">
                                      <p:cBhvr>
                                        <p:cTn id="61" dur="580">
                                          <p:stCondLst>
                                            <p:cond delay="0"/>
                                          </p:stCondLst>
                                        </p:cTn>
                                        <p:tgtEl>
                                          <p:spTgt spid="20486">
                                            <p:txEl>
                                              <p:pRg st="2" end="2"/>
                                            </p:txEl>
                                          </p:spTgt>
                                        </p:tgtEl>
                                      </p:cBhvr>
                                    </p:animEffect>
                                    <p:anim calcmode="lin" valueType="num">
                                      <p:cBhvr>
                                        <p:cTn id="62" dur="1822" tmFilter="0,0; 0.14,0.36; 0.43,0.73; 0.71,0.91; 1.0,1.0">
                                          <p:stCondLst>
                                            <p:cond delay="0"/>
                                          </p:stCondLst>
                                        </p:cTn>
                                        <p:tgtEl>
                                          <p:spTgt spid="20486">
                                            <p:txEl>
                                              <p:pRg st="2" end="2"/>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20486">
                                            <p:txEl>
                                              <p:pRg st="2" end="2"/>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20486">
                                            <p:txEl>
                                              <p:pRg st="2" end="2"/>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20486">
                                            <p:txEl>
                                              <p:pRg st="2" end="2"/>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20486">
                                            <p:txEl>
                                              <p:pRg st="2" end="2"/>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20486">
                                            <p:txEl>
                                              <p:pRg st="2" end="2"/>
                                            </p:txEl>
                                          </p:spTgt>
                                        </p:tgtEl>
                                      </p:cBhvr>
                                      <p:to x="100000" y="60000"/>
                                    </p:animScale>
                                    <p:animScale>
                                      <p:cBhvr>
                                        <p:cTn id="68" dur="166" decel="50000">
                                          <p:stCondLst>
                                            <p:cond delay="676"/>
                                          </p:stCondLst>
                                        </p:cTn>
                                        <p:tgtEl>
                                          <p:spTgt spid="20486">
                                            <p:txEl>
                                              <p:pRg st="2" end="2"/>
                                            </p:txEl>
                                          </p:spTgt>
                                        </p:tgtEl>
                                      </p:cBhvr>
                                      <p:to x="100000" y="100000"/>
                                    </p:animScale>
                                    <p:animScale>
                                      <p:cBhvr>
                                        <p:cTn id="69" dur="26">
                                          <p:stCondLst>
                                            <p:cond delay="1312"/>
                                          </p:stCondLst>
                                        </p:cTn>
                                        <p:tgtEl>
                                          <p:spTgt spid="20486">
                                            <p:txEl>
                                              <p:pRg st="2" end="2"/>
                                            </p:txEl>
                                          </p:spTgt>
                                        </p:tgtEl>
                                      </p:cBhvr>
                                      <p:to x="100000" y="80000"/>
                                    </p:animScale>
                                    <p:animScale>
                                      <p:cBhvr>
                                        <p:cTn id="70" dur="166" decel="50000">
                                          <p:stCondLst>
                                            <p:cond delay="1338"/>
                                          </p:stCondLst>
                                        </p:cTn>
                                        <p:tgtEl>
                                          <p:spTgt spid="20486">
                                            <p:txEl>
                                              <p:pRg st="2" end="2"/>
                                            </p:txEl>
                                          </p:spTgt>
                                        </p:tgtEl>
                                      </p:cBhvr>
                                      <p:to x="100000" y="100000"/>
                                    </p:animScale>
                                    <p:animScale>
                                      <p:cBhvr>
                                        <p:cTn id="71" dur="26">
                                          <p:stCondLst>
                                            <p:cond delay="1642"/>
                                          </p:stCondLst>
                                        </p:cTn>
                                        <p:tgtEl>
                                          <p:spTgt spid="20486">
                                            <p:txEl>
                                              <p:pRg st="2" end="2"/>
                                            </p:txEl>
                                          </p:spTgt>
                                        </p:tgtEl>
                                      </p:cBhvr>
                                      <p:to x="100000" y="90000"/>
                                    </p:animScale>
                                    <p:animScale>
                                      <p:cBhvr>
                                        <p:cTn id="72" dur="166" decel="50000">
                                          <p:stCondLst>
                                            <p:cond delay="1668"/>
                                          </p:stCondLst>
                                        </p:cTn>
                                        <p:tgtEl>
                                          <p:spTgt spid="20486">
                                            <p:txEl>
                                              <p:pRg st="2" end="2"/>
                                            </p:txEl>
                                          </p:spTgt>
                                        </p:tgtEl>
                                      </p:cBhvr>
                                      <p:to x="100000" y="100000"/>
                                    </p:animScale>
                                    <p:animScale>
                                      <p:cBhvr>
                                        <p:cTn id="73" dur="26">
                                          <p:stCondLst>
                                            <p:cond delay="1808"/>
                                          </p:stCondLst>
                                        </p:cTn>
                                        <p:tgtEl>
                                          <p:spTgt spid="20486">
                                            <p:txEl>
                                              <p:pRg st="2" end="2"/>
                                            </p:txEl>
                                          </p:spTgt>
                                        </p:tgtEl>
                                      </p:cBhvr>
                                      <p:to x="100000" y="95000"/>
                                    </p:animScale>
                                    <p:animScale>
                                      <p:cBhvr>
                                        <p:cTn id="74" dur="166" decel="50000">
                                          <p:stCondLst>
                                            <p:cond delay="1834"/>
                                          </p:stCondLst>
                                        </p:cTn>
                                        <p:tgtEl>
                                          <p:spTgt spid="20486">
                                            <p:txEl>
                                              <p:pRg st="2" end="2"/>
                                            </p:txEl>
                                          </p:spTgt>
                                        </p:tgtEl>
                                      </p:cBhvr>
                                      <p:to x="100000" y="100000"/>
                                    </p:animScale>
                                  </p:childTnLst>
                                </p:cTn>
                              </p:par>
                            </p:childTnLst>
                          </p:cTn>
                        </p:par>
                      </p:childTnLst>
                    </p:cTn>
                  </p:par>
                  <p:par>
                    <p:cTn id="75" fill="hold" nodeType="clickPar">
                      <p:stCondLst>
                        <p:cond delay="indefinite"/>
                      </p:stCondLst>
                      <p:childTnLst>
                        <p:par>
                          <p:cTn id="76" fill="hold" nodeType="withGroup">
                            <p:stCondLst>
                              <p:cond delay="0"/>
                            </p:stCondLst>
                            <p:childTnLst>
                              <p:par>
                                <p:cTn id="77" presetID="26" presetClass="entr" presetSubtype="0" fill="hold" nodeType="clickEffect">
                                  <p:stCondLst>
                                    <p:cond delay="0"/>
                                  </p:stCondLst>
                                  <p:childTnLst>
                                    <p:set>
                                      <p:cBhvr>
                                        <p:cTn id="78" dur="1" fill="hold">
                                          <p:stCondLst>
                                            <p:cond delay="0"/>
                                          </p:stCondLst>
                                        </p:cTn>
                                        <p:tgtEl>
                                          <p:spTgt spid="20485">
                                            <p:txEl>
                                              <p:pRg st="3" end="3"/>
                                            </p:txEl>
                                          </p:spTgt>
                                        </p:tgtEl>
                                        <p:attrNameLst>
                                          <p:attrName>style.visibility</p:attrName>
                                        </p:attrNameLst>
                                      </p:cBhvr>
                                      <p:to>
                                        <p:strVal val="visible"/>
                                      </p:to>
                                    </p:set>
                                    <p:animEffect transition="in" filter="wipe(down)">
                                      <p:cBhvr>
                                        <p:cTn id="79" dur="580">
                                          <p:stCondLst>
                                            <p:cond delay="0"/>
                                          </p:stCondLst>
                                        </p:cTn>
                                        <p:tgtEl>
                                          <p:spTgt spid="20485">
                                            <p:txEl>
                                              <p:pRg st="3" end="3"/>
                                            </p:txEl>
                                          </p:spTgt>
                                        </p:tgtEl>
                                      </p:cBhvr>
                                    </p:animEffect>
                                    <p:anim calcmode="lin" valueType="num">
                                      <p:cBhvr>
                                        <p:cTn id="80" dur="1822" tmFilter="0,0; 0.14,0.36; 0.43,0.73; 0.71,0.91; 1.0,1.0">
                                          <p:stCondLst>
                                            <p:cond delay="0"/>
                                          </p:stCondLst>
                                        </p:cTn>
                                        <p:tgtEl>
                                          <p:spTgt spid="20485">
                                            <p:txEl>
                                              <p:pRg st="3" end="3"/>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20485">
                                            <p:txEl>
                                              <p:pRg st="3" end="3"/>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20485">
                                            <p:txEl>
                                              <p:pRg st="3" end="3"/>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20485">
                                            <p:txEl>
                                              <p:pRg st="3" end="3"/>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20485">
                                            <p:txEl>
                                              <p:pRg st="3" end="3"/>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20485">
                                            <p:txEl>
                                              <p:pRg st="3" end="3"/>
                                            </p:txEl>
                                          </p:spTgt>
                                        </p:tgtEl>
                                      </p:cBhvr>
                                      <p:to x="100000" y="60000"/>
                                    </p:animScale>
                                    <p:animScale>
                                      <p:cBhvr>
                                        <p:cTn id="86" dur="166" decel="50000">
                                          <p:stCondLst>
                                            <p:cond delay="676"/>
                                          </p:stCondLst>
                                        </p:cTn>
                                        <p:tgtEl>
                                          <p:spTgt spid="20485">
                                            <p:txEl>
                                              <p:pRg st="3" end="3"/>
                                            </p:txEl>
                                          </p:spTgt>
                                        </p:tgtEl>
                                      </p:cBhvr>
                                      <p:to x="100000" y="100000"/>
                                    </p:animScale>
                                    <p:animScale>
                                      <p:cBhvr>
                                        <p:cTn id="87" dur="26">
                                          <p:stCondLst>
                                            <p:cond delay="1312"/>
                                          </p:stCondLst>
                                        </p:cTn>
                                        <p:tgtEl>
                                          <p:spTgt spid="20485">
                                            <p:txEl>
                                              <p:pRg st="3" end="3"/>
                                            </p:txEl>
                                          </p:spTgt>
                                        </p:tgtEl>
                                      </p:cBhvr>
                                      <p:to x="100000" y="80000"/>
                                    </p:animScale>
                                    <p:animScale>
                                      <p:cBhvr>
                                        <p:cTn id="88" dur="166" decel="50000">
                                          <p:stCondLst>
                                            <p:cond delay="1338"/>
                                          </p:stCondLst>
                                        </p:cTn>
                                        <p:tgtEl>
                                          <p:spTgt spid="20485">
                                            <p:txEl>
                                              <p:pRg st="3" end="3"/>
                                            </p:txEl>
                                          </p:spTgt>
                                        </p:tgtEl>
                                      </p:cBhvr>
                                      <p:to x="100000" y="100000"/>
                                    </p:animScale>
                                    <p:animScale>
                                      <p:cBhvr>
                                        <p:cTn id="89" dur="26">
                                          <p:stCondLst>
                                            <p:cond delay="1642"/>
                                          </p:stCondLst>
                                        </p:cTn>
                                        <p:tgtEl>
                                          <p:spTgt spid="20485">
                                            <p:txEl>
                                              <p:pRg st="3" end="3"/>
                                            </p:txEl>
                                          </p:spTgt>
                                        </p:tgtEl>
                                      </p:cBhvr>
                                      <p:to x="100000" y="90000"/>
                                    </p:animScale>
                                    <p:animScale>
                                      <p:cBhvr>
                                        <p:cTn id="90" dur="166" decel="50000">
                                          <p:stCondLst>
                                            <p:cond delay="1668"/>
                                          </p:stCondLst>
                                        </p:cTn>
                                        <p:tgtEl>
                                          <p:spTgt spid="20485">
                                            <p:txEl>
                                              <p:pRg st="3" end="3"/>
                                            </p:txEl>
                                          </p:spTgt>
                                        </p:tgtEl>
                                      </p:cBhvr>
                                      <p:to x="100000" y="100000"/>
                                    </p:animScale>
                                    <p:animScale>
                                      <p:cBhvr>
                                        <p:cTn id="91" dur="26">
                                          <p:stCondLst>
                                            <p:cond delay="1808"/>
                                          </p:stCondLst>
                                        </p:cTn>
                                        <p:tgtEl>
                                          <p:spTgt spid="20485">
                                            <p:txEl>
                                              <p:pRg st="3" end="3"/>
                                            </p:txEl>
                                          </p:spTgt>
                                        </p:tgtEl>
                                      </p:cBhvr>
                                      <p:to x="100000" y="95000"/>
                                    </p:animScale>
                                    <p:animScale>
                                      <p:cBhvr>
                                        <p:cTn id="92" dur="166" decel="50000">
                                          <p:stCondLst>
                                            <p:cond delay="1834"/>
                                          </p:stCondLst>
                                        </p:cTn>
                                        <p:tgtEl>
                                          <p:spTgt spid="20485">
                                            <p:txEl>
                                              <p:pRg st="3" end="3"/>
                                            </p:txEl>
                                          </p:spTgt>
                                        </p:tgtEl>
                                      </p:cBhvr>
                                      <p:to x="100000" y="100000"/>
                                    </p:animScale>
                                  </p:childTnLst>
                                </p:cTn>
                              </p:par>
                            </p:childTnLst>
                          </p:cTn>
                        </p:par>
                      </p:childTnLst>
                    </p:cTn>
                  </p:par>
                  <p:par>
                    <p:cTn id="93" fill="hold" nodeType="clickPar">
                      <p:stCondLst>
                        <p:cond delay="indefinite"/>
                      </p:stCondLst>
                      <p:childTnLst>
                        <p:par>
                          <p:cTn id="94" fill="hold" nodeType="withGroup">
                            <p:stCondLst>
                              <p:cond delay="0"/>
                            </p:stCondLst>
                            <p:childTnLst>
                              <p:par>
                                <p:cTn id="95" presetID="26" presetClass="entr" presetSubtype="0" fill="hold" nodeType="clickEffect">
                                  <p:stCondLst>
                                    <p:cond delay="0"/>
                                  </p:stCondLst>
                                  <p:childTnLst>
                                    <p:set>
                                      <p:cBhvr>
                                        <p:cTn id="96" dur="1" fill="hold">
                                          <p:stCondLst>
                                            <p:cond delay="0"/>
                                          </p:stCondLst>
                                        </p:cTn>
                                        <p:tgtEl>
                                          <p:spTgt spid="20486">
                                            <p:txEl>
                                              <p:pRg st="3" end="3"/>
                                            </p:txEl>
                                          </p:spTgt>
                                        </p:tgtEl>
                                        <p:attrNameLst>
                                          <p:attrName>style.visibility</p:attrName>
                                        </p:attrNameLst>
                                      </p:cBhvr>
                                      <p:to>
                                        <p:strVal val="visible"/>
                                      </p:to>
                                    </p:set>
                                    <p:animEffect transition="in" filter="wipe(down)">
                                      <p:cBhvr>
                                        <p:cTn id="97" dur="580">
                                          <p:stCondLst>
                                            <p:cond delay="0"/>
                                          </p:stCondLst>
                                        </p:cTn>
                                        <p:tgtEl>
                                          <p:spTgt spid="20486">
                                            <p:txEl>
                                              <p:pRg st="3" end="3"/>
                                            </p:txEl>
                                          </p:spTgt>
                                        </p:tgtEl>
                                      </p:cBhvr>
                                    </p:animEffect>
                                    <p:anim calcmode="lin" valueType="num">
                                      <p:cBhvr>
                                        <p:cTn id="98" dur="1822" tmFilter="0,0; 0.14,0.36; 0.43,0.73; 0.71,0.91; 1.0,1.0">
                                          <p:stCondLst>
                                            <p:cond delay="0"/>
                                          </p:stCondLst>
                                        </p:cTn>
                                        <p:tgtEl>
                                          <p:spTgt spid="20486">
                                            <p:txEl>
                                              <p:pRg st="3" end="3"/>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20486">
                                            <p:txEl>
                                              <p:pRg st="3" end="3"/>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20486">
                                            <p:txEl>
                                              <p:pRg st="3" end="3"/>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20486">
                                            <p:txEl>
                                              <p:pRg st="3" end="3"/>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20486">
                                            <p:txEl>
                                              <p:pRg st="3" end="3"/>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20486">
                                            <p:txEl>
                                              <p:pRg st="3" end="3"/>
                                            </p:txEl>
                                          </p:spTgt>
                                        </p:tgtEl>
                                      </p:cBhvr>
                                      <p:to x="100000" y="60000"/>
                                    </p:animScale>
                                    <p:animScale>
                                      <p:cBhvr>
                                        <p:cTn id="104" dur="166" decel="50000">
                                          <p:stCondLst>
                                            <p:cond delay="676"/>
                                          </p:stCondLst>
                                        </p:cTn>
                                        <p:tgtEl>
                                          <p:spTgt spid="20486">
                                            <p:txEl>
                                              <p:pRg st="3" end="3"/>
                                            </p:txEl>
                                          </p:spTgt>
                                        </p:tgtEl>
                                      </p:cBhvr>
                                      <p:to x="100000" y="100000"/>
                                    </p:animScale>
                                    <p:animScale>
                                      <p:cBhvr>
                                        <p:cTn id="105" dur="26">
                                          <p:stCondLst>
                                            <p:cond delay="1312"/>
                                          </p:stCondLst>
                                        </p:cTn>
                                        <p:tgtEl>
                                          <p:spTgt spid="20486">
                                            <p:txEl>
                                              <p:pRg st="3" end="3"/>
                                            </p:txEl>
                                          </p:spTgt>
                                        </p:tgtEl>
                                      </p:cBhvr>
                                      <p:to x="100000" y="80000"/>
                                    </p:animScale>
                                    <p:animScale>
                                      <p:cBhvr>
                                        <p:cTn id="106" dur="166" decel="50000">
                                          <p:stCondLst>
                                            <p:cond delay="1338"/>
                                          </p:stCondLst>
                                        </p:cTn>
                                        <p:tgtEl>
                                          <p:spTgt spid="20486">
                                            <p:txEl>
                                              <p:pRg st="3" end="3"/>
                                            </p:txEl>
                                          </p:spTgt>
                                        </p:tgtEl>
                                      </p:cBhvr>
                                      <p:to x="100000" y="100000"/>
                                    </p:animScale>
                                    <p:animScale>
                                      <p:cBhvr>
                                        <p:cTn id="107" dur="26">
                                          <p:stCondLst>
                                            <p:cond delay="1642"/>
                                          </p:stCondLst>
                                        </p:cTn>
                                        <p:tgtEl>
                                          <p:spTgt spid="20486">
                                            <p:txEl>
                                              <p:pRg st="3" end="3"/>
                                            </p:txEl>
                                          </p:spTgt>
                                        </p:tgtEl>
                                      </p:cBhvr>
                                      <p:to x="100000" y="90000"/>
                                    </p:animScale>
                                    <p:animScale>
                                      <p:cBhvr>
                                        <p:cTn id="108" dur="166" decel="50000">
                                          <p:stCondLst>
                                            <p:cond delay="1668"/>
                                          </p:stCondLst>
                                        </p:cTn>
                                        <p:tgtEl>
                                          <p:spTgt spid="20486">
                                            <p:txEl>
                                              <p:pRg st="3" end="3"/>
                                            </p:txEl>
                                          </p:spTgt>
                                        </p:tgtEl>
                                      </p:cBhvr>
                                      <p:to x="100000" y="100000"/>
                                    </p:animScale>
                                    <p:animScale>
                                      <p:cBhvr>
                                        <p:cTn id="109" dur="26">
                                          <p:stCondLst>
                                            <p:cond delay="1808"/>
                                          </p:stCondLst>
                                        </p:cTn>
                                        <p:tgtEl>
                                          <p:spTgt spid="20486">
                                            <p:txEl>
                                              <p:pRg st="3" end="3"/>
                                            </p:txEl>
                                          </p:spTgt>
                                        </p:tgtEl>
                                      </p:cBhvr>
                                      <p:to x="100000" y="95000"/>
                                    </p:animScale>
                                    <p:animScale>
                                      <p:cBhvr>
                                        <p:cTn id="110" dur="166" decel="50000">
                                          <p:stCondLst>
                                            <p:cond delay="1834"/>
                                          </p:stCondLst>
                                        </p:cTn>
                                        <p:tgtEl>
                                          <p:spTgt spid="20486">
                                            <p:txEl>
                                              <p:pRg st="3" end="3"/>
                                            </p:txEl>
                                          </p:spTgt>
                                        </p:tgtEl>
                                      </p:cBhvr>
                                      <p:to x="100000" y="100000"/>
                                    </p:animScale>
                                  </p:childTnLst>
                                </p:cTn>
                              </p:par>
                            </p:childTnLst>
                          </p:cTn>
                        </p:par>
                      </p:childTnLst>
                    </p:cTn>
                  </p:par>
                  <p:par>
                    <p:cTn id="111" fill="hold" nodeType="clickPar">
                      <p:stCondLst>
                        <p:cond delay="indefinite"/>
                      </p:stCondLst>
                      <p:childTnLst>
                        <p:par>
                          <p:cTn id="112" fill="hold" nodeType="withGroup">
                            <p:stCondLst>
                              <p:cond delay="0"/>
                            </p:stCondLst>
                            <p:childTnLst>
                              <p:par>
                                <p:cTn id="113" presetID="26" presetClass="entr" presetSubtype="0" fill="hold" nodeType="clickEffect">
                                  <p:stCondLst>
                                    <p:cond delay="0"/>
                                  </p:stCondLst>
                                  <p:childTnLst>
                                    <p:set>
                                      <p:cBhvr>
                                        <p:cTn id="114" dur="1" fill="hold">
                                          <p:stCondLst>
                                            <p:cond delay="0"/>
                                          </p:stCondLst>
                                        </p:cTn>
                                        <p:tgtEl>
                                          <p:spTgt spid="20485">
                                            <p:txEl>
                                              <p:pRg st="4" end="4"/>
                                            </p:txEl>
                                          </p:spTgt>
                                        </p:tgtEl>
                                        <p:attrNameLst>
                                          <p:attrName>style.visibility</p:attrName>
                                        </p:attrNameLst>
                                      </p:cBhvr>
                                      <p:to>
                                        <p:strVal val="visible"/>
                                      </p:to>
                                    </p:set>
                                    <p:animEffect transition="in" filter="wipe(down)">
                                      <p:cBhvr>
                                        <p:cTn id="115" dur="580">
                                          <p:stCondLst>
                                            <p:cond delay="0"/>
                                          </p:stCondLst>
                                        </p:cTn>
                                        <p:tgtEl>
                                          <p:spTgt spid="20485">
                                            <p:txEl>
                                              <p:pRg st="4" end="4"/>
                                            </p:txEl>
                                          </p:spTgt>
                                        </p:tgtEl>
                                      </p:cBhvr>
                                    </p:animEffect>
                                    <p:anim calcmode="lin" valueType="num">
                                      <p:cBhvr>
                                        <p:cTn id="116" dur="1822" tmFilter="0,0; 0.14,0.36; 0.43,0.73; 0.71,0.91; 1.0,1.0">
                                          <p:stCondLst>
                                            <p:cond delay="0"/>
                                          </p:stCondLst>
                                        </p:cTn>
                                        <p:tgtEl>
                                          <p:spTgt spid="20485">
                                            <p:txEl>
                                              <p:pRg st="4" end="4"/>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20485">
                                            <p:txEl>
                                              <p:pRg st="4" end="4"/>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20485">
                                            <p:txEl>
                                              <p:pRg st="4" end="4"/>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20485">
                                            <p:txEl>
                                              <p:pRg st="4" end="4"/>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20485">
                                            <p:txEl>
                                              <p:pRg st="4" end="4"/>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20485">
                                            <p:txEl>
                                              <p:pRg st="4" end="4"/>
                                            </p:txEl>
                                          </p:spTgt>
                                        </p:tgtEl>
                                      </p:cBhvr>
                                      <p:to x="100000" y="60000"/>
                                    </p:animScale>
                                    <p:animScale>
                                      <p:cBhvr>
                                        <p:cTn id="122" dur="166" decel="50000">
                                          <p:stCondLst>
                                            <p:cond delay="676"/>
                                          </p:stCondLst>
                                        </p:cTn>
                                        <p:tgtEl>
                                          <p:spTgt spid="20485">
                                            <p:txEl>
                                              <p:pRg st="4" end="4"/>
                                            </p:txEl>
                                          </p:spTgt>
                                        </p:tgtEl>
                                      </p:cBhvr>
                                      <p:to x="100000" y="100000"/>
                                    </p:animScale>
                                    <p:animScale>
                                      <p:cBhvr>
                                        <p:cTn id="123" dur="26">
                                          <p:stCondLst>
                                            <p:cond delay="1312"/>
                                          </p:stCondLst>
                                        </p:cTn>
                                        <p:tgtEl>
                                          <p:spTgt spid="20485">
                                            <p:txEl>
                                              <p:pRg st="4" end="4"/>
                                            </p:txEl>
                                          </p:spTgt>
                                        </p:tgtEl>
                                      </p:cBhvr>
                                      <p:to x="100000" y="80000"/>
                                    </p:animScale>
                                    <p:animScale>
                                      <p:cBhvr>
                                        <p:cTn id="124" dur="166" decel="50000">
                                          <p:stCondLst>
                                            <p:cond delay="1338"/>
                                          </p:stCondLst>
                                        </p:cTn>
                                        <p:tgtEl>
                                          <p:spTgt spid="20485">
                                            <p:txEl>
                                              <p:pRg st="4" end="4"/>
                                            </p:txEl>
                                          </p:spTgt>
                                        </p:tgtEl>
                                      </p:cBhvr>
                                      <p:to x="100000" y="100000"/>
                                    </p:animScale>
                                    <p:animScale>
                                      <p:cBhvr>
                                        <p:cTn id="125" dur="26">
                                          <p:stCondLst>
                                            <p:cond delay="1642"/>
                                          </p:stCondLst>
                                        </p:cTn>
                                        <p:tgtEl>
                                          <p:spTgt spid="20485">
                                            <p:txEl>
                                              <p:pRg st="4" end="4"/>
                                            </p:txEl>
                                          </p:spTgt>
                                        </p:tgtEl>
                                      </p:cBhvr>
                                      <p:to x="100000" y="90000"/>
                                    </p:animScale>
                                    <p:animScale>
                                      <p:cBhvr>
                                        <p:cTn id="126" dur="166" decel="50000">
                                          <p:stCondLst>
                                            <p:cond delay="1668"/>
                                          </p:stCondLst>
                                        </p:cTn>
                                        <p:tgtEl>
                                          <p:spTgt spid="20485">
                                            <p:txEl>
                                              <p:pRg st="4" end="4"/>
                                            </p:txEl>
                                          </p:spTgt>
                                        </p:tgtEl>
                                      </p:cBhvr>
                                      <p:to x="100000" y="100000"/>
                                    </p:animScale>
                                    <p:animScale>
                                      <p:cBhvr>
                                        <p:cTn id="127" dur="26">
                                          <p:stCondLst>
                                            <p:cond delay="1808"/>
                                          </p:stCondLst>
                                        </p:cTn>
                                        <p:tgtEl>
                                          <p:spTgt spid="20485">
                                            <p:txEl>
                                              <p:pRg st="4" end="4"/>
                                            </p:txEl>
                                          </p:spTgt>
                                        </p:tgtEl>
                                      </p:cBhvr>
                                      <p:to x="100000" y="95000"/>
                                    </p:animScale>
                                    <p:animScale>
                                      <p:cBhvr>
                                        <p:cTn id="128" dur="166" decel="50000">
                                          <p:stCondLst>
                                            <p:cond delay="1834"/>
                                          </p:stCondLst>
                                        </p:cTn>
                                        <p:tgtEl>
                                          <p:spTgt spid="20485">
                                            <p:txEl>
                                              <p:pRg st="4" end="4"/>
                                            </p:txEl>
                                          </p:spTgt>
                                        </p:tgtEl>
                                      </p:cBhvr>
                                      <p:to x="100000" y="100000"/>
                                    </p:animScale>
                                  </p:childTnLst>
                                </p:cTn>
                              </p:par>
                            </p:childTnLst>
                          </p:cTn>
                        </p:par>
                      </p:childTnLst>
                    </p:cTn>
                  </p:par>
                  <p:par>
                    <p:cTn id="129" fill="hold" nodeType="clickPar">
                      <p:stCondLst>
                        <p:cond delay="indefinite"/>
                      </p:stCondLst>
                      <p:childTnLst>
                        <p:par>
                          <p:cTn id="130" fill="hold" nodeType="withGroup">
                            <p:stCondLst>
                              <p:cond delay="0"/>
                            </p:stCondLst>
                            <p:childTnLst>
                              <p:par>
                                <p:cTn id="131" presetID="26" presetClass="entr" presetSubtype="0" fill="hold" nodeType="clickEffect">
                                  <p:stCondLst>
                                    <p:cond delay="0"/>
                                  </p:stCondLst>
                                  <p:childTnLst>
                                    <p:set>
                                      <p:cBhvr>
                                        <p:cTn id="132" dur="1" fill="hold">
                                          <p:stCondLst>
                                            <p:cond delay="0"/>
                                          </p:stCondLst>
                                        </p:cTn>
                                        <p:tgtEl>
                                          <p:spTgt spid="20486">
                                            <p:txEl>
                                              <p:pRg st="4" end="4"/>
                                            </p:txEl>
                                          </p:spTgt>
                                        </p:tgtEl>
                                        <p:attrNameLst>
                                          <p:attrName>style.visibility</p:attrName>
                                        </p:attrNameLst>
                                      </p:cBhvr>
                                      <p:to>
                                        <p:strVal val="visible"/>
                                      </p:to>
                                    </p:set>
                                    <p:animEffect transition="in" filter="wipe(down)">
                                      <p:cBhvr>
                                        <p:cTn id="133" dur="580">
                                          <p:stCondLst>
                                            <p:cond delay="0"/>
                                          </p:stCondLst>
                                        </p:cTn>
                                        <p:tgtEl>
                                          <p:spTgt spid="20486">
                                            <p:txEl>
                                              <p:pRg st="4" end="4"/>
                                            </p:txEl>
                                          </p:spTgt>
                                        </p:tgtEl>
                                      </p:cBhvr>
                                    </p:animEffect>
                                    <p:anim calcmode="lin" valueType="num">
                                      <p:cBhvr>
                                        <p:cTn id="134" dur="1822" tmFilter="0,0; 0.14,0.36; 0.43,0.73; 0.71,0.91; 1.0,1.0">
                                          <p:stCondLst>
                                            <p:cond delay="0"/>
                                          </p:stCondLst>
                                        </p:cTn>
                                        <p:tgtEl>
                                          <p:spTgt spid="20486">
                                            <p:txEl>
                                              <p:pRg st="4" end="4"/>
                                            </p:txEl>
                                          </p:spTgt>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20486">
                                            <p:txEl>
                                              <p:pRg st="4" end="4"/>
                                            </p:txEl>
                                          </p:spTgt>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20486">
                                            <p:txEl>
                                              <p:pRg st="4" end="4"/>
                                            </p:txEl>
                                          </p:spTgt>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20486">
                                            <p:txEl>
                                              <p:pRg st="4" end="4"/>
                                            </p:txEl>
                                          </p:spTgt>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20486">
                                            <p:txEl>
                                              <p:pRg st="4" end="4"/>
                                            </p:txEl>
                                          </p:spTgt>
                                        </p:tgtEl>
                                        <p:attrNameLst>
                                          <p:attrName>ppt_y</p:attrName>
                                        </p:attrNameLst>
                                      </p:cBhvr>
                                      <p:tavLst>
                                        <p:tav tm="0" fmla="#ppt_y-sin(pi*$)/81">
                                          <p:val>
                                            <p:fltVal val="0"/>
                                          </p:val>
                                        </p:tav>
                                        <p:tav tm="100000">
                                          <p:val>
                                            <p:fltVal val="1"/>
                                          </p:val>
                                        </p:tav>
                                      </p:tavLst>
                                    </p:anim>
                                    <p:animScale>
                                      <p:cBhvr>
                                        <p:cTn id="139" dur="26">
                                          <p:stCondLst>
                                            <p:cond delay="650"/>
                                          </p:stCondLst>
                                        </p:cTn>
                                        <p:tgtEl>
                                          <p:spTgt spid="20486">
                                            <p:txEl>
                                              <p:pRg st="4" end="4"/>
                                            </p:txEl>
                                          </p:spTgt>
                                        </p:tgtEl>
                                      </p:cBhvr>
                                      <p:to x="100000" y="60000"/>
                                    </p:animScale>
                                    <p:animScale>
                                      <p:cBhvr>
                                        <p:cTn id="140" dur="166" decel="50000">
                                          <p:stCondLst>
                                            <p:cond delay="676"/>
                                          </p:stCondLst>
                                        </p:cTn>
                                        <p:tgtEl>
                                          <p:spTgt spid="20486">
                                            <p:txEl>
                                              <p:pRg st="4" end="4"/>
                                            </p:txEl>
                                          </p:spTgt>
                                        </p:tgtEl>
                                      </p:cBhvr>
                                      <p:to x="100000" y="100000"/>
                                    </p:animScale>
                                    <p:animScale>
                                      <p:cBhvr>
                                        <p:cTn id="141" dur="26">
                                          <p:stCondLst>
                                            <p:cond delay="1312"/>
                                          </p:stCondLst>
                                        </p:cTn>
                                        <p:tgtEl>
                                          <p:spTgt spid="20486">
                                            <p:txEl>
                                              <p:pRg st="4" end="4"/>
                                            </p:txEl>
                                          </p:spTgt>
                                        </p:tgtEl>
                                      </p:cBhvr>
                                      <p:to x="100000" y="80000"/>
                                    </p:animScale>
                                    <p:animScale>
                                      <p:cBhvr>
                                        <p:cTn id="142" dur="166" decel="50000">
                                          <p:stCondLst>
                                            <p:cond delay="1338"/>
                                          </p:stCondLst>
                                        </p:cTn>
                                        <p:tgtEl>
                                          <p:spTgt spid="20486">
                                            <p:txEl>
                                              <p:pRg st="4" end="4"/>
                                            </p:txEl>
                                          </p:spTgt>
                                        </p:tgtEl>
                                      </p:cBhvr>
                                      <p:to x="100000" y="100000"/>
                                    </p:animScale>
                                    <p:animScale>
                                      <p:cBhvr>
                                        <p:cTn id="143" dur="26">
                                          <p:stCondLst>
                                            <p:cond delay="1642"/>
                                          </p:stCondLst>
                                        </p:cTn>
                                        <p:tgtEl>
                                          <p:spTgt spid="20486">
                                            <p:txEl>
                                              <p:pRg st="4" end="4"/>
                                            </p:txEl>
                                          </p:spTgt>
                                        </p:tgtEl>
                                      </p:cBhvr>
                                      <p:to x="100000" y="90000"/>
                                    </p:animScale>
                                    <p:animScale>
                                      <p:cBhvr>
                                        <p:cTn id="144" dur="166" decel="50000">
                                          <p:stCondLst>
                                            <p:cond delay="1668"/>
                                          </p:stCondLst>
                                        </p:cTn>
                                        <p:tgtEl>
                                          <p:spTgt spid="20486">
                                            <p:txEl>
                                              <p:pRg st="4" end="4"/>
                                            </p:txEl>
                                          </p:spTgt>
                                        </p:tgtEl>
                                      </p:cBhvr>
                                      <p:to x="100000" y="100000"/>
                                    </p:animScale>
                                    <p:animScale>
                                      <p:cBhvr>
                                        <p:cTn id="145" dur="26">
                                          <p:stCondLst>
                                            <p:cond delay="1808"/>
                                          </p:stCondLst>
                                        </p:cTn>
                                        <p:tgtEl>
                                          <p:spTgt spid="20486">
                                            <p:txEl>
                                              <p:pRg st="4" end="4"/>
                                            </p:txEl>
                                          </p:spTgt>
                                        </p:tgtEl>
                                      </p:cBhvr>
                                      <p:to x="100000" y="95000"/>
                                    </p:animScale>
                                    <p:animScale>
                                      <p:cBhvr>
                                        <p:cTn id="146" dur="166" decel="50000">
                                          <p:stCondLst>
                                            <p:cond delay="1834"/>
                                          </p:stCondLst>
                                        </p:cTn>
                                        <p:tgtEl>
                                          <p:spTgt spid="20486">
                                            <p:txEl>
                                              <p:pRg st="4" end="4"/>
                                            </p:txEl>
                                          </p:spTgt>
                                        </p:tgtEl>
                                      </p:cBhvr>
                                      <p:to x="100000" y="100000"/>
                                    </p:animScale>
                                  </p:childTnLst>
                                </p:cTn>
                              </p:par>
                            </p:childTnLst>
                          </p:cTn>
                        </p:par>
                      </p:childTnLst>
                    </p:cTn>
                  </p:par>
                  <p:par>
                    <p:cTn id="147" fill="hold" nodeType="clickPar">
                      <p:stCondLst>
                        <p:cond delay="indefinite"/>
                      </p:stCondLst>
                      <p:childTnLst>
                        <p:par>
                          <p:cTn id="148" fill="hold" nodeType="withGroup">
                            <p:stCondLst>
                              <p:cond delay="0"/>
                            </p:stCondLst>
                            <p:childTnLst>
                              <p:par>
                                <p:cTn id="149" presetID="26" presetClass="entr" presetSubtype="0" fill="hold" nodeType="clickEffect">
                                  <p:stCondLst>
                                    <p:cond delay="0"/>
                                  </p:stCondLst>
                                  <p:childTnLst>
                                    <p:set>
                                      <p:cBhvr>
                                        <p:cTn id="150" dur="1" fill="hold">
                                          <p:stCondLst>
                                            <p:cond delay="0"/>
                                          </p:stCondLst>
                                        </p:cTn>
                                        <p:tgtEl>
                                          <p:spTgt spid="20485">
                                            <p:txEl>
                                              <p:pRg st="5" end="5"/>
                                            </p:txEl>
                                          </p:spTgt>
                                        </p:tgtEl>
                                        <p:attrNameLst>
                                          <p:attrName>style.visibility</p:attrName>
                                        </p:attrNameLst>
                                      </p:cBhvr>
                                      <p:to>
                                        <p:strVal val="visible"/>
                                      </p:to>
                                    </p:set>
                                    <p:animEffect transition="in" filter="wipe(down)">
                                      <p:cBhvr>
                                        <p:cTn id="151" dur="580">
                                          <p:stCondLst>
                                            <p:cond delay="0"/>
                                          </p:stCondLst>
                                        </p:cTn>
                                        <p:tgtEl>
                                          <p:spTgt spid="20485">
                                            <p:txEl>
                                              <p:pRg st="5" end="5"/>
                                            </p:txEl>
                                          </p:spTgt>
                                        </p:tgtEl>
                                      </p:cBhvr>
                                    </p:animEffect>
                                    <p:anim calcmode="lin" valueType="num">
                                      <p:cBhvr>
                                        <p:cTn id="152" dur="1822" tmFilter="0,0; 0.14,0.36; 0.43,0.73; 0.71,0.91; 1.0,1.0">
                                          <p:stCondLst>
                                            <p:cond delay="0"/>
                                          </p:stCondLst>
                                        </p:cTn>
                                        <p:tgtEl>
                                          <p:spTgt spid="20485">
                                            <p:txEl>
                                              <p:pRg st="5" end="5"/>
                                            </p:txEl>
                                          </p:spTgt>
                                        </p:tgtEl>
                                        <p:attrNameLst>
                                          <p:attrName>ppt_x</p:attrName>
                                        </p:attrNameLst>
                                      </p:cBhvr>
                                      <p:tavLst>
                                        <p:tav tm="0">
                                          <p:val>
                                            <p:strVal val="#ppt_x-0.25"/>
                                          </p:val>
                                        </p:tav>
                                        <p:tav tm="100000">
                                          <p:val>
                                            <p:strVal val="#ppt_x"/>
                                          </p:val>
                                        </p:tav>
                                      </p:tavLst>
                                    </p:anim>
                                    <p:anim calcmode="lin" valueType="num">
                                      <p:cBhvr>
                                        <p:cTn id="153" dur="664" tmFilter="0.0,0.0; 0.25,0.07; 0.50,0.2; 0.75,0.467; 1.0,1.0">
                                          <p:stCondLst>
                                            <p:cond delay="0"/>
                                          </p:stCondLst>
                                        </p:cTn>
                                        <p:tgtEl>
                                          <p:spTgt spid="20485">
                                            <p:txEl>
                                              <p:pRg st="5" end="5"/>
                                            </p:txEl>
                                          </p:spTgt>
                                        </p:tgtEl>
                                        <p:attrNameLst>
                                          <p:attrName>ppt_y</p:attrName>
                                        </p:attrNameLst>
                                      </p:cBhvr>
                                      <p:tavLst>
                                        <p:tav tm="0" fmla="#ppt_y-sin(pi*$)/3">
                                          <p:val>
                                            <p:fltVal val="0.5"/>
                                          </p:val>
                                        </p:tav>
                                        <p:tav tm="100000">
                                          <p:val>
                                            <p:fltVal val="1"/>
                                          </p:val>
                                        </p:tav>
                                      </p:tavLst>
                                    </p:anim>
                                    <p:anim calcmode="lin" valueType="num">
                                      <p:cBhvr>
                                        <p:cTn id="154" dur="664" tmFilter="0, 0; 0.125,0.2665; 0.25,0.4; 0.375,0.465; 0.5,0.5;  0.625,0.535; 0.75,0.6; 0.875,0.7335; 1,1">
                                          <p:stCondLst>
                                            <p:cond delay="664"/>
                                          </p:stCondLst>
                                        </p:cTn>
                                        <p:tgtEl>
                                          <p:spTgt spid="20485">
                                            <p:txEl>
                                              <p:pRg st="5" end="5"/>
                                            </p:txEl>
                                          </p:spTgt>
                                        </p:tgtEl>
                                        <p:attrNameLst>
                                          <p:attrName>ppt_y</p:attrName>
                                        </p:attrNameLst>
                                      </p:cBhvr>
                                      <p:tavLst>
                                        <p:tav tm="0" fmla="#ppt_y-sin(pi*$)/9">
                                          <p:val>
                                            <p:fltVal val="0"/>
                                          </p:val>
                                        </p:tav>
                                        <p:tav tm="100000">
                                          <p:val>
                                            <p:fltVal val="1"/>
                                          </p:val>
                                        </p:tav>
                                      </p:tavLst>
                                    </p:anim>
                                    <p:anim calcmode="lin" valueType="num">
                                      <p:cBhvr>
                                        <p:cTn id="155" dur="332" tmFilter="0, 0; 0.125,0.2665; 0.25,0.4; 0.375,0.465; 0.5,0.5;  0.625,0.535; 0.75,0.6; 0.875,0.7335; 1,1">
                                          <p:stCondLst>
                                            <p:cond delay="1324"/>
                                          </p:stCondLst>
                                        </p:cTn>
                                        <p:tgtEl>
                                          <p:spTgt spid="20485">
                                            <p:txEl>
                                              <p:pRg st="5" end="5"/>
                                            </p:txEl>
                                          </p:spTgt>
                                        </p:tgtEl>
                                        <p:attrNameLst>
                                          <p:attrName>ppt_y</p:attrName>
                                        </p:attrNameLst>
                                      </p:cBhvr>
                                      <p:tavLst>
                                        <p:tav tm="0" fmla="#ppt_y-sin(pi*$)/27">
                                          <p:val>
                                            <p:fltVal val="0"/>
                                          </p:val>
                                        </p:tav>
                                        <p:tav tm="100000">
                                          <p:val>
                                            <p:fltVal val="1"/>
                                          </p:val>
                                        </p:tav>
                                      </p:tavLst>
                                    </p:anim>
                                    <p:anim calcmode="lin" valueType="num">
                                      <p:cBhvr>
                                        <p:cTn id="156" dur="164" tmFilter="0, 0; 0.125,0.2665; 0.25,0.4; 0.375,0.465; 0.5,0.5;  0.625,0.535; 0.75,0.6; 0.875,0.7335; 1,1">
                                          <p:stCondLst>
                                            <p:cond delay="1656"/>
                                          </p:stCondLst>
                                        </p:cTn>
                                        <p:tgtEl>
                                          <p:spTgt spid="20485">
                                            <p:txEl>
                                              <p:pRg st="5" end="5"/>
                                            </p:txEl>
                                          </p:spTgt>
                                        </p:tgtEl>
                                        <p:attrNameLst>
                                          <p:attrName>ppt_y</p:attrName>
                                        </p:attrNameLst>
                                      </p:cBhvr>
                                      <p:tavLst>
                                        <p:tav tm="0" fmla="#ppt_y-sin(pi*$)/81">
                                          <p:val>
                                            <p:fltVal val="0"/>
                                          </p:val>
                                        </p:tav>
                                        <p:tav tm="100000">
                                          <p:val>
                                            <p:fltVal val="1"/>
                                          </p:val>
                                        </p:tav>
                                      </p:tavLst>
                                    </p:anim>
                                    <p:animScale>
                                      <p:cBhvr>
                                        <p:cTn id="157" dur="26">
                                          <p:stCondLst>
                                            <p:cond delay="650"/>
                                          </p:stCondLst>
                                        </p:cTn>
                                        <p:tgtEl>
                                          <p:spTgt spid="20485">
                                            <p:txEl>
                                              <p:pRg st="5" end="5"/>
                                            </p:txEl>
                                          </p:spTgt>
                                        </p:tgtEl>
                                      </p:cBhvr>
                                      <p:to x="100000" y="60000"/>
                                    </p:animScale>
                                    <p:animScale>
                                      <p:cBhvr>
                                        <p:cTn id="158" dur="166" decel="50000">
                                          <p:stCondLst>
                                            <p:cond delay="676"/>
                                          </p:stCondLst>
                                        </p:cTn>
                                        <p:tgtEl>
                                          <p:spTgt spid="20485">
                                            <p:txEl>
                                              <p:pRg st="5" end="5"/>
                                            </p:txEl>
                                          </p:spTgt>
                                        </p:tgtEl>
                                      </p:cBhvr>
                                      <p:to x="100000" y="100000"/>
                                    </p:animScale>
                                    <p:animScale>
                                      <p:cBhvr>
                                        <p:cTn id="159" dur="26">
                                          <p:stCondLst>
                                            <p:cond delay="1312"/>
                                          </p:stCondLst>
                                        </p:cTn>
                                        <p:tgtEl>
                                          <p:spTgt spid="20485">
                                            <p:txEl>
                                              <p:pRg st="5" end="5"/>
                                            </p:txEl>
                                          </p:spTgt>
                                        </p:tgtEl>
                                      </p:cBhvr>
                                      <p:to x="100000" y="80000"/>
                                    </p:animScale>
                                    <p:animScale>
                                      <p:cBhvr>
                                        <p:cTn id="160" dur="166" decel="50000">
                                          <p:stCondLst>
                                            <p:cond delay="1338"/>
                                          </p:stCondLst>
                                        </p:cTn>
                                        <p:tgtEl>
                                          <p:spTgt spid="20485">
                                            <p:txEl>
                                              <p:pRg st="5" end="5"/>
                                            </p:txEl>
                                          </p:spTgt>
                                        </p:tgtEl>
                                      </p:cBhvr>
                                      <p:to x="100000" y="100000"/>
                                    </p:animScale>
                                    <p:animScale>
                                      <p:cBhvr>
                                        <p:cTn id="161" dur="26">
                                          <p:stCondLst>
                                            <p:cond delay="1642"/>
                                          </p:stCondLst>
                                        </p:cTn>
                                        <p:tgtEl>
                                          <p:spTgt spid="20485">
                                            <p:txEl>
                                              <p:pRg st="5" end="5"/>
                                            </p:txEl>
                                          </p:spTgt>
                                        </p:tgtEl>
                                      </p:cBhvr>
                                      <p:to x="100000" y="90000"/>
                                    </p:animScale>
                                    <p:animScale>
                                      <p:cBhvr>
                                        <p:cTn id="162" dur="166" decel="50000">
                                          <p:stCondLst>
                                            <p:cond delay="1668"/>
                                          </p:stCondLst>
                                        </p:cTn>
                                        <p:tgtEl>
                                          <p:spTgt spid="20485">
                                            <p:txEl>
                                              <p:pRg st="5" end="5"/>
                                            </p:txEl>
                                          </p:spTgt>
                                        </p:tgtEl>
                                      </p:cBhvr>
                                      <p:to x="100000" y="100000"/>
                                    </p:animScale>
                                    <p:animScale>
                                      <p:cBhvr>
                                        <p:cTn id="163" dur="26">
                                          <p:stCondLst>
                                            <p:cond delay="1808"/>
                                          </p:stCondLst>
                                        </p:cTn>
                                        <p:tgtEl>
                                          <p:spTgt spid="20485">
                                            <p:txEl>
                                              <p:pRg st="5" end="5"/>
                                            </p:txEl>
                                          </p:spTgt>
                                        </p:tgtEl>
                                      </p:cBhvr>
                                      <p:to x="100000" y="95000"/>
                                    </p:animScale>
                                    <p:animScale>
                                      <p:cBhvr>
                                        <p:cTn id="164" dur="166" decel="50000">
                                          <p:stCondLst>
                                            <p:cond delay="1834"/>
                                          </p:stCondLst>
                                        </p:cTn>
                                        <p:tgtEl>
                                          <p:spTgt spid="20485">
                                            <p:txEl>
                                              <p:pRg st="5" end="5"/>
                                            </p:txEl>
                                          </p:spTgt>
                                        </p:tgtEl>
                                      </p:cBhvr>
                                      <p:to x="100000" y="100000"/>
                                    </p:animScale>
                                  </p:childTnLst>
                                </p:cTn>
                              </p:par>
                            </p:childTnLst>
                          </p:cTn>
                        </p:par>
                      </p:childTnLst>
                    </p:cTn>
                  </p:par>
                  <p:par>
                    <p:cTn id="165" fill="hold" nodeType="clickPar">
                      <p:stCondLst>
                        <p:cond delay="indefinite"/>
                      </p:stCondLst>
                      <p:childTnLst>
                        <p:par>
                          <p:cTn id="166" fill="hold" nodeType="withGroup">
                            <p:stCondLst>
                              <p:cond delay="0"/>
                            </p:stCondLst>
                            <p:childTnLst>
                              <p:par>
                                <p:cTn id="167" presetID="26" presetClass="entr" presetSubtype="0" fill="hold" nodeType="clickEffect">
                                  <p:stCondLst>
                                    <p:cond delay="0"/>
                                  </p:stCondLst>
                                  <p:childTnLst>
                                    <p:set>
                                      <p:cBhvr>
                                        <p:cTn id="168" dur="1" fill="hold">
                                          <p:stCondLst>
                                            <p:cond delay="0"/>
                                          </p:stCondLst>
                                        </p:cTn>
                                        <p:tgtEl>
                                          <p:spTgt spid="20486">
                                            <p:txEl>
                                              <p:pRg st="5" end="5"/>
                                            </p:txEl>
                                          </p:spTgt>
                                        </p:tgtEl>
                                        <p:attrNameLst>
                                          <p:attrName>style.visibility</p:attrName>
                                        </p:attrNameLst>
                                      </p:cBhvr>
                                      <p:to>
                                        <p:strVal val="visible"/>
                                      </p:to>
                                    </p:set>
                                    <p:animEffect transition="in" filter="wipe(down)">
                                      <p:cBhvr>
                                        <p:cTn id="169" dur="580">
                                          <p:stCondLst>
                                            <p:cond delay="0"/>
                                          </p:stCondLst>
                                        </p:cTn>
                                        <p:tgtEl>
                                          <p:spTgt spid="20486">
                                            <p:txEl>
                                              <p:pRg st="5" end="5"/>
                                            </p:txEl>
                                          </p:spTgt>
                                        </p:tgtEl>
                                      </p:cBhvr>
                                    </p:animEffect>
                                    <p:anim calcmode="lin" valueType="num">
                                      <p:cBhvr>
                                        <p:cTn id="170" dur="1822" tmFilter="0,0; 0.14,0.36; 0.43,0.73; 0.71,0.91; 1.0,1.0">
                                          <p:stCondLst>
                                            <p:cond delay="0"/>
                                          </p:stCondLst>
                                        </p:cTn>
                                        <p:tgtEl>
                                          <p:spTgt spid="20486">
                                            <p:txEl>
                                              <p:pRg st="5" end="5"/>
                                            </p:txEl>
                                          </p:spTgt>
                                        </p:tgtEl>
                                        <p:attrNameLst>
                                          <p:attrName>ppt_x</p:attrName>
                                        </p:attrNameLst>
                                      </p:cBhvr>
                                      <p:tavLst>
                                        <p:tav tm="0">
                                          <p:val>
                                            <p:strVal val="#ppt_x-0.25"/>
                                          </p:val>
                                        </p:tav>
                                        <p:tav tm="100000">
                                          <p:val>
                                            <p:strVal val="#ppt_x"/>
                                          </p:val>
                                        </p:tav>
                                      </p:tavLst>
                                    </p:anim>
                                    <p:anim calcmode="lin" valueType="num">
                                      <p:cBhvr>
                                        <p:cTn id="171" dur="664" tmFilter="0.0,0.0; 0.25,0.07; 0.50,0.2; 0.75,0.467; 1.0,1.0">
                                          <p:stCondLst>
                                            <p:cond delay="0"/>
                                          </p:stCondLst>
                                        </p:cTn>
                                        <p:tgtEl>
                                          <p:spTgt spid="20486">
                                            <p:txEl>
                                              <p:pRg st="5" end="5"/>
                                            </p:txEl>
                                          </p:spTgt>
                                        </p:tgtEl>
                                        <p:attrNameLst>
                                          <p:attrName>ppt_y</p:attrName>
                                        </p:attrNameLst>
                                      </p:cBhvr>
                                      <p:tavLst>
                                        <p:tav tm="0" fmla="#ppt_y-sin(pi*$)/3">
                                          <p:val>
                                            <p:fltVal val="0.5"/>
                                          </p:val>
                                        </p:tav>
                                        <p:tav tm="100000">
                                          <p:val>
                                            <p:fltVal val="1"/>
                                          </p:val>
                                        </p:tav>
                                      </p:tavLst>
                                    </p:anim>
                                    <p:anim calcmode="lin" valueType="num">
                                      <p:cBhvr>
                                        <p:cTn id="172" dur="664" tmFilter="0, 0; 0.125,0.2665; 0.25,0.4; 0.375,0.465; 0.5,0.5;  0.625,0.535; 0.75,0.6; 0.875,0.7335; 1,1">
                                          <p:stCondLst>
                                            <p:cond delay="664"/>
                                          </p:stCondLst>
                                        </p:cTn>
                                        <p:tgtEl>
                                          <p:spTgt spid="20486">
                                            <p:txEl>
                                              <p:pRg st="5" end="5"/>
                                            </p:txEl>
                                          </p:spTgt>
                                        </p:tgtEl>
                                        <p:attrNameLst>
                                          <p:attrName>ppt_y</p:attrName>
                                        </p:attrNameLst>
                                      </p:cBhvr>
                                      <p:tavLst>
                                        <p:tav tm="0" fmla="#ppt_y-sin(pi*$)/9">
                                          <p:val>
                                            <p:fltVal val="0"/>
                                          </p:val>
                                        </p:tav>
                                        <p:tav tm="100000">
                                          <p:val>
                                            <p:fltVal val="1"/>
                                          </p:val>
                                        </p:tav>
                                      </p:tavLst>
                                    </p:anim>
                                    <p:anim calcmode="lin" valueType="num">
                                      <p:cBhvr>
                                        <p:cTn id="173" dur="332" tmFilter="0, 0; 0.125,0.2665; 0.25,0.4; 0.375,0.465; 0.5,0.5;  0.625,0.535; 0.75,0.6; 0.875,0.7335; 1,1">
                                          <p:stCondLst>
                                            <p:cond delay="1324"/>
                                          </p:stCondLst>
                                        </p:cTn>
                                        <p:tgtEl>
                                          <p:spTgt spid="20486">
                                            <p:txEl>
                                              <p:pRg st="5" end="5"/>
                                            </p:txEl>
                                          </p:spTgt>
                                        </p:tgtEl>
                                        <p:attrNameLst>
                                          <p:attrName>ppt_y</p:attrName>
                                        </p:attrNameLst>
                                      </p:cBhvr>
                                      <p:tavLst>
                                        <p:tav tm="0" fmla="#ppt_y-sin(pi*$)/27">
                                          <p:val>
                                            <p:fltVal val="0"/>
                                          </p:val>
                                        </p:tav>
                                        <p:tav tm="100000">
                                          <p:val>
                                            <p:fltVal val="1"/>
                                          </p:val>
                                        </p:tav>
                                      </p:tavLst>
                                    </p:anim>
                                    <p:anim calcmode="lin" valueType="num">
                                      <p:cBhvr>
                                        <p:cTn id="174" dur="164" tmFilter="0, 0; 0.125,0.2665; 0.25,0.4; 0.375,0.465; 0.5,0.5;  0.625,0.535; 0.75,0.6; 0.875,0.7335; 1,1">
                                          <p:stCondLst>
                                            <p:cond delay="1656"/>
                                          </p:stCondLst>
                                        </p:cTn>
                                        <p:tgtEl>
                                          <p:spTgt spid="20486">
                                            <p:txEl>
                                              <p:pRg st="5" end="5"/>
                                            </p:txEl>
                                          </p:spTgt>
                                        </p:tgtEl>
                                        <p:attrNameLst>
                                          <p:attrName>ppt_y</p:attrName>
                                        </p:attrNameLst>
                                      </p:cBhvr>
                                      <p:tavLst>
                                        <p:tav tm="0" fmla="#ppt_y-sin(pi*$)/81">
                                          <p:val>
                                            <p:fltVal val="0"/>
                                          </p:val>
                                        </p:tav>
                                        <p:tav tm="100000">
                                          <p:val>
                                            <p:fltVal val="1"/>
                                          </p:val>
                                        </p:tav>
                                      </p:tavLst>
                                    </p:anim>
                                    <p:animScale>
                                      <p:cBhvr>
                                        <p:cTn id="175" dur="26">
                                          <p:stCondLst>
                                            <p:cond delay="650"/>
                                          </p:stCondLst>
                                        </p:cTn>
                                        <p:tgtEl>
                                          <p:spTgt spid="20486">
                                            <p:txEl>
                                              <p:pRg st="5" end="5"/>
                                            </p:txEl>
                                          </p:spTgt>
                                        </p:tgtEl>
                                      </p:cBhvr>
                                      <p:to x="100000" y="60000"/>
                                    </p:animScale>
                                    <p:animScale>
                                      <p:cBhvr>
                                        <p:cTn id="176" dur="166" decel="50000">
                                          <p:stCondLst>
                                            <p:cond delay="676"/>
                                          </p:stCondLst>
                                        </p:cTn>
                                        <p:tgtEl>
                                          <p:spTgt spid="20486">
                                            <p:txEl>
                                              <p:pRg st="5" end="5"/>
                                            </p:txEl>
                                          </p:spTgt>
                                        </p:tgtEl>
                                      </p:cBhvr>
                                      <p:to x="100000" y="100000"/>
                                    </p:animScale>
                                    <p:animScale>
                                      <p:cBhvr>
                                        <p:cTn id="177" dur="26">
                                          <p:stCondLst>
                                            <p:cond delay="1312"/>
                                          </p:stCondLst>
                                        </p:cTn>
                                        <p:tgtEl>
                                          <p:spTgt spid="20486">
                                            <p:txEl>
                                              <p:pRg st="5" end="5"/>
                                            </p:txEl>
                                          </p:spTgt>
                                        </p:tgtEl>
                                      </p:cBhvr>
                                      <p:to x="100000" y="80000"/>
                                    </p:animScale>
                                    <p:animScale>
                                      <p:cBhvr>
                                        <p:cTn id="178" dur="166" decel="50000">
                                          <p:stCondLst>
                                            <p:cond delay="1338"/>
                                          </p:stCondLst>
                                        </p:cTn>
                                        <p:tgtEl>
                                          <p:spTgt spid="20486">
                                            <p:txEl>
                                              <p:pRg st="5" end="5"/>
                                            </p:txEl>
                                          </p:spTgt>
                                        </p:tgtEl>
                                      </p:cBhvr>
                                      <p:to x="100000" y="100000"/>
                                    </p:animScale>
                                    <p:animScale>
                                      <p:cBhvr>
                                        <p:cTn id="179" dur="26">
                                          <p:stCondLst>
                                            <p:cond delay="1642"/>
                                          </p:stCondLst>
                                        </p:cTn>
                                        <p:tgtEl>
                                          <p:spTgt spid="20486">
                                            <p:txEl>
                                              <p:pRg st="5" end="5"/>
                                            </p:txEl>
                                          </p:spTgt>
                                        </p:tgtEl>
                                      </p:cBhvr>
                                      <p:to x="100000" y="90000"/>
                                    </p:animScale>
                                    <p:animScale>
                                      <p:cBhvr>
                                        <p:cTn id="180" dur="166" decel="50000">
                                          <p:stCondLst>
                                            <p:cond delay="1668"/>
                                          </p:stCondLst>
                                        </p:cTn>
                                        <p:tgtEl>
                                          <p:spTgt spid="20486">
                                            <p:txEl>
                                              <p:pRg st="5" end="5"/>
                                            </p:txEl>
                                          </p:spTgt>
                                        </p:tgtEl>
                                      </p:cBhvr>
                                      <p:to x="100000" y="100000"/>
                                    </p:animScale>
                                    <p:animScale>
                                      <p:cBhvr>
                                        <p:cTn id="181" dur="26">
                                          <p:stCondLst>
                                            <p:cond delay="1808"/>
                                          </p:stCondLst>
                                        </p:cTn>
                                        <p:tgtEl>
                                          <p:spTgt spid="20486">
                                            <p:txEl>
                                              <p:pRg st="5" end="5"/>
                                            </p:txEl>
                                          </p:spTgt>
                                        </p:tgtEl>
                                      </p:cBhvr>
                                      <p:to x="100000" y="95000"/>
                                    </p:animScale>
                                    <p:animScale>
                                      <p:cBhvr>
                                        <p:cTn id="182" dur="166" decel="50000">
                                          <p:stCondLst>
                                            <p:cond delay="1834"/>
                                          </p:stCondLst>
                                        </p:cTn>
                                        <p:tgtEl>
                                          <p:spTgt spid="20486">
                                            <p:txEl>
                                              <p:pRg st="5" end="5"/>
                                            </p:txEl>
                                          </p:spTgt>
                                        </p:tgtEl>
                                      </p:cBhvr>
                                      <p:to x="100000" y="100000"/>
                                    </p:animScale>
                                  </p:childTnLst>
                                </p:cTn>
                              </p:par>
                            </p:childTnLst>
                          </p:cTn>
                        </p:par>
                      </p:childTnLst>
                    </p:cTn>
                  </p:par>
                  <p:par>
                    <p:cTn id="183" fill="hold" nodeType="clickPar">
                      <p:stCondLst>
                        <p:cond delay="indefinite"/>
                      </p:stCondLst>
                      <p:childTnLst>
                        <p:par>
                          <p:cTn id="184" fill="hold" nodeType="withGroup">
                            <p:stCondLst>
                              <p:cond delay="0"/>
                            </p:stCondLst>
                            <p:childTnLst>
                              <p:par>
                                <p:cTn id="185" presetID="26" presetClass="entr" presetSubtype="0" fill="hold" nodeType="clickEffect">
                                  <p:stCondLst>
                                    <p:cond delay="0"/>
                                  </p:stCondLst>
                                  <p:childTnLst>
                                    <p:set>
                                      <p:cBhvr>
                                        <p:cTn id="186" dur="1" fill="hold">
                                          <p:stCondLst>
                                            <p:cond delay="0"/>
                                          </p:stCondLst>
                                        </p:cTn>
                                        <p:tgtEl>
                                          <p:spTgt spid="20485">
                                            <p:txEl>
                                              <p:pRg st="6" end="6"/>
                                            </p:txEl>
                                          </p:spTgt>
                                        </p:tgtEl>
                                        <p:attrNameLst>
                                          <p:attrName>style.visibility</p:attrName>
                                        </p:attrNameLst>
                                      </p:cBhvr>
                                      <p:to>
                                        <p:strVal val="visible"/>
                                      </p:to>
                                    </p:set>
                                    <p:animEffect transition="in" filter="wipe(down)">
                                      <p:cBhvr>
                                        <p:cTn id="187" dur="580">
                                          <p:stCondLst>
                                            <p:cond delay="0"/>
                                          </p:stCondLst>
                                        </p:cTn>
                                        <p:tgtEl>
                                          <p:spTgt spid="20485">
                                            <p:txEl>
                                              <p:pRg st="6" end="6"/>
                                            </p:txEl>
                                          </p:spTgt>
                                        </p:tgtEl>
                                      </p:cBhvr>
                                    </p:animEffect>
                                    <p:anim calcmode="lin" valueType="num">
                                      <p:cBhvr>
                                        <p:cTn id="188" dur="1822" tmFilter="0,0; 0.14,0.36; 0.43,0.73; 0.71,0.91; 1.0,1.0">
                                          <p:stCondLst>
                                            <p:cond delay="0"/>
                                          </p:stCondLst>
                                        </p:cTn>
                                        <p:tgtEl>
                                          <p:spTgt spid="20485">
                                            <p:txEl>
                                              <p:pRg st="6" end="6"/>
                                            </p:txEl>
                                          </p:spTgt>
                                        </p:tgtEl>
                                        <p:attrNameLst>
                                          <p:attrName>ppt_x</p:attrName>
                                        </p:attrNameLst>
                                      </p:cBhvr>
                                      <p:tavLst>
                                        <p:tav tm="0">
                                          <p:val>
                                            <p:strVal val="#ppt_x-0.25"/>
                                          </p:val>
                                        </p:tav>
                                        <p:tav tm="100000">
                                          <p:val>
                                            <p:strVal val="#ppt_x"/>
                                          </p:val>
                                        </p:tav>
                                      </p:tavLst>
                                    </p:anim>
                                    <p:anim calcmode="lin" valueType="num">
                                      <p:cBhvr>
                                        <p:cTn id="189" dur="664" tmFilter="0.0,0.0; 0.25,0.07; 0.50,0.2; 0.75,0.467; 1.0,1.0">
                                          <p:stCondLst>
                                            <p:cond delay="0"/>
                                          </p:stCondLst>
                                        </p:cTn>
                                        <p:tgtEl>
                                          <p:spTgt spid="20485">
                                            <p:txEl>
                                              <p:pRg st="6" end="6"/>
                                            </p:txEl>
                                          </p:spTgt>
                                        </p:tgtEl>
                                        <p:attrNameLst>
                                          <p:attrName>ppt_y</p:attrName>
                                        </p:attrNameLst>
                                      </p:cBhvr>
                                      <p:tavLst>
                                        <p:tav tm="0" fmla="#ppt_y-sin(pi*$)/3">
                                          <p:val>
                                            <p:fltVal val="0.5"/>
                                          </p:val>
                                        </p:tav>
                                        <p:tav tm="100000">
                                          <p:val>
                                            <p:fltVal val="1"/>
                                          </p:val>
                                        </p:tav>
                                      </p:tavLst>
                                    </p:anim>
                                    <p:anim calcmode="lin" valueType="num">
                                      <p:cBhvr>
                                        <p:cTn id="190" dur="664" tmFilter="0, 0; 0.125,0.2665; 0.25,0.4; 0.375,0.465; 0.5,0.5;  0.625,0.535; 0.75,0.6; 0.875,0.7335; 1,1">
                                          <p:stCondLst>
                                            <p:cond delay="664"/>
                                          </p:stCondLst>
                                        </p:cTn>
                                        <p:tgtEl>
                                          <p:spTgt spid="20485">
                                            <p:txEl>
                                              <p:pRg st="6" end="6"/>
                                            </p:txEl>
                                          </p:spTgt>
                                        </p:tgtEl>
                                        <p:attrNameLst>
                                          <p:attrName>ppt_y</p:attrName>
                                        </p:attrNameLst>
                                      </p:cBhvr>
                                      <p:tavLst>
                                        <p:tav tm="0" fmla="#ppt_y-sin(pi*$)/9">
                                          <p:val>
                                            <p:fltVal val="0"/>
                                          </p:val>
                                        </p:tav>
                                        <p:tav tm="100000">
                                          <p:val>
                                            <p:fltVal val="1"/>
                                          </p:val>
                                        </p:tav>
                                      </p:tavLst>
                                    </p:anim>
                                    <p:anim calcmode="lin" valueType="num">
                                      <p:cBhvr>
                                        <p:cTn id="191" dur="332" tmFilter="0, 0; 0.125,0.2665; 0.25,0.4; 0.375,0.465; 0.5,0.5;  0.625,0.535; 0.75,0.6; 0.875,0.7335; 1,1">
                                          <p:stCondLst>
                                            <p:cond delay="1324"/>
                                          </p:stCondLst>
                                        </p:cTn>
                                        <p:tgtEl>
                                          <p:spTgt spid="20485">
                                            <p:txEl>
                                              <p:pRg st="6" end="6"/>
                                            </p:txEl>
                                          </p:spTgt>
                                        </p:tgtEl>
                                        <p:attrNameLst>
                                          <p:attrName>ppt_y</p:attrName>
                                        </p:attrNameLst>
                                      </p:cBhvr>
                                      <p:tavLst>
                                        <p:tav tm="0" fmla="#ppt_y-sin(pi*$)/27">
                                          <p:val>
                                            <p:fltVal val="0"/>
                                          </p:val>
                                        </p:tav>
                                        <p:tav tm="100000">
                                          <p:val>
                                            <p:fltVal val="1"/>
                                          </p:val>
                                        </p:tav>
                                      </p:tavLst>
                                    </p:anim>
                                    <p:anim calcmode="lin" valueType="num">
                                      <p:cBhvr>
                                        <p:cTn id="192" dur="164" tmFilter="0, 0; 0.125,0.2665; 0.25,0.4; 0.375,0.465; 0.5,0.5;  0.625,0.535; 0.75,0.6; 0.875,0.7335; 1,1">
                                          <p:stCondLst>
                                            <p:cond delay="1656"/>
                                          </p:stCondLst>
                                        </p:cTn>
                                        <p:tgtEl>
                                          <p:spTgt spid="20485">
                                            <p:txEl>
                                              <p:pRg st="6" end="6"/>
                                            </p:txEl>
                                          </p:spTgt>
                                        </p:tgtEl>
                                        <p:attrNameLst>
                                          <p:attrName>ppt_y</p:attrName>
                                        </p:attrNameLst>
                                      </p:cBhvr>
                                      <p:tavLst>
                                        <p:tav tm="0" fmla="#ppt_y-sin(pi*$)/81">
                                          <p:val>
                                            <p:fltVal val="0"/>
                                          </p:val>
                                        </p:tav>
                                        <p:tav tm="100000">
                                          <p:val>
                                            <p:fltVal val="1"/>
                                          </p:val>
                                        </p:tav>
                                      </p:tavLst>
                                    </p:anim>
                                    <p:animScale>
                                      <p:cBhvr>
                                        <p:cTn id="193" dur="26">
                                          <p:stCondLst>
                                            <p:cond delay="650"/>
                                          </p:stCondLst>
                                        </p:cTn>
                                        <p:tgtEl>
                                          <p:spTgt spid="20485">
                                            <p:txEl>
                                              <p:pRg st="6" end="6"/>
                                            </p:txEl>
                                          </p:spTgt>
                                        </p:tgtEl>
                                      </p:cBhvr>
                                      <p:to x="100000" y="60000"/>
                                    </p:animScale>
                                    <p:animScale>
                                      <p:cBhvr>
                                        <p:cTn id="194" dur="166" decel="50000">
                                          <p:stCondLst>
                                            <p:cond delay="676"/>
                                          </p:stCondLst>
                                        </p:cTn>
                                        <p:tgtEl>
                                          <p:spTgt spid="20485">
                                            <p:txEl>
                                              <p:pRg st="6" end="6"/>
                                            </p:txEl>
                                          </p:spTgt>
                                        </p:tgtEl>
                                      </p:cBhvr>
                                      <p:to x="100000" y="100000"/>
                                    </p:animScale>
                                    <p:animScale>
                                      <p:cBhvr>
                                        <p:cTn id="195" dur="26">
                                          <p:stCondLst>
                                            <p:cond delay="1312"/>
                                          </p:stCondLst>
                                        </p:cTn>
                                        <p:tgtEl>
                                          <p:spTgt spid="20485">
                                            <p:txEl>
                                              <p:pRg st="6" end="6"/>
                                            </p:txEl>
                                          </p:spTgt>
                                        </p:tgtEl>
                                      </p:cBhvr>
                                      <p:to x="100000" y="80000"/>
                                    </p:animScale>
                                    <p:animScale>
                                      <p:cBhvr>
                                        <p:cTn id="196" dur="166" decel="50000">
                                          <p:stCondLst>
                                            <p:cond delay="1338"/>
                                          </p:stCondLst>
                                        </p:cTn>
                                        <p:tgtEl>
                                          <p:spTgt spid="20485">
                                            <p:txEl>
                                              <p:pRg st="6" end="6"/>
                                            </p:txEl>
                                          </p:spTgt>
                                        </p:tgtEl>
                                      </p:cBhvr>
                                      <p:to x="100000" y="100000"/>
                                    </p:animScale>
                                    <p:animScale>
                                      <p:cBhvr>
                                        <p:cTn id="197" dur="26">
                                          <p:stCondLst>
                                            <p:cond delay="1642"/>
                                          </p:stCondLst>
                                        </p:cTn>
                                        <p:tgtEl>
                                          <p:spTgt spid="20485">
                                            <p:txEl>
                                              <p:pRg st="6" end="6"/>
                                            </p:txEl>
                                          </p:spTgt>
                                        </p:tgtEl>
                                      </p:cBhvr>
                                      <p:to x="100000" y="90000"/>
                                    </p:animScale>
                                    <p:animScale>
                                      <p:cBhvr>
                                        <p:cTn id="198" dur="166" decel="50000">
                                          <p:stCondLst>
                                            <p:cond delay="1668"/>
                                          </p:stCondLst>
                                        </p:cTn>
                                        <p:tgtEl>
                                          <p:spTgt spid="20485">
                                            <p:txEl>
                                              <p:pRg st="6" end="6"/>
                                            </p:txEl>
                                          </p:spTgt>
                                        </p:tgtEl>
                                      </p:cBhvr>
                                      <p:to x="100000" y="100000"/>
                                    </p:animScale>
                                    <p:animScale>
                                      <p:cBhvr>
                                        <p:cTn id="199" dur="26">
                                          <p:stCondLst>
                                            <p:cond delay="1808"/>
                                          </p:stCondLst>
                                        </p:cTn>
                                        <p:tgtEl>
                                          <p:spTgt spid="20485">
                                            <p:txEl>
                                              <p:pRg st="6" end="6"/>
                                            </p:txEl>
                                          </p:spTgt>
                                        </p:tgtEl>
                                      </p:cBhvr>
                                      <p:to x="100000" y="95000"/>
                                    </p:animScale>
                                    <p:animScale>
                                      <p:cBhvr>
                                        <p:cTn id="200" dur="166" decel="50000">
                                          <p:stCondLst>
                                            <p:cond delay="1834"/>
                                          </p:stCondLst>
                                        </p:cTn>
                                        <p:tgtEl>
                                          <p:spTgt spid="20485">
                                            <p:txEl>
                                              <p:pRg st="6" end="6"/>
                                            </p:txEl>
                                          </p:spTgt>
                                        </p:tgtEl>
                                      </p:cBhvr>
                                      <p:to x="100000" y="100000"/>
                                    </p:animScale>
                                  </p:childTnLst>
                                </p:cTn>
                              </p:par>
                            </p:childTnLst>
                          </p:cTn>
                        </p:par>
                      </p:childTnLst>
                    </p:cTn>
                  </p:par>
                  <p:par>
                    <p:cTn id="201" fill="hold" nodeType="clickPar">
                      <p:stCondLst>
                        <p:cond delay="indefinite"/>
                      </p:stCondLst>
                      <p:childTnLst>
                        <p:par>
                          <p:cTn id="202" fill="hold" nodeType="withGroup">
                            <p:stCondLst>
                              <p:cond delay="0"/>
                            </p:stCondLst>
                            <p:childTnLst>
                              <p:par>
                                <p:cTn id="203" presetID="26" presetClass="entr" presetSubtype="0" fill="hold" nodeType="clickEffect">
                                  <p:stCondLst>
                                    <p:cond delay="0"/>
                                  </p:stCondLst>
                                  <p:childTnLst>
                                    <p:set>
                                      <p:cBhvr>
                                        <p:cTn id="204" dur="1" fill="hold">
                                          <p:stCondLst>
                                            <p:cond delay="0"/>
                                          </p:stCondLst>
                                        </p:cTn>
                                        <p:tgtEl>
                                          <p:spTgt spid="20486">
                                            <p:txEl>
                                              <p:pRg st="6" end="6"/>
                                            </p:txEl>
                                          </p:spTgt>
                                        </p:tgtEl>
                                        <p:attrNameLst>
                                          <p:attrName>style.visibility</p:attrName>
                                        </p:attrNameLst>
                                      </p:cBhvr>
                                      <p:to>
                                        <p:strVal val="visible"/>
                                      </p:to>
                                    </p:set>
                                    <p:animEffect transition="in" filter="wipe(down)">
                                      <p:cBhvr>
                                        <p:cTn id="205" dur="580">
                                          <p:stCondLst>
                                            <p:cond delay="0"/>
                                          </p:stCondLst>
                                        </p:cTn>
                                        <p:tgtEl>
                                          <p:spTgt spid="20486">
                                            <p:txEl>
                                              <p:pRg st="6" end="6"/>
                                            </p:txEl>
                                          </p:spTgt>
                                        </p:tgtEl>
                                      </p:cBhvr>
                                    </p:animEffect>
                                    <p:anim calcmode="lin" valueType="num">
                                      <p:cBhvr>
                                        <p:cTn id="206" dur="1822" tmFilter="0,0; 0.14,0.36; 0.43,0.73; 0.71,0.91; 1.0,1.0">
                                          <p:stCondLst>
                                            <p:cond delay="0"/>
                                          </p:stCondLst>
                                        </p:cTn>
                                        <p:tgtEl>
                                          <p:spTgt spid="20486">
                                            <p:txEl>
                                              <p:pRg st="6" end="6"/>
                                            </p:txEl>
                                          </p:spTgt>
                                        </p:tgtEl>
                                        <p:attrNameLst>
                                          <p:attrName>ppt_x</p:attrName>
                                        </p:attrNameLst>
                                      </p:cBhvr>
                                      <p:tavLst>
                                        <p:tav tm="0">
                                          <p:val>
                                            <p:strVal val="#ppt_x-0.25"/>
                                          </p:val>
                                        </p:tav>
                                        <p:tav tm="100000">
                                          <p:val>
                                            <p:strVal val="#ppt_x"/>
                                          </p:val>
                                        </p:tav>
                                      </p:tavLst>
                                    </p:anim>
                                    <p:anim calcmode="lin" valueType="num">
                                      <p:cBhvr>
                                        <p:cTn id="207" dur="664" tmFilter="0.0,0.0; 0.25,0.07; 0.50,0.2; 0.75,0.467; 1.0,1.0">
                                          <p:stCondLst>
                                            <p:cond delay="0"/>
                                          </p:stCondLst>
                                        </p:cTn>
                                        <p:tgtEl>
                                          <p:spTgt spid="20486">
                                            <p:txEl>
                                              <p:pRg st="6" end="6"/>
                                            </p:txEl>
                                          </p:spTgt>
                                        </p:tgtEl>
                                        <p:attrNameLst>
                                          <p:attrName>ppt_y</p:attrName>
                                        </p:attrNameLst>
                                      </p:cBhvr>
                                      <p:tavLst>
                                        <p:tav tm="0" fmla="#ppt_y-sin(pi*$)/3">
                                          <p:val>
                                            <p:fltVal val="0.5"/>
                                          </p:val>
                                        </p:tav>
                                        <p:tav tm="100000">
                                          <p:val>
                                            <p:fltVal val="1"/>
                                          </p:val>
                                        </p:tav>
                                      </p:tavLst>
                                    </p:anim>
                                    <p:anim calcmode="lin" valueType="num">
                                      <p:cBhvr>
                                        <p:cTn id="208" dur="664" tmFilter="0, 0; 0.125,0.2665; 0.25,0.4; 0.375,0.465; 0.5,0.5;  0.625,0.535; 0.75,0.6; 0.875,0.7335; 1,1">
                                          <p:stCondLst>
                                            <p:cond delay="664"/>
                                          </p:stCondLst>
                                        </p:cTn>
                                        <p:tgtEl>
                                          <p:spTgt spid="20486">
                                            <p:txEl>
                                              <p:pRg st="6" end="6"/>
                                            </p:txEl>
                                          </p:spTgt>
                                        </p:tgtEl>
                                        <p:attrNameLst>
                                          <p:attrName>ppt_y</p:attrName>
                                        </p:attrNameLst>
                                      </p:cBhvr>
                                      <p:tavLst>
                                        <p:tav tm="0" fmla="#ppt_y-sin(pi*$)/9">
                                          <p:val>
                                            <p:fltVal val="0"/>
                                          </p:val>
                                        </p:tav>
                                        <p:tav tm="100000">
                                          <p:val>
                                            <p:fltVal val="1"/>
                                          </p:val>
                                        </p:tav>
                                      </p:tavLst>
                                    </p:anim>
                                    <p:anim calcmode="lin" valueType="num">
                                      <p:cBhvr>
                                        <p:cTn id="209" dur="332" tmFilter="0, 0; 0.125,0.2665; 0.25,0.4; 0.375,0.465; 0.5,0.5;  0.625,0.535; 0.75,0.6; 0.875,0.7335; 1,1">
                                          <p:stCondLst>
                                            <p:cond delay="1324"/>
                                          </p:stCondLst>
                                        </p:cTn>
                                        <p:tgtEl>
                                          <p:spTgt spid="20486">
                                            <p:txEl>
                                              <p:pRg st="6" end="6"/>
                                            </p:txEl>
                                          </p:spTgt>
                                        </p:tgtEl>
                                        <p:attrNameLst>
                                          <p:attrName>ppt_y</p:attrName>
                                        </p:attrNameLst>
                                      </p:cBhvr>
                                      <p:tavLst>
                                        <p:tav tm="0" fmla="#ppt_y-sin(pi*$)/27">
                                          <p:val>
                                            <p:fltVal val="0"/>
                                          </p:val>
                                        </p:tav>
                                        <p:tav tm="100000">
                                          <p:val>
                                            <p:fltVal val="1"/>
                                          </p:val>
                                        </p:tav>
                                      </p:tavLst>
                                    </p:anim>
                                    <p:anim calcmode="lin" valueType="num">
                                      <p:cBhvr>
                                        <p:cTn id="210" dur="164" tmFilter="0, 0; 0.125,0.2665; 0.25,0.4; 0.375,0.465; 0.5,0.5;  0.625,0.535; 0.75,0.6; 0.875,0.7335; 1,1">
                                          <p:stCondLst>
                                            <p:cond delay="1656"/>
                                          </p:stCondLst>
                                        </p:cTn>
                                        <p:tgtEl>
                                          <p:spTgt spid="20486">
                                            <p:txEl>
                                              <p:pRg st="6" end="6"/>
                                            </p:txEl>
                                          </p:spTgt>
                                        </p:tgtEl>
                                        <p:attrNameLst>
                                          <p:attrName>ppt_y</p:attrName>
                                        </p:attrNameLst>
                                      </p:cBhvr>
                                      <p:tavLst>
                                        <p:tav tm="0" fmla="#ppt_y-sin(pi*$)/81">
                                          <p:val>
                                            <p:fltVal val="0"/>
                                          </p:val>
                                        </p:tav>
                                        <p:tav tm="100000">
                                          <p:val>
                                            <p:fltVal val="1"/>
                                          </p:val>
                                        </p:tav>
                                      </p:tavLst>
                                    </p:anim>
                                    <p:animScale>
                                      <p:cBhvr>
                                        <p:cTn id="211" dur="26">
                                          <p:stCondLst>
                                            <p:cond delay="650"/>
                                          </p:stCondLst>
                                        </p:cTn>
                                        <p:tgtEl>
                                          <p:spTgt spid="20486">
                                            <p:txEl>
                                              <p:pRg st="6" end="6"/>
                                            </p:txEl>
                                          </p:spTgt>
                                        </p:tgtEl>
                                      </p:cBhvr>
                                      <p:to x="100000" y="60000"/>
                                    </p:animScale>
                                    <p:animScale>
                                      <p:cBhvr>
                                        <p:cTn id="212" dur="166" decel="50000">
                                          <p:stCondLst>
                                            <p:cond delay="676"/>
                                          </p:stCondLst>
                                        </p:cTn>
                                        <p:tgtEl>
                                          <p:spTgt spid="20486">
                                            <p:txEl>
                                              <p:pRg st="6" end="6"/>
                                            </p:txEl>
                                          </p:spTgt>
                                        </p:tgtEl>
                                      </p:cBhvr>
                                      <p:to x="100000" y="100000"/>
                                    </p:animScale>
                                    <p:animScale>
                                      <p:cBhvr>
                                        <p:cTn id="213" dur="26">
                                          <p:stCondLst>
                                            <p:cond delay="1312"/>
                                          </p:stCondLst>
                                        </p:cTn>
                                        <p:tgtEl>
                                          <p:spTgt spid="20486">
                                            <p:txEl>
                                              <p:pRg st="6" end="6"/>
                                            </p:txEl>
                                          </p:spTgt>
                                        </p:tgtEl>
                                      </p:cBhvr>
                                      <p:to x="100000" y="80000"/>
                                    </p:animScale>
                                    <p:animScale>
                                      <p:cBhvr>
                                        <p:cTn id="214" dur="166" decel="50000">
                                          <p:stCondLst>
                                            <p:cond delay="1338"/>
                                          </p:stCondLst>
                                        </p:cTn>
                                        <p:tgtEl>
                                          <p:spTgt spid="20486">
                                            <p:txEl>
                                              <p:pRg st="6" end="6"/>
                                            </p:txEl>
                                          </p:spTgt>
                                        </p:tgtEl>
                                      </p:cBhvr>
                                      <p:to x="100000" y="100000"/>
                                    </p:animScale>
                                    <p:animScale>
                                      <p:cBhvr>
                                        <p:cTn id="215" dur="26">
                                          <p:stCondLst>
                                            <p:cond delay="1642"/>
                                          </p:stCondLst>
                                        </p:cTn>
                                        <p:tgtEl>
                                          <p:spTgt spid="20486">
                                            <p:txEl>
                                              <p:pRg st="6" end="6"/>
                                            </p:txEl>
                                          </p:spTgt>
                                        </p:tgtEl>
                                      </p:cBhvr>
                                      <p:to x="100000" y="90000"/>
                                    </p:animScale>
                                    <p:animScale>
                                      <p:cBhvr>
                                        <p:cTn id="216" dur="166" decel="50000">
                                          <p:stCondLst>
                                            <p:cond delay="1668"/>
                                          </p:stCondLst>
                                        </p:cTn>
                                        <p:tgtEl>
                                          <p:spTgt spid="20486">
                                            <p:txEl>
                                              <p:pRg st="6" end="6"/>
                                            </p:txEl>
                                          </p:spTgt>
                                        </p:tgtEl>
                                      </p:cBhvr>
                                      <p:to x="100000" y="100000"/>
                                    </p:animScale>
                                    <p:animScale>
                                      <p:cBhvr>
                                        <p:cTn id="217" dur="26">
                                          <p:stCondLst>
                                            <p:cond delay="1808"/>
                                          </p:stCondLst>
                                        </p:cTn>
                                        <p:tgtEl>
                                          <p:spTgt spid="20486">
                                            <p:txEl>
                                              <p:pRg st="6" end="6"/>
                                            </p:txEl>
                                          </p:spTgt>
                                        </p:tgtEl>
                                      </p:cBhvr>
                                      <p:to x="100000" y="95000"/>
                                    </p:animScale>
                                    <p:animScale>
                                      <p:cBhvr>
                                        <p:cTn id="218" dur="166" decel="50000">
                                          <p:stCondLst>
                                            <p:cond delay="1834"/>
                                          </p:stCondLst>
                                        </p:cTn>
                                        <p:tgtEl>
                                          <p:spTgt spid="20486">
                                            <p:txEl>
                                              <p:pRg st="6" end="6"/>
                                            </p:txEl>
                                          </p:spTgt>
                                        </p:tgtEl>
                                      </p:cBhvr>
                                      <p:to x="100000" y="100000"/>
                                    </p:animScale>
                                  </p:childTnLst>
                                </p:cTn>
                              </p:par>
                            </p:childTnLst>
                          </p:cTn>
                        </p:par>
                      </p:childTnLst>
                    </p:cTn>
                  </p:par>
                  <p:par>
                    <p:cTn id="219" fill="hold" nodeType="clickPar">
                      <p:stCondLst>
                        <p:cond delay="indefinite"/>
                      </p:stCondLst>
                      <p:childTnLst>
                        <p:par>
                          <p:cTn id="220" fill="hold" nodeType="withGroup">
                            <p:stCondLst>
                              <p:cond delay="0"/>
                            </p:stCondLst>
                            <p:childTnLst>
                              <p:par>
                                <p:cTn id="221" presetID="26" presetClass="entr" presetSubtype="0" fill="hold" nodeType="clickEffect">
                                  <p:stCondLst>
                                    <p:cond delay="0"/>
                                  </p:stCondLst>
                                  <p:childTnLst>
                                    <p:set>
                                      <p:cBhvr>
                                        <p:cTn id="222" dur="1" fill="hold">
                                          <p:stCondLst>
                                            <p:cond delay="0"/>
                                          </p:stCondLst>
                                        </p:cTn>
                                        <p:tgtEl>
                                          <p:spTgt spid="20485">
                                            <p:txEl>
                                              <p:pRg st="7" end="7"/>
                                            </p:txEl>
                                          </p:spTgt>
                                        </p:tgtEl>
                                        <p:attrNameLst>
                                          <p:attrName>style.visibility</p:attrName>
                                        </p:attrNameLst>
                                      </p:cBhvr>
                                      <p:to>
                                        <p:strVal val="visible"/>
                                      </p:to>
                                    </p:set>
                                    <p:animEffect transition="in" filter="wipe(down)">
                                      <p:cBhvr>
                                        <p:cTn id="223" dur="580">
                                          <p:stCondLst>
                                            <p:cond delay="0"/>
                                          </p:stCondLst>
                                        </p:cTn>
                                        <p:tgtEl>
                                          <p:spTgt spid="20485">
                                            <p:txEl>
                                              <p:pRg st="7" end="7"/>
                                            </p:txEl>
                                          </p:spTgt>
                                        </p:tgtEl>
                                      </p:cBhvr>
                                    </p:animEffect>
                                    <p:anim calcmode="lin" valueType="num">
                                      <p:cBhvr>
                                        <p:cTn id="224" dur="1822" tmFilter="0,0; 0.14,0.36; 0.43,0.73; 0.71,0.91; 1.0,1.0">
                                          <p:stCondLst>
                                            <p:cond delay="0"/>
                                          </p:stCondLst>
                                        </p:cTn>
                                        <p:tgtEl>
                                          <p:spTgt spid="20485">
                                            <p:txEl>
                                              <p:pRg st="7" end="7"/>
                                            </p:txEl>
                                          </p:spTgt>
                                        </p:tgtEl>
                                        <p:attrNameLst>
                                          <p:attrName>ppt_x</p:attrName>
                                        </p:attrNameLst>
                                      </p:cBhvr>
                                      <p:tavLst>
                                        <p:tav tm="0">
                                          <p:val>
                                            <p:strVal val="#ppt_x-0.25"/>
                                          </p:val>
                                        </p:tav>
                                        <p:tav tm="100000">
                                          <p:val>
                                            <p:strVal val="#ppt_x"/>
                                          </p:val>
                                        </p:tav>
                                      </p:tavLst>
                                    </p:anim>
                                    <p:anim calcmode="lin" valueType="num">
                                      <p:cBhvr>
                                        <p:cTn id="225" dur="664" tmFilter="0.0,0.0; 0.25,0.07; 0.50,0.2; 0.75,0.467; 1.0,1.0">
                                          <p:stCondLst>
                                            <p:cond delay="0"/>
                                          </p:stCondLst>
                                        </p:cTn>
                                        <p:tgtEl>
                                          <p:spTgt spid="20485">
                                            <p:txEl>
                                              <p:pRg st="7" end="7"/>
                                            </p:txEl>
                                          </p:spTgt>
                                        </p:tgtEl>
                                        <p:attrNameLst>
                                          <p:attrName>ppt_y</p:attrName>
                                        </p:attrNameLst>
                                      </p:cBhvr>
                                      <p:tavLst>
                                        <p:tav tm="0" fmla="#ppt_y-sin(pi*$)/3">
                                          <p:val>
                                            <p:fltVal val="0.5"/>
                                          </p:val>
                                        </p:tav>
                                        <p:tav tm="100000">
                                          <p:val>
                                            <p:fltVal val="1"/>
                                          </p:val>
                                        </p:tav>
                                      </p:tavLst>
                                    </p:anim>
                                    <p:anim calcmode="lin" valueType="num">
                                      <p:cBhvr>
                                        <p:cTn id="226" dur="664" tmFilter="0, 0; 0.125,0.2665; 0.25,0.4; 0.375,0.465; 0.5,0.5;  0.625,0.535; 0.75,0.6; 0.875,0.7335; 1,1">
                                          <p:stCondLst>
                                            <p:cond delay="664"/>
                                          </p:stCondLst>
                                        </p:cTn>
                                        <p:tgtEl>
                                          <p:spTgt spid="20485">
                                            <p:txEl>
                                              <p:pRg st="7" end="7"/>
                                            </p:txEl>
                                          </p:spTgt>
                                        </p:tgtEl>
                                        <p:attrNameLst>
                                          <p:attrName>ppt_y</p:attrName>
                                        </p:attrNameLst>
                                      </p:cBhvr>
                                      <p:tavLst>
                                        <p:tav tm="0" fmla="#ppt_y-sin(pi*$)/9">
                                          <p:val>
                                            <p:fltVal val="0"/>
                                          </p:val>
                                        </p:tav>
                                        <p:tav tm="100000">
                                          <p:val>
                                            <p:fltVal val="1"/>
                                          </p:val>
                                        </p:tav>
                                      </p:tavLst>
                                    </p:anim>
                                    <p:anim calcmode="lin" valueType="num">
                                      <p:cBhvr>
                                        <p:cTn id="227" dur="332" tmFilter="0, 0; 0.125,0.2665; 0.25,0.4; 0.375,0.465; 0.5,0.5;  0.625,0.535; 0.75,0.6; 0.875,0.7335; 1,1">
                                          <p:stCondLst>
                                            <p:cond delay="1324"/>
                                          </p:stCondLst>
                                        </p:cTn>
                                        <p:tgtEl>
                                          <p:spTgt spid="20485">
                                            <p:txEl>
                                              <p:pRg st="7" end="7"/>
                                            </p:txEl>
                                          </p:spTgt>
                                        </p:tgtEl>
                                        <p:attrNameLst>
                                          <p:attrName>ppt_y</p:attrName>
                                        </p:attrNameLst>
                                      </p:cBhvr>
                                      <p:tavLst>
                                        <p:tav tm="0" fmla="#ppt_y-sin(pi*$)/27">
                                          <p:val>
                                            <p:fltVal val="0"/>
                                          </p:val>
                                        </p:tav>
                                        <p:tav tm="100000">
                                          <p:val>
                                            <p:fltVal val="1"/>
                                          </p:val>
                                        </p:tav>
                                      </p:tavLst>
                                    </p:anim>
                                    <p:anim calcmode="lin" valueType="num">
                                      <p:cBhvr>
                                        <p:cTn id="228" dur="164" tmFilter="0, 0; 0.125,0.2665; 0.25,0.4; 0.375,0.465; 0.5,0.5;  0.625,0.535; 0.75,0.6; 0.875,0.7335; 1,1">
                                          <p:stCondLst>
                                            <p:cond delay="1656"/>
                                          </p:stCondLst>
                                        </p:cTn>
                                        <p:tgtEl>
                                          <p:spTgt spid="20485">
                                            <p:txEl>
                                              <p:pRg st="7" end="7"/>
                                            </p:txEl>
                                          </p:spTgt>
                                        </p:tgtEl>
                                        <p:attrNameLst>
                                          <p:attrName>ppt_y</p:attrName>
                                        </p:attrNameLst>
                                      </p:cBhvr>
                                      <p:tavLst>
                                        <p:tav tm="0" fmla="#ppt_y-sin(pi*$)/81">
                                          <p:val>
                                            <p:fltVal val="0"/>
                                          </p:val>
                                        </p:tav>
                                        <p:tav tm="100000">
                                          <p:val>
                                            <p:fltVal val="1"/>
                                          </p:val>
                                        </p:tav>
                                      </p:tavLst>
                                    </p:anim>
                                    <p:animScale>
                                      <p:cBhvr>
                                        <p:cTn id="229" dur="26">
                                          <p:stCondLst>
                                            <p:cond delay="650"/>
                                          </p:stCondLst>
                                        </p:cTn>
                                        <p:tgtEl>
                                          <p:spTgt spid="20485">
                                            <p:txEl>
                                              <p:pRg st="7" end="7"/>
                                            </p:txEl>
                                          </p:spTgt>
                                        </p:tgtEl>
                                      </p:cBhvr>
                                      <p:to x="100000" y="60000"/>
                                    </p:animScale>
                                    <p:animScale>
                                      <p:cBhvr>
                                        <p:cTn id="230" dur="166" decel="50000">
                                          <p:stCondLst>
                                            <p:cond delay="676"/>
                                          </p:stCondLst>
                                        </p:cTn>
                                        <p:tgtEl>
                                          <p:spTgt spid="20485">
                                            <p:txEl>
                                              <p:pRg st="7" end="7"/>
                                            </p:txEl>
                                          </p:spTgt>
                                        </p:tgtEl>
                                      </p:cBhvr>
                                      <p:to x="100000" y="100000"/>
                                    </p:animScale>
                                    <p:animScale>
                                      <p:cBhvr>
                                        <p:cTn id="231" dur="26">
                                          <p:stCondLst>
                                            <p:cond delay="1312"/>
                                          </p:stCondLst>
                                        </p:cTn>
                                        <p:tgtEl>
                                          <p:spTgt spid="20485">
                                            <p:txEl>
                                              <p:pRg st="7" end="7"/>
                                            </p:txEl>
                                          </p:spTgt>
                                        </p:tgtEl>
                                      </p:cBhvr>
                                      <p:to x="100000" y="80000"/>
                                    </p:animScale>
                                    <p:animScale>
                                      <p:cBhvr>
                                        <p:cTn id="232" dur="166" decel="50000">
                                          <p:stCondLst>
                                            <p:cond delay="1338"/>
                                          </p:stCondLst>
                                        </p:cTn>
                                        <p:tgtEl>
                                          <p:spTgt spid="20485">
                                            <p:txEl>
                                              <p:pRg st="7" end="7"/>
                                            </p:txEl>
                                          </p:spTgt>
                                        </p:tgtEl>
                                      </p:cBhvr>
                                      <p:to x="100000" y="100000"/>
                                    </p:animScale>
                                    <p:animScale>
                                      <p:cBhvr>
                                        <p:cTn id="233" dur="26">
                                          <p:stCondLst>
                                            <p:cond delay="1642"/>
                                          </p:stCondLst>
                                        </p:cTn>
                                        <p:tgtEl>
                                          <p:spTgt spid="20485">
                                            <p:txEl>
                                              <p:pRg st="7" end="7"/>
                                            </p:txEl>
                                          </p:spTgt>
                                        </p:tgtEl>
                                      </p:cBhvr>
                                      <p:to x="100000" y="90000"/>
                                    </p:animScale>
                                    <p:animScale>
                                      <p:cBhvr>
                                        <p:cTn id="234" dur="166" decel="50000">
                                          <p:stCondLst>
                                            <p:cond delay="1668"/>
                                          </p:stCondLst>
                                        </p:cTn>
                                        <p:tgtEl>
                                          <p:spTgt spid="20485">
                                            <p:txEl>
                                              <p:pRg st="7" end="7"/>
                                            </p:txEl>
                                          </p:spTgt>
                                        </p:tgtEl>
                                      </p:cBhvr>
                                      <p:to x="100000" y="100000"/>
                                    </p:animScale>
                                    <p:animScale>
                                      <p:cBhvr>
                                        <p:cTn id="235" dur="26">
                                          <p:stCondLst>
                                            <p:cond delay="1808"/>
                                          </p:stCondLst>
                                        </p:cTn>
                                        <p:tgtEl>
                                          <p:spTgt spid="20485">
                                            <p:txEl>
                                              <p:pRg st="7" end="7"/>
                                            </p:txEl>
                                          </p:spTgt>
                                        </p:tgtEl>
                                      </p:cBhvr>
                                      <p:to x="100000" y="95000"/>
                                    </p:animScale>
                                    <p:animScale>
                                      <p:cBhvr>
                                        <p:cTn id="236" dur="166" decel="50000">
                                          <p:stCondLst>
                                            <p:cond delay="1834"/>
                                          </p:stCondLst>
                                        </p:cTn>
                                        <p:tgtEl>
                                          <p:spTgt spid="20485">
                                            <p:txEl>
                                              <p:pRg st="7" end="7"/>
                                            </p:txEl>
                                          </p:spTgt>
                                        </p:tgtEl>
                                      </p:cBhvr>
                                      <p:to x="100000" y="100000"/>
                                    </p:animScale>
                                  </p:childTnLst>
                                </p:cTn>
                              </p:par>
                            </p:childTnLst>
                          </p:cTn>
                        </p:par>
                      </p:childTnLst>
                    </p:cTn>
                  </p:par>
                  <p:par>
                    <p:cTn id="237" fill="hold" nodeType="clickPar">
                      <p:stCondLst>
                        <p:cond delay="indefinite"/>
                      </p:stCondLst>
                      <p:childTnLst>
                        <p:par>
                          <p:cTn id="238" fill="hold" nodeType="withGroup">
                            <p:stCondLst>
                              <p:cond delay="0"/>
                            </p:stCondLst>
                            <p:childTnLst>
                              <p:par>
                                <p:cTn id="239" presetID="26" presetClass="entr" presetSubtype="0" fill="hold" nodeType="clickEffect">
                                  <p:stCondLst>
                                    <p:cond delay="0"/>
                                  </p:stCondLst>
                                  <p:childTnLst>
                                    <p:set>
                                      <p:cBhvr>
                                        <p:cTn id="240" dur="1" fill="hold">
                                          <p:stCondLst>
                                            <p:cond delay="0"/>
                                          </p:stCondLst>
                                        </p:cTn>
                                        <p:tgtEl>
                                          <p:spTgt spid="20486">
                                            <p:txEl>
                                              <p:pRg st="7" end="7"/>
                                            </p:txEl>
                                          </p:spTgt>
                                        </p:tgtEl>
                                        <p:attrNameLst>
                                          <p:attrName>style.visibility</p:attrName>
                                        </p:attrNameLst>
                                      </p:cBhvr>
                                      <p:to>
                                        <p:strVal val="visible"/>
                                      </p:to>
                                    </p:set>
                                    <p:animEffect transition="in" filter="wipe(down)">
                                      <p:cBhvr>
                                        <p:cTn id="241" dur="580">
                                          <p:stCondLst>
                                            <p:cond delay="0"/>
                                          </p:stCondLst>
                                        </p:cTn>
                                        <p:tgtEl>
                                          <p:spTgt spid="20486">
                                            <p:txEl>
                                              <p:pRg st="7" end="7"/>
                                            </p:txEl>
                                          </p:spTgt>
                                        </p:tgtEl>
                                      </p:cBhvr>
                                    </p:animEffect>
                                    <p:anim calcmode="lin" valueType="num">
                                      <p:cBhvr>
                                        <p:cTn id="242" dur="1822" tmFilter="0,0; 0.14,0.36; 0.43,0.73; 0.71,0.91; 1.0,1.0">
                                          <p:stCondLst>
                                            <p:cond delay="0"/>
                                          </p:stCondLst>
                                        </p:cTn>
                                        <p:tgtEl>
                                          <p:spTgt spid="20486">
                                            <p:txEl>
                                              <p:pRg st="7" end="7"/>
                                            </p:txEl>
                                          </p:spTgt>
                                        </p:tgtEl>
                                        <p:attrNameLst>
                                          <p:attrName>ppt_x</p:attrName>
                                        </p:attrNameLst>
                                      </p:cBhvr>
                                      <p:tavLst>
                                        <p:tav tm="0">
                                          <p:val>
                                            <p:strVal val="#ppt_x-0.25"/>
                                          </p:val>
                                        </p:tav>
                                        <p:tav tm="100000">
                                          <p:val>
                                            <p:strVal val="#ppt_x"/>
                                          </p:val>
                                        </p:tav>
                                      </p:tavLst>
                                    </p:anim>
                                    <p:anim calcmode="lin" valueType="num">
                                      <p:cBhvr>
                                        <p:cTn id="243" dur="664" tmFilter="0.0,0.0; 0.25,0.07; 0.50,0.2; 0.75,0.467; 1.0,1.0">
                                          <p:stCondLst>
                                            <p:cond delay="0"/>
                                          </p:stCondLst>
                                        </p:cTn>
                                        <p:tgtEl>
                                          <p:spTgt spid="20486">
                                            <p:txEl>
                                              <p:pRg st="7" end="7"/>
                                            </p:txEl>
                                          </p:spTgt>
                                        </p:tgtEl>
                                        <p:attrNameLst>
                                          <p:attrName>ppt_y</p:attrName>
                                        </p:attrNameLst>
                                      </p:cBhvr>
                                      <p:tavLst>
                                        <p:tav tm="0" fmla="#ppt_y-sin(pi*$)/3">
                                          <p:val>
                                            <p:fltVal val="0.5"/>
                                          </p:val>
                                        </p:tav>
                                        <p:tav tm="100000">
                                          <p:val>
                                            <p:fltVal val="1"/>
                                          </p:val>
                                        </p:tav>
                                      </p:tavLst>
                                    </p:anim>
                                    <p:anim calcmode="lin" valueType="num">
                                      <p:cBhvr>
                                        <p:cTn id="244" dur="664" tmFilter="0, 0; 0.125,0.2665; 0.25,0.4; 0.375,0.465; 0.5,0.5;  0.625,0.535; 0.75,0.6; 0.875,0.7335; 1,1">
                                          <p:stCondLst>
                                            <p:cond delay="664"/>
                                          </p:stCondLst>
                                        </p:cTn>
                                        <p:tgtEl>
                                          <p:spTgt spid="20486">
                                            <p:txEl>
                                              <p:pRg st="7" end="7"/>
                                            </p:txEl>
                                          </p:spTgt>
                                        </p:tgtEl>
                                        <p:attrNameLst>
                                          <p:attrName>ppt_y</p:attrName>
                                        </p:attrNameLst>
                                      </p:cBhvr>
                                      <p:tavLst>
                                        <p:tav tm="0" fmla="#ppt_y-sin(pi*$)/9">
                                          <p:val>
                                            <p:fltVal val="0"/>
                                          </p:val>
                                        </p:tav>
                                        <p:tav tm="100000">
                                          <p:val>
                                            <p:fltVal val="1"/>
                                          </p:val>
                                        </p:tav>
                                      </p:tavLst>
                                    </p:anim>
                                    <p:anim calcmode="lin" valueType="num">
                                      <p:cBhvr>
                                        <p:cTn id="245" dur="332" tmFilter="0, 0; 0.125,0.2665; 0.25,0.4; 0.375,0.465; 0.5,0.5;  0.625,0.535; 0.75,0.6; 0.875,0.7335; 1,1">
                                          <p:stCondLst>
                                            <p:cond delay="1324"/>
                                          </p:stCondLst>
                                        </p:cTn>
                                        <p:tgtEl>
                                          <p:spTgt spid="20486">
                                            <p:txEl>
                                              <p:pRg st="7" end="7"/>
                                            </p:txEl>
                                          </p:spTgt>
                                        </p:tgtEl>
                                        <p:attrNameLst>
                                          <p:attrName>ppt_y</p:attrName>
                                        </p:attrNameLst>
                                      </p:cBhvr>
                                      <p:tavLst>
                                        <p:tav tm="0" fmla="#ppt_y-sin(pi*$)/27">
                                          <p:val>
                                            <p:fltVal val="0"/>
                                          </p:val>
                                        </p:tav>
                                        <p:tav tm="100000">
                                          <p:val>
                                            <p:fltVal val="1"/>
                                          </p:val>
                                        </p:tav>
                                      </p:tavLst>
                                    </p:anim>
                                    <p:anim calcmode="lin" valueType="num">
                                      <p:cBhvr>
                                        <p:cTn id="246" dur="164" tmFilter="0, 0; 0.125,0.2665; 0.25,0.4; 0.375,0.465; 0.5,0.5;  0.625,0.535; 0.75,0.6; 0.875,0.7335; 1,1">
                                          <p:stCondLst>
                                            <p:cond delay="1656"/>
                                          </p:stCondLst>
                                        </p:cTn>
                                        <p:tgtEl>
                                          <p:spTgt spid="20486">
                                            <p:txEl>
                                              <p:pRg st="7" end="7"/>
                                            </p:txEl>
                                          </p:spTgt>
                                        </p:tgtEl>
                                        <p:attrNameLst>
                                          <p:attrName>ppt_y</p:attrName>
                                        </p:attrNameLst>
                                      </p:cBhvr>
                                      <p:tavLst>
                                        <p:tav tm="0" fmla="#ppt_y-sin(pi*$)/81">
                                          <p:val>
                                            <p:fltVal val="0"/>
                                          </p:val>
                                        </p:tav>
                                        <p:tav tm="100000">
                                          <p:val>
                                            <p:fltVal val="1"/>
                                          </p:val>
                                        </p:tav>
                                      </p:tavLst>
                                    </p:anim>
                                    <p:animScale>
                                      <p:cBhvr>
                                        <p:cTn id="247" dur="26">
                                          <p:stCondLst>
                                            <p:cond delay="650"/>
                                          </p:stCondLst>
                                        </p:cTn>
                                        <p:tgtEl>
                                          <p:spTgt spid="20486">
                                            <p:txEl>
                                              <p:pRg st="7" end="7"/>
                                            </p:txEl>
                                          </p:spTgt>
                                        </p:tgtEl>
                                      </p:cBhvr>
                                      <p:to x="100000" y="60000"/>
                                    </p:animScale>
                                    <p:animScale>
                                      <p:cBhvr>
                                        <p:cTn id="248" dur="166" decel="50000">
                                          <p:stCondLst>
                                            <p:cond delay="676"/>
                                          </p:stCondLst>
                                        </p:cTn>
                                        <p:tgtEl>
                                          <p:spTgt spid="20486">
                                            <p:txEl>
                                              <p:pRg st="7" end="7"/>
                                            </p:txEl>
                                          </p:spTgt>
                                        </p:tgtEl>
                                      </p:cBhvr>
                                      <p:to x="100000" y="100000"/>
                                    </p:animScale>
                                    <p:animScale>
                                      <p:cBhvr>
                                        <p:cTn id="249" dur="26">
                                          <p:stCondLst>
                                            <p:cond delay="1312"/>
                                          </p:stCondLst>
                                        </p:cTn>
                                        <p:tgtEl>
                                          <p:spTgt spid="20486">
                                            <p:txEl>
                                              <p:pRg st="7" end="7"/>
                                            </p:txEl>
                                          </p:spTgt>
                                        </p:tgtEl>
                                      </p:cBhvr>
                                      <p:to x="100000" y="80000"/>
                                    </p:animScale>
                                    <p:animScale>
                                      <p:cBhvr>
                                        <p:cTn id="250" dur="166" decel="50000">
                                          <p:stCondLst>
                                            <p:cond delay="1338"/>
                                          </p:stCondLst>
                                        </p:cTn>
                                        <p:tgtEl>
                                          <p:spTgt spid="20486">
                                            <p:txEl>
                                              <p:pRg st="7" end="7"/>
                                            </p:txEl>
                                          </p:spTgt>
                                        </p:tgtEl>
                                      </p:cBhvr>
                                      <p:to x="100000" y="100000"/>
                                    </p:animScale>
                                    <p:animScale>
                                      <p:cBhvr>
                                        <p:cTn id="251" dur="26">
                                          <p:stCondLst>
                                            <p:cond delay="1642"/>
                                          </p:stCondLst>
                                        </p:cTn>
                                        <p:tgtEl>
                                          <p:spTgt spid="20486">
                                            <p:txEl>
                                              <p:pRg st="7" end="7"/>
                                            </p:txEl>
                                          </p:spTgt>
                                        </p:tgtEl>
                                      </p:cBhvr>
                                      <p:to x="100000" y="90000"/>
                                    </p:animScale>
                                    <p:animScale>
                                      <p:cBhvr>
                                        <p:cTn id="252" dur="166" decel="50000">
                                          <p:stCondLst>
                                            <p:cond delay="1668"/>
                                          </p:stCondLst>
                                        </p:cTn>
                                        <p:tgtEl>
                                          <p:spTgt spid="20486">
                                            <p:txEl>
                                              <p:pRg st="7" end="7"/>
                                            </p:txEl>
                                          </p:spTgt>
                                        </p:tgtEl>
                                      </p:cBhvr>
                                      <p:to x="100000" y="100000"/>
                                    </p:animScale>
                                    <p:animScale>
                                      <p:cBhvr>
                                        <p:cTn id="253" dur="26">
                                          <p:stCondLst>
                                            <p:cond delay="1808"/>
                                          </p:stCondLst>
                                        </p:cTn>
                                        <p:tgtEl>
                                          <p:spTgt spid="20486">
                                            <p:txEl>
                                              <p:pRg st="7" end="7"/>
                                            </p:txEl>
                                          </p:spTgt>
                                        </p:tgtEl>
                                      </p:cBhvr>
                                      <p:to x="100000" y="95000"/>
                                    </p:animScale>
                                    <p:animScale>
                                      <p:cBhvr>
                                        <p:cTn id="254" dur="166" decel="50000">
                                          <p:stCondLst>
                                            <p:cond delay="1834"/>
                                          </p:stCondLst>
                                        </p:cTn>
                                        <p:tgtEl>
                                          <p:spTgt spid="20486">
                                            <p:txEl>
                                              <p:pRg st="7" end="7"/>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algn="l" eaLnBrk="1" hangingPunct="1"/>
            <a:r>
              <a:rPr lang="en-US" sz="4000" smtClean="0"/>
              <a:t>Ex. 7:  Using properties of tangents</a:t>
            </a:r>
          </a:p>
        </p:txBody>
      </p:sp>
      <p:sp>
        <p:nvSpPr>
          <p:cNvPr id="32771" name="Rectangle 4"/>
          <p:cNvSpPr>
            <a:spLocks noGrp="1" noChangeArrowheads="1"/>
          </p:cNvSpPr>
          <p:nvPr>
            <p:ph type="body" sz="half" idx="1"/>
          </p:nvPr>
        </p:nvSpPr>
        <p:spPr/>
        <p:txBody>
          <a:bodyPr/>
          <a:lstStyle/>
          <a:p>
            <a:pPr eaLnBrk="1" hangingPunct="1"/>
            <a:r>
              <a:rPr lang="en-US" smtClean="0"/>
              <a:t>AB is tangent to    C at B.</a:t>
            </a:r>
          </a:p>
          <a:p>
            <a:pPr eaLnBrk="1" hangingPunct="1"/>
            <a:r>
              <a:rPr lang="en-US" smtClean="0"/>
              <a:t>AD is tangent to   C at D.</a:t>
            </a:r>
          </a:p>
          <a:p>
            <a:pPr eaLnBrk="1" hangingPunct="1"/>
            <a:r>
              <a:rPr lang="en-US" smtClean="0"/>
              <a:t>Find the value of x. </a:t>
            </a:r>
          </a:p>
        </p:txBody>
      </p:sp>
      <p:grpSp>
        <p:nvGrpSpPr>
          <p:cNvPr id="32772" name="Group 6"/>
          <p:cNvGrpSpPr>
            <a:grpSpLocks/>
          </p:cNvGrpSpPr>
          <p:nvPr/>
        </p:nvGrpSpPr>
        <p:grpSpPr bwMode="auto">
          <a:xfrm>
            <a:off x="4495800" y="1905000"/>
            <a:ext cx="228600" cy="228600"/>
            <a:chOff x="1824" y="2400"/>
            <a:chExt cx="336" cy="336"/>
          </a:xfrm>
        </p:grpSpPr>
        <p:sp>
          <p:nvSpPr>
            <p:cNvPr id="32778" name="Oval 7"/>
            <p:cNvSpPr>
              <a:spLocks noChangeArrowheads="1"/>
            </p:cNvSpPr>
            <p:nvPr/>
          </p:nvSpPr>
          <p:spPr bwMode="auto">
            <a:xfrm>
              <a:off x="1824" y="2400"/>
              <a:ext cx="336" cy="33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9" name="Oval 8"/>
            <p:cNvSpPr>
              <a:spLocks noChangeArrowheads="1"/>
            </p:cNvSpPr>
            <p:nvPr/>
          </p:nvSpPr>
          <p:spPr bwMode="auto">
            <a:xfrm>
              <a:off x="1968" y="254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2773" name="Group 9"/>
          <p:cNvGrpSpPr>
            <a:grpSpLocks/>
          </p:cNvGrpSpPr>
          <p:nvPr/>
        </p:nvGrpSpPr>
        <p:grpSpPr bwMode="auto">
          <a:xfrm>
            <a:off x="4495800" y="2895600"/>
            <a:ext cx="228600" cy="228600"/>
            <a:chOff x="1824" y="2400"/>
            <a:chExt cx="336" cy="336"/>
          </a:xfrm>
        </p:grpSpPr>
        <p:sp>
          <p:nvSpPr>
            <p:cNvPr id="32776" name="Oval 10"/>
            <p:cNvSpPr>
              <a:spLocks noChangeArrowheads="1"/>
            </p:cNvSpPr>
            <p:nvPr/>
          </p:nvSpPr>
          <p:spPr bwMode="auto">
            <a:xfrm>
              <a:off x="1824" y="2400"/>
              <a:ext cx="336" cy="33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7" name="Oval 11"/>
            <p:cNvSpPr>
              <a:spLocks noChangeArrowheads="1"/>
            </p:cNvSpPr>
            <p:nvPr/>
          </p:nvSpPr>
          <p:spPr bwMode="auto">
            <a:xfrm>
              <a:off x="1968" y="254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pic>
        <p:nvPicPr>
          <p:cNvPr id="32774" name="Picture 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1752600"/>
            <a:ext cx="3810000" cy="203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2775" name="Text Box 13"/>
          <p:cNvSpPr txBox="1">
            <a:spLocks noChangeArrowheads="1"/>
          </p:cNvSpPr>
          <p:nvPr/>
        </p:nvSpPr>
        <p:spPr bwMode="auto">
          <a:xfrm>
            <a:off x="7239000" y="198120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solidFill>
                  <a:srgbClr val="0066FF"/>
                </a:solidFill>
              </a:rPr>
              <a:t>x</a:t>
            </a:r>
            <a:r>
              <a:rPr lang="en-US" baseline="30000">
                <a:solidFill>
                  <a:srgbClr val="0066FF"/>
                </a:solidFill>
              </a:rPr>
              <a:t>2</a:t>
            </a:r>
            <a:r>
              <a:rPr lang="en-US">
                <a:solidFill>
                  <a:srgbClr val="0066FF"/>
                </a:solidFill>
              </a:rPr>
              <a:t> + 2</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algn="l" eaLnBrk="1" hangingPunct="1"/>
            <a:r>
              <a:rPr lang="en-US" smtClean="0"/>
              <a:t>Solution:</a:t>
            </a:r>
          </a:p>
        </p:txBody>
      </p:sp>
      <p:pic>
        <p:nvPicPr>
          <p:cNvPr id="33795"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228600"/>
            <a:ext cx="3810000" cy="203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3796" name="Text Box 11"/>
          <p:cNvSpPr txBox="1">
            <a:spLocks noChangeArrowheads="1"/>
          </p:cNvSpPr>
          <p:nvPr/>
        </p:nvSpPr>
        <p:spPr bwMode="auto">
          <a:xfrm>
            <a:off x="7010400" y="38100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solidFill>
                  <a:srgbClr val="0066FF"/>
                </a:solidFill>
              </a:rPr>
              <a:t>x</a:t>
            </a:r>
            <a:r>
              <a:rPr lang="en-US" baseline="30000">
                <a:solidFill>
                  <a:srgbClr val="0066FF"/>
                </a:solidFill>
              </a:rPr>
              <a:t>2</a:t>
            </a:r>
            <a:r>
              <a:rPr lang="en-US">
                <a:solidFill>
                  <a:srgbClr val="0066FF"/>
                </a:solidFill>
              </a:rPr>
              <a:t> + 2</a:t>
            </a:r>
          </a:p>
        </p:txBody>
      </p:sp>
      <p:sp>
        <p:nvSpPr>
          <p:cNvPr id="49164" name="Text Box 12"/>
          <p:cNvSpPr txBox="1">
            <a:spLocks noChangeArrowheads="1"/>
          </p:cNvSpPr>
          <p:nvPr/>
        </p:nvSpPr>
        <p:spPr bwMode="auto">
          <a:xfrm>
            <a:off x="1524000" y="3048000"/>
            <a:ext cx="1676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t>11 = x</a:t>
            </a:r>
            <a:r>
              <a:rPr lang="en-US" baseline="30000"/>
              <a:t>2</a:t>
            </a:r>
            <a:r>
              <a:rPr lang="en-US"/>
              <a:t> + 2</a:t>
            </a:r>
            <a:endParaRPr lang="en-US" baseline="30000"/>
          </a:p>
        </p:txBody>
      </p:sp>
      <p:sp>
        <p:nvSpPr>
          <p:cNvPr id="49165" name="Text Box 13"/>
          <p:cNvSpPr txBox="1">
            <a:spLocks noChangeArrowheads="1"/>
          </p:cNvSpPr>
          <p:nvPr/>
        </p:nvSpPr>
        <p:spPr bwMode="auto">
          <a:xfrm>
            <a:off x="3048000" y="2590800"/>
            <a:ext cx="5867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solidFill>
                  <a:srgbClr val="0066FF"/>
                </a:solidFill>
              </a:rPr>
              <a:t>Two tangent segments from the same point are </a:t>
            </a:r>
            <a:r>
              <a:rPr lang="en-US">
                <a:solidFill>
                  <a:srgbClr val="0066FF"/>
                </a:solidFill>
                <a:sym typeface="Symbol" pitchFamily="18" charset="2"/>
              </a:rPr>
              <a:t></a:t>
            </a:r>
            <a:endParaRPr lang="en-US" baseline="30000">
              <a:solidFill>
                <a:srgbClr val="0066FF"/>
              </a:solidFill>
              <a:sym typeface="Symbol" pitchFamily="18" charset="2"/>
            </a:endParaRPr>
          </a:p>
        </p:txBody>
      </p:sp>
      <p:sp>
        <p:nvSpPr>
          <p:cNvPr id="49166" name="Text Box 14"/>
          <p:cNvSpPr txBox="1">
            <a:spLocks noChangeArrowheads="1"/>
          </p:cNvSpPr>
          <p:nvPr/>
        </p:nvSpPr>
        <p:spPr bwMode="auto">
          <a:xfrm>
            <a:off x="3048000" y="3048000"/>
            <a:ext cx="3657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solidFill>
                  <a:srgbClr val="0066FF"/>
                </a:solidFill>
              </a:rPr>
              <a:t>Substitute values</a:t>
            </a:r>
            <a:endParaRPr lang="en-US" baseline="30000">
              <a:solidFill>
                <a:srgbClr val="0066FF"/>
              </a:solidFill>
            </a:endParaRPr>
          </a:p>
        </p:txBody>
      </p:sp>
      <p:sp>
        <p:nvSpPr>
          <p:cNvPr id="49167" name="Text Box 15"/>
          <p:cNvSpPr txBox="1">
            <a:spLocks noChangeArrowheads="1"/>
          </p:cNvSpPr>
          <p:nvPr/>
        </p:nvSpPr>
        <p:spPr bwMode="auto">
          <a:xfrm>
            <a:off x="1524000" y="2590800"/>
            <a:ext cx="1981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t>AB = AD</a:t>
            </a:r>
            <a:endParaRPr lang="en-US" baseline="30000"/>
          </a:p>
        </p:txBody>
      </p:sp>
      <p:sp>
        <p:nvSpPr>
          <p:cNvPr id="49168" name="Text Box 16"/>
          <p:cNvSpPr txBox="1">
            <a:spLocks noChangeArrowheads="1"/>
          </p:cNvSpPr>
          <p:nvPr/>
        </p:nvSpPr>
        <p:spPr bwMode="auto">
          <a:xfrm>
            <a:off x="1676400" y="3429000"/>
            <a:ext cx="114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t>9 = x</a:t>
            </a:r>
            <a:r>
              <a:rPr lang="en-US" baseline="30000"/>
              <a:t>2</a:t>
            </a:r>
          </a:p>
        </p:txBody>
      </p:sp>
      <p:sp>
        <p:nvSpPr>
          <p:cNvPr id="49169" name="Text Box 17"/>
          <p:cNvSpPr txBox="1">
            <a:spLocks noChangeArrowheads="1"/>
          </p:cNvSpPr>
          <p:nvPr/>
        </p:nvSpPr>
        <p:spPr bwMode="auto">
          <a:xfrm>
            <a:off x="3048000" y="3505200"/>
            <a:ext cx="3581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solidFill>
                  <a:srgbClr val="0066FF"/>
                </a:solidFill>
              </a:rPr>
              <a:t>Subtract 2 from each side.</a:t>
            </a:r>
            <a:endParaRPr lang="en-US" baseline="30000">
              <a:solidFill>
                <a:srgbClr val="0066FF"/>
              </a:solidFill>
            </a:endParaRPr>
          </a:p>
        </p:txBody>
      </p:sp>
      <p:sp>
        <p:nvSpPr>
          <p:cNvPr id="49170" name="Text Box 18"/>
          <p:cNvSpPr txBox="1">
            <a:spLocks noChangeArrowheads="1"/>
          </p:cNvSpPr>
          <p:nvPr/>
        </p:nvSpPr>
        <p:spPr bwMode="auto">
          <a:xfrm>
            <a:off x="1676400" y="3962400"/>
            <a:ext cx="68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t>3 = x</a:t>
            </a:r>
          </a:p>
        </p:txBody>
      </p:sp>
      <p:sp>
        <p:nvSpPr>
          <p:cNvPr id="49171" name="Text Box 19"/>
          <p:cNvSpPr txBox="1">
            <a:spLocks noChangeArrowheads="1"/>
          </p:cNvSpPr>
          <p:nvPr/>
        </p:nvSpPr>
        <p:spPr bwMode="auto">
          <a:xfrm>
            <a:off x="3048000" y="3962400"/>
            <a:ext cx="4038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solidFill>
                  <a:srgbClr val="0066FF"/>
                </a:solidFill>
              </a:rPr>
              <a:t>Find the square root of 9.</a:t>
            </a:r>
            <a:endParaRPr lang="en-US" baseline="30000">
              <a:solidFill>
                <a:srgbClr val="0066FF"/>
              </a:solidFill>
            </a:endParaRPr>
          </a:p>
        </p:txBody>
      </p:sp>
      <p:sp>
        <p:nvSpPr>
          <p:cNvPr id="49172" name="Text Box 20"/>
          <p:cNvSpPr txBox="1">
            <a:spLocks noChangeArrowheads="1"/>
          </p:cNvSpPr>
          <p:nvPr/>
        </p:nvSpPr>
        <p:spPr bwMode="auto">
          <a:xfrm>
            <a:off x="2209800" y="5105400"/>
            <a:ext cx="6248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800">
                <a:solidFill>
                  <a:srgbClr val="FF3300"/>
                </a:solidFill>
              </a:rPr>
              <a:t>The value of x is 3 or -3.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9167"/>
                                        </p:tgtEl>
                                        <p:attrNameLst>
                                          <p:attrName>style.visibility</p:attrName>
                                        </p:attrNameLst>
                                      </p:cBhvr>
                                      <p:to>
                                        <p:strVal val="visible"/>
                                      </p:to>
                                    </p:set>
                                    <p:animEffect transition="in" filter="fade">
                                      <p:cBhvr>
                                        <p:cTn id="7" dur="1000"/>
                                        <p:tgtEl>
                                          <p:spTgt spid="49167"/>
                                        </p:tgtEl>
                                      </p:cBhvr>
                                    </p:animEffect>
                                    <p:anim calcmode="lin" valueType="num">
                                      <p:cBhvr>
                                        <p:cTn id="8" dur="1000" fill="hold"/>
                                        <p:tgtEl>
                                          <p:spTgt spid="49167"/>
                                        </p:tgtEl>
                                        <p:attrNameLst>
                                          <p:attrName>ppt_x</p:attrName>
                                        </p:attrNameLst>
                                      </p:cBhvr>
                                      <p:tavLst>
                                        <p:tav tm="0">
                                          <p:val>
                                            <p:strVal val="#ppt_x"/>
                                          </p:val>
                                        </p:tav>
                                        <p:tav tm="100000">
                                          <p:val>
                                            <p:strVal val="#ppt_x"/>
                                          </p:val>
                                        </p:tav>
                                      </p:tavLst>
                                    </p:anim>
                                    <p:anim calcmode="lin" valueType="num">
                                      <p:cBhvr>
                                        <p:cTn id="9" dur="1000" fill="hold"/>
                                        <p:tgtEl>
                                          <p:spTgt spid="49167"/>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49165"/>
                                        </p:tgtEl>
                                        <p:attrNameLst>
                                          <p:attrName>style.visibility</p:attrName>
                                        </p:attrNameLst>
                                      </p:cBhvr>
                                      <p:to>
                                        <p:strVal val="visible"/>
                                      </p:to>
                                    </p:set>
                                    <p:animEffect transition="in" filter="fade">
                                      <p:cBhvr>
                                        <p:cTn id="14" dur="1000"/>
                                        <p:tgtEl>
                                          <p:spTgt spid="49165"/>
                                        </p:tgtEl>
                                      </p:cBhvr>
                                    </p:animEffect>
                                    <p:anim calcmode="lin" valueType="num">
                                      <p:cBhvr>
                                        <p:cTn id="15" dur="1000" fill="hold"/>
                                        <p:tgtEl>
                                          <p:spTgt spid="49165"/>
                                        </p:tgtEl>
                                        <p:attrNameLst>
                                          <p:attrName>ppt_x</p:attrName>
                                        </p:attrNameLst>
                                      </p:cBhvr>
                                      <p:tavLst>
                                        <p:tav tm="0">
                                          <p:val>
                                            <p:strVal val="#ppt_x"/>
                                          </p:val>
                                        </p:tav>
                                        <p:tav tm="100000">
                                          <p:val>
                                            <p:strVal val="#ppt_x"/>
                                          </p:val>
                                        </p:tav>
                                      </p:tavLst>
                                    </p:anim>
                                    <p:anim calcmode="lin" valueType="num">
                                      <p:cBhvr>
                                        <p:cTn id="16" dur="1000" fill="hold"/>
                                        <p:tgtEl>
                                          <p:spTgt spid="49165"/>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49164"/>
                                        </p:tgtEl>
                                        <p:attrNameLst>
                                          <p:attrName>style.visibility</p:attrName>
                                        </p:attrNameLst>
                                      </p:cBhvr>
                                      <p:to>
                                        <p:strVal val="visible"/>
                                      </p:to>
                                    </p:set>
                                    <p:animEffect transition="in" filter="fade">
                                      <p:cBhvr>
                                        <p:cTn id="21" dur="1000"/>
                                        <p:tgtEl>
                                          <p:spTgt spid="49164"/>
                                        </p:tgtEl>
                                      </p:cBhvr>
                                    </p:animEffect>
                                    <p:anim calcmode="lin" valueType="num">
                                      <p:cBhvr>
                                        <p:cTn id="22" dur="1000" fill="hold"/>
                                        <p:tgtEl>
                                          <p:spTgt spid="49164"/>
                                        </p:tgtEl>
                                        <p:attrNameLst>
                                          <p:attrName>ppt_x</p:attrName>
                                        </p:attrNameLst>
                                      </p:cBhvr>
                                      <p:tavLst>
                                        <p:tav tm="0">
                                          <p:val>
                                            <p:strVal val="#ppt_x"/>
                                          </p:val>
                                        </p:tav>
                                        <p:tav tm="100000">
                                          <p:val>
                                            <p:strVal val="#ppt_x"/>
                                          </p:val>
                                        </p:tav>
                                      </p:tavLst>
                                    </p:anim>
                                    <p:anim calcmode="lin" valueType="num">
                                      <p:cBhvr>
                                        <p:cTn id="23" dur="1000" fill="hold"/>
                                        <p:tgtEl>
                                          <p:spTgt spid="49164"/>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49166"/>
                                        </p:tgtEl>
                                        <p:attrNameLst>
                                          <p:attrName>style.visibility</p:attrName>
                                        </p:attrNameLst>
                                      </p:cBhvr>
                                      <p:to>
                                        <p:strVal val="visible"/>
                                      </p:to>
                                    </p:set>
                                    <p:animEffect transition="in" filter="fade">
                                      <p:cBhvr>
                                        <p:cTn id="28" dur="1000"/>
                                        <p:tgtEl>
                                          <p:spTgt spid="49166"/>
                                        </p:tgtEl>
                                      </p:cBhvr>
                                    </p:animEffect>
                                    <p:anim calcmode="lin" valueType="num">
                                      <p:cBhvr>
                                        <p:cTn id="29" dur="1000" fill="hold"/>
                                        <p:tgtEl>
                                          <p:spTgt spid="49166"/>
                                        </p:tgtEl>
                                        <p:attrNameLst>
                                          <p:attrName>ppt_x</p:attrName>
                                        </p:attrNameLst>
                                      </p:cBhvr>
                                      <p:tavLst>
                                        <p:tav tm="0">
                                          <p:val>
                                            <p:strVal val="#ppt_x"/>
                                          </p:val>
                                        </p:tav>
                                        <p:tav tm="100000">
                                          <p:val>
                                            <p:strVal val="#ppt_x"/>
                                          </p:val>
                                        </p:tav>
                                      </p:tavLst>
                                    </p:anim>
                                    <p:anim calcmode="lin" valueType="num">
                                      <p:cBhvr>
                                        <p:cTn id="30" dur="1000" fill="hold"/>
                                        <p:tgtEl>
                                          <p:spTgt spid="49166"/>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49168"/>
                                        </p:tgtEl>
                                        <p:attrNameLst>
                                          <p:attrName>style.visibility</p:attrName>
                                        </p:attrNameLst>
                                      </p:cBhvr>
                                      <p:to>
                                        <p:strVal val="visible"/>
                                      </p:to>
                                    </p:set>
                                    <p:animEffect transition="in" filter="fade">
                                      <p:cBhvr>
                                        <p:cTn id="35" dur="1000"/>
                                        <p:tgtEl>
                                          <p:spTgt spid="49168"/>
                                        </p:tgtEl>
                                      </p:cBhvr>
                                    </p:animEffect>
                                    <p:anim calcmode="lin" valueType="num">
                                      <p:cBhvr>
                                        <p:cTn id="36" dur="1000" fill="hold"/>
                                        <p:tgtEl>
                                          <p:spTgt spid="49168"/>
                                        </p:tgtEl>
                                        <p:attrNameLst>
                                          <p:attrName>ppt_x</p:attrName>
                                        </p:attrNameLst>
                                      </p:cBhvr>
                                      <p:tavLst>
                                        <p:tav tm="0">
                                          <p:val>
                                            <p:strVal val="#ppt_x"/>
                                          </p:val>
                                        </p:tav>
                                        <p:tav tm="100000">
                                          <p:val>
                                            <p:strVal val="#ppt_x"/>
                                          </p:val>
                                        </p:tav>
                                      </p:tavLst>
                                    </p:anim>
                                    <p:anim calcmode="lin" valueType="num">
                                      <p:cBhvr>
                                        <p:cTn id="37" dur="1000" fill="hold"/>
                                        <p:tgtEl>
                                          <p:spTgt spid="49168"/>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7" presetClass="entr" presetSubtype="0" fill="hold" grpId="0" nodeType="clickEffect">
                                  <p:stCondLst>
                                    <p:cond delay="0"/>
                                  </p:stCondLst>
                                  <p:childTnLst>
                                    <p:set>
                                      <p:cBhvr>
                                        <p:cTn id="41" dur="1" fill="hold">
                                          <p:stCondLst>
                                            <p:cond delay="0"/>
                                          </p:stCondLst>
                                        </p:cTn>
                                        <p:tgtEl>
                                          <p:spTgt spid="49169"/>
                                        </p:tgtEl>
                                        <p:attrNameLst>
                                          <p:attrName>style.visibility</p:attrName>
                                        </p:attrNameLst>
                                      </p:cBhvr>
                                      <p:to>
                                        <p:strVal val="visible"/>
                                      </p:to>
                                    </p:set>
                                    <p:animEffect transition="in" filter="fade">
                                      <p:cBhvr>
                                        <p:cTn id="42" dur="1000"/>
                                        <p:tgtEl>
                                          <p:spTgt spid="49169"/>
                                        </p:tgtEl>
                                      </p:cBhvr>
                                    </p:animEffect>
                                    <p:anim calcmode="lin" valueType="num">
                                      <p:cBhvr>
                                        <p:cTn id="43" dur="1000" fill="hold"/>
                                        <p:tgtEl>
                                          <p:spTgt spid="49169"/>
                                        </p:tgtEl>
                                        <p:attrNameLst>
                                          <p:attrName>ppt_x</p:attrName>
                                        </p:attrNameLst>
                                      </p:cBhvr>
                                      <p:tavLst>
                                        <p:tav tm="0">
                                          <p:val>
                                            <p:strVal val="#ppt_x"/>
                                          </p:val>
                                        </p:tav>
                                        <p:tav tm="100000">
                                          <p:val>
                                            <p:strVal val="#ppt_x"/>
                                          </p:val>
                                        </p:tav>
                                      </p:tavLst>
                                    </p:anim>
                                    <p:anim calcmode="lin" valueType="num">
                                      <p:cBhvr>
                                        <p:cTn id="44" dur="1000" fill="hold"/>
                                        <p:tgtEl>
                                          <p:spTgt spid="49169"/>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49170"/>
                                        </p:tgtEl>
                                        <p:attrNameLst>
                                          <p:attrName>style.visibility</p:attrName>
                                        </p:attrNameLst>
                                      </p:cBhvr>
                                      <p:to>
                                        <p:strVal val="visible"/>
                                      </p:to>
                                    </p:set>
                                    <p:animEffect transition="in" filter="fade">
                                      <p:cBhvr>
                                        <p:cTn id="49" dur="1000"/>
                                        <p:tgtEl>
                                          <p:spTgt spid="49170"/>
                                        </p:tgtEl>
                                      </p:cBhvr>
                                    </p:animEffect>
                                    <p:anim calcmode="lin" valueType="num">
                                      <p:cBhvr>
                                        <p:cTn id="50" dur="1000" fill="hold"/>
                                        <p:tgtEl>
                                          <p:spTgt spid="49170"/>
                                        </p:tgtEl>
                                        <p:attrNameLst>
                                          <p:attrName>ppt_x</p:attrName>
                                        </p:attrNameLst>
                                      </p:cBhvr>
                                      <p:tavLst>
                                        <p:tav tm="0">
                                          <p:val>
                                            <p:strVal val="#ppt_x"/>
                                          </p:val>
                                        </p:tav>
                                        <p:tav tm="100000">
                                          <p:val>
                                            <p:strVal val="#ppt_x"/>
                                          </p:val>
                                        </p:tav>
                                      </p:tavLst>
                                    </p:anim>
                                    <p:anim calcmode="lin" valueType="num">
                                      <p:cBhvr>
                                        <p:cTn id="51" dur="1000" fill="hold"/>
                                        <p:tgtEl>
                                          <p:spTgt spid="49170"/>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7" presetClass="entr" presetSubtype="0" fill="hold" grpId="0" nodeType="clickEffect">
                                  <p:stCondLst>
                                    <p:cond delay="0"/>
                                  </p:stCondLst>
                                  <p:childTnLst>
                                    <p:set>
                                      <p:cBhvr>
                                        <p:cTn id="55" dur="1" fill="hold">
                                          <p:stCondLst>
                                            <p:cond delay="0"/>
                                          </p:stCondLst>
                                        </p:cTn>
                                        <p:tgtEl>
                                          <p:spTgt spid="49171"/>
                                        </p:tgtEl>
                                        <p:attrNameLst>
                                          <p:attrName>style.visibility</p:attrName>
                                        </p:attrNameLst>
                                      </p:cBhvr>
                                      <p:to>
                                        <p:strVal val="visible"/>
                                      </p:to>
                                    </p:set>
                                    <p:animEffect transition="in" filter="fade">
                                      <p:cBhvr>
                                        <p:cTn id="56" dur="1000"/>
                                        <p:tgtEl>
                                          <p:spTgt spid="49171"/>
                                        </p:tgtEl>
                                      </p:cBhvr>
                                    </p:animEffect>
                                    <p:anim calcmode="lin" valueType="num">
                                      <p:cBhvr>
                                        <p:cTn id="57" dur="1000" fill="hold"/>
                                        <p:tgtEl>
                                          <p:spTgt spid="49171"/>
                                        </p:tgtEl>
                                        <p:attrNameLst>
                                          <p:attrName>ppt_x</p:attrName>
                                        </p:attrNameLst>
                                      </p:cBhvr>
                                      <p:tavLst>
                                        <p:tav tm="0">
                                          <p:val>
                                            <p:strVal val="#ppt_x"/>
                                          </p:val>
                                        </p:tav>
                                        <p:tav tm="100000">
                                          <p:val>
                                            <p:strVal val="#ppt_x"/>
                                          </p:val>
                                        </p:tav>
                                      </p:tavLst>
                                    </p:anim>
                                    <p:anim calcmode="lin" valueType="num">
                                      <p:cBhvr>
                                        <p:cTn id="58" dur="1000" fill="hold"/>
                                        <p:tgtEl>
                                          <p:spTgt spid="49171"/>
                                        </p:tgtEl>
                                        <p:attrNameLst>
                                          <p:attrName>ppt_y</p:attrName>
                                        </p:attrNameLst>
                                      </p:cBhvr>
                                      <p:tavLst>
                                        <p:tav tm="0">
                                          <p:val>
                                            <p:strVal val="#ppt_y-.1"/>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35" presetClass="entr" presetSubtype="0" fill="hold" grpId="0" nodeType="clickEffect">
                                  <p:stCondLst>
                                    <p:cond delay="0"/>
                                  </p:stCondLst>
                                  <p:childTnLst>
                                    <p:set>
                                      <p:cBhvr>
                                        <p:cTn id="62" dur="1" fill="hold">
                                          <p:stCondLst>
                                            <p:cond delay="0"/>
                                          </p:stCondLst>
                                        </p:cTn>
                                        <p:tgtEl>
                                          <p:spTgt spid="49172"/>
                                        </p:tgtEl>
                                        <p:attrNameLst>
                                          <p:attrName>style.visibility</p:attrName>
                                        </p:attrNameLst>
                                      </p:cBhvr>
                                      <p:to>
                                        <p:strVal val="visible"/>
                                      </p:to>
                                    </p:set>
                                    <p:animEffect transition="in" filter="fade">
                                      <p:cBhvr>
                                        <p:cTn id="63" dur="2000"/>
                                        <p:tgtEl>
                                          <p:spTgt spid="49172"/>
                                        </p:tgtEl>
                                      </p:cBhvr>
                                    </p:animEffect>
                                    <p:anim calcmode="lin" valueType="num">
                                      <p:cBhvr>
                                        <p:cTn id="64" dur="2000" fill="hold"/>
                                        <p:tgtEl>
                                          <p:spTgt spid="49172"/>
                                        </p:tgtEl>
                                        <p:attrNameLst>
                                          <p:attrName>style.rotation</p:attrName>
                                        </p:attrNameLst>
                                      </p:cBhvr>
                                      <p:tavLst>
                                        <p:tav tm="0">
                                          <p:val>
                                            <p:fltVal val="720"/>
                                          </p:val>
                                        </p:tav>
                                        <p:tav tm="100000">
                                          <p:val>
                                            <p:fltVal val="0"/>
                                          </p:val>
                                        </p:tav>
                                      </p:tavLst>
                                    </p:anim>
                                    <p:anim calcmode="lin" valueType="num">
                                      <p:cBhvr>
                                        <p:cTn id="65" dur="2000" fill="hold"/>
                                        <p:tgtEl>
                                          <p:spTgt spid="49172"/>
                                        </p:tgtEl>
                                        <p:attrNameLst>
                                          <p:attrName>ppt_h</p:attrName>
                                        </p:attrNameLst>
                                      </p:cBhvr>
                                      <p:tavLst>
                                        <p:tav tm="0">
                                          <p:val>
                                            <p:fltVal val="0"/>
                                          </p:val>
                                        </p:tav>
                                        <p:tav tm="100000">
                                          <p:val>
                                            <p:strVal val="#ppt_h"/>
                                          </p:val>
                                        </p:tav>
                                      </p:tavLst>
                                    </p:anim>
                                    <p:anim calcmode="lin" valueType="num">
                                      <p:cBhvr>
                                        <p:cTn id="66" dur="2000" fill="hold"/>
                                        <p:tgtEl>
                                          <p:spTgt spid="49172"/>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64" grpId="0"/>
      <p:bldP spid="49165" grpId="0"/>
      <p:bldP spid="49166" grpId="0"/>
      <p:bldP spid="49167" grpId="0"/>
      <p:bldP spid="49168" grpId="0"/>
      <p:bldP spid="49169" grpId="0"/>
      <p:bldP spid="49170" grpId="0"/>
      <p:bldP spid="49171" grpId="0"/>
      <p:bldP spid="4917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algn="l" eaLnBrk="1" hangingPunct="1"/>
            <a:r>
              <a:rPr lang="en-US" smtClean="0"/>
              <a:t>Some definitions you need</a:t>
            </a:r>
          </a:p>
        </p:txBody>
      </p:sp>
      <p:sp>
        <p:nvSpPr>
          <p:cNvPr id="5123" name="Rectangle 3"/>
          <p:cNvSpPr>
            <a:spLocks noGrp="1" noChangeArrowheads="1"/>
          </p:cNvSpPr>
          <p:nvPr>
            <p:ph type="body" sz="half" idx="1"/>
          </p:nvPr>
        </p:nvSpPr>
        <p:spPr/>
        <p:txBody>
          <a:bodyPr/>
          <a:lstStyle/>
          <a:p>
            <a:pPr eaLnBrk="1" hangingPunct="1"/>
            <a:r>
              <a:rPr lang="en-US" sz="2400" smtClean="0"/>
              <a:t>The distance across the circle, through its center is the </a:t>
            </a:r>
            <a:r>
              <a:rPr lang="en-US" sz="2400" smtClean="0">
                <a:solidFill>
                  <a:srgbClr val="FF3300"/>
                </a:solidFill>
              </a:rPr>
              <a:t>diameter</a:t>
            </a:r>
            <a:r>
              <a:rPr lang="en-US" sz="2400" smtClean="0"/>
              <a:t> of the circle.  The diameter is twice the radius.</a:t>
            </a:r>
          </a:p>
          <a:p>
            <a:pPr eaLnBrk="1" hangingPunct="1"/>
            <a:r>
              <a:rPr lang="en-US" sz="2400" smtClean="0"/>
              <a:t>The terms </a:t>
            </a:r>
            <a:r>
              <a:rPr lang="en-US" sz="2400" smtClean="0">
                <a:solidFill>
                  <a:srgbClr val="FF3300"/>
                </a:solidFill>
              </a:rPr>
              <a:t>radius</a:t>
            </a:r>
            <a:r>
              <a:rPr lang="en-US" sz="2400" smtClean="0"/>
              <a:t> and </a:t>
            </a:r>
            <a:r>
              <a:rPr lang="en-US" sz="2400" smtClean="0">
                <a:solidFill>
                  <a:srgbClr val="FF3300"/>
                </a:solidFill>
              </a:rPr>
              <a:t>diameter</a:t>
            </a:r>
            <a:r>
              <a:rPr lang="en-US" sz="2400" smtClean="0"/>
              <a:t> describe segments as well as measures.</a:t>
            </a:r>
          </a:p>
        </p:txBody>
      </p:sp>
      <p:grpSp>
        <p:nvGrpSpPr>
          <p:cNvPr id="5124" name="Group 4"/>
          <p:cNvGrpSpPr>
            <a:grpSpLocks/>
          </p:cNvGrpSpPr>
          <p:nvPr/>
        </p:nvGrpSpPr>
        <p:grpSpPr bwMode="auto">
          <a:xfrm>
            <a:off x="9829800" y="2667000"/>
            <a:ext cx="457200" cy="457200"/>
            <a:chOff x="1824" y="2400"/>
            <a:chExt cx="336" cy="336"/>
          </a:xfrm>
        </p:grpSpPr>
        <p:sp>
          <p:nvSpPr>
            <p:cNvPr id="5129" name="Oval 5"/>
            <p:cNvSpPr>
              <a:spLocks noChangeArrowheads="1"/>
            </p:cNvSpPr>
            <p:nvPr/>
          </p:nvSpPr>
          <p:spPr bwMode="auto">
            <a:xfrm>
              <a:off x="1824" y="2400"/>
              <a:ext cx="336" cy="33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0" name="Oval 6"/>
            <p:cNvSpPr>
              <a:spLocks noChangeArrowheads="1"/>
            </p:cNvSpPr>
            <p:nvPr/>
          </p:nvSpPr>
          <p:spPr bwMode="auto">
            <a:xfrm>
              <a:off x="1968" y="254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pic>
        <p:nvPicPr>
          <p:cNvPr id="5125"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1651000"/>
            <a:ext cx="4095750" cy="334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126" name="Line 10"/>
          <p:cNvSpPr>
            <a:spLocks noChangeShapeType="1"/>
          </p:cNvSpPr>
          <p:nvPr/>
        </p:nvSpPr>
        <p:spPr bwMode="auto">
          <a:xfrm>
            <a:off x="6400800" y="2971800"/>
            <a:ext cx="4572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7" name="Line 11"/>
          <p:cNvSpPr>
            <a:spLocks noChangeShapeType="1"/>
          </p:cNvSpPr>
          <p:nvPr/>
        </p:nvSpPr>
        <p:spPr bwMode="auto">
          <a:xfrm flipH="1">
            <a:off x="6477000" y="2438400"/>
            <a:ext cx="1676400" cy="838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8" name="Line 12"/>
          <p:cNvSpPr>
            <a:spLocks noChangeShapeType="1"/>
          </p:cNvSpPr>
          <p:nvPr/>
        </p:nvSpPr>
        <p:spPr bwMode="auto">
          <a:xfrm flipV="1">
            <a:off x="7010400" y="33528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lgn="l" eaLnBrk="1" hangingPunct="1"/>
            <a:r>
              <a:rPr lang="en-US" smtClean="0"/>
              <a:t>Some definitions you need</a:t>
            </a:r>
          </a:p>
        </p:txBody>
      </p:sp>
      <p:sp>
        <p:nvSpPr>
          <p:cNvPr id="6147" name="Rectangle 3"/>
          <p:cNvSpPr>
            <a:spLocks noGrp="1" noChangeArrowheads="1"/>
          </p:cNvSpPr>
          <p:nvPr>
            <p:ph type="body" sz="half" idx="1"/>
          </p:nvPr>
        </p:nvSpPr>
        <p:spPr/>
        <p:txBody>
          <a:bodyPr/>
          <a:lstStyle/>
          <a:p>
            <a:pPr eaLnBrk="1" hangingPunct="1"/>
            <a:r>
              <a:rPr lang="en-US" smtClean="0"/>
              <a:t>A radius is a segment whose endpoints are the center of the circle and a point on the circle.</a:t>
            </a:r>
          </a:p>
          <a:p>
            <a:pPr eaLnBrk="1" hangingPunct="1"/>
            <a:r>
              <a:rPr lang="en-US" smtClean="0"/>
              <a:t>QP, QR, and QS are radii of 	Q.  All radii of a circle are congruent.</a:t>
            </a:r>
          </a:p>
        </p:txBody>
      </p:sp>
      <p:grpSp>
        <p:nvGrpSpPr>
          <p:cNvPr id="6148" name="Group 4"/>
          <p:cNvGrpSpPr>
            <a:grpSpLocks/>
          </p:cNvGrpSpPr>
          <p:nvPr/>
        </p:nvGrpSpPr>
        <p:grpSpPr bwMode="auto">
          <a:xfrm>
            <a:off x="3657600" y="4953000"/>
            <a:ext cx="457200" cy="457200"/>
            <a:chOff x="1824" y="2400"/>
            <a:chExt cx="336" cy="336"/>
          </a:xfrm>
        </p:grpSpPr>
        <p:sp>
          <p:nvSpPr>
            <p:cNvPr id="6153" name="Oval 5"/>
            <p:cNvSpPr>
              <a:spLocks noChangeArrowheads="1"/>
            </p:cNvSpPr>
            <p:nvPr/>
          </p:nvSpPr>
          <p:spPr bwMode="auto">
            <a:xfrm>
              <a:off x="1824" y="2400"/>
              <a:ext cx="336" cy="33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4" name="Oval 6"/>
            <p:cNvSpPr>
              <a:spLocks noChangeArrowheads="1"/>
            </p:cNvSpPr>
            <p:nvPr/>
          </p:nvSpPr>
          <p:spPr bwMode="auto">
            <a:xfrm>
              <a:off x="1968" y="254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pic>
        <p:nvPicPr>
          <p:cNvPr id="6149"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9388" y="1600200"/>
            <a:ext cx="3341687" cy="3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150" name="Line 12"/>
          <p:cNvSpPr>
            <a:spLocks noChangeShapeType="1"/>
          </p:cNvSpPr>
          <p:nvPr/>
        </p:nvSpPr>
        <p:spPr bwMode="auto">
          <a:xfrm>
            <a:off x="1828800" y="4495800"/>
            <a:ext cx="533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51" name="Line 13"/>
          <p:cNvSpPr>
            <a:spLocks noChangeShapeType="1"/>
          </p:cNvSpPr>
          <p:nvPr/>
        </p:nvSpPr>
        <p:spPr bwMode="auto">
          <a:xfrm>
            <a:off x="2590800" y="4495800"/>
            <a:ext cx="533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52" name="Line 14"/>
          <p:cNvSpPr>
            <a:spLocks noChangeShapeType="1"/>
          </p:cNvSpPr>
          <p:nvPr/>
        </p:nvSpPr>
        <p:spPr bwMode="auto">
          <a:xfrm>
            <a:off x="4038600" y="4495800"/>
            <a:ext cx="45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lgn="l" eaLnBrk="1" hangingPunct="1"/>
            <a:r>
              <a:rPr lang="en-US" smtClean="0"/>
              <a:t>Some definitions you need</a:t>
            </a:r>
          </a:p>
        </p:txBody>
      </p:sp>
      <p:sp>
        <p:nvSpPr>
          <p:cNvPr id="7171" name="Rectangle 3"/>
          <p:cNvSpPr>
            <a:spLocks noGrp="1" noChangeArrowheads="1"/>
          </p:cNvSpPr>
          <p:nvPr>
            <p:ph type="body" sz="half" idx="1"/>
          </p:nvPr>
        </p:nvSpPr>
        <p:spPr/>
        <p:txBody>
          <a:bodyPr/>
          <a:lstStyle/>
          <a:p>
            <a:pPr eaLnBrk="1" hangingPunct="1">
              <a:lnSpc>
                <a:spcPct val="90000"/>
              </a:lnSpc>
            </a:pPr>
            <a:r>
              <a:rPr lang="en-US" smtClean="0"/>
              <a:t>A </a:t>
            </a:r>
            <a:r>
              <a:rPr lang="en-US" smtClean="0">
                <a:solidFill>
                  <a:srgbClr val="FF3300"/>
                </a:solidFill>
              </a:rPr>
              <a:t>chord </a:t>
            </a:r>
            <a:r>
              <a:rPr lang="en-US" smtClean="0"/>
              <a:t>is a segment whose endpoints are points on the circle.  PS and PR are </a:t>
            </a:r>
            <a:r>
              <a:rPr lang="en-US" smtClean="0">
                <a:solidFill>
                  <a:srgbClr val="FF3300"/>
                </a:solidFill>
              </a:rPr>
              <a:t>chords</a:t>
            </a:r>
            <a:r>
              <a:rPr lang="en-US" smtClean="0"/>
              <a:t>.</a:t>
            </a:r>
          </a:p>
          <a:p>
            <a:pPr eaLnBrk="1" hangingPunct="1">
              <a:lnSpc>
                <a:spcPct val="90000"/>
              </a:lnSpc>
            </a:pPr>
            <a:r>
              <a:rPr lang="en-US" smtClean="0"/>
              <a:t>A </a:t>
            </a:r>
            <a:r>
              <a:rPr lang="en-US" smtClean="0">
                <a:solidFill>
                  <a:srgbClr val="FF3300"/>
                </a:solidFill>
              </a:rPr>
              <a:t>diameter</a:t>
            </a:r>
            <a:r>
              <a:rPr lang="en-US" smtClean="0"/>
              <a:t> is a chord that passes through the center of the circle.  PR is a </a:t>
            </a:r>
            <a:r>
              <a:rPr lang="en-US" smtClean="0">
                <a:solidFill>
                  <a:srgbClr val="FF3300"/>
                </a:solidFill>
              </a:rPr>
              <a:t>diameter</a:t>
            </a:r>
            <a:r>
              <a:rPr lang="en-US" smtClean="0"/>
              <a:t>.</a:t>
            </a:r>
          </a:p>
        </p:txBody>
      </p:sp>
      <p:pic>
        <p:nvPicPr>
          <p:cNvPr id="7172"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9388" y="1600200"/>
            <a:ext cx="3341687" cy="3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173" name="Line 8"/>
          <p:cNvSpPr>
            <a:spLocks noChangeShapeType="1"/>
          </p:cNvSpPr>
          <p:nvPr/>
        </p:nvSpPr>
        <p:spPr bwMode="auto">
          <a:xfrm>
            <a:off x="3962400" y="5410200"/>
            <a:ext cx="533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74" name="Line 9"/>
          <p:cNvSpPr>
            <a:spLocks noChangeShapeType="1"/>
          </p:cNvSpPr>
          <p:nvPr/>
        </p:nvSpPr>
        <p:spPr bwMode="auto">
          <a:xfrm>
            <a:off x="4267200" y="3352800"/>
            <a:ext cx="533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75" name="Line 10"/>
          <p:cNvSpPr>
            <a:spLocks noChangeShapeType="1"/>
          </p:cNvSpPr>
          <p:nvPr/>
        </p:nvSpPr>
        <p:spPr bwMode="auto">
          <a:xfrm>
            <a:off x="3048000" y="3352800"/>
            <a:ext cx="45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457200"/>
            <a:ext cx="9220200" cy="587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195" name="Rectangle 2"/>
          <p:cNvSpPr>
            <a:spLocks noGrp="1" noChangeArrowheads="1"/>
          </p:cNvSpPr>
          <p:nvPr>
            <p:ph type="title"/>
          </p:nvPr>
        </p:nvSpPr>
        <p:spPr/>
        <p:txBody>
          <a:bodyPr/>
          <a:lstStyle/>
          <a:p>
            <a:pPr algn="l" eaLnBrk="1" hangingPunct="1"/>
            <a:r>
              <a:rPr lang="en-US" smtClean="0"/>
              <a:t>Some definitions you need</a:t>
            </a:r>
          </a:p>
        </p:txBody>
      </p:sp>
      <p:sp>
        <p:nvSpPr>
          <p:cNvPr id="8196" name="Rectangle 3"/>
          <p:cNvSpPr>
            <a:spLocks noGrp="1" noChangeArrowheads="1"/>
          </p:cNvSpPr>
          <p:nvPr>
            <p:ph type="body" sz="half" idx="1"/>
          </p:nvPr>
        </p:nvSpPr>
        <p:spPr>
          <a:solidFill>
            <a:schemeClr val="bg1"/>
          </a:solidFill>
        </p:spPr>
        <p:txBody>
          <a:bodyPr/>
          <a:lstStyle/>
          <a:p>
            <a:pPr eaLnBrk="1" hangingPunct="1">
              <a:lnSpc>
                <a:spcPct val="90000"/>
              </a:lnSpc>
            </a:pPr>
            <a:r>
              <a:rPr lang="en-US" smtClean="0"/>
              <a:t>A </a:t>
            </a:r>
            <a:r>
              <a:rPr lang="en-US" smtClean="0">
                <a:solidFill>
                  <a:srgbClr val="FF3300"/>
                </a:solidFill>
              </a:rPr>
              <a:t>secant</a:t>
            </a:r>
            <a:r>
              <a:rPr lang="en-US" smtClean="0"/>
              <a:t> is a line that intersects a circle in two points.  </a:t>
            </a:r>
            <a:r>
              <a:rPr lang="en-US" smtClean="0">
                <a:solidFill>
                  <a:srgbClr val="FF3300"/>
                </a:solidFill>
              </a:rPr>
              <a:t>Line</a:t>
            </a:r>
            <a:r>
              <a:rPr lang="en-US" smtClean="0"/>
              <a:t> </a:t>
            </a:r>
            <a:r>
              <a:rPr lang="en-US" smtClean="0">
                <a:solidFill>
                  <a:srgbClr val="FF3300"/>
                </a:solidFill>
              </a:rPr>
              <a:t>k</a:t>
            </a:r>
            <a:r>
              <a:rPr lang="en-US" smtClean="0"/>
              <a:t> is a secant.</a:t>
            </a:r>
          </a:p>
          <a:p>
            <a:pPr eaLnBrk="1" hangingPunct="1">
              <a:lnSpc>
                <a:spcPct val="90000"/>
              </a:lnSpc>
            </a:pPr>
            <a:r>
              <a:rPr lang="en-US" smtClean="0"/>
              <a:t>A </a:t>
            </a:r>
            <a:r>
              <a:rPr lang="en-US" smtClean="0">
                <a:solidFill>
                  <a:srgbClr val="FF3300"/>
                </a:solidFill>
              </a:rPr>
              <a:t>tangent</a:t>
            </a:r>
            <a:r>
              <a:rPr lang="en-US" smtClean="0"/>
              <a:t> is a line in the plane of a circle that intersects the circle in exactly one point.  </a:t>
            </a:r>
            <a:r>
              <a:rPr lang="en-US" smtClean="0">
                <a:solidFill>
                  <a:srgbClr val="FF3300"/>
                </a:solidFill>
              </a:rPr>
              <a:t>Line</a:t>
            </a:r>
            <a:r>
              <a:rPr lang="en-US" smtClean="0"/>
              <a:t> </a:t>
            </a:r>
            <a:r>
              <a:rPr lang="en-US" smtClean="0">
                <a:solidFill>
                  <a:srgbClr val="FF3300"/>
                </a:solidFill>
              </a:rPr>
              <a:t>j</a:t>
            </a:r>
            <a:r>
              <a:rPr lang="en-US" smtClean="0"/>
              <a:t> is a tangent.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title"/>
          </p:nvPr>
        </p:nvSpPr>
        <p:spPr/>
        <p:txBody>
          <a:bodyPr/>
          <a:lstStyle/>
          <a:p>
            <a:pPr algn="l" eaLnBrk="1" hangingPunct="1"/>
            <a:r>
              <a:rPr lang="en-US" sz="4000" smtClean="0"/>
              <a:t>Ex. 1:  Identifying Special Segments and Lines</a:t>
            </a:r>
          </a:p>
        </p:txBody>
      </p:sp>
      <p:sp>
        <p:nvSpPr>
          <p:cNvPr id="9219" name="Text Box 9"/>
          <p:cNvSpPr txBox="1">
            <a:spLocks noChangeArrowheads="1"/>
          </p:cNvSpPr>
          <p:nvPr/>
        </p:nvSpPr>
        <p:spPr bwMode="auto">
          <a:xfrm>
            <a:off x="1219200" y="1676400"/>
            <a:ext cx="3810000" cy="4035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20000"/>
              </a:spcBef>
            </a:pPr>
            <a:r>
              <a:rPr lang="en-US" sz="2400"/>
              <a:t>Tell whether the line or segment is best described as a chord, a secant, a tangent, a diameter, or a radius of    C.</a:t>
            </a:r>
          </a:p>
          <a:p>
            <a:pPr eaLnBrk="1" hangingPunct="1">
              <a:spcBef>
                <a:spcPct val="20000"/>
              </a:spcBef>
              <a:buFontTx/>
              <a:buAutoNum type="alphaLcPeriod"/>
            </a:pPr>
            <a:r>
              <a:rPr lang="en-US" sz="2400"/>
              <a:t>AD</a:t>
            </a:r>
          </a:p>
          <a:p>
            <a:pPr eaLnBrk="1" hangingPunct="1">
              <a:spcBef>
                <a:spcPct val="20000"/>
              </a:spcBef>
              <a:buFontTx/>
              <a:buAutoNum type="alphaLcPeriod"/>
            </a:pPr>
            <a:r>
              <a:rPr lang="en-US" sz="2400"/>
              <a:t>CD</a:t>
            </a:r>
          </a:p>
          <a:p>
            <a:pPr eaLnBrk="1" hangingPunct="1">
              <a:spcBef>
                <a:spcPct val="20000"/>
              </a:spcBef>
              <a:buFontTx/>
              <a:buAutoNum type="alphaLcPeriod"/>
            </a:pPr>
            <a:r>
              <a:rPr lang="en-US" sz="2400"/>
              <a:t>EG</a:t>
            </a:r>
          </a:p>
          <a:p>
            <a:pPr eaLnBrk="1" hangingPunct="1">
              <a:spcBef>
                <a:spcPct val="20000"/>
              </a:spcBef>
              <a:buFontTx/>
              <a:buAutoNum type="alphaLcPeriod"/>
            </a:pPr>
            <a:r>
              <a:rPr lang="en-US" sz="2400"/>
              <a:t>HB</a:t>
            </a:r>
          </a:p>
        </p:txBody>
      </p:sp>
      <p:grpSp>
        <p:nvGrpSpPr>
          <p:cNvPr id="9220" name="Group 5"/>
          <p:cNvGrpSpPr>
            <a:grpSpLocks/>
          </p:cNvGrpSpPr>
          <p:nvPr/>
        </p:nvGrpSpPr>
        <p:grpSpPr bwMode="auto">
          <a:xfrm>
            <a:off x="2590800" y="3276600"/>
            <a:ext cx="228600" cy="228600"/>
            <a:chOff x="1824" y="2400"/>
            <a:chExt cx="336" cy="336"/>
          </a:xfrm>
        </p:grpSpPr>
        <p:sp>
          <p:nvSpPr>
            <p:cNvPr id="9226" name="Oval 6"/>
            <p:cNvSpPr>
              <a:spLocks noChangeArrowheads="1"/>
            </p:cNvSpPr>
            <p:nvPr/>
          </p:nvSpPr>
          <p:spPr bwMode="auto">
            <a:xfrm>
              <a:off x="1824" y="2400"/>
              <a:ext cx="336" cy="33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7" name="Oval 7"/>
            <p:cNvSpPr>
              <a:spLocks noChangeArrowheads="1"/>
            </p:cNvSpPr>
            <p:nvPr/>
          </p:nvSpPr>
          <p:spPr bwMode="auto">
            <a:xfrm>
              <a:off x="1968" y="254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9221" name="Line 10"/>
          <p:cNvSpPr>
            <a:spLocks noChangeShapeType="1"/>
          </p:cNvSpPr>
          <p:nvPr/>
        </p:nvSpPr>
        <p:spPr bwMode="auto">
          <a:xfrm>
            <a:off x="1600200" y="4876800"/>
            <a:ext cx="5334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2" name="Line 11"/>
          <p:cNvSpPr>
            <a:spLocks noChangeShapeType="1"/>
          </p:cNvSpPr>
          <p:nvPr/>
        </p:nvSpPr>
        <p:spPr bwMode="auto">
          <a:xfrm>
            <a:off x="1600200" y="3962400"/>
            <a:ext cx="381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3" name="Line 12"/>
          <p:cNvSpPr>
            <a:spLocks noChangeShapeType="1"/>
          </p:cNvSpPr>
          <p:nvPr/>
        </p:nvSpPr>
        <p:spPr bwMode="auto">
          <a:xfrm>
            <a:off x="1600200" y="4419600"/>
            <a:ext cx="381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4" name="Line 13"/>
          <p:cNvSpPr>
            <a:spLocks noChangeShapeType="1"/>
          </p:cNvSpPr>
          <p:nvPr/>
        </p:nvSpPr>
        <p:spPr bwMode="auto">
          <a:xfrm>
            <a:off x="1600200" y="5334000"/>
            <a:ext cx="381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9225" name="Picture 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3400" y="2743200"/>
            <a:ext cx="4572000" cy="353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algn="l" eaLnBrk="1" hangingPunct="1"/>
            <a:r>
              <a:rPr lang="en-US" sz="4000" smtClean="0"/>
              <a:t>Ex. 1:  Identifying Special Segments and Lines</a:t>
            </a:r>
          </a:p>
        </p:txBody>
      </p:sp>
      <p:sp>
        <p:nvSpPr>
          <p:cNvPr id="10243" name="Text Box 3"/>
          <p:cNvSpPr txBox="1">
            <a:spLocks noChangeArrowheads="1"/>
          </p:cNvSpPr>
          <p:nvPr/>
        </p:nvSpPr>
        <p:spPr bwMode="auto">
          <a:xfrm>
            <a:off x="1219200" y="1676400"/>
            <a:ext cx="3810000" cy="4400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20000"/>
              </a:spcBef>
            </a:pPr>
            <a:r>
              <a:rPr lang="en-US" sz="2400"/>
              <a:t>Tell whether the line or segment is best described as a chord, a secant, a tangent, a diameter, or a radius of    C.</a:t>
            </a:r>
          </a:p>
          <a:p>
            <a:pPr eaLnBrk="1" hangingPunct="1">
              <a:spcBef>
                <a:spcPct val="20000"/>
              </a:spcBef>
              <a:buFontTx/>
              <a:buAutoNum type="alphaLcPeriod"/>
            </a:pPr>
            <a:r>
              <a:rPr lang="en-US" sz="2400"/>
              <a:t>AD – Diameter because it contains the center C.</a:t>
            </a:r>
          </a:p>
          <a:p>
            <a:pPr eaLnBrk="1" hangingPunct="1">
              <a:spcBef>
                <a:spcPct val="20000"/>
              </a:spcBef>
              <a:buFontTx/>
              <a:buAutoNum type="alphaLcPeriod"/>
            </a:pPr>
            <a:r>
              <a:rPr lang="en-US" sz="2400"/>
              <a:t>CD</a:t>
            </a:r>
          </a:p>
          <a:p>
            <a:pPr eaLnBrk="1" hangingPunct="1">
              <a:spcBef>
                <a:spcPct val="20000"/>
              </a:spcBef>
              <a:buFontTx/>
              <a:buAutoNum type="alphaLcPeriod"/>
            </a:pPr>
            <a:r>
              <a:rPr lang="en-US" sz="2400"/>
              <a:t>EG</a:t>
            </a:r>
          </a:p>
          <a:p>
            <a:pPr eaLnBrk="1" hangingPunct="1">
              <a:spcBef>
                <a:spcPct val="20000"/>
              </a:spcBef>
              <a:buFontTx/>
              <a:buAutoNum type="alphaLcPeriod"/>
            </a:pPr>
            <a:r>
              <a:rPr lang="en-US" sz="2400"/>
              <a:t>HB</a:t>
            </a:r>
          </a:p>
        </p:txBody>
      </p:sp>
      <p:grpSp>
        <p:nvGrpSpPr>
          <p:cNvPr id="10244" name="Group 4"/>
          <p:cNvGrpSpPr>
            <a:grpSpLocks/>
          </p:cNvGrpSpPr>
          <p:nvPr/>
        </p:nvGrpSpPr>
        <p:grpSpPr bwMode="auto">
          <a:xfrm>
            <a:off x="1371600" y="3581400"/>
            <a:ext cx="228600" cy="228600"/>
            <a:chOff x="1824" y="2400"/>
            <a:chExt cx="336" cy="336"/>
          </a:xfrm>
        </p:grpSpPr>
        <p:sp>
          <p:nvSpPr>
            <p:cNvPr id="10248" name="Oval 5"/>
            <p:cNvSpPr>
              <a:spLocks noChangeArrowheads="1"/>
            </p:cNvSpPr>
            <p:nvPr/>
          </p:nvSpPr>
          <p:spPr bwMode="auto">
            <a:xfrm>
              <a:off x="1824" y="2400"/>
              <a:ext cx="336" cy="33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9" name="Oval 6"/>
            <p:cNvSpPr>
              <a:spLocks noChangeArrowheads="1"/>
            </p:cNvSpPr>
            <p:nvPr/>
          </p:nvSpPr>
          <p:spPr bwMode="auto">
            <a:xfrm>
              <a:off x="1968" y="2544"/>
              <a:ext cx="48" cy="4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0245" name="Line 8"/>
          <p:cNvSpPr>
            <a:spLocks noChangeShapeType="1"/>
          </p:cNvSpPr>
          <p:nvPr/>
        </p:nvSpPr>
        <p:spPr bwMode="auto">
          <a:xfrm>
            <a:off x="1600200" y="3962400"/>
            <a:ext cx="381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46" name="Line 9"/>
          <p:cNvSpPr>
            <a:spLocks noChangeShapeType="1"/>
          </p:cNvSpPr>
          <p:nvPr/>
        </p:nvSpPr>
        <p:spPr bwMode="auto">
          <a:xfrm>
            <a:off x="1676400" y="4800600"/>
            <a:ext cx="381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10247"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3400" y="2743200"/>
            <a:ext cx="4572000" cy="353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Cars">
  <a:themeElements>
    <a:clrScheme name="C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ar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ar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ar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ar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ar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ar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ar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ar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ar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ar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ar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ar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Cars</Template>
  <TotalTime>268</TotalTime>
  <Words>1432</Words>
  <Application>Microsoft Office PowerPoint</Application>
  <PresentationFormat>On-screen Show (4:3)</PresentationFormat>
  <Paragraphs>145</Paragraphs>
  <Slides>32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Calibri</vt:lpstr>
      <vt:lpstr>Script MT Bold</vt:lpstr>
      <vt:lpstr>Arial Unicode MS</vt:lpstr>
      <vt:lpstr>Symbol</vt:lpstr>
      <vt:lpstr>Cars</vt:lpstr>
      <vt:lpstr>10.1 Tangents to Circles</vt:lpstr>
      <vt:lpstr>Objectives/Assignment</vt:lpstr>
      <vt:lpstr>Some definitions you need</vt:lpstr>
      <vt:lpstr>Some definitions you need</vt:lpstr>
      <vt:lpstr>Some definitions you need</vt:lpstr>
      <vt:lpstr>Some definitions you need</vt:lpstr>
      <vt:lpstr>Some definitions you need</vt:lpstr>
      <vt:lpstr>Ex. 1:  Identifying Special Segments and Lines</vt:lpstr>
      <vt:lpstr>Ex. 1:  Identifying Special Segments and Lines</vt:lpstr>
      <vt:lpstr>Ex. 1:  Identifying Special Segments and Lines</vt:lpstr>
      <vt:lpstr>Ex. 1:  Identifying Special Segments and Lines</vt:lpstr>
      <vt:lpstr>Ex. 1:  Identifying Special Segments and Lines</vt:lpstr>
      <vt:lpstr>More information you need--</vt:lpstr>
      <vt:lpstr>Tangent circles</vt:lpstr>
      <vt:lpstr>Concentric circles</vt:lpstr>
      <vt:lpstr>Ex. 2:  Identifying common tangents</vt:lpstr>
      <vt:lpstr>Ex. 2:  Identifying common tangents</vt:lpstr>
      <vt:lpstr>Ex. 2:  Identifying common tangents</vt:lpstr>
      <vt:lpstr>Ex. 3:  Circles in Coordinate Geometry</vt:lpstr>
      <vt:lpstr>Ex. 3:  Circles in Coordinate Geometry</vt:lpstr>
      <vt:lpstr>Using properties of tangents</vt:lpstr>
      <vt:lpstr>Theorem 10.1</vt:lpstr>
      <vt:lpstr>Theorem 10.2</vt:lpstr>
      <vt:lpstr>Ex. 4:  Verifying a Tangent to a Circle</vt:lpstr>
      <vt:lpstr>Ex. 5:  Finding the radius of a circle</vt:lpstr>
      <vt:lpstr>Solution:</vt:lpstr>
      <vt:lpstr>Note:</vt:lpstr>
      <vt:lpstr> Theorem 10.3</vt:lpstr>
      <vt:lpstr>Proof of Theorem 10.3</vt:lpstr>
      <vt:lpstr>Proof</vt:lpstr>
      <vt:lpstr>Ex. 7:  Using properties of tangents</vt:lpstr>
      <vt:lpstr>Solution:</vt:lpstr>
    </vt:vector>
  </TitlesOfParts>
  <Company>Taos Municipal Schools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10.1 Tangents to Circles</dc:title>
  <dc:creator>Robert Spitz</dc:creator>
  <cp:lastModifiedBy>Teacher E-Solutions</cp:lastModifiedBy>
  <cp:revision>14</cp:revision>
  <dcterms:created xsi:type="dcterms:W3CDTF">2005-03-30T02:32:46Z</dcterms:created>
  <dcterms:modified xsi:type="dcterms:W3CDTF">2019-01-18T17:07:21Z</dcterms:modified>
</cp:coreProperties>
</file>