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9" r:id="rId6"/>
    <p:sldId id="261" r:id="rId7"/>
    <p:sldId id="264" r:id="rId8"/>
    <p:sldId id="262" r:id="rId9"/>
    <p:sldId id="267" r:id="rId10"/>
    <p:sldId id="268" r:id="rId11"/>
    <p:sldId id="270" r:id="rId12"/>
    <p:sldId id="288" r:id="rId13"/>
    <p:sldId id="289" r:id="rId14"/>
    <p:sldId id="271" r:id="rId15"/>
    <p:sldId id="273" r:id="rId16"/>
    <p:sldId id="274" r:id="rId17"/>
    <p:sldId id="275" r:id="rId18"/>
    <p:sldId id="272" r:id="rId19"/>
    <p:sldId id="277" r:id="rId20"/>
    <p:sldId id="276" r:id="rId21"/>
    <p:sldId id="296" r:id="rId22"/>
    <p:sldId id="279" r:id="rId23"/>
    <p:sldId id="280" r:id="rId24"/>
    <p:sldId id="281" r:id="rId25"/>
    <p:sldId id="282" r:id="rId26"/>
    <p:sldId id="286" r:id="rId27"/>
    <p:sldId id="284" r:id="rId28"/>
    <p:sldId id="285" r:id="rId29"/>
    <p:sldId id="287" r:id="rId30"/>
    <p:sldId id="283" r:id="rId31"/>
    <p:sldId id="292" r:id="rId32"/>
    <p:sldId id="293" r:id="rId33"/>
    <p:sldId id="290" r:id="rId34"/>
    <p:sldId id="294" r:id="rId35"/>
    <p:sldId id="295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8" autoAdjust="0"/>
    <p:restoredTop sz="94660"/>
  </p:normalViewPr>
  <p:slideViewPr>
    <p:cSldViewPr>
      <p:cViewPr varScale="1">
        <p:scale>
          <a:sx n="41" d="100"/>
          <a:sy n="41" d="100"/>
        </p:scale>
        <p:origin x="-65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0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0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4.wmf"/><Relationship Id="rId1" Type="http://schemas.openxmlformats.org/officeDocument/2006/relationships/image" Target="../media/image30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5.wmf"/><Relationship Id="rId1" Type="http://schemas.openxmlformats.org/officeDocument/2006/relationships/image" Target="../media/image30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3.wmf"/><Relationship Id="rId1" Type="http://schemas.openxmlformats.org/officeDocument/2006/relationships/image" Target="../media/image30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0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0.wmf"/><Relationship Id="rId4" Type="http://schemas.openxmlformats.org/officeDocument/2006/relationships/image" Target="../media/image3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3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7.wmf"/><Relationship Id="rId4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10.wmf"/><Relationship Id="rId5" Type="http://schemas.openxmlformats.org/officeDocument/2006/relationships/image" Target="../media/image7.wmf"/><Relationship Id="rId4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F93D7-08E5-4D05-A5AB-5559B22FC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2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A42C8-3704-41A6-88C2-E61227B9B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7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2CED7-15AB-412A-9140-4D8CF2DD6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44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4CF73-E874-45A2-BBDF-5B183E451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8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0FB6B-452F-4607-AE82-DC5764AED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2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E3A28-4ABF-4A31-9F49-DD03BC0AC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2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86C4B-007D-4BB2-B2DA-7B26E2345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7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8C73F-C200-4A98-BDC2-113CE1039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8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C5CB9-232E-465A-8701-EF504BB4C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0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668D0-0770-4A35-89E4-B66FFA9A7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7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F202D-D995-4A17-A6CC-1106F0C2B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4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68ED5-9E69-445C-88BE-EA5C6A9CC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08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E2561-C84A-4035-B67D-82DB4AE71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6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31AECE3-27BE-4659-A37C-4A427A02B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10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3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1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4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23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5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23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5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2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3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3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30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30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72.bin"/><Relationship Id="rId4" Type="http://schemas.openxmlformats.org/officeDocument/2006/relationships/image" Target="../media/image3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75.bin"/><Relationship Id="rId4" Type="http://schemas.openxmlformats.org/officeDocument/2006/relationships/image" Target="../media/image30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30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38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8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39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86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88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90.bin"/><Relationship Id="rId4" Type="http://schemas.openxmlformats.org/officeDocument/2006/relationships/image" Target="../media/image3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8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9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Matrices, Determinants and Inverses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886200"/>
            <a:ext cx="7848600" cy="1752600"/>
          </a:xfrm>
        </p:spPr>
        <p:txBody>
          <a:bodyPr/>
          <a:lstStyle/>
          <a:p>
            <a:pPr marL="609600" indent="-609600" algn="l" eaLnBrk="1" hangingPunct="1">
              <a:buFontTx/>
              <a:buAutoNum type="arabicPeriod"/>
            </a:pPr>
            <a:r>
              <a:rPr lang="en-US" sz="2800" smtClean="0"/>
              <a:t>Evaluating Determinants of 2x2 Matrices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US" sz="2800" smtClean="0"/>
              <a:t>Using Inverse Matrices to Solve Equations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3600" smtClean="0"/>
              <a:t>Evaluating Determinants </a:t>
            </a:r>
            <a:br>
              <a:rPr lang="en-US" sz="3600" smtClean="0"/>
            </a:br>
            <a:r>
              <a:rPr lang="en-US" sz="3600" smtClean="0"/>
              <a:t>of 2x2 Matrices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Show that the matrices are multiplicative inverses.</a:t>
            </a:r>
          </a:p>
          <a:p>
            <a:pPr marL="0" indent="0" eaLnBrk="1" hangingPunct="1"/>
            <a:endParaRPr lang="en-US" sz="2800" b="1" i="1" smtClean="0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752600" y="2803525"/>
          <a:ext cx="16002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3" imgW="939800" imgH="457200" progId="Equation.3">
                  <p:embed/>
                </p:oleObj>
              </mc:Choice>
              <mc:Fallback>
                <p:oleObj name="Equation" r:id="rId3" imgW="9398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803525"/>
                        <a:ext cx="16002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140200" y="2819400"/>
          <a:ext cx="170021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5" imgW="939800" imgH="457200" progId="Equation.3">
                  <p:embed/>
                </p:oleObj>
              </mc:Choice>
              <mc:Fallback>
                <p:oleObj name="Equation" r:id="rId5" imgW="9398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2819400"/>
                        <a:ext cx="1700213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7"/>
          <p:cNvGraphicFramePr>
            <a:graphicFrameLocks noChangeAspect="1"/>
          </p:cNvGraphicFramePr>
          <p:nvPr/>
        </p:nvGraphicFramePr>
        <p:xfrm>
          <a:off x="2286000" y="4114800"/>
          <a:ext cx="32750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7" imgW="1663700" imgH="457200" progId="Equation.3">
                  <p:embed/>
                </p:oleObj>
              </mc:Choice>
              <mc:Fallback>
                <p:oleObj name="Equation" r:id="rId7" imgW="16637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114800"/>
                        <a:ext cx="327501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9"/>
          <p:cNvGraphicFramePr>
            <a:graphicFrameLocks noChangeAspect="1"/>
          </p:cNvGraphicFramePr>
          <p:nvPr/>
        </p:nvGraphicFramePr>
        <p:xfrm>
          <a:off x="2311400" y="5410200"/>
          <a:ext cx="15986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9" imgW="812447" imgH="457002" progId="Equation.3">
                  <p:embed/>
                </p:oleObj>
              </mc:Choice>
              <mc:Fallback>
                <p:oleObj name="Equation" r:id="rId9" imgW="812447" imgH="45700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400" y="5410200"/>
                        <a:ext cx="159861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6477000" y="2895600"/>
            <a:ext cx="2286000" cy="938213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BA = I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. Therefore,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is the inverse of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and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is the inverse of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solidFill>
                  <a:srgbClr val="FF0000"/>
                </a:solidFill>
              </a:rPr>
              <a:t>determinant</a:t>
            </a:r>
            <a:r>
              <a:rPr lang="en-US" smtClean="0"/>
              <a:t> is used to tell us if an inverse exists.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</a:t>
            </a:r>
            <a:r>
              <a:rPr lang="en-US" b="1" smtClean="0">
                <a:solidFill>
                  <a:srgbClr val="FF0000"/>
                </a:solidFill>
              </a:rPr>
              <a:t>det ≠ 0</a:t>
            </a:r>
            <a:r>
              <a:rPr lang="en-US" smtClean="0"/>
              <a:t>, an inverse exists.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</a:t>
            </a:r>
            <a:r>
              <a:rPr lang="en-US" b="1" smtClean="0">
                <a:solidFill>
                  <a:srgbClr val="FF0000"/>
                </a:solidFill>
              </a:rPr>
              <a:t>det = 0</a:t>
            </a:r>
            <a:r>
              <a:rPr lang="en-US" smtClean="0"/>
              <a:t>, no inverse exists.</a:t>
            </a:r>
            <a:endParaRPr lang="en-US" b="1" smtClean="0">
              <a:cs typeface="Times New Roman" pitchFamily="18" charset="0"/>
            </a:endParaRP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smtClean="0"/>
              <a:t>To calculate a </a:t>
            </a:r>
            <a:r>
              <a:rPr lang="en-US" sz="2800" b="1" smtClean="0">
                <a:solidFill>
                  <a:srgbClr val="FF0000"/>
                </a:solidFill>
              </a:rPr>
              <a:t>determinant</a:t>
            </a:r>
            <a:r>
              <a:rPr lang="en-US" sz="2800" smtClean="0"/>
              <a:t>…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09600" y="2514600"/>
          <a:ext cx="160020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3" imgW="749300" imgH="457200" progId="Equation.3">
                  <p:embed/>
                </p:oleObj>
              </mc:Choice>
              <mc:Fallback>
                <p:oleObj name="Equation" r:id="rId3" imgW="7493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14600"/>
                        <a:ext cx="1600200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429000" y="2362200"/>
          <a:ext cx="16002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5" imgW="876300" imgH="457200" progId="Equation.3">
                  <p:embed/>
                </p:oleObj>
              </mc:Choice>
              <mc:Fallback>
                <p:oleObj name="Equation" r:id="rId5" imgW="8763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62200"/>
                        <a:ext cx="1600200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smtClean="0"/>
              <a:t>To calculate a </a:t>
            </a:r>
            <a:r>
              <a:rPr lang="en-US" sz="2800" b="1" smtClean="0">
                <a:solidFill>
                  <a:srgbClr val="FF0000"/>
                </a:solidFill>
              </a:rPr>
              <a:t>determinant</a:t>
            </a:r>
            <a:r>
              <a:rPr lang="en-US" sz="2800" smtClean="0"/>
              <a:t>…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09600" y="2514600"/>
          <a:ext cx="160020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3" imgW="749300" imgH="457200" progId="Equation.3">
                  <p:embed/>
                </p:oleObj>
              </mc:Choice>
              <mc:Fallback>
                <p:oleObj name="Equation" r:id="rId3" imgW="7493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14600"/>
                        <a:ext cx="1600200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429000" y="2362200"/>
          <a:ext cx="16002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5" imgW="876300" imgH="457200" progId="Equation.3">
                  <p:embed/>
                </p:oleObj>
              </mc:Choice>
              <mc:Fallback>
                <p:oleObj name="Equation" r:id="rId5" imgW="8763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62200"/>
                        <a:ext cx="1600200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4038600" y="3581400"/>
          <a:ext cx="86042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7" imgW="520700" imgH="457200" progId="Equation.3">
                  <p:embed/>
                </p:oleObj>
              </mc:Choice>
              <mc:Fallback>
                <p:oleObj name="Equation" r:id="rId7" imgW="5207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581400"/>
                        <a:ext cx="86042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4419600" y="3810000"/>
            <a:ext cx="304800" cy="304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4343400" y="3810000"/>
            <a:ext cx="457200" cy="304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Text Box 10"/>
          <p:cNvSpPr txBox="1">
            <a:spLocks noChangeArrowheads="1"/>
          </p:cNvSpPr>
          <p:nvPr/>
        </p:nvSpPr>
        <p:spPr bwMode="auto">
          <a:xfrm>
            <a:off x="5638800" y="3733800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Multiply along the diagonal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smtClean="0"/>
              <a:t>To calculate a </a:t>
            </a:r>
            <a:r>
              <a:rPr lang="en-US" sz="2800" b="1" smtClean="0">
                <a:solidFill>
                  <a:srgbClr val="FF0000"/>
                </a:solidFill>
              </a:rPr>
              <a:t>determinant</a:t>
            </a:r>
            <a:r>
              <a:rPr lang="en-US" sz="2800" smtClean="0"/>
              <a:t>…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09600" y="2514600"/>
          <a:ext cx="160020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3" imgW="749300" imgH="457200" progId="Equation.3">
                  <p:embed/>
                </p:oleObj>
              </mc:Choice>
              <mc:Fallback>
                <p:oleObj name="Equation" r:id="rId3" imgW="7493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14600"/>
                        <a:ext cx="1600200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3429000" y="2362200"/>
          <a:ext cx="16002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5" imgW="876300" imgH="457200" progId="Equation.3">
                  <p:embed/>
                </p:oleObj>
              </mc:Choice>
              <mc:Fallback>
                <p:oleObj name="Equation" r:id="rId5" imgW="8763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62200"/>
                        <a:ext cx="1600200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10"/>
          <p:cNvGraphicFramePr>
            <a:graphicFrameLocks noChangeAspect="1"/>
          </p:cNvGraphicFramePr>
          <p:nvPr/>
        </p:nvGraphicFramePr>
        <p:xfrm>
          <a:off x="4038600" y="3581400"/>
          <a:ext cx="86042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7" imgW="520700" imgH="457200" progId="Equation.3">
                  <p:embed/>
                </p:oleObj>
              </mc:Choice>
              <mc:Fallback>
                <p:oleObj name="Equation" r:id="rId7" imgW="5207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581400"/>
                        <a:ext cx="86042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Line 11"/>
          <p:cNvSpPr>
            <a:spLocks noChangeShapeType="1"/>
          </p:cNvSpPr>
          <p:nvPr/>
        </p:nvSpPr>
        <p:spPr bwMode="auto">
          <a:xfrm>
            <a:off x="4419600" y="3810000"/>
            <a:ext cx="304800" cy="304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12"/>
          <p:cNvSpPr>
            <a:spLocks noChangeShapeType="1"/>
          </p:cNvSpPr>
          <p:nvPr/>
        </p:nvSpPr>
        <p:spPr bwMode="auto">
          <a:xfrm flipV="1">
            <a:off x="4343400" y="3810000"/>
            <a:ext cx="457200" cy="304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369" name="Object 14"/>
          <p:cNvGraphicFramePr>
            <a:graphicFrameLocks noChangeAspect="1"/>
          </p:cNvGraphicFramePr>
          <p:nvPr/>
        </p:nvGraphicFramePr>
        <p:xfrm>
          <a:off x="4038600" y="4800600"/>
          <a:ext cx="17526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tion" r:id="rId9" imgW="609336" imgH="177723" progId="Equation.3">
                  <p:embed/>
                </p:oleObj>
              </mc:Choice>
              <mc:Fallback>
                <p:oleObj name="Equation" r:id="rId9" imgW="609336" imgH="177723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800600"/>
                        <a:ext cx="17526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Text Box 15"/>
          <p:cNvSpPr txBox="1">
            <a:spLocks noChangeArrowheads="1"/>
          </p:cNvSpPr>
          <p:nvPr/>
        </p:nvSpPr>
        <p:spPr bwMode="auto">
          <a:xfrm>
            <a:off x="5638800" y="3733800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Multiply along the diagonal</a:t>
            </a:r>
          </a:p>
        </p:txBody>
      </p:sp>
      <p:sp>
        <p:nvSpPr>
          <p:cNvPr id="15371" name="Line 16"/>
          <p:cNvSpPr>
            <a:spLocks noChangeShapeType="1"/>
          </p:cNvSpPr>
          <p:nvPr/>
        </p:nvSpPr>
        <p:spPr bwMode="auto">
          <a:xfrm flipH="1" flipV="1">
            <a:off x="5715000" y="5410200"/>
            <a:ext cx="457200" cy="6096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Text Box 17"/>
          <p:cNvSpPr txBox="1">
            <a:spLocks noChangeArrowheads="1"/>
          </p:cNvSpPr>
          <p:nvPr/>
        </p:nvSpPr>
        <p:spPr bwMode="auto">
          <a:xfrm>
            <a:off x="6324600" y="5791200"/>
            <a:ext cx="2286000" cy="6667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Equation to find the determinant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1:	</a:t>
            </a:r>
            <a:r>
              <a:rPr lang="en-US" sz="2800" smtClean="0"/>
              <a:t>Evaluate the determinant.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750888" y="2646363"/>
          <a:ext cx="16224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3" imgW="876300" imgH="457200" progId="Equation.3">
                  <p:embed/>
                </p:oleObj>
              </mc:Choice>
              <mc:Fallback>
                <p:oleObj name="Equation" r:id="rId3" imgW="8763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46363"/>
                        <a:ext cx="1622425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1:	</a:t>
            </a:r>
            <a:r>
              <a:rPr lang="en-US" sz="2800" smtClean="0"/>
              <a:t>Evaluate the determinant.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17412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429000" y="2389188"/>
          <a:ext cx="16002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3" imgW="939800" imgH="457200" progId="Equation.3">
                  <p:embed/>
                </p:oleObj>
              </mc:Choice>
              <mc:Fallback>
                <p:oleObj name="Equation" r:id="rId3" imgW="9398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89188"/>
                        <a:ext cx="16002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750888" y="2646363"/>
          <a:ext cx="16224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5" imgW="876300" imgH="457200" progId="Equation.3">
                  <p:embed/>
                </p:oleObj>
              </mc:Choice>
              <mc:Fallback>
                <p:oleObj name="Equation" r:id="rId5" imgW="8763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46363"/>
                        <a:ext cx="1622425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1:	</a:t>
            </a:r>
            <a:r>
              <a:rPr lang="en-US" sz="2800" smtClean="0"/>
              <a:t>Evaluate the determinant.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18436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429000" y="2389188"/>
          <a:ext cx="16002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3" imgW="939800" imgH="457200" progId="Equation.3">
                  <p:embed/>
                </p:oleObj>
              </mc:Choice>
              <mc:Fallback>
                <p:oleObj name="Equation" r:id="rId3" imgW="9398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89188"/>
                        <a:ext cx="16002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6"/>
          <p:cNvGraphicFramePr>
            <a:graphicFrameLocks noChangeAspect="1"/>
          </p:cNvGraphicFramePr>
          <p:nvPr/>
        </p:nvGraphicFramePr>
        <p:xfrm>
          <a:off x="3810000" y="3581400"/>
          <a:ext cx="117475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tion" r:id="rId5" imgW="711200" imgH="457200" progId="Equation.3">
                  <p:embed/>
                </p:oleObj>
              </mc:Choice>
              <mc:Fallback>
                <p:oleObj name="Equation" r:id="rId5" imgW="7112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81400"/>
                        <a:ext cx="117475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Line 7"/>
          <p:cNvSpPr>
            <a:spLocks noChangeShapeType="1"/>
          </p:cNvSpPr>
          <p:nvPr/>
        </p:nvSpPr>
        <p:spPr bwMode="auto">
          <a:xfrm>
            <a:off x="4348163" y="3810000"/>
            <a:ext cx="304800" cy="304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 flipV="1">
            <a:off x="4348163" y="3810000"/>
            <a:ext cx="381000" cy="228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8440" name="Object 12"/>
          <p:cNvGraphicFramePr>
            <a:graphicFrameLocks noChangeAspect="1"/>
          </p:cNvGraphicFramePr>
          <p:nvPr>
            <p:ph sz="quarter" idx="2"/>
          </p:nvPr>
        </p:nvGraphicFramePr>
        <p:xfrm>
          <a:off x="750888" y="2646363"/>
          <a:ext cx="16224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7" imgW="876300" imgH="457200" progId="Equation.3">
                  <p:embed/>
                </p:oleObj>
              </mc:Choice>
              <mc:Fallback>
                <p:oleObj name="Equation" r:id="rId7" imgW="87630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46363"/>
                        <a:ext cx="1622425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1:	</a:t>
            </a:r>
            <a:r>
              <a:rPr lang="en-US" sz="2800" smtClean="0"/>
              <a:t>Evaluate the determinant.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19460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429000" y="2389188"/>
          <a:ext cx="16002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Equation" r:id="rId3" imgW="939800" imgH="457200" progId="Equation.3">
                  <p:embed/>
                </p:oleObj>
              </mc:Choice>
              <mc:Fallback>
                <p:oleObj name="Equation" r:id="rId3" imgW="9398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89188"/>
                        <a:ext cx="16002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6"/>
          <p:cNvGraphicFramePr>
            <a:graphicFrameLocks noChangeAspect="1"/>
          </p:cNvGraphicFramePr>
          <p:nvPr/>
        </p:nvGraphicFramePr>
        <p:xfrm>
          <a:off x="3810000" y="3581400"/>
          <a:ext cx="117475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Equation" r:id="rId5" imgW="711200" imgH="457200" progId="Equation.3">
                  <p:embed/>
                </p:oleObj>
              </mc:Choice>
              <mc:Fallback>
                <p:oleObj name="Equation" r:id="rId5" imgW="7112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81400"/>
                        <a:ext cx="117475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Line 7"/>
          <p:cNvSpPr>
            <a:spLocks noChangeShapeType="1"/>
          </p:cNvSpPr>
          <p:nvPr/>
        </p:nvSpPr>
        <p:spPr bwMode="auto">
          <a:xfrm>
            <a:off x="4348163" y="3810000"/>
            <a:ext cx="304800" cy="304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 flipV="1">
            <a:off x="4348163" y="3810000"/>
            <a:ext cx="381000" cy="228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464" name="Object 9"/>
          <p:cNvGraphicFramePr>
            <a:graphicFrameLocks noChangeAspect="1"/>
          </p:cNvGraphicFramePr>
          <p:nvPr/>
        </p:nvGraphicFramePr>
        <p:xfrm>
          <a:off x="3810000" y="4800600"/>
          <a:ext cx="2362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Equation" r:id="rId7" imgW="1180588" imgH="203112" progId="Equation.3">
                  <p:embed/>
                </p:oleObj>
              </mc:Choice>
              <mc:Fallback>
                <p:oleObj name="Equation" r:id="rId7" imgW="1180588" imgH="20311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800600"/>
                        <a:ext cx="2362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10"/>
          <p:cNvGraphicFramePr>
            <a:graphicFrameLocks noChangeAspect="1"/>
          </p:cNvGraphicFramePr>
          <p:nvPr/>
        </p:nvGraphicFramePr>
        <p:xfrm>
          <a:off x="3810000" y="5486400"/>
          <a:ext cx="787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9" imgW="393359" imgH="177646" progId="Equation.3">
                  <p:embed/>
                </p:oleObj>
              </mc:Choice>
              <mc:Fallback>
                <p:oleObj name="Equation" r:id="rId9" imgW="393359" imgH="177646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486400"/>
                        <a:ext cx="7874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6019800" y="2667000"/>
            <a:ext cx="20574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det = -23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Therefore, there is an inverse.</a:t>
            </a:r>
          </a:p>
        </p:txBody>
      </p:sp>
      <p:graphicFrame>
        <p:nvGraphicFramePr>
          <p:cNvPr id="19467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750888" y="2646363"/>
          <a:ext cx="16224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11" imgW="876300" imgH="457200" progId="Equation.3">
                  <p:embed/>
                </p:oleObj>
              </mc:Choice>
              <mc:Fallback>
                <p:oleObj name="Equation" r:id="rId11" imgW="8763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46363"/>
                        <a:ext cx="1622425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2:	</a:t>
            </a:r>
            <a:r>
              <a:rPr lang="en-US" sz="2800" smtClean="0"/>
              <a:t>Evaluate the determinant.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20484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685800" y="2514600"/>
          <a:ext cx="1639888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3" imgW="660400" imgH="457200" progId="Equation.3">
                  <p:embed/>
                </p:oleObj>
              </mc:Choice>
              <mc:Fallback>
                <p:oleObj name="Equation" r:id="rId3" imgW="6604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14600"/>
                        <a:ext cx="1639888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3600" smtClean="0"/>
              <a:t>Evaluating Determinants </a:t>
            </a:r>
            <a:br>
              <a:rPr lang="en-US" sz="3600" smtClean="0"/>
            </a:br>
            <a:r>
              <a:rPr lang="en-US" sz="3600" smtClean="0"/>
              <a:t>of 2x2 Matrices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 marL="0" indent="0" eaLnBrk="1" hangingPunct="1"/>
            <a:r>
              <a:rPr lang="en-US" sz="2800" smtClean="0"/>
              <a:t>When you multiply two matrices together, in the order </a:t>
            </a:r>
            <a:r>
              <a:rPr lang="en-US" sz="2800" i="1" smtClean="0"/>
              <a:t>AB </a:t>
            </a:r>
            <a:r>
              <a:rPr lang="en-US" sz="2800" b="1" u="sng" smtClean="0"/>
              <a:t>or</a:t>
            </a:r>
            <a:r>
              <a:rPr lang="en-US" sz="2800" smtClean="0"/>
              <a:t> </a:t>
            </a:r>
            <a:r>
              <a:rPr lang="en-US" sz="2800" i="1" smtClean="0"/>
              <a:t>BA</a:t>
            </a:r>
            <a:r>
              <a:rPr lang="en-US" sz="2800" smtClean="0"/>
              <a:t>, and the result is the </a:t>
            </a:r>
            <a:r>
              <a:rPr lang="en-US" sz="2800" b="1" smtClean="0">
                <a:solidFill>
                  <a:srgbClr val="FF0000"/>
                </a:solidFill>
              </a:rPr>
              <a:t>identity matrix</a:t>
            </a:r>
            <a:r>
              <a:rPr lang="en-US" sz="2800" smtClean="0"/>
              <a:t>, then matrices </a:t>
            </a:r>
            <a:r>
              <a:rPr lang="en-US" sz="2800" i="1" smtClean="0"/>
              <a:t>A </a:t>
            </a:r>
            <a:r>
              <a:rPr lang="en-US" sz="2800" smtClean="0"/>
              <a:t>and </a:t>
            </a:r>
            <a:r>
              <a:rPr lang="en-US" sz="2800" i="1" smtClean="0"/>
              <a:t>B </a:t>
            </a:r>
            <a:r>
              <a:rPr lang="en-US" sz="2800" smtClean="0"/>
              <a:t>are </a:t>
            </a:r>
            <a:r>
              <a:rPr lang="en-US" sz="2800" b="1" smtClean="0">
                <a:solidFill>
                  <a:srgbClr val="FF0000"/>
                </a:solidFill>
              </a:rPr>
              <a:t>inverses</a:t>
            </a:r>
            <a:r>
              <a:rPr lang="en-US" sz="2800" smtClean="0"/>
              <a:t>.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429000" y="3733800"/>
          <a:ext cx="1981200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698500" imgH="457200" progId="Equation.3">
                  <p:embed/>
                </p:oleObj>
              </mc:Choice>
              <mc:Fallback>
                <p:oleObj name="Equation" r:id="rId3" imgW="6985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733800"/>
                        <a:ext cx="1981200" cy="129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Line 6"/>
          <p:cNvSpPr>
            <a:spLocks noChangeShapeType="1"/>
          </p:cNvSpPr>
          <p:nvPr/>
        </p:nvSpPr>
        <p:spPr bwMode="auto">
          <a:xfrm flipH="1" flipV="1">
            <a:off x="5562600" y="5105400"/>
            <a:ext cx="6096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5715000" y="59436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Identity matrix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2:	</a:t>
            </a:r>
            <a:r>
              <a:rPr lang="en-US" sz="2800" smtClean="0"/>
              <a:t>Evaluate the determinant.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21508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429000" y="2362200"/>
          <a:ext cx="1873250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3" imgW="723586" imgH="457002" progId="Equation.3">
                  <p:embed/>
                </p:oleObj>
              </mc:Choice>
              <mc:Fallback>
                <p:oleObj name="Equation" r:id="rId3" imgW="723586" imgH="45700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62200"/>
                        <a:ext cx="1873250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9"/>
          <p:cNvGraphicFramePr>
            <a:graphicFrameLocks noChangeAspect="1"/>
          </p:cNvGraphicFramePr>
          <p:nvPr/>
        </p:nvGraphicFramePr>
        <p:xfrm>
          <a:off x="3962400" y="3810000"/>
          <a:ext cx="3254375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5" imgW="1028254" imgH="203112" progId="Equation.3">
                  <p:embed/>
                </p:oleObj>
              </mc:Choice>
              <mc:Fallback>
                <p:oleObj name="Equation" r:id="rId5" imgW="1028254" imgH="20311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810000"/>
                        <a:ext cx="3254375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10"/>
          <p:cNvGraphicFramePr>
            <a:graphicFrameLocks noChangeAspect="1"/>
          </p:cNvGraphicFramePr>
          <p:nvPr/>
        </p:nvGraphicFramePr>
        <p:xfrm>
          <a:off x="3962400" y="4495800"/>
          <a:ext cx="7620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7" imgW="241091" imgH="177646" progId="Equation.3">
                  <p:embed/>
                </p:oleObj>
              </mc:Choice>
              <mc:Fallback>
                <p:oleObj name="Equation" r:id="rId7" imgW="241091" imgH="177646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95800"/>
                        <a:ext cx="76200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12"/>
          <p:cNvGraphicFramePr>
            <a:graphicFrameLocks noChangeAspect="1"/>
          </p:cNvGraphicFramePr>
          <p:nvPr>
            <p:ph sz="quarter" idx="2"/>
          </p:nvPr>
        </p:nvGraphicFramePr>
        <p:xfrm>
          <a:off x="685800" y="2514600"/>
          <a:ext cx="1639888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Equation" r:id="rId9" imgW="660400" imgH="457200" progId="Equation.3">
                  <p:embed/>
                </p:oleObj>
              </mc:Choice>
              <mc:Fallback>
                <p:oleObj name="Equation" r:id="rId9" imgW="66040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14600"/>
                        <a:ext cx="1639888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2:	</a:t>
            </a:r>
            <a:r>
              <a:rPr lang="en-US" sz="2800" smtClean="0"/>
              <a:t>Evaluate the determinant.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3429000" y="2362200"/>
          <a:ext cx="1873250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3" imgW="723586" imgH="457002" progId="Equation.3">
                  <p:embed/>
                </p:oleObj>
              </mc:Choice>
              <mc:Fallback>
                <p:oleObj name="Equation" r:id="rId3" imgW="723586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62200"/>
                        <a:ext cx="1873250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3962400" y="3810000"/>
          <a:ext cx="3254375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5" imgW="1028254" imgH="203112" progId="Equation.3">
                  <p:embed/>
                </p:oleObj>
              </mc:Choice>
              <mc:Fallback>
                <p:oleObj name="Equation" r:id="rId5" imgW="1028254" imgH="20311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810000"/>
                        <a:ext cx="3254375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3962400" y="4495800"/>
          <a:ext cx="7620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7" imgW="241091" imgH="177646" progId="Equation.3">
                  <p:embed/>
                </p:oleObj>
              </mc:Choice>
              <mc:Fallback>
                <p:oleObj name="Equation" r:id="rId7" imgW="241091" imgH="17764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95800"/>
                        <a:ext cx="76200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685800" y="2514600"/>
          <a:ext cx="1639888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9" imgW="660400" imgH="457200" progId="Equation.3">
                  <p:embed/>
                </p:oleObj>
              </mc:Choice>
              <mc:Fallback>
                <p:oleObj name="Equation" r:id="rId9" imgW="6604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14600"/>
                        <a:ext cx="1639888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715000" y="4876800"/>
            <a:ext cx="25908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det = 0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Therefore, there is no inverse.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smtClean="0"/>
              <a:t>How do you know if a matrix has an inverse </a:t>
            </a:r>
            <a:r>
              <a:rPr lang="en-US" sz="2800" b="1" u="sng" smtClean="0"/>
              <a:t>AND</a:t>
            </a:r>
            <a:r>
              <a:rPr lang="en-US" sz="2800" b="1" smtClean="0"/>
              <a:t> </a:t>
            </a:r>
            <a:r>
              <a:rPr lang="en-US" sz="2800" smtClean="0"/>
              <a:t>what that inverse is?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23556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3352800" y="2947988"/>
          <a:ext cx="35052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3" imgW="1397000" imgH="457200" progId="Equation.3">
                  <p:embed/>
                </p:oleObj>
              </mc:Choice>
              <mc:Fallback>
                <p:oleObj name="Equation" r:id="rId3" imgW="13970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947988"/>
                        <a:ext cx="35052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3429000" y="4724400"/>
          <a:ext cx="36576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5" imgW="1536700" imgH="457200" progId="Equation.3">
                  <p:embed/>
                </p:oleObj>
              </mc:Choice>
              <mc:Fallback>
                <p:oleObj name="Equation" r:id="rId5" imgW="15367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724400"/>
                        <a:ext cx="3657600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Text Box 9"/>
          <p:cNvSpPr txBox="1">
            <a:spLocks noChangeArrowheads="1"/>
          </p:cNvSpPr>
          <p:nvPr/>
        </p:nvSpPr>
        <p:spPr bwMode="auto">
          <a:xfrm>
            <a:off x="533400" y="4038600"/>
            <a:ext cx="22860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Equations to find an inverse matrix</a:t>
            </a:r>
          </a:p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p.201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24580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533400" y="3224213"/>
          <a:ext cx="1981200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3" imgW="1002865" imgH="457002" progId="Equation.3">
                  <p:embed/>
                </p:oleObj>
              </mc:Choice>
              <mc:Fallback>
                <p:oleObj name="Equation" r:id="rId3" imgW="1002865" imgH="45700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24213"/>
                        <a:ext cx="1981200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3400" y="3154363"/>
          <a:ext cx="1981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3" imgW="1002865" imgH="457002" progId="Equation.3">
                  <p:embed/>
                </p:oleObj>
              </mc:Choice>
              <mc:Fallback>
                <p:oleObj name="Equation" r:id="rId3" imgW="1002865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54363"/>
                        <a:ext cx="19812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743200" y="31242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 u="sng">
                <a:solidFill>
                  <a:srgbClr val="FF0000"/>
                </a:solidFill>
                <a:latin typeface="Comic Sans MS" pitchFamily="66" charset="0"/>
              </a:rPr>
              <a:t>Step 1</a:t>
            </a: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: Find det </a:t>
            </a:r>
            <a:r>
              <a:rPr lang="en-US" b="1" i="1">
                <a:solidFill>
                  <a:srgbClr val="FF0000"/>
                </a:solidFill>
                <a:latin typeface="Comic Sans MS" pitchFamily="66" charset="0"/>
              </a:rPr>
              <a:t>M</a:t>
            </a:r>
            <a:endParaRPr lang="en-US" b="1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3400" y="3154363"/>
          <a:ext cx="1981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3" imgW="1002865" imgH="457002" progId="Equation.3">
                  <p:embed/>
                </p:oleObj>
              </mc:Choice>
              <mc:Fallback>
                <p:oleObj name="Equation" r:id="rId3" imgW="1002865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54363"/>
                        <a:ext cx="19812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743200" y="31242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 u="sng">
                <a:solidFill>
                  <a:srgbClr val="FF0000"/>
                </a:solidFill>
                <a:latin typeface="Comic Sans MS" pitchFamily="66" charset="0"/>
              </a:rPr>
              <a:t>Step 1</a:t>
            </a: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: Find det </a:t>
            </a:r>
            <a:r>
              <a:rPr lang="en-US" b="1" i="1">
                <a:solidFill>
                  <a:srgbClr val="FF0000"/>
                </a:solidFill>
                <a:latin typeface="Comic Sans MS" pitchFamily="66" charset="0"/>
              </a:rPr>
              <a:t>M</a:t>
            </a:r>
            <a:endParaRPr lang="en-US" b="1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048000" y="3962400"/>
          <a:ext cx="4343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5" imgW="1663700" imgH="203200" progId="Equation.3">
                  <p:embed/>
                </p:oleObj>
              </mc:Choice>
              <mc:Fallback>
                <p:oleObj name="Equation" r:id="rId5" imgW="1663700" imgH="203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962400"/>
                        <a:ext cx="43434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8"/>
          <p:cNvGraphicFramePr>
            <a:graphicFrameLocks noChangeAspect="1"/>
          </p:cNvGraphicFramePr>
          <p:nvPr/>
        </p:nvGraphicFramePr>
        <p:xfrm>
          <a:off x="4311650" y="4648200"/>
          <a:ext cx="86201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7" imgW="330057" imgH="165028" progId="Equation.3">
                  <p:embed/>
                </p:oleObj>
              </mc:Choice>
              <mc:Fallback>
                <p:oleObj name="Equation" r:id="rId7" imgW="330057" imgH="16502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1650" y="4648200"/>
                        <a:ext cx="86201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3886200" y="5334000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1"/>
          </a:p>
        </p:txBody>
      </p:sp>
      <p:sp>
        <p:nvSpPr>
          <p:cNvPr id="26633" name="Text Box 10"/>
          <p:cNvSpPr txBox="1">
            <a:spLocks noChangeArrowheads="1"/>
          </p:cNvSpPr>
          <p:nvPr/>
        </p:nvSpPr>
        <p:spPr bwMode="auto">
          <a:xfrm>
            <a:off x="3429000" y="5638800"/>
            <a:ext cx="411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det</a:t>
            </a:r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 M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= -2, the inverse of </a:t>
            </a:r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 exists.</a:t>
            </a:r>
            <a:endParaRPr lang="en-US" i="1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3400" y="3154363"/>
          <a:ext cx="1981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Equation" r:id="rId3" imgW="1002865" imgH="457002" progId="Equation.3">
                  <p:embed/>
                </p:oleObj>
              </mc:Choice>
              <mc:Fallback>
                <p:oleObj name="Equation" r:id="rId3" imgW="1002865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54363"/>
                        <a:ext cx="19812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3886200" y="5334000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1"/>
          </a:p>
        </p:txBody>
      </p:sp>
      <p:sp>
        <p:nvSpPr>
          <p:cNvPr id="27654" name="Text Box 10"/>
          <p:cNvSpPr txBox="1">
            <a:spLocks noChangeArrowheads="1"/>
          </p:cNvSpPr>
          <p:nvPr/>
        </p:nvSpPr>
        <p:spPr bwMode="auto">
          <a:xfrm>
            <a:off x="2743200" y="3124200"/>
            <a:ext cx="544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 u="sng">
                <a:solidFill>
                  <a:srgbClr val="FF0000"/>
                </a:solidFill>
                <a:latin typeface="Comic Sans MS" pitchFamily="66" charset="0"/>
              </a:rPr>
              <a:t>Step 2</a:t>
            </a: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: Rewrite the matrix in             form.</a:t>
            </a:r>
          </a:p>
        </p:txBody>
      </p:sp>
      <p:graphicFrame>
        <p:nvGraphicFramePr>
          <p:cNvPr id="27655" name="Object 11"/>
          <p:cNvGraphicFramePr>
            <a:graphicFrameLocks noChangeAspect="1"/>
          </p:cNvGraphicFramePr>
          <p:nvPr/>
        </p:nvGraphicFramePr>
        <p:xfrm>
          <a:off x="6248400" y="2895600"/>
          <a:ext cx="122396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5" imgW="685800" imgH="457200" progId="Equation.3">
                  <p:embed/>
                </p:oleObj>
              </mc:Choice>
              <mc:Fallback>
                <p:oleObj name="Equation" r:id="rId5" imgW="68580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895600"/>
                        <a:ext cx="1223963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3400" y="3154363"/>
          <a:ext cx="1981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Equation" r:id="rId3" imgW="1002865" imgH="457002" progId="Equation.3">
                  <p:embed/>
                </p:oleObj>
              </mc:Choice>
              <mc:Fallback>
                <p:oleObj name="Equation" r:id="rId3" imgW="1002865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54363"/>
                        <a:ext cx="19812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3886200" y="5334000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1"/>
          </a:p>
        </p:txBody>
      </p:sp>
      <p:sp>
        <p:nvSpPr>
          <p:cNvPr id="28678" name="Line 10"/>
          <p:cNvSpPr>
            <a:spLocks noChangeShapeType="1"/>
          </p:cNvSpPr>
          <p:nvPr/>
        </p:nvSpPr>
        <p:spPr bwMode="auto">
          <a:xfrm flipV="1">
            <a:off x="1524000" y="3429000"/>
            <a:ext cx="609600" cy="4572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Text Box 11"/>
          <p:cNvSpPr txBox="1">
            <a:spLocks noChangeArrowheads="1"/>
          </p:cNvSpPr>
          <p:nvPr/>
        </p:nvSpPr>
        <p:spPr bwMode="auto">
          <a:xfrm>
            <a:off x="2819400" y="37338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Change signs</a:t>
            </a:r>
          </a:p>
        </p:txBody>
      </p:sp>
      <p:sp>
        <p:nvSpPr>
          <p:cNvPr id="28680" name="Text Box 12"/>
          <p:cNvSpPr txBox="1">
            <a:spLocks noChangeArrowheads="1"/>
          </p:cNvSpPr>
          <p:nvPr/>
        </p:nvSpPr>
        <p:spPr bwMode="auto">
          <a:xfrm>
            <a:off x="2743200" y="3124200"/>
            <a:ext cx="544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 u="sng">
                <a:solidFill>
                  <a:srgbClr val="FF0000"/>
                </a:solidFill>
                <a:latin typeface="Comic Sans MS" pitchFamily="66" charset="0"/>
              </a:rPr>
              <a:t>Step 2</a:t>
            </a: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: Rewrite the matrix in             form.</a:t>
            </a:r>
          </a:p>
        </p:txBody>
      </p:sp>
      <p:graphicFrame>
        <p:nvGraphicFramePr>
          <p:cNvPr id="28681" name="Object 13"/>
          <p:cNvGraphicFramePr>
            <a:graphicFrameLocks noChangeAspect="1"/>
          </p:cNvGraphicFramePr>
          <p:nvPr/>
        </p:nvGraphicFramePr>
        <p:xfrm>
          <a:off x="6248400" y="2895600"/>
          <a:ext cx="122396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Equation" r:id="rId5" imgW="685800" imgH="457200" progId="Equation.3">
                  <p:embed/>
                </p:oleObj>
              </mc:Choice>
              <mc:Fallback>
                <p:oleObj name="Equation" r:id="rId5" imgW="6858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895600"/>
                        <a:ext cx="1223963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3400" y="3154363"/>
          <a:ext cx="1981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3" imgW="1002865" imgH="457002" progId="Equation.3">
                  <p:embed/>
                </p:oleObj>
              </mc:Choice>
              <mc:Fallback>
                <p:oleObj name="Equation" r:id="rId3" imgW="1002865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54363"/>
                        <a:ext cx="19812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3886200" y="5334000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1"/>
          </a:p>
        </p:txBody>
      </p:sp>
      <p:sp>
        <p:nvSpPr>
          <p:cNvPr id="29702" name="Line 8"/>
          <p:cNvSpPr>
            <a:spLocks noChangeShapeType="1"/>
          </p:cNvSpPr>
          <p:nvPr/>
        </p:nvSpPr>
        <p:spPr bwMode="auto">
          <a:xfrm flipV="1">
            <a:off x="1524000" y="3429000"/>
            <a:ext cx="609600" cy="4572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Text Box 9"/>
          <p:cNvSpPr txBox="1">
            <a:spLocks noChangeArrowheads="1"/>
          </p:cNvSpPr>
          <p:nvPr/>
        </p:nvSpPr>
        <p:spPr bwMode="auto">
          <a:xfrm>
            <a:off x="2819400" y="37338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Change signs</a:t>
            </a:r>
          </a:p>
        </p:txBody>
      </p:sp>
      <p:graphicFrame>
        <p:nvGraphicFramePr>
          <p:cNvPr id="29704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914400" y="4648200"/>
          <a:ext cx="1600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Equation" r:id="rId5" imgW="800100" imgH="457200" progId="Equation.3">
                  <p:embed/>
                </p:oleObj>
              </mc:Choice>
              <mc:Fallback>
                <p:oleObj name="Equation" r:id="rId5" imgW="8001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48200"/>
                        <a:ext cx="1600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5" name="Text Box 11"/>
          <p:cNvSpPr txBox="1">
            <a:spLocks noChangeArrowheads="1"/>
          </p:cNvSpPr>
          <p:nvPr/>
        </p:nvSpPr>
        <p:spPr bwMode="auto">
          <a:xfrm>
            <a:off x="2743200" y="3124200"/>
            <a:ext cx="544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 u="sng">
                <a:solidFill>
                  <a:srgbClr val="FF0000"/>
                </a:solidFill>
                <a:latin typeface="Comic Sans MS" pitchFamily="66" charset="0"/>
              </a:rPr>
              <a:t>Step 2</a:t>
            </a: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: Rewrite the matrix in             form.</a:t>
            </a:r>
          </a:p>
        </p:txBody>
      </p:sp>
      <p:graphicFrame>
        <p:nvGraphicFramePr>
          <p:cNvPr id="29706" name="Object 12"/>
          <p:cNvGraphicFramePr>
            <a:graphicFrameLocks noChangeAspect="1"/>
          </p:cNvGraphicFramePr>
          <p:nvPr/>
        </p:nvGraphicFramePr>
        <p:xfrm>
          <a:off x="6248400" y="2895600"/>
          <a:ext cx="122396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Equation" r:id="rId7" imgW="685800" imgH="457200" progId="Equation.3">
                  <p:embed/>
                </p:oleObj>
              </mc:Choice>
              <mc:Fallback>
                <p:oleObj name="Equation" r:id="rId7" imgW="68580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895600"/>
                        <a:ext cx="1223963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3400" y="3154363"/>
          <a:ext cx="1981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Equation" r:id="rId3" imgW="1002865" imgH="457002" progId="Equation.3">
                  <p:embed/>
                </p:oleObj>
              </mc:Choice>
              <mc:Fallback>
                <p:oleObj name="Equation" r:id="rId3" imgW="1002865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54363"/>
                        <a:ext cx="19812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886200" y="5334000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1"/>
          </a:p>
        </p:txBody>
      </p:sp>
      <p:sp>
        <p:nvSpPr>
          <p:cNvPr id="30726" name="Line 9"/>
          <p:cNvSpPr>
            <a:spLocks noChangeShapeType="1"/>
          </p:cNvSpPr>
          <p:nvPr/>
        </p:nvSpPr>
        <p:spPr bwMode="auto">
          <a:xfrm flipH="1" flipV="1">
            <a:off x="1676400" y="3429000"/>
            <a:ext cx="457200" cy="381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Text Box 10"/>
          <p:cNvSpPr txBox="1">
            <a:spLocks noChangeArrowheads="1"/>
          </p:cNvSpPr>
          <p:nvPr/>
        </p:nvSpPr>
        <p:spPr bwMode="auto">
          <a:xfrm>
            <a:off x="2819400" y="37338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Change positions</a:t>
            </a:r>
          </a:p>
        </p:txBody>
      </p:sp>
      <p:graphicFrame>
        <p:nvGraphicFramePr>
          <p:cNvPr id="30728" name="Object 12"/>
          <p:cNvGraphicFramePr>
            <a:graphicFrameLocks noChangeAspect="1"/>
          </p:cNvGraphicFramePr>
          <p:nvPr>
            <p:ph sz="quarter" idx="3"/>
          </p:nvPr>
        </p:nvGraphicFramePr>
        <p:xfrm>
          <a:off x="914400" y="4648200"/>
          <a:ext cx="1600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Equation" r:id="rId5" imgW="800100" imgH="457200" progId="Equation.3">
                  <p:embed/>
                </p:oleObj>
              </mc:Choice>
              <mc:Fallback>
                <p:oleObj name="Equation" r:id="rId5" imgW="80010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48200"/>
                        <a:ext cx="1600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9" name="Text Box 15"/>
          <p:cNvSpPr txBox="1">
            <a:spLocks noChangeArrowheads="1"/>
          </p:cNvSpPr>
          <p:nvPr/>
        </p:nvSpPr>
        <p:spPr bwMode="auto">
          <a:xfrm>
            <a:off x="2743200" y="3124200"/>
            <a:ext cx="544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 u="sng">
                <a:solidFill>
                  <a:srgbClr val="FF0000"/>
                </a:solidFill>
                <a:latin typeface="Comic Sans MS" pitchFamily="66" charset="0"/>
              </a:rPr>
              <a:t>Step 2</a:t>
            </a: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: Rewrite the matrix in             form.</a:t>
            </a:r>
          </a:p>
        </p:txBody>
      </p:sp>
      <p:graphicFrame>
        <p:nvGraphicFramePr>
          <p:cNvPr id="30730" name="Object 16"/>
          <p:cNvGraphicFramePr>
            <a:graphicFrameLocks noChangeAspect="1"/>
          </p:cNvGraphicFramePr>
          <p:nvPr/>
        </p:nvGraphicFramePr>
        <p:xfrm>
          <a:off x="6248400" y="2895600"/>
          <a:ext cx="122396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Equation" r:id="rId7" imgW="685800" imgH="457200" progId="Equation.3">
                  <p:embed/>
                </p:oleObj>
              </mc:Choice>
              <mc:Fallback>
                <p:oleObj name="Equation" r:id="rId7" imgW="6858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895600"/>
                        <a:ext cx="1223963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3600" smtClean="0"/>
              <a:t>Evaluating Determinants </a:t>
            </a:r>
            <a:br>
              <a:rPr lang="en-US" sz="3600" smtClean="0"/>
            </a:br>
            <a:r>
              <a:rPr lang="en-US" sz="3600" smtClean="0"/>
              <a:t>of 2x2 Matrices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 marL="0" indent="0" eaLnBrk="1" hangingPunct="1"/>
            <a:r>
              <a:rPr lang="en-US" sz="2800" smtClean="0"/>
              <a:t>To show two matrices are </a:t>
            </a:r>
            <a:r>
              <a:rPr lang="en-US" sz="2800" b="1" smtClean="0">
                <a:solidFill>
                  <a:srgbClr val="FF0000"/>
                </a:solidFill>
              </a:rPr>
              <a:t>inverses</a:t>
            </a:r>
            <a:r>
              <a:rPr lang="en-US" sz="2800" smtClean="0"/>
              <a:t>…</a:t>
            </a:r>
          </a:p>
          <a:p>
            <a:pPr marL="0" indent="0" algn="ctr" eaLnBrk="1" hangingPunct="1"/>
            <a:r>
              <a:rPr lang="en-US" sz="2800" b="1" i="1" smtClean="0"/>
              <a:t>AB = I</a:t>
            </a:r>
            <a:r>
              <a:rPr lang="en-US" sz="2800" smtClean="0"/>
              <a:t>	  </a:t>
            </a:r>
            <a:r>
              <a:rPr lang="en-US" sz="2800" b="1" u="sng" smtClean="0"/>
              <a:t>OR</a:t>
            </a:r>
            <a:r>
              <a:rPr lang="en-US" sz="2800" smtClean="0"/>
              <a:t>		</a:t>
            </a:r>
            <a:r>
              <a:rPr lang="en-US" sz="2800" b="1" i="1" smtClean="0"/>
              <a:t>BA = I</a:t>
            </a:r>
          </a:p>
          <a:p>
            <a:pPr marL="0" indent="0" algn="ctr" eaLnBrk="1" hangingPunct="1"/>
            <a:endParaRPr lang="en-US" sz="2800" b="1" i="1" smtClean="0"/>
          </a:p>
          <a:p>
            <a:pPr marL="0" indent="0" algn="ctr" eaLnBrk="1" hangingPunct="1"/>
            <a:endParaRPr lang="en-US" sz="2800" b="1" i="1" smtClean="0"/>
          </a:p>
          <a:p>
            <a:pPr marL="0" indent="0" algn="ctr" eaLnBrk="1" hangingPunct="1"/>
            <a:r>
              <a:rPr lang="en-US" sz="2800" b="1" i="1" smtClean="0"/>
              <a:t>AA</a:t>
            </a:r>
            <a:r>
              <a:rPr lang="en-US" sz="2800" b="1" i="1" baseline="30000" smtClean="0"/>
              <a:t>-1</a:t>
            </a:r>
            <a:r>
              <a:rPr lang="en-US" sz="2800" b="1" i="1" smtClean="0"/>
              <a:t> = I</a:t>
            </a:r>
            <a:r>
              <a:rPr lang="en-US" sz="2800" smtClean="0"/>
              <a:t>	   </a:t>
            </a:r>
            <a:r>
              <a:rPr lang="en-US" sz="2800" b="1" u="sng" smtClean="0"/>
              <a:t>OR</a:t>
            </a:r>
            <a:r>
              <a:rPr lang="en-US" sz="2800" smtClean="0"/>
              <a:t>		</a:t>
            </a:r>
            <a:r>
              <a:rPr lang="en-US" sz="2800" b="1" i="1" smtClean="0"/>
              <a:t>A</a:t>
            </a:r>
            <a:r>
              <a:rPr lang="en-US" sz="2800" b="1" i="1" baseline="30000" smtClean="0"/>
              <a:t>-1</a:t>
            </a:r>
            <a:r>
              <a:rPr lang="en-US" sz="2800" b="1" i="1" smtClean="0"/>
              <a:t>A = I</a:t>
            </a:r>
          </a:p>
          <a:p>
            <a:pPr marL="0" indent="0" algn="ctr" eaLnBrk="1" hangingPunct="1"/>
            <a:endParaRPr lang="en-US" sz="2800" b="1" i="1" smtClean="0"/>
          </a:p>
        </p:txBody>
      </p:sp>
      <p:sp>
        <p:nvSpPr>
          <p:cNvPr id="4100" name="Line 6"/>
          <p:cNvSpPr>
            <a:spLocks noChangeShapeType="1"/>
          </p:cNvSpPr>
          <p:nvPr/>
        </p:nvSpPr>
        <p:spPr bwMode="auto">
          <a:xfrm flipV="1">
            <a:off x="2514600" y="4267200"/>
            <a:ext cx="0" cy="1143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1905000" y="54864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Inverse of </a:t>
            </a:r>
            <a:r>
              <a:rPr lang="en-US" i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 flipV="1">
            <a:off x="5791200" y="4267200"/>
            <a:ext cx="0" cy="1143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5181600" y="54864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Inverse of </a:t>
            </a:r>
            <a:r>
              <a:rPr lang="en-US" i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7010400" y="1066800"/>
            <a:ext cx="1828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You only have to prove </a:t>
            </a:r>
            <a:r>
              <a:rPr lang="en-US" b="1" u="sng">
                <a:solidFill>
                  <a:srgbClr val="0000FF"/>
                </a:solidFill>
              </a:rPr>
              <a:t>ONE</a:t>
            </a:r>
            <a:r>
              <a:rPr lang="en-US" b="1">
                <a:solidFill>
                  <a:srgbClr val="0000FF"/>
                </a:solidFill>
              </a:rPr>
              <a:t> of these.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3400" y="3154363"/>
          <a:ext cx="1981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Equation" r:id="rId3" imgW="1002865" imgH="457002" progId="Equation.3">
                  <p:embed/>
                </p:oleObj>
              </mc:Choice>
              <mc:Fallback>
                <p:oleObj name="Equation" r:id="rId3" imgW="1002865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54363"/>
                        <a:ext cx="19812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743200" y="3124200"/>
            <a:ext cx="544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 u="sng">
                <a:solidFill>
                  <a:srgbClr val="FF0000"/>
                </a:solidFill>
                <a:latin typeface="Comic Sans MS" pitchFamily="66" charset="0"/>
              </a:rPr>
              <a:t>Step 2</a:t>
            </a: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: Rewrite the matrix in             form.</a:t>
            </a:r>
          </a:p>
        </p:txBody>
      </p:sp>
      <p:sp>
        <p:nvSpPr>
          <p:cNvPr id="31750" name="Text Box 8"/>
          <p:cNvSpPr txBox="1">
            <a:spLocks noChangeArrowheads="1"/>
          </p:cNvSpPr>
          <p:nvPr/>
        </p:nvSpPr>
        <p:spPr bwMode="auto">
          <a:xfrm>
            <a:off x="3886200" y="5334000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1"/>
          </a:p>
        </p:txBody>
      </p:sp>
      <p:graphicFrame>
        <p:nvGraphicFramePr>
          <p:cNvPr id="31751" name="Object 10"/>
          <p:cNvGraphicFramePr>
            <a:graphicFrameLocks noChangeAspect="1"/>
          </p:cNvGraphicFramePr>
          <p:nvPr/>
        </p:nvGraphicFramePr>
        <p:xfrm>
          <a:off x="6248400" y="2895600"/>
          <a:ext cx="122396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Equation" r:id="rId5" imgW="685800" imgH="457200" progId="Equation.3">
                  <p:embed/>
                </p:oleObj>
              </mc:Choice>
              <mc:Fallback>
                <p:oleObj name="Equation" r:id="rId5" imgW="6858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895600"/>
                        <a:ext cx="1223963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12"/>
          <p:cNvGraphicFramePr>
            <a:graphicFrameLocks noChangeAspect="1"/>
          </p:cNvGraphicFramePr>
          <p:nvPr>
            <p:ph sz="quarter" idx="3"/>
          </p:nvPr>
        </p:nvGraphicFramePr>
        <p:xfrm>
          <a:off x="914400" y="4648200"/>
          <a:ext cx="1625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7" imgW="812447" imgH="457002" progId="Equation.3">
                  <p:embed/>
                </p:oleObj>
              </mc:Choice>
              <mc:Fallback>
                <p:oleObj name="Equation" r:id="rId7" imgW="812447" imgH="45700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48200"/>
                        <a:ext cx="1625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3" name="Line 14"/>
          <p:cNvSpPr>
            <a:spLocks noChangeShapeType="1"/>
          </p:cNvSpPr>
          <p:nvPr/>
        </p:nvSpPr>
        <p:spPr bwMode="auto">
          <a:xfrm flipH="1" flipV="1">
            <a:off x="1676400" y="3429000"/>
            <a:ext cx="457200" cy="381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4" name="Text Box 15"/>
          <p:cNvSpPr txBox="1">
            <a:spLocks noChangeArrowheads="1"/>
          </p:cNvSpPr>
          <p:nvPr/>
        </p:nvSpPr>
        <p:spPr bwMode="auto">
          <a:xfrm>
            <a:off x="2819400" y="37338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Change positions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3400" y="3154363"/>
          <a:ext cx="1981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Equation" r:id="rId3" imgW="1002865" imgH="457002" progId="Equation.3">
                  <p:embed/>
                </p:oleObj>
              </mc:Choice>
              <mc:Fallback>
                <p:oleObj name="Equation" r:id="rId3" imgW="1002865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54363"/>
                        <a:ext cx="19812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743200" y="3124200"/>
            <a:ext cx="530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 u="sng">
                <a:solidFill>
                  <a:srgbClr val="FF0000"/>
                </a:solidFill>
                <a:latin typeface="Comic Sans MS" pitchFamily="66" charset="0"/>
              </a:rPr>
              <a:t>Step 3</a:t>
            </a: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: Use the equation to find the inverse.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886200" y="5334000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1"/>
          </a:p>
        </p:txBody>
      </p:sp>
      <p:graphicFrame>
        <p:nvGraphicFramePr>
          <p:cNvPr id="32775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596900" y="4648200"/>
          <a:ext cx="1625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Equation" r:id="rId5" imgW="812447" imgH="457002" progId="Equation.3">
                  <p:embed/>
                </p:oleObj>
              </mc:Choice>
              <mc:Fallback>
                <p:oleObj name="Equation" r:id="rId5" imgW="812447" imgH="45700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4648200"/>
                        <a:ext cx="1625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6" name="Object 13"/>
          <p:cNvGraphicFramePr>
            <a:graphicFrameLocks noChangeAspect="1"/>
          </p:cNvGraphicFramePr>
          <p:nvPr/>
        </p:nvGraphicFramePr>
        <p:xfrm>
          <a:off x="3378200" y="3733800"/>
          <a:ext cx="2667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Equation" r:id="rId7" imgW="1333500" imgH="457200" progId="Equation.3">
                  <p:embed/>
                </p:oleObj>
              </mc:Choice>
              <mc:Fallback>
                <p:oleObj name="Equation" r:id="rId7" imgW="13335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3733800"/>
                        <a:ext cx="2667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3400" y="3154363"/>
          <a:ext cx="1981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3" imgW="1002865" imgH="457002" progId="Equation.3">
                  <p:embed/>
                </p:oleObj>
              </mc:Choice>
              <mc:Fallback>
                <p:oleObj name="Equation" r:id="rId3" imgW="1002865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54363"/>
                        <a:ext cx="19812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743200" y="3124200"/>
            <a:ext cx="530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 u="sng">
                <a:solidFill>
                  <a:srgbClr val="FF0000"/>
                </a:solidFill>
                <a:latin typeface="Comic Sans MS" pitchFamily="66" charset="0"/>
              </a:rPr>
              <a:t>Step 3</a:t>
            </a: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: Use the equation to find the inverse.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886200" y="5334000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1"/>
          </a:p>
        </p:txBody>
      </p:sp>
      <p:graphicFrame>
        <p:nvGraphicFramePr>
          <p:cNvPr id="33799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596900" y="4648200"/>
          <a:ext cx="1625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Equation" r:id="rId5" imgW="812447" imgH="457002" progId="Equation.3">
                  <p:embed/>
                </p:oleObj>
              </mc:Choice>
              <mc:Fallback>
                <p:oleObj name="Equation" r:id="rId5" imgW="812447" imgH="45700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4648200"/>
                        <a:ext cx="1625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3378200" y="3733800"/>
          <a:ext cx="2667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Equation" r:id="rId7" imgW="1333500" imgH="457200" progId="Equation.3">
                  <p:embed/>
                </p:oleObj>
              </mc:Choice>
              <mc:Fallback>
                <p:oleObj name="Equation" r:id="rId7" imgW="13335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3733800"/>
                        <a:ext cx="2667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1" name="Object 9"/>
          <p:cNvGraphicFramePr>
            <a:graphicFrameLocks noChangeAspect="1"/>
          </p:cNvGraphicFramePr>
          <p:nvPr/>
        </p:nvGraphicFramePr>
        <p:xfrm>
          <a:off x="3378200" y="4876800"/>
          <a:ext cx="1930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Equation" r:id="rId9" imgW="965200" imgH="457200" progId="Equation.3">
                  <p:embed/>
                </p:oleObj>
              </mc:Choice>
              <mc:Fallback>
                <p:oleObj name="Equation" r:id="rId9" imgW="96520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876800"/>
                        <a:ext cx="1930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09600" y="3124200"/>
          <a:ext cx="9271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" name="Equation" r:id="rId3" imgW="469900" imgH="457200" progId="Equation.3">
                  <p:embed/>
                </p:oleObj>
              </mc:Choice>
              <mc:Fallback>
                <p:oleObj name="Equation" r:id="rId3" imgW="4699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124200"/>
                        <a:ext cx="9271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3886200" y="5334000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09600" y="3124200"/>
          <a:ext cx="9271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Equation" r:id="rId3" imgW="469900" imgH="457200" progId="Equation.3">
                  <p:embed/>
                </p:oleObj>
              </mc:Choice>
              <mc:Fallback>
                <p:oleObj name="Equation" r:id="rId3" imgW="4699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124200"/>
                        <a:ext cx="9271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886200" y="5334000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1"/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352800" y="4495800"/>
          <a:ext cx="379888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0" name="Equation" r:id="rId5" imgW="1459866" imgH="203112" progId="Equation.3">
                  <p:embed/>
                </p:oleObj>
              </mc:Choice>
              <mc:Fallback>
                <p:oleObj name="Equation" r:id="rId5" imgW="1459866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495800"/>
                        <a:ext cx="3798888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4648200" y="5181600"/>
          <a:ext cx="63023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Equation" r:id="rId7" imgW="241091" imgH="164957" progId="Equation.3">
                  <p:embed/>
                </p:oleObj>
              </mc:Choice>
              <mc:Fallback>
                <p:oleObj name="Equation" r:id="rId7" imgW="241091" imgH="16495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181600"/>
                        <a:ext cx="630238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3124200" y="3048000"/>
          <a:ext cx="25908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name="Equation" r:id="rId9" imgW="1155700" imgH="457200" progId="Equation.3">
                  <p:embed/>
                </p:oleObj>
              </mc:Choice>
              <mc:Fallback>
                <p:oleObj name="Equation" r:id="rId9" imgW="11557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048000"/>
                        <a:ext cx="25908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4000" smtClean="0"/>
              <a:t>Evaluating Determinants </a:t>
            </a:r>
            <a:br>
              <a:rPr lang="en-US" sz="4000" smtClean="0"/>
            </a:br>
            <a:r>
              <a:rPr lang="en-US" sz="4000" smtClean="0"/>
              <a:t>of 2x2 Matrices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Determine whether the matrix has an inverse. If an inverse exists, find it.</a:t>
            </a:r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endParaRPr lang="en-US" sz="2800" smtClean="0"/>
          </a:p>
          <a:p>
            <a:pPr marL="0" indent="0" eaLnBrk="1" hangingPunct="1"/>
            <a:r>
              <a:rPr lang="en-US" sz="2800" smtClean="0"/>
              <a:t> </a:t>
            </a:r>
            <a:endParaRPr lang="en-US" sz="2800" b="1" smtClean="0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09600" y="3124200"/>
          <a:ext cx="9271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Equation" r:id="rId3" imgW="469900" imgH="457200" progId="Equation.3">
                  <p:embed/>
                </p:oleObj>
              </mc:Choice>
              <mc:Fallback>
                <p:oleObj name="Equation" r:id="rId3" imgW="4699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124200"/>
                        <a:ext cx="9271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8"/>
          <p:cNvGraphicFramePr>
            <a:graphicFrameLocks noChangeAspect="1"/>
          </p:cNvGraphicFramePr>
          <p:nvPr/>
        </p:nvGraphicFramePr>
        <p:xfrm>
          <a:off x="3138488" y="3048000"/>
          <a:ext cx="25622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Equation" r:id="rId5" imgW="1143000" imgH="457200" progId="Equation.3">
                  <p:embed/>
                </p:oleObj>
              </mc:Choice>
              <mc:Fallback>
                <p:oleObj name="Equation" r:id="rId5" imgW="11430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3048000"/>
                        <a:ext cx="2562225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3048000" y="4648200"/>
          <a:ext cx="26670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Equation" r:id="rId7" imgW="1155700" imgH="457200" progId="Equation.3">
                  <p:embed/>
                </p:oleObj>
              </mc:Choice>
              <mc:Fallback>
                <p:oleObj name="Equation" r:id="rId7" imgW="11557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648200"/>
                        <a:ext cx="2667000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3600" smtClean="0"/>
              <a:t>Evaluating Determinants </a:t>
            </a:r>
            <a:br>
              <a:rPr lang="en-US" sz="3600" smtClean="0"/>
            </a:br>
            <a:r>
              <a:rPr lang="en-US" sz="3600" smtClean="0"/>
              <a:t>of 2x2 Matrices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Show that </a:t>
            </a:r>
            <a:r>
              <a:rPr lang="en-US" sz="2800" i="1" smtClean="0"/>
              <a:t>B</a:t>
            </a:r>
            <a:r>
              <a:rPr lang="en-US" sz="2800" smtClean="0"/>
              <a:t> is the multiplicative inverse of </a:t>
            </a:r>
            <a:r>
              <a:rPr lang="en-US" sz="2800" i="1" smtClean="0"/>
              <a:t>A</a:t>
            </a:r>
            <a:r>
              <a:rPr lang="en-US" sz="2800" smtClean="0"/>
              <a:t>.</a:t>
            </a:r>
          </a:p>
          <a:p>
            <a:pPr marL="0" indent="0" eaLnBrk="1" hangingPunct="1"/>
            <a:endParaRPr lang="en-US" sz="2800" b="1" i="1" smtClean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752600" y="2743200"/>
          <a:ext cx="16002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812447" imgH="457002" progId="Equation.3">
                  <p:embed/>
                </p:oleObj>
              </mc:Choice>
              <mc:Fallback>
                <p:oleObj name="Equation" r:id="rId3" imgW="812447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743200"/>
                        <a:ext cx="1600200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038600" y="2819400"/>
          <a:ext cx="19050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5" imgW="1054100" imgH="457200" progId="Equation.3">
                  <p:embed/>
                </p:oleObj>
              </mc:Choice>
              <mc:Fallback>
                <p:oleObj name="Equation" r:id="rId5" imgW="1054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19400"/>
                        <a:ext cx="190500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3600" smtClean="0"/>
              <a:t>Evaluating Determinants </a:t>
            </a:r>
            <a:br>
              <a:rPr lang="en-US" sz="3600" smtClean="0"/>
            </a:br>
            <a:r>
              <a:rPr lang="en-US" sz="3600" smtClean="0"/>
              <a:t>of 2x2 Matrices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Show that </a:t>
            </a:r>
            <a:r>
              <a:rPr lang="en-US" sz="2800" i="1" smtClean="0"/>
              <a:t>B</a:t>
            </a:r>
            <a:r>
              <a:rPr lang="en-US" sz="2800" smtClean="0"/>
              <a:t> is the multiplicative inverse of </a:t>
            </a:r>
            <a:r>
              <a:rPr lang="en-US" sz="2800" i="1" smtClean="0"/>
              <a:t>A</a:t>
            </a:r>
            <a:r>
              <a:rPr lang="en-US" sz="2800" smtClean="0"/>
              <a:t>.</a:t>
            </a:r>
          </a:p>
          <a:p>
            <a:pPr marL="0" indent="0" eaLnBrk="1" hangingPunct="1"/>
            <a:endParaRPr lang="en-US" sz="2800" b="1" i="1" smtClean="0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752600" y="2743200"/>
          <a:ext cx="16002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812447" imgH="457002" progId="Equation.3">
                  <p:embed/>
                </p:oleObj>
              </mc:Choice>
              <mc:Fallback>
                <p:oleObj name="Equation" r:id="rId3" imgW="812447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743200"/>
                        <a:ext cx="1600200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038600" y="2819400"/>
          <a:ext cx="19050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5" imgW="1054100" imgH="457200" progId="Equation.3">
                  <p:embed/>
                </p:oleObj>
              </mc:Choice>
              <mc:Fallback>
                <p:oleObj name="Equation" r:id="rId5" imgW="1054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19400"/>
                        <a:ext cx="190500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33400" y="4343400"/>
          <a:ext cx="32750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7" imgW="1663700" imgH="457200" progId="Equation.3">
                  <p:embed/>
                </p:oleObj>
              </mc:Choice>
              <mc:Fallback>
                <p:oleObj name="Equation" r:id="rId7" imgW="16637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43400"/>
                        <a:ext cx="327501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3600" smtClean="0"/>
              <a:t>Evaluating Determinants </a:t>
            </a:r>
            <a:br>
              <a:rPr lang="en-US" sz="3600" smtClean="0"/>
            </a:br>
            <a:r>
              <a:rPr lang="en-US" sz="3600" smtClean="0"/>
              <a:t>of 2x2 Matrices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Show that </a:t>
            </a:r>
            <a:r>
              <a:rPr lang="en-US" sz="2800" i="1" smtClean="0"/>
              <a:t>B</a:t>
            </a:r>
            <a:r>
              <a:rPr lang="en-US" sz="2800" smtClean="0"/>
              <a:t> is the multiplicative inverse of </a:t>
            </a:r>
            <a:r>
              <a:rPr lang="en-US" sz="2800" i="1" smtClean="0"/>
              <a:t>A</a:t>
            </a:r>
            <a:r>
              <a:rPr lang="en-US" sz="2800" smtClean="0"/>
              <a:t>.</a:t>
            </a:r>
          </a:p>
          <a:p>
            <a:pPr marL="0" indent="0" eaLnBrk="1" hangingPunct="1"/>
            <a:endParaRPr lang="en-US" sz="2800" b="1" i="1" smtClean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752600" y="2743200"/>
          <a:ext cx="16002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3" imgW="812447" imgH="457002" progId="Equation.3">
                  <p:embed/>
                </p:oleObj>
              </mc:Choice>
              <mc:Fallback>
                <p:oleObj name="Equation" r:id="rId3" imgW="812447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743200"/>
                        <a:ext cx="1600200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038600" y="2819400"/>
          <a:ext cx="19050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5" imgW="1054100" imgH="457200" progId="Equation.3">
                  <p:embed/>
                </p:oleObj>
              </mc:Choice>
              <mc:Fallback>
                <p:oleObj name="Equation" r:id="rId5" imgW="1054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19400"/>
                        <a:ext cx="190500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533400" y="4343400"/>
          <a:ext cx="32750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7" imgW="1663700" imgH="457200" progId="Equation.3">
                  <p:embed/>
                </p:oleObj>
              </mc:Choice>
              <mc:Fallback>
                <p:oleObj name="Equation" r:id="rId7" imgW="16637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43400"/>
                        <a:ext cx="327501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533400" y="5486400"/>
          <a:ext cx="16240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9" imgW="825500" imgH="457200" progId="Equation.3">
                  <p:embed/>
                </p:oleObj>
              </mc:Choice>
              <mc:Fallback>
                <p:oleObj name="Equation" r:id="rId9" imgW="8255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86400"/>
                        <a:ext cx="162401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6477000" y="2895600"/>
            <a:ext cx="2286000" cy="938213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AB = I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. Therefore,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is the inverse of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and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is the inverse of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3600" smtClean="0"/>
              <a:t>Evaluating Determinants </a:t>
            </a:r>
            <a:br>
              <a:rPr lang="en-US" sz="3600" smtClean="0"/>
            </a:br>
            <a:r>
              <a:rPr lang="en-US" sz="3600" smtClean="0"/>
              <a:t>of 2x2 Matrices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Show that </a:t>
            </a:r>
            <a:r>
              <a:rPr lang="en-US" sz="2800" i="1" smtClean="0"/>
              <a:t>B</a:t>
            </a:r>
            <a:r>
              <a:rPr lang="en-US" sz="2800" smtClean="0"/>
              <a:t> is the multiplicative inverse of </a:t>
            </a:r>
            <a:r>
              <a:rPr lang="en-US" sz="2800" i="1" smtClean="0"/>
              <a:t>A</a:t>
            </a:r>
            <a:r>
              <a:rPr lang="en-US" sz="2800" smtClean="0"/>
              <a:t>.</a:t>
            </a:r>
          </a:p>
          <a:p>
            <a:pPr marL="0" indent="0" eaLnBrk="1" hangingPunct="1"/>
            <a:endParaRPr lang="en-US" sz="2800" b="1" i="1" smtClean="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752600" y="2743200"/>
          <a:ext cx="16002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3" imgW="812447" imgH="457002" progId="Equation.3">
                  <p:embed/>
                </p:oleObj>
              </mc:Choice>
              <mc:Fallback>
                <p:oleObj name="Equation" r:id="rId3" imgW="812447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743200"/>
                        <a:ext cx="1600200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038600" y="2819400"/>
          <a:ext cx="19050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5" imgW="1054100" imgH="457200" progId="Equation.3">
                  <p:embed/>
                </p:oleObj>
              </mc:Choice>
              <mc:Fallback>
                <p:oleObj name="Equation" r:id="rId5" imgW="1054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19400"/>
                        <a:ext cx="190500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533400" y="4343400"/>
          <a:ext cx="32750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7" imgW="1663700" imgH="457200" progId="Equation.3">
                  <p:embed/>
                </p:oleObj>
              </mc:Choice>
              <mc:Fallback>
                <p:oleObj name="Equation" r:id="rId7" imgW="16637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43400"/>
                        <a:ext cx="327501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4724400" y="4343400"/>
          <a:ext cx="32496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9" imgW="1651000" imgH="457200" progId="Equation.3">
                  <p:embed/>
                </p:oleObj>
              </mc:Choice>
              <mc:Fallback>
                <p:oleObj name="Equation" r:id="rId9" imgW="16510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343400"/>
                        <a:ext cx="324961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533400" y="5486400"/>
          <a:ext cx="16240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11" imgW="825500" imgH="457200" progId="Equation.3">
                  <p:embed/>
                </p:oleObj>
              </mc:Choice>
              <mc:Fallback>
                <p:oleObj name="Equation" r:id="rId11" imgW="8255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86400"/>
                        <a:ext cx="162401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4343400" y="3810000"/>
            <a:ext cx="419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Check by multiplying </a:t>
            </a:r>
            <a:r>
              <a:rPr lang="en-US" i="1">
                <a:solidFill>
                  <a:srgbClr val="0000FF"/>
                </a:solidFill>
              </a:rPr>
              <a:t>BA…</a:t>
            </a:r>
            <a:r>
              <a:rPr lang="en-US">
                <a:solidFill>
                  <a:srgbClr val="0000FF"/>
                </a:solidFill>
              </a:rPr>
              <a:t>answer should be the same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6477000" y="2895600"/>
            <a:ext cx="2286000" cy="938213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AB = I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. Therefore,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is the inverse of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and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is the inverse of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3600" smtClean="0"/>
              <a:t>Evaluating Determinants </a:t>
            </a:r>
            <a:br>
              <a:rPr lang="en-US" sz="3600" smtClean="0"/>
            </a:br>
            <a:r>
              <a:rPr lang="en-US" sz="3600" smtClean="0"/>
              <a:t>of 2x2 Matrices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1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Show that </a:t>
            </a:r>
            <a:r>
              <a:rPr lang="en-US" sz="2800" i="1" smtClean="0"/>
              <a:t>B</a:t>
            </a:r>
            <a:r>
              <a:rPr lang="en-US" sz="2800" smtClean="0"/>
              <a:t> is the multiplicative inverse of </a:t>
            </a:r>
            <a:r>
              <a:rPr lang="en-US" sz="2800" i="1" smtClean="0"/>
              <a:t>A</a:t>
            </a:r>
            <a:r>
              <a:rPr lang="en-US" sz="2800" smtClean="0"/>
              <a:t>.</a:t>
            </a:r>
          </a:p>
          <a:p>
            <a:pPr marL="0" indent="0" eaLnBrk="1" hangingPunct="1"/>
            <a:endParaRPr lang="en-US" sz="2800" b="1" i="1" smtClean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752600" y="2743200"/>
          <a:ext cx="16002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3" imgW="812447" imgH="457002" progId="Equation.3">
                  <p:embed/>
                </p:oleObj>
              </mc:Choice>
              <mc:Fallback>
                <p:oleObj name="Equation" r:id="rId3" imgW="812447" imgH="457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743200"/>
                        <a:ext cx="1600200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038600" y="2819400"/>
          <a:ext cx="19050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5" imgW="1054100" imgH="457200" progId="Equation.3">
                  <p:embed/>
                </p:oleObj>
              </mc:Choice>
              <mc:Fallback>
                <p:oleObj name="Equation" r:id="rId5" imgW="1054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19400"/>
                        <a:ext cx="190500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533400" y="4343400"/>
          <a:ext cx="32750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7" imgW="1663700" imgH="457200" progId="Equation.3">
                  <p:embed/>
                </p:oleObj>
              </mc:Choice>
              <mc:Fallback>
                <p:oleObj name="Equation" r:id="rId7" imgW="16637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43400"/>
                        <a:ext cx="327501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4724400" y="4343400"/>
          <a:ext cx="32496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9" imgW="1651000" imgH="457200" progId="Equation.3">
                  <p:embed/>
                </p:oleObj>
              </mc:Choice>
              <mc:Fallback>
                <p:oleObj name="Equation" r:id="rId9" imgW="16510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343400"/>
                        <a:ext cx="324961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533400" y="5486400"/>
          <a:ext cx="16240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11" imgW="825500" imgH="457200" progId="Equation.3">
                  <p:embed/>
                </p:oleObj>
              </mc:Choice>
              <mc:Fallback>
                <p:oleObj name="Equation" r:id="rId11" imgW="8255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86400"/>
                        <a:ext cx="162401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4737100" y="5638800"/>
          <a:ext cx="15986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13" imgW="812447" imgH="457002" progId="Equation.3">
                  <p:embed/>
                </p:oleObj>
              </mc:Choice>
              <mc:Fallback>
                <p:oleObj name="Equation" r:id="rId13" imgW="812447" imgH="45700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100" y="5638800"/>
                        <a:ext cx="159861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343400" y="3810000"/>
            <a:ext cx="419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Check by multiplying </a:t>
            </a:r>
            <a:r>
              <a:rPr lang="en-US" i="1">
                <a:solidFill>
                  <a:srgbClr val="0000FF"/>
                </a:solidFill>
              </a:rPr>
              <a:t>BA…</a:t>
            </a:r>
            <a:r>
              <a:rPr lang="en-US">
                <a:solidFill>
                  <a:srgbClr val="0000FF"/>
                </a:solidFill>
              </a:rPr>
              <a:t>answer should be the same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477000" y="2895600"/>
            <a:ext cx="2286000" cy="938213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AB = I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. Therefore,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is the inverse of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and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is the inverse of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buFontTx/>
              <a:buAutoNum type="arabicParenR"/>
            </a:pPr>
            <a:r>
              <a:rPr lang="en-US" sz="3600" smtClean="0"/>
              <a:t>Evaluating Determinants </a:t>
            </a:r>
            <a:br>
              <a:rPr lang="en-US" sz="3600" smtClean="0"/>
            </a:br>
            <a:r>
              <a:rPr lang="en-US" sz="3600" smtClean="0"/>
              <a:t>of 2x2 Matrices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/>
            <a:r>
              <a:rPr lang="en-US" sz="2800" b="1" smtClean="0"/>
              <a:t>Example 2</a:t>
            </a:r>
            <a:r>
              <a:rPr lang="en-US" sz="2800" smtClean="0"/>
              <a:t>:</a:t>
            </a:r>
          </a:p>
          <a:p>
            <a:pPr marL="0" indent="0" eaLnBrk="1" hangingPunct="1"/>
            <a:r>
              <a:rPr lang="en-US" sz="2800" smtClean="0"/>
              <a:t>Show that the matrices are multiplicative inverses.</a:t>
            </a:r>
          </a:p>
          <a:p>
            <a:pPr marL="0" indent="0" eaLnBrk="1" hangingPunct="1"/>
            <a:endParaRPr lang="en-US" sz="2800" b="1" i="1" smtClean="0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752600" y="2803525"/>
          <a:ext cx="16002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3" imgW="939800" imgH="457200" progId="Equation.3">
                  <p:embed/>
                </p:oleObj>
              </mc:Choice>
              <mc:Fallback>
                <p:oleObj name="Equation" r:id="rId3" imgW="9398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803525"/>
                        <a:ext cx="16002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140200" y="2819400"/>
          <a:ext cx="170021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5" imgW="939800" imgH="457200" progId="Equation.3">
                  <p:embed/>
                </p:oleObj>
              </mc:Choice>
              <mc:Fallback>
                <p:oleObj name="Equation" r:id="rId5" imgW="9398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2819400"/>
                        <a:ext cx="1700213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805</Words>
  <Application>Microsoft Office PowerPoint</Application>
  <PresentationFormat>On-screen Show (4:3)</PresentationFormat>
  <Paragraphs>210</Paragraphs>
  <Slides>35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Times New Roman</vt:lpstr>
      <vt:lpstr>Calibri</vt:lpstr>
      <vt:lpstr>Comic Sans MS</vt:lpstr>
      <vt:lpstr>Default Design</vt:lpstr>
      <vt:lpstr>Microsoft Equation 3.0</vt:lpstr>
      <vt:lpstr> Matrices, Determinants and Inverses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  <vt:lpstr>Evaluating Determinants  of 2x2 Matrices</vt:lpstr>
    </vt:vector>
  </TitlesOfParts>
  <Company>- ETH0 -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2x2 Matrices, Determinants and Inverses</dc:title>
  <dc:creator>laura.labine</dc:creator>
  <cp:lastModifiedBy>Teacher E-Solutions</cp:lastModifiedBy>
  <cp:revision>51</cp:revision>
  <dcterms:created xsi:type="dcterms:W3CDTF">2009-11-12T04:00:03Z</dcterms:created>
  <dcterms:modified xsi:type="dcterms:W3CDTF">2019-01-18T17:07:25Z</dcterms:modified>
</cp:coreProperties>
</file>