
<file path=[Content_Types].xml><?xml version="1.0" encoding="utf-8"?>
<Types xmlns="http://schemas.openxmlformats.org/package/2006/content-types"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9" r:id="rId6"/>
    <p:sldId id="261" r:id="rId7"/>
    <p:sldId id="264" r:id="rId8"/>
    <p:sldId id="262" r:id="rId9"/>
    <p:sldId id="267" r:id="rId10"/>
    <p:sldId id="268" r:id="rId11"/>
    <p:sldId id="270" r:id="rId12"/>
    <p:sldId id="288" r:id="rId13"/>
    <p:sldId id="289" r:id="rId14"/>
    <p:sldId id="271" r:id="rId15"/>
    <p:sldId id="273" r:id="rId16"/>
    <p:sldId id="274" r:id="rId17"/>
    <p:sldId id="275" r:id="rId18"/>
    <p:sldId id="272" r:id="rId19"/>
    <p:sldId id="277" r:id="rId20"/>
    <p:sldId id="276" r:id="rId21"/>
    <p:sldId id="296" r:id="rId22"/>
    <p:sldId id="279" r:id="rId23"/>
    <p:sldId id="280" r:id="rId24"/>
    <p:sldId id="281" r:id="rId25"/>
    <p:sldId id="282" r:id="rId26"/>
    <p:sldId id="286" r:id="rId27"/>
    <p:sldId id="284" r:id="rId28"/>
    <p:sldId id="285" r:id="rId29"/>
    <p:sldId id="287" r:id="rId30"/>
    <p:sldId id="283" r:id="rId31"/>
    <p:sldId id="292" r:id="rId32"/>
    <p:sldId id="293" r:id="rId33"/>
    <p:sldId id="290" r:id="rId34"/>
    <p:sldId id="294" r:id="rId35"/>
    <p:sldId id="295" r:id="rId3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18" autoAdjust="0"/>
    <p:restoredTop sz="94660"/>
  </p:normalViewPr>
  <p:slideViewPr>
    <p:cSldViewPr>
      <p:cViewPr varScale="1">
        <p:scale>
          <a:sx n="41" d="100"/>
          <a:sy n="41" d="100"/>
        </p:scale>
        <p:origin x="-653" y="-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wmf"/></Relationships>
</file>

<file path=ppt/drawings/_rels/vmlDrawing10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6.wmf"/><Relationship Id="rId2" Type="http://schemas.openxmlformats.org/officeDocument/2006/relationships/image" Target="../media/image15.wmf"/><Relationship Id="rId1" Type="http://schemas.openxmlformats.org/officeDocument/2006/relationships/image" Target="../media/image14.wmf"/><Relationship Id="rId4" Type="http://schemas.openxmlformats.org/officeDocument/2006/relationships/image" Target="../media/image17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drawings/_rels/vmlDrawing1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8.wmf"/><Relationship Id="rId1" Type="http://schemas.openxmlformats.org/officeDocument/2006/relationships/image" Target="../media/image19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21.wmf"/><Relationship Id="rId2" Type="http://schemas.openxmlformats.org/officeDocument/2006/relationships/image" Target="../media/image20.wmf"/><Relationship Id="rId1" Type="http://schemas.openxmlformats.org/officeDocument/2006/relationships/image" Target="../media/image19.wmf"/><Relationship Id="rId5" Type="http://schemas.openxmlformats.org/officeDocument/2006/relationships/image" Target="../media/image18.wmf"/><Relationship Id="rId4" Type="http://schemas.openxmlformats.org/officeDocument/2006/relationships/image" Target="../media/image22.wmf"/></Relationships>
</file>

<file path=ppt/drawings/_rels/vmlDrawing1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drawings/_rels/vmlDrawing1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26.wmf"/><Relationship Id="rId2" Type="http://schemas.openxmlformats.org/officeDocument/2006/relationships/image" Target="../media/image25.wmf"/><Relationship Id="rId1" Type="http://schemas.openxmlformats.org/officeDocument/2006/relationships/image" Target="../media/image24.wmf"/><Relationship Id="rId4" Type="http://schemas.openxmlformats.org/officeDocument/2006/relationships/image" Target="../media/image23.w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28.wmf"/><Relationship Id="rId1" Type="http://schemas.openxmlformats.org/officeDocument/2006/relationships/image" Target="../media/image27.wmf"/></Relationships>
</file>

<file path=ppt/drawings/_rels/vmlDrawing2.vml.rels><?xml version="1.0" encoding="UTF-8" standalone="yes"?>
<Relationships xmlns="http://schemas.openxmlformats.org/package/2006/relationships"><Relationship Id="rId2" Type="http://schemas.openxmlformats.org/officeDocument/2006/relationships/image" Target="../media/image3.wmf"/><Relationship Id="rId1" Type="http://schemas.openxmlformats.org/officeDocument/2006/relationships/image" Target="../media/image2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0.wmf"/></Relationships>
</file>

<file path=ppt/drawings/_rels/vmlDrawing22.vml.rels><?xml version="1.0" encoding="UTF-8" standalone="yes"?>
<Relationships xmlns="http://schemas.openxmlformats.org/package/2006/relationships"><Relationship Id="rId3" Type="http://schemas.openxmlformats.org/officeDocument/2006/relationships/image" Target="../media/image32.wmf"/><Relationship Id="rId2" Type="http://schemas.openxmlformats.org/officeDocument/2006/relationships/image" Target="../media/image31.wmf"/><Relationship Id="rId1" Type="http://schemas.openxmlformats.org/officeDocument/2006/relationships/image" Target="../media/image30.wmf"/></Relationships>
</file>

<file path=ppt/drawings/_rels/vmlDrawing23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0.wmf"/></Relationships>
</file>

<file path=ppt/drawings/_rels/vmlDrawing2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wmf"/><Relationship Id="rId1" Type="http://schemas.openxmlformats.org/officeDocument/2006/relationships/image" Target="../media/image30.wmf"/></Relationships>
</file>

<file path=ppt/drawings/_rels/vmlDrawing25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4.wmf"/><Relationship Id="rId1" Type="http://schemas.openxmlformats.org/officeDocument/2006/relationships/image" Target="../media/image30.wmf"/></Relationships>
</file>

<file path=ppt/drawings/_rels/vmlDrawing26.v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5.wmf"/><Relationship Id="rId1" Type="http://schemas.openxmlformats.org/officeDocument/2006/relationships/image" Target="../media/image30.wmf"/></Relationships>
</file>

<file path=ppt/drawings/_rels/vmlDrawing27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2" Type="http://schemas.openxmlformats.org/officeDocument/2006/relationships/image" Target="../media/image33.wmf"/><Relationship Id="rId1" Type="http://schemas.openxmlformats.org/officeDocument/2006/relationships/image" Target="../media/image30.wmf"/></Relationships>
</file>

<file path=ppt/drawings/_rels/vmlDrawing2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0.wmf"/></Relationships>
</file>

<file path=ppt/drawings/_rels/vmlDrawing2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7.wmf"/><Relationship Id="rId2" Type="http://schemas.openxmlformats.org/officeDocument/2006/relationships/image" Target="../media/image36.wmf"/><Relationship Id="rId1" Type="http://schemas.openxmlformats.org/officeDocument/2006/relationships/image" Target="../media/image30.wmf"/><Relationship Id="rId4" Type="http://schemas.openxmlformats.org/officeDocument/2006/relationships/image" Target="../media/image3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rawings/_rels/vmlDrawing30.vml.rels><?xml version="1.0" encoding="UTF-8" standalone="yes"?>
<Relationships xmlns="http://schemas.openxmlformats.org/package/2006/relationships"><Relationship Id="rId1" Type="http://schemas.openxmlformats.org/officeDocument/2006/relationships/image" Target="../media/image39.wmf"/></Relationships>
</file>

<file path=ppt/drawings/_rels/vmlDrawing3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1.wmf"/><Relationship Id="rId2" Type="http://schemas.openxmlformats.org/officeDocument/2006/relationships/image" Target="../media/image40.wmf"/><Relationship Id="rId1" Type="http://schemas.openxmlformats.org/officeDocument/2006/relationships/image" Target="../media/image39.wmf"/><Relationship Id="rId4" Type="http://schemas.openxmlformats.org/officeDocument/2006/relationships/image" Target="../media/image42.wmf"/></Relationships>
</file>

<file path=ppt/drawings/_rels/vmlDrawing32.vml.rels><?xml version="1.0" encoding="UTF-8" standalone="yes"?>
<Relationships xmlns="http://schemas.openxmlformats.org/package/2006/relationships"><Relationship Id="rId3" Type="http://schemas.openxmlformats.org/officeDocument/2006/relationships/image" Target="../media/image44.wmf"/><Relationship Id="rId2" Type="http://schemas.openxmlformats.org/officeDocument/2006/relationships/image" Target="../media/image43.wmf"/><Relationship Id="rId1" Type="http://schemas.openxmlformats.org/officeDocument/2006/relationships/image" Target="../media/image39.wmf"/></Relationships>
</file>

<file path=ppt/drawings/_rels/vmlDrawing4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4" Type="http://schemas.openxmlformats.org/officeDocument/2006/relationships/image" Target="../media/image7.wmf"/></Relationships>
</file>

<file path=ppt/drawings/_rels/vmlDrawing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5" Type="http://schemas.openxmlformats.org/officeDocument/2006/relationships/image" Target="../media/image7.wmf"/><Relationship Id="rId4" Type="http://schemas.openxmlformats.org/officeDocument/2006/relationships/image" Target="../media/image8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Relationship Id="rId6" Type="http://schemas.openxmlformats.org/officeDocument/2006/relationships/image" Target="../media/image10.wmf"/><Relationship Id="rId5" Type="http://schemas.openxmlformats.org/officeDocument/2006/relationships/image" Target="../media/image7.wmf"/><Relationship Id="rId4" Type="http://schemas.openxmlformats.org/officeDocument/2006/relationships/image" Target="../media/image9.w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image" Target="../media/image1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13.wmf"/><Relationship Id="rId2" Type="http://schemas.openxmlformats.org/officeDocument/2006/relationships/image" Target="../media/image12.wmf"/><Relationship Id="rId1" Type="http://schemas.openxmlformats.org/officeDocument/2006/relationships/image" Target="../media/image11.wmf"/><Relationship Id="rId4" Type="http://schemas.openxmlformats.org/officeDocument/2006/relationships/image" Target="../media/image10.wmf"/></Relationships>
</file>

<file path=ppt/drawings/_rels/vmlDrawing9.vml.rels><?xml version="1.0" encoding="UTF-8" standalone="yes"?>
<Relationships xmlns="http://schemas.openxmlformats.org/package/2006/relationships"><Relationship Id="rId2" Type="http://schemas.openxmlformats.org/officeDocument/2006/relationships/image" Target="../media/image15.wmf"/><Relationship Id="rId1" Type="http://schemas.openxmlformats.org/officeDocument/2006/relationships/image" Target="../media/image14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EF93D7-08E5-4D05-A5AB-5559B22FC3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87256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8A42C8-3704-41A6-88C2-E61227B9B6F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2573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D92CED7-15AB-412A-9140-4D8CF2DD64E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35449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A4CF73-E874-45A2-BBDF-5B183E4518D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79826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F0FB6B-452F-4607-AE82-DC5764AEDBA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07289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C2E3A28-4ABF-4A31-9F49-DD03BC0AC05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39257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386C4B-007D-4BB2-B2DA-7B26E2345B1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5762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C73F-C200-4A98-BDC2-113CE103901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66814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5C5CB9-232E-465A-8701-EF504BB4C08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84039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2A668D0-0770-4A35-89E4-B66FFA9A7F3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9723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D8F202D-D995-4A17-A6CC-1106F0C2BE8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79458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B368ED5-9E69-445C-88BE-EA5C6A9CCB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63089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DE2561-C84A-4035-B67D-82DB4AE71A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446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smtClean="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431AECE3-27BE-4659-A37C-4A427A02B87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latin typeface="Times New Roman" pitchFamily="18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wmf"/><Relationship Id="rId3" Type="http://schemas.openxmlformats.org/officeDocument/2006/relationships/oleObject" Target="../embeddings/oleObject24.bin"/><Relationship Id="rId7" Type="http://schemas.openxmlformats.org/officeDocument/2006/relationships/oleObject" Target="../embeddings/oleObject2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5.bin"/><Relationship Id="rId10" Type="http://schemas.openxmlformats.org/officeDocument/2006/relationships/image" Target="../media/image10.wmf"/><Relationship Id="rId4" Type="http://schemas.openxmlformats.org/officeDocument/2006/relationships/image" Target="../media/image11.wmf"/><Relationship Id="rId9" Type="http://schemas.openxmlformats.org/officeDocument/2006/relationships/oleObject" Target="../embeddings/oleObject27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9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29.bin"/><Relationship Id="rId4" Type="http://schemas.openxmlformats.org/officeDocument/2006/relationships/image" Target="../media/image14.wmf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30.bin"/><Relationship Id="rId7" Type="http://schemas.openxmlformats.org/officeDocument/2006/relationships/oleObject" Target="../embeddings/oleObject3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31.bin"/><Relationship Id="rId4" Type="http://schemas.openxmlformats.org/officeDocument/2006/relationships/image" Target="../media/image14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oleObject" Target="../embeddings/oleObject33.bin"/><Relationship Id="rId7" Type="http://schemas.openxmlformats.org/officeDocument/2006/relationships/oleObject" Target="../embeddings/oleObject3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15.wmf"/><Relationship Id="rId5" Type="http://schemas.openxmlformats.org/officeDocument/2006/relationships/oleObject" Target="../embeddings/oleObject34.bin"/><Relationship Id="rId10" Type="http://schemas.openxmlformats.org/officeDocument/2006/relationships/image" Target="../media/image17.wmf"/><Relationship Id="rId4" Type="http://schemas.openxmlformats.org/officeDocument/2006/relationships/image" Target="../media/image14.wmf"/><Relationship Id="rId9" Type="http://schemas.openxmlformats.org/officeDocument/2006/relationships/oleObject" Target="../embeddings/oleObject36.bin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18.w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39.bin"/><Relationship Id="rId4" Type="http://schemas.openxmlformats.org/officeDocument/2006/relationships/image" Target="../media/image19.wmf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oleObject" Target="../embeddings/oleObject40.bin"/><Relationship Id="rId7" Type="http://schemas.openxmlformats.org/officeDocument/2006/relationships/oleObject" Target="../embeddings/oleObject4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41.bin"/><Relationship Id="rId4" Type="http://schemas.openxmlformats.org/officeDocument/2006/relationships/image" Target="../media/image19.wmf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wmf"/><Relationship Id="rId3" Type="http://schemas.openxmlformats.org/officeDocument/2006/relationships/oleObject" Target="../embeddings/oleObject43.bin"/><Relationship Id="rId7" Type="http://schemas.openxmlformats.org/officeDocument/2006/relationships/oleObject" Target="../embeddings/oleObject45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20.wmf"/><Relationship Id="rId11" Type="http://schemas.openxmlformats.org/officeDocument/2006/relationships/oleObject" Target="../embeddings/oleObject47.bin"/><Relationship Id="rId5" Type="http://schemas.openxmlformats.org/officeDocument/2006/relationships/oleObject" Target="../embeddings/oleObject44.bin"/><Relationship Id="rId10" Type="http://schemas.openxmlformats.org/officeDocument/2006/relationships/image" Target="../media/image22.wmf"/><Relationship Id="rId4" Type="http://schemas.openxmlformats.org/officeDocument/2006/relationships/image" Target="../media/image19.wmf"/><Relationship Id="rId9" Type="http://schemas.openxmlformats.org/officeDocument/2006/relationships/oleObject" Target="../embeddings/oleObject46.bin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4" Type="http://schemas.openxmlformats.org/officeDocument/2006/relationships/image" Target="../media/image23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.wmf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50.bin"/><Relationship Id="rId10" Type="http://schemas.openxmlformats.org/officeDocument/2006/relationships/image" Target="../media/image23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52.bin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wmf"/><Relationship Id="rId3" Type="http://schemas.openxmlformats.org/officeDocument/2006/relationships/oleObject" Target="../embeddings/oleObject53.bin"/><Relationship Id="rId7" Type="http://schemas.openxmlformats.org/officeDocument/2006/relationships/oleObject" Target="../embeddings/oleObject5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25.wmf"/><Relationship Id="rId5" Type="http://schemas.openxmlformats.org/officeDocument/2006/relationships/oleObject" Target="../embeddings/oleObject54.bin"/><Relationship Id="rId10" Type="http://schemas.openxmlformats.org/officeDocument/2006/relationships/image" Target="../media/image23.wmf"/><Relationship Id="rId4" Type="http://schemas.openxmlformats.org/officeDocument/2006/relationships/image" Target="../media/image24.wmf"/><Relationship Id="rId9" Type="http://schemas.openxmlformats.org/officeDocument/2006/relationships/oleObject" Target="../embeddings/oleObject56.bin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6" Type="http://schemas.openxmlformats.org/officeDocument/2006/relationships/image" Target="../media/image28.wmf"/><Relationship Id="rId5" Type="http://schemas.openxmlformats.org/officeDocument/2006/relationships/oleObject" Target="../embeddings/oleObject58.bin"/><Relationship Id="rId4" Type="http://schemas.openxmlformats.org/officeDocument/2006/relationships/image" Target="../media/image27.wm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4" Type="http://schemas.openxmlformats.org/officeDocument/2006/relationships/image" Target="../media/image29.wmf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1.vml"/><Relationship Id="rId4" Type="http://schemas.openxmlformats.org/officeDocument/2006/relationships/image" Target="../media/image30.wmf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wmf"/><Relationship Id="rId3" Type="http://schemas.openxmlformats.org/officeDocument/2006/relationships/oleObject" Target="../embeddings/oleObject61.bin"/><Relationship Id="rId7" Type="http://schemas.openxmlformats.org/officeDocument/2006/relationships/oleObject" Target="../embeddings/oleObject6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31.wmf"/><Relationship Id="rId5" Type="http://schemas.openxmlformats.org/officeDocument/2006/relationships/oleObject" Target="../embeddings/oleObject62.bin"/><Relationship Id="rId4" Type="http://schemas.openxmlformats.org/officeDocument/2006/relationships/image" Target="../media/image30.wmf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65.bin"/><Relationship Id="rId4" Type="http://schemas.openxmlformats.org/officeDocument/2006/relationships/image" Target="../media/image30.wmf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67.bin"/><Relationship Id="rId4" Type="http://schemas.openxmlformats.org/officeDocument/2006/relationships/image" Target="../media/image30.wmf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68.bin"/><Relationship Id="rId7" Type="http://schemas.openxmlformats.org/officeDocument/2006/relationships/oleObject" Target="../embeddings/oleObject7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5.vml"/><Relationship Id="rId6" Type="http://schemas.openxmlformats.org/officeDocument/2006/relationships/image" Target="../media/image34.wmf"/><Relationship Id="rId5" Type="http://schemas.openxmlformats.org/officeDocument/2006/relationships/oleObject" Target="../embeddings/oleObject69.bin"/><Relationship Id="rId4" Type="http://schemas.openxmlformats.org/officeDocument/2006/relationships/image" Target="../media/image30.wmf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wmf"/><Relationship Id="rId3" Type="http://schemas.openxmlformats.org/officeDocument/2006/relationships/oleObject" Target="../embeddings/oleObject71.bin"/><Relationship Id="rId7" Type="http://schemas.openxmlformats.org/officeDocument/2006/relationships/oleObject" Target="../embeddings/oleObject7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6.vml"/><Relationship Id="rId6" Type="http://schemas.openxmlformats.org/officeDocument/2006/relationships/image" Target="../media/image35.wmf"/><Relationship Id="rId5" Type="http://schemas.openxmlformats.org/officeDocument/2006/relationships/oleObject" Target="../embeddings/oleObject72.bin"/><Relationship Id="rId4" Type="http://schemas.openxmlformats.org/officeDocument/2006/relationships/image" Target="../media/image30.w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wmf"/><Relationship Id="rId3" Type="http://schemas.openxmlformats.org/officeDocument/2006/relationships/oleObject" Target="../embeddings/oleObject74.bin"/><Relationship Id="rId7" Type="http://schemas.openxmlformats.org/officeDocument/2006/relationships/oleObject" Target="../embeddings/oleObject7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7.vml"/><Relationship Id="rId6" Type="http://schemas.openxmlformats.org/officeDocument/2006/relationships/image" Target="../media/image33.wmf"/><Relationship Id="rId5" Type="http://schemas.openxmlformats.org/officeDocument/2006/relationships/oleObject" Target="../embeddings/oleObject75.bin"/><Relationship Id="rId4" Type="http://schemas.openxmlformats.org/officeDocument/2006/relationships/image" Target="../media/image30.wmf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77.bin"/><Relationship Id="rId7" Type="http://schemas.openxmlformats.org/officeDocument/2006/relationships/oleObject" Target="../embeddings/oleObject7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8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78.bin"/><Relationship Id="rId4" Type="http://schemas.openxmlformats.org/officeDocument/2006/relationships/image" Target="../media/image30.wmf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wmf"/><Relationship Id="rId3" Type="http://schemas.openxmlformats.org/officeDocument/2006/relationships/oleObject" Target="../embeddings/oleObject80.bin"/><Relationship Id="rId7" Type="http://schemas.openxmlformats.org/officeDocument/2006/relationships/oleObject" Target="../embeddings/oleObject8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9.vml"/><Relationship Id="rId6" Type="http://schemas.openxmlformats.org/officeDocument/2006/relationships/image" Target="../media/image36.wmf"/><Relationship Id="rId5" Type="http://schemas.openxmlformats.org/officeDocument/2006/relationships/oleObject" Target="../embeddings/oleObject81.bin"/><Relationship Id="rId10" Type="http://schemas.openxmlformats.org/officeDocument/2006/relationships/image" Target="../media/image38.wmf"/><Relationship Id="rId4" Type="http://schemas.openxmlformats.org/officeDocument/2006/relationships/image" Target="../media/image30.wmf"/><Relationship Id="rId9" Type="http://schemas.openxmlformats.org/officeDocument/2006/relationships/oleObject" Target="../embeddings/oleObject83.bin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8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0.vml"/><Relationship Id="rId4" Type="http://schemas.openxmlformats.org/officeDocument/2006/relationships/image" Target="../media/image39.wmf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wmf"/><Relationship Id="rId3" Type="http://schemas.openxmlformats.org/officeDocument/2006/relationships/oleObject" Target="../embeddings/oleObject85.bin"/><Relationship Id="rId7" Type="http://schemas.openxmlformats.org/officeDocument/2006/relationships/oleObject" Target="../embeddings/oleObject8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1.vml"/><Relationship Id="rId6" Type="http://schemas.openxmlformats.org/officeDocument/2006/relationships/image" Target="../media/image40.wmf"/><Relationship Id="rId5" Type="http://schemas.openxmlformats.org/officeDocument/2006/relationships/oleObject" Target="../embeddings/oleObject86.bin"/><Relationship Id="rId10" Type="http://schemas.openxmlformats.org/officeDocument/2006/relationships/image" Target="../media/image42.wmf"/><Relationship Id="rId4" Type="http://schemas.openxmlformats.org/officeDocument/2006/relationships/image" Target="../media/image39.wmf"/><Relationship Id="rId9" Type="http://schemas.openxmlformats.org/officeDocument/2006/relationships/oleObject" Target="../embeddings/oleObject88.bin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wmf"/><Relationship Id="rId3" Type="http://schemas.openxmlformats.org/officeDocument/2006/relationships/oleObject" Target="../embeddings/oleObject89.bin"/><Relationship Id="rId7" Type="http://schemas.openxmlformats.org/officeDocument/2006/relationships/oleObject" Target="../embeddings/oleObject91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2.vml"/><Relationship Id="rId6" Type="http://schemas.openxmlformats.org/officeDocument/2006/relationships/image" Target="../media/image43.wmf"/><Relationship Id="rId5" Type="http://schemas.openxmlformats.org/officeDocument/2006/relationships/oleObject" Target="../embeddings/oleObject90.bin"/><Relationship Id="rId4" Type="http://schemas.openxmlformats.org/officeDocument/2006/relationships/image" Target="../media/image39.wm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.wmf"/><Relationship Id="rId5" Type="http://schemas.openxmlformats.org/officeDocument/2006/relationships/oleObject" Target="../embeddings/oleObject3.bin"/><Relationship Id="rId4" Type="http://schemas.openxmlformats.org/officeDocument/2006/relationships/image" Target="../media/image2.wm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4.bin"/><Relationship Id="rId7" Type="http://schemas.openxmlformats.org/officeDocument/2006/relationships/oleObject" Target="../embeddings/oleObject6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5.bin"/><Relationship Id="rId4" Type="http://schemas.openxmlformats.org/officeDocument/2006/relationships/image" Target="../media/image4.w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7.bin"/><Relationship Id="rId7" Type="http://schemas.openxmlformats.org/officeDocument/2006/relationships/oleObject" Target="../embeddings/oleObject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5.wmf"/><Relationship Id="rId5" Type="http://schemas.openxmlformats.org/officeDocument/2006/relationships/oleObject" Target="../embeddings/oleObject8.bin"/><Relationship Id="rId10" Type="http://schemas.openxmlformats.org/officeDocument/2006/relationships/image" Target="../media/image7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10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3" Type="http://schemas.openxmlformats.org/officeDocument/2006/relationships/oleObject" Target="../embeddings/oleObject11.bin"/><Relationship Id="rId7" Type="http://schemas.openxmlformats.org/officeDocument/2006/relationships/oleObject" Target="../embeddings/oleObject13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15.bin"/><Relationship Id="rId5" Type="http://schemas.openxmlformats.org/officeDocument/2006/relationships/oleObject" Target="../embeddings/oleObject12.bin"/><Relationship Id="rId10" Type="http://schemas.openxmlformats.org/officeDocument/2006/relationships/image" Target="../media/image8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14.bin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wmf"/><Relationship Id="rId13" Type="http://schemas.openxmlformats.org/officeDocument/2006/relationships/oleObject" Target="../embeddings/oleObject21.bin"/><Relationship Id="rId3" Type="http://schemas.openxmlformats.org/officeDocument/2006/relationships/oleObject" Target="../embeddings/oleObject16.bin"/><Relationship Id="rId7" Type="http://schemas.openxmlformats.org/officeDocument/2006/relationships/oleObject" Target="../embeddings/oleObject18.bin"/><Relationship Id="rId12" Type="http://schemas.openxmlformats.org/officeDocument/2006/relationships/image" Target="../media/image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image" Target="../media/image5.wmf"/><Relationship Id="rId11" Type="http://schemas.openxmlformats.org/officeDocument/2006/relationships/oleObject" Target="../embeddings/oleObject20.bin"/><Relationship Id="rId5" Type="http://schemas.openxmlformats.org/officeDocument/2006/relationships/oleObject" Target="../embeddings/oleObject17.bin"/><Relationship Id="rId10" Type="http://schemas.openxmlformats.org/officeDocument/2006/relationships/image" Target="../media/image9.wmf"/><Relationship Id="rId4" Type="http://schemas.openxmlformats.org/officeDocument/2006/relationships/image" Target="../media/image4.wmf"/><Relationship Id="rId9" Type="http://schemas.openxmlformats.org/officeDocument/2006/relationships/oleObject" Target="../embeddings/oleObject19.bin"/><Relationship Id="rId14" Type="http://schemas.openxmlformats.org/officeDocument/2006/relationships/image" Target="../media/image10.w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12.wmf"/><Relationship Id="rId5" Type="http://schemas.openxmlformats.org/officeDocument/2006/relationships/oleObject" Target="../embeddings/oleObject23.bin"/><Relationship Id="rId4" Type="http://schemas.openxmlformats.org/officeDocument/2006/relationships/image" Target="../media/image11.w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eaLnBrk="1" hangingPunct="1"/>
            <a:r>
              <a:rPr lang="en-US" sz="4000" smtClean="0"/>
              <a:t/>
            </a:r>
            <a:br>
              <a:rPr lang="en-US" sz="4000" smtClean="0"/>
            </a:br>
            <a:r>
              <a:rPr lang="en-US" sz="4000" smtClean="0"/>
              <a:t>Matrices, Determinants and Inverses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762000" y="3886200"/>
            <a:ext cx="7848600" cy="1752600"/>
          </a:xfrm>
        </p:spPr>
        <p:txBody>
          <a:bodyPr/>
          <a:lstStyle/>
          <a:p>
            <a:pPr marL="609600" indent="-609600" algn="l" eaLnBrk="1" hangingPunct="1">
              <a:buFontTx/>
              <a:buAutoNum type="arabicPeriod"/>
            </a:pPr>
            <a:r>
              <a:rPr lang="en-US" sz="2800" smtClean="0"/>
              <a:t>Evaluating Determinants of 2x2 Matrices</a:t>
            </a:r>
          </a:p>
          <a:p>
            <a:pPr marL="609600" indent="-609600" algn="l" eaLnBrk="1" hangingPunct="1">
              <a:buFontTx/>
              <a:buAutoNum type="arabicPeriod"/>
            </a:pPr>
            <a:r>
              <a:rPr lang="en-US" sz="2800" smtClean="0"/>
              <a:t>Using Inverse Matrices to Solve Equations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Show that the matrices are multiplicative inverses.</a:t>
            </a:r>
          </a:p>
          <a:p>
            <a:pPr marL="0" indent="0" eaLnBrk="1" hangingPunct="1"/>
            <a:endParaRPr lang="en-US" sz="2800" b="1" i="1" smtClean="0"/>
          </a:p>
        </p:txBody>
      </p:sp>
      <p:graphicFrame>
        <p:nvGraphicFramePr>
          <p:cNvPr id="1126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752600" y="2803525"/>
          <a:ext cx="16002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3" name="Equation" r:id="rId3" imgW="939800" imgH="457200" progId="Equation.3">
                  <p:embed/>
                </p:oleObj>
              </mc:Choice>
              <mc:Fallback>
                <p:oleObj name="Equation" r:id="rId3" imgW="9398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803525"/>
                        <a:ext cx="160020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69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4140200" y="2819400"/>
          <a:ext cx="1700213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4" name="Equation" r:id="rId5" imgW="939800" imgH="457200" progId="Equation.3">
                  <p:embed/>
                </p:oleObj>
              </mc:Choice>
              <mc:Fallback>
                <p:oleObj name="Equation" r:id="rId5" imgW="939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2819400"/>
                        <a:ext cx="1700213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0" name="Object 7"/>
          <p:cNvGraphicFramePr>
            <a:graphicFrameLocks noChangeAspect="1"/>
          </p:cNvGraphicFramePr>
          <p:nvPr/>
        </p:nvGraphicFramePr>
        <p:xfrm>
          <a:off x="2286000" y="4114800"/>
          <a:ext cx="32750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5" name="Equation" r:id="rId7" imgW="1663700" imgH="457200" progId="Equation.3">
                  <p:embed/>
                </p:oleObj>
              </mc:Choice>
              <mc:Fallback>
                <p:oleObj name="Equation" r:id="rId7" imgW="16637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0" y="4114800"/>
                        <a:ext cx="32750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271" name="Object 9"/>
          <p:cNvGraphicFramePr>
            <a:graphicFrameLocks noChangeAspect="1"/>
          </p:cNvGraphicFramePr>
          <p:nvPr/>
        </p:nvGraphicFramePr>
        <p:xfrm>
          <a:off x="2311400" y="5410200"/>
          <a:ext cx="15986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76" name="Equation" r:id="rId9" imgW="812447" imgH="457002" progId="Equation.3">
                  <p:embed/>
                </p:oleObj>
              </mc:Choice>
              <mc:Fallback>
                <p:oleObj name="Equation" r:id="rId9" imgW="812447" imgH="45700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311400" y="5410200"/>
                        <a:ext cx="15986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272" name="Text Box 12"/>
          <p:cNvSpPr txBox="1">
            <a:spLocks noChangeArrowheads="1"/>
          </p:cNvSpPr>
          <p:nvPr/>
        </p:nvSpPr>
        <p:spPr bwMode="auto">
          <a:xfrm>
            <a:off x="6477000" y="2895600"/>
            <a:ext cx="2286000" cy="938213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BA = I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. Therefore,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is the inverse of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and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is the inverse of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The </a:t>
            </a:r>
            <a:r>
              <a:rPr lang="en-US" b="1" smtClean="0">
                <a:solidFill>
                  <a:srgbClr val="FF0000"/>
                </a:solidFill>
              </a:rPr>
              <a:t>determinant</a:t>
            </a:r>
            <a:r>
              <a:rPr lang="en-US" smtClean="0"/>
              <a:t> is used to tell us if an inverse exists. 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If </a:t>
            </a:r>
            <a:r>
              <a:rPr lang="en-US" b="1" smtClean="0">
                <a:solidFill>
                  <a:srgbClr val="FF0000"/>
                </a:solidFill>
              </a:rPr>
              <a:t>det ≠ 0</a:t>
            </a:r>
            <a:r>
              <a:rPr lang="en-US" smtClean="0"/>
              <a:t>, an inverse exists.</a:t>
            </a:r>
          </a:p>
          <a:p>
            <a:pPr eaLnBrk="1" hangingPunct="1"/>
            <a:endParaRPr lang="en-US" smtClean="0"/>
          </a:p>
          <a:p>
            <a:pPr eaLnBrk="1" hangingPunct="1"/>
            <a:r>
              <a:rPr lang="en-US" smtClean="0"/>
              <a:t>If </a:t>
            </a:r>
            <a:r>
              <a:rPr lang="en-US" b="1" smtClean="0">
                <a:solidFill>
                  <a:srgbClr val="FF0000"/>
                </a:solidFill>
              </a:rPr>
              <a:t>det = 0</a:t>
            </a:r>
            <a:r>
              <a:rPr lang="en-US" smtClean="0"/>
              <a:t>, no inverse exists.</a:t>
            </a:r>
            <a:endParaRPr lang="en-US" b="1" smtClean="0">
              <a:cs typeface="Times New Roman" pitchFamily="18" charset="0"/>
            </a:endParaRPr>
          </a:p>
        </p:txBody>
      </p:sp>
      <p:sp>
        <p:nvSpPr>
          <p:cNvPr id="12291" name="Rectangle 4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smtClean="0"/>
              <a:t>To calculate a </a:t>
            </a:r>
            <a:r>
              <a:rPr lang="en-US" sz="2800" b="1" smtClean="0">
                <a:solidFill>
                  <a:srgbClr val="FF0000"/>
                </a:solidFill>
              </a:rPr>
              <a:t>determinant</a:t>
            </a:r>
            <a:r>
              <a:rPr lang="en-US" sz="2800" smtClean="0"/>
              <a:t>…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1331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09600" y="2514600"/>
          <a:ext cx="160020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8" name="Equation" r:id="rId3" imgW="749300" imgH="457200" progId="Equation.3">
                  <p:embed/>
                </p:oleObj>
              </mc:Choice>
              <mc:Fallback>
                <p:oleObj name="Equation" r:id="rId3" imgW="7493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514600"/>
                        <a:ext cx="1600200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317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2362200"/>
          <a:ext cx="16002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9" name="Equation" r:id="rId5" imgW="876300" imgH="457200" progId="Equation.3">
                  <p:embed/>
                </p:oleObj>
              </mc:Choice>
              <mc:Fallback>
                <p:oleObj name="Equation" r:id="rId5" imgW="8763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62200"/>
                        <a:ext cx="1600200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1433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smtClean="0"/>
              <a:t>To calculate a </a:t>
            </a:r>
            <a:r>
              <a:rPr lang="en-US" sz="2800" b="1" smtClean="0">
                <a:solidFill>
                  <a:srgbClr val="FF0000"/>
                </a:solidFill>
              </a:rPr>
              <a:t>determinant</a:t>
            </a:r>
            <a:r>
              <a:rPr lang="en-US" sz="2800" smtClean="0"/>
              <a:t>…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1434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09600" y="2514600"/>
          <a:ext cx="160020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6" name="Equation" r:id="rId3" imgW="749300" imgH="457200" progId="Equation.3">
                  <p:embed/>
                </p:oleObj>
              </mc:Choice>
              <mc:Fallback>
                <p:oleObj name="Equation" r:id="rId3" imgW="7493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514600"/>
                        <a:ext cx="1600200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1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2362200"/>
          <a:ext cx="16002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7" name="Equation" r:id="rId5" imgW="876300" imgH="457200" progId="Equation.3">
                  <p:embed/>
                </p:oleObj>
              </mc:Choice>
              <mc:Fallback>
                <p:oleObj name="Equation" r:id="rId5" imgW="8763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62200"/>
                        <a:ext cx="1600200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342" name="Object 6"/>
          <p:cNvGraphicFramePr>
            <a:graphicFrameLocks noChangeAspect="1"/>
          </p:cNvGraphicFramePr>
          <p:nvPr/>
        </p:nvGraphicFramePr>
        <p:xfrm>
          <a:off x="4038600" y="3581400"/>
          <a:ext cx="86042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4348" name="Equation" r:id="rId7" imgW="520700" imgH="457200" progId="Equation.3">
                  <p:embed/>
                </p:oleObj>
              </mc:Choice>
              <mc:Fallback>
                <p:oleObj name="Equation" r:id="rId7" imgW="5207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581400"/>
                        <a:ext cx="860425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3" name="Line 7"/>
          <p:cNvSpPr>
            <a:spLocks noChangeShapeType="1"/>
          </p:cNvSpPr>
          <p:nvPr/>
        </p:nvSpPr>
        <p:spPr bwMode="auto">
          <a:xfrm>
            <a:off x="4419600" y="3810000"/>
            <a:ext cx="304800" cy="304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4" name="Line 8"/>
          <p:cNvSpPr>
            <a:spLocks noChangeShapeType="1"/>
          </p:cNvSpPr>
          <p:nvPr/>
        </p:nvSpPr>
        <p:spPr bwMode="auto">
          <a:xfrm flipV="1">
            <a:off x="4343400" y="3810000"/>
            <a:ext cx="457200" cy="3048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4345" name="Text Box 10"/>
          <p:cNvSpPr txBox="1">
            <a:spLocks noChangeArrowheads="1"/>
          </p:cNvSpPr>
          <p:nvPr/>
        </p:nvSpPr>
        <p:spPr bwMode="auto">
          <a:xfrm>
            <a:off x="5638800" y="3733800"/>
            <a:ext cx="297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Multiply along the diagonal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15363" name="Rectangle 2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smtClean="0"/>
              <a:t>To calculate a </a:t>
            </a:r>
            <a:r>
              <a:rPr lang="en-US" sz="2800" b="1" smtClean="0">
                <a:solidFill>
                  <a:srgbClr val="FF0000"/>
                </a:solidFill>
              </a:rPr>
              <a:t>determinant</a:t>
            </a:r>
            <a:r>
              <a:rPr lang="en-US" sz="2800" smtClean="0"/>
              <a:t>…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1536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09600" y="2514600"/>
          <a:ext cx="1600200" cy="9763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3" name="Equation" r:id="rId3" imgW="749300" imgH="457200" progId="Equation.3">
                  <p:embed/>
                </p:oleObj>
              </mc:Choice>
              <mc:Fallback>
                <p:oleObj name="Equation" r:id="rId3" imgW="7493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2514600"/>
                        <a:ext cx="1600200" cy="9763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5" name="Object 8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2362200"/>
          <a:ext cx="1600200" cy="8334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4" name="Equation" r:id="rId5" imgW="876300" imgH="457200" progId="Equation.3">
                  <p:embed/>
                </p:oleObj>
              </mc:Choice>
              <mc:Fallback>
                <p:oleObj name="Equation" r:id="rId5" imgW="8763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62200"/>
                        <a:ext cx="1600200" cy="8334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366" name="Object 10"/>
          <p:cNvGraphicFramePr>
            <a:graphicFrameLocks noChangeAspect="1"/>
          </p:cNvGraphicFramePr>
          <p:nvPr/>
        </p:nvGraphicFramePr>
        <p:xfrm>
          <a:off x="4038600" y="3581400"/>
          <a:ext cx="860425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5" name="Equation" r:id="rId7" imgW="520700" imgH="457200" progId="Equation.3">
                  <p:embed/>
                </p:oleObj>
              </mc:Choice>
              <mc:Fallback>
                <p:oleObj name="Equation" r:id="rId7" imgW="5207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3581400"/>
                        <a:ext cx="860425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67" name="Line 11"/>
          <p:cNvSpPr>
            <a:spLocks noChangeShapeType="1"/>
          </p:cNvSpPr>
          <p:nvPr/>
        </p:nvSpPr>
        <p:spPr bwMode="auto">
          <a:xfrm>
            <a:off x="4419600" y="3810000"/>
            <a:ext cx="304800" cy="304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68" name="Line 12"/>
          <p:cNvSpPr>
            <a:spLocks noChangeShapeType="1"/>
          </p:cNvSpPr>
          <p:nvPr/>
        </p:nvSpPr>
        <p:spPr bwMode="auto">
          <a:xfrm flipV="1">
            <a:off x="4343400" y="3810000"/>
            <a:ext cx="457200" cy="3048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5369" name="Object 14"/>
          <p:cNvGraphicFramePr>
            <a:graphicFrameLocks noChangeAspect="1"/>
          </p:cNvGraphicFramePr>
          <p:nvPr/>
        </p:nvGraphicFramePr>
        <p:xfrm>
          <a:off x="4038600" y="4800600"/>
          <a:ext cx="1752600" cy="511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5376" name="Equation" r:id="rId9" imgW="609336" imgH="177723" progId="Equation.3">
                  <p:embed/>
                </p:oleObj>
              </mc:Choice>
              <mc:Fallback>
                <p:oleObj name="Equation" r:id="rId9" imgW="609336" imgH="177723" progId="Equation.3">
                  <p:embed/>
                  <p:pic>
                    <p:nvPicPr>
                      <p:cNvPr id="0" name="Object 1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4800600"/>
                        <a:ext cx="1752600" cy="511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370" name="Text Box 15"/>
          <p:cNvSpPr txBox="1">
            <a:spLocks noChangeArrowheads="1"/>
          </p:cNvSpPr>
          <p:nvPr/>
        </p:nvSpPr>
        <p:spPr bwMode="auto">
          <a:xfrm>
            <a:off x="5638800" y="3733800"/>
            <a:ext cx="2971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/>
              <a:t>Multiply along the diagonal</a:t>
            </a:r>
          </a:p>
        </p:txBody>
      </p:sp>
      <p:sp>
        <p:nvSpPr>
          <p:cNvPr id="15371" name="Line 16"/>
          <p:cNvSpPr>
            <a:spLocks noChangeShapeType="1"/>
          </p:cNvSpPr>
          <p:nvPr/>
        </p:nvSpPr>
        <p:spPr bwMode="auto">
          <a:xfrm flipH="1" flipV="1">
            <a:off x="5715000" y="5410200"/>
            <a:ext cx="457200" cy="609600"/>
          </a:xfrm>
          <a:prstGeom prst="line">
            <a:avLst/>
          </a:prstGeom>
          <a:noFill/>
          <a:ln w="222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5372" name="Text Box 17"/>
          <p:cNvSpPr txBox="1">
            <a:spLocks noChangeArrowheads="1"/>
          </p:cNvSpPr>
          <p:nvPr/>
        </p:nvSpPr>
        <p:spPr bwMode="auto">
          <a:xfrm>
            <a:off x="6324600" y="5791200"/>
            <a:ext cx="2286000" cy="666750"/>
          </a:xfrm>
          <a:prstGeom prst="rect">
            <a:avLst/>
          </a:prstGeom>
          <a:noFill/>
          <a:ln w="25400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Equation to find the determinant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16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1:	</a:t>
            </a:r>
            <a:r>
              <a:rPr lang="en-US" sz="2800" smtClean="0"/>
              <a:t>Evaluate the determinant.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1638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750888" y="2646363"/>
          <a:ext cx="1622425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6389" name="Equation" r:id="rId3" imgW="876300" imgH="457200" progId="Equation.3">
                  <p:embed/>
                </p:oleObj>
              </mc:Choice>
              <mc:Fallback>
                <p:oleObj name="Equation" r:id="rId3" imgW="8763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8" y="2646363"/>
                        <a:ext cx="1622425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1:	</a:t>
            </a:r>
            <a:r>
              <a:rPr lang="en-US" sz="2800" smtClean="0"/>
              <a:t>Evaluate the determinant.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17412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2389188"/>
          <a:ext cx="16002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4" name="Equation" r:id="rId3" imgW="939800" imgH="457200" progId="Equation.3">
                  <p:embed/>
                </p:oleObj>
              </mc:Choice>
              <mc:Fallback>
                <p:oleObj name="Equation" r:id="rId3" imgW="939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89188"/>
                        <a:ext cx="160020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413" name="Object 13"/>
          <p:cNvGraphicFramePr>
            <a:graphicFrameLocks noChangeAspect="1"/>
          </p:cNvGraphicFramePr>
          <p:nvPr>
            <p:ph sz="quarter" idx="2"/>
          </p:nvPr>
        </p:nvGraphicFramePr>
        <p:xfrm>
          <a:off x="750888" y="2646363"/>
          <a:ext cx="1622425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7415" name="Equation" r:id="rId5" imgW="876300" imgH="457200" progId="Equation.3">
                  <p:embed/>
                </p:oleObj>
              </mc:Choice>
              <mc:Fallback>
                <p:oleObj name="Equation" r:id="rId5" imgW="87630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8" y="2646363"/>
                        <a:ext cx="1622425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1:	</a:t>
            </a:r>
            <a:r>
              <a:rPr lang="en-US" sz="2800" smtClean="0"/>
              <a:t>Evaluate the determinant.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18436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2389188"/>
          <a:ext cx="16002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1" name="Equation" r:id="rId3" imgW="939800" imgH="457200" progId="Equation.3">
                  <p:embed/>
                </p:oleObj>
              </mc:Choice>
              <mc:Fallback>
                <p:oleObj name="Equation" r:id="rId3" imgW="939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89188"/>
                        <a:ext cx="160020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437" name="Object 6"/>
          <p:cNvGraphicFramePr>
            <a:graphicFrameLocks noChangeAspect="1"/>
          </p:cNvGraphicFramePr>
          <p:nvPr/>
        </p:nvGraphicFramePr>
        <p:xfrm>
          <a:off x="3810000" y="3581400"/>
          <a:ext cx="117475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2" name="Equation" r:id="rId5" imgW="711200" imgH="457200" progId="Equation.3">
                  <p:embed/>
                </p:oleObj>
              </mc:Choice>
              <mc:Fallback>
                <p:oleObj name="Equation" r:id="rId5" imgW="711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581400"/>
                        <a:ext cx="117475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8438" name="Line 7"/>
          <p:cNvSpPr>
            <a:spLocks noChangeShapeType="1"/>
          </p:cNvSpPr>
          <p:nvPr/>
        </p:nvSpPr>
        <p:spPr bwMode="auto">
          <a:xfrm>
            <a:off x="4348163" y="3810000"/>
            <a:ext cx="304800" cy="304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439" name="Line 8"/>
          <p:cNvSpPr>
            <a:spLocks noChangeShapeType="1"/>
          </p:cNvSpPr>
          <p:nvPr/>
        </p:nvSpPr>
        <p:spPr bwMode="auto">
          <a:xfrm flipV="1">
            <a:off x="4348163" y="3810000"/>
            <a:ext cx="38100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8440" name="Object 12"/>
          <p:cNvGraphicFramePr>
            <a:graphicFrameLocks noChangeAspect="1"/>
          </p:cNvGraphicFramePr>
          <p:nvPr>
            <p:ph sz="quarter" idx="2"/>
          </p:nvPr>
        </p:nvGraphicFramePr>
        <p:xfrm>
          <a:off x="750888" y="2646363"/>
          <a:ext cx="1622425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43" name="Equation" r:id="rId7" imgW="876300" imgH="457200" progId="Equation.3">
                  <p:embed/>
                </p:oleObj>
              </mc:Choice>
              <mc:Fallback>
                <p:oleObj name="Equation" r:id="rId7" imgW="876300" imgH="457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8" y="2646363"/>
                        <a:ext cx="1622425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1:	</a:t>
            </a:r>
            <a:r>
              <a:rPr lang="en-US" sz="2800" smtClean="0"/>
              <a:t>Evaluate the determinant.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19460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2389188"/>
          <a:ext cx="16002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8" name="Equation" r:id="rId3" imgW="939800" imgH="457200" progId="Equation.3">
                  <p:embed/>
                </p:oleObj>
              </mc:Choice>
              <mc:Fallback>
                <p:oleObj name="Equation" r:id="rId3" imgW="939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89188"/>
                        <a:ext cx="160020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1" name="Object 6"/>
          <p:cNvGraphicFramePr>
            <a:graphicFrameLocks noChangeAspect="1"/>
          </p:cNvGraphicFramePr>
          <p:nvPr/>
        </p:nvGraphicFramePr>
        <p:xfrm>
          <a:off x="3810000" y="3581400"/>
          <a:ext cx="1174750" cy="754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9" name="Equation" r:id="rId5" imgW="711200" imgH="457200" progId="Equation.3">
                  <p:embed/>
                </p:oleObj>
              </mc:Choice>
              <mc:Fallback>
                <p:oleObj name="Equation" r:id="rId5" imgW="7112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3581400"/>
                        <a:ext cx="1174750" cy="754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2" name="Line 7"/>
          <p:cNvSpPr>
            <a:spLocks noChangeShapeType="1"/>
          </p:cNvSpPr>
          <p:nvPr/>
        </p:nvSpPr>
        <p:spPr bwMode="auto">
          <a:xfrm>
            <a:off x="4348163" y="3810000"/>
            <a:ext cx="304800" cy="3048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9463" name="Line 8"/>
          <p:cNvSpPr>
            <a:spLocks noChangeShapeType="1"/>
          </p:cNvSpPr>
          <p:nvPr/>
        </p:nvSpPr>
        <p:spPr bwMode="auto">
          <a:xfrm flipV="1">
            <a:off x="4348163" y="3810000"/>
            <a:ext cx="381000" cy="2286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triangle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19464" name="Object 9"/>
          <p:cNvGraphicFramePr>
            <a:graphicFrameLocks noChangeAspect="1"/>
          </p:cNvGraphicFramePr>
          <p:nvPr/>
        </p:nvGraphicFramePr>
        <p:xfrm>
          <a:off x="3810000" y="4800600"/>
          <a:ext cx="2362200" cy="40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0" name="Equation" r:id="rId7" imgW="1180588" imgH="203112" progId="Equation.3">
                  <p:embed/>
                </p:oleObj>
              </mc:Choice>
              <mc:Fallback>
                <p:oleObj name="Equation" r:id="rId7" imgW="1180588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4800600"/>
                        <a:ext cx="2362200" cy="406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465" name="Object 10"/>
          <p:cNvGraphicFramePr>
            <a:graphicFrameLocks noChangeAspect="1"/>
          </p:cNvGraphicFramePr>
          <p:nvPr/>
        </p:nvGraphicFramePr>
        <p:xfrm>
          <a:off x="3810000" y="5486400"/>
          <a:ext cx="787400" cy="355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1" name="Equation" r:id="rId9" imgW="393359" imgH="177646" progId="Equation.3">
                  <p:embed/>
                </p:oleObj>
              </mc:Choice>
              <mc:Fallback>
                <p:oleObj name="Equation" r:id="rId9" imgW="393359" imgH="17764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0" y="5486400"/>
                        <a:ext cx="787400" cy="355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466" name="Text Box 11"/>
          <p:cNvSpPr txBox="1">
            <a:spLocks noChangeArrowheads="1"/>
          </p:cNvSpPr>
          <p:nvPr/>
        </p:nvSpPr>
        <p:spPr bwMode="auto">
          <a:xfrm>
            <a:off x="6019800" y="2667000"/>
            <a:ext cx="20574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det = -23</a:t>
            </a:r>
          </a:p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Therefore, there is an inverse.</a:t>
            </a:r>
          </a:p>
        </p:txBody>
      </p:sp>
      <p:graphicFrame>
        <p:nvGraphicFramePr>
          <p:cNvPr id="19467" name="Object 13"/>
          <p:cNvGraphicFramePr>
            <a:graphicFrameLocks noChangeAspect="1"/>
          </p:cNvGraphicFramePr>
          <p:nvPr>
            <p:ph sz="quarter" idx="2"/>
          </p:nvPr>
        </p:nvGraphicFramePr>
        <p:xfrm>
          <a:off x="750888" y="2646363"/>
          <a:ext cx="1622425" cy="846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72" name="Equation" r:id="rId11" imgW="876300" imgH="457200" progId="Equation.3">
                  <p:embed/>
                </p:oleObj>
              </mc:Choice>
              <mc:Fallback>
                <p:oleObj name="Equation" r:id="rId11" imgW="87630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50888" y="2646363"/>
                        <a:ext cx="1622425" cy="84613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2:	</a:t>
            </a:r>
            <a:r>
              <a:rPr lang="en-US" sz="2800" smtClean="0"/>
              <a:t>Evaluate the determinant.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0484" name="Object 13"/>
          <p:cNvGraphicFramePr>
            <a:graphicFrameLocks noChangeAspect="1"/>
          </p:cNvGraphicFramePr>
          <p:nvPr>
            <p:ph sz="quarter" idx="2"/>
          </p:nvPr>
        </p:nvGraphicFramePr>
        <p:xfrm>
          <a:off x="685800" y="2514600"/>
          <a:ext cx="1639888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Equation" r:id="rId3" imgW="660400" imgH="457200" progId="Equation.3">
                  <p:embed/>
                </p:oleObj>
              </mc:Choice>
              <mc:Fallback>
                <p:oleObj name="Equation" r:id="rId3" imgW="66040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14600"/>
                        <a:ext cx="1639888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 marL="0" indent="0" eaLnBrk="1" hangingPunct="1"/>
            <a:r>
              <a:rPr lang="en-US" sz="2800" smtClean="0"/>
              <a:t>When you multiply two matrices together, in the order </a:t>
            </a:r>
            <a:r>
              <a:rPr lang="en-US" sz="2800" i="1" smtClean="0"/>
              <a:t>AB </a:t>
            </a:r>
            <a:r>
              <a:rPr lang="en-US" sz="2800" b="1" u="sng" smtClean="0"/>
              <a:t>or</a:t>
            </a:r>
            <a:r>
              <a:rPr lang="en-US" sz="2800" smtClean="0"/>
              <a:t> </a:t>
            </a:r>
            <a:r>
              <a:rPr lang="en-US" sz="2800" i="1" smtClean="0"/>
              <a:t>BA</a:t>
            </a:r>
            <a:r>
              <a:rPr lang="en-US" sz="2800" smtClean="0"/>
              <a:t>, and the result is the </a:t>
            </a:r>
            <a:r>
              <a:rPr lang="en-US" sz="2800" b="1" smtClean="0">
                <a:solidFill>
                  <a:srgbClr val="FF0000"/>
                </a:solidFill>
              </a:rPr>
              <a:t>identity matrix</a:t>
            </a:r>
            <a:r>
              <a:rPr lang="en-US" sz="2800" smtClean="0"/>
              <a:t>, then matrices </a:t>
            </a:r>
            <a:r>
              <a:rPr lang="en-US" sz="2800" i="1" smtClean="0"/>
              <a:t>A </a:t>
            </a:r>
            <a:r>
              <a:rPr lang="en-US" sz="2800" smtClean="0"/>
              <a:t>and </a:t>
            </a:r>
            <a:r>
              <a:rPr lang="en-US" sz="2800" i="1" smtClean="0"/>
              <a:t>B </a:t>
            </a:r>
            <a:r>
              <a:rPr lang="en-US" sz="2800" smtClean="0"/>
              <a:t>are </a:t>
            </a:r>
            <a:r>
              <a:rPr lang="en-US" sz="2800" b="1" smtClean="0">
                <a:solidFill>
                  <a:srgbClr val="FF0000"/>
                </a:solidFill>
              </a:rPr>
              <a:t>inverses</a:t>
            </a:r>
            <a:r>
              <a:rPr lang="en-US" sz="2800" smtClean="0"/>
              <a:t>.</a:t>
            </a:r>
          </a:p>
        </p:txBody>
      </p:sp>
      <p:graphicFrame>
        <p:nvGraphicFramePr>
          <p:cNvPr id="3076" name="Object 4"/>
          <p:cNvGraphicFramePr>
            <a:graphicFrameLocks noChangeAspect="1"/>
          </p:cNvGraphicFramePr>
          <p:nvPr>
            <p:ph sz="half" idx="2"/>
          </p:nvPr>
        </p:nvGraphicFramePr>
        <p:xfrm>
          <a:off x="3429000" y="3733800"/>
          <a:ext cx="1981200" cy="12969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Equation" r:id="rId3" imgW="698500" imgH="457200" progId="Equation.3">
                  <p:embed/>
                </p:oleObj>
              </mc:Choice>
              <mc:Fallback>
                <p:oleObj name="Equation" r:id="rId3" imgW="6985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3733800"/>
                        <a:ext cx="1981200" cy="12969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7" name="Line 6"/>
          <p:cNvSpPr>
            <a:spLocks noChangeShapeType="1"/>
          </p:cNvSpPr>
          <p:nvPr/>
        </p:nvSpPr>
        <p:spPr bwMode="auto">
          <a:xfrm flipH="1" flipV="1">
            <a:off x="5562600" y="5105400"/>
            <a:ext cx="609600" cy="6858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8" name="Text Box 7"/>
          <p:cNvSpPr txBox="1">
            <a:spLocks noChangeArrowheads="1"/>
          </p:cNvSpPr>
          <p:nvPr/>
        </p:nvSpPr>
        <p:spPr bwMode="auto">
          <a:xfrm>
            <a:off x="5715000" y="5943600"/>
            <a:ext cx="1981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</a:rPr>
              <a:t>Identity matrix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2:	</a:t>
            </a:r>
            <a:r>
              <a:rPr lang="en-US" sz="2800" smtClean="0"/>
              <a:t>Evaluate the determinant.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1508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2362200"/>
          <a:ext cx="187325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2" name="Equation" r:id="rId3" imgW="723586" imgH="457002" progId="Equation.3">
                  <p:embed/>
                </p:oleObj>
              </mc:Choice>
              <mc:Fallback>
                <p:oleObj name="Equation" r:id="rId3" imgW="723586" imgH="45700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62200"/>
                        <a:ext cx="1873250" cy="118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09" name="Object 9"/>
          <p:cNvGraphicFramePr>
            <a:graphicFrameLocks noChangeAspect="1"/>
          </p:cNvGraphicFramePr>
          <p:nvPr/>
        </p:nvGraphicFramePr>
        <p:xfrm>
          <a:off x="3962400" y="3810000"/>
          <a:ext cx="3254375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3" name="Equation" r:id="rId5" imgW="1028254" imgH="203112" progId="Equation.3">
                  <p:embed/>
                </p:oleObj>
              </mc:Choice>
              <mc:Fallback>
                <p:oleObj name="Equation" r:id="rId5" imgW="1028254" imgH="20311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810000"/>
                        <a:ext cx="3254375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0" name="Object 10"/>
          <p:cNvGraphicFramePr>
            <a:graphicFrameLocks noChangeAspect="1"/>
          </p:cNvGraphicFramePr>
          <p:nvPr/>
        </p:nvGraphicFramePr>
        <p:xfrm>
          <a:off x="3962400" y="4495800"/>
          <a:ext cx="7620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4" name="Equation" r:id="rId7" imgW="241091" imgH="177646" progId="Equation.3">
                  <p:embed/>
                </p:oleObj>
              </mc:Choice>
              <mc:Fallback>
                <p:oleObj name="Equation" r:id="rId7" imgW="241091" imgH="177646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495800"/>
                        <a:ext cx="7620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1511" name="Object 12"/>
          <p:cNvGraphicFramePr>
            <a:graphicFrameLocks noChangeAspect="1"/>
          </p:cNvGraphicFramePr>
          <p:nvPr>
            <p:ph sz="quarter" idx="2"/>
          </p:nvPr>
        </p:nvGraphicFramePr>
        <p:xfrm>
          <a:off x="685800" y="2514600"/>
          <a:ext cx="1639888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15" name="Equation" r:id="rId9" imgW="660400" imgH="457200" progId="Equation.3">
                  <p:embed/>
                </p:oleObj>
              </mc:Choice>
              <mc:Fallback>
                <p:oleObj name="Equation" r:id="rId9" imgW="660400" imgH="457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14600"/>
                        <a:ext cx="1639888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2:	</a:t>
            </a:r>
            <a:r>
              <a:rPr lang="en-US" sz="2800" smtClean="0"/>
              <a:t>Evaluate the determinant.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2532" name="Object 4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2362200"/>
          <a:ext cx="1873250" cy="1182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7" name="Equation" r:id="rId3" imgW="723586" imgH="457002" progId="Equation.3">
                  <p:embed/>
                </p:oleObj>
              </mc:Choice>
              <mc:Fallback>
                <p:oleObj name="Equation" r:id="rId3" imgW="723586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2362200"/>
                        <a:ext cx="1873250" cy="1182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3" name="Object 5"/>
          <p:cNvGraphicFramePr>
            <a:graphicFrameLocks noChangeAspect="1"/>
          </p:cNvGraphicFramePr>
          <p:nvPr/>
        </p:nvGraphicFramePr>
        <p:xfrm>
          <a:off x="3962400" y="3810000"/>
          <a:ext cx="3254375" cy="6429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8" name="Equation" r:id="rId5" imgW="1028254" imgH="203112" progId="Equation.3">
                  <p:embed/>
                </p:oleObj>
              </mc:Choice>
              <mc:Fallback>
                <p:oleObj name="Equation" r:id="rId5" imgW="1028254" imgH="203112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3810000"/>
                        <a:ext cx="3254375" cy="6429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4" name="Object 6"/>
          <p:cNvGraphicFramePr>
            <a:graphicFrameLocks noChangeAspect="1"/>
          </p:cNvGraphicFramePr>
          <p:nvPr/>
        </p:nvGraphicFramePr>
        <p:xfrm>
          <a:off x="3962400" y="4495800"/>
          <a:ext cx="762000" cy="561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39" name="Equation" r:id="rId7" imgW="241091" imgH="177646" progId="Equation.3">
                  <p:embed/>
                </p:oleObj>
              </mc:Choice>
              <mc:Fallback>
                <p:oleObj name="Equation" r:id="rId7" imgW="241091" imgH="177646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962400" y="4495800"/>
                        <a:ext cx="762000" cy="561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535" name="Object 7"/>
          <p:cNvGraphicFramePr>
            <a:graphicFrameLocks noChangeAspect="1"/>
          </p:cNvGraphicFramePr>
          <p:nvPr>
            <p:ph sz="quarter" idx="2"/>
          </p:nvPr>
        </p:nvGraphicFramePr>
        <p:xfrm>
          <a:off x="685800" y="2514600"/>
          <a:ext cx="1639888" cy="11350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2540" name="Equation" r:id="rId9" imgW="660400" imgH="457200" progId="Equation.3">
                  <p:embed/>
                </p:oleObj>
              </mc:Choice>
              <mc:Fallback>
                <p:oleObj name="Equation" r:id="rId9" imgW="6604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14600"/>
                        <a:ext cx="1639888" cy="11350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2536" name="Text Box 8"/>
          <p:cNvSpPr txBox="1">
            <a:spLocks noChangeArrowheads="1"/>
          </p:cNvSpPr>
          <p:nvPr/>
        </p:nvSpPr>
        <p:spPr bwMode="auto">
          <a:xfrm>
            <a:off x="5715000" y="4876800"/>
            <a:ext cx="2590800" cy="1370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det = 0</a:t>
            </a:r>
          </a:p>
          <a:p>
            <a:pPr eaLnBrk="1" hangingPunct="1">
              <a:spcBef>
                <a:spcPct val="50000"/>
              </a:spcBef>
            </a:pPr>
            <a:r>
              <a:rPr lang="en-US" sz="2400">
                <a:solidFill>
                  <a:srgbClr val="FF0000"/>
                </a:solidFill>
              </a:rPr>
              <a:t>Therefore, there is no inverse.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smtClean="0"/>
              <a:t>How do you know if a matrix has an inverse </a:t>
            </a:r>
            <a:r>
              <a:rPr lang="en-US" sz="2800" b="1" u="sng" smtClean="0"/>
              <a:t>AND</a:t>
            </a:r>
            <a:r>
              <a:rPr lang="en-US" sz="2800" b="1" smtClean="0"/>
              <a:t> </a:t>
            </a:r>
            <a:r>
              <a:rPr lang="en-US" sz="2800" smtClean="0"/>
              <a:t>what that inverse is?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3556" name="Object 6"/>
          <p:cNvGraphicFramePr>
            <a:graphicFrameLocks noChangeAspect="1"/>
          </p:cNvGraphicFramePr>
          <p:nvPr>
            <p:ph sz="quarter" idx="2"/>
          </p:nvPr>
        </p:nvGraphicFramePr>
        <p:xfrm>
          <a:off x="3352800" y="2947988"/>
          <a:ext cx="3505200" cy="114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9" name="Equation" r:id="rId3" imgW="1397000" imgH="457200" progId="Equation.3">
                  <p:embed/>
                </p:oleObj>
              </mc:Choice>
              <mc:Fallback>
                <p:oleObj name="Equation" r:id="rId3" imgW="13970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2947988"/>
                        <a:ext cx="3505200" cy="114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557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3429000" y="4724400"/>
          <a:ext cx="3657600" cy="1089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60" name="Equation" r:id="rId5" imgW="1536700" imgH="457200" progId="Equation.3">
                  <p:embed/>
                </p:oleObj>
              </mc:Choice>
              <mc:Fallback>
                <p:oleObj name="Equation" r:id="rId5" imgW="15367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429000" y="4724400"/>
                        <a:ext cx="3657600" cy="10890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3558" name="Text Box 9"/>
          <p:cNvSpPr txBox="1">
            <a:spLocks noChangeArrowheads="1"/>
          </p:cNvSpPr>
          <p:nvPr/>
        </p:nvSpPr>
        <p:spPr bwMode="auto">
          <a:xfrm>
            <a:off x="533400" y="4038600"/>
            <a:ext cx="2286000" cy="10541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Equations to find an inverse matrix</a:t>
            </a:r>
          </a:p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p.201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4580" name="Object 8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224213"/>
          <a:ext cx="1981200" cy="9032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81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224213"/>
                        <a:ext cx="1981200" cy="903287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560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5606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5605" name="Text Box 5"/>
          <p:cNvSpPr txBox="1">
            <a:spLocks noChangeArrowheads="1"/>
          </p:cNvSpPr>
          <p:nvPr/>
        </p:nvSpPr>
        <p:spPr bwMode="auto">
          <a:xfrm>
            <a:off x="2743200" y="3124200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1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Find det </a:t>
            </a:r>
            <a:r>
              <a:rPr lang="en-US" b="1" i="1">
                <a:solidFill>
                  <a:srgbClr val="FF0000"/>
                </a:solidFill>
                <a:latin typeface="Comic Sans MS" pitchFamily="66" charset="0"/>
              </a:rPr>
              <a:t>M</a:t>
            </a:r>
            <a:endParaRPr lang="en-US" b="1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662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4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29" name="Text Box 5"/>
          <p:cNvSpPr txBox="1">
            <a:spLocks noChangeArrowheads="1"/>
          </p:cNvSpPr>
          <p:nvPr/>
        </p:nvSpPr>
        <p:spPr bwMode="auto">
          <a:xfrm>
            <a:off x="2743200" y="3124200"/>
            <a:ext cx="2362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1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Find det </a:t>
            </a:r>
            <a:r>
              <a:rPr lang="en-US" b="1" i="1">
                <a:solidFill>
                  <a:srgbClr val="FF0000"/>
                </a:solidFill>
                <a:latin typeface="Comic Sans MS" pitchFamily="66" charset="0"/>
              </a:rPr>
              <a:t>M</a:t>
            </a:r>
            <a:endParaRPr lang="en-US" b="1">
              <a:solidFill>
                <a:srgbClr val="FF0000"/>
              </a:solidFill>
              <a:latin typeface="Comic Sans MS" pitchFamily="66" charset="0"/>
            </a:endParaRPr>
          </a:p>
        </p:txBody>
      </p:sp>
      <p:graphicFrame>
        <p:nvGraphicFramePr>
          <p:cNvPr id="26630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3048000" y="3962400"/>
          <a:ext cx="4343400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5" name="Equation" r:id="rId5" imgW="1663700" imgH="203200" progId="Equation.3">
                  <p:embed/>
                </p:oleObj>
              </mc:Choice>
              <mc:Fallback>
                <p:oleObj name="Equation" r:id="rId5" imgW="1663700" imgH="203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3962400"/>
                        <a:ext cx="4343400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1" name="Object 8"/>
          <p:cNvGraphicFramePr>
            <a:graphicFrameLocks noChangeAspect="1"/>
          </p:cNvGraphicFramePr>
          <p:nvPr/>
        </p:nvGraphicFramePr>
        <p:xfrm>
          <a:off x="4311650" y="4648200"/>
          <a:ext cx="862013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6636" name="Equation" r:id="rId7" imgW="330057" imgH="165028" progId="Equation.3">
                  <p:embed/>
                </p:oleObj>
              </mc:Choice>
              <mc:Fallback>
                <p:oleObj name="Equation" r:id="rId7" imgW="330057" imgH="165028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11650" y="4648200"/>
                        <a:ext cx="862013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6632" name="Text Box 9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sp>
        <p:nvSpPr>
          <p:cNvPr id="26633" name="Text Box 10"/>
          <p:cNvSpPr txBox="1">
            <a:spLocks noChangeArrowheads="1"/>
          </p:cNvSpPr>
          <p:nvPr/>
        </p:nvSpPr>
        <p:spPr bwMode="auto">
          <a:xfrm>
            <a:off x="3429000" y="5638800"/>
            <a:ext cx="41148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det</a:t>
            </a: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 M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 = -2, the inverse of </a:t>
            </a:r>
            <a:r>
              <a:rPr lang="en-US" i="1">
                <a:solidFill>
                  <a:srgbClr val="FF0000"/>
                </a:solidFill>
                <a:latin typeface="Comic Sans MS" pitchFamily="66" charset="0"/>
              </a:rPr>
              <a:t>M</a:t>
            </a:r>
            <a:r>
              <a:rPr lang="en-US">
                <a:solidFill>
                  <a:srgbClr val="FF0000"/>
                </a:solidFill>
                <a:latin typeface="Comic Sans MS" pitchFamily="66" charset="0"/>
              </a:rPr>
              <a:t> exists.</a:t>
            </a:r>
            <a:endParaRPr lang="en-US" i="1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765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6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7653" name="Text Box 6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sp>
        <p:nvSpPr>
          <p:cNvPr id="27654" name="Text Box 10"/>
          <p:cNvSpPr txBox="1">
            <a:spLocks noChangeArrowheads="1"/>
          </p:cNvSpPr>
          <p:nvPr/>
        </p:nvSpPr>
        <p:spPr bwMode="auto">
          <a:xfrm>
            <a:off x="2743200" y="3124200"/>
            <a:ext cx="5446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2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Rewrite the matrix in             form.</a:t>
            </a:r>
          </a:p>
        </p:txBody>
      </p:sp>
      <p:graphicFrame>
        <p:nvGraphicFramePr>
          <p:cNvPr id="27655" name="Object 11"/>
          <p:cNvGraphicFramePr>
            <a:graphicFrameLocks noChangeAspect="1"/>
          </p:cNvGraphicFramePr>
          <p:nvPr/>
        </p:nvGraphicFramePr>
        <p:xfrm>
          <a:off x="6248400" y="2895600"/>
          <a:ext cx="12239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7657" name="Equation" r:id="rId5" imgW="685800" imgH="457200" progId="Equation.3">
                  <p:embed/>
                </p:oleObj>
              </mc:Choice>
              <mc:Fallback>
                <p:oleObj name="Equation" r:id="rId5" imgW="685800" imgH="457200" progId="Equation.3">
                  <p:embed/>
                  <p:pic>
                    <p:nvPicPr>
                      <p:cNvPr id="0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895600"/>
                        <a:ext cx="1223963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867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2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sp>
        <p:nvSpPr>
          <p:cNvPr id="28678" name="Line 10"/>
          <p:cNvSpPr>
            <a:spLocks noChangeShapeType="1"/>
          </p:cNvSpPr>
          <p:nvPr/>
        </p:nvSpPr>
        <p:spPr bwMode="auto">
          <a:xfrm flipV="1">
            <a:off x="1524000" y="3429000"/>
            <a:ext cx="60960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8679" name="Text Box 11"/>
          <p:cNvSpPr txBox="1">
            <a:spLocks noChangeArrowheads="1"/>
          </p:cNvSpPr>
          <p:nvPr/>
        </p:nvSpPr>
        <p:spPr bwMode="auto">
          <a:xfrm>
            <a:off x="2819400" y="37338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Change signs</a:t>
            </a:r>
          </a:p>
        </p:txBody>
      </p:sp>
      <p:sp>
        <p:nvSpPr>
          <p:cNvPr id="28680" name="Text Box 12"/>
          <p:cNvSpPr txBox="1">
            <a:spLocks noChangeArrowheads="1"/>
          </p:cNvSpPr>
          <p:nvPr/>
        </p:nvSpPr>
        <p:spPr bwMode="auto">
          <a:xfrm>
            <a:off x="2743200" y="3124200"/>
            <a:ext cx="5446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2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Rewrite the matrix in             form.</a:t>
            </a:r>
          </a:p>
        </p:txBody>
      </p:sp>
      <p:graphicFrame>
        <p:nvGraphicFramePr>
          <p:cNvPr id="28681" name="Object 13"/>
          <p:cNvGraphicFramePr>
            <a:graphicFrameLocks noChangeAspect="1"/>
          </p:cNvGraphicFramePr>
          <p:nvPr/>
        </p:nvGraphicFramePr>
        <p:xfrm>
          <a:off x="6248400" y="2895600"/>
          <a:ext cx="12239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8683" name="Equation" r:id="rId5" imgW="685800" imgH="457200" progId="Equation.3">
                  <p:embed/>
                </p:oleObj>
              </mc:Choice>
              <mc:Fallback>
                <p:oleObj name="Equation" r:id="rId5" imgW="68580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895600"/>
                        <a:ext cx="1223963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2970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7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1" name="Text Box 6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sp>
        <p:nvSpPr>
          <p:cNvPr id="29702" name="Line 8"/>
          <p:cNvSpPr>
            <a:spLocks noChangeShapeType="1"/>
          </p:cNvSpPr>
          <p:nvPr/>
        </p:nvSpPr>
        <p:spPr bwMode="auto">
          <a:xfrm flipV="1">
            <a:off x="1524000" y="3429000"/>
            <a:ext cx="609600" cy="457200"/>
          </a:xfrm>
          <a:prstGeom prst="line">
            <a:avLst/>
          </a:prstGeom>
          <a:noFill/>
          <a:ln w="15875">
            <a:solidFill>
              <a:srgbClr val="FF0000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9703" name="Text Box 9"/>
          <p:cNvSpPr txBox="1">
            <a:spLocks noChangeArrowheads="1"/>
          </p:cNvSpPr>
          <p:nvPr/>
        </p:nvSpPr>
        <p:spPr bwMode="auto">
          <a:xfrm>
            <a:off x="2819400" y="37338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Change signs</a:t>
            </a:r>
          </a:p>
        </p:txBody>
      </p:sp>
      <p:graphicFrame>
        <p:nvGraphicFramePr>
          <p:cNvPr id="29704" name="Object 10"/>
          <p:cNvGraphicFramePr>
            <a:graphicFrameLocks noChangeAspect="1"/>
          </p:cNvGraphicFramePr>
          <p:nvPr>
            <p:ph sz="quarter" idx="3"/>
          </p:nvPr>
        </p:nvGraphicFramePr>
        <p:xfrm>
          <a:off x="914400" y="4648200"/>
          <a:ext cx="1600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8" name="Equation" r:id="rId5" imgW="800100" imgH="457200" progId="Equation.3">
                  <p:embed/>
                </p:oleObj>
              </mc:Choice>
              <mc:Fallback>
                <p:oleObj name="Equation" r:id="rId5" imgW="8001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648200"/>
                        <a:ext cx="1600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9705" name="Text Box 11"/>
          <p:cNvSpPr txBox="1">
            <a:spLocks noChangeArrowheads="1"/>
          </p:cNvSpPr>
          <p:nvPr/>
        </p:nvSpPr>
        <p:spPr bwMode="auto">
          <a:xfrm>
            <a:off x="2743200" y="3124200"/>
            <a:ext cx="5446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2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Rewrite the matrix in             form.</a:t>
            </a:r>
          </a:p>
        </p:txBody>
      </p:sp>
      <p:graphicFrame>
        <p:nvGraphicFramePr>
          <p:cNvPr id="29706" name="Object 12"/>
          <p:cNvGraphicFramePr>
            <a:graphicFrameLocks noChangeAspect="1"/>
          </p:cNvGraphicFramePr>
          <p:nvPr/>
        </p:nvGraphicFramePr>
        <p:xfrm>
          <a:off x="6248400" y="2895600"/>
          <a:ext cx="12239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9709" name="Equation" r:id="rId7" imgW="685800" imgH="457200" progId="Equation.3">
                  <p:embed/>
                </p:oleObj>
              </mc:Choice>
              <mc:Fallback>
                <p:oleObj name="Equation" r:id="rId7" imgW="685800" imgH="457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895600"/>
                        <a:ext cx="1223963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3072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1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5" name="Text Box 6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sp>
        <p:nvSpPr>
          <p:cNvPr id="30726" name="Line 9"/>
          <p:cNvSpPr>
            <a:spLocks noChangeShapeType="1"/>
          </p:cNvSpPr>
          <p:nvPr/>
        </p:nvSpPr>
        <p:spPr bwMode="auto">
          <a:xfrm flipH="1" flipV="1">
            <a:off x="1676400" y="3429000"/>
            <a:ext cx="457200" cy="3810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0727" name="Text Box 10"/>
          <p:cNvSpPr txBox="1">
            <a:spLocks noChangeArrowheads="1"/>
          </p:cNvSpPr>
          <p:nvPr/>
        </p:nvSpPr>
        <p:spPr bwMode="auto">
          <a:xfrm>
            <a:off x="2819400" y="37338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Change positions</a:t>
            </a:r>
          </a:p>
        </p:txBody>
      </p:sp>
      <p:graphicFrame>
        <p:nvGraphicFramePr>
          <p:cNvPr id="30728" name="Object 12"/>
          <p:cNvGraphicFramePr>
            <a:graphicFrameLocks noChangeAspect="1"/>
          </p:cNvGraphicFramePr>
          <p:nvPr>
            <p:ph sz="quarter" idx="3"/>
          </p:nvPr>
        </p:nvGraphicFramePr>
        <p:xfrm>
          <a:off x="914400" y="4648200"/>
          <a:ext cx="1600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2" name="Equation" r:id="rId5" imgW="800100" imgH="457200" progId="Equation.3">
                  <p:embed/>
                </p:oleObj>
              </mc:Choice>
              <mc:Fallback>
                <p:oleObj name="Equation" r:id="rId5" imgW="800100" imgH="457200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648200"/>
                        <a:ext cx="16002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29" name="Text Box 15"/>
          <p:cNvSpPr txBox="1">
            <a:spLocks noChangeArrowheads="1"/>
          </p:cNvSpPr>
          <p:nvPr/>
        </p:nvSpPr>
        <p:spPr bwMode="auto">
          <a:xfrm>
            <a:off x="2743200" y="3124200"/>
            <a:ext cx="5446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2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Rewrite the matrix in             form.</a:t>
            </a:r>
          </a:p>
        </p:txBody>
      </p:sp>
      <p:graphicFrame>
        <p:nvGraphicFramePr>
          <p:cNvPr id="30730" name="Object 16"/>
          <p:cNvGraphicFramePr>
            <a:graphicFrameLocks noChangeAspect="1"/>
          </p:cNvGraphicFramePr>
          <p:nvPr/>
        </p:nvGraphicFramePr>
        <p:xfrm>
          <a:off x="6248400" y="2895600"/>
          <a:ext cx="12239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33" name="Equation" r:id="rId7" imgW="685800" imgH="457200" progId="Equation.3">
                  <p:embed/>
                </p:oleObj>
              </mc:Choice>
              <mc:Fallback>
                <p:oleObj name="Equation" r:id="rId7" imgW="685800" imgH="457200" progId="Equation.3">
                  <p:embed/>
                  <p:pic>
                    <p:nvPicPr>
                      <p:cNvPr id="0" name="Object 1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895600"/>
                        <a:ext cx="1223963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153400" cy="4525963"/>
          </a:xfrm>
        </p:spPr>
        <p:txBody>
          <a:bodyPr/>
          <a:lstStyle/>
          <a:p>
            <a:pPr marL="0" indent="0" eaLnBrk="1" hangingPunct="1"/>
            <a:r>
              <a:rPr lang="en-US" sz="2800" smtClean="0"/>
              <a:t>To show two matrices are </a:t>
            </a:r>
            <a:r>
              <a:rPr lang="en-US" sz="2800" b="1" smtClean="0">
                <a:solidFill>
                  <a:srgbClr val="FF0000"/>
                </a:solidFill>
              </a:rPr>
              <a:t>inverses</a:t>
            </a:r>
            <a:r>
              <a:rPr lang="en-US" sz="2800" smtClean="0"/>
              <a:t>…</a:t>
            </a:r>
          </a:p>
          <a:p>
            <a:pPr marL="0" indent="0" algn="ctr" eaLnBrk="1" hangingPunct="1"/>
            <a:r>
              <a:rPr lang="en-US" sz="2800" b="1" i="1" smtClean="0"/>
              <a:t>AB = I</a:t>
            </a:r>
            <a:r>
              <a:rPr lang="en-US" sz="2800" smtClean="0"/>
              <a:t>	  </a:t>
            </a:r>
            <a:r>
              <a:rPr lang="en-US" sz="2800" b="1" u="sng" smtClean="0"/>
              <a:t>OR</a:t>
            </a:r>
            <a:r>
              <a:rPr lang="en-US" sz="2800" smtClean="0"/>
              <a:t>		</a:t>
            </a:r>
            <a:r>
              <a:rPr lang="en-US" sz="2800" b="1" i="1" smtClean="0"/>
              <a:t>BA = I</a:t>
            </a:r>
          </a:p>
          <a:p>
            <a:pPr marL="0" indent="0" algn="ctr" eaLnBrk="1" hangingPunct="1"/>
            <a:endParaRPr lang="en-US" sz="2800" b="1" i="1" smtClean="0"/>
          </a:p>
          <a:p>
            <a:pPr marL="0" indent="0" algn="ctr" eaLnBrk="1" hangingPunct="1"/>
            <a:endParaRPr lang="en-US" sz="2800" b="1" i="1" smtClean="0"/>
          </a:p>
          <a:p>
            <a:pPr marL="0" indent="0" algn="ctr" eaLnBrk="1" hangingPunct="1"/>
            <a:r>
              <a:rPr lang="en-US" sz="2800" b="1" i="1" smtClean="0"/>
              <a:t>AA</a:t>
            </a:r>
            <a:r>
              <a:rPr lang="en-US" sz="2800" b="1" i="1" baseline="30000" smtClean="0"/>
              <a:t>-1</a:t>
            </a:r>
            <a:r>
              <a:rPr lang="en-US" sz="2800" b="1" i="1" smtClean="0"/>
              <a:t> = I</a:t>
            </a:r>
            <a:r>
              <a:rPr lang="en-US" sz="2800" smtClean="0"/>
              <a:t>	   </a:t>
            </a:r>
            <a:r>
              <a:rPr lang="en-US" sz="2800" b="1" u="sng" smtClean="0"/>
              <a:t>OR</a:t>
            </a:r>
            <a:r>
              <a:rPr lang="en-US" sz="2800" smtClean="0"/>
              <a:t>		</a:t>
            </a:r>
            <a:r>
              <a:rPr lang="en-US" sz="2800" b="1" i="1" smtClean="0"/>
              <a:t>A</a:t>
            </a:r>
            <a:r>
              <a:rPr lang="en-US" sz="2800" b="1" i="1" baseline="30000" smtClean="0"/>
              <a:t>-1</a:t>
            </a:r>
            <a:r>
              <a:rPr lang="en-US" sz="2800" b="1" i="1" smtClean="0"/>
              <a:t>A = I</a:t>
            </a:r>
          </a:p>
          <a:p>
            <a:pPr marL="0" indent="0" algn="ctr" eaLnBrk="1" hangingPunct="1"/>
            <a:endParaRPr lang="en-US" sz="2800" b="1" i="1" smtClean="0"/>
          </a:p>
        </p:txBody>
      </p:sp>
      <p:sp>
        <p:nvSpPr>
          <p:cNvPr id="4100" name="Line 6"/>
          <p:cNvSpPr>
            <a:spLocks noChangeShapeType="1"/>
          </p:cNvSpPr>
          <p:nvPr/>
        </p:nvSpPr>
        <p:spPr bwMode="auto">
          <a:xfrm flipV="1">
            <a:off x="2514600" y="4267200"/>
            <a:ext cx="0" cy="1143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1" name="Text Box 7"/>
          <p:cNvSpPr txBox="1">
            <a:spLocks noChangeArrowheads="1"/>
          </p:cNvSpPr>
          <p:nvPr/>
        </p:nvSpPr>
        <p:spPr bwMode="auto">
          <a:xfrm>
            <a:off x="1905000" y="5486400"/>
            <a:ext cx="213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Inverse of </a:t>
            </a:r>
            <a:r>
              <a:rPr lang="en-US" i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102" name="Line 8"/>
          <p:cNvSpPr>
            <a:spLocks noChangeShapeType="1"/>
          </p:cNvSpPr>
          <p:nvPr/>
        </p:nvSpPr>
        <p:spPr bwMode="auto">
          <a:xfrm flipV="1">
            <a:off x="5791200" y="4267200"/>
            <a:ext cx="0" cy="114300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103" name="Text Box 9"/>
          <p:cNvSpPr txBox="1">
            <a:spLocks noChangeArrowheads="1"/>
          </p:cNvSpPr>
          <p:nvPr/>
        </p:nvSpPr>
        <p:spPr bwMode="auto">
          <a:xfrm>
            <a:off x="5181600" y="5486400"/>
            <a:ext cx="2133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FF0000"/>
                </a:solidFill>
              </a:rPr>
              <a:t>Inverse of </a:t>
            </a:r>
            <a:r>
              <a:rPr lang="en-US" i="1">
                <a:solidFill>
                  <a:srgbClr val="FF0000"/>
                </a:solidFill>
              </a:rPr>
              <a:t>A</a:t>
            </a:r>
          </a:p>
        </p:txBody>
      </p:sp>
      <p:sp>
        <p:nvSpPr>
          <p:cNvPr id="4104" name="Text Box 10"/>
          <p:cNvSpPr txBox="1">
            <a:spLocks noChangeArrowheads="1"/>
          </p:cNvSpPr>
          <p:nvPr/>
        </p:nvSpPr>
        <p:spPr bwMode="auto">
          <a:xfrm>
            <a:off x="7010400" y="1066800"/>
            <a:ext cx="1828800" cy="9159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b="1">
                <a:solidFill>
                  <a:srgbClr val="0000FF"/>
                </a:solidFill>
              </a:rPr>
              <a:t>You only have to prove </a:t>
            </a:r>
            <a:r>
              <a:rPr lang="en-US" b="1" u="sng">
                <a:solidFill>
                  <a:srgbClr val="0000FF"/>
                </a:solidFill>
              </a:rPr>
              <a:t>ONE</a:t>
            </a:r>
            <a:r>
              <a:rPr lang="en-US" b="1">
                <a:solidFill>
                  <a:srgbClr val="0000FF"/>
                </a:solidFill>
              </a:rPr>
              <a:t> of these.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3174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5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49" name="Text Box 5"/>
          <p:cNvSpPr txBox="1">
            <a:spLocks noChangeArrowheads="1"/>
          </p:cNvSpPr>
          <p:nvPr/>
        </p:nvSpPr>
        <p:spPr bwMode="auto">
          <a:xfrm>
            <a:off x="2743200" y="3124200"/>
            <a:ext cx="544671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2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Rewrite the matrix in             form.</a:t>
            </a:r>
          </a:p>
        </p:txBody>
      </p:sp>
      <p:sp>
        <p:nvSpPr>
          <p:cNvPr id="31750" name="Text Box 8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graphicFrame>
        <p:nvGraphicFramePr>
          <p:cNvPr id="31751" name="Object 10"/>
          <p:cNvGraphicFramePr>
            <a:graphicFrameLocks noChangeAspect="1"/>
          </p:cNvGraphicFramePr>
          <p:nvPr/>
        </p:nvGraphicFramePr>
        <p:xfrm>
          <a:off x="6248400" y="2895600"/>
          <a:ext cx="1223963" cy="8159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6" name="Equation" r:id="rId5" imgW="685800" imgH="457200" progId="Equation.3">
                  <p:embed/>
                </p:oleObj>
              </mc:Choice>
              <mc:Fallback>
                <p:oleObj name="Equation" r:id="rId5" imgW="6858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48400" y="2895600"/>
                        <a:ext cx="1223963" cy="8159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99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1752" name="Object 12"/>
          <p:cNvGraphicFramePr>
            <a:graphicFrameLocks noChangeAspect="1"/>
          </p:cNvGraphicFramePr>
          <p:nvPr>
            <p:ph sz="quarter" idx="3"/>
          </p:nvPr>
        </p:nvGraphicFramePr>
        <p:xfrm>
          <a:off x="914400" y="4648200"/>
          <a:ext cx="1625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1757" name="Equation" r:id="rId7" imgW="812447" imgH="457002" progId="Equation.3">
                  <p:embed/>
                </p:oleObj>
              </mc:Choice>
              <mc:Fallback>
                <p:oleObj name="Equation" r:id="rId7" imgW="812447" imgH="457002" progId="Equation.3">
                  <p:embed/>
                  <p:pic>
                    <p:nvPicPr>
                      <p:cNvPr id="0" name="Object 1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14400" y="4648200"/>
                        <a:ext cx="1625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753" name="Line 14"/>
          <p:cNvSpPr>
            <a:spLocks noChangeShapeType="1"/>
          </p:cNvSpPr>
          <p:nvPr/>
        </p:nvSpPr>
        <p:spPr bwMode="auto">
          <a:xfrm flipH="1" flipV="1">
            <a:off x="1676400" y="3429000"/>
            <a:ext cx="457200" cy="381000"/>
          </a:xfrm>
          <a:prstGeom prst="line">
            <a:avLst/>
          </a:prstGeom>
          <a:noFill/>
          <a:ln w="19050">
            <a:solidFill>
              <a:srgbClr val="0000FF"/>
            </a:solidFill>
            <a:round/>
            <a:headEnd type="triangle" w="med" len="med"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1754" name="Text Box 15"/>
          <p:cNvSpPr txBox="1">
            <a:spLocks noChangeArrowheads="1"/>
          </p:cNvSpPr>
          <p:nvPr/>
        </p:nvSpPr>
        <p:spPr bwMode="auto">
          <a:xfrm>
            <a:off x="2819400" y="3733800"/>
            <a:ext cx="2057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Change positions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3277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7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2773" name="Text Box 5"/>
          <p:cNvSpPr txBox="1">
            <a:spLocks noChangeArrowheads="1"/>
          </p:cNvSpPr>
          <p:nvPr/>
        </p:nvSpPr>
        <p:spPr bwMode="auto">
          <a:xfrm>
            <a:off x="2743200" y="3124200"/>
            <a:ext cx="530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3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Use the equation to find the inverse.</a:t>
            </a:r>
          </a:p>
        </p:txBody>
      </p:sp>
      <p:sp>
        <p:nvSpPr>
          <p:cNvPr id="32774" name="Text Box 6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graphicFrame>
        <p:nvGraphicFramePr>
          <p:cNvPr id="32775" name="Object 8"/>
          <p:cNvGraphicFramePr>
            <a:graphicFrameLocks noChangeAspect="1"/>
          </p:cNvGraphicFramePr>
          <p:nvPr>
            <p:ph sz="quarter" idx="3"/>
          </p:nvPr>
        </p:nvGraphicFramePr>
        <p:xfrm>
          <a:off x="596900" y="4648200"/>
          <a:ext cx="1625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8" name="Equation" r:id="rId5" imgW="812447" imgH="457002" progId="Equation.3">
                  <p:embed/>
                </p:oleObj>
              </mc:Choice>
              <mc:Fallback>
                <p:oleObj name="Equation" r:id="rId5" imgW="812447" imgH="457002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4648200"/>
                        <a:ext cx="1625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2776" name="Object 13"/>
          <p:cNvGraphicFramePr>
            <a:graphicFrameLocks noChangeAspect="1"/>
          </p:cNvGraphicFramePr>
          <p:nvPr/>
        </p:nvGraphicFramePr>
        <p:xfrm>
          <a:off x="3378200" y="3733800"/>
          <a:ext cx="2667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2779" name="Equation" r:id="rId7" imgW="1333500" imgH="457200" progId="Equation.3">
                  <p:embed/>
                </p:oleObj>
              </mc:Choice>
              <mc:Fallback>
                <p:oleObj name="Equation" r:id="rId7" imgW="1333500" imgH="457200" progId="Equation.3">
                  <p:embed/>
                  <p:pic>
                    <p:nvPicPr>
                      <p:cNvPr id="0" name="Object 1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3733800"/>
                        <a:ext cx="26670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337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3379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533400" y="3154363"/>
          <a:ext cx="19812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2" name="Equation" r:id="rId3" imgW="1002865" imgH="457002" progId="Equation.3">
                  <p:embed/>
                </p:oleObj>
              </mc:Choice>
              <mc:Fallback>
                <p:oleObj name="Equation" r:id="rId3" imgW="1002865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3154363"/>
                        <a:ext cx="19812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3797" name="Text Box 5"/>
          <p:cNvSpPr txBox="1">
            <a:spLocks noChangeArrowheads="1"/>
          </p:cNvSpPr>
          <p:nvPr/>
        </p:nvSpPr>
        <p:spPr bwMode="auto">
          <a:xfrm>
            <a:off x="2743200" y="3124200"/>
            <a:ext cx="53086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/>
            <a:r>
              <a:rPr lang="en-US" b="1" u="sng">
                <a:solidFill>
                  <a:srgbClr val="FF0000"/>
                </a:solidFill>
                <a:latin typeface="Comic Sans MS" pitchFamily="66" charset="0"/>
              </a:rPr>
              <a:t>Step 3</a:t>
            </a:r>
            <a:r>
              <a:rPr lang="en-US" b="1">
                <a:solidFill>
                  <a:srgbClr val="FF0000"/>
                </a:solidFill>
                <a:latin typeface="Comic Sans MS" pitchFamily="66" charset="0"/>
              </a:rPr>
              <a:t>: Use the equation to find the inverse.</a:t>
            </a:r>
          </a:p>
        </p:txBody>
      </p:sp>
      <p:sp>
        <p:nvSpPr>
          <p:cNvPr id="33798" name="Text Box 6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graphicFrame>
        <p:nvGraphicFramePr>
          <p:cNvPr id="33799" name="Object 7"/>
          <p:cNvGraphicFramePr>
            <a:graphicFrameLocks noChangeAspect="1"/>
          </p:cNvGraphicFramePr>
          <p:nvPr>
            <p:ph sz="quarter" idx="3"/>
          </p:nvPr>
        </p:nvGraphicFramePr>
        <p:xfrm>
          <a:off x="596900" y="4648200"/>
          <a:ext cx="16256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3" name="Equation" r:id="rId5" imgW="812447" imgH="457002" progId="Equation.3">
                  <p:embed/>
                </p:oleObj>
              </mc:Choice>
              <mc:Fallback>
                <p:oleObj name="Equation" r:id="rId5" imgW="812447" imgH="457002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6900" y="4648200"/>
                        <a:ext cx="16256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0" name="Object 8"/>
          <p:cNvGraphicFramePr>
            <a:graphicFrameLocks noChangeAspect="1"/>
          </p:cNvGraphicFramePr>
          <p:nvPr/>
        </p:nvGraphicFramePr>
        <p:xfrm>
          <a:off x="3378200" y="3733800"/>
          <a:ext cx="26670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4" name="Equation" r:id="rId7" imgW="1333500" imgH="457200" progId="Equation.3">
                  <p:embed/>
                </p:oleObj>
              </mc:Choice>
              <mc:Fallback>
                <p:oleObj name="Equation" r:id="rId7" imgW="13335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3733800"/>
                        <a:ext cx="26670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3801" name="Object 9"/>
          <p:cNvGraphicFramePr>
            <a:graphicFrameLocks noChangeAspect="1"/>
          </p:cNvGraphicFramePr>
          <p:nvPr/>
        </p:nvGraphicFramePr>
        <p:xfrm>
          <a:off x="3378200" y="4876800"/>
          <a:ext cx="19304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3805" name="Equation" r:id="rId9" imgW="965200" imgH="457200" progId="Equation.3">
                  <p:embed/>
                </p:oleObj>
              </mc:Choice>
              <mc:Fallback>
                <p:oleObj name="Equation" r:id="rId9" imgW="965200" imgH="457200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78200" y="4876800"/>
                        <a:ext cx="1930400" cy="91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348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3482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09600" y="3124200"/>
          <a:ext cx="9271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2" name="Equation" r:id="rId3" imgW="469900" imgH="457200" progId="Equation.3">
                  <p:embed/>
                </p:oleObj>
              </mc:Choice>
              <mc:Fallback>
                <p:oleObj name="Equation" r:id="rId3" imgW="4699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124200"/>
                        <a:ext cx="9271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4821" name="Text Box 6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09600" y="3124200"/>
          <a:ext cx="9271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49" name="Equation" r:id="rId3" imgW="469900" imgH="457200" progId="Equation.3">
                  <p:embed/>
                </p:oleObj>
              </mc:Choice>
              <mc:Fallback>
                <p:oleObj name="Equation" r:id="rId3" imgW="4699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124200"/>
                        <a:ext cx="9271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5845" name="Text Box 5"/>
          <p:cNvSpPr txBox="1">
            <a:spLocks noChangeArrowheads="1"/>
          </p:cNvSpPr>
          <p:nvPr/>
        </p:nvSpPr>
        <p:spPr bwMode="auto">
          <a:xfrm>
            <a:off x="3886200" y="5334000"/>
            <a:ext cx="3505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i="1"/>
          </a:p>
        </p:txBody>
      </p:sp>
      <p:graphicFrame>
        <p:nvGraphicFramePr>
          <p:cNvPr id="35846" name="Object 6"/>
          <p:cNvGraphicFramePr>
            <a:graphicFrameLocks noChangeAspect="1"/>
          </p:cNvGraphicFramePr>
          <p:nvPr>
            <p:ph sz="quarter" idx="3"/>
          </p:nvPr>
        </p:nvGraphicFramePr>
        <p:xfrm>
          <a:off x="3352800" y="4495800"/>
          <a:ext cx="3798888" cy="528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0" name="Equation" r:id="rId5" imgW="1459866" imgH="203112" progId="Equation.3">
                  <p:embed/>
                </p:oleObj>
              </mc:Choice>
              <mc:Fallback>
                <p:oleObj name="Equation" r:id="rId5" imgW="1459866" imgH="203112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4495800"/>
                        <a:ext cx="3798888" cy="52863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7" name="Object 7"/>
          <p:cNvGraphicFramePr>
            <a:graphicFrameLocks noChangeAspect="1"/>
          </p:cNvGraphicFramePr>
          <p:nvPr/>
        </p:nvGraphicFramePr>
        <p:xfrm>
          <a:off x="4648200" y="5181600"/>
          <a:ext cx="630238" cy="430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1" name="Equation" r:id="rId7" imgW="241091" imgH="164957" progId="Equation.3">
                  <p:embed/>
                </p:oleObj>
              </mc:Choice>
              <mc:Fallback>
                <p:oleObj name="Equation" r:id="rId7" imgW="241091" imgH="164957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8200" y="5181600"/>
                        <a:ext cx="630238" cy="430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5848" name="Object 8"/>
          <p:cNvGraphicFramePr>
            <a:graphicFrameLocks noChangeAspect="1"/>
          </p:cNvGraphicFramePr>
          <p:nvPr/>
        </p:nvGraphicFramePr>
        <p:xfrm>
          <a:off x="3124200" y="3048000"/>
          <a:ext cx="2590800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2" name="Equation" r:id="rId9" imgW="1155700" imgH="457200" progId="Equation.3">
                  <p:embed/>
                </p:oleObj>
              </mc:Choice>
              <mc:Fallback>
                <p:oleObj name="Equation" r:id="rId9" imgW="11557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3048000"/>
                        <a:ext cx="2590800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noFill/>
        </p:spPr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4000" smtClean="0"/>
              <a:t>Evaluating Determinants </a:t>
            </a:r>
            <a:br>
              <a:rPr lang="en-US" sz="4000" smtClean="0"/>
            </a:br>
            <a:r>
              <a:rPr lang="en-US" sz="4000" smtClean="0"/>
              <a:t>of 2x2 Matrices</a:t>
            </a:r>
          </a:p>
        </p:txBody>
      </p:sp>
      <p:sp>
        <p:nvSpPr>
          <p:cNvPr id="3686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3058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Determine whether the matrix has an inverse. If an inverse exists, find it.</a:t>
            </a:r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endParaRPr lang="en-US" sz="2800" smtClean="0"/>
          </a:p>
          <a:p>
            <a:pPr marL="0" indent="0" eaLnBrk="1" hangingPunct="1"/>
            <a:r>
              <a:rPr lang="en-US" sz="2800" smtClean="0"/>
              <a:t> </a:t>
            </a:r>
            <a:endParaRPr lang="en-US" sz="2800" b="1" smtClean="0"/>
          </a:p>
        </p:txBody>
      </p:sp>
      <p:graphicFrame>
        <p:nvGraphicFramePr>
          <p:cNvPr id="3686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609600" y="3124200"/>
          <a:ext cx="927100" cy="9017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1" name="Equation" r:id="rId3" imgW="469900" imgH="457200" progId="Equation.3">
                  <p:embed/>
                </p:oleObj>
              </mc:Choice>
              <mc:Fallback>
                <p:oleObj name="Equation" r:id="rId3" imgW="4699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124200"/>
                        <a:ext cx="927100" cy="9017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69" name="Object 8"/>
          <p:cNvGraphicFramePr>
            <a:graphicFrameLocks noChangeAspect="1"/>
          </p:cNvGraphicFramePr>
          <p:nvPr/>
        </p:nvGraphicFramePr>
        <p:xfrm>
          <a:off x="3138488" y="3048000"/>
          <a:ext cx="2562225" cy="1025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2" name="Equation" r:id="rId5" imgW="1143000" imgH="457200" progId="Equation.3">
                  <p:embed/>
                </p:oleObj>
              </mc:Choice>
              <mc:Fallback>
                <p:oleObj name="Equation" r:id="rId5" imgW="11430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38488" y="3048000"/>
                        <a:ext cx="2562225" cy="10255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6870" name="Object 10"/>
          <p:cNvGraphicFramePr>
            <a:graphicFrameLocks noChangeAspect="1"/>
          </p:cNvGraphicFramePr>
          <p:nvPr>
            <p:ph sz="quarter" idx="3"/>
          </p:nvPr>
        </p:nvGraphicFramePr>
        <p:xfrm>
          <a:off x="3048000" y="4648200"/>
          <a:ext cx="2667000" cy="10556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6873" name="Equation" r:id="rId7" imgW="1155700" imgH="457200" progId="Equation.3">
                  <p:embed/>
                </p:oleObj>
              </mc:Choice>
              <mc:Fallback>
                <p:oleObj name="Equation" r:id="rId7" imgW="1155700" imgH="457200" progId="Equation.3">
                  <p:embed/>
                  <p:pic>
                    <p:nvPicPr>
                      <p:cNvPr id="0" name="Object 10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0" y="4648200"/>
                        <a:ext cx="2667000" cy="10556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Show that </a:t>
            </a:r>
            <a:r>
              <a:rPr lang="en-US" sz="2800" i="1" smtClean="0"/>
              <a:t>B</a:t>
            </a:r>
            <a:r>
              <a:rPr lang="en-US" sz="2800" smtClean="0"/>
              <a:t> is the multiplicative inverse of </a:t>
            </a:r>
            <a:r>
              <a:rPr lang="en-US" sz="2800" i="1" smtClean="0"/>
              <a:t>A</a:t>
            </a:r>
            <a:r>
              <a:rPr lang="en-US" sz="2800" smtClean="0"/>
              <a:t>.</a:t>
            </a:r>
          </a:p>
          <a:p>
            <a:pPr marL="0" indent="0" eaLnBrk="1" hangingPunct="1"/>
            <a:endParaRPr lang="en-US" sz="2800" b="1" i="1" smtClean="0"/>
          </a:p>
        </p:txBody>
      </p:sp>
      <p:graphicFrame>
        <p:nvGraphicFramePr>
          <p:cNvPr id="512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752600" y="2743200"/>
          <a:ext cx="16002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6" name="Equation" r:id="rId3" imgW="812447" imgH="457002" progId="Equation.3">
                  <p:embed/>
                </p:oleObj>
              </mc:Choice>
              <mc:Fallback>
                <p:oleObj name="Equation" r:id="rId3" imgW="812447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743200"/>
                        <a:ext cx="16002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125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4038600" y="2819400"/>
          <a:ext cx="190500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7" name="Equation" r:id="rId5" imgW="1054100" imgH="457200" progId="Equation.3">
                  <p:embed/>
                </p:oleObj>
              </mc:Choice>
              <mc:Fallback>
                <p:oleObj name="Equation" r:id="rId5" imgW="10541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819400"/>
                        <a:ext cx="1905000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Show that </a:t>
            </a:r>
            <a:r>
              <a:rPr lang="en-US" sz="2800" i="1" smtClean="0"/>
              <a:t>B</a:t>
            </a:r>
            <a:r>
              <a:rPr lang="en-US" sz="2800" smtClean="0"/>
              <a:t> is the multiplicative inverse of </a:t>
            </a:r>
            <a:r>
              <a:rPr lang="en-US" sz="2800" i="1" smtClean="0"/>
              <a:t>A</a:t>
            </a:r>
            <a:r>
              <a:rPr lang="en-US" sz="2800" smtClean="0"/>
              <a:t>.</a:t>
            </a:r>
          </a:p>
          <a:p>
            <a:pPr marL="0" indent="0" eaLnBrk="1" hangingPunct="1"/>
            <a:endParaRPr lang="en-US" sz="2800" b="1" i="1" smtClean="0"/>
          </a:p>
        </p:txBody>
      </p:sp>
      <p:graphicFrame>
        <p:nvGraphicFramePr>
          <p:cNvPr id="6148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752600" y="2743200"/>
          <a:ext cx="16002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1" name="Equation" r:id="rId3" imgW="812447" imgH="457002" progId="Equation.3">
                  <p:embed/>
                </p:oleObj>
              </mc:Choice>
              <mc:Fallback>
                <p:oleObj name="Equation" r:id="rId3" imgW="812447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743200"/>
                        <a:ext cx="16002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49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4038600" y="2819400"/>
          <a:ext cx="190500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2" name="Equation" r:id="rId5" imgW="1054100" imgH="457200" progId="Equation.3">
                  <p:embed/>
                </p:oleObj>
              </mc:Choice>
              <mc:Fallback>
                <p:oleObj name="Equation" r:id="rId5" imgW="10541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819400"/>
                        <a:ext cx="1905000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150" name="Object 6"/>
          <p:cNvGraphicFramePr>
            <a:graphicFrameLocks noChangeAspect="1"/>
          </p:cNvGraphicFramePr>
          <p:nvPr/>
        </p:nvGraphicFramePr>
        <p:xfrm>
          <a:off x="533400" y="4343400"/>
          <a:ext cx="32750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3" name="Equation" r:id="rId7" imgW="1663700" imgH="457200" progId="Equation.3">
                  <p:embed/>
                </p:oleObj>
              </mc:Choice>
              <mc:Fallback>
                <p:oleObj name="Equation" r:id="rId7" imgW="16637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32750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Show that </a:t>
            </a:r>
            <a:r>
              <a:rPr lang="en-US" sz="2800" i="1" smtClean="0"/>
              <a:t>B</a:t>
            </a:r>
            <a:r>
              <a:rPr lang="en-US" sz="2800" smtClean="0"/>
              <a:t> is the multiplicative inverse of </a:t>
            </a:r>
            <a:r>
              <a:rPr lang="en-US" sz="2800" i="1" smtClean="0"/>
              <a:t>A</a:t>
            </a:r>
            <a:r>
              <a:rPr lang="en-US" sz="2800" smtClean="0"/>
              <a:t>.</a:t>
            </a:r>
          </a:p>
          <a:p>
            <a:pPr marL="0" indent="0" eaLnBrk="1" hangingPunct="1"/>
            <a:endParaRPr lang="en-US" sz="2800" b="1" i="1" smtClean="0"/>
          </a:p>
        </p:txBody>
      </p:sp>
      <p:graphicFrame>
        <p:nvGraphicFramePr>
          <p:cNvPr id="7172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752600" y="2743200"/>
          <a:ext cx="16002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7" name="Equation" r:id="rId3" imgW="812447" imgH="457002" progId="Equation.3">
                  <p:embed/>
                </p:oleObj>
              </mc:Choice>
              <mc:Fallback>
                <p:oleObj name="Equation" r:id="rId3" imgW="812447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743200"/>
                        <a:ext cx="16002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3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4038600" y="2819400"/>
          <a:ext cx="190500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8" name="Equation" r:id="rId5" imgW="1054100" imgH="457200" progId="Equation.3">
                  <p:embed/>
                </p:oleObj>
              </mc:Choice>
              <mc:Fallback>
                <p:oleObj name="Equation" r:id="rId5" imgW="10541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819400"/>
                        <a:ext cx="1905000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4" name="Object 6"/>
          <p:cNvGraphicFramePr>
            <a:graphicFrameLocks noChangeAspect="1"/>
          </p:cNvGraphicFramePr>
          <p:nvPr/>
        </p:nvGraphicFramePr>
        <p:xfrm>
          <a:off x="533400" y="4343400"/>
          <a:ext cx="32750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9" name="Equation" r:id="rId7" imgW="1663700" imgH="457200" progId="Equation.3">
                  <p:embed/>
                </p:oleObj>
              </mc:Choice>
              <mc:Fallback>
                <p:oleObj name="Equation" r:id="rId7" imgW="16637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32750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175" name="Object 7"/>
          <p:cNvGraphicFramePr>
            <a:graphicFrameLocks noChangeAspect="1"/>
          </p:cNvGraphicFramePr>
          <p:nvPr/>
        </p:nvGraphicFramePr>
        <p:xfrm>
          <a:off x="533400" y="5486400"/>
          <a:ext cx="16240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0" name="Equation" r:id="rId9" imgW="825500" imgH="457200" progId="Equation.3">
                  <p:embed/>
                </p:oleObj>
              </mc:Choice>
              <mc:Fallback>
                <p:oleObj name="Equation" r:id="rId9" imgW="8255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486400"/>
                        <a:ext cx="16240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7176" name="Text Box 9"/>
          <p:cNvSpPr txBox="1">
            <a:spLocks noChangeArrowheads="1"/>
          </p:cNvSpPr>
          <p:nvPr/>
        </p:nvSpPr>
        <p:spPr bwMode="auto">
          <a:xfrm>
            <a:off x="6477000" y="2895600"/>
            <a:ext cx="2286000" cy="938213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AB = I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. Therefore,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is the inverse of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and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is the inverse of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Show that </a:t>
            </a:r>
            <a:r>
              <a:rPr lang="en-US" sz="2800" i="1" smtClean="0"/>
              <a:t>B</a:t>
            </a:r>
            <a:r>
              <a:rPr lang="en-US" sz="2800" smtClean="0"/>
              <a:t> is the multiplicative inverse of </a:t>
            </a:r>
            <a:r>
              <a:rPr lang="en-US" sz="2800" i="1" smtClean="0"/>
              <a:t>A</a:t>
            </a:r>
            <a:r>
              <a:rPr lang="en-US" sz="2800" smtClean="0"/>
              <a:t>.</a:t>
            </a:r>
          </a:p>
          <a:p>
            <a:pPr marL="0" indent="0" eaLnBrk="1" hangingPunct="1"/>
            <a:endParaRPr lang="en-US" sz="2800" b="1" i="1" smtClean="0"/>
          </a:p>
        </p:txBody>
      </p:sp>
      <p:graphicFrame>
        <p:nvGraphicFramePr>
          <p:cNvPr id="8196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752600" y="2743200"/>
          <a:ext cx="16002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3" name="Equation" r:id="rId3" imgW="812447" imgH="457002" progId="Equation.3">
                  <p:embed/>
                </p:oleObj>
              </mc:Choice>
              <mc:Fallback>
                <p:oleObj name="Equation" r:id="rId3" imgW="812447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743200"/>
                        <a:ext cx="16002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7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4038600" y="2819400"/>
          <a:ext cx="190500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4" name="Equation" r:id="rId5" imgW="1054100" imgH="457200" progId="Equation.3">
                  <p:embed/>
                </p:oleObj>
              </mc:Choice>
              <mc:Fallback>
                <p:oleObj name="Equation" r:id="rId5" imgW="10541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819400"/>
                        <a:ext cx="1905000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8" name="Object 6"/>
          <p:cNvGraphicFramePr>
            <a:graphicFrameLocks noChangeAspect="1"/>
          </p:cNvGraphicFramePr>
          <p:nvPr/>
        </p:nvGraphicFramePr>
        <p:xfrm>
          <a:off x="533400" y="4343400"/>
          <a:ext cx="32750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5" name="Equation" r:id="rId7" imgW="1663700" imgH="457200" progId="Equation.3">
                  <p:embed/>
                </p:oleObj>
              </mc:Choice>
              <mc:Fallback>
                <p:oleObj name="Equation" r:id="rId7" imgW="16637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32750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199" name="Object 7"/>
          <p:cNvGraphicFramePr>
            <a:graphicFrameLocks noChangeAspect="1"/>
          </p:cNvGraphicFramePr>
          <p:nvPr/>
        </p:nvGraphicFramePr>
        <p:xfrm>
          <a:off x="4724400" y="4343400"/>
          <a:ext cx="32496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6" name="Equation" r:id="rId9" imgW="1651000" imgH="457200" progId="Equation.3">
                  <p:embed/>
                </p:oleObj>
              </mc:Choice>
              <mc:Fallback>
                <p:oleObj name="Equation" r:id="rId9" imgW="16510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343400"/>
                        <a:ext cx="32496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200" name="Object 8"/>
          <p:cNvGraphicFramePr>
            <a:graphicFrameLocks noChangeAspect="1"/>
          </p:cNvGraphicFramePr>
          <p:nvPr/>
        </p:nvGraphicFramePr>
        <p:xfrm>
          <a:off x="533400" y="5486400"/>
          <a:ext cx="16240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207" name="Equation" r:id="rId11" imgW="825500" imgH="457200" progId="Equation.3">
                  <p:embed/>
                </p:oleObj>
              </mc:Choice>
              <mc:Fallback>
                <p:oleObj name="Equation" r:id="rId11" imgW="8255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486400"/>
                        <a:ext cx="16240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201" name="Text Box 10"/>
          <p:cNvSpPr txBox="1">
            <a:spLocks noChangeArrowheads="1"/>
          </p:cNvSpPr>
          <p:nvPr/>
        </p:nvSpPr>
        <p:spPr bwMode="auto">
          <a:xfrm>
            <a:off x="4343400" y="38100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Check by multiplying </a:t>
            </a:r>
            <a:r>
              <a:rPr lang="en-US" i="1">
                <a:solidFill>
                  <a:srgbClr val="0000FF"/>
                </a:solidFill>
              </a:rPr>
              <a:t>BA…</a:t>
            </a:r>
            <a:r>
              <a:rPr lang="en-US">
                <a:solidFill>
                  <a:srgbClr val="0000FF"/>
                </a:solidFill>
              </a:rPr>
              <a:t>answer should be the same</a:t>
            </a:r>
          </a:p>
        </p:txBody>
      </p:sp>
      <p:sp>
        <p:nvSpPr>
          <p:cNvPr id="8202" name="Text Box 11"/>
          <p:cNvSpPr txBox="1">
            <a:spLocks noChangeArrowheads="1"/>
          </p:cNvSpPr>
          <p:nvPr/>
        </p:nvSpPr>
        <p:spPr bwMode="auto">
          <a:xfrm>
            <a:off x="6477000" y="2895600"/>
            <a:ext cx="2286000" cy="938213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AB = I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. Therefore,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is the inverse of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and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is the inverse of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1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Show that </a:t>
            </a:r>
            <a:r>
              <a:rPr lang="en-US" sz="2800" i="1" smtClean="0"/>
              <a:t>B</a:t>
            </a:r>
            <a:r>
              <a:rPr lang="en-US" sz="2800" smtClean="0"/>
              <a:t> is the multiplicative inverse of </a:t>
            </a:r>
            <a:r>
              <a:rPr lang="en-US" sz="2800" i="1" smtClean="0"/>
              <a:t>A</a:t>
            </a:r>
            <a:r>
              <a:rPr lang="en-US" sz="2800" smtClean="0"/>
              <a:t>.</a:t>
            </a:r>
          </a:p>
          <a:p>
            <a:pPr marL="0" indent="0" eaLnBrk="1" hangingPunct="1"/>
            <a:endParaRPr lang="en-US" sz="2800" b="1" i="1" smtClean="0"/>
          </a:p>
        </p:txBody>
      </p:sp>
      <p:graphicFrame>
        <p:nvGraphicFramePr>
          <p:cNvPr id="9220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752600" y="2743200"/>
          <a:ext cx="1600200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8" name="Equation" r:id="rId3" imgW="812447" imgH="457002" progId="Equation.3">
                  <p:embed/>
                </p:oleObj>
              </mc:Choice>
              <mc:Fallback>
                <p:oleObj name="Equation" r:id="rId3" imgW="812447" imgH="457002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743200"/>
                        <a:ext cx="1600200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1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4038600" y="2819400"/>
          <a:ext cx="1905000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29" name="Equation" r:id="rId5" imgW="1054100" imgH="457200" progId="Equation.3">
                  <p:embed/>
                </p:oleObj>
              </mc:Choice>
              <mc:Fallback>
                <p:oleObj name="Equation" r:id="rId5" imgW="10541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038600" y="2819400"/>
                        <a:ext cx="1905000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2" name="Object 6"/>
          <p:cNvGraphicFramePr>
            <a:graphicFrameLocks noChangeAspect="1"/>
          </p:cNvGraphicFramePr>
          <p:nvPr/>
        </p:nvGraphicFramePr>
        <p:xfrm>
          <a:off x="533400" y="4343400"/>
          <a:ext cx="32750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0" name="Equation" r:id="rId7" imgW="1663700" imgH="457200" progId="Equation.3">
                  <p:embed/>
                </p:oleObj>
              </mc:Choice>
              <mc:Fallback>
                <p:oleObj name="Equation" r:id="rId7" imgW="1663700" imgH="457200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4343400"/>
                        <a:ext cx="32750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3" name="Object 7"/>
          <p:cNvGraphicFramePr>
            <a:graphicFrameLocks noChangeAspect="1"/>
          </p:cNvGraphicFramePr>
          <p:nvPr/>
        </p:nvGraphicFramePr>
        <p:xfrm>
          <a:off x="4724400" y="4343400"/>
          <a:ext cx="32496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1" name="Equation" r:id="rId9" imgW="1651000" imgH="457200" progId="Equation.3">
                  <p:embed/>
                </p:oleObj>
              </mc:Choice>
              <mc:Fallback>
                <p:oleObj name="Equation" r:id="rId9" imgW="1651000" imgH="457200" progId="Equation.3">
                  <p:embed/>
                  <p:pic>
                    <p:nvPicPr>
                      <p:cNvPr id="0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24400" y="4343400"/>
                        <a:ext cx="32496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4" name="Object 8"/>
          <p:cNvGraphicFramePr>
            <a:graphicFrameLocks noChangeAspect="1"/>
          </p:cNvGraphicFramePr>
          <p:nvPr/>
        </p:nvGraphicFramePr>
        <p:xfrm>
          <a:off x="533400" y="5486400"/>
          <a:ext cx="16240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2" name="Equation" r:id="rId11" imgW="825500" imgH="457200" progId="Equation.3">
                  <p:embed/>
                </p:oleObj>
              </mc:Choice>
              <mc:Fallback>
                <p:oleObj name="Equation" r:id="rId11" imgW="825500" imgH="457200" progId="Equation.3">
                  <p:embed/>
                  <p:pic>
                    <p:nvPicPr>
                      <p:cNvPr id="0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2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33400" y="5486400"/>
                        <a:ext cx="16240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225" name="Object 9"/>
          <p:cNvGraphicFramePr>
            <a:graphicFrameLocks noChangeAspect="1"/>
          </p:cNvGraphicFramePr>
          <p:nvPr/>
        </p:nvGraphicFramePr>
        <p:xfrm>
          <a:off x="4737100" y="5638800"/>
          <a:ext cx="1598613" cy="9001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33" name="Equation" r:id="rId13" imgW="812447" imgH="457002" progId="Equation.3">
                  <p:embed/>
                </p:oleObj>
              </mc:Choice>
              <mc:Fallback>
                <p:oleObj name="Equation" r:id="rId13" imgW="812447" imgH="457002" progId="Equation.3">
                  <p:embed/>
                  <p:pic>
                    <p:nvPicPr>
                      <p:cNvPr id="0" name="Object 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737100" y="5638800"/>
                        <a:ext cx="1598613" cy="9001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9226" name="Text Box 10"/>
          <p:cNvSpPr txBox="1">
            <a:spLocks noChangeArrowheads="1"/>
          </p:cNvSpPr>
          <p:nvPr/>
        </p:nvSpPr>
        <p:spPr bwMode="auto">
          <a:xfrm>
            <a:off x="4343400" y="3810000"/>
            <a:ext cx="4191000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>
                <a:solidFill>
                  <a:srgbClr val="0000FF"/>
                </a:solidFill>
              </a:rPr>
              <a:t>Check by multiplying </a:t>
            </a:r>
            <a:r>
              <a:rPr lang="en-US" i="1">
                <a:solidFill>
                  <a:srgbClr val="0000FF"/>
                </a:solidFill>
              </a:rPr>
              <a:t>BA…</a:t>
            </a:r>
            <a:r>
              <a:rPr lang="en-US">
                <a:solidFill>
                  <a:srgbClr val="0000FF"/>
                </a:solidFill>
              </a:rPr>
              <a:t>answer should be the same</a:t>
            </a:r>
          </a:p>
        </p:txBody>
      </p:sp>
      <p:sp>
        <p:nvSpPr>
          <p:cNvPr id="9227" name="Text Box 11"/>
          <p:cNvSpPr txBox="1">
            <a:spLocks noChangeArrowheads="1"/>
          </p:cNvSpPr>
          <p:nvPr/>
        </p:nvSpPr>
        <p:spPr bwMode="auto">
          <a:xfrm>
            <a:off x="6477000" y="2895600"/>
            <a:ext cx="2286000" cy="938213"/>
          </a:xfrm>
          <a:prstGeom prst="rect">
            <a:avLst/>
          </a:prstGeom>
          <a:noFill/>
          <a:ln w="22225">
            <a:solidFill>
              <a:srgbClr val="FF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AB = I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. Therefore,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is the inverse of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and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A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 is the inverse of </a:t>
            </a:r>
            <a:r>
              <a:rPr lang="en-US" i="1">
                <a:solidFill>
                  <a:srgbClr val="FF0000"/>
                </a:solidFill>
                <a:latin typeface="Times New Roman" pitchFamily="18" charset="0"/>
              </a:rPr>
              <a:t>B</a:t>
            </a:r>
            <a:r>
              <a:rPr lang="en-US">
                <a:solidFill>
                  <a:srgbClr val="FF0000"/>
                </a:solidFill>
                <a:latin typeface="Times New Roman" pitchFamily="18" charset="0"/>
              </a:rPr>
              <a:t>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marL="838200" indent="-838200" eaLnBrk="1" hangingPunct="1">
              <a:buFontTx/>
              <a:buAutoNum type="arabicParenR"/>
            </a:pPr>
            <a:r>
              <a:rPr lang="en-US" sz="3600" smtClean="0"/>
              <a:t>Evaluating Determinants </a:t>
            </a:r>
            <a:br>
              <a:rPr lang="en-US" sz="3600" smtClean="0"/>
            </a:br>
            <a:r>
              <a:rPr lang="en-US" sz="3600" smtClean="0"/>
              <a:t>of 2x2 Matrices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8229600" cy="4525963"/>
          </a:xfrm>
        </p:spPr>
        <p:txBody>
          <a:bodyPr/>
          <a:lstStyle/>
          <a:p>
            <a:pPr marL="0" indent="0" eaLnBrk="1" hangingPunct="1"/>
            <a:r>
              <a:rPr lang="en-US" sz="2800" b="1" smtClean="0"/>
              <a:t>Example 2</a:t>
            </a:r>
            <a:r>
              <a:rPr lang="en-US" sz="2800" smtClean="0"/>
              <a:t>:</a:t>
            </a:r>
          </a:p>
          <a:p>
            <a:pPr marL="0" indent="0" eaLnBrk="1" hangingPunct="1"/>
            <a:r>
              <a:rPr lang="en-US" sz="2800" smtClean="0"/>
              <a:t>Show that the matrices are multiplicative inverses.</a:t>
            </a:r>
          </a:p>
          <a:p>
            <a:pPr marL="0" indent="0" eaLnBrk="1" hangingPunct="1"/>
            <a:endParaRPr lang="en-US" sz="2800" b="1" i="1" smtClean="0"/>
          </a:p>
        </p:txBody>
      </p:sp>
      <p:graphicFrame>
        <p:nvGraphicFramePr>
          <p:cNvPr id="10244" name="Object 4"/>
          <p:cNvGraphicFramePr>
            <a:graphicFrameLocks noChangeAspect="1"/>
          </p:cNvGraphicFramePr>
          <p:nvPr>
            <p:ph sz="quarter" idx="2"/>
          </p:nvPr>
        </p:nvGraphicFramePr>
        <p:xfrm>
          <a:off x="1752600" y="2803525"/>
          <a:ext cx="1600200" cy="7778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6" name="Equation" r:id="rId3" imgW="939800" imgH="457200" progId="Equation.3">
                  <p:embed/>
                </p:oleObj>
              </mc:Choice>
              <mc:Fallback>
                <p:oleObj name="Equation" r:id="rId3" imgW="939800" imgH="457200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52600" y="2803525"/>
                        <a:ext cx="1600200" cy="7778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245" name="Object 5"/>
          <p:cNvGraphicFramePr>
            <a:graphicFrameLocks noChangeAspect="1"/>
          </p:cNvGraphicFramePr>
          <p:nvPr>
            <p:ph sz="quarter" idx="3"/>
          </p:nvPr>
        </p:nvGraphicFramePr>
        <p:xfrm>
          <a:off x="4140200" y="2819400"/>
          <a:ext cx="1700213" cy="827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7" name="Equation" r:id="rId5" imgW="939800" imgH="457200" progId="Equation.3">
                  <p:embed/>
                </p:oleObj>
              </mc:Choice>
              <mc:Fallback>
                <p:oleObj name="Equation" r:id="rId5" imgW="939800" imgH="457200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140200" y="2819400"/>
                        <a:ext cx="1700213" cy="8270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Times New Roman"/>
        <a:ea typeface=""/>
        <a:cs typeface="Arial"/>
      </a:majorFont>
      <a:minorFont>
        <a:latin typeface="Times New Roman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928</TotalTime>
  <Words>805</Words>
  <Application>Microsoft Office PowerPoint</Application>
  <PresentationFormat>On-screen Show (4:3)</PresentationFormat>
  <Paragraphs>210</Paragraphs>
  <Slides>35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Times New Roman</vt:lpstr>
      <vt:lpstr>Calibri</vt:lpstr>
      <vt:lpstr>Comic Sans MS</vt:lpstr>
      <vt:lpstr>Default Design</vt:lpstr>
      <vt:lpstr>Microsoft Equation 3.0</vt:lpstr>
      <vt:lpstr> Matrices, Determinants and Inverses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  <vt:lpstr>Evaluating Determinants  of 2x2 Matrices</vt:lpstr>
    </vt:vector>
  </TitlesOfParts>
  <Company>- ETH0 -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2x2 Matrices, Determinants and Inverses</dc:title>
  <dc:creator>laura.labine</dc:creator>
  <cp:lastModifiedBy>Teacher E-Solutions</cp:lastModifiedBy>
  <cp:revision>51</cp:revision>
  <dcterms:created xsi:type="dcterms:W3CDTF">2009-11-12T04:00:03Z</dcterms:created>
  <dcterms:modified xsi:type="dcterms:W3CDTF">2019-01-18T17:07:25Z</dcterms:modified>
</cp:coreProperties>
</file>