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9"/>
  </p:notesMasterIdLst>
  <p:sldIdLst>
    <p:sldId id="298" r:id="rId2"/>
    <p:sldId id="421" r:id="rId3"/>
    <p:sldId id="341" r:id="rId4"/>
    <p:sldId id="342" r:id="rId5"/>
    <p:sldId id="344" r:id="rId6"/>
    <p:sldId id="379" r:id="rId7"/>
    <p:sldId id="358" r:id="rId8"/>
    <p:sldId id="359" r:id="rId9"/>
    <p:sldId id="378" r:id="rId10"/>
    <p:sldId id="360" r:id="rId11"/>
    <p:sldId id="366" r:id="rId12"/>
    <p:sldId id="347" r:id="rId13"/>
    <p:sldId id="348" r:id="rId14"/>
    <p:sldId id="352" r:id="rId15"/>
    <p:sldId id="353" r:id="rId16"/>
    <p:sldId id="355" r:id="rId17"/>
    <p:sldId id="356" r:id="rId18"/>
    <p:sldId id="364" r:id="rId19"/>
    <p:sldId id="365" r:id="rId20"/>
    <p:sldId id="381" r:id="rId21"/>
    <p:sldId id="383" r:id="rId22"/>
    <p:sldId id="384" r:id="rId23"/>
    <p:sldId id="385" r:id="rId24"/>
    <p:sldId id="386" r:id="rId25"/>
    <p:sldId id="387" r:id="rId26"/>
    <p:sldId id="388" r:id="rId27"/>
    <p:sldId id="389" r:id="rId28"/>
    <p:sldId id="390" r:id="rId29"/>
    <p:sldId id="391" r:id="rId30"/>
    <p:sldId id="392" r:id="rId31"/>
    <p:sldId id="367" r:id="rId32"/>
    <p:sldId id="369" r:id="rId33"/>
    <p:sldId id="370" r:id="rId34"/>
    <p:sldId id="371" r:id="rId35"/>
    <p:sldId id="373" r:id="rId36"/>
    <p:sldId id="377" r:id="rId37"/>
    <p:sldId id="374" r:id="rId38"/>
    <p:sldId id="375" r:id="rId39"/>
    <p:sldId id="396" r:id="rId40"/>
    <p:sldId id="397" r:id="rId41"/>
    <p:sldId id="398" r:id="rId42"/>
    <p:sldId id="399" r:id="rId43"/>
    <p:sldId id="405" r:id="rId44"/>
    <p:sldId id="406" r:id="rId45"/>
    <p:sldId id="407" r:id="rId46"/>
    <p:sldId id="408" r:id="rId47"/>
    <p:sldId id="415" r:id="rId4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FFFFCC"/>
    <a:srgbClr val="3333FF"/>
    <a:srgbClr val="FFFF00"/>
    <a:srgbClr val="00FFFF"/>
    <a:srgbClr val="FF0000"/>
    <a:srgbClr val="4D4D4D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27" autoAdjust="0"/>
    <p:restoredTop sz="94660"/>
  </p:normalViewPr>
  <p:slideViewPr>
    <p:cSldViewPr snapToGrid="0">
      <p:cViewPr>
        <p:scale>
          <a:sx n="60" d="100"/>
          <a:sy n="60" d="100"/>
        </p:scale>
        <p:origin x="-101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4A48BB5-D2C3-40A0-AA98-6D5A6E45D0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109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1F05E93F-5C22-47F5-A9B5-5D47EBE580A3}" type="slidenum">
              <a:rPr lang="en-GB" sz="1200" smtClean="0">
                <a:latin typeface="Arial" pitchFamily="34" charset="0"/>
              </a:rPr>
              <a:pPr eaLnBrk="1" hangingPunct="1"/>
              <a:t>28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67027-516E-4A64-9582-C0B48C150DE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DA626822-81A5-4B3A-9234-B7EA9B70B2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499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585B2-0A2D-4295-A941-58D8179A9AE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A5AA5-B634-425E-9B91-2B2E4E1D4B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91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80869-90A3-4439-91A5-E2F2FCF5F06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83FE-E3C4-4320-8250-BAAD7A57DE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10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04336-FA3B-4656-A5B8-A52608A9549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ABC88-4769-4E19-A0BF-7A08C7496E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611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B410C-5BB8-455E-A4F8-9C5EBB216DD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62E29-6591-4308-BFCE-4DCFF57787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813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C7E8F-DB04-4C5A-BA70-A6195B7DAB3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AC313-A9F9-4818-817C-EE6E5D01EE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307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16304-BC36-48B7-A001-394B09BE8AA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9E7B7-3342-4295-A619-B262209CDB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376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DAB21-55B4-4335-872F-45D05F81E97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46710-59A6-4F15-81E9-91BACB73E8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50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5290E-6E81-4FDB-BA33-84C3BC48AF1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43209-1D4D-49C6-9A98-FF6A6AD244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255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E62EA-6B8F-470D-AEBB-D507B3ED889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F1FD4-B5FE-4E18-92E6-6725B70526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04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460A4-15E5-45A0-B7EE-34834923AFB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54D3B-76FA-489C-A6C7-360B56659A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65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67ACBB62-6D0C-4993-8D0A-41F38E78841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A9CD06D8-7050-4D11-994A-3FA2509734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9.xm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3.wmf"/><Relationship Id="rId3" Type="http://schemas.openxmlformats.org/officeDocument/2006/relationships/image" Target="../media/image24.png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1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2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9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gi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4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7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8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2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5.w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8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1.w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Direct Proportion</a:t>
            </a:r>
            <a:endParaRPr lang="en-GB" sz="2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3315" name="Text Box 12"/>
          <p:cNvSpPr txBox="1">
            <a:spLocks noChangeArrowheads="1"/>
          </p:cNvSpPr>
          <p:nvPr/>
        </p:nvSpPr>
        <p:spPr bwMode="auto">
          <a:xfrm>
            <a:off x="2609850" y="2813050"/>
            <a:ext cx="2938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Inverse Proportion</a:t>
            </a:r>
          </a:p>
        </p:txBody>
      </p:sp>
      <p:sp>
        <p:nvSpPr>
          <p:cNvPr id="13316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92300" y="2822575"/>
            <a:ext cx="544513" cy="434975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Text Box 14"/>
          <p:cNvSpPr txBox="1">
            <a:spLocks noChangeArrowheads="1"/>
          </p:cNvSpPr>
          <p:nvPr/>
        </p:nvSpPr>
        <p:spPr bwMode="auto">
          <a:xfrm>
            <a:off x="2597150" y="3327400"/>
            <a:ext cx="5454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Direct Proportion (Variation) Graph</a:t>
            </a:r>
          </a:p>
        </p:txBody>
      </p:sp>
      <p:sp>
        <p:nvSpPr>
          <p:cNvPr id="13318" name="AutoShape 1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92300" y="3338513"/>
            <a:ext cx="544513" cy="434975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Text Box 23"/>
          <p:cNvSpPr txBox="1">
            <a:spLocks noChangeArrowheads="1"/>
          </p:cNvSpPr>
          <p:nvPr/>
        </p:nvSpPr>
        <p:spPr bwMode="auto">
          <a:xfrm>
            <a:off x="2576513" y="4357688"/>
            <a:ext cx="25892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Direct Variation</a:t>
            </a:r>
          </a:p>
        </p:txBody>
      </p:sp>
      <p:sp>
        <p:nvSpPr>
          <p:cNvPr id="13320" name="AutoShape 2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92300" y="4367213"/>
            <a:ext cx="544513" cy="434975"/>
          </a:xfrm>
          <a:prstGeom prst="actionButtonForwardNex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Text Box 27"/>
          <p:cNvSpPr txBox="1">
            <a:spLocks noChangeArrowheads="1"/>
          </p:cNvSpPr>
          <p:nvPr/>
        </p:nvSpPr>
        <p:spPr bwMode="auto">
          <a:xfrm>
            <a:off x="2603500" y="2298700"/>
            <a:ext cx="2751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Direct Proportion</a:t>
            </a:r>
          </a:p>
        </p:txBody>
      </p:sp>
      <p:sp>
        <p:nvSpPr>
          <p:cNvPr id="13322" name="AutoShape 2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92300" y="2308225"/>
            <a:ext cx="544513" cy="434975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400"/>
              <a:t> </a:t>
            </a:r>
          </a:p>
        </p:txBody>
      </p:sp>
      <p:sp>
        <p:nvSpPr>
          <p:cNvPr id="13323" name="Text Box 29"/>
          <p:cNvSpPr txBox="1">
            <a:spLocks noChangeArrowheads="1"/>
          </p:cNvSpPr>
          <p:nvPr/>
        </p:nvSpPr>
        <p:spPr bwMode="auto">
          <a:xfrm>
            <a:off x="2579688" y="3843338"/>
            <a:ext cx="58134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Inverse Proportion (Variation) Graph</a:t>
            </a:r>
          </a:p>
        </p:txBody>
      </p:sp>
      <p:sp>
        <p:nvSpPr>
          <p:cNvPr id="13324" name="AutoShape 3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92300" y="3852863"/>
            <a:ext cx="544513" cy="434975"/>
          </a:xfrm>
          <a:prstGeom prst="actionButtonForwardNex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Text Box 23"/>
          <p:cNvSpPr txBox="1">
            <a:spLocks noChangeArrowheads="1"/>
          </p:cNvSpPr>
          <p:nvPr/>
        </p:nvSpPr>
        <p:spPr bwMode="auto">
          <a:xfrm>
            <a:off x="2597150" y="4872038"/>
            <a:ext cx="27765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Inverse Variation</a:t>
            </a:r>
          </a:p>
        </p:txBody>
      </p:sp>
      <p:sp>
        <p:nvSpPr>
          <p:cNvPr id="13326" name="AutoShape 2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12938" y="4883150"/>
            <a:ext cx="544512" cy="434975"/>
          </a:xfrm>
          <a:prstGeom prst="actionButtonForwardNext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Text Box 23"/>
          <p:cNvSpPr txBox="1">
            <a:spLocks noChangeArrowheads="1"/>
          </p:cNvSpPr>
          <p:nvPr/>
        </p:nvSpPr>
        <p:spPr bwMode="auto">
          <a:xfrm>
            <a:off x="2603500" y="5386388"/>
            <a:ext cx="2417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Joint Variation</a:t>
            </a:r>
          </a:p>
        </p:txBody>
      </p:sp>
      <p:sp>
        <p:nvSpPr>
          <p:cNvPr id="13328" name="AutoShape 2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19288" y="5397500"/>
            <a:ext cx="544512" cy="434975"/>
          </a:xfrm>
          <a:prstGeom prst="actionButtonForwardNex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519E82-42AE-43F1-AF01-3077BABE6EC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2025650" y="3306763"/>
            <a:ext cx="4075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	Men		Months </a:t>
            </a:r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914400" y="2165350"/>
            <a:ext cx="82597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/>
              <a:t>Example</a:t>
            </a:r>
            <a:r>
              <a:rPr lang="en-GB" sz="2400"/>
              <a:t> : 	It takes 10 men 12 months to build a house.</a:t>
            </a:r>
          </a:p>
          <a:p>
            <a:pPr eaLnBrk="1" hangingPunct="1"/>
            <a:r>
              <a:rPr lang="en-GB" sz="2400"/>
              <a:t>		How long should it take 8 men.</a:t>
            </a:r>
            <a:endParaRPr lang="en-GB" sz="2400" u="sng"/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2992438" y="3835400"/>
            <a:ext cx="242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10	</a:t>
            </a:r>
            <a:r>
              <a:rPr lang="en-GB" sz="2400">
                <a:sym typeface="Wingdings" pitchFamily="2" charset="2"/>
              </a:rPr>
              <a:t> 	12</a:t>
            </a:r>
            <a:r>
              <a:rPr lang="en-GB" sz="2400"/>
              <a:t> </a:t>
            </a:r>
          </a:p>
        </p:txBody>
      </p:sp>
      <p:sp>
        <p:nvSpPr>
          <p:cNvPr id="147467" name="Text Box 11"/>
          <p:cNvSpPr txBox="1">
            <a:spLocks noChangeArrowheads="1"/>
          </p:cNvSpPr>
          <p:nvPr/>
        </p:nvSpPr>
        <p:spPr bwMode="auto">
          <a:xfrm>
            <a:off x="2992438" y="4173538"/>
            <a:ext cx="3952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	</a:t>
            </a:r>
            <a:r>
              <a:rPr lang="en-GB" sz="2400">
                <a:sym typeface="Wingdings" pitchFamily="2" charset="2"/>
              </a:rPr>
              <a:t>	12 x 10</a:t>
            </a:r>
            <a:r>
              <a:rPr lang="en-US" sz="2400">
                <a:sym typeface="Wingdings" pitchFamily="2" charset="2"/>
              </a:rPr>
              <a:t> = 120</a:t>
            </a:r>
            <a:r>
              <a:rPr lang="en-GB" sz="2400"/>
              <a:t> </a:t>
            </a: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2992438" y="4632325"/>
            <a:ext cx="5153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8	</a:t>
            </a:r>
            <a:r>
              <a:rPr lang="en-GB" sz="2400">
                <a:sym typeface="Wingdings" pitchFamily="2" charset="2"/>
              </a:rPr>
              <a:t>	120 </a:t>
            </a:r>
            <a:r>
              <a:rPr lang="en-US" sz="2400">
                <a:latin typeface="Shruti" pitchFamily="2"/>
                <a:sym typeface="Wingdings" pitchFamily="2" charset="2"/>
              </a:rPr>
              <a:t>÷</a:t>
            </a:r>
            <a:r>
              <a:rPr lang="en-GB" sz="2400">
                <a:sym typeface="Wingdings" pitchFamily="2" charset="2"/>
              </a:rPr>
              <a:t> 8 = 15 months</a:t>
            </a:r>
            <a:r>
              <a:rPr lang="en-GB" sz="2400"/>
              <a:t> </a:t>
            </a:r>
          </a:p>
        </p:txBody>
      </p:sp>
      <p:sp>
        <p:nvSpPr>
          <p:cNvPr id="22538" name="Text Box 15"/>
          <p:cNvSpPr txBox="1">
            <a:spLocks noChangeArrowheads="1"/>
          </p:cNvSpPr>
          <p:nvPr/>
        </p:nvSpPr>
        <p:spPr bwMode="auto">
          <a:xfrm>
            <a:off x="3119438" y="1395413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</a:t>
            </a:r>
          </a:p>
        </p:txBody>
      </p:sp>
      <p:grpSp>
        <p:nvGrpSpPr>
          <p:cNvPr id="22539" name="Group 16"/>
          <p:cNvGrpSpPr>
            <a:grpSpLocks/>
          </p:cNvGrpSpPr>
          <p:nvPr/>
        </p:nvGrpSpPr>
        <p:grpSpPr bwMode="auto">
          <a:xfrm>
            <a:off x="1119188" y="4338638"/>
            <a:ext cx="1447800" cy="1414462"/>
            <a:chOff x="604" y="2800"/>
            <a:chExt cx="912" cy="891"/>
          </a:xfrm>
        </p:grpSpPr>
        <p:sp>
          <p:nvSpPr>
            <p:cNvPr id="22546" name="Line 17"/>
            <p:cNvSpPr>
              <a:spLocks noChangeShapeType="1"/>
            </p:cNvSpPr>
            <p:nvPr/>
          </p:nvSpPr>
          <p:spPr bwMode="auto">
            <a:xfrm>
              <a:off x="862" y="2949"/>
              <a:ext cx="0" cy="7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7" name="Line 18"/>
            <p:cNvSpPr>
              <a:spLocks noChangeShapeType="1"/>
            </p:cNvSpPr>
            <p:nvPr/>
          </p:nvSpPr>
          <p:spPr bwMode="auto">
            <a:xfrm rot="5400000">
              <a:off x="975" y="3062"/>
              <a:ext cx="0" cy="7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Text Box 19"/>
            <p:cNvSpPr txBox="1">
              <a:spLocks noChangeArrowheads="1"/>
            </p:cNvSpPr>
            <p:nvPr/>
          </p:nvSpPr>
          <p:spPr bwMode="auto">
            <a:xfrm>
              <a:off x="655" y="2800"/>
              <a:ext cx="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CC"/>
                  </a:solidFill>
                </a:rPr>
                <a:t>y</a:t>
              </a:r>
            </a:p>
          </p:txBody>
        </p:sp>
        <p:sp>
          <p:nvSpPr>
            <p:cNvPr id="22549" name="Text Box 20"/>
            <p:cNvSpPr txBox="1">
              <a:spLocks noChangeArrowheads="1"/>
            </p:cNvSpPr>
            <p:nvPr/>
          </p:nvSpPr>
          <p:spPr bwMode="auto">
            <a:xfrm>
              <a:off x="1287" y="3397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CC"/>
                  </a:solidFill>
                </a:rPr>
                <a:t>x</a:t>
              </a:r>
            </a:p>
          </p:txBody>
        </p:sp>
        <p:sp>
          <p:nvSpPr>
            <p:cNvPr id="22550" name="Freeform 21"/>
            <p:cNvSpPr>
              <a:spLocks/>
            </p:cNvSpPr>
            <p:nvPr/>
          </p:nvSpPr>
          <p:spPr bwMode="auto">
            <a:xfrm>
              <a:off x="915" y="3070"/>
              <a:ext cx="298" cy="325"/>
            </a:xfrm>
            <a:custGeom>
              <a:avLst/>
              <a:gdLst>
                <a:gd name="T0" fmla="*/ 0 w 298"/>
                <a:gd name="T1" fmla="*/ 0 h 325"/>
                <a:gd name="T2" fmla="*/ 47 w 298"/>
                <a:gd name="T3" fmla="*/ 189 h 325"/>
                <a:gd name="T4" fmla="*/ 149 w 298"/>
                <a:gd name="T5" fmla="*/ 278 h 325"/>
                <a:gd name="T6" fmla="*/ 298 w 298"/>
                <a:gd name="T7" fmla="*/ 325 h 3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8"/>
                <a:gd name="T13" fmla="*/ 0 h 325"/>
                <a:gd name="T14" fmla="*/ 298 w 298"/>
                <a:gd name="T15" fmla="*/ 325 h 3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8" h="325">
                  <a:moveTo>
                    <a:pt x="0" y="0"/>
                  </a:moveTo>
                  <a:cubicBezTo>
                    <a:pt x="11" y="71"/>
                    <a:pt x="22" y="143"/>
                    <a:pt x="47" y="189"/>
                  </a:cubicBezTo>
                  <a:cubicBezTo>
                    <a:pt x="72" y="235"/>
                    <a:pt x="107" y="255"/>
                    <a:pt x="149" y="278"/>
                  </a:cubicBezTo>
                  <a:cubicBezTo>
                    <a:pt x="191" y="301"/>
                    <a:pt x="273" y="317"/>
                    <a:pt x="298" y="325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Cloud 20"/>
          <p:cNvSpPr/>
          <p:nvPr/>
        </p:nvSpPr>
        <p:spPr bwMode="auto">
          <a:xfrm>
            <a:off x="363538" y="3548063"/>
            <a:ext cx="6080125" cy="330993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Easier method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Workers	months</a:t>
            </a:r>
          </a:p>
          <a:p>
            <a:pPr algn="ctr">
              <a:defRPr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  10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sym typeface="Wingdings"/>
              </a:rPr>
              <a:t>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12</a:t>
            </a:r>
          </a:p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           </a:t>
            </a: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8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</a:t>
            </a: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0" y="2206625"/>
            <a:ext cx="3106738" cy="15382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3" name="Object 17"/>
          <p:cNvGraphicFramePr>
            <a:graphicFrameLocks noChangeAspect="1"/>
          </p:cNvGraphicFramePr>
          <p:nvPr/>
        </p:nvGraphicFramePr>
        <p:xfrm>
          <a:off x="2232025" y="5411788"/>
          <a:ext cx="46355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3" imgW="203112" imgH="393529" progId="Equation.DSMT4">
                  <p:embed/>
                </p:oleObj>
              </mc:Choice>
              <mc:Fallback>
                <p:oleObj name="Equation" r:id="rId3" imgW="203112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5411788"/>
                        <a:ext cx="463550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/>
          <p:cNvGraphicFramePr>
            <a:graphicFrameLocks noChangeAspect="1"/>
          </p:cNvGraphicFramePr>
          <p:nvPr/>
        </p:nvGraphicFramePr>
        <p:xfrm>
          <a:off x="2671763" y="5672138"/>
          <a:ext cx="63658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5" imgW="279279" imgH="165028" progId="Equation.DSMT4">
                  <p:embed/>
                </p:oleObj>
              </mc:Choice>
              <mc:Fallback>
                <p:oleObj name="Equation" r:id="rId5" imgW="279279" imgH="165028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763" y="5672138"/>
                        <a:ext cx="63658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914400" y="5060950"/>
            <a:ext cx="1125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</a:rPr>
              <a:t>(more)</a:t>
            </a:r>
          </a:p>
        </p:txBody>
      </p:sp>
      <p:graphicFrame>
        <p:nvGraphicFramePr>
          <p:cNvPr id="26" name="Object 18"/>
          <p:cNvGraphicFramePr>
            <a:graphicFrameLocks noChangeAspect="1"/>
          </p:cNvGraphicFramePr>
          <p:nvPr/>
        </p:nvGraphicFramePr>
        <p:xfrm>
          <a:off x="3379788" y="5657850"/>
          <a:ext cx="17954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7" imgW="787058" imgH="177723" progId="Equation.DSMT4">
                  <p:embed/>
                </p:oleObj>
              </mc:Choice>
              <mc:Fallback>
                <p:oleObj name="Equation" r:id="rId7" imgW="787058" imgH="17772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5657850"/>
                        <a:ext cx="179546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2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80"/>
                            </p:stCondLst>
                            <p:childTnLst>
                              <p:par>
                                <p:cTn id="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820"/>
                            </p:stCondLst>
                            <p:childTnLst>
                              <p:par>
                                <p:cTn id="6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3" grpId="0"/>
      <p:bldP spid="147465" grpId="0"/>
      <p:bldP spid="147466" grpId="0"/>
      <p:bldP spid="147467" grpId="0"/>
      <p:bldP spid="147468" grpId="0"/>
      <p:bldP spid="21" grpId="0" build="p" bldLvl="3" animBg="1"/>
      <p:bldP spid="22" grpId="0" animBg="1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1" name="Text Box 11"/>
          <p:cNvSpPr txBox="1">
            <a:spLocks noChangeArrowheads="1"/>
          </p:cNvSpPr>
          <p:nvPr/>
        </p:nvSpPr>
        <p:spPr bwMode="auto">
          <a:xfrm>
            <a:off x="2992438" y="4632325"/>
            <a:ext cx="4803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12	</a:t>
            </a:r>
            <a:r>
              <a:rPr lang="en-GB" sz="2400">
                <a:sym typeface="Wingdings" pitchFamily="2" charset="2"/>
              </a:rPr>
              <a:t>	288 </a:t>
            </a:r>
            <a:r>
              <a:rPr lang="en-US" sz="2400">
                <a:latin typeface="Shruti" pitchFamily="2"/>
                <a:sym typeface="Wingdings" pitchFamily="2" charset="2"/>
              </a:rPr>
              <a:t>÷</a:t>
            </a:r>
            <a:r>
              <a:rPr lang="en-GB" sz="2400">
                <a:sym typeface="Wingdings" pitchFamily="2" charset="2"/>
              </a:rPr>
              <a:t> 12 = 24 mins</a:t>
            </a:r>
            <a:r>
              <a:rPr lang="en-GB" sz="2400"/>
              <a:t> </a:t>
            </a:r>
          </a:p>
        </p:txBody>
      </p:sp>
      <p:sp>
        <p:nvSpPr>
          <p:cNvPr id="153610" name="Text Box 10"/>
          <p:cNvSpPr txBox="1">
            <a:spLocks noChangeArrowheads="1"/>
          </p:cNvSpPr>
          <p:nvPr/>
        </p:nvSpPr>
        <p:spPr bwMode="auto">
          <a:xfrm>
            <a:off x="2992438" y="4173538"/>
            <a:ext cx="467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	</a:t>
            </a:r>
            <a:r>
              <a:rPr lang="en-GB" sz="2400">
                <a:sym typeface="Wingdings" pitchFamily="2" charset="2"/>
              </a:rPr>
              <a:t>	32 x 9</a:t>
            </a:r>
            <a:r>
              <a:rPr lang="en-US" sz="2400">
                <a:sym typeface="Wingdings" pitchFamily="2" charset="2"/>
              </a:rPr>
              <a:t> = 288 mins</a:t>
            </a:r>
            <a:r>
              <a:rPr lang="en-GB" sz="2400"/>
              <a:t> </a:t>
            </a: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2992438" y="3835400"/>
            <a:ext cx="3195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9	</a:t>
            </a:r>
            <a:r>
              <a:rPr lang="en-GB" sz="2400">
                <a:sym typeface="Wingdings" pitchFamily="2" charset="2"/>
              </a:rPr>
              <a:t> 	32 mins</a:t>
            </a:r>
            <a:r>
              <a:rPr lang="en-GB" sz="2400"/>
              <a:t> </a:t>
            </a:r>
          </a:p>
        </p:txBody>
      </p:sp>
      <p:sp>
        <p:nvSpPr>
          <p:cNvPr id="19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C30B6BC-4889-4EAD-AC6F-E66B20C577D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23559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2025650" y="3306763"/>
            <a:ext cx="371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	Speed		Time 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914400" y="2165350"/>
            <a:ext cx="7359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/>
              <a:t>Example</a:t>
            </a:r>
            <a:r>
              <a:rPr lang="en-GB" sz="2400"/>
              <a:t> : 	At 9 m/s a journey takes 32 minutes.</a:t>
            </a:r>
          </a:p>
          <a:p>
            <a:pPr eaLnBrk="1" hangingPunct="1"/>
            <a:r>
              <a:rPr lang="en-GB" sz="2400"/>
              <a:t>		How long should it take at 12 m/s.</a:t>
            </a:r>
            <a:endParaRPr lang="en-GB" sz="2400" u="sng"/>
          </a:p>
        </p:txBody>
      </p:sp>
      <p:sp>
        <p:nvSpPr>
          <p:cNvPr id="23562" name="Text Box 12"/>
          <p:cNvSpPr txBox="1">
            <a:spLocks noChangeArrowheads="1"/>
          </p:cNvSpPr>
          <p:nvPr/>
        </p:nvSpPr>
        <p:spPr bwMode="auto">
          <a:xfrm>
            <a:off x="3119438" y="1395413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</a:t>
            </a:r>
          </a:p>
        </p:txBody>
      </p:sp>
      <p:grpSp>
        <p:nvGrpSpPr>
          <p:cNvPr id="23563" name="Group 13"/>
          <p:cNvGrpSpPr>
            <a:grpSpLocks/>
          </p:cNvGrpSpPr>
          <p:nvPr/>
        </p:nvGrpSpPr>
        <p:grpSpPr bwMode="auto">
          <a:xfrm>
            <a:off x="1119188" y="4338638"/>
            <a:ext cx="1447800" cy="1414462"/>
            <a:chOff x="604" y="2800"/>
            <a:chExt cx="912" cy="891"/>
          </a:xfrm>
        </p:grpSpPr>
        <p:sp>
          <p:nvSpPr>
            <p:cNvPr id="23570" name="Line 14"/>
            <p:cNvSpPr>
              <a:spLocks noChangeShapeType="1"/>
            </p:cNvSpPr>
            <p:nvPr/>
          </p:nvSpPr>
          <p:spPr bwMode="auto">
            <a:xfrm>
              <a:off x="862" y="2949"/>
              <a:ext cx="0" cy="7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Line 15"/>
            <p:cNvSpPr>
              <a:spLocks noChangeShapeType="1"/>
            </p:cNvSpPr>
            <p:nvPr/>
          </p:nvSpPr>
          <p:spPr bwMode="auto">
            <a:xfrm rot="5400000">
              <a:off x="975" y="3062"/>
              <a:ext cx="0" cy="7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Text Box 16"/>
            <p:cNvSpPr txBox="1">
              <a:spLocks noChangeArrowheads="1"/>
            </p:cNvSpPr>
            <p:nvPr/>
          </p:nvSpPr>
          <p:spPr bwMode="auto">
            <a:xfrm>
              <a:off x="655" y="2800"/>
              <a:ext cx="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CC"/>
                  </a:solidFill>
                </a:rPr>
                <a:t>y</a:t>
              </a:r>
            </a:p>
          </p:txBody>
        </p:sp>
        <p:sp>
          <p:nvSpPr>
            <p:cNvPr id="23573" name="Text Box 17"/>
            <p:cNvSpPr txBox="1">
              <a:spLocks noChangeArrowheads="1"/>
            </p:cNvSpPr>
            <p:nvPr/>
          </p:nvSpPr>
          <p:spPr bwMode="auto">
            <a:xfrm>
              <a:off x="1287" y="3397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CC"/>
                  </a:solidFill>
                </a:rPr>
                <a:t>x</a:t>
              </a:r>
            </a:p>
          </p:txBody>
        </p:sp>
        <p:sp>
          <p:nvSpPr>
            <p:cNvPr id="23574" name="Freeform 18"/>
            <p:cNvSpPr>
              <a:spLocks/>
            </p:cNvSpPr>
            <p:nvPr/>
          </p:nvSpPr>
          <p:spPr bwMode="auto">
            <a:xfrm>
              <a:off x="915" y="3070"/>
              <a:ext cx="298" cy="325"/>
            </a:xfrm>
            <a:custGeom>
              <a:avLst/>
              <a:gdLst>
                <a:gd name="T0" fmla="*/ 0 w 298"/>
                <a:gd name="T1" fmla="*/ 0 h 325"/>
                <a:gd name="T2" fmla="*/ 47 w 298"/>
                <a:gd name="T3" fmla="*/ 189 h 325"/>
                <a:gd name="T4" fmla="*/ 149 w 298"/>
                <a:gd name="T5" fmla="*/ 278 h 325"/>
                <a:gd name="T6" fmla="*/ 298 w 298"/>
                <a:gd name="T7" fmla="*/ 325 h 3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8"/>
                <a:gd name="T13" fmla="*/ 0 h 325"/>
                <a:gd name="T14" fmla="*/ 298 w 298"/>
                <a:gd name="T15" fmla="*/ 325 h 3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8" h="325">
                  <a:moveTo>
                    <a:pt x="0" y="0"/>
                  </a:moveTo>
                  <a:cubicBezTo>
                    <a:pt x="11" y="71"/>
                    <a:pt x="22" y="143"/>
                    <a:pt x="47" y="189"/>
                  </a:cubicBezTo>
                  <a:cubicBezTo>
                    <a:pt x="72" y="235"/>
                    <a:pt x="107" y="255"/>
                    <a:pt x="149" y="278"/>
                  </a:cubicBezTo>
                  <a:cubicBezTo>
                    <a:pt x="191" y="301"/>
                    <a:pt x="273" y="317"/>
                    <a:pt x="298" y="325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Cloud 20"/>
          <p:cNvSpPr/>
          <p:nvPr/>
        </p:nvSpPr>
        <p:spPr bwMode="auto">
          <a:xfrm>
            <a:off x="363538" y="3548063"/>
            <a:ext cx="6080125" cy="330993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Easier method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Speed		minutes</a:t>
            </a:r>
          </a:p>
          <a:p>
            <a:pPr algn="ctr">
              <a:defRPr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  9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sym typeface="Wingdings"/>
              </a:rPr>
              <a:t>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32</a:t>
            </a:r>
          </a:p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         </a:t>
            </a: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12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</a:t>
            </a: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0" y="2206625"/>
            <a:ext cx="3106738" cy="15382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3" name="Object 17"/>
          <p:cNvGraphicFramePr>
            <a:graphicFrameLocks noChangeAspect="1"/>
          </p:cNvGraphicFramePr>
          <p:nvPr/>
        </p:nvGraphicFramePr>
        <p:xfrm>
          <a:off x="2232025" y="5411788"/>
          <a:ext cx="46355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Equation" r:id="rId3" imgW="203112" imgH="393529" progId="Equation.DSMT4">
                  <p:embed/>
                </p:oleObj>
              </mc:Choice>
              <mc:Fallback>
                <p:oleObj name="Equation" r:id="rId3" imgW="203112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5411788"/>
                        <a:ext cx="463550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/>
          <p:cNvGraphicFramePr>
            <a:graphicFrameLocks noChangeAspect="1"/>
          </p:cNvGraphicFramePr>
          <p:nvPr/>
        </p:nvGraphicFramePr>
        <p:xfrm>
          <a:off x="2671763" y="5657850"/>
          <a:ext cx="6365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Equation" r:id="rId5" imgW="279158" imgH="177646" progId="Equation.DSMT4">
                  <p:embed/>
                </p:oleObj>
              </mc:Choice>
              <mc:Fallback>
                <p:oleObj name="Equation" r:id="rId5" imgW="279158" imgH="17764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763" y="5657850"/>
                        <a:ext cx="636587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914400" y="5060950"/>
            <a:ext cx="960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</a:rPr>
              <a:t>(less)</a:t>
            </a:r>
          </a:p>
        </p:txBody>
      </p:sp>
      <p:graphicFrame>
        <p:nvGraphicFramePr>
          <p:cNvPr id="26" name="Object 18"/>
          <p:cNvGraphicFramePr>
            <a:graphicFrameLocks noChangeAspect="1"/>
          </p:cNvGraphicFramePr>
          <p:nvPr/>
        </p:nvGraphicFramePr>
        <p:xfrm>
          <a:off x="3308350" y="5657850"/>
          <a:ext cx="19399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Equation" r:id="rId7" imgW="850531" imgH="177723" progId="Equation.DSMT4">
                  <p:embed/>
                </p:oleObj>
              </mc:Choice>
              <mc:Fallback>
                <p:oleObj name="Equation" r:id="rId7" imgW="850531" imgH="17772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350" y="5657850"/>
                        <a:ext cx="19399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2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4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74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1" grpId="0"/>
      <p:bldP spid="153610" grpId="0"/>
      <p:bldP spid="153609" grpId="0"/>
      <p:bldP spid="153607" grpId="0"/>
      <p:bldP spid="21" grpId="0" build="p" bldLvl="3" animBg="1"/>
      <p:bldP spid="22" grpId="0" animBg="1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4580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2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how Direct 	Direct Proportion Graph is always a straight line.</a:t>
            </a:r>
          </a:p>
        </p:txBody>
      </p:sp>
      <p:sp>
        <p:nvSpPr>
          <p:cNvPr id="134153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1.  Understand that Direct Proportion Graph is a straight line.</a:t>
            </a:r>
          </a:p>
        </p:txBody>
      </p:sp>
      <p:sp>
        <p:nvSpPr>
          <p:cNvPr id="134154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134155" name="Rectangle 11"/>
          <p:cNvSpPr>
            <a:spLocks noChangeArrowheads="1"/>
          </p:cNvSpPr>
          <p:nvPr/>
        </p:nvSpPr>
        <p:spPr bwMode="auto">
          <a:xfrm>
            <a:off x="5535613" y="3798888"/>
            <a:ext cx="33607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2.  Construct Direct Proportion Graphs.</a:t>
            </a:r>
          </a:p>
        </p:txBody>
      </p:sp>
      <p:sp>
        <p:nvSpPr>
          <p:cNvPr id="24585" name="Text Box 12"/>
          <p:cNvSpPr txBox="1">
            <a:spLocks noChangeArrowheads="1"/>
          </p:cNvSpPr>
          <p:nvPr/>
        </p:nvSpPr>
        <p:spPr bwMode="auto">
          <a:xfrm>
            <a:off x="2651125" y="1395413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2" grpId="0"/>
      <p:bldP spid="134153" grpId="0"/>
      <p:bldP spid="1341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25604" name="Text Box 9"/>
          <p:cNvSpPr txBox="1">
            <a:spLocks noChangeArrowheads="1"/>
          </p:cNvSpPr>
          <p:nvPr/>
        </p:nvSpPr>
        <p:spPr bwMode="auto">
          <a:xfrm>
            <a:off x="952500" y="1973263"/>
            <a:ext cx="817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The table below shows the cost of packets of “Biscuits”.</a:t>
            </a:r>
          </a:p>
        </p:txBody>
      </p:sp>
      <p:sp>
        <p:nvSpPr>
          <p:cNvPr id="25605" name="Text Box 10"/>
          <p:cNvSpPr txBox="1">
            <a:spLocks noChangeArrowheads="1"/>
          </p:cNvSpPr>
          <p:nvPr/>
        </p:nvSpPr>
        <p:spPr bwMode="auto">
          <a:xfrm>
            <a:off x="2686050" y="1395413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pic>
        <p:nvPicPr>
          <p:cNvPr id="25606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8" y="2971800"/>
            <a:ext cx="6005512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186" name="Text Box 18"/>
          <p:cNvSpPr txBox="1">
            <a:spLocks noChangeArrowheads="1"/>
          </p:cNvSpPr>
          <p:nvPr/>
        </p:nvSpPr>
        <p:spPr bwMode="auto">
          <a:xfrm>
            <a:off x="1116013" y="4387850"/>
            <a:ext cx="7169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We can construct a graph to represent this data.</a:t>
            </a:r>
          </a:p>
        </p:txBody>
      </p:sp>
      <p:sp>
        <p:nvSpPr>
          <p:cNvPr id="135187" name="Text Box 19"/>
          <p:cNvSpPr txBox="1">
            <a:spLocks noChangeArrowheads="1"/>
          </p:cNvSpPr>
          <p:nvPr/>
        </p:nvSpPr>
        <p:spPr bwMode="auto">
          <a:xfrm>
            <a:off x="1919288" y="5126038"/>
            <a:ext cx="5211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What type of graph do we expect ?</a:t>
            </a:r>
          </a:p>
        </p:txBody>
      </p:sp>
      <p:sp>
        <p:nvSpPr>
          <p:cNvPr id="14" name="Cloud 13"/>
          <p:cNvSpPr/>
          <p:nvPr/>
        </p:nvSpPr>
        <p:spPr>
          <a:xfrm>
            <a:off x="4249738" y="30163"/>
            <a:ext cx="4881562" cy="1997075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Notice C ÷ P = 20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Hence direct proportion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86" grpId="0"/>
      <p:bldP spid="135187" grpId="0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1E8B8E1-B2FE-44E6-A6DA-609BB548F70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2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" t="4134" b="4637"/>
          <a:stretch>
            <a:fillRect/>
          </a:stretch>
        </p:blipFill>
        <p:spPr bwMode="auto">
          <a:xfrm>
            <a:off x="-339725" y="-28575"/>
            <a:ext cx="9599613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2686050" y="1395413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139274" name="AutoShape 10"/>
          <p:cNvSpPr>
            <a:spLocks noChangeArrowheads="1"/>
          </p:cNvSpPr>
          <p:nvPr/>
        </p:nvSpPr>
        <p:spPr bwMode="auto">
          <a:xfrm>
            <a:off x="906463" y="876300"/>
            <a:ext cx="6035675" cy="2382838"/>
          </a:xfrm>
          <a:prstGeom prst="cloudCallout">
            <a:avLst>
              <a:gd name="adj1" fmla="val -17403"/>
              <a:gd name="adj2" fmla="val 108315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Notice that the points lie on a straight line passing through the origin</a:t>
            </a:r>
          </a:p>
          <a:p>
            <a:pPr algn="ctr"/>
            <a:r>
              <a:rPr lang="en-GB" sz="2400">
                <a:solidFill>
                  <a:srgbClr val="080808"/>
                </a:solidFill>
              </a:rPr>
              <a:t>So direct proportion</a:t>
            </a:r>
          </a:p>
        </p:txBody>
      </p:sp>
      <p:sp>
        <p:nvSpPr>
          <p:cNvPr id="139275" name="AutoShape 11"/>
          <p:cNvSpPr>
            <a:spLocks noChangeArrowheads="1"/>
          </p:cNvSpPr>
          <p:nvPr/>
        </p:nvSpPr>
        <p:spPr bwMode="auto">
          <a:xfrm>
            <a:off x="4090988" y="4341813"/>
            <a:ext cx="4802187" cy="2243137"/>
          </a:xfrm>
          <a:prstGeom prst="cloudCallout">
            <a:avLst>
              <a:gd name="adj1" fmla="val -48282"/>
              <a:gd name="adj2" fmla="val -56796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C </a:t>
            </a:r>
            <a:r>
              <a:rPr lang="el-GR" sz="240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GB" sz="240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 P</a:t>
            </a:r>
          </a:p>
          <a:p>
            <a:pPr algn="ctr"/>
            <a:r>
              <a:rPr lang="en-GB" sz="2400">
                <a:solidFill>
                  <a:srgbClr val="080808"/>
                </a:solidFill>
                <a:cs typeface="Times New Roman" pitchFamily="18" charset="0"/>
              </a:rPr>
              <a:t>C = k P</a:t>
            </a:r>
          </a:p>
          <a:p>
            <a:pPr algn="ctr"/>
            <a:r>
              <a:rPr lang="en-GB" sz="2400">
                <a:solidFill>
                  <a:srgbClr val="080808"/>
                </a:solidFill>
                <a:cs typeface="Times New Roman" pitchFamily="18" charset="0"/>
              </a:rPr>
              <a:t>k = 40 </a:t>
            </a:r>
            <a:r>
              <a:rPr lang="en-GB" sz="3200">
                <a:solidFill>
                  <a:srgbClr val="080808"/>
                </a:solidFill>
                <a:cs typeface="Times New Roman" pitchFamily="18" charset="0"/>
              </a:rPr>
              <a:t>÷</a:t>
            </a:r>
            <a:r>
              <a:rPr lang="en-GB" sz="2400">
                <a:solidFill>
                  <a:srgbClr val="080808"/>
                </a:solidFill>
                <a:cs typeface="Times New Roman" pitchFamily="18" charset="0"/>
              </a:rPr>
              <a:t> 2 = 20</a:t>
            </a:r>
          </a:p>
          <a:p>
            <a:pPr algn="ctr"/>
            <a:r>
              <a:rPr lang="en-GB" sz="2400">
                <a:solidFill>
                  <a:srgbClr val="080808"/>
                </a:solidFill>
                <a:cs typeface="Times New Roman" pitchFamily="18" charset="0"/>
              </a:rPr>
              <a:t>C = 20 P</a:t>
            </a:r>
            <a:endParaRPr lang="en-GB" sz="240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9275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9275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9275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39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39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39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9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9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9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39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39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39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4" grpId="0" animBg="1"/>
      <p:bldP spid="139275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27652" name="Text Box 8"/>
          <p:cNvSpPr txBox="1">
            <a:spLocks noChangeArrowheads="1"/>
          </p:cNvSpPr>
          <p:nvPr/>
        </p:nvSpPr>
        <p:spPr bwMode="auto">
          <a:xfrm>
            <a:off x="2686050" y="1395413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27653" name="Text Box 12"/>
          <p:cNvSpPr txBox="1">
            <a:spLocks noChangeArrowheads="1"/>
          </p:cNvSpPr>
          <p:nvPr/>
        </p:nvSpPr>
        <p:spPr bwMode="auto">
          <a:xfrm>
            <a:off x="3271838" y="2189163"/>
            <a:ext cx="2419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400" u="sng">
                <a:solidFill>
                  <a:srgbClr val="FFFF00"/>
                </a:solidFill>
              </a:rPr>
              <a:t>KeyPoint</a:t>
            </a:r>
          </a:p>
        </p:txBody>
      </p:sp>
      <p:sp>
        <p:nvSpPr>
          <p:cNvPr id="140301" name="Text Box 13"/>
          <p:cNvSpPr txBox="1">
            <a:spLocks noChangeArrowheads="1"/>
          </p:cNvSpPr>
          <p:nvPr/>
        </p:nvSpPr>
        <p:spPr bwMode="auto">
          <a:xfrm>
            <a:off x="1600200" y="3109913"/>
            <a:ext cx="6116638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600">
                <a:solidFill>
                  <a:srgbClr val="FFFF00"/>
                </a:solidFill>
              </a:rPr>
              <a:t>Two quantities which are in </a:t>
            </a:r>
          </a:p>
          <a:p>
            <a:pPr algn="ctr" eaLnBrk="1" hangingPunct="1"/>
            <a:r>
              <a:rPr lang="en-GB" sz="3600">
                <a:solidFill>
                  <a:srgbClr val="FFFF00"/>
                </a:solidFill>
              </a:rPr>
              <a:t>Direct Proportion</a:t>
            </a:r>
          </a:p>
          <a:p>
            <a:pPr algn="ctr" eaLnBrk="1" hangingPunct="1"/>
            <a:r>
              <a:rPr lang="en-GB" sz="3600" u="sng"/>
              <a:t>always</a:t>
            </a:r>
            <a:r>
              <a:rPr lang="en-GB" sz="3600">
                <a:solidFill>
                  <a:srgbClr val="FFFF00"/>
                </a:solidFill>
              </a:rPr>
              <a:t> lie on a straight line</a:t>
            </a:r>
          </a:p>
          <a:p>
            <a:pPr algn="ctr" eaLnBrk="1" hangingPunct="1"/>
            <a:r>
              <a:rPr lang="en-GB" sz="3600">
                <a:solidFill>
                  <a:srgbClr val="FFFF00"/>
                </a:solidFill>
              </a:rPr>
              <a:t>passing through the origin.</a:t>
            </a:r>
          </a:p>
        </p:txBody>
      </p:sp>
      <p:grpSp>
        <p:nvGrpSpPr>
          <p:cNvPr id="27655" name="Group 20"/>
          <p:cNvGrpSpPr>
            <a:grpSpLocks/>
          </p:cNvGrpSpPr>
          <p:nvPr/>
        </p:nvGrpSpPr>
        <p:grpSpPr bwMode="auto">
          <a:xfrm>
            <a:off x="7058025" y="4991100"/>
            <a:ext cx="1654175" cy="1401763"/>
            <a:chOff x="263" y="654"/>
            <a:chExt cx="768" cy="540"/>
          </a:xfrm>
        </p:grpSpPr>
        <p:sp>
          <p:nvSpPr>
            <p:cNvPr id="27660" name="Line 14"/>
            <p:cNvSpPr>
              <a:spLocks noChangeShapeType="1"/>
            </p:cNvSpPr>
            <p:nvPr/>
          </p:nvSpPr>
          <p:spPr bwMode="auto">
            <a:xfrm flipH="1">
              <a:off x="569" y="654"/>
              <a:ext cx="0" cy="5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Line 15"/>
            <p:cNvSpPr>
              <a:spLocks noChangeShapeType="1"/>
            </p:cNvSpPr>
            <p:nvPr/>
          </p:nvSpPr>
          <p:spPr bwMode="auto">
            <a:xfrm>
              <a:off x="263" y="1014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6"/>
            <p:cNvSpPr>
              <a:spLocks noChangeShapeType="1"/>
            </p:cNvSpPr>
            <p:nvPr/>
          </p:nvSpPr>
          <p:spPr bwMode="auto">
            <a:xfrm flipV="1">
              <a:off x="390" y="774"/>
              <a:ext cx="462" cy="39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56" name="Group 21"/>
          <p:cNvGrpSpPr>
            <a:grpSpLocks/>
          </p:cNvGrpSpPr>
          <p:nvPr/>
        </p:nvGrpSpPr>
        <p:grpSpPr bwMode="auto">
          <a:xfrm>
            <a:off x="960438" y="1993900"/>
            <a:ext cx="1654175" cy="1401763"/>
            <a:chOff x="263" y="654"/>
            <a:chExt cx="768" cy="540"/>
          </a:xfrm>
        </p:grpSpPr>
        <p:sp>
          <p:nvSpPr>
            <p:cNvPr id="27657" name="Line 22"/>
            <p:cNvSpPr>
              <a:spLocks noChangeShapeType="1"/>
            </p:cNvSpPr>
            <p:nvPr/>
          </p:nvSpPr>
          <p:spPr bwMode="auto">
            <a:xfrm flipH="1">
              <a:off x="569" y="654"/>
              <a:ext cx="0" cy="5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8" name="Line 23"/>
            <p:cNvSpPr>
              <a:spLocks noChangeShapeType="1"/>
            </p:cNvSpPr>
            <p:nvPr/>
          </p:nvSpPr>
          <p:spPr bwMode="auto">
            <a:xfrm>
              <a:off x="263" y="1014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Line 24"/>
            <p:cNvSpPr>
              <a:spLocks noChangeShapeType="1"/>
            </p:cNvSpPr>
            <p:nvPr/>
          </p:nvSpPr>
          <p:spPr bwMode="auto">
            <a:xfrm flipV="1">
              <a:off x="390" y="774"/>
              <a:ext cx="462" cy="39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0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28676" name="Text Box 7"/>
          <p:cNvSpPr txBox="1">
            <a:spLocks noChangeArrowheads="1"/>
          </p:cNvSpPr>
          <p:nvPr/>
        </p:nvSpPr>
        <p:spPr bwMode="auto">
          <a:xfrm>
            <a:off x="927100" y="2185988"/>
            <a:ext cx="82169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</a:t>
            </a:r>
            <a:r>
              <a:rPr lang="en-GB">
                <a:solidFill>
                  <a:srgbClr val="FFFF00"/>
                </a:solidFill>
              </a:rPr>
              <a:t>: 	Plot the points in the table below.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Show that they are in Direct Proportion.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Find the formula connecting </a:t>
            </a:r>
            <a:r>
              <a:rPr lang="en-GB"/>
              <a:t>D</a:t>
            </a:r>
            <a:r>
              <a:rPr lang="en-GB">
                <a:solidFill>
                  <a:srgbClr val="FFFF00"/>
                </a:solidFill>
              </a:rPr>
              <a:t> and </a:t>
            </a:r>
            <a:r>
              <a:rPr lang="en-GB"/>
              <a:t>W </a:t>
            </a:r>
            <a:r>
              <a:rPr lang="en-GB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8677" name="Text Box 8"/>
          <p:cNvSpPr txBox="1">
            <a:spLocks noChangeArrowheads="1"/>
          </p:cNvSpPr>
          <p:nvPr/>
        </p:nvSpPr>
        <p:spPr bwMode="auto">
          <a:xfrm>
            <a:off x="2686050" y="1395413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142345" name="Text Box 9"/>
          <p:cNvSpPr txBox="1">
            <a:spLocks noChangeArrowheads="1"/>
          </p:cNvSpPr>
          <p:nvPr/>
        </p:nvSpPr>
        <p:spPr bwMode="auto">
          <a:xfrm>
            <a:off x="1116013" y="5408613"/>
            <a:ext cx="76755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We plot the points (1,3) , (2,6) , (3,9) , (4,12)</a:t>
            </a:r>
          </a:p>
        </p:txBody>
      </p:sp>
      <p:graphicFrame>
        <p:nvGraphicFramePr>
          <p:cNvPr id="142367" name="Group 31"/>
          <p:cNvGraphicFramePr>
            <a:graphicFrameLocks noGrp="1"/>
          </p:cNvGraphicFramePr>
          <p:nvPr/>
        </p:nvGraphicFramePr>
        <p:xfrm>
          <a:off x="2982913" y="4032250"/>
          <a:ext cx="3363912" cy="1101725"/>
        </p:xfrm>
        <a:graphic>
          <a:graphicData uri="http://schemas.openxmlformats.org/drawingml/2006/table">
            <a:tbl>
              <a:tblPr/>
              <a:tblGrid>
                <a:gridCol w="673100"/>
                <a:gridCol w="673100"/>
                <a:gridCol w="671512"/>
                <a:gridCol w="673100"/>
                <a:gridCol w="673100"/>
              </a:tblGrid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54"/>
          <p:cNvGrpSpPr>
            <a:grpSpLocks/>
          </p:cNvGrpSpPr>
          <p:nvPr/>
        </p:nvGrpSpPr>
        <p:grpSpPr bwMode="auto">
          <a:xfrm rot="-5400000">
            <a:off x="5024438" y="3040062"/>
            <a:ext cx="4318000" cy="2149475"/>
            <a:chOff x="1964" y="2150"/>
            <a:chExt cx="2720" cy="1354"/>
          </a:xfrm>
        </p:grpSpPr>
        <p:sp>
          <p:nvSpPr>
            <p:cNvPr id="29732" name="Line 30"/>
            <p:cNvSpPr>
              <a:spLocks noChangeShapeType="1"/>
            </p:cNvSpPr>
            <p:nvPr/>
          </p:nvSpPr>
          <p:spPr bwMode="auto">
            <a:xfrm>
              <a:off x="1964" y="2150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Line 31"/>
            <p:cNvSpPr>
              <a:spLocks noChangeShapeType="1"/>
            </p:cNvSpPr>
            <p:nvPr/>
          </p:nvSpPr>
          <p:spPr bwMode="auto">
            <a:xfrm>
              <a:off x="1964" y="2601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33"/>
            <p:cNvSpPr>
              <a:spLocks noChangeShapeType="1"/>
            </p:cNvSpPr>
            <p:nvPr/>
          </p:nvSpPr>
          <p:spPr bwMode="auto">
            <a:xfrm>
              <a:off x="1964" y="3504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34"/>
            <p:cNvSpPr>
              <a:spLocks noChangeShapeType="1"/>
            </p:cNvSpPr>
            <p:nvPr/>
          </p:nvSpPr>
          <p:spPr bwMode="auto">
            <a:xfrm>
              <a:off x="1964" y="2375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Line 35"/>
            <p:cNvSpPr>
              <a:spLocks noChangeShapeType="1"/>
            </p:cNvSpPr>
            <p:nvPr/>
          </p:nvSpPr>
          <p:spPr bwMode="auto">
            <a:xfrm>
              <a:off x="1964" y="2827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Line 36"/>
            <p:cNvSpPr>
              <a:spLocks noChangeShapeType="1"/>
            </p:cNvSpPr>
            <p:nvPr/>
          </p:nvSpPr>
          <p:spPr bwMode="auto">
            <a:xfrm>
              <a:off x="1964" y="3278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8" name="Line 37"/>
            <p:cNvSpPr>
              <a:spLocks noChangeShapeType="1"/>
            </p:cNvSpPr>
            <p:nvPr/>
          </p:nvSpPr>
          <p:spPr bwMode="auto">
            <a:xfrm>
              <a:off x="1964" y="3052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39" name="Group 45"/>
            <p:cNvGrpSpPr>
              <a:grpSpLocks/>
            </p:cNvGrpSpPr>
            <p:nvPr/>
          </p:nvGrpSpPr>
          <p:grpSpPr bwMode="auto">
            <a:xfrm rot="5400000">
              <a:off x="1970" y="2150"/>
              <a:ext cx="1354" cy="1354"/>
              <a:chOff x="2077" y="2263"/>
              <a:chExt cx="2720" cy="1354"/>
            </a:xfrm>
          </p:grpSpPr>
          <p:sp>
            <p:nvSpPr>
              <p:cNvPr id="29746" name="Line 38"/>
              <p:cNvSpPr>
                <a:spLocks noChangeShapeType="1"/>
              </p:cNvSpPr>
              <p:nvPr/>
            </p:nvSpPr>
            <p:spPr bwMode="auto">
              <a:xfrm>
                <a:off x="2077" y="2263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47" name="Line 39"/>
              <p:cNvSpPr>
                <a:spLocks noChangeShapeType="1"/>
              </p:cNvSpPr>
              <p:nvPr/>
            </p:nvSpPr>
            <p:spPr bwMode="auto">
              <a:xfrm>
                <a:off x="2077" y="2714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48" name="Line 40"/>
              <p:cNvSpPr>
                <a:spLocks noChangeShapeType="1"/>
              </p:cNvSpPr>
              <p:nvPr/>
            </p:nvSpPr>
            <p:spPr bwMode="auto">
              <a:xfrm>
                <a:off x="2077" y="3617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49" name="Line 41"/>
              <p:cNvSpPr>
                <a:spLocks noChangeShapeType="1"/>
              </p:cNvSpPr>
              <p:nvPr/>
            </p:nvSpPr>
            <p:spPr bwMode="auto">
              <a:xfrm>
                <a:off x="2077" y="2488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0" name="Line 42"/>
              <p:cNvSpPr>
                <a:spLocks noChangeShapeType="1"/>
              </p:cNvSpPr>
              <p:nvPr/>
            </p:nvSpPr>
            <p:spPr bwMode="auto">
              <a:xfrm>
                <a:off x="2077" y="2940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1" name="Line 43"/>
              <p:cNvSpPr>
                <a:spLocks noChangeShapeType="1"/>
              </p:cNvSpPr>
              <p:nvPr/>
            </p:nvSpPr>
            <p:spPr bwMode="auto">
              <a:xfrm>
                <a:off x="2077" y="3391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2" name="Line 44"/>
              <p:cNvSpPr>
                <a:spLocks noChangeShapeType="1"/>
              </p:cNvSpPr>
              <p:nvPr/>
            </p:nvSpPr>
            <p:spPr bwMode="auto">
              <a:xfrm>
                <a:off x="2077" y="3165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40" name="Line 48"/>
            <p:cNvSpPr>
              <a:spLocks noChangeShapeType="1"/>
            </p:cNvSpPr>
            <p:nvPr/>
          </p:nvSpPr>
          <p:spPr bwMode="auto">
            <a:xfrm rot="5400000">
              <a:off x="3773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Line 49"/>
            <p:cNvSpPr>
              <a:spLocks noChangeShapeType="1"/>
            </p:cNvSpPr>
            <p:nvPr/>
          </p:nvSpPr>
          <p:spPr bwMode="auto">
            <a:xfrm rot="5400000">
              <a:off x="2870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2" name="Line 50"/>
            <p:cNvSpPr>
              <a:spLocks noChangeShapeType="1"/>
            </p:cNvSpPr>
            <p:nvPr/>
          </p:nvSpPr>
          <p:spPr bwMode="auto">
            <a:xfrm rot="5400000">
              <a:off x="3999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3" name="Line 51"/>
            <p:cNvSpPr>
              <a:spLocks noChangeShapeType="1"/>
            </p:cNvSpPr>
            <p:nvPr/>
          </p:nvSpPr>
          <p:spPr bwMode="auto">
            <a:xfrm rot="5400000">
              <a:off x="3547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4" name="Line 52"/>
            <p:cNvSpPr>
              <a:spLocks noChangeShapeType="1"/>
            </p:cNvSpPr>
            <p:nvPr/>
          </p:nvSpPr>
          <p:spPr bwMode="auto">
            <a:xfrm rot="5400000">
              <a:off x="3096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5" name="Line 53"/>
            <p:cNvSpPr>
              <a:spLocks noChangeShapeType="1"/>
            </p:cNvSpPr>
            <p:nvPr/>
          </p:nvSpPr>
          <p:spPr bwMode="auto">
            <a:xfrm rot="5400000">
              <a:off x="3322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34" name="Text Box 74"/>
          <p:cNvSpPr txBox="1">
            <a:spLocks noChangeArrowheads="1"/>
          </p:cNvSpPr>
          <p:nvPr/>
        </p:nvSpPr>
        <p:spPr bwMode="auto">
          <a:xfrm>
            <a:off x="5738813" y="5672138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</a:t>
            </a: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1938338" y="4079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29702" name="Text Box 7"/>
          <p:cNvSpPr txBox="1">
            <a:spLocks noChangeArrowheads="1"/>
          </p:cNvSpPr>
          <p:nvPr/>
        </p:nvSpPr>
        <p:spPr bwMode="auto">
          <a:xfrm>
            <a:off x="952500" y="1973263"/>
            <a:ext cx="37782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Plotting the points</a:t>
            </a:r>
          </a:p>
          <a:p>
            <a:pPr eaLnBrk="1" hangingPunct="1"/>
            <a:endParaRPr lang="en-GB" sz="2400">
              <a:solidFill>
                <a:srgbClr val="FFFF00"/>
              </a:solidFill>
            </a:endParaRPr>
          </a:p>
          <a:p>
            <a:pPr eaLnBrk="1" hangingPunct="1"/>
            <a:r>
              <a:rPr lang="en-GB" sz="2400"/>
              <a:t>(1,3) , (2,6) , (3,9) , (4,12)</a:t>
            </a:r>
          </a:p>
        </p:txBody>
      </p:sp>
      <p:sp>
        <p:nvSpPr>
          <p:cNvPr id="29703" name="Text Box 8"/>
          <p:cNvSpPr txBox="1">
            <a:spLocks noChangeArrowheads="1"/>
          </p:cNvSpPr>
          <p:nvPr/>
        </p:nvSpPr>
        <p:spPr bwMode="auto">
          <a:xfrm>
            <a:off x="2686050" y="1060450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143418" name="Oval 58"/>
          <p:cNvSpPr>
            <a:spLocks noChangeArrowheads="1"/>
          </p:cNvSpPr>
          <p:nvPr/>
        </p:nvSpPr>
        <p:spPr bwMode="auto">
          <a:xfrm>
            <a:off x="6388100" y="5094288"/>
            <a:ext cx="131763" cy="131762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9" name="Oval 59"/>
          <p:cNvSpPr>
            <a:spLocks noChangeArrowheads="1"/>
          </p:cNvSpPr>
          <p:nvPr/>
        </p:nvSpPr>
        <p:spPr bwMode="auto">
          <a:xfrm>
            <a:off x="6742113" y="4054475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0" name="Oval 60"/>
          <p:cNvSpPr>
            <a:spLocks noChangeArrowheads="1"/>
          </p:cNvSpPr>
          <p:nvPr/>
        </p:nvSpPr>
        <p:spPr bwMode="auto">
          <a:xfrm>
            <a:off x="7107238" y="2971800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1" name="Oval 61"/>
          <p:cNvSpPr>
            <a:spLocks noChangeArrowheads="1"/>
          </p:cNvSpPr>
          <p:nvPr/>
        </p:nvSpPr>
        <p:spPr bwMode="auto">
          <a:xfrm>
            <a:off x="7470775" y="1920875"/>
            <a:ext cx="131763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2" name="Line 62"/>
          <p:cNvSpPr>
            <a:spLocks noChangeShapeType="1"/>
          </p:cNvSpPr>
          <p:nvPr/>
        </p:nvSpPr>
        <p:spPr bwMode="auto">
          <a:xfrm flipV="1">
            <a:off x="6096000" y="1970088"/>
            <a:ext cx="1436688" cy="42783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3" name="Text Box 63"/>
          <p:cNvSpPr txBox="1">
            <a:spLocks noChangeArrowheads="1"/>
          </p:cNvSpPr>
          <p:nvPr/>
        </p:nvSpPr>
        <p:spPr bwMode="auto">
          <a:xfrm>
            <a:off x="5938838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0</a:t>
            </a:r>
          </a:p>
        </p:txBody>
      </p:sp>
      <p:sp>
        <p:nvSpPr>
          <p:cNvPr id="143424" name="Text Box 64"/>
          <p:cNvSpPr txBox="1">
            <a:spLocks noChangeArrowheads="1"/>
          </p:cNvSpPr>
          <p:nvPr/>
        </p:nvSpPr>
        <p:spPr bwMode="auto">
          <a:xfrm>
            <a:off x="6302375" y="6249988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</a:t>
            </a:r>
          </a:p>
        </p:txBody>
      </p:sp>
      <p:sp>
        <p:nvSpPr>
          <p:cNvPr id="143425" name="Text Box 65"/>
          <p:cNvSpPr txBox="1">
            <a:spLocks noChangeArrowheads="1"/>
          </p:cNvSpPr>
          <p:nvPr/>
        </p:nvSpPr>
        <p:spPr bwMode="auto">
          <a:xfrm>
            <a:off x="6616700" y="624998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2</a:t>
            </a:r>
          </a:p>
        </p:txBody>
      </p:sp>
      <p:sp>
        <p:nvSpPr>
          <p:cNvPr id="143426" name="Text Box 66"/>
          <p:cNvSpPr txBox="1">
            <a:spLocks noChangeArrowheads="1"/>
          </p:cNvSpPr>
          <p:nvPr/>
        </p:nvSpPr>
        <p:spPr bwMode="auto">
          <a:xfrm>
            <a:off x="6980238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3</a:t>
            </a:r>
          </a:p>
        </p:txBody>
      </p:sp>
      <p:sp>
        <p:nvSpPr>
          <p:cNvPr id="143427" name="Text Box 67"/>
          <p:cNvSpPr txBox="1">
            <a:spLocks noChangeArrowheads="1"/>
          </p:cNvSpPr>
          <p:nvPr/>
        </p:nvSpPr>
        <p:spPr bwMode="auto">
          <a:xfrm>
            <a:off x="7342188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4</a:t>
            </a:r>
          </a:p>
        </p:txBody>
      </p:sp>
      <p:sp>
        <p:nvSpPr>
          <p:cNvPr id="143428" name="Text Box 68"/>
          <p:cNvSpPr txBox="1">
            <a:spLocks noChangeArrowheads="1"/>
          </p:cNvSpPr>
          <p:nvPr/>
        </p:nvSpPr>
        <p:spPr bwMode="auto">
          <a:xfrm>
            <a:off x="5586413" y="2479675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10</a:t>
            </a:r>
          </a:p>
        </p:txBody>
      </p:sp>
      <p:sp>
        <p:nvSpPr>
          <p:cNvPr id="143429" name="Text Box 69"/>
          <p:cNvSpPr txBox="1">
            <a:spLocks noChangeArrowheads="1"/>
          </p:cNvSpPr>
          <p:nvPr/>
        </p:nvSpPr>
        <p:spPr bwMode="auto">
          <a:xfrm>
            <a:off x="5586413" y="212407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11</a:t>
            </a:r>
          </a:p>
        </p:txBody>
      </p:sp>
      <p:sp>
        <p:nvSpPr>
          <p:cNvPr id="143430" name="Text Box 70"/>
          <p:cNvSpPr txBox="1">
            <a:spLocks noChangeArrowheads="1"/>
          </p:cNvSpPr>
          <p:nvPr/>
        </p:nvSpPr>
        <p:spPr bwMode="auto">
          <a:xfrm>
            <a:off x="5586413" y="1768475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12</a:t>
            </a:r>
          </a:p>
        </p:txBody>
      </p:sp>
      <p:sp>
        <p:nvSpPr>
          <p:cNvPr id="143435" name="Text Box 75"/>
          <p:cNvSpPr txBox="1">
            <a:spLocks noChangeArrowheads="1"/>
          </p:cNvSpPr>
          <p:nvPr/>
        </p:nvSpPr>
        <p:spPr bwMode="auto">
          <a:xfrm>
            <a:off x="5738813" y="5318125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2</a:t>
            </a:r>
          </a:p>
        </p:txBody>
      </p:sp>
      <p:sp>
        <p:nvSpPr>
          <p:cNvPr id="143436" name="Text Box 76"/>
          <p:cNvSpPr txBox="1">
            <a:spLocks noChangeArrowheads="1"/>
          </p:cNvSpPr>
          <p:nvPr/>
        </p:nvSpPr>
        <p:spPr bwMode="auto">
          <a:xfrm>
            <a:off x="5738813" y="4962525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3</a:t>
            </a:r>
          </a:p>
        </p:txBody>
      </p:sp>
      <p:sp>
        <p:nvSpPr>
          <p:cNvPr id="143437" name="Text Box 77"/>
          <p:cNvSpPr txBox="1">
            <a:spLocks noChangeArrowheads="1"/>
          </p:cNvSpPr>
          <p:nvPr/>
        </p:nvSpPr>
        <p:spPr bwMode="auto">
          <a:xfrm>
            <a:off x="5738813" y="4608513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4</a:t>
            </a:r>
          </a:p>
        </p:txBody>
      </p:sp>
      <p:sp>
        <p:nvSpPr>
          <p:cNvPr id="143438" name="Text Box 78"/>
          <p:cNvSpPr txBox="1">
            <a:spLocks noChangeArrowheads="1"/>
          </p:cNvSpPr>
          <p:nvPr/>
        </p:nvSpPr>
        <p:spPr bwMode="auto">
          <a:xfrm>
            <a:off x="5738813" y="4252913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5</a:t>
            </a:r>
          </a:p>
        </p:txBody>
      </p:sp>
      <p:sp>
        <p:nvSpPr>
          <p:cNvPr id="143439" name="Text Box 79"/>
          <p:cNvSpPr txBox="1">
            <a:spLocks noChangeArrowheads="1"/>
          </p:cNvSpPr>
          <p:nvPr/>
        </p:nvSpPr>
        <p:spPr bwMode="auto">
          <a:xfrm>
            <a:off x="5738813" y="38989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6</a:t>
            </a:r>
          </a:p>
        </p:txBody>
      </p:sp>
      <p:sp>
        <p:nvSpPr>
          <p:cNvPr id="143440" name="Text Box 80"/>
          <p:cNvSpPr txBox="1">
            <a:spLocks noChangeArrowheads="1"/>
          </p:cNvSpPr>
          <p:nvPr/>
        </p:nvSpPr>
        <p:spPr bwMode="auto">
          <a:xfrm>
            <a:off x="5738813" y="35433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7</a:t>
            </a:r>
          </a:p>
        </p:txBody>
      </p:sp>
      <p:sp>
        <p:nvSpPr>
          <p:cNvPr id="143441" name="Text Box 81"/>
          <p:cNvSpPr txBox="1">
            <a:spLocks noChangeArrowheads="1"/>
          </p:cNvSpPr>
          <p:nvPr/>
        </p:nvSpPr>
        <p:spPr bwMode="auto">
          <a:xfrm>
            <a:off x="5738813" y="31892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8</a:t>
            </a:r>
          </a:p>
        </p:txBody>
      </p:sp>
      <p:sp>
        <p:nvSpPr>
          <p:cNvPr id="143442" name="Text Box 82"/>
          <p:cNvSpPr txBox="1">
            <a:spLocks noChangeArrowheads="1"/>
          </p:cNvSpPr>
          <p:nvPr/>
        </p:nvSpPr>
        <p:spPr bwMode="auto">
          <a:xfrm>
            <a:off x="5738813" y="28336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9</a:t>
            </a:r>
          </a:p>
        </p:txBody>
      </p:sp>
      <p:sp>
        <p:nvSpPr>
          <p:cNvPr id="143443" name="Text Box 83"/>
          <p:cNvSpPr txBox="1">
            <a:spLocks noChangeArrowheads="1"/>
          </p:cNvSpPr>
          <p:nvPr/>
        </p:nvSpPr>
        <p:spPr bwMode="auto">
          <a:xfrm>
            <a:off x="1039813" y="3856038"/>
            <a:ext cx="42894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/>
              <a:t>Since we have a straight line</a:t>
            </a:r>
          </a:p>
          <a:p>
            <a:pPr algn="ctr" eaLnBrk="1" hangingPunct="1"/>
            <a:r>
              <a:rPr lang="en-GB" sz="2400"/>
              <a:t>passing through the origin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D</a:t>
            </a:r>
            <a:r>
              <a:rPr lang="en-GB" sz="2400"/>
              <a:t> and </a:t>
            </a:r>
            <a:r>
              <a:rPr lang="en-GB">
                <a:solidFill>
                  <a:srgbClr val="FFFF00"/>
                </a:solidFill>
              </a:rPr>
              <a:t>W</a:t>
            </a:r>
            <a:r>
              <a:rPr lang="en-GB" sz="2400"/>
              <a:t> are in </a:t>
            </a:r>
          </a:p>
          <a:p>
            <a:pPr algn="ctr" eaLnBrk="1" hangingPunct="1"/>
            <a:r>
              <a:rPr lang="en-GB" sz="2400"/>
              <a:t>Direct Proportion.</a:t>
            </a:r>
          </a:p>
        </p:txBody>
      </p:sp>
      <p:grpSp>
        <p:nvGrpSpPr>
          <p:cNvPr id="4" name="Group 85"/>
          <p:cNvGrpSpPr>
            <a:grpSpLocks/>
          </p:cNvGrpSpPr>
          <p:nvPr/>
        </p:nvGrpSpPr>
        <p:grpSpPr bwMode="auto">
          <a:xfrm>
            <a:off x="6107113" y="6259513"/>
            <a:ext cx="2851150" cy="581025"/>
            <a:chOff x="3847" y="3943"/>
            <a:chExt cx="1796" cy="366"/>
          </a:xfrm>
        </p:grpSpPr>
        <p:sp>
          <p:nvSpPr>
            <p:cNvPr id="29730" name="Line 55"/>
            <p:cNvSpPr>
              <a:spLocks noChangeShapeType="1"/>
            </p:cNvSpPr>
            <p:nvPr/>
          </p:nvSpPr>
          <p:spPr bwMode="auto">
            <a:xfrm>
              <a:off x="3847" y="3943"/>
              <a:ext cx="1687" cy="0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Text Box 84"/>
            <p:cNvSpPr txBox="1">
              <a:spLocks noChangeArrowheads="1"/>
            </p:cNvSpPr>
            <p:nvPr/>
          </p:nvSpPr>
          <p:spPr bwMode="auto">
            <a:xfrm>
              <a:off x="5291" y="3979"/>
              <a:ext cx="35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W</a:t>
              </a:r>
            </a:p>
          </p:txBody>
        </p:sp>
      </p:grpSp>
      <p:grpSp>
        <p:nvGrpSpPr>
          <p:cNvPr id="5" name="Group 89"/>
          <p:cNvGrpSpPr>
            <a:grpSpLocks/>
          </p:cNvGrpSpPr>
          <p:nvPr/>
        </p:nvGrpSpPr>
        <p:grpSpPr bwMode="auto">
          <a:xfrm>
            <a:off x="6103938" y="1343025"/>
            <a:ext cx="487362" cy="4921250"/>
            <a:chOff x="3845" y="846"/>
            <a:chExt cx="307" cy="3100"/>
          </a:xfrm>
        </p:grpSpPr>
        <p:sp>
          <p:nvSpPr>
            <p:cNvPr id="29728" name="Line 56"/>
            <p:cNvSpPr>
              <a:spLocks noChangeShapeType="1"/>
            </p:cNvSpPr>
            <p:nvPr/>
          </p:nvSpPr>
          <p:spPr bwMode="auto">
            <a:xfrm rot="5400000" flipH="1">
              <a:off x="2426" y="2519"/>
              <a:ext cx="2846" cy="7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Text Box 88"/>
            <p:cNvSpPr txBox="1">
              <a:spLocks noChangeArrowheads="1"/>
            </p:cNvSpPr>
            <p:nvPr/>
          </p:nvSpPr>
          <p:spPr bwMode="auto">
            <a:xfrm>
              <a:off x="3849" y="846"/>
              <a:ext cx="30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3200">
                  <a:solidFill>
                    <a:srgbClr val="FFFF00"/>
                  </a:solidFill>
                </a:rPr>
                <a:t>D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43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43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43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43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43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43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43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43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43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43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43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43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43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43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43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43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43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43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43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43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43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434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434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434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43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43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43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43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43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43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43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43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43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434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43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43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143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143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143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434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434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434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143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1434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1434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143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143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143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143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143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143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4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43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43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43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1000"/>
                                        <p:tgtEl>
                                          <p:spTgt spid="143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143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143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143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4" grpId="0"/>
      <p:bldP spid="143418" grpId="0" animBg="1"/>
      <p:bldP spid="143419" grpId="0" animBg="1"/>
      <p:bldP spid="143420" grpId="0" animBg="1"/>
      <p:bldP spid="143421" grpId="0" animBg="1"/>
      <p:bldP spid="143422" grpId="0" animBg="1"/>
      <p:bldP spid="143423" grpId="0"/>
      <p:bldP spid="143424" grpId="0"/>
      <p:bldP spid="143425" grpId="0"/>
      <p:bldP spid="143426" grpId="0"/>
      <p:bldP spid="143427" grpId="0"/>
      <p:bldP spid="143428" grpId="0"/>
      <p:bldP spid="143429" grpId="0"/>
      <p:bldP spid="143430" grpId="0"/>
      <p:bldP spid="143435" grpId="0"/>
      <p:bldP spid="143436" grpId="0"/>
      <p:bldP spid="143437" grpId="0"/>
      <p:bldP spid="143438" grpId="0"/>
      <p:bldP spid="143439" grpId="0"/>
      <p:bldP spid="143440" grpId="0"/>
      <p:bldP spid="143441" grpId="0"/>
      <p:bldP spid="143442" grpId="0"/>
      <p:bldP spid="1434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 rot="-5400000">
            <a:off x="5024438" y="3040062"/>
            <a:ext cx="4318000" cy="2149475"/>
            <a:chOff x="1964" y="2150"/>
            <a:chExt cx="2720" cy="1354"/>
          </a:xfrm>
        </p:grpSpPr>
        <p:sp>
          <p:nvSpPr>
            <p:cNvPr id="30760" name="Line 3"/>
            <p:cNvSpPr>
              <a:spLocks noChangeShapeType="1"/>
            </p:cNvSpPr>
            <p:nvPr/>
          </p:nvSpPr>
          <p:spPr bwMode="auto">
            <a:xfrm>
              <a:off x="1964" y="2150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Line 4"/>
            <p:cNvSpPr>
              <a:spLocks noChangeShapeType="1"/>
            </p:cNvSpPr>
            <p:nvPr/>
          </p:nvSpPr>
          <p:spPr bwMode="auto">
            <a:xfrm>
              <a:off x="1964" y="2601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2" name="Line 5"/>
            <p:cNvSpPr>
              <a:spLocks noChangeShapeType="1"/>
            </p:cNvSpPr>
            <p:nvPr/>
          </p:nvSpPr>
          <p:spPr bwMode="auto">
            <a:xfrm>
              <a:off x="1964" y="3504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Line 6"/>
            <p:cNvSpPr>
              <a:spLocks noChangeShapeType="1"/>
            </p:cNvSpPr>
            <p:nvPr/>
          </p:nvSpPr>
          <p:spPr bwMode="auto">
            <a:xfrm>
              <a:off x="1964" y="2375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4" name="Line 7"/>
            <p:cNvSpPr>
              <a:spLocks noChangeShapeType="1"/>
            </p:cNvSpPr>
            <p:nvPr/>
          </p:nvSpPr>
          <p:spPr bwMode="auto">
            <a:xfrm>
              <a:off x="1964" y="2827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Line 8"/>
            <p:cNvSpPr>
              <a:spLocks noChangeShapeType="1"/>
            </p:cNvSpPr>
            <p:nvPr/>
          </p:nvSpPr>
          <p:spPr bwMode="auto">
            <a:xfrm>
              <a:off x="1964" y="3278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Line 9"/>
            <p:cNvSpPr>
              <a:spLocks noChangeShapeType="1"/>
            </p:cNvSpPr>
            <p:nvPr/>
          </p:nvSpPr>
          <p:spPr bwMode="auto">
            <a:xfrm>
              <a:off x="1964" y="3052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67" name="Group 10"/>
            <p:cNvGrpSpPr>
              <a:grpSpLocks/>
            </p:cNvGrpSpPr>
            <p:nvPr/>
          </p:nvGrpSpPr>
          <p:grpSpPr bwMode="auto">
            <a:xfrm rot="5400000">
              <a:off x="1970" y="2150"/>
              <a:ext cx="1354" cy="1354"/>
              <a:chOff x="2077" y="2263"/>
              <a:chExt cx="2720" cy="1354"/>
            </a:xfrm>
          </p:grpSpPr>
          <p:sp>
            <p:nvSpPr>
              <p:cNvPr id="30774" name="Line 11"/>
              <p:cNvSpPr>
                <a:spLocks noChangeShapeType="1"/>
              </p:cNvSpPr>
              <p:nvPr/>
            </p:nvSpPr>
            <p:spPr bwMode="auto">
              <a:xfrm>
                <a:off x="2077" y="2263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5" name="Line 12"/>
              <p:cNvSpPr>
                <a:spLocks noChangeShapeType="1"/>
              </p:cNvSpPr>
              <p:nvPr/>
            </p:nvSpPr>
            <p:spPr bwMode="auto">
              <a:xfrm>
                <a:off x="2077" y="2714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6" name="Line 13"/>
              <p:cNvSpPr>
                <a:spLocks noChangeShapeType="1"/>
              </p:cNvSpPr>
              <p:nvPr/>
            </p:nvSpPr>
            <p:spPr bwMode="auto">
              <a:xfrm>
                <a:off x="2077" y="3617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7" name="Line 14"/>
              <p:cNvSpPr>
                <a:spLocks noChangeShapeType="1"/>
              </p:cNvSpPr>
              <p:nvPr/>
            </p:nvSpPr>
            <p:spPr bwMode="auto">
              <a:xfrm>
                <a:off x="2077" y="2488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8" name="Line 15"/>
              <p:cNvSpPr>
                <a:spLocks noChangeShapeType="1"/>
              </p:cNvSpPr>
              <p:nvPr/>
            </p:nvSpPr>
            <p:spPr bwMode="auto">
              <a:xfrm>
                <a:off x="2077" y="2940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9" name="Line 16"/>
              <p:cNvSpPr>
                <a:spLocks noChangeShapeType="1"/>
              </p:cNvSpPr>
              <p:nvPr/>
            </p:nvSpPr>
            <p:spPr bwMode="auto">
              <a:xfrm>
                <a:off x="2077" y="3391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0" name="Line 17"/>
              <p:cNvSpPr>
                <a:spLocks noChangeShapeType="1"/>
              </p:cNvSpPr>
              <p:nvPr/>
            </p:nvSpPr>
            <p:spPr bwMode="auto">
              <a:xfrm>
                <a:off x="2077" y="3165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68" name="Line 18"/>
            <p:cNvSpPr>
              <a:spLocks noChangeShapeType="1"/>
            </p:cNvSpPr>
            <p:nvPr/>
          </p:nvSpPr>
          <p:spPr bwMode="auto">
            <a:xfrm rot="5400000">
              <a:off x="3773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9" name="Line 19"/>
            <p:cNvSpPr>
              <a:spLocks noChangeShapeType="1"/>
            </p:cNvSpPr>
            <p:nvPr/>
          </p:nvSpPr>
          <p:spPr bwMode="auto">
            <a:xfrm rot="5400000">
              <a:off x="2870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0" name="Line 20"/>
            <p:cNvSpPr>
              <a:spLocks noChangeShapeType="1"/>
            </p:cNvSpPr>
            <p:nvPr/>
          </p:nvSpPr>
          <p:spPr bwMode="auto">
            <a:xfrm rot="5400000">
              <a:off x="3999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1" name="Line 21"/>
            <p:cNvSpPr>
              <a:spLocks noChangeShapeType="1"/>
            </p:cNvSpPr>
            <p:nvPr/>
          </p:nvSpPr>
          <p:spPr bwMode="auto">
            <a:xfrm rot="5400000">
              <a:off x="3547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2" name="Line 22"/>
            <p:cNvSpPr>
              <a:spLocks noChangeShapeType="1"/>
            </p:cNvSpPr>
            <p:nvPr/>
          </p:nvSpPr>
          <p:spPr bwMode="auto">
            <a:xfrm rot="5400000">
              <a:off x="3096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3" name="Line 23"/>
            <p:cNvSpPr>
              <a:spLocks noChangeShapeType="1"/>
            </p:cNvSpPr>
            <p:nvPr/>
          </p:nvSpPr>
          <p:spPr bwMode="auto">
            <a:xfrm rot="5400000">
              <a:off x="3322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3" name="Text Box 24"/>
          <p:cNvSpPr txBox="1">
            <a:spLocks noChangeArrowheads="1"/>
          </p:cNvSpPr>
          <p:nvPr/>
        </p:nvSpPr>
        <p:spPr bwMode="auto">
          <a:xfrm>
            <a:off x="5738813" y="5672138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</a:t>
            </a:r>
          </a:p>
        </p:txBody>
      </p:sp>
      <p:sp>
        <p:nvSpPr>
          <p:cNvPr id="151579" name="Rectangle 27"/>
          <p:cNvSpPr>
            <a:spLocks noChangeArrowheads="1"/>
          </p:cNvSpPr>
          <p:nvPr/>
        </p:nvSpPr>
        <p:spPr bwMode="auto">
          <a:xfrm>
            <a:off x="1938338" y="4333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30725" name="Text Box 28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30726" name="Text Box 30"/>
          <p:cNvSpPr txBox="1">
            <a:spLocks noChangeArrowheads="1"/>
          </p:cNvSpPr>
          <p:nvPr/>
        </p:nvSpPr>
        <p:spPr bwMode="auto">
          <a:xfrm>
            <a:off x="862013" y="1973263"/>
            <a:ext cx="46228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Finding the formula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connecting </a:t>
            </a:r>
            <a:r>
              <a:rPr lang="en-GB"/>
              <a:t>D</a:t>
            </a:r>
            <a:r>
              <a:rPr lang="en-GB" sz="2400">
                <a:solidFill>
                  <a:srgbClr val="FFFF00"/>
                </a:solidFill>
              </a:rPr>
              <a:t> and </a:t>
            </a:r>
            <a:r>
              <a:rPr lang="en-GB"/>
              <a:t>W </a:t>
            </a:r>
            <a:r>
              <a:rPr lang="en-GB" sz="2400">
                <a:solidFill>
                  <a:srgbClr val="FFFF00"/>
                </a:solidFill>
              </a:rPr>
              <a:t>we have.</a:t>
            </a:r>
            <a:endParaRPr lang="en-GB" sz="2400"/>
          </a:p>
        </p:txBody>
      </p:sp>
      <p:sp>
        <p:nvSpPr>
          <p:cNvPr id="30727" name="Text Box 31"/>
          <p:cNvSpPr txBox="1">
            <a:spLocks noChangeArrowheads="1"/>
          </p:cNvSpPr>
          <p:nvPr/>
        </p:nvSpPr>
        <p:spPr bwMode="auto">
          <a:xfrm>
            <a:off x="2686050" y="1085850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30728" name="Oval 32"/>
          <p:cNvSpPr>
            <a:spLocks noChangeArrowheads="1"/>
          </p:cNvSpPr>
          <p:nvPr/>
        </p:nvSpPr>
        <p:spPr bwMode="auto">
          <a:xfrm>
            <a:off x="6388100" y="5094288"/>
            <a:ext cx="131763" cy="131762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Oval 33"/>
          <p:cNvSpPr>
            <a:spLocks noChangeArrowheads="1"/>
          </p:cNvSpPr>
          <p:nvPr/>
        </p:nvSpPr>
        <p:spPr bwMode="auto">
          <a:xfrm>
            <a:off x="6742113" y="4054475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Oval 34"/>
          <p:cNvSpPr>
            <a:spLocks noChangeArrowheads="1"/>
          </p:cNvSpPr>
          <p:nvPr/>
        </p:nvSpPr>
        <p:spPr bwMode="auto">
          <a:xfrm>
            <a:off x="7107238" y="2971800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Oval 35"/>
          <p:cNvSpPr>
            <a:spLocks noChangeArrowheads="1"/>
          </p:cNvSpPr>
          <p:nvPr/>
        </p:nvSpPr>
        <p:spPr bwMode="auto">
          <a:xfrm>
            <a:off x="7470775" y="1920875"/>
            <a:ext cx="131763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Line 36"/>
          <p:cNvSpPr>
            <a:spLocks noChangeShapeType="1"/>
          </p:cNvSpPr>
          <p:nvPr/>
        </p:nvSpPr>
        <p:spPr bwMode="auto">
          <a:xfrm flipV="1">
            <a:off x="6096000" y="1970088"/>
            <a:ext cx="1436688" cy="42783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Text Box 37"/>
          <p:cNvSpPr txBox="1">
            <a:spLocks noChangeArrowheads="1"/>
          </p:cNvSpPr>
          <p:nvPr/>
        </p:nvSpPr>
        <p:spPr bwMode="auto">
          <a:xfrm>
            <a:off x="5938838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0</a:t>
            </a:r>
          </a:p>
        </p:txBody>
      </p:sp>
      <p:sp>
        <p:nvSpPr>
          <p:cNvPr id="30734" name="Text Box 38"/>
          <p:cNvSpPr txBox="1">
            <a:spLocks noChangeArrowheads="1"/>
          </p:cNvSpPr>
          <p:nvPr/>
        </p:nvSpPr>
        <p:spPr bwMode="auto">
          <a:xfrm>
            <a:off x="6302375" y="6249988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</a:t>
            </a:r>
          </a:p>
        </p:txBody>
      </p:sp>
      <p:sp>
        <p:nvSpPr>
          <p:cNvPr id="30735" name="Text Box 39"/>
          <p:cNvSpPr txBox="1">
            <a:spLocks noChangeArrowheads="1"/>
          </p:cNvSpPr>
          <p:nvPr/>
        </p:nvSpPr>
        <p:spPr bwMode="auto">
          <a:xfrm>
            <a:off x="6616700" y="624998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2</a:t>
            </a:r>
          </a:p>
        </p:txBody>
      </p:sp>
      <p:sp>
        <p:nvSpPr>
          <p:cNvPr id="30736" name="Text Box 40"/>
          <p:cNvSpPr txBox="1">
            <a:spLocks noChangeArrowheads="1"/>
          </p:cNvSpPr>
          <p:nvPr/>
        </p:nvSpPr>
        <p:spPr bwMode="auto">
          <a:xfrm>
            <a:off x="6980238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3</a:t>
            </a:r>
          </a:p>
        </p:txBody>
      </p:sp>
      <p:sp>
        <p:nvSpPr>
          <p:cNvPr id="30737" name="Text Box 41"/>
          <p:cNvSpPr txBox="1">
            <a:spLocks noChangeArrowheads="1"/>
          </p:cNvSpPr>
          <p:nvPr/>
        </p:nvSpPr>
        <p:spPr bwMode="auto">
          <a:xfrm>
            <a:off x="7342188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4</a:t>
            </a:r>
          </a:p>
        </p:txBody>
      </p:sp>
      <p:sp>
        <p:nvSpPr>
          <p:cNvPr id="30738" name="Text Box 42"/>
          <p:cNvSpPr txBox="1">
            <a:spLocks noChangeArrowheads="1"/>
          </p:cNvSpPr>
          <p:nvPr/>
        </p:nvSpPr>
        <p:spPr bwMode="auto">
          <a:xfrm>
            <a:off x="5586413" y="2479675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10</a:t>
            </a:r>
          </a:p>
        </p:txBody>
      </p:sp>
      <p:sp>
        <p:nvSpPr>
          <p:cNvPr id="30739" name="Text Box 43"/>
          <p:cNvSpPr txBox="1">
            <a:spLocks noChangeArrowheads="1"/>
          </p:cNvSpPr>
          <p:nvPr/>
        </p:nvSpPr>
        <p:spPr bwMode="auto">
          <a:xfrm>
            <a:off x="5586413" y="212407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11</a:t>
            </a:r>
          </a:p>
        </p:txBody>
      </p:sp>
      <p:sp>
        <p:nvSpPr>
          <p:cNvPr id="30740" name="Text Box 44"/>
          <p:cNvSpPr txBox="1">
            <a:spLocks noChangeArrowheads="1"/>
          </p:cNvSpPr>
          <p:nvPr/>
        </p:nvSpPr>
        <p:spPr bwMode="auto">
          <a:xfrm>
            <a:off x="5586413" y="1768475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12</a:t>
            </a:r>
          </a:p>
        </p:txBody>
      </p:sp>
      <p:sp>
        <p:nvSpPr>
          <p:cNvPr id="30741" name="Text Box 45"/>
          <p:cNvSpPr txBox="1">
            <a:spLocks noChangeArrowheads="1"/>
          </p:cNvSpPr>
          <p:nvPr/>
        </p:nvSpPr>
        <p:spPr bwMode="auto">
          <a:xfrm>
            <a:off x="5738813" y="5318125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2</a:t>
            </a:r>
          </a:p>
        </p:txBody>
      </p:sp>
      <p:sp>
        <p:nvSpPr>
          <p:cNvPr id="30742" name="Text Box 46"/>
          <p:cNvSpPr txBox="1">
            <a:spLocks noChangeArrowheads="1"/>
          </p:cNvSpPr>
          <p:nvPr/>
        </p:nvSpPr>
        <p:spPr bwMode="auto">
          <a:xfrm>
            <a:off x="5738813" y="4962525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3</a:t>
            </a:r>
          </a:p>
        </p:txBody>
      </p:sp>
      <p:sp>
        <p:nvSpPr>
          <p:cNvPr id="30743" name="Text Box 47"/>
          <p:cNvSpPr txBox="1">
            <a:spLocks noChangeArrowheads="1"/>
          </p:cNvSpPr>
          <p:nvPr/>
        </p:nvSpPr>
        <p:spPr bwMode="auto">
          <a:xfrm>
            <a:off x="5738813" y="4608513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4</a:t>
            </a:r>
          </a:p>
        </p:txBody>
      </p:sp>
      <p:sp>
        <p:nvSpPr>
          <p:cNvPr id="30744" name="Text Box 48"/>
          <p:cNvSpPr txBox="1">
            <a:spLocks noChangeArrowheads="1"/>
          </p:cNvSpPr>
          <p:nvPr/>
        </p:nvSpPr>
        <p:spPr bwMode="auto">
          <a:xfrm>
            <a:off x="5738813" y="4252913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5</a:t>
            </a:r>
          </a:p>
        </p:txBody>
      </p:sp>
      <p:sp>
        <p:nvSpPr>
          <p:cNvPr id="30745" name="Text Box 49"/>
          <p:cNvSpPr txBox="1">
            <a:spLocks noChangeArrowheads="1"/>
          </p:cNvSpPr>
          <p:nvPr/>
        </p:nvSpPr>
        <p:spPr bwMode="auto">
          <a:xfrm>
            <a:off x="5738813" y="38989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6</a:t>
            </a:r>
          </a:p>
        </p:txBody>
      </p:sp>
      <p:sp>
        <p:nvSpPr>
          <p:cNvPr id="30746" name="Text Box 50"/>
          <p:cNvSpPr txBox="1">
            <a:spLocks noChangeArrowheads="1"/>
          </p:cNvSpPr>
          <p:nvPr/>
        </p:nvSpPr>
        <p:spPr bwMode="auto">
          <a:xfrm>
            <a:off x="5738813" y="35433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7</a:t>
            </a:r>
          </a:p>
        </p:txBody>
      </p:sp>
      <p:sp>
        <p:nvSpPr>
          <p:cNvPr id="30747" name="Text Box 51"/>
          <p:cNvSpPr txBox="1">
            <a:spLocks noChangeArrowheads="1"/>
          </p:cNvSpPr>
          <p:nvPr/>
        </p:nvSpPr>
        <p:spPr bwMode="auto">
          <a:xfrm>
            <a:off x="5738813" y="31892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8</a:t>
            </a:r>
          </a:p>
        </p:txBody>
      </p:sp>
      <p:sp>
        <p:nvSpPr>
          <p:cNvPr id="30748" name="Text Box 52"/>
          <p:cNvSpPr txBox="1">
            <a:spLocks noChangeArrowheads="1"/>
          </p:cNvSpPr>
          <p:nvPr/>
        </p:nvSpPr>
        <p:spPr bwMode="auto">
          <a:xfrm>
            <a:off x="5738813" y="28336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9</a:t>
            </a:r>
          </a:p>
        </p:txBody>
      </p:sp>
      <p:sp>
        <p:nvSpPr>
          <p:cNvPr id="151605" name="Text Box 53"/>
          <p:cNvSpPr txBox="1">
            <a:spLocks noChangeArrowheads="1"/>
          </p:cNvSpPr>
          <p:nvPr/>
        </p:nvSpPr>
        <p:spPr bwMode="auto">
          <a:xfrm>
            <a:off x="2616200" y="3116263"/>
            <a:ext cx="13684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200"/>
              <a:t>D </a:t>
            </a:r>
            <a:r>
              <a:rPr lang="el-GR" sz="32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GB" sz="3200"/>
              <a:t> W</a:t>
            </a:r>
          </a:p>
        </p:txBody>
      </p:sp>
      <p:grpSp>
        <p:nvGrpSpPr>
          <p:cNvPr id="30750" name="Group 54"/>
          <p:cNvGrpSpPr>
            <a:grpSpLocks/>
          </p:cNvGrpSpPr>
          <p:nvPr/>
        </p:nvGrpSpPr>
        <p:grpSpPr bwMode="auto">
          <a:xfrm>
            <a:off x="6107113" y="6284913"/>
            <a:ext cx="2797175" cy="530225"/>
            <a:chOff x="3847" y="3943"/>
            <a:chExt cx="1762" cy="334"/>
          </a:xfrm>
        </p:grpSpPr>
        <p:sp>
          <p:nvSpPr>
            <p:cNvPr id="30758" name="Line 55"/>
            <p:cNvSpPr>
              <a:spLocks noChangeShapeType="1"/>
            </p:cNvSpPr>
            <p:nvPr/>
          </p:nvSpPr>
          <p:spPr bwMode="auto">
            <a:xfrm>
              <a:off x="3847" y="3943"/>
              <a:ext cx="1687" cy="0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Text Box 56"/>
            <p:cNvSpPr txBox="1">
              <a:spLocks noChangeArrowheads="1"/>
            </p:cNvSpPr>
            <p:nvPr/>
          </p:nvSpPr>
          <p:spPr bwMode="auto">
            <a:xfrm>
              <a:off x="5291" y="3986"/>
              <a:ext cx="3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W</a:t>
              </a:r>
            </a:p>
          </p:txBody>
        </p:sp>
      </p:grpSp>
      <p:grpSp>
        <p:nvGrpSpPr>
          <p:cNvPr id="30751" name="Group 57"/>
          <p:cNvGrpSpPr>
            <a:grpSpLocks/>
          </p:cNvGrpSpPr>
          <p:nvPr/>
        </p:nvGrpSpPr>
        <p:grpSpPr bwMode="auto">
          <a:xfrm>
            <a:off x="6103938" y="1343025"/>
            <a:ext cx="500062" cy="4921250"/>
            <a:chOff x="3845" y="846"/>
            <a:chExt cx="315" cy="3100"/>
          </a:xfrm>
        </p:grpSpPr>
        <p:sp>
          <p:nvSpPr>
            <p:cNvPr id="30756" name="Line 58"/>
            <p:cNvSpPr>
              <a:spLocks noChangeShapeType="1"/>
            </p:cNvSpPr>
            <p:nvPr/>
          </p:nvSpPr>
          <p:spPr bwMode="auto">
            <a:xfrm rot="5400000" flipH="1">
              <a:off x="2426" y="2519"/>
              <a:ext cx="2846" cy="7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7" name="Text Box 59"/>
            <p:cNvSpPr txBox="1">
              <a:spLocks noChangeArrowheads="1"/>
            </p:cNvSpPr>
            <p:nvPr/>
          </p:nvSpPr>
          <p:spPr bwMode="auto">
            <a:xfrm>
              <a:off x="3857" y="846"/>
              <a:ext cx="30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3200">
                  <a:solidFill>
                    <a:srgbClr val="FFFF00"/>
                  </a:solidFill>
                </a:rPr>
                <a:t>D</a:t>
              </a:r>
            </a:p>
          </p:txBody>
        </p:sp>
      </p:grpSp>
      <p:sp>
        <p:nvSpPr>
          <p:cNvPr id="151612" name="Text Box 60"/>
          <p:cNvSpPr txBox="1">
            <a:spLocks noChangeArrowheads="1"/>
          </p:cNvSpPr>
          <p:nvPr/>
        </p:nvSpPr>
        <p:spPr bwMode="auto">
          <a:xfrm>
            <a:off x="987425" y="4532313"/>
            <a:ext cx="43576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Constant k = 6 ÷ 2 = 3</a:t>
            </a:r>
          </a:p>
        </p:txBody>
      </p:sp>
      <p:sp>
        <p:nvSpPr>
          <p:cNvPr id="151613" name="Text Box 61"/>
          <p:cNvSpPr txBox="1">
            <a:spLocks noChangeArrowheads="1"/>
          </p:cNvSpPr>
          <p:nvPr/>
        </p:nvSpPr>
        <p:spPr bwMode="auto">
          <a:xfrm>
            <a:off x="1144588" y="5241925"/>
            <a:ext cx="4187825" cy="5842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080808"/>
                </a:solidFill>
                <a:cs typeface="Arial" charset="0"/>
              </a:rPr>
              <a:t>Formula is :    D= 3W</a:t>
            </a:r>
          </a:p>
        </p:txBody>
      </p:sp>
      <p:sp>
        <p:nvSpPr>
          <p:cNvPr id="151614" name="Text Box 62"/>
          <p:cNvSpPr txBox="1">
            <a:spLocks noChangeArrowheads="1"/>
          </p:cNvSpPr>
          <p:nvPr/>
        </p:nvSpPr>
        <p:spPr bwMode="auto">
          <a:xfrm>
            <a:off x="2506663" y="3824288"/>
            <a:ext cx="15859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200">
                <a:solidFill>
                  <a:srgbClr val="FFFF00"/>
                </a:solidFill>
              </a:rPr>
              <a:t>D = kW</a:t>
            </a:r>
          </a:p>
        </p:txBody>
      </p:sp>
      <p:sp>
        <p:nvSpPr>
          <p:cNvPr id="65" name="Text Box 62"/>
          <p:cNvSpPr txBox="1">
            <a:spLocks noChangeArrowheads="1"/>
          </p:cNvSpPr>
          <p:nvPr/>
        </p:nvSpPr>
        <p:spPr bwMode="auto">
          <a:xfrm>
            <a:off x="895350" y="3771900"/>
            <a:ext cx="1031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D = 6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W =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1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1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1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16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16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16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16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16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16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605" grpId="0"/>
      <p:bldP spid="151612" grpId="0"/>
      <p:bldP spid="151613" grpId="0" animBg="1"/>
      <p:bldP spid="151614" grpId="0"/>
      <p:bldP spid="6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3" name="Rectangle 27"/>
          <p:cNvSpPr>
            <a:spLocks noChangeArrowheads="1"/>
          </p:cNvSpPr>
          <p:nvPr/>
        </p:nvSpPr>
        <p:spPr bwMode="auto">
          <a:xfrm>
            <a:off x="1938338" y="4206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31747" name="Text Box 31"/>
          <p:cNvSpPr txBox="1">
            <a:spLocks noChangeArrowheads="1"/>
          </p:cNvSpPr>
          <p:nvPr/>
        </p:nvSpPr>
        <p:spPr bwMode="auto">
          <a:xfrm>
            <a:off x="2686050" y="1073150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31748" name="Text Box 63"/>
          <p:cNvSpPr txBox="1">
            <a:spLocks noChangeArrowheads="1"/>
          </p:cNvSpPr>
          <p:nvPr/>
        </p:nvSpPr>
        <p:spPr bwMode="auto">
          <a:xfrm>
            <a:off x="990600" y="2759075"/>
            <a:ext cx="60690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600">
                <a:solidFill>
                  <a:srgbClr val="FFFF00"/>
                </a:solidFill>
              </a:rPr>
              <a:t>1. 	Fill in table and construct graph</a:t>
            </a:r>
          </a:p>
        </p:txBody>
      </p:sp>
      <p:sp>
        <p:nvSpPr>
          <p:cNvPr id="31749" name="Text Box 64"/>
          <p:cNvSpPr txBox="1">
            <a:spLocks noChangeArrowheads="1"/>
          </p:cNvSpPr>
          <p:nvPr/>
        </p:nvSpPr>
        <p:spPr bwMode="auto">
          <a:xfrm>
            <a:off x="990600" y="3833813"/>
            <a:ext cx="80486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600">
                <a:solidFill>
                  <a:srgbClr val="FFFF00"/>
                </a:solidFill>
              </a:rPr>
              <a:t>2. 	Find the constant of proportion (</a:t>
            </a:r>
            <a:r>
              <a:rPr lang="en-GB" sz="2600"/>
              <a:t>the k value</a:t>
            </a:r>
            <a:r>
              <a:rPr lang="en-GB" sz="260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31750" name="Text Box 65"/>
          <p:cNvSpPr txBox="1">
            <a:spLocks noChangeArrowheads="1"/>
          </p:cNvSpPr>
          <p:nvPr/>
        </p:nvSpPr>
        <p:spPr bwMode="auto">
          <a:xfrm>
            <a:off x="990600" y="4908550"/>
            <a:ext cx="43180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buFontTx/>
              <a:buAutoNum type="arabicPeriod" startAt="3"/>
            </a:pPr>
            <a:r>
              <a:rPr lang="en-GB" sz="2600">
                <a:solidFill>
                  <a:srgbClr val="FFFF00"/>
                </a:solidFill>
              </a:rPr>
              <a:t> 	Write down formula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200">
                <a:solidFill>
                  <a:srgbClr val="EEF82A"/>
                </a:solidFill>
              </a:rPr>
              <a:t>Understanding Formulae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63638" y="2909888"/>
            <a:ext cx="7766050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  <a:cs typeface="Arial" charset="0"/>
              </a:rPr>
              <a:t>The Circumference of circle is given by the formula 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46425" y="3465513"/>
            <a:ext cx="15986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dirty="0">
                <a:latin typeface="+mj-lt"/>
                <a:cs typeface="Arial" charset="0"/>
              </a:rPr>
              <a:t>C = </a:t>
            </a:r>
            <a:r>
              <a:rPr lang="el-GR" sz="3600" dirty="0">
                <a:latin typeface="Comic Sans MS"/>
                <a:cs typeface="Arial" charset="0"/>
              </a:rPr>
              <a:t>π</a:t>
            </a:r>
            <a:r>
              <a:rPr lang="en-GB" sz="3600" dirty="0">
                <a:latin typeface="Comic Sans MS"/>
                <a:cs typeface="Arial" charset="0"/>
              </a:rPr>
              <a:t>D</a:t>
            </a:r>
            <a:endParaRPr lang="en-GB" sz="3600" dirty="0">
              <a:latin typeface="+mj-lt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7563" y="4206875"/>
            <a:ext cx="5646737" cy="10144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  <a:cs typeface="Arial" charset="0"/>
              </a:rPr>
              <a:t>What happens to the Circumference  </a:t>
            </a:r>
          </a:p>
          <a:p>
            <a:pPr>
              <a:defRPr/>
            </a:pPr>
            <a:r>
              <a:rPr lang="en-GB" dirty="0">
                <a:latin typeface="+mj-lt"/>
                <a:cs typeface="Arial" charset="0"/>
              </a:rPr>
              <a:t>if we double the diameter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87700" y="5456238"/>
            <a:ext cx="221773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dirty="0">
                <a:latin typeface="+mj-lt"/>
                <a:cs typeface="Arial" charset="0"/>
              </a:rPr>
              <a:t>C = </a:t>
            </a:r>
            <a:r>
              <a:rPr lang="el-GR" sz="3600" dirty="0">
                <a:latin typeface="Comic Sans MS"/>
                <a:cs typeface="Arial" charset="0"/>
              </a:rPr>
              <a:t>π</a:t>
            </a:r>
            <a:r>
              <a:rPr lang="en-GB" sz="3600" dirty="0">
                <a:latin typeface="Comic Sans MS"/>
                <a:cs typeface="Arial" charset="0"/>
              </a:rPr>
              <a:t>(</a:t>
            </a:r>
            <a:r>
              <a:rPr lang="en-GB" sz="3600" dirty="0">
                <a:solidFill>
                  <a:srgbClr val="FFFF00"/>
                </a:solidFill>
                <a:latin typeface="Comic Sans MS"/>
                <a:cs typeface="Arial" charset="0"/>
              </a:rPr>
              <a:t>2</a:t>
            </a:r>
            <a:r>
              <a:rPr lang="en-GB" sz="3600" dirty="0">
                <a:latin typeface="Comic Sans MS"/>
                <a:cs typeface="Arial" charset="0"/>
              </a:rPr>
              <a:t>D)</a:t>
            </a:r>
            <a:endParaRPr lang="en-GB" sz="3600" dirty="0">
              <a:latin typeface="+mj-lt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9325" y="5548313"/>
            <a:ext cx="18732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  <a:cs typeface="Arial" charset="0"/>
              </a:rPr>
              <a:t>New D = </a:t>
            </a:r>
            <a:r>
              <a:rPr lang="en-GB" dirty="0">
                <a:solidFill>
                  <a:srgbClr val="FFFF00"/>
                </a:solidFill>
                <a:latin typeface="+mj-lt"/>
                <a:cs typeface="Arial" charset="0"/>
              </a:rPr>
              <a:t>2</a:t>
            </a:r>
            <a:r>
              <a:rPr lang="en-GB" dirty="0">
                <a:latin typeface="+mj-lt"/>
                <a:cs typeface="Arial" charset="0"/>
              </a:rPr>
              <a:t>D</a:t>
            </a:r>
          </a:p>
        </p:txBody>
      </p:sp>
      <p:sp>
        <p:nvSpPr>
          <p:cNvPr id="16" name="Cloud 15"/>
          <p:cNvSpPr/>
          <p:nvPr/>
        </p:nvSpPr>
        <p:spPr bwMode="auto">
          <a:xfrm>
            <a:off x="5881688" y="3994150"/>
            <a:ext cx="3262312" cy="1687513"/>
          </a:xfrm>
          <a:prstGeom prst="cloud">
            <a:avLst/>
          </a:prstGeom>
          <a:solidFill>
            <a:srgbClr val="4D4D4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200" dirty="0">
                <a:latin typeface="+mj-lt"/>
                <a:cs typeface="Arial" charset="0"/>
              </a:rPr>
              <a:t>The Circumference doubles</a:t>
            </a:r>
          </a:p>
        </p:txBody>
      </p:sp>
      <p:sp>
        <p:nvSpPr>
          <p:cNvPr id="14345" name="Text Box 4"/>
          <p:cNvSpPr txBox="1">
            <a:spLocks noChangeArrowheads="1"/>
          </p:cNvSpPr>
          <p:nvPr/>
        </p:nvSpPr>
        <p:spPr bwMode="auto">
          <a:xfrm>
            <a:off x="949325" y="1944688"/>
            <a:ext cx="81946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EEF82A"/>
                </a:solidFill>
              </a:rPr>
              <a:t>In real-life we often want to see what effect changing the value of one of the variables has on the subject.</a:t>
            </a:r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5224463" y="5456238"/>
            <a:ext cx="14636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dirty="0">
                <a:latin typeface="+mj-lt"/>
                <a:cs typeface="Arial" charset="0"/>
              </a:rPr>
              <a:t>= </a:t>
            </a:r>
            <a:r>
              <a:rPr lang="en-GB" sz="3600" dirty="0">
                <a:solidFill>
                  <a:srgbClr val="FFFF00"/>
                </a:solidFill>
                <a:latin typeface="Comic Sans MS"/>
                <a:cs typeface="Arial" charset="0"/>
              </a:rPr>
              <a:t>2</a:t>
            </a:r>
            <a:r>
              <a:rPr lang="el-GR" sz="3600" dirty="0">
                <a:latin typeface="Comic Sans MS"/>
                <a:cs typeface="Arial" charset="0"/>
              </a:rPr>
              <a:t>π</a:t>
            </a:r>
            <a:r>
              <a:rPr lang="en-GB" sz="3600" dirty="0">
                <a:latin typeface="Comic Sans MS"/>
                <a:cs typeface="Arial" charset="0"/>
              </a:rPr>
              <a:t>D</a:t>
            </a:r>
            <a:endParaRPr lang="en-GB" sz="3600" dirty="0">
              <a:latin typeface="+mj-lt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32772" name="Text Box 7"/>
          <p:cNvSpPr txBox="1">
            <a:spLocks noChangeArrowheads="1"/>
          </p:cNvSpPr>
          <p:nvPr/>
        </p:nvSpPr>
        <p:spPr bwMode="auto">
          <a:xfrm>
            <a:off x="927100" y="2236788"/>
            <a:ext cx="8216900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Q	The distance it takes a car to brake 	depends on how fast it is going.</a:t>
            </a:r>
          </a:p>
          <a:p>
            <a:pPr eaLnBrk="1" hangingPunct="1"/>
            <a:endParaRPr lang="en-GB">
              <a:solidFill>
                <a:srgbClr val="FFFF00"/>
              </a:solidFill>
            </a:endParaRPr>
          </a:p>
          <a:p>
            <a:pPr algn="ctr" eaLnBrk="1" hangingPunct="1"/>
            <a:r>
              <a:rPr lang="en-GB"/>
              <a:t>The table shows the braking distance </a:t>
            </a:r>
          </a:p>
          <a:p>
            <a:pPr algn="ctr" eaLnBrk="1" hangingPunct="1"/>
            <a:r>
              <a:rPr lang="en-GB"/>
              <a:t>for various speeds.</a:t>
            </a: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2686050" y="1395413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graphicFrame>
        <p:nvGraphicFramePr>
          <p:cNvPr id="142367" name="Group 31"/>
          <p:cNvGraphicFramePr>
            <a:graphicFrameLocks noGrp="1"/>
          </p:cNvGraphicFramePr>
          <p:nvPr/>
        </p:nvGraphicFramePr>
        <p:xfrm>
          <a:off x="2917825" y="4611688"/>
          <a:ext cx="4191000" cy="1401762"/>
        </p:xfrm>
        <a:graphic>
          <a:graphicData uri="http://schemas.openxmlformats.org/drawingml/2006/table">
            <a:tbl>
              <a:tblPr/>
              <a:tblGrid>
                <a:gridCol w="838596"/>
                <a:gridCol w="838596"/>
                <a:gridCol w="836617"/>
                <a:gridCol w="838596"/>
                <a:gridCol w="838596"/>
              </a:tblGrid>
              <a:tr h="700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S</a:t>
                      </a:r>
                    </a:p>
                  </a:txBody>
                  <a:tcPr marL="91448" marR="91448"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1448" marR="91448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20</a:t>
                      </a:r>
                    </a:p>
                  </a:txBody>
                  <a:tcPr marL="91448" marR="91448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30</a:t>
                      </a:r>
                    </a:p>
                  </a:txBody>
                  <a:tcPr marL="91448" marR="91448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40</a:t>
                      </a:r>
                    </a:p>
                  </a:txBody>
                  <a:tcPr marL="91448" marR="91448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</a:t>
                      </a:r>
                    </a:p>
                  </a:txBody>
                  <a:tcPr marL="91448" marR="91448"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1448" marR="91448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20</a:t>
                      </a:r>
                    </a:p>
                  </a:txBody>
                  <a:tcPr marL="91448" marR="91448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45</a:t>
                      </a:r>
                    </a:p>
                  </a:txBody>
                  <a:tcPr marL="91448" marR="91448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80</a:t>
                      </a:r>
                    </a:p>
                  </a:txBody>
                  <a:tcPr marL="91448" marR="91448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Cloud 12"/>
          <p:cNvSpPr/>
          <p:nvPr/>
        </p:nvSpPr>
        <p:spPr>
          <a:xfrm>
            <a:off x="3632200" y="211138"/>
            <a:ext cx="5511800" cy="237013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Does the distance D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vary directly as speed S ?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Explain your answer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7"/>
          <p:cNvSpPr txBox="1">
            <a:spLocks noChangeArrowheads="1"/>
          </p:cNvSpPr>
          <p:nvPr/>
        </p:nvSpPr>
        <p:spPr bwMode="auto">
          <a:xfrm>
            <a:off x="927100" y="2506663"/>
            <a:ext cx="82169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The table shows S</a:t>
            </a:r>
            <a:r>
              <a:rPr lang="en-GB" baseline="30000"/>
              <a:t>2</a:t>
            </a:r>
            <a:r>
              <a:rPr lang="en-GB"/>
              <a:t> and D</a:t>
            </a:r>
          </a:p>
          <a:p>
            <a:pPr algn="ctr" eaLnBrk="1" hangingPunct="1"/>
            <a:endParaRPr lang="en-GB"/>
          </a:p>
          <a:p>
            <a:pPr algn="ctr" eaLnBrk="1" hangingPunct="1"/>
            <a:endParaRPr lang="en-GB"/>
          </a:p>
          <a:p>
            <a:pPr algn="ctr" eaLnBrk="1" hangingPunct="1"/>
            <a:endParaRPr lang="en-GB"/>
          </a:p>
          <a:p>
            <a:pPr algn="ctr" eaLnBrk="1" hangingPunct="1"/>
            <a:endParaRPr lang="en-GB"/>
          </a:p>
          <a:p>
            <a:pPr algn="ctr" eaLnBrk="1" hangingPunct="1"/>
            <a:endParaRPr lang="en-GB"/>
          </a:p>
          <a:p>
            <a:pPr algn="ctr" eaLnBrk="1" hangingPunct="1"/>
            <a:r>
              <a:rPr lang="en-GB"/>
              <a:t> 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Fill in the missing S</a:t>
            </a:r>
            <a:r>
              <a:rPr lang="en-GB" baseline="30000">
                <a:solidFill>
                  <a:srgbClr val="FFFF00"/>
                </a:solidFill>
              </a:rPr>
              <a:t>2</a:t>
            </a:r>
            <a:r>
              <a:rPr lang="en-GB">
                <a:solidFill>
                  <a:srgbClr val="FFFF00"/>
                </a:solidFill>
              </a:rPr>
              <a:t> values.</a:t>
            </a:r>
          </a:p>
        </p:txBody>
      </p:sp>
      <p:graphicFrame>
        <p:nvGraphicFramePr>
          <p:cNvPr id="142367" name="Group 31"/>
          <p:cNvGraphicFramePr>
            <a:graphicFrameLocks noGrp="1"/>
          </p:cNvGraphicFramePr>
          <p:nvPr/>
        </p:nvGraphicFramePr>
        <p:xfrm>
          <a:off x="1738313" y="3143250"/>
          <a:ext cx="6748462" cy="2103438"/>
        </p:xfrm>
        <a:graphic>
          <a:graphicData uri="http://schemas.openxmlformats.org/drawingml/2006/table">
            <a:tbl>
              <a:tblPr/>
              <a:tblGrid>
                <a:gridCol w="1350330"/>
                <a:gridCol w="1350330"/>
                <a:gridCol w="1347142"/>
                <a:gridCol w="1350330"/>
                <a:gridCol w="1350330"/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S</a:t>
                      </a:r>
                      <a:r>
                        <a:rPr kumimoji="0" lang="en-GB" sz="4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1439" marR="91439"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S</a:t>
                      </a:r>
                    </a:p>
                  </a:txBody>
                  <a:tcPr marL="91439" marR="91439"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20</a:t>
                      </a: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30</a:t>
                      </a: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40</a:t>
                      </a: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</a:t>
                      </a:r>
                    </a:p>
                  </a:txBody>
                  <a:tcPr marL="91439" marR="91439"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20</a:t>
                      </a: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45</a:t>
                      </a: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80</a:t>
                      </a:r>
                    </a:p>
                  </a:txBody>
                  <a:tcPr marL="91439" marR="91439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33822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33823" name="Text Box 8"/>
          <p:cNvSpPr txBox="1">
            <a:spLocks noChangeArrowheads="1"/>
          </p:cNvSpPr>
          <p:nvPr/>
        </p:nvSpPr>
        <p:spPr bwMode="auto">
          <a:xfrm>
            <a:off x="2686050" y="1395413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13" name="Cloud 12"/>
          <p:cNvSpPr/>
          <p:nvPr/>
        </p:nvSpPr>
        <p:spPr>
          <a:xfrm>
            <a:off x="3632200" y="52388"/>
            <a:ext cx="5511800" cy="237013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Does D vary directly as speed S</a:t>
            </a:r>
            <a:r>
              <a:rPr lang="en-GB" baseline="30000" dirty="0">
                <a:solidFill>
                  <a:srgbClr val="080808"/>
                </a:solidFill>
                <a:latin typeface="Comic Sans MS" pitchFamily="66" charset="0"/>
              </a:rPr>
              <a:t>2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?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Explain your answer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19450" y="3128963"/>
            <a:ext cx="1041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000">
                <a:solidFill>
                  <a:srgbClr val="FFFF00"/>
                </a:solidFill>
              </a:rPr>
              <a:t>100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530725" y="3140075"/>
            <a:ext cx="1122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000">
                <a:solidFill>
                  <a:srgbClr val="FFFF00"/>
                </a:solidFill>
              </a:rPr>
              <a:t>400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868988" y="3124200"/>
            <a:ext cx="11223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000">
                <a:solidFill>
                  <a:srgbClr val="FFFF00"/>
                </a:solidFill>
              </a:rPr>
              <a:t>900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102475" y="3135313"/>
            <a:ext cx="1354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000">
                <a:solidFill>
                  <a:srgbClr val="FFFF00"/>
                </a:solidFill>
              </a:rPr>
              <a:t>1600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-47625" y="211138"/>
            <a:ext cx="3451225" cy="2370137"/>
            <a:chOff x="0" y="178157"/>
            <a:chExt cx="3451538" cy="2370138"/>
          </a:xfrm>
        </p:grpSpPr>
        <p:sp>
          <p:nvSpPr>
            <p:cNvPr id="24" name="Cloud 23"/>
            <p:cNvSpPr/>
            <p:nvPr/>
          </p:nvSpPr>
          <p:spPr>
            <a:xfrm>
              <a:off x="0" y="178157"/>
              <a:ext cx="3451538" cy="2370138"/>
            </a:xfrm>
            <a:prstGeom prst="cloud">
              <a:avLst/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400" dirty="0">
                <a:solidFill>
                  <a:srgbClr val="080808"/>
                </a:solidFill>
                <a:latin typeface="Comic Sans MS" pitchFamily="66" charset="0"/>
              </a:endParaRPr>
            </a:p>
          </p:txBody>
        </p:sp>
        <p:grpSp>
          <p:nvGrpSpPr>
            <p:cNvPr id="33831" name="Group 21"/>
            <p:cNvGrpSpPr>
              <a:grpSpLocks/>
            </p:cNvGrpSpPr>
            <p:nvPr/>
          </p:nvGrpSpPr>
          <p:grpSpPr bwMode="auto">
            <a:xfrm>
              <a:off x="997308" y="632618"/>
              <a:ext cx="1607840" cy="1414463"/>
              <a:chOff x="1229306" y="3054085"/>
              <a:chExt cx="1606836" cy="1414463"/>
            </a:xfrm>
          </p:grpSpPr>
          <p:sp>
            <p:nvSpPr>
              <p:cNvPr id="33832" name="Line 23"/>
              <p:cNvSpPr>
                <a:spLocks noChangeShapeType="1"/>
              </p:cNvSpPr>
              <p:nvPr/>
            </p:nvSpPr>
            <p:spPr bwMode="auto">
              <a:xfrm>
                <a:off x="1638881" y="3290623"/>
                <a:ext cx="0" cy="1177925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3" name="Line 24"/>
              <p:cNvSpPr>
                <a:spLocks noChangeShapeType="1"/>
              </p:cNvSpPr>
              <p:nvPr/>
            </p:nvSpPr>
            <p:spPr bwMode="auto">
              <a:xfrm rot="5400000">
                <a:off x="1818269" y="3470010"/>
                <a:ext cx="0" cy="1177925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4" name="Text Box 26"/>
              <p:cNvSpPr txBox="1">
                <a:spLocks noChangeArrowheads="1"/>
              </p:cNvSpPr>
              <p:nvPr/>
            </p:nvSpPr>
            <p:spPr bwMode="auto">
              <a:xfrm>
                <a:off x="1258786" y="3054085"/>
                <a:ext cx="40723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D</a:t>
                </a:r>
              </a:p>
            </p:txBody>
          </p:sp>
          <p:sp>
            <p:nvSpPr>
              <p:cNvPr id="33835" name="Text Box 27"/>
              <p:cNvSpPr txBox="1">
                <a:spLocks noChangeArrowheads="1"/>
              </p:cNvSpPr>
              <p:nvPr/>
            </p:nvSpPr>
            <p:spPr bwMode="auto">
              <a:xfrm>
                <a:off x="2313569" y="4001823"/>
                <a:ext cx="52257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S</a:t>
                </a:r>
                <a:r>
                  <a:rPr lang="en-GB" sz="2400" baseline="30000">
                    <a:solidFill>
                      <a:srgbClr val="080808"/>
                    </a:solidFill>
                  </a:rPr>
                  <a:t>2</a:t>
                </a:r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 rot="5400000" flipH="1" flipV="1">
                <a:off x="1525532" y="3368126"/>
                <a:ext cx="785814" cy="566436"/>
              </a:xfrm>
              <a:prstGeom prst="line">
                <a:avLst/>
              </a:prstGeom>
              <a:ln w="38100">
                <a:solidFill>
                  <a:srgbClr val="08080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1938338" y="4984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34820" name="Text Box 7"/>
          <p:cNvSpPr txBox="1">
            <a:spLocks noChangeArrowheads="1"/>
          </p:cNvSpPr>
          <p:nvPr/>
        </p:nvSpPr>
        <p:spPr bwMode="auto">
          <a:xfrm>
            <a:off x="927100" y="2546350"/>
            <a:ext cx="82169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600"/>
              <a:t>Find a formula connecting D and S</a:t>
            </a:r>
            <a:r>
              <a:rPr lang="en-GB" sz="3600" baseline="30000"/>
              <a:t>2</a:t>
            </a:r>
            <a:r>
              <a:rPr lang="en-GB" sz="3600"/>
              <a:t>. 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34821" name="Text Box 8"/>
          <p:cNvSpPr txBox="1">
            <a:spLocks noChangeArrowheads="1"/>
          </p:cNvSpPr>
          <p:nvPr/>
        </p:nvSpPr>
        <p:spPr bwMode="auto">
          <a:xfrm>
            <a:off x="2686050" y="1150938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18" name="Text Box 53"/>
          <p:cNvSpPr txBox="1">
            <a:spLocks noChangeArrowheads="1"/>
          </p:cNvSpPr>
          <p:nvPr/>
        </p:nvSpPr>
        <p:spPr bwMode="auto">
          <a:xfrm>
            <a:off x="4560888" y="3322638"/>
            <a:ext cx="1393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200"/>
              <a:t>D </a:t>
            </a:r>
            <a:r>
              <a:rPr lang="el-GR" sz="32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GB" sz="3200"/>
              <a:t> S</a:t>
            </a:r>
            <a:r>
              <a:rPr lang="en-GB" sz="3200" baseline="30000"/>
              <a:t>2</a:t>
            </a:r>
          </a:p>
        </p:txBody>
      </p:sp>
      <p:sp>
        <p:nvSpPr>
          <p:cNvPr id="19" name="Text Box 60"/>
          <p:cNvSpPr txBox="1">
            <a:spLocks noChangeArrowheads="1"/>
          </p:cNvSpPr>
          <p:nvPr/>
        </p:nvSpPr>
        <p:spPr bwMode="auto">
          <a:xfrm>
            <a:off x="2932113" y="4738688"/>
            <a:ext cx="5394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Constant k = 5 ÷ 100 = 0.05</a:t>
            </a:r>
          </a:p>
        </p:txBody>
      </p:sp>
      <p:sp>
        <p:nvSpPr>
          <p:cNvPr id="20" name="Text Box 61"/>
          <p:cNvSpPr txBox="1">
            <a:spLocks noChangeArrowheads="1"/>
          </p:cNvSpPr>
          <p:nvPr/>
        </p:nvSpPr>
        <p:spPr bwMode="auto">
          <a:xfrm>
            <a:off x="3089275" y="5446713"/>
            <a:ext cx="4816475" cy="584200"/>
          </a:xfrm>
          <a:prstGeom prst="rect">
            <a:avLst/>
          </a:prstGeom>
          <a:solidFill>
            <a:srgbClr val="080808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Formula is :    D= 0.05S</a:t>
            </a:r>
            <a:r>
              <a:rPr lang="en-GB" sz="3200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21" name="Text Box 62"/>
          <p:cNvSpPr txBox="1">
            <a:spLocks noChangeArrowheads="1"/>
          </p:cNvSpPr>
          <p:nvPr/>
        </p:nvSpPr>
        <p:spPr bwMode="auto">
          <a:xfrm>
            <a:off x="4451350" y="4030663"/>
            <a:ext cx="16113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200">
                <a:solidFill>
                  <a:srgbClr val="FFFF00"/>
                </a:solidFill>
              </a:rPr>
              <a:t>D = kS</a:t>
            </a:r>
            <a:r>
              <a:rPr lang="en-GB" sz="3200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22" name="Text Box 62"/>
          <p:cNvSpPr txBox="1">
            <a:spLocks noChangeArrowheads="1"/>
          </p:cNvSpPr>
          <p:nvPr/>
        </p:nvSpPr>
        <p:spPr bwMode="auto">
          <a:xfrm>
            <a:off x="1166813" y="4092575"/>
            <a:ext cx="1778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D = 5</a:t>
            </a:r>
          </a:p>
          <a:p>
            <a:pPr eaLnBrk="1" hangingPunct="1"/>
            <a:r>
              <a:rPr lang="en-GB" sz="3200">
                <a:solidFill>
                  <a:srgbClr val="FFFF00"/>
                </a:solidFill>
              </a:rPr>
              <a:t>S</a:t>
            </a:r>
            <a:r>
              <a:rPr lang="en-GB" sz="3200" baseline="30000">
                <a:solidFill>
                  <a:srgbClr val="FFFF00"/>
                </a:solidFill>
              </a:rPr>
              <a:t>2</a:t>
            </a:r>
            <a:r>
              <a:rPr lang="en-GB" sz="3200">
                <a:solidFill>
                  <a:srgbClr val="FFFF00"/>
                </a:solidFill>
              </a:rPr>
              <a:t> = 100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30200" y="193675"/>
            <a:ext cx="3451225" cy="2370138"/>
            <a:chOff x="0" y="178157"/>
            <a:chExt cx="3451538" cy="2370138"/>
          </a:xfrm>
        </p:grpSpPr>
        <p:sp>
          <p:nvSpPr>
            <p:cNvPr id="17" name="Cloud 16"/>
            <p:cNvSpPr/>
            <p:nvPr/>
          </p:nvSpPr>
          <p:spPr>
            <a:xfrm>
              <a:off x="0" y="178157"/>
              <a:ext cx="3451538" cy="2370138"/>
            </a:xfrm>
            <a:prstGeom prst="cloud">
              <a:avLst/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400" dirty="0">
                <a:solidFill>
                  <a:srgbClr val="080808"/>
                </a:solidFill>
                <a:latin typeface="Comic Sans MS" pitchFamily="66" charset="0"/>
              </a:endParaRPr>
            </a:p>
          </p:txBody>
        </p:sp>
        <p:grpSp>
          <p:nvGrpSpPr>
            <p:cNvPr id="34829" name="Group 21"/>
            <p:cNvGrpSpPr>
              <a:grpSpLocks/>
            </p:cNvGrpSpPr>
            <p:nvPr/>
          </p:nvGrpSpPr>
          <p:grpSpPr bwMode="auto">
            <a:xfrm>
              <a:off x="996540" y="632618"/>
              <a:ext cx="1606836" cy="1414463"/>
              <a:chOff x="1229306" y="3054085"/>
              <a:chExt cx="1606836" cy="1414463"/>
            </a:xfrm>
          </p:grpSpPr>
          <p:sp>
            <p:nvSpPr>
              <p:cNvPr id="34830" name="Line 23"/>
              <p:cNvSpPr>
                <a:spLocks noChangeShapeType="1"/>
              </p:cNvSpPr>
              <p:nvPr/>
            </p:nvSpPr>
            <p:spPr bwMode="auto">
              <a:xfrm>
                <a:off x="1638881" y="3290623"/>
                <a:ext cx="0" cy="1177925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31" name="Line 24"/>
              <p:cNvSpPr>
                <a:spLocks noChangeShapeType="1"/>
              </p:cNvSpPr>
              <p:nvPr/>
            </p:nvSpPr>
            <p:spPr bwMode="auto">
              <a:xfrm rot="5400000">
                <a:off x="1818269" y="3470010"/>
                <a:ext cx="0" cy="1177925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32" name="Text Box 26"/>
              <p:cNvSpPr txBox="1">
                <a:spLocks noChangeArrowheads="1"/>
              </p:cNvSpPr>
              <p:nvPr/>
            </p:nvSpPr>
            <p:spPr bwMode="auto">
              <a:xfrm>
                <a:off x="1258786" y="3054085"/>
                <a:ext cx="40723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D</a:t>
                </a:r>
              </a:p>
            </p:txBody>
          </p:sp>
          <p:sp>
            <p:nvSpPr>
              <p:cNvPr id="34833" name="Text Box 27"/>
              <p:cNvSpPr txBox="1">
                <a:spLocks noChangeArrowheads="1"/>
              </p:cNvSpPr>
              <p:nvPr/>
            </p:nvSpPr>
            <p:spPr bwMode="auto">
              <a:xfrm>
                <a:off x="2313569" y="4001823"/>
                <a:ext cx="52257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S</a:t>
                </a:r>
                <a:r>
                  <a:rPr lang="en-GB" sz="2400" baseline="30000">
                    <a:solidFill>
                      <a:srgbClr val="080808"/>
                    </a:solidFill>
                  </a:rPr>
                  <a:t>2</a:t>
                </a: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 flipH="1" flipV="1">
                <a:off x="1526732" y="3367948"/>
                <a:ext cx="785812" cy="566789"/>
              </a:xfrm>
              <a:prstGeom prst="line">
                <a:avLst/>
              </a:prstGeom>
              <a:ln w="38100">
                <a:solidFill>
                  <a:srgbClr val="08080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 animBg="1"/>
      <p:bldP spid="21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5844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2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how the shape and construction of a Inverse Proportion Graph.</a:t>
            </a:r>
          </a:p>
        </p:txBody>
      </p:sp>
      <p:sp>
        <p:nvSpPr>
          <p:cNvPr id="134153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1.  Understand the shape of a Inverse Proportion Graph .</a:t>
            </a:r>
          </a:p>
        </p:txBody>
      </p:sp>
      <p:sp>
        <p:nvSpPr>
          <p:cNvPr id="134154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134155" name="Rectangle 11"/>
          <p:cNvSpPr>
            <a:spLocks noChangeArrowheads="1"/>
          </p:cNvSpPr>
          <p:nvPr/>
        </p:nvSpPr>
        <p:spPr bwMode="auto">
          <a:xfrm>
            <a:off x="5535613" y="3798888"/>
            <a:ext cx="33607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2.  Construct Inverse Proportion Graph and find its formula.</a:t>
            </a:r>
          </a:p>
        </p:txBody>
      </p:sp>
      <p:sp>
        <p:nvSpPr>
          <p:cNvPr id="35849" name="Text Box 12"/>
          <p:cNvSpPr txBox="1">
            <a:spLocks noChangeArrowheads="1"/>
          </p:cNvSpPr>
          <p:nvPr/>
        </p:nvSpPr>
        <p:spPr bwMode="auto">
          <a:xfrm>
            <a:off x="2651125" y="1395413"/>
            <a:ext cx="4129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2" grpId="0"/>
      <p:bldP spid="134153" grpId="0"/>
      <p:bldP spid="13415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36868" name="Text Box 9"/>
          <p:cNvSpPr txBox="1">
            <a:spLocks noChangeArrowheads="1"/>
          </p:cNvSpPr>
          <p:nvPr/>
        </p:nvSpPr>
        <p:spPr bwMode="auto">
          <a:xfrm>
            <a:off x="733425" y="1995488"/>
            <a:ext cx="8667750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500">
                <a:solidFill>
                  <a:srgbClr val="FFFF00"/>
                </a:solidFill>
              </a:rPr>
              <a:t>The table below shows how the total prize money of </a:t>
            </a:r>
          </a:p>
          <a:p>
            <a:pPr algn="ctr" eaLnBrk="1" hangingPunct="1"/>
            <a:r>
              <a:rPr lang="en-GB" sz="2500">
                <a:solidFill>
                  <a:srgbClr val="FFFF00"/>
                </a:solidFill>
              </a:rPr>
              <a:t>£1800 is to be shared depending on how many winners.</a:t>
            </a:r>
          </a:p>
        </p:txBody>
      </p:sp>
      <p:sp>
        <p:nvSpPr>
          <p:cNvPr id="36869" name="Text Box 10"/>
          <p:cNvSpPr txBox="1">
            <a:spLocks noChangeArrowheads="1"/>
          </p:cNvSpPr>
          <p:nvPr/>
        </p:nvSpPr>
        <p:spPr bwMode="auto">
          <a:xfrm>
            <a:off x="2686050" y="1395413"/>
            <a:ext cx="4129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 Graphs</a:t>
            </a:r>
          </a:p>
        </p:txBody>
      </p:sp>
      <p:sp>
        <p:nvSpPr>
          <p:cNvPr id="135186" name="Text Box 18"/>
          <p:cNvSpPr txBox="1">
            <a:spLocks noChangeArrowheads="1"/>
          </p:cNvSpPr>
          <p:nvPr/>
        </p:nvSpPr>
        <p:spPr bwMode="auto">
          <a:xfrm>
            <a:off x="833438" y="4813300"/>
            <a:ext cx="8434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We can construct a graph to represent this data.</a:t>
            </a:r>
          </a:p>
        </p:txBody>
      </p:sp>
      <p:sp>
        <p:nvSpPr>
          <p:cNvPr id="135187" name="Text Box 19"/>
          <p:cNvSpPr txBox="1">
            <a:spLocks noChangeArrowheads="1"/>
          </p:cNvSpPr>
          <p:nvPr/>
        </p:nvSpPr>
        <p:spPr bwMode="auto">
          <a:xfrm>
            <a:off x="1636713" y="5551488"/>
            <a:ext cx="61198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What type of graph do we expect ?</a:t>
            </a:r>
          </a:p>
        </p:txBody>
      </p:sp>
      <p:sp>
        <p:nvSpPr>
          <p:cNvPr id="14" name="Cloud 13"/>
          <p:cNvSpPr/>
          <p:nvPr/>
        </p:nvSpPr>
        <p:spPr>
          <a:xfrm>
            <a:off x="3009900" y="49213"/>
            <a:ext cx="6118225" cy="19954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Notice W x P = £1800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Hence inverse proportion</a:t>
            </a:r>
          </a:p>
        </p:txBody>
      </p:sp>
      <p:graphicFrame>
        <p:nvGraphicFramePr>
          <p:cNvPr id="16" name="Group 31"/>
          <p:cNvGraphicFramePr>
            <a:graphicFrameLocks noGrp="1"/>
          </p:cNvGraphicFramePr>
          <p:nvPr/>
        </p:nvGraphicFramePr>
        <p:xfrm>
          <a:off x="939800" y="3168650"/>
          <a:ext cx="8191500" cy="1101725"/>
        </p:xfrm>
        <a:graphic>
          <a:graphicData uri="http://schemas.openxmlformats.org/drawingml/2006/table">
            <a:tbl>
              <a:tblPr/>
              <a:tblGrid>
                <a:gridCol w="2112274"/>
                <a:gridCol w="1403889"/>
                <a:gridCol w="1236453"/>
                <a:gridCol w="1120535"/>
                <a:gridCol w="1184934"/>
                <a:gridCol w="1133415"/>
              </a:tblGrid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Winners W</a:t>
                      </a:r>
                    </a:p>
                  </a:txBody>
                  <a:tcPr marL="91446" marR="9144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Prize P</a:t>
                      </a:r>
                    </a:p>
                  </a:txBody>
                  <a:tcPr marL="91446" marR="9144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£1800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£900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£600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£450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£360</a:t>
                      </a:r>
                    </a:p>
                  </a:txBody>
                  <a:tcPr marL="91446" marR="914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080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86" grpId="0"/>
      <p:bldP spid="135187" grpId="0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37892" name="Text Box 8"/>
          <p:cNvSpPr txBox="1">
            <a:spLocks noChangeArrowheads="1"/>
          </p:cNvSpPr>
          <p:nvPr/>
        </p:nvSpPr>
        <p:spPr bwMode="auto">
          <a:xfrm>
            <a:off x="2686050" y="1395413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139274" name="AutoShape 10"/>
          <p:cNvSpPr>
            <a:spLocks noChangeArrowheads="1"/>
          </p:cNvSpPr>
          <p:nvPr/>
        </p:nvSpPr>
        <p:spPr bwMode="auto">
          <a:xfrm>
            <a:off x="3108325" y="863600"/>
            <a:ext cx="6035675" cy="1905000"/>
          </a:xfrm>
          <a:prstGeom prst="cloudCallout">
            <a:avLst>
              <a:gd name="adj1" fmla="val -47491"/>
              <a:gd name="adj2" fmla="val 54940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Notice that the points lie on a decreasing curve</a:t>
            </a:r>
          </a:p>
          <a:p>
            <a:pPr algn="ctr"/>
            <a:r>
              <a:rPr lang="en-GB" sz="2400">
                <a:solidFill>
                  <a:srgbClr val="080808"/>
                </a:solidFill>
              </a:rPr>
              <a:t>so inverse proportion</a:t>
            </a:r>
          </a:p>
        </p:txBody>
      </p:sp>
      <p:sp>
        <p:nvSpPr>
          <p:cNvPr id="37894" name="TextBox 10"/>
          <p:cNvSpPr txBox="1">
            <a:spLocks noChangeArrowheads="1"/>
          </p:cNvSpPr>
          <p:nvPr/>
        </p:nvSpPr>
        <p:spPr bwMode="auto">
          <a:xfrm>
            <a:off x="2627313" y="282575"/>
            <a:ext cx="3451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80808"/>
                </a:solidFill>
              </a:rPr>
              <a:t>Inverse Proportion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531938" y="1325563"/>
          <a:ext cx="1011237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0" name="Equation" r:id="rId4" imgW="418918" imgH="393529" progId="Equation.DSMT4">
                  <p:embed/>
                </p:oleObj>
              </mc:Choice>
              <mc:Fallback>
                <p:oleObj name="Equation" r:id="rId4" imgW="418918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938" y="1325563"/>
                        <a:ext cx="1011237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1531938" y="2265363"/>
          <a:ext cx="942975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Equation" r:id="rId6" imgW="457002" imgH="393529" progId="Equation.DSMT4">
                  <p:embed/>
                </p:oleObj>
              </mc:Choice>
              <mc:Fallback>
                <p:oleObj name="Equation" r:id="rId6" imgW="457002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938" y="2265363"/>
                        <a:ext cx="942975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1531938" y="3322638"/>
          <a:ext cx="10223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2" name="Equation" r:id="rId8" imgW="494870" imgH="177646" progId="Equation.DSMT4">
                  <p:embed/>
                </p:oleObj>
              </mc:Choice>
              <mc:Fallback>
                <p:oleObj name="Equation" r:id="rId8" imgW="494870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938" y="3322638"/>
                        <a:ext cx="102235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1531938" y="3895725"/>
          <a:ext cx="24384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3" name="Equation" r:id="rId10" imgW="1180588" imgH="177723" progId="Equation.DSMT4">
                  <p:embed/>
                </p:oleObj>
              </mc:Choice>
              <mc:Fallback>
                <p:oleObj name="Equation" r:id="rId10" imgW="1180588" imgH="17772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938" y="3895725"/>
                        <a:ext cx="24384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1577975" y="4364038"/>
          <a:ext cx="147161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4" name="Equation" r:id="rId12" imgW="609336" imgH="393529" progId="Equation.DSMT4">
                  <p:embed/>
                </p:oleObj>
              </mc:Choice>
              <mc:Fallback>
                <p:oleObj name="Equation" r:id="rId12" imgW="609336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975" y="4364038"/>
                        <a:ext cx="1471613" cy="950912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38100">
                        <a:solidFill>
                          <a:srgbClr val="080808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38916" name="Text Box 8"/>
          <p:cNvSpPr txBox="1">
            <a:spLocks noChangeArrowheads="1"/>
          </p:cNvSpPr>
          <p:nvPr/>
        </p:nvSpPr>
        <p:spPr bwMode="auto">
          <a:xfrm>
            <a:off x="2686050" y="1395413"/>
            <a:ext cx="3979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 Graphs</a:t>
            </a:r>
          </a:p>
        </p:txBody>
      </p:sp>
      <p:sp>
        <p:nvSpPr>
          <p:cNvPr id="38917" name="Text Box 12"/>
          <p:cNvSpPr txBox="1">
            <a:spLocks noChangeArrowheads="1"/>
          </p:cNvSpPr>
          <p:nvPr/>
        </p:nvSpPr>
        <p:spPr bwMode="auto">
          <a:xfrm>
            <a:off x="3271838" y="2189163"/>
            <a:ext cx="2419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400" u="sng">
                <a:solidFill>
                  <a:srgbClr val="FFFF00"/>
                </a:solidFill>
              </a:rPr>
              <a:t>KeyPoint</a:t>
            </a:r>
          </a:p>
        </p:txBody>
      </p:sp>
      <p:sp>
        <p:nvSpPr>
          <p:cNvPr id="140301" name="Text Box 13"/>
          <p:cNvSpPr txBox="1">
            <a:spLocks noChangeArrowheads="1"/>
          </p:cNvSpPr>
          <p:nvPr/>
        </p:nvSpPr>
        <p:spPr bwMode="auto">
          <a:xfrm>
            <a:off x="1600200" y="3109913"/>
            <a:ext cx="660717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600">
                <a:solidFill>
                  <a:srgbClr val="FFFF00"/>
                </a:solidFill>
              </a:rPr>
              <a:t>Two quantities which are in </a:t>
            </a:r>
          </a:p>
          <a:p>
            <a:pPr algn="ctr" eaLnBrk="1" hangingPunct="1"/>
            <a:r>
              <a:rPr lang="en-GB" sz="3600">
                <a:solidFill>
                  <a:srgbClr val="FFFF00"/>
                </a:solidFill>
              </a:rPr>
              <a:t>Inverse Proportion</a:t>
            </a:r>
          </a:p>
          <a:p>
            <a:pPr algn="ctr" eaLnBrk="1" hangingPunct="1"/>
            <a:r>
              <a:rPr lang="en-GB" sz="3600" u="sng"/>
              <a:t>always</a:t>
            </a:r>
            <a:r>
              <a:rPr lang="en-GB" sz="3600">
                <a:solidFill>
                  <a:srgbClr val="FFFF00"/>
                </a:solidFill>
              </a:rPr>
              <a:t> lie on a decrease curve</a:t>
            </a:r>
          </a:p>
        </p:txBody>
      </p:sp>
      <p:grpSp>
        <p:nvGrpSpPr>
          <p:cNvPr id="38919" name="Group 20"/>
          <p:cNvGrpSpPr>
            <a:grpSpLocks/>
          </p:cNvGrpSpPr>
          <p:nvPr/>
        </p:nvGrpSpPr>
        <p:grpSpPr bwMode="auto">
          <a:xfrm>
            <a:off x="7058025" y="4991100"/>
            <a:ext cx="1654175" cy="1401763"/>
            <a:chOff x="263" y="654"/>
            <a:chExt cx="768" cy="540"/>
          </a:xfrm>
        </p:grpSpPr>
        <p:sp>
          <p:nvSpPr>
            <p:cNvPr id="38925" name="Line 14"/>
            <p:cNvSpPr>
              <a:spLocks noChangeShapeType="1"/>
            </p:cNvSpPr>
            <p:nvPr/>
          </p:nvSpPr>
          <p:spPr bwMode="auto">
            <a:xfrm flipH="1">
              <a:off x="569" y="654"/>
              <a:ext cx="0" cy="5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Line 15"/>
            <p:cNvSpPr>
              <a:spLocks noChangeShapeType="1"/>
            </p:cNvSpPr>
            <p:nvPr/>
          </p:nvSpPr>
          <p:spPr bwMode="auto">
            <a:xfrm>
              <a:off x="263" y="1014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20" name="Group 21"/>
          <p:cNvGrpSpPr>
            <a:grpSpLocks/>
          </p:cNvGrpSpPr>
          <p:nvPr/>
        </p:nvGrpSpPr>
        <p:grpSpPr bwMode="auto">
          <a:xfrm>
            <a:off x="960438" y="1993900"/>
            <a:ext cx="1654175" cy="1401763"/>
            <a:chOff x="263" y="654"/>
            <a:chExt cx="768" cy="540"/>
          </a:xfrm>
        </p:grpSpPr>
        <p:sp>
          <p:nvSpPr>
            <p:cNvPr id="38923" name="Line 22"/>
            <p:cNvSpPr>
              <a:spLocks noChangeShapeType="1"/>
            </p:cNvSpPr>
            <p:nvPr/>
          </p:nvSpPr>
          <p:spPr bwMode="auto">
            <a:xfrm flipH="1">
              <a:off x="569" y="654"/>
              <a:ext cx="0" cy="5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Line 23"/>
            <p:cNvSpPr>
              <a:spLocks noChangeShapeType="1"/>
            </p:cNvSpPr>
            <p:nvPr/>
          </p:nvSpPr>
          <p:spPr bwMode="auto">
            <a:xfrm>
              <a:off x="263" y="1014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Freeform 19"/>
          <p:cNvSpPr/>
          <p:nvPr/>
        </p:nvSpPr>
        <p:spPr>
          <a:xfrm>
            <a:off x="7831138" y="5164138"/>
            <a:ext cx="720725" cy="649287"/>
          </a:xfrm>
          <a:custGeom>
            <a:avLst/>
            <a:gdLst>
              <a:gd name="connsiteX0" fmla="*/ 0 w 721217"/>
              <a:gd name="connsiteY0" fmla="*/ 0 h 648237"/>
              <a:gd name="connsiteX1" fmla="*/ 141668 w 721217"/>
              <a:gd name="connsiteY1" fmla="*/ 540913 h 648237"/>
              <a:gd name="connsiteX2" fmla="*/ 721217 w 721217"/>
              <a:gd name="connsiteY2" fmla="*/ 643944 h 64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1217" h="648237">
                <a:moveTo>
                  <a:pt x="0" y="0"/>
                </a:moveTo>
                <a:cubicBezTo>
                  <a:pt x="10732" y="216794"/>
                  <a:pt x="21465" y="433589"/>
                  <a:pt x="141668" y="540913"/>
                </a:cubicBezTo>
                <a:cubicBezTo>
                  <a:pt x="261871" y="648237"/>
                  <a:pt x="491544" y="646090"/>
                  <a:pt x="721217" y="643944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" name="Freeform 20"/>
          <p:cNvSpPr/>
          <p:nvPr/>
        </p:nvSpPr>
        <p:spPr>
          <a:xfrm>
            <a:off x="1736725" y="2174875"/>
            <a:ext cx="720725" cy="647700"/>
          </a:xfrm>
          <a:custGeom>
            <a:avLst/>
            <a:gdLst>
              <a:gd name="connsiteX0" fmla="*/ 0 w 721217"/>
              <a:gd name="connsiteY0" fmla="*/ 0 h 648237"/>
              <a:gd name="connsiteX1" fmla="*/ 141668 w 721217"/>
              <a:gd name="connsiteY1" fmla="*/ 540913 h 648237"/>
              <a:gd name="connsiteX2" fmla="*/ 721217 w 721217"/>
              <a:gd name="connsiteY2" fmla="*/ 643944 h 64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1217" h="648237">
                <a:moveTo>
                  <a:pt x="0" y="0"/>
                </a:moveTo>
                <a:cubicBezTo>
                  <a:pt x="10732" y="216794"/>
                  <a:pt x="21465" y="433589"/>
                  <a:pt x="141668" y="540913"/>
                </a:cubicBezTo>
                <a:cubicBezTo>
                  <a:pt x="261871" y="648237"/>
                  <a:pt x="491544" y="646090"/>
                  <a:pt x="721217" y="643944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0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39940" name="Text Box 7"/>
          <p:cNvSpPr txBox="1">
            <a:spLocks noChangeArrowheads="1"/>
          </p:cNvSpPr>
          <p:nvPr/>
        </p:nvSpPr>
        <p:spPr bwMode="auto">
          <a:xfrm>
            <a:off x="927100" y="2185988"/>
            <a:ext cx="82169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</a:t>
            </a:r>
            <a:r>
              <a:rPr lang="en-GB">
                <a:solidFill>
                  <a:srgbClr val="FFFF00"/>
                </a:solidFill>
              </a:rPr>
              <a:t>: 	Plot the points in the table below.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Show that they are in Inverse Proportion.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Find the formula connecting </a:t>
            </a:r>
            <a:r>
              <a:rPr lang="en-GB"/>
              <a:t>V</a:t>
            </a:r>
            <a:r>
              <a:rPr lang="en-GB">
                <a:solidFill>
                  <a:srgbClr val="FFFF00"/>
                </a:solidFill>
              </a:rPr>
              <a:t> and </a:t>
            </a:r>
            <a:r>
              <a:rPr lang="en-GB"/>
              <a:t>N </a:t>
            </a:r>
            <a:r>
              <a:rPr lang="en-GB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39941" name="Text Box 8"/>
          <p:cNvSpPr txBox="1">
            <a:spLocks noChangeArrowheads="1"/>
          </p:cNvSpPr>
          <p:nvPr/>
        </p:nvSpPr>
        <p:spPr bwMode="auto">
          <a:xfrm>
            <a:off x="2686050" y="1395413"/>
            <a:ext cx="3984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 Graphs</a:t>
            </a:r>
          </a:p>
        </p:txBody>
      </p:sp>
      <p:sp>
        <p:nvSpPr>
          <p:cNvPr id="142345" name="Text Box 9"/>
          <p:cNvSpPr txBox="1">
            <a:spLocks noChangeArrowheads="1"/>
          </p:cNvSpPr>
          <p:nvPr/>
        </p:nvSpPr>
        <p:spPr bwMode="auto">
          <a:xfrm>
            <a:off x="1274763" y="5408613"/>
            <a:ext cx="7489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We plot the points (1,1200) , (2,600)  etc...</a:t>
            </a:r>
          </a:p>
        </p:txBody>
      </p:sp>
      <p:graphicFrame>
        <p:nvGraphicFramePr>
          <p:cNvPr id="142367" name="Group 31"/>
          <p:cNvGraphicFramePr>
            <a:graphicFrameLocks noGrp="1"/>
          </p:cNvGraphicFramePr>
          <p:nvPr/>
        </p:nvGraphicFramePr>
        <p:xfrm>
          <a:off x="1223963" y="3838575"/>
          <a:ext cx="7456487" cy="1101725"/>
        </p:xfrm>
        <a:graphic>
          <a:graphicData uri="http://schemas.openxmlformats.org/drawingml/2006/table">
            <a:tbl>
              <a:tblPr/>
              <a:tblGrid>
                <a:gridCol w="1243237"/>
                <a:gridCol w="1243237"/>
                <a:gridCol w="1240304"/>
                <a:gridCol w="1243237"/>
                <a:gridCol w="1243237"/>
                <a:gridCol w="1243237"/>
              </a:tblGrid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</a:t>
                      </a:r>
                    </a:p>
                  </a:txBody>
                  <a:tcPr marL="91435" marR="914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V</a:t>
                      </a:r>
                    </a:p>
                  </a:txBody>
                  <a:tcPr marL="91435" marR="914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1200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600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400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300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240</a:t>
                      </a: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54"/>
          <p:cNvGrpSpPr>
            <a:grpSpLocks/>
          </p:cNvGrpSpPr>
          <p:nvPr/>
        </p:nvGrpSpPr>
        <p:grpSpPr bwMode="auto">
          <a:xfrm rot="-5400000">
            <a:off x="5024438" y="3040062"/>
            <a:ext cx="4318000" cy="2149475"/>
            <a:chOff x="1964" y="2150"/>
            <a:chExt cx="2720" cy="1354"/>
          </a:xfrm>
        </p:grpSpPr>
        <p:sp>
          <p:nvSpPr>
            <p:cNvPr id="41015" name="Line 30"/>
            <p:cNvSpPr>
              <a:spLocks noChangeShapeType="1"/>
            </p:cNvSpPr>
            <p:nvPr/>
          </p:nvSpPr>
          <p:spPr bwMode="auto">
            <a:xfrm>
              <a:off x="1964" y="2150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6" name="Line 31"/>
            <p:cNvSpPr>
              <a:spLocks noChangeShapeType="1"/>
            </p:cNvSpPr>
            <p:nvPr/>
          </p:nvSpPr>
          <p:spPr bwMode="auto">
            <a:xfrm>
              <a:off x="1964" y="2601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7" name="Line 33"/>
            <p:cNvSpPr>
              <a:spLocks noChangeShapeType="1"/>
            </p:cNvSpPr>
            <p:nvPr/>
          </p:nvSpPr>
          <p:spPr bwMode="auto">
            <a:xfrm>
              <a:off x="1964" y="3504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8" name="Line 34"/>
            <p:cNvSpPr>
              <a:spLocks noChangeShapeType="1"/>
            </p:cNvSpPr>
            <p:nvPr/>
          </p:nvSpPr>
          <p:spPr bwMode="auto">
            <a:xfrm>
              <a:off x="1964" y="2375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9" name="Line 35"/>
            <p:cNvSpPr>
              <a:spLocks noChangeShapeType="1"/>
            </p:cNvSpPr>
            <p:nvPr/>
          </p:nvSpPr>
          <p:spPr bwMode="auto">
            <a:xfrm>
              <a:off x="1964" y="2827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0" name="Line 36"/>
            <p:cNvSpPr>
              <a:spLocks noChangeShapeType="1"/>
            </p:cNvSpPr>
            <p:nvPr/>
          </p:nvSpPr>
          <p:spPr bwMode="auto">
            <a:xfrm>
              <a:off x="1964" y="3278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1" name="Line 37"/>
            <p:cNvSpPr>
              <a:spLocks noChangeShapeType="1"/>
            </p:cNvSpPr>
            <p:nvPr/>
          </p:nvSpPr>
          <p:spPr bwMode="auto">
            <a:xfrm>
              <a:off x="1964" y="3052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22" name="Group 45"/>
            <p:cNvGrpSpPr>
              <a:grpSpLocks/>
            </p:cNvGrpSpPr>
            <p:nvPr/>
          </p:nvGrpSpPr>
          <p:grpSpPr bwMode="auto">
            <a:xfrm rot="5400000">
              <a:off x="1970" y="2150"/>
              <a:ext cx="1354" cy="1354"/>
              <a:chOff x="2077" y="2263"/>
              <a:chExt cx="2720" cy="1354"/>
            </a:xfrm>
          </p:grpSpPr>
          <p:sp>
            <p:nvSpPr>
              <p:cNvPr id="41029" name="Line 38"/>
              <p:cNvSpPr>
                <a:spLocks noChangeShapeType="1"/>
              </p:cNvSpPr>
              <p:nvPr/>
            </p:nvSpPr>
            <p:spPr bwMode="auto">
              <a:xfrm>
                <a:off x="2077" y="2263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0" name="Line 39"/>
              <p:cNvSpPr>
                <a:spLocks noChangeShapeType="1"/>
              </p:cNvSpPr>
              <p:nvPr/>
            </p:nvSpPr>
            <p:spPr bwMode="auto">
              <a:xfrm>
                <a:off x="2077" y="2714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1" name="Line 40"/>
              <p:cNvSpPr>
                <a:spLocks noChangeShapeType="1"/>
              </p:cNvSpPr>
              <p:nvPr/>
            </p:nvSpPr>
            <p:spPr bwMode="auto">
              <a:xfrm>
                <a:off x="2077" y="3617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2" name="Line 41"/>
              <p:cNvSpPr>
                <a:spLocks noChangeShapeType="1"/>
              </p:cNvSpPr>
              <p:nvPr/>
            </p:nvSpPr>
            <p:spPr bwMode="auto">
              <a:xfrm>
                <a:off x="2077" y="2488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3" name="Line 42"/>
              <p:cNvSpPr>
                <a:spLocks noChangeShapeType="1"/>
              </p:cNvSpPr>
              <p:nvPr/>
            </p:nvSpPr>
            <p:spPr bwMode="auto">
              <a:xfrm>
                <a:off x="2077" y="2940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4" name="Line 43"/>
              <p:cNvSpPr>
                <a:spLocks noChangeShapeType="1"/>
              </p:cNvSpPr>
              <p:nvPr/>
            </p:nvSpPr>
            <p:spPr bwMode="auto">
              <a:xfrm>
                <a:off x="2077" y="3391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5" name="Line 44"/>
              <p:cNvSpPr>
                <a:spLocks noChangeShapeType="1"/>
              </p:cNvSpPr>
              <p:nvPr/>
            </p:nvSpPr>
            <p:spPr bwMode="auto">
              <a:xfrm>
                <a:off x="2077" y="3165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23" name="Line 48"/>
            <p:cNvSpPr>
              <a:spLocks noChangeShapeType="1"/>
            </p:cNvSpPr>
            <p:nvPr/>
          </p:nvSpPr>
          <p:spPr bwMode="auto">
            <a:xfrm rot="5400000">
              <a:off x="3773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4" name="Line 49"/>
            <p:cNvSpPr>
              <a:spLocks noChangeShapeType="1"/>
            </p:cNvSpPr>
            <p:nvPr/>
          </p:nvSpPr>
          <p:spPr bwMode="auto">
            <a:xfrm rot="5400000">
              <a:off x="2870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5" name="Line 50"/>
            <p:cNvSpPr>
              <a:spLocks noChangeShapeType="1"/>
            </p:cNvSpPr>
            <p:nvPr/>
          </p:nvSpPr>
          <p:spPr bwMode="auto">
            <a:xfrm rot="5400000">
              <a:off x="3999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6" name="Line 51"/>
            <p:cNvSpPr>
              <a:spLocks noChangeShapeType="1"/>
            </p:cNvSpPr>
            <p:nvPr/>
          </p:nvSpPr>
          <p:spPr bwMode="auto">
            <a:xfrm rot="5400000">
              <a:off x="3547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7" name="Line 52"/>
            <p:cNvSpPr>
              <a:spLocks noChangeShapeType="1"/>
            </p:cNvSpPr>
            <p:nvPr/>
          </p:nvSpPr>
          <p:spPr bwMode="auto">
            <a:xfrm rot="5400000">
              <a:off x="3096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8" name="Line 53"/>
            <p:cNvSpPr>
              <a:spLocks noChangeShapeType="1"/>
            </p:cNvSpPr>
            <p:nvPr/>
          </p:nvSpPr>
          <p:spPr bwMode="auto">
            <a:xfrm rot="5400000">
              <a:off x="3322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" name="Freeform 63"/>
          <p:cNvSpPr/>
          <p:nvPr/>
        </p:nvSpPr>
        <p:spPr>
          <a:xfrm>
            <a:off x="6438900" y="1982788"/>
            <a:ext cx="1493838" cy="3413125"/>
          </a:xfrm>
          <a:custGeom>
            <a:avLst/>
            <a:gdLst>
              <a:gd name="connsiteX0" fmla="*/ 0 w 1493949"/>
              <a:gd name="connsiteY0" fmla="*/ 0 h 3412902"/>
              <a:gd name="connsiteX1" fmla="*/ 386366 w 1493949"/>
              <a:gd name="connsiteY1" fmla="*/ 2202288 h 3412902"/>
              <a:gd name="connsiteX2" fmla="*/ 940157 w 1493949"/>
              <a:gd name="connsiteY2" fmla="*/ 3052293 h 3412902"/>
              <a:gd name="connsiteX3" fmla="*/ 1493949 w 1493949"/>
              <a:gd name="connsiteY3" fmla="*/ 3412902 h 341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3949" h="3412902">
                <a:moveTo>
                  <a:pt x="0" y="0"/>
                </a:moveTo>
                <a:cubicBezTo>
                  <a:pt x="114836" y="846786"/>
                  <a:pt x="229673" y="1693573"/>
                  <a:pt x="386366" y="2202288"/>
                </a:cubicBezTo>
                <a:cubicBezTo>
                  <a:pt x="543059" y="2711003"/>
                  <a:pt x="755560" y="2850524"/>
                  <a:pt x="940157" y="3052293"/>
                </a:cubicBezTo>
                <a:cubicBezTo>
                  <a:pt x="1124754" y="3254062"/>
                  <a:pt x="1309351" y="3333482"/>
                  <a:pt x="1493949" y="3412902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1938338" y="4079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40966" name="Text Box 7"/>
          <p:cNvSpPr txBox="1">
            <a:spLocks noChangeArrowheads="1"/>
          </p:cNvSpPr>
          <p:nvPr/>
        </p:nvSpPr>
        <p:spPr bwMode="auto">
          <a:xfrm>
            <a:off x="952500" y="1973263"/>
            <a:ext cx="407828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Plotting the points</a:t>
            </a:r>
          </a:p>
          <a:p>
            <a:pPr eaLnBrk="1" hangingPunct="1"/>
            <a:endParaRPr lang="en-GB" sz="2400">
              <a:solidFill>
                <a:srgbClr val="FFFF00"/>
              </a:solidFill>
            </a:endParaRPr>
          </a:p>
          <a:p>
            <a:pPr eaLnBrk="1" hangingPunct="1"/>
            <a:r>
              <a:rPr lang="en-GB" sz="2400"/>
              <a:t>(1,1200) , (2,600) , (3,400) </a:t>
            </a:r>
          </a:p>
          <a:p>
            <a:pPr eaLnBrk="1" hangingPunct="1"/>
            <a:r>
              <a:rPr lang="en-GB" sz="2400"/>
              <a:t>(4,300) , (5, 240)</a:t>
            </a:r>
          </a:p>
        </p:txBody>
      </p:sp>
      <p:sp>
        <p:nvSpPr>
          <p:cNvPr id="40967" name="Text Box 8"/>
          <p:cNvSpPr txBox="1">
            <a:spLocks noChangeArrowheads="1"/>
          </p:cNvSpPr>
          <p:nvPr/>
        </p:nvSpPr>
        <p:spPr bwMode="auto">
          <a:xfrm>
            <a:off x="2686050" y="1060450"/>
            <a:ext cx="4129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 Graphs</a:t>
            </a:r>
          </a:p>
        </p:txBody>
      </p:sp>
      <p:sp>
        <p:nvSpPr>
          <p:cNvPr id="143418" name="Oval 58"/>
          <p:cNvSpPr>
            <a:spLocks noChangeArrowheads="1"/>
          </p:cNvSpPr>
          <p:nvPr/>
        </p:nvSpPr>
        <p:spPr bwMode="auto">
          <a:xfrm>
            <a:off x="7496175" y="5106988"/>
            <a:ext cx="131763" cy="131762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9" name="Oval 59"/>
          <p:cNvSpPr>
            <a:spLocks noChangeArrowheads="1"/>
          </p:cNvSpPr>
          <p:nvPr/>
        </p:nvSpPr>
        <p:spPr bwMode="auto">
          <a:xfrm>
            <a:off x="6742113" y="4054475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0" name="Oval 60"/>
          <p:cNvSpPr>
            <a:spLocks noChangeArrowheads="1"/>
          </p:cNvSpPr>
          <p:nvPr/>
        </p:nvSpPr>
        <p:spPr bwMode="auto">
          <a:xfrm>
            <a:off x="7107238" y="4762500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1" name="Oval 61"/>
          <p:cNvSpPr>
            <a:spLocks noChangeArrowheads="1"/>
          </p:cNvSpPr>
          <p:nvPr/>
        </p:nvSpPr>
        <p:spPr bwMode="auto">
          <a:xfrm>
            <a:off x="6402388" y="1908175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3" name="Text Box 63"/>
          <p:cNvSpPr txBox="1">
            <a:spLocks noChangeArrowheads="1"/>
          </p:cNvSpPr>
          <p:nvPr/>
        </p:nvSpPr>
        <p:spPr bwMode="auto">
          <a:xfrm>
            <a:off x="5861050" y="624998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0</a:t>
            </a:r>
          </a:p>
        </p:txBody>
      </p:sp>
      <p:sp>
        <p:nvSpPr>
          <p:cNvPr id="143424" name="Text Box 64"/>
          <p:cNvSpPr txBox="1">
            <a:spLocks noChangeArrowheads="1"/>
          </p:cNvSpPr>
          <p:nvPr/>
        </p:nvSpPr>
        <p:spPr bwMode="auto">
          <a:xfrm>
            <a:off x="6302375" y="6249988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</a:t>
            </a:r>
          </a:p>
        </p:txBody>
      </p:sp>
      <p:sp>
        <p:nvSpPr>
          <p:cNvPr id="143425" name="Text Box 65"/>
          <p:cNvSpPr txBox="1">
            <a:spLocks noChangeArrowheads="1"/>
          </p:cNvSpPr>
          <p:nvPr/>
        </p:nvSpPr>
        <p:spPr bwMode="auto">
          <a:xfrm>
            <a:off x="6616700" y="624998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2</a:t>
            </a:r>
          </a:p>
        </p:txBody>
      </p:sp>
      <p:sp>
        <p:nvSpPr>
          <p:cNvPr id="143426" name="Text Box 66"/>
          <p:cNvSpPr txBox="1">
            <a:spLocks noChangeArrowheads="1"/>
          </p:cNvSpPr>
          <p:nvPr/>
        </p:nvSpPr>
        <p:spPr bwMode="auto">
          <a:xfrm>
            <a:off x="6980238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3</a:t>
            </a:r>
          </a:p>
        </p:txBody>
      </p:sp>
      <p:sp>
        <p:nvSpPr>
          <p:cNvPr id="143427" name="Text Box 67"/>
          <p:cNvSpPr txBox="1">
            <a:spLocks noChangeArrowheads="1"/>
          </p:cNvSpPr>
          <p:nvPr/>
        </p:nvSpPr>
        <p:spPr bwMode="auto">
          <a:xfrm>
            <a:off x="7342188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4</a:t>
            </a:r>
          </a:p>
        </p:txBody>
      </p:sp>
      <p:sp>
        <p:nvSpPr>
          <p:cNvPr id="143428" name="Text Box 68"/>
          <p:cNvSpPr txBox="1">
            <a:spLocks noChangeArrowheads="1"/>
          </p:cNvSpPr>
          <p:nvPr/>
        </p:nvSpPr>
        <p:spPr bwMode="auto">
          <a:xfrm>
            <a:off x="5202238" y="2479675"/>
            <a:ext cx="884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1000</a:t>
            </a:r>
          </a:p>
        </p:txBody>
      </p:sp>
      <p:sp>
        <p:nvSpPr>
          <p:cNvPr id="143430" name="Text Box 70"/>
          <p:cNvSpPr txBox="1">
            <a:spLocks noChangeArrowheads="1"/>
          </p:cNvSpPr>
          <p:nvPr/>
        </p:nvSpPr>
        <p:spPr bwMode="auto">
          <a:xfrm>
            <a:off x="5202238" y="1768475"/>
            <a:ext cx="884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1200</a:t>
            </a:r>
          </a:p>
        </p:txBody>
      </p:sp>
      <p:sp>
        <p:nvSpPr>
          <p:cNvPr id="143435" name="Text Box 75"/>
          <p:cNvSpPr txBox="1">
            <a:spLocks noChangeArrowheads="1"/>
          </p:cNvSpPr>
          <p:nvPr/>
        </p:nvSpPr>
        <p:spPr bwMode="auto">
          <a:xfrm>
            <a:off x="5340350" y="5318125"/>
            <a:ext cx="74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200</a:t>
            </a:r>
          </a:p>
        </p:txBody>
      </p:sp>
      <p:sp>
        <p:nvSpPr>
          <p:cNvPr id="143437" name="Text Box 77"/>
          <p:cNvSpPr txBox="1">
            <a:spLocks noChangeArrowheads="1"/>
          </p:cNvSpPr>
          <p:nvPr/>
        </p:nvSpPr>
        <p:spPr bwMode="auto">
          <a:xfrm>
            <a:off x="5340350" y="4608513"/>
            <a:ext cx="74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400</a:t>
            </a:r>
          </a:p>
        </p:txBody>
      </p:sp>
      <p:sp>
        <p:nvSpPr>
          <p:cNvPr id="143439" name="Text Box 79"/>
          <p:cNvSpPr txBox="1">
            <a:spLocks noChangeArrowheads="1"/>
          </p:cNvSpPr>
          <p:nvPr/>
        </p:nvSpPr>
        <p:spPr bwMode="auto">
          <a:xfrm>
            <a:off x="5340350" y="3898900"/>
            <a:ext cx="74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600</a:t>
            </a:r>
          </a:p>
        </p:txBody>
      </p:sp>
      <p:sp>
        <p:nvSpPr>
          <p:cNvPr id="143441" name="Text Box 81"/>
          <p:cNvSpPr txBox="1">
            <a:spLocks noChangeArrowheads="1"/>
          </p:cNvSpPr>
          <p:nvPr/>
        </p:nvSpPr>
        <p:spPr bwMode="auto">
          <a:xfrm>
            <a:off x="5340350" y="3189288"/>
            <a:ext cx="74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800</a:t>
            </a:r>
          </a:p>
        </p:txBody>
      </p:sp>
      <p:sp>
        <p:nvSpPr>
          <p:cNvPr id="143443" name="Text Box 83"/>
          <p:cNvSpPr txBox="1">
            <a:spLocks noChangeArrowheads="1"/>
          </p:cNvSpPr>
          <p:nvPr/>
        </p:nvSpPr>
        <p:spPr bwMode="auto">
          <a:xfrm>
            <a:off x="1039813" y="3856038"/>
            <a:ext cx="371157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/>
              <a:t>Since the points lie on a</a:t>
            </a:r>
          </a:p>
          <a:p>
            <a:pPr algn="ctr" eaLnBrk="1" hangingPunct="1"/>
            <a:r>
              <a:rPr lang="en-GB" sz="2400"/>
              <a:t>decreasing curve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V</a:t>
            </a:r>
            <a:r>
              <a:rPr lang="en-GB" sz="2400"/>
              <a:t> and </a:t>
            </a:r>
            <a:r>
              <a:rPr lang="en-GB">
                <a:solidFill>
                  <a:srgbClr val="FFFF00"/>
                </a:solidFill>
              </a:rPr>
              <a:t>N</a:t>
            </a:r>
            <a:r>
              <a:rPr lang="en-GB" sz="2400"/>
              <a:t> are in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Inverse Proportion</a:t>
            </a:r>
            <a:r>
              <a:rPr lang="en-GB" sz="2400"/>
              <a:t>.</a:t>
            </a:r>
          </a:p>
        </p:txBody>
      </p:sp>
      <p:grpSp>
        <p:nvGrpSpPr>
          <p:cNvPr id="4" name="Group 85"/>
          <p:cNvGrpSpPr>
            <a:grpSpLocks/>
          </p:cNvGrpSpPr>
          <p:nvPr/>
        </p:nvGrpSpPr>
        <p:grpSpPr bwMode="auto">
          <a:xfrm>
            <a:off x="6107113" y="6259513"/>
            <a:ext cx="2763837" cy="581025"/>
            <a:chOff x="3847" y="3943"/>
            <a:chExt cx="1741" cy="366"/>
          </a:xfrm>
        </p:grpSpPr>
        <p:sp>
          <p:nvSpPr>
            <p:cNvPr id="41013" name="Line 55"/>
            <p:cNvSpPr>
              <a:spLocks noChangeShapeType="1"/>
            </p:cNvSpPr>
            <p:nvPr/>
          </p:nvSpPr>
          <p:spPr bwMode="auto">
            <a:xfrm>
              <a:off x="3847" y="3943"/>
              <a:ext cx="1687" cy="0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4" name="Text Box 84"/>
            <p:cNvSpPr txBox="1">
              <a:spLocks noChangeArrowheads="1"/>
            </p:cNvSpPr>
            <p:nvPr/>
          </p:nvSpPr>
          <p:spPr bwMode="auto">
            <a:xfrm>
              <a:off x="5291" y="3979"/>
              <a:ext cx="29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N</a:t>
              </a:r>
            </a:p>
          </p:txBody>
        </p:sp>
      </p:grpSp>
      <p:grpSp>
        <p:nvGrpSpPr>
          <p:cNvPr id="5" name="Group 89"/>
          <p:cNvGrpSpPr>
            <a:grpSpLocks/>
          </p:cNvGrpSpPr>
          <p:nvPr/>
        </p:nvGrpSpPr>
        <p:grpSpPr bwMode="auto">
          <a:xfrm>
            <a:off x="6103938" y="1343025"/>
            <a:ext cx="457200" cy="4946650"/>
            <a:chOff x="3845" y="846"/>
            <a:chExt cx="288" cy="3116"/>
          </a:xfrm>
        </p:grpSpPr>
        <p:sp>
          <p:nvSpPr>
            <p:cNvPr id="41011" name="Line 56"/>
            <p:cNvSpPr>
              <a:spLocks noChangeShapeType="1"/>
            </p:cNvSpPr>
            <p:nvPr/>
          </p:nvSpPr>
          <p:spPr bwMode="auto">
            <a:xfrm rot="5400000" flipH="1">
              <a:off x="2426" y="2535"/>
              <a:ext cx="2846" cy="7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2" name="Text Box 88"/>
            <p:cNvSpPr txBox="1">
              <a:spLocks noChangeArrowheads="1"/>
            </p:cNvSpPr>
            <p:nvPr/>
          </p:nvSpPr>
          <p:spPr bwMode="auto">
            <a:xfrm>
              <a:off x="3849" y="846"/>
              <a:ext cx="28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3200">
                  <a:solidFill>
                    <a:srgbClr val="FFFF00"/>
                  </a:solidFill>
                </a:rPr>
                <a:t>V</a:t>
              </a:r>
            </a:p>
          </p:txBody>
        </p:sp>
      </p:grpSp>
      <p:sp>
        <p:nvSpPr>
          <p:cNvPr id="62" name="Text Box 67"/>
          <p:cNvSpPr txBox="1">
            <a:spLocks noChangeArrowheads="1"/>
          </p:cNvSpPr>
          <p:nvPr/>
        </p:nvSpPr>
        <p:spPr bwMode="auto">
          <a:xfrm>
            <a:off x="7688263" y="62499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5</a:t>
            </a:r>
          </a:p>
        </p:txBody>
      </p:sp>
      <p:sp>
        <p:nvSpPr>
          <p:cNvPr id="63" name="Oval 58"/>
          <p:cNvSpPr>
            <a:spLocks noChangeArrowheads="1"/>
          </p:cNvSpPr>
          <p:nvPr/>
        </p:nvSpPr>
        <p:spPr bwMode="auto">
          <a:xfrm>
            <a:off x="7815263" y="5297488"/>
            <a:ext cx="131762" cy="131762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95"/>
          <p:cNvGrpSpPr>
            <a:grpSpLocks/>
          </p:cNvGrpSpPr>
          <p:nvPr/>
        </p:nvGrpSpPr>
        <p:grpSpPr bwMode="auto">
          <a:xfrm>
            <a:off x="193675" y="0"/>
            <a:ext cx="8950325" cy="4521200"/>
            <a:chOff x="193182" y="0"/>
            <a:chExt cx="8950818" cy="4520485"/>
          </a:xfrm>
        </p:grpSpPr>
        <p:grpSp>
          <p:nvGrpSpPr>
            <p:cNvPr id="41005" name="Group 67"/>
            <p:cNvGrpSpPr>
              <a:grpSpLocks/>
            </p:cNvGrpSpPr>
            <p:nvPr/>
          </p:nvGrpSpPr>
          <p:grpSpPr bwMode="auto">
            <a:xfrm>
              <a:off x="193182" y="0"/>
              <a:ext cx="8950818" cy="4520485"/>
              <a:chOff x="193182" y="0"/>
              <a:chExt cx="8950818" cy="4520485"/>
            </a:xfrm>
          </p:grpSpPr>
          <p:graphicFrame>
            <p:nvGraphicFramePr>
              <p:cNvPr id="41008" name="Object 2"/>
              <p:cNvGraphicFramePr>
                <a:graphicFrameLocks noChangeAspect="1"/>
              </p:cNvGraphicFramePr>
              <p:nvPr/>
            </p:nvGraphicFramePr>
            <p:xfrm>
              <a:off x="7174961" y="720766"/>
              <a:ext cx="603878" cy="117001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36" name="Equation" r:id="rId4" imgW="203112" imgH="393529" progId="Equation.DSMT4">
                      <p:embed/>
                    </p:oleObj>
                  </mc:Choice>
                  <mc:Fallback>
                    <p:oleObj name="Equation" r:id="rId4" imgW="203112" imgH="393529" progId="Equation.DSMT4">
                      <p:embed/>
                      <p:pic>
                        <p:nvPicPr>
                          <p:cNvPr id="0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74961" y="720766"/>
                            <a:ext cx="603878" cy="117001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009" name="Object 3"/>
              <p:cNvGraphicFramePr>
                <a:graphicFrameLocks noChangeAspect="1"/>
              </p:cNvGraphicFramePr>
              <p:nvPr/>
            </p:nvGraphicFramePr>
            <p:xfrm>
              <a:off x="7161706" y="2432274"/>
              <a:ext cx="603250" cy="11699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37" name="Equation" r:id="rId6" imgW="203112" imgH="393529" progId="Equation.DSMT4">
                      <p:embed/>
                    </p:oleObj>
                  </mc:Choice>
                  <mc:Fallback>
                    <p:oleObj name="Equation" r:id="rId6" imgW="203112" imgH="393529" progId="Equation.DSMT4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61706" y="2432274"/>
                            <a:ext cx="603250" cy="11699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5" name="Cloud 64"/>
              <p:cNvSpPr/>
              <p:nvPr/>
            </p:nvSpPr>
            <p:spPr>
              <a:xfrm>
                <a:off x="193182" y="0"/>
                <a:ext cx="8950818" cy="4520485"/>
              </a:xfrm>
              <a:prstGeom prst="cloud">
                <a:avLst/>
              </a:prstGeom>
              <a:ln>
                <a:solidFill>
                  <a:srgbClr val="0808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dirty="0">
                    <a:solidFill>
                      <a:srgbClr val="080808"/>
                    </a:solidFill>
                    <a:latin typeface="Comic Sans MS" pitchFamily="66" charset="0"/>
                  </a:rPr>
                  <a:t>Note that if we plotted V against</a:t>
                </a:r>
              </a:p>
              <a:p>
                <a:pPr algn="ctr">
                  <a:defRPr/>
                </a:pPr>
                <a:endParaRPr lang="en-GB" dirty="0">
                  <a:solidFill>
                    <a:srgbClr val="080808"/>
                  </a:solidFill>
                  <a:latin typeface="Comic Sans MS" pitchFamily="66" charset="0"/>
                </a:endParaRPr>
              </a:p>
              <a:p>
                <a:pPr algn="ctr">
                  <a:defRPr/>
                </a:pPr>
                <a:r>
                  <a:rPr lang="en-GB" dirty="0">
                    <a:solidFill>
                      <a:srgbClr val="080808"/>
                    </a:solidFill>
                    <a:latin typeface="Comic Sans MS" pitchFamily="66" charset="0"/>
                  </a:rPr>
                  <a:t>then we would get a straight line.</a:t>
                </a:r>
              </a:p>
              <a:p>
                <a:pPr algn="ctr">
                  <a:defRPr/>
                </a:pPr>
                <a:endParaRPr lang="en-GB" dirty="0">
                  <a:solidFill>
                    <a:srgbClr val="080808"/>
                  </a:solidFill>
                  <a:latin typeface="Comic Sans MS" pitchFamily="66" charset="0"/>
                </a:endParaRPr>
              </a:p>
              <a:p>
                <a:pPr algn="ctr">
                  <a:defRPr/>
                </a:pPr>
                <a:r>
                  <a:rPr lang="en-GB" dirty="0">
                    <a:solidFill>
                      <a:srgbClr val="080808"/>
                    </a:solidFill>
                    <a:latin typeface="Comic Sans MS" pitchFamily="66" charset="0"/>
                  </a:rPr>
                  <a:t>because v directly proportional to</a:t>
                </a:r>
              </a:p>
            </p:txBody>
          </p:sp>
        </p:grpSp>
        <p:graphicFrame>
          <p:nvGraphicFramePr>
            <p:cNvPr id="41006" name="Object 7"/>
            <p:cNvGraphicFramePr>
              <a:graphicFrameLocks noChangeAspect="1"/>
            </p:cNvGraphicFramePr>
            <p:nvPr/>
          </p:nvGraphicFramePr>
          <p:xfrm>
            <a:off x="7222187" y="2566065"/>
            <a:ext cx="479379" cy="9287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8" name="Equation" r:id="rId7" imgW="203112" imgH="393529" progId="Equation.DSMT4">
                    <p:embed/>
                  </p:oleObj>
                </mc:Choice>
                <mc:Fallback>
                  <p:oleObj name="Equation" r:id="rId7" imgW="203112" imgH="393529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22187" y="2566065"/>
                          <a:ext cx="479379" cy="9287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07" name="Object 8"/>
            <p:cNvGraphicFramePr>
              <a:graphicFrameLocks noChangeAspect="1"/>
            </p:cNvGraphicFramePr>
            <p:nvPr/>
          </p:nvGraphicFramePr>
          <p:xfrm>
            <a:off x="7194862" y="827245"/>
            <a:ext cx="468067" cy="905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9" name="Equation" r:id="rId8" imgW="203112" imgH="393529" progId="Equation.DSMT4">
                    <p:embed/>
                  </p:oleObj>
                </mc:Choice>
                <mc:Fallback>
                  <p:oleObj name="Equation" r:id="rId8" imgW="203112" imgH="393529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94862" y="827245"/>
                          <a:ext cx="468067" cy="905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92"/>
          <p:cNvGrpSpPr>
            <a:grpSpLocks/>
          </p:cNvGrpSpPr>
          <p:nvPr/>
        </p:nvGrpSpPr>
        <p:grpSpPr bwMode="auto">
          <a:xfrm>
            <a:off x="193675" y="0"/>
            <a:ext cx="8950325" cy="4521200"/>
            <a:chOff x="193182" y="5209505"/>
            <a:chExt cx="8950818" cy="4520485"/>
          </a:xfrm>
        </p:grpSpPr>
        <p:grpSp>
          <p:nvGrpSpPr>
            <p:cNvPr id="40990" name="Group 91"/>
            <p:cNvGrpSpPr>
              <a:grpSpLocks/>
            </p:cNvGrpSpPr>
            <p:nvPr/>
          </p:nvGrpSpPr>
          <p:grpSpPr bwMode="auto">
            <a:xfrm>
              <a:off x="193182" y="5209505"/>
              <a:ext cx="8950818" cy="4520485"/>
              <a:chOff x="193182" y="3908738"/>
              <a:chExt cx="8950818" cy="4520485"/>
            </a:xfrm>
          </p:grpSpPr>
          <p:sp>
            <p:nvSpPr>
              <p:cNvPr id="71" name="Cloud 70"/>
              <p:cNvSpPr/>
              <p:nvPr/>
            </p:nvSpPr>
            <p:spPr>
              <a:xfrm>
                <a:off x="193182" y="3908738"/>
                <a:ext cx="8950818" cy="4520485"/>
              </a:xfrm>
              <a:prstGeom prst="cloud">
                <a:avLst/>
              </a:prstGeom>
              <a:ln>
                <a:solidFill>
                  <a:srgbClr val="0808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>
                  <a:solidFill>
                    <a:srgbClr val="080808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0997" name="TextBox 90"/>
              <p:cNvSpPr txBox="1">
                <a:spLocks noChangeArrowheads="1"/>
              </p:cNvSpPr>
              <p:nvPr/>
            </p:nvSpPr>
            <p:spPr bwMode="auto">
              <a:xfrm>
                <a:off x="2163659" y="4997019"/>
                <a:ext cx="2846231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/>
                <a:r>
                  <a:rPr lang="en-GB">
                    <a:solidFill>
                      <a:srgbClr val="080808"/>
                    </a:solidFill>
                  </a:rPr>
                  <a:t>These graphs</a:t>
                </a:r>
              </a:p>
              <a:p>
                <a:pPr algn="ctr" eaLnBrk="1" hangingPunct="1"/>
                <a:r>
                  <a:rPr lang="en-GB">
                    <a:solidFill>
                      <a:srgbClr val="080808"/>
                    </a:solidFill>
                  </a:rPr>
                  <a:t>tell us the same thing</a:t>
                </a:r>
              </a:p>
            </p:txBody>
          </p:sp>
          <p:cxnSp>
            <p:nvCxnSpPr>
              <p:cNvPr id="90" name="Straight Connector 89"/>
              <p:cNvCxnSpPr/>
              <p:nvPr/>
            </p:nvCxnSpPr>
            <p:spPr>
              <a:xfrm flipV="1">
                <a:off x="5448096" y="5332501"/>
                <a:ext cx="965253" cy="952349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0999" name="Group 79"/>
              <p:cNvGrpSpPr>
                <a:grpSpLocks/>
              </p:cNvGrpSpPr>
              <p:nvPr/>
            </p:nvGrpSpPr>
            <p:grpSpPr bwMode="auto">
              <a:xfrm>
                <a:off x="693316" y="4941210"/>
                <a:ext cx="2210252" cy="2189408"/>
                <a:chOff x="860738" y="1378040"/>
                <a:chExt cx="2210252" cy="2189408"/>
              </a:xfrm>
            </p:grpSpPr>
            <p:cxnSp>
              <p:nvCxnSpPr>
                <p:cNvPr id="75" name="Straight Arrow Connector 74"/>
                <p:cNvCxnSpPr/>
                <p:nvPr/>
              </p:nvCxnSpPr>
              <p:spPr>
                <a:xfrm rot="16200000" flipV="1">
                  <a:off x="706903" y="2601048"/>
                  <a:ext cx="1920571" cy="12701"/>
                </a:xfrm>
                <a:prstGeom prst="straightConnector1">
                  <a:avLst/>
                </a:prstGeom>
                <a:ln w="38100">
                  <a:solidFill>
                    <a:srgbClr val="080808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/>
                <p:cNvCxnSpPr/>
                <p:nvPr/>
              </p:nvCxnSpPr>
              <p:spPr>
                <a:xfrm flipV="1">
                  <a:off x="860695" y="2753426"/>
                  <a:ext cx="1919393" cy="12698"/>
                </a:xfrm>
                <a:prstGeom prst="straightConnector1">
                  <a:avLst/>
                </a:prstGeom>
                <a:ln w="38100">
                  <a:solidFill>
                    <a:srgbClr val="080808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02" name="TextBox 76"/>
                <p:cNvSpPr txBox="1">
                  <a:spLocks noChangeArrowheads="1"/>
                </p:cNvSpPr>
                <p:nvPr/>
              </p:nvSpPr>
              <p:spPr bwMode="auto">
                <a:xfrm>
                  <a:off x="1210614" y="1378040"/>
                  <a:ext cx="418704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GB">
                      <a:solidFill>
                        <a:srgbClr val="080808"/>
                      </a:solidFill>
                    </a:rPr>
                    <a:t>V</a:t>
                  </a:r>
                </a:p>
              </p:txBody>
            </p:sp>
            <p:sp>
              <p:nvSpPr>
                <p:cNvPr id="41003" name="TextBox 77"/>
                <p:cNvSpPr txBox="1">
                  <a:spLocks noChangeArrowheads="1"/>
                </p:cNvSpPr>
                <p:nvPr/>
              </p:nvSpPr>
              <p:spPr bwMode="auto">
                <a:xfrm>
                  <a:off x="2599386" y="2818328"/>
                  <a:ext cx="471604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GB">
                      <a:solidFill>
                        <a:srgbClr val="080808"/>
                      </a:solidFill>
                    </a:rPr>
                    <a:t>N</a:t>
                  </a:r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>
                  <a:off x="1841824" y="1828059"/>
                  <a:ext cx="746166" cy="785689"/>
                </a:xfrm>
                <a:custGeom>
                  <a:avLst/>
                  <a:gdLst>
                    <a:gd name="connsiteX0" fmla="*/ 0 w 746975"/>
                    <a:gd name="connsiteY0" fmla="*/ 0 h 785611"/>
                    <a:gd name="connsiteX1" fmla="*/ 167425 w 746975"/>
                    <a:gd name="connsiteY1" fmla="*/ 579549 h 785611"/>
                    <a:gd name="connsiteX2" fmla="*/ 746975 w 746975"/>
                    <a:gd name="connsiteY2" fmla="*/ 785611 h 7856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46975" h="785611">
                      <a:moveTo>
                        <a:pt x="0" y="0"/>
                      </a:moveTo>
                      <a:cubicBezTo>
                        <a:pt x="21464" y="224307"/>
                        <a:pt x="42929" y="448614"/>
                        <a:pt x="167425" y="579549"/>
                      </a:cubicBezTo>
                      <a:cubicBezTo>
                        <a:pt x="291921" y="710484"/>
                        <a:pt x="519448" y="748047"/>
                        <a:pt x="746975" y="785611"/>
                      </a:cubicBezTo>
                    </a:path>
                  </a:pathLst>
                </a:cu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</p:grpSp>
        </p:grpSp>
        <p:grpSp>
          <p:nvGrpSpPr>
            <p:cNvPr id="40991" name="Group 80"/>
            <p:cNvGrpSpPr>
              <a:grpSpLocks/>
            </p:cNvGrpSpPr>
            <p:nvPr/>
          </p:nvGrpSpPr>
          <p:grpSpPr bwMode="auto">
            <a:xfrm>
              <a:off x="4644986" y="6201177"/>
              <a:ext cx="1918952" cy="2189408"/>
              <a:chOff x="860738" y="1378040"/>
              <a:chExt cx="1918952" cy="2189408"/>
            </a:xfrm>
          </p:grpSpPr>
          <p:sp>
            <p:nvSpPr>
              <p:cNvPr id="40993" name="TextBox 83"/>
              <p:cNvSpPr txBox="1">
                <a:spLocks noChangeArrowheads="1"/>
              </p:cNvSpPr>
              <p:nvPr/>
            </p:nvSpPr>
            <p:spPr bwMode="auto">
              <a:xfrm>
                <a:off x="1210614" y="1378040"/>
                <a:ext cx="41870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>
                    <a:solidFill>
                      <a:srgbClr val="080808"/>
                    </a:solidFill>
                  </a:rPr>
                  <a:t>V</a:t>
                </a:r>
              </a:p>
            </p:txBody>
          </p:sp>
          <p:cxnSp>
            <p:nvCxnSpPr>
              <p:cNvPr id="82" name="Straight Arrow Connector 81"/>
              <p:cNvCxnSpPr/>
              <p:nvPr/>
            </p:nvCxnSpPr>
            <p:spPr>
              <a:xfrm rot="16200000" flipV="1">
                <a:off x="708325" y="2600579"/>
                <a:ext cx="1918984" cy="14289"/>
              </a:xfrm>
              <a:prstGeom prst="straightConnector1">
                <a:avLst/>
              </a:prstGeom>
              <a:ln w="38100">
                <a:solidFill>
                  <a:srgbClr val="08080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/>
              <p:cNvCxnSpPr/>
              <p:nvPr/>
            </p:nvCxnSpPr>
            <p:spPr>
              <a:xfrm flipV="1">
                <a:off x="860529" y="2754543"/>
                <a:ext cx="1919394" cy="12698"/>
              </a:xfrm>
              <a:prstGeom prst="straightConnector1">
                <a:avLst/>
              </a:prstGeom>
              <a:ln w="38100">
                <a:solidFill>
                  <a:srgbClr val="08080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40992" name="Object 6"/>
            <p:cNvGraphicFramePr>
              <a:graphicFrameLocks noChangeAspect="1"/>
            </p:cNvGraphicFramePr>
            <p:nvPr/>
          </p:nvGraphicFramePr>
          <p:xfrm>
            <a:off x="6451602" y="7429987"/>
            <a:ext cx="412843" cy="7998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40" name="Equation" r:id="rId9" imgW="203112" imgH="393529" progId="Equation.DSMT4">
                    <p:embed/>
                  </p:oleObj>
                </mc:Choice>
                <mc:Fallback>
                  <p:oleObj name="Equation" r:id="rId9" imgW="203112" imgH="393529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1602" y="7429987"/>
                          <a:ext cx="412843" cy="7998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43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43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43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3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8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3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8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8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43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43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43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6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3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66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16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43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66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16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4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43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43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43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4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143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143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143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8" grpId="0" animBg="1"/>
      <p:bldP spid="143419" grpId="0" animBg="1"/>
      <p:bldP spid="143420" grpId="0" animBg="1"/>
      <p:bldP spid="143421" grpId="0" animBg="1"/>
      <p:bldP spid="143423" grpId="0"/>
      <p:bldP spid="143424" grpId="0"/>
      <p:bldP spid="143425" grpId="0"/>
      <p:bldP spid="143426" grpId="0"/>
      <p:bldP spid="143427" grpId="0"/>
      <p:bldP spid="143428" grpId="0"/>
      <p:bldP spid="143430" grpId="0"/>
      <p:bldP spid="143435" grpId="0"/>
      <p:bldP spid="143437" grpId="0"/>
      <p:bldP spid="143439" grpId="0"/>
      <p:bldP spid="143441" grpId="0"/>
      <p:bldP spid="143443" grpId="0"/>
      <p:bldP spid="62" grpId="0"/>
      <p:bldP spid="6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79" name="Rectangle 27"/>
          <p:cNvSpPr>
            <a:spLocks noChangeArrowheads="1"/>
          </p:cNvSpPr>
          <p:nvPr/>
        </p:nvSpPr>
        <p:spPr bwMode="auto">
          <a:xfrm>
            <a:off x="1938338" y="4333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41987" name="Text Box 30"/>
          <p:cNvSpPr txBox="1">
            <a:spLocks noChangeArrowheads="1"/>
          </p:cNvSpPr>
          <p:nvPr/>
        </p:nvSpPr>
        <p:spPr bwMode="auto">
          <a:xfrm>
            <a:off x="862013" y="1973263"/>
            <a:ext cx="42719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Finding the formula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connecting </a:t>
            </a:r>
            <a:r>
              <a:rPr lang="en-GB"/>
              <a:t>V</a:t>
            </a:r>
            <a:r>
              <a:rPr lang="en-GB" sz="2400">
                <a:solidFill>
                  <a:srgbClr val="FFFF00"/>
                </a:solidFill>
              </a:rPr>
              <a:t> and </a:t>
            </a:r>
            <a:r>
              <a:rPr lang="en-GB" sz="2400"/>
              <a:t>N</a:t>
            </a:r>
            <a:r>
              <a:rPr lang="en-GB"/>
              <a:t> </a:t>
            </a:r>
            <a:r>
              <a:rPr lang="en-GB" sz="2400">
                <a:solidFill>
                  <a:srgbClr val="FFFF00"/>
                </a:solidFill>
              </a:rPr>
              <a:t>we have.</a:t>
            </a:r>
            <a:endParaRPr lang="en-GB" sz="2400"/>
          </a:p>
        </p:txBody>
      </p:sp>
      <p:sp>
        <p:nvSpPr>
          <p:cNvPr id="41988" name="Text Box 31"/>
          <p:cNvSpPr txBox="1">
            <a:spLocks noChangeArrowheads="1"/>
          </p:cNvSpPr>
          <p:nvPr/>
        </p:nvSpPr>
        <p:spPr bwMode="auto">
          <a:xfrm>
            <a:off x="2686050" y="1085850"/>
            <a:ext cx="4129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 Graphs</a:t>
            </a:r>
          </a:p>
        </p:txBody>
      </p:sp>
      <p:sp>
        <p:nvSpPr>
          <p:cNvPr id="151612" name="Text Box 60"/>
          <p:cNvSpPr txBox="1">
            <a:spLocks noChangeArrowheads="1"/>
          </p:cNvSpPr>
          <p:nvPr/>
        </p:nvSpPr>
        <p:spPr bwMode="auto">
          <a:xfrm>
            <a:off x="1400175" y="4883150"/>
            <a:ext cx="4338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 k = VN = 1200 </a:t>
            </a:r>
            <a:r>
              <a:rPr lang="en-GB" sz="1600"/>
              <a:t>x</a:t>
            </a:r>
            <a:r>
              <a:rPr lang="en-GB"/>
              <a:t> 1 = 1200</a:t>
            </a:r>
          </a:p>
        </p:txBody>
      </p:sp>
      <p:sp>
        <p:nvSpPr>
          <p:cNvPr id="65" name="Text Box 62"/>
          <p:cNvSpPr txBox="1">
            <a:spLocks noChangeArrowheads="1"/>
          </p:cNvSpPr>
          <p:nvPr/>
        </p:nvSpPr>
        <p:spPr bwMode="auto">
          <a:xfrm>
            <a:off x="895350" y="4054475"/>
            <a:ext cx="14255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V</a:t>
            </a:r>
            <a:r>
              <a:rPr lang="en-GB" sz="2400">
                <a:solidFill>
                  <a:srgbClr val="FFFF00"/>
                </a:solidFill>
              </a:rPr>
              <a:t> = 1200</a:t>
            </a:r>
          </a:p>
          <a:p>
            <a:pPr eaLnBrk="1" hangingPunct="1"/>
            <a:r>
              <a:rPr lang="en-GB" sz="2400"/>
              <a:t>N</a:t>
            </a:r>
            <a:r>
              <a:rPr lang="en-GB" sz="2400">
                <a:solidFill>
                  <a:srgbClr val="FFFF00"/>
                </a:solidFill>
              </a:rPr>
              <a:t> = 1</a:t>
            </a:r>
          </a:p>
        </p:txBody>
      </p:sp>
      <p:grpSp>
        <p:nvGrpSpPr>
          <p:cNvPr id="41991" name="Group 54"/>
          <p:cNvGrpSpPr>
            <a:grpSpLocks/>
          </p:cNvGrpSpPr>
          <p:nvPr/>
        </p:nvGrpSpPr>
        <p:grpSpPr bwMode="auto">
          <a:xfrm rot="-5400000">
            <a:off x="5719763" y="3040062"/>
            <a:ext cx="4318000" cy="2149475"/>
            <a:chOff x="1964" y="2150"/>
            <a:chExt cx="2720" cy="1354"/>
          </a:xfrm>
        </p:grpSpPr>
        <p:sp>
          <p:nvSpPr>
            <p:cNvPr id="42018" name="Line 30"/>
            <p:cNvSpPr>
              <a:spLocks noChangeShapeType="1"/>
            </p:cNvSpPr>
            <p:nvPr/>
          </p:nvSpPr>
          <p:spPr bwMode="auto">
            <a:xfrm>
              <a:off x="1964" y="2150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Line 31"/>
            <p:cNvSpPr>
              <a:spLocks noChangeShapeType="1"/>
            </p:cNvSpPr>
            <p:nvPr/>
          </p:nvSpPr>
          <p:spPr bwMode="auto">
            <a:xfrm>
              <a:off x="1964" y="2601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Line 33"/>
            <p:cNvSpPr>
              <a:spLocks noChangeShapeType="1"/>
            </p:cNvSpPr>
            <p:nvPr/>
          </p:nvSpPr>
          <p:spPr bwMode="auto">
            <a:xfrm>
              <a:off x="1964" y="3504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Line 34"/>
            <p:cNvSpPr>
              <a:spLocks noChangeShapeType="1"/>
            </p:cNvSpPr>
            <p:nvPr/>
          </p:nvSpPr>
          <p:spPr bwMode="auto">
            <a:xfrm>
              <a:off x="1964" y="2375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Line 35"/>
            <p:cNvSpPr>
              <a:spLocks noChangeShapeType="1"/>
            </p:cNvSpPr>
            <p:nvPr/>
          </p:nvSpPr>
          <p:spPr bwMode="auto">
            <a:xfrm>
              <a:off x="1964" y="2827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Line 36"/>
            <p:cNvSpPr>
              <a:spLocks noChangeShapeType="1"/>
            </p:cNvSpPr>
            <p:nvPr/>
          </p:nvSpPr>
          <p:spPr bwMode="auto">
            <a:xfrm>
              <a:off x="1964" y="3278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Line 37"/>
            <p:cNvSpPr>
              <a:spLocks noChangeShapeType="1"/>
            </p:cNvSpPr>
            <p:nvPr/>
          </p:nvSpPr>
          <p:spPr bwMode="auto">
            <a:xfrm>
              <a:off x="1964" y="3052"/>
              <a:ext cx="2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025" name="Group 45"/>
            <p:cNvGrpSpPr>
              <a:grpSpLocks/>
            </p:cNvGrpSpPr>
            <p:nvPr/>
          </p:nvGrpSpPr>
          <p:grpSpPr bwMode="auto">
            <a:xfrm rot="5400000">
              <a:off x="1972" y="2152"/>
              <a:ext cx="1354" cy="1354"/>
              <a:chOff x="2077" y="2263"/>
              <a:chExt cx="2720" cy="1354"/>
            </a:xfrm>
          </p:grpSpPr>
          <p:sp>
            <p:nvSpPr>
              <p:cNvPr id="42032" name="Line 38"/>
              <p:cNvSpPr>
                <a:spLocks noChangeShapeType="1"/>
              </p:cNvSpPr>
              <p:nvPr/>
            </p:nvSpPr>
            <p:spPr bwMode="auto">
              <a:xfrm>
                <a:off x="2077" y="2263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3" name="Line 39"/>
              <p:cNvSpPr>
                <a:spLocks noChangeShapeType="1"/>
              </p:cNvSpPr>
              <p:nvPr/>
            </p:nvSpPr>
            <p:spPr bwMode="auto">
              <a:xfrm>
                <a:off x="2077" y="2714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4" name="Line 40"/>
              <p:cNvSpPr>
                <a:spLocks noChangeShapeType="1"/>
              </p:cNvSpPr>
              <p:nvPr/>
            </p:nvSpPr>
            <p:spPr bwMode="auto">
              <a:xfrm>
                <a:off x="2077" y="3617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5" name="Line 41"/>
              <p:cNvSpPr>
                <a:spLocks noChangeShapeType="1"/>
              </p:cNvSpPr>
              <p:nvPr/>
            </p:nvSpPr>
            <p:spPr bwMode="auto">
              <a:xfrm>
                <a:off x="2077" y="2488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6" name="Line 42"/>
              <p:cNvSpPr>
                <a:spLocks noChangeShapeType="1"/>
              </p:cNvSpPr>
              <p:nvPr/>
            </p:nvSpPr>
            <p:spPr bwMode="auto">
              <a:xfrm>
                <a:off x="2077" y="2940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7" name="Line 43"/>
              <p:cNvSpPr>
                <a:spLocks noChangeShapeType="1"/>
              </p:cNvSpPr>
              <p:nvPr/>
            </p:nvSpPr>
            <p:spPr bwMode="auto">
              <a:xfrm>
                <a:off x="2077" y="3391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8" name="Line 44"/>
              <p:cNvSpPr>
                <a:spLocks noChangeShapeType="1"/>
              </p:cNvSpPr>
              <p:nvPr/>
            </p:nvSpPr>
            <p:spPr bwMode="auto">
              <a:xfrm>
                <a:off x="2077" y="3165"/>
                <a:ext cx="2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026" name="Line 48"/>
            <p:cNvSpPr>
              <a:spLocks noChangeShapeType="1"/>
            </p:cNvSpPr>
            <p:nvPr/>
          </p:nvSpPr>
          <p:spPr bwMode="auto">
            <a:xfrm rot="5400000">
              <a:off x="3773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Line 49"/>
            <p:cNvSpPr>
              <a:spLocks noChangeShapeType="1"/>
            </p:cNvSpPr>
            <p:nvPr/>
          </p:nvSpPr>
          <p:spPr bwMode="auto">
            <a:xfrm rot="5400000">
              <a:off x="2870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8" name="Line 50"/>
            <p:cNvSpPr>
              <a:spLocks noChangeShapeType="1"/>
            </p:cNvSpPr>
            <p:nvPr/>
          </p:nvSpPr>
          <p:spPr bwMode="auto">
            <a:xfrm rot="5400000">
              <a:off x="3999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Line 51"/>
            <p:cNvSpPr>
              <a:spLocks noChangeShapeType="1"/>
            </p:cNvSpPr>
            <p:nvPr/>
          </p:nvSpPr>
          <p:spPr bwMode="auto">
            <a:xfrm rot="5400000">
              <a:off x="3547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0" name="Line 52"/>
            <p:cNvSpPr>
              <a:spLocks noChangeShapeType="1"/>
            </p:cNvSpPr>
            <p:nvPr/>
          </p:nvSpPr>
          <p:spPr bwMode="auto">
            <a:xfrm rot="5400000">
              <a:off x="3096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1" name="Line 53"/>
            <p:cNvSpPr>
              <a:spLocks noChangeShapeType="1"/>
            </p:cNvSpPr>
            <p:nvPr/>
          </p:nvSpPr>
          <p:spPr bwMode="auto">
            <a:xfrm rot="5400000">
              <a:off x="3322" y="2825"/>
              <a:ext cx="13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8" name="Freeform 87"/>
          <p:cNvSpPr/>
          <p:nvPr/>
        </p:nvSpPr>
        <p:spPr>
          <a:xfrm>
            <a:off x="7134225" y="1982788"/>
            <a:ext cx="1493838" cy="3413125"/>
          </a:xfrm>
          <a:custGeom>
            <a:avLst/>
            <a:gdLst>
              <a:gd name="connsiteX0" fmla="*/ 0 w 1493949"/>
              <a:gd name="connsiteY0" fmla="*/ 0 h 3412902"/>
              <a:gd name="connsiteX1" fmla="*/ 386366 w 1493949"/>
              <a:gd name="connsiteY1" fmla="*/ 2202288 h 3412902"/>
              <a:gd name="connsiteX2" fmla="*/ 940157 w 1493949"/>
              <a:gd name="connsiteY2" fmla="*/ 3052293 h 3412902"/>
              <a:gd name="connsiteX3" fmla="*/ 1493949 w 1493949"/>
              <a:gd name="connsiteY3" fmla="*/ 3412902 h 341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3949" h="3412902">
                <a:moveTo>
                  <a:pt x="0" y="0"/>
                </a:moveTo>
                <a:cubicBezTo>
                  <a:pt x="114836" y="846786"/>
                  <a:pt x="229673" y="1693573"/>
                  <a:pt x="386366" y="2202288"/>
                </a:cubicBezTo>
                <a:cubicBezTo>
                  <a:pt x="543059" y="2711003"/>
                  <a:pt x="755560" y="2850524"/>
                  <a:pt x="940157" y="3052293"/>
                </a:cubicBezTo>
                <a:cubicBezTo>
                  <a:pt x="1124754" y="3254062"/>
                  <a:pt x="1309351" y="3333482"/>
                  <a:pt x="1493949" y="3412902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993" name="Text Box 5"/>
          <p:cNvSpPr txBox="1">
            <a:spLocks noChangeArrowheads="1"/>
          </p:cNvSpPr>
          <p:nvPr/>
        </p:nvSpPr>
        <p:spPr bwMode="auto">
          <a:xfrm>
            <a:off x="8310563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41994" name="Oval 58"/>
          <p:cNvSpPr>
            <a:spLocks noChangeArrowheads="1"/>
          </p:cNvSpPr>
          <p:nvPr/>
        </p:nvSpPr>
        <p:spPr bwMode="auto">
          <a:xfrm>
            <a:off x="8191500" y="5106988"/>
            <a:ext cx="131763" cy="131762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Oval 59"/>
          <p:cNvSpPr>
            <a:spLocks noChangeArrowheads="1"/>
          </p:cNvSpPr>
          <p:nvPr/>
        </p:nvSpPr>
        <p:spPr bwMode="auto">
          <a:xfrm>
            <a:off x="7437438" y="4054475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Oval 60"/>
          <p:cNvSpPr>
            <a:spLocks noChangeArrowheads="1"/>
          </p:cNvSpPr>
          <p:nvPr/>
        </p:nvSpPr>
        <p:spPr bwMode="auto">
          <a:xfrm>
            <a:off x="7802563" y="4762500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Oval 61"/>
          <p:cNvSpPr>
            <a:spLocks noChangeArrowheads="1"/>
          </p:cNvSpPr>
          <p:nvPr/>
        </p:nvSpPr>
        <p:spPr bwMode="auto">
          <a:xfrm>
            <a:off x="7097713" y="1908175"/>
            <a:ext cx="131762" cy="131763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Text Box 63"/>
          <p:cNvSpPr txBox="1">
            <a:spLocks noChangeArrowheads="1"/>
          </p:cNvSpPr>
          <p:nvPr/>
        </p:nvSpPr>
        <p:spPr bwMode="auto">
          <a:xfrm>
            <a:off x="6556375" y="624998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0</a:t>
            </a:r>
          </a:p>
        </p:txBody>
      </p:sp>
      <p:sp>
        <p:nvSpPr>
          <p:cNvPr id="41999" name="Text Box 64"/>
          <p:cNvSpPr txBox="1">
            <a:spLocks noChangeArrowheads="1"/>
          </p:cNvSpPr>
          <p:nvPr/>
        </p:nvSpPr>
        <p:spPr bwMode="auto">
          <a:xfrm>
            <a:off x="6997700" y="6249988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</a:t>
            </a:r>
          </a:p>
        </p:txBody>
      </p:sp>
      <p:sp>
        <p:nvSpPr>
          <p:cNvPr id="42000" name="Text Box 65"/>
          <p:cNvSpPr txBox="1">
            <a:spLocks noChangeArrowheads="1"/>
          </p:cNvSpPr>
          <p:nvPr/>
        </p:nvSpPr>
        <p:spPr bwMode="auto">
          <a:xfrm>
            <a:off x="7312025" y="624998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2</a:t>
            </a:r>
          </a:p>
        </p:txBody>
      </p:sp>
      <p:sp>
        <p:nvSpPr>
          <p:cNvPr id="42001" name="Text Box 66"/>
          <p:cNvSpPr txBox="1">
            <a:spLocks noChangeArrowheads="1"/>
          </p:cNvSpPr>
          <p:nvPr/>
        </p:nvSpPr>
        <p:spPr bwMode="auto">
          <a:xfrm>
            <a:off x="7675563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3</a:t>
            </a:r>
          </a:p>
        </p:txBody>
      </p:sp>
      <p:sp>
        <p:nvSpPr>
          <p:cNvPr id="42002" name="Text Box 67"/>
          <p:cNvSpPr txBox="1">
            <a:spLocks noChangeArrowheads="1"/>
          </p:cNvSpPr>
          <p:nvPr/>
        </p:nvSpPr>
        <p:spPr bwMode="auto">
          <a:xfrm>
            <a:off x="8037513" y="62499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4</a:t>
            </a:r>
          </a:p>
        </p:txBody>
      </p:sp>
      <p:sp>
        <p:nvSpPr>
          <p:cNvPr id="42003" name="Text Box 68"/>
          <p:cNvSpPr txBox="1">
            <a:spLocks noChangeArrowheads="1"/>
          </p:cNvSpPr>
          <p:nvPr/>
        </p:nvSpPr>
        <p:spPr bwMode="auto">
          <a:xfrm>
            <a:off x="5897563" y="2479675"/>
            <a:ext cx="884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1000</a:t>
            </a:r>
          </a:p>
        </p:txBody>
      </p:sp>
      <p:sp>
        <p:nvSpPr>
          <p:cNvPr id="42004" name="Text Box 70"/>
          <p:cNvSpPr txBox="1">
            <a:spLocks noChangeArrowheads="1"/>
          </p:cNvSpPr>
          <p:nvPr/>
        </p:nvSpPr>
        <p:spPr bwMode="auto">
          <a:xfrm>
            <a:off x="5897563" y="1768475"/>
            <a:ext cx="884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1200</a:t>
            </a:r>
          </a:p>
        </p:txBody>
      </p:sp>
      <p:sp>
        <p:nvSpPr>
          <p:cNvPr id="42005" name="Text Box 75"/>
          <p:cNvSpPr txBox="1">
            <a:spLocks noChangeArrowheads="1"/>
          </p:cNvSpPr>
          <p:nvPr/>
        </p:nvSpPr>
        <p:spPr bwMode="auto">
          <a:xfrm>
            <a:off x="6035675" y="5318125"/>
            <a:ext cx="74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200</a:t>
            </a:r>
          </a:p>
        </p:txBody>
      </p:sp>
      <p:sp>
        <p:nvSpPr>
          <p:cNvPr id="42006" name="Text Box 77"/>
          <p:cNvSpPr txBox="1">
            <a:spLocks noChangeArrowheads="1"/>
          </p:cNvSpPr>
          <p:nvPr/>
        </p:nvSpPr>
        <p:spPr bwMode="auto">
          <a:xfrm>
            <a:off x="6035675" y="4608513"/>
            <a:ext cx="74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400</a:t>
            </a:r>
          </a:p>
        </p:txBody>
      </p:sp>
      <p:sp>
        <p:nvSpPr>
          <p:cNvPr id="42007" name="Text Box 79"/>
          <p:cNvSpPr txBox="1">
            <a:spLocks noChangeArrowheads="1"/>
          </p:cNvSpPr>
          <p:nvPr/>
        </p:nvSpPr>
        <p:spPr bwMode="auto">
          <a:xfrm>
            <a:off x="6035675" y="3898900"/>
            <a:ext cx="74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600</a:t>
            </a:r>
          </a:p>
        </p:txBody>
      </p:sp>
      <p:sp>
        <p:nvSpPr>
          <p:cNvPr id="42008" name="Text Box 81"/>
          <p:cNvSpPr txBox="1">
            <a:spLocks noChangeArrowheads="1"/>
          </p:cNvSpPr>
          <p:nvPr/>
        </p:nvSpPr>
        <p:spPr bwMode="auto">
          <a:xfrm>
            <a:off x="6035675" y="3189288"/>
            <a:ext cx="746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800</a:t>
            </a:r>
          </a:p>
        </p:txBody>
      </p:sp>
      <p:grpSp>
        <p:nvGrpSpPr>
          <p:cNvPr id="42009" name="Group 89"/>
          <p:cNvGrpSpPr>
            <a:grpSpLocks/>
          </p:cNvGrpSpPr>
          <p:nvPr/>
        </p:nvGrpSpPr>
        <p:grpSpPr bwMode="auto">
          <a:xfrm>
            <a:off x="6799263" y="1343025"/>
            <a:ext cx="457200" cy="4946650"/>
            <a:chOff x="3845" y="846"/>
            <a:chExt cx="288" cy="3116"/>
          </a:xfrm>
        </p:grpSpPr>
        <p:sp>
          <p:nvSpPr>
            <p:cNvPr id="42016" name="Line 56"/>
            <p:cNvSpPr>
              <a:spLocks noChangeShapeType="1"/>
            </p:cNvSpPr>
            <p:nvPr/>
          </p:nvSpPr>
          <p:spPr bwMode="auto">
            <a:xfrm rot="5400000" flipH="1">
              <a:off x="2426" y="2535"/>
              <a:ext cx="2846" cy="7"/>
            </a:xfrm>
            <a:prstGeom prst="line">
              <a:avLst/>
            </a:prstGeom>
            <a:noFill/>
            <a:ln w="76200">
              <a:solidFill>
                <a:srgbClr val="080808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7" name="Text Box 88"/>
            <p:cNvSpPr txBox="1">
              <a:spLocks noChangeArrowheads="1"/>
            </p:cNvSpPr>
            <p:nvPr/>
          </p:nvSpPr>
          <p:spPr bwMode="auto">
            <a:xfrm>
              <a:off x="3849" y="846"/>
              <a:ext cx="28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3200">
                  <a:solidFill>
                    <a:srgbClr val="FFFF00"/>
                  </a:solidFill>
                </a:rPr>
                <a:t>V</a:t>
              </a:r>
            </a:p>
          </p:txBody>
        </p:sp>
      </p:grpSp>
      <p:sp>
        <p:nvSpPr>
          <p:cNvPr id="42010" name="Text Box 67"/>
          <p:cNvSpPr txBox="1">
            <a:spLocks noChangeArrowheads="1"/>
          </p:cNvSpPr>
          <p:nvPr/>
        </p:nvSpPr>
        <p:spPr bwMode="auto">
          <a:xfrm>
            <a:off x="8383588" y="62499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5</a:t>
            </a:r>
          </a:p>
        </p:txBody>
      </p:sp>
      <p:sp>
        <p:nvSpPr>
          <p:cNvPr id="42011" name="Oval 58"/>
          <p:cNvSpPr>
            <a:spLocks noChangeArrowheads="1"/>
          </p:cNvSpPr>
          <p:nvPr/>
        </p:nvSpPr>
        <p:spPr bwMode="auto">
          <a:xfrm>
            <a:off x="8510588" y="5297488"/>
            <a:ext cx="131762" cy="131762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2" name="Text Box 84"/>
          <p:cNvSpPr txBox="1">
            <a:spLocks noChangeArrowheads="1"/>
          </p:cNvSpPr>
          <p:nvPr/>
        </p:nvSpPr>
        <p:spPr bwMode="auto">
          <a:xfrm>
            <a:off x="8709025" y="6251575"/>
            <a:ext cx="47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</a:t>
            </a:r>
          </a:p>
        </p:txBody>
      </p:sp>
      <p:graphicFrame>
        <p:nvGraphicFramePr>
          <p:cNvPr id="111" name="Object 2"/>
          <p:cNvGraphicFramePr>
            <a:graphicFrameLocks noChangeAspect="1"/>
          </p:cNvGraphicFramePr>
          <p:nvPr/>
        </p:nvGraphicFramePr>
        <p:xfrm>
          <a:off x="1806575" y="2938463"/>
          <a:ext cx="1058863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9" name="Equation" r:id="rId3" imgW="418918" imgH="393529" progId="Equation.DSMT4">
                  <p:embed/>
                </p:oleObj>
              </mc:Choice>
              <mc:Fallback>
                <p:oleObj name="Equation" r:id="rId3" imgW="418918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2938463"/>
                        <a:ext cx="1058863" cy="9953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2622550" y="5643563"/>
          <a:ext cx="1539875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0" name="Equation" r:id="rId5" imgW="609336" imgH="393529" progId="Equation.DSMT4">
                  <p:embed/>
                </p:oleObj>
              </mc:Choice>
              <mc:Fallback>
                <p:oleObj name="Equation" r:id="rId5" imgW="60933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550" y="5643563"/>
                        <a:ext cx="1539875" cy="9953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3651250" y="2938463"/>
          <a:ext cx="1155700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1" name="Equation" r:id="rId7" imgW="457002" imgH="393529" progId="Equation.DSMT4">
                  <p:embed/>
                </p:oleObj>
              </mc:Choice>
              <mc:Fallback>
                <p:oleObj name="Equation" r:id="rId7" imgW="457002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938463"/>
                        <a:ext cx="1155700" cy="9953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612" grpId="0"/>
      <p:bldP spid="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5364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the term Direct </a:t>
            </a:r>
          </a:p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	 Proportion.</a:t>
            </a:r>
          </a:p>
        </p:txBody>
      </p:sp>
      <p:sp>
        <p:nvSpPr>
          <p:cNvPr id="128009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1.  Understand the idea of Direct Proportion.</a:t>
            </a:r>
          </a:p>
        </p:txBody>
      </p:sp>
      <p:sp>
        <p:nvSpPr>
          <p:cNvPr id="128010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128011" name="Rectangle 11"/>
          <p:cNvSpPr>
            <a:spLocks noChangeArrowheads="1"/>
          </p:cNvSpPr>
          <p:nvPr/>
        </p:nvSpPr>
        <p:spPr bwMode="auto">
          <a:xfrm>
            <a:off x="5535613" y="3798888"/>
            <a:ext cx="33607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2.  Solve simple Direct Proportional problems.</a:t>
            </a:r>
          </a:p>
        </p:txBody>
      </p:sp>
      <p:sp>
        <p:nvSpPr>
          <p:cNvPr id="15369" name="Text Box 12"/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8" grpId="0"/>
      <p:bldP spid="128009" grpId="0"/>
      <p:bldP spid="1280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3" name="Rectangle 27"/>
          <p:cNvSpPr>
            <a:spLocks noChangeArrowheads="1"/>
          </p:cNvSpPr>
          <p:nvPr/>
        </p:nvSpPr>
        <p:spPr bwMode="auto">
          <a:xfrm>
            <a:off x="1938338" y="4206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43011" name="Text Box 31"/>
          <p:cNvSpPr txBox="1">
            <a:spLocks noChangeArrowheads="1"/>
          </p:cNvSpPr>
          <p:nvPr/>
        </p:nvSpPr>
        <p:spPr bwMode="auto">
          <a:xfrm>
            <a:off x="2686050" y="1073150"/>
            <a:ext cx="376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 Graphs</a:t>
            </a:r>
          </a:p>
        </p:txBody>
      </p:sp>
      <p:sp>
        <p:nvSpPr>
          <p:cNvPr id="43012" name="Text Box 63"/>
          <p:cNvSpPr txBox="1">
            <a:spLocks noChangeArrowheads="1"/>
          </p:cNvSpPr>
          <p:nvPr/>
        </p:nvSpPr>
        <p:spPr bwMode="auto">
          <a:xfrm>
            <a:off x="990600" y="2759075"/>
            <a:ext cx="60690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600">
                <a:solidFill>
                  <a:srgbClr val="FFFF00"/>
                </a:solidFill>
              </a:rPr>
              <a:t>1. 	Fill in table and construct graph</a:t>
            </a:r>
          </a:p>
        </p:txBody>
      </p:sp>
      <p:sp>
        <p:nvSpPr>
          <p:cNvPr id="43013" name="Text Box 64"/>
          <p:cNvSpPr txBox="1">
            <a:spLocks noChangeArrowheads="1"/>
          </p:cNvSpPr>
          <p:nvPr/>
        </p:nvSpPr>
        <p:spPr bwMode="auto">
          <a:xfrm>
            <a:off x="990600" y="3833813"/>
            <a:ext cx="80486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600">
                <a:solidFill>
                  <a:srgbClr val="FFFF00"/>
                </a:solidFill>
              </a:rPr>
              <a:t>2. 	Find the constant of proportion (</a:t>
            </a:r>
            <a:r>
              <a:rPr lang="en-GB" sz="2600"/>
              <a:t>the k value</a:t>
            </a:r>
            <a:r>
              <a:rPr lang="en-GB" sz="260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43014" name="Text Box 65"/>
          <p:cNvSpPr txBox="1">
            <a:spLocks noChangeArrowheads="1"/>
          </p:cNvSpPr>
          <p:nvPr/>
        </p:nvSpPr>
        <p:spPr bwMode="auto">
          <a:xfrm>
            <a:off x="990600" y="4908550"/>
            <a:ext cx="43180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buFontTx/>
              <a:buAutoNum type="arabicPeriod" startAt="3"/>
            </a:pPr>
            <a:r>
              <a:rPr lang="en-GB" sz="2600">
                <a:solidFill>
                  <a:srgbClr val="FFFF00"/>
                </a:solidFill>
              </a:rPr>
              <a:t> 	Write down formula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4036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632" name="Rectangle 8"/>
          <p:cNvSpPr>
            <a:spLocks noChangeArrowheads="1"/>
          </p:cNvSpPr>
          <p:nvPr/>
        </p:nvSpPr>
        <p:spPr bwMode="auto">
          <a:xfrm>
            <a:off x="965200" y="30067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how to work out direct variation formula.</a:t>
            </a:r>
          </a:p>
        </p:txBody>
      </p:sp>
      <p:sp>
        <p:nvSpPr>
          <p:cNvPr id="154633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1.  Understand the process for calculating direct variation formula.</a:t>
            </a:r>
          </a:p>
        </p:txBody>
      </p:sp>
      <p:sp>
        <p:nvSpPr>
          <p:cNvPr id="154634" name="Rectangle 10"/>
          <p:cNvSpPr>
            <a:spLocks noChangeArrowheads="1"/>
          </p:cNvSpPr>
          <p:nvPr/>
        </p:nvSpPr>
        <p:spPr bwMode="auto">
          <a:xfrm>
            <a:off x="1938338" y="5889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Variation</a:t>
            </a:r>
          </a:p>
        </p:txBody>
      </p:sp>
      <p:sp>
        <p:nvSpPr>
          <p:cNvPr id="154635" name="Rectangle 11"/>
          <p:cNvSpPr>
            <a:spLocks noChangeArrowheads="1"/>
          </p:cNvSpPr>
          <p:nvPr/>
        </p:nvSpPr>
        <p:spPr bwMode="auto">
          <a:xfrm>
            <a:off x="5535613" y="3994150"/>
            <a:ext cx="33607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2.  Calculate the constant k from information given and write down formula.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2" grpId="0"/>
      <p:bldP spid="154633" grpId="0"/>
      <p:bldP spid="15463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198938" y="6143625"/>
            <a:ext cx="1222375" cy="527050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6699" name="Rectangle 27"/>
          <p:cNvSpPr>
            <a:spLocks noChangeArrowheads="1"/>
          </p:cNvSpPr>
          <p:nvPr/>
        </p:nvSpPr>
        <p:spPr bwMode="auto">
          <a:xfrm>
            <a:off x="1938338" y="5762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Variation</a:t>
            </a:r>
          </a:p>
        </p:txBody>
      </p:sp>
      <p:sp>
        <p:nvSpPr>
          <p:cNvPr id="45060" name="Text Box 30"/>
          <p:cNvSpPr txBox="1">
            <a:spLocks noChangeArrowheads="1"/>
          </p:cNvSpPr>
          <p:nvPr/>
        </p:nvSpPr>
        <p:spPr bwMode="auto">
          <a:xfrm>
            <a:off x="1003300" y="1973263"/>
            <a:ext cx="77152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Given that y is </a:t>
            </a:r>
            <a:r>
              <a:rPr lang="en-GB"/>
              <a:t>directly proportional </a:t>
            </a:r>
            <a:r>
              <a:rPr lang="en-GB">
                <a:solidFill>
                  <a:srgbClr val="FFFF00"/>
                </a:solidFill>
              </a:rPr>
              <a:t>to x,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and when y = 20, x = 4.	 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Find a formula connecting y and x.</a:t>
            </a:r>
            <a:endParaRPr lang="en-GB"/>
          </a:p>
        </p:txBody>
      </p:sp>
      <p:sp>
        <p:nvSpPr>
          <p:cNvPr id="156725" name="Text Box 53"/>
          <p:cNvSpPr txBox="1">
            <a:spLocks noChangeArrowheads="1"/>
          </p:cNvSpPr>
          <p:nvPr/>
        </p:nvSpPr>
        <p:spPr bwMode="auto">
          <a:xfrm>
            <a:off x="2039938" y="3502025"/>
            <a:ext cx="63579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Since </a:t>
            </a:r>
            <a:r>
              <a:rPr lang="en-GB">
                <a:solidFill>
                  <a:srgbClr val="FFFF00"/>
                </a:solidFill>
              </a:rPr>
              <a:t>y</a:t>
            </a:r>
            <a:r>
              <a:rPr lang="en-GB"/>
              <a:t> is directly proportional to  </a:t>
            </a:r>
            <a:r>
              <a:rPr lang="en-GB">
                <a:solidFill>
                  <a:srgbClr val="FFFF00"/>
                </a:solidFill>
              </a:rPr>
              <a:t>x</a:t>
            </a:r>
            <a:r>
              <a:rPr lang="en-GB"/>
              <a:t> </a:t>
            </a:r>
          </a:p>
          <a:p>
            <a:pPr algn="ctr" eaLnBrk="1" hangingPunct="1"/>
            <a:r>
              <a:rPr lang="en-GB"/>
              <a:t>the formula is of the form</a:t>
            </a:r>
          </a:p>
        </p:txBody>
      </p:sp>
      <p:sp>
        <p:nvSpPr>
          <p:cNvPr id="156732" name="Text Box 60"/>
          <p:cNvSpPr txBox="1">
            <a:spLocks noChangeArrowheads="1"/>
          </p:cNvSpPr>
          <p:nvPr/>
        </p:nvSpPr>
        <p:spPr bwMode="auto">
          <a:xfrm>
            <a:off x="4259263" y="4421188"/>
            <a:ext cx="1174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y = </a:t>
            </a:r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56734" name="AutoShape 62"/>
          <p:cNvSpPr>
            <a:spLocks noChangeArrowheads="1"/>
          </p:cNvSpPr>
          <p:nvPr/>
        </p:nvSpPr>
        <p:spPr bwMode="auto">
          <a:xfrm>
            <a:off x="6607175" y="4318000"/>
            <a:ext cx="2166938" cy="1239838"/>
          </a:xfrm>
          <a:prstGeom prst="cloudCallout">
            <a:avLst>
              <a:gd name="adj1" fmla="val -113148"/>
              <a:gd name="adj2" fmla="val -10819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k is a constant</a:t>
            </a:r>
          </a:p>
        </p:txBody>
      </p:sp>
      <p:sp>
        <p:nvSpPr>
          <p:cNvPr id="156739" name="Text Box 67"/>
          <p:cNvSpPr txBox="1">
            <a:spLocks noChangeArrowheads="1"/>
          </p:cNvSpPr>
          <p:nvPr/>
        </p:nvSpPr>
        <p:spPr bwMode="auto">
          <a:xfrm>
            <a:off x="3997325" y="4989513"/>
            <a:ext cx="1698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20 = k(4)</a:t>
            </a:r>
          </a:p>
        </p:txBody>
      </p:sp>
      <p:sp>
        <p:nvSpPr>
          <p:cNvPr id="156740" name="Text Box 68"/>
          <p:cNvSpPr txBox="1">
            <a:spLocks noChangeArrowheads="1"/>
          </p:cNvSpPr>
          <p:nvPr/>
        </p:nvSpPr>
        <p:spPr bwMode="auto">
          <a:xfrm>
            <a:off x="3598863" y="5556250"/>
            <a:ext cx="2495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 = 20 </a:t>
            </a:r>
            <a:r>
              <a:rPr lang="en-US">
                <a:solidFill>
                  <a:srgbClr val="FFFF00"/>
                </a:solidFill>
                <a:latin typeface="Shruti" pitchFamily="2"/>
              </a:rPr>
              <a:t>÷ </a:t>
            </a:r>
            <a:r>
              <a:rPr lang="en-GB">
                <a:solidFill>
                  <a:srgbClr val="FFFF00"/>
                </a:solidFill>
              </a:rPr>
              <a:t>4 = </a:t>
            </a:r>
            <a:r>
              <a:rPr lang="en-GB"/>
              <a:t>5</a:t>
            </a:r>
          </a:p>
        </p:txBody>
      </p:sp>
      <p:sp>
        <p:nvSpPr>
          <p:cNvPr id="156741" name="Text Box 69"/>
          <p:cNvSpPr txBox="1">
            <a:spLocks noChangeArrowheads="1"/>
          </p:cNvSpPr>
          <p:nvPr/>
        </p:nvSpPr>
        <p:spPr bwMode="auto">
          <a:xfrm>
            <a:off x="4246563" y="6124575"/>
            <a:ext cx="12001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y = </a:t>
            </a:r>
            <a:r>
              <a:rPr lang="en-GB"/>
              <a:t>5</a:t>
            </a:r>
            <a:r>
              <a:rPr lang="en-GB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511425" y="5564188"/>
            <a:ext cx="10588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y = 20</a:t>
            </a:r>
          </a:p>
          <a:p>
            <a:pPr eaLnBrk="1" hangingPunct="1"/>
            <a:r>
              <a:rPr lang="en-GB" sz="2400"/>
              <a:t>x =4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971550" y="3775075"/>
            <a:ext cx="1450975" cy="1414463"/>
            <a:chOff x="1229306" y="3054085"/>
            <a:chExt cx="1450069" cy="1414463"/>
          </a:xfrm>
        </p:grpSpPr>
        <p:sp>
          <p:nvSpPr>
            <p:cNvPr id="45069" name="Line 23"/>
            <p:cNvSpPr>
              <a:spLocks noChangeShapeType="1"/>
            </p:cNvSpPr>
            <p:nvPr/>
          </p:nvSpPr>
          <p:spPr bwMode="auto">
            <a:xfrm>
              <a:off x="1638881" y="329062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0" name="Line 24"/>
            <p:cNvSpPr>
              <a:spLocks noChangeShapeType="1"/>
            </p:cNvSpPr>
            <p:nvPr/>
          </p:nvSpPr>
          <p:spPr bwMode="auto">
            <a:xfrm rot="5400000">
              <a:off x="1818269" y="3470010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1" name="Text Box 26"/>
            <p:cNvSpPr txBox="1">
              <a:spLocks noChangeArrowheads="1"/>
            </p:cNvSpPr>
            <p:nvPr/>
          </p:nvSpPr>
          <p:spPr bwMode="auto">
            <a:xfrm>
              <a:off x="1310269" y="3054085"/>
              <a:ext cx="3449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y</a:t>
              </a:r>
            </a:p>
          </p:txBody>
        </p:sp>
        <p:sp>
          <p:nvSpPr>
            <p:cNvPr id="45072" name="Text Box 27"/>
            <p:cNvSpPr txBox="1">
              <a:spLocks noChangeArrowheads="1"/>
            </p:cNvSpPr>
            <p:nvPr/>
          </p:nvSpPr>
          <p:spPr bwMode="auto">
            <a:xfrm>
              <a:off x="2313569" y="4001823"/>
              <a:ext cx="36580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x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5400000" flipH="1" flipV="1">
              <a:off x="1525738" y="3368587"/>
              <a:ext cx="785812" cy="56638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67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67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67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67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67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67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6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567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567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567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6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56725" grpId="0"/>
      <p:bldP spid="156732" grpId="0"/>
      <p:bldP spid="156734" grpId="0" animBg="1"/>
      <p:bldP spid="156739" grpId="0"/>
      <p:bldP spid="156740" grpId="0"/>
      <p:bldP spid="2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121150" y="6118225"/>
            <a:ext cx="1481138" cy="539750"/>
          </a:xfrm>
          <a:prstGeom prst="rect">
            <a:avLst/>
          </a:prstGeom>
          <a:solidFill>
            <a:srgbClr val="080808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938338" y="5762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Variation</a:t>
            </a:r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952500" y="1973263"/>
            <a:ext cx="81915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The number of dollars (d) </a:t>
            </a:r>
            <a:r>
              <a:rPr lang="en-GB"/>
              <a:t>varies directly </a:t>
            </a:r>
            <a:r>
              <a:rPr lang="en-GB">
                <a:solidFill>
                  <a:srgbClr val="FFFF00"/>
                </a:solidFill>
              </a:rPr>
              <a:t>as the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 number of £’s (P). You get 3 dollars for £2.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 Find a formula connecting d and P.</a:t>
            </a:r>
            <a:endParaRPr lang="en-GB"/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1898650" y="3489325"/>
            <a:ext cx="63579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Since </a:t>
            </a:r>
            <a:r>
              <a:rPr lang="en-GB">
                <a:solidFill>
                  <a:srgbClr val="FFFF00"/>
                </a:solidFill>
              </a:rPr>
              <a:t>d</a:t>
            </a:r>
            <a:r>
              <a:rPr lang="en-GB"/>
              <a:t> is directly proportional to </a:t>
            </a:r>
            <a:r>
              <a:rPr lang="en-GB">
                <a:solidFill>
                  <a:srgbClr val="FFFF00"/>
                </a:solidFill>
              </a:rPr>
              <a:t> P</a:t>
            </a:r>
            <a:r>
              <a:rPr lang="en-GB"/>
              <a:t> </a:t>
            </a:r>
          </a:p>
          <a:p>
            <a:pPr algn="ctr" eaLnBrk="1" hangingPunct="1"/>
            <a:r>
              <a:rPr lang="en-GB"/>
              <a:t>the formula is of the form</a:t>
            </a: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4157663" y="4484688"/>
            <a:ext cx="1174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d = </a:t>
            </a:r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P</a:t>
            </a:r>
          </a:p>
        </p:txBody>
      </p:sp>
      <p:sp>
        <p:nvSpPr>
          <p:cNvPr id="157706" name="AutoShape 10"/>
          <p:cNvSpPr>
            <a:spLocks noChangeArrowheads="1"/>
          </p:cNvSpPr>
          <p:nvPr/>
        </p:nvSpPr>
        <p:spPr bwMode="auto">
          <a:xfrm>
            <a:off x="6607175" y="4368800"/>
            <a:ext cx="2166938" cy="1239838"/>
          </a:xfrm>
          <a:prstGeom prst="cloudCallout">
            <a:avLst>
              <a:gd name="adj1" fmla="val -113148"/>
              <a:gd name="adj2" fmla="val -10819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k is a constant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4137025" y="5027613"/>
            <a:ext cx="14779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3 = </a:t>
            </a:r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(2)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598863" y="5568950"/>
            <a:ext cx="2528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 = 3 </a:t>
            </a:r>
            <a:r>
              <a:rPr lang="en-US">
                <a:solidFill>
                  <a:srgbClr val="FFFF00"/>
                </a:solidFill>
                <a:latin typeface="Shruti" pitchFamily="2"/>
              </a:rPr>
              <a:t>÷ </a:t>
            </a:r>
            <a:r>
              <a:rPr lang="en-US">
                <a:solidFill>
                  <a:srgbClr val="FFFF00"/>
                </a:solidFill>
              </a:rPr>
              <a:t>2</a:t>
            </a:r>
            <a:r>
              <a:rPr lang="en-GB">
                <a:solidFill>
                  <a:srgbClr val="FFFF00"/>
                </a:solidFill>
              </a:rPr>
              <a:t> = </a:t>
            </a:r>
            <a:r>
              <a:rPr lang="en-GB"/>
              <a:t>1.5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4129088" y="6111875"/>
            <a:ext cx="14525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d = </a:t>
            </a:r>
            <a:r>
              <a:rPr lang="en-GB"/>
              <a:t>1.5</a:t>
            </a:r>
            <a:r>
              <a:rPr lang="en-GB">
                <a:solidFill>
                  <a:srgbClr val="FFFF00"/>
                </a:solidFill>
              </a:rPr>
              <a:t>P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654300" y="5564188"/>
            <a:ext cx="8921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 = 3</a:t>
            </a:r>
          </a:p>
          <a:p>
            <a:pPr eaLnBrk="1" hangingPunct="1"/>
            <a:r>
              <a:rPr lang="en-GB" sz="2400"/>
              <a:t>P = 2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958850" y="4122738"/>
            <a:ext cx="1428750" cy="1414462"/>
            <a:chOff x="1229306" y="3054085"/>
            <a:chExt cx="1429229" cy="1414463"/>
          </a:xfrm>
        </p:grpSpPr>
        <p:sp>
          <p:nvSpPr>
            <p:cNvPr id="46093" name="Line 23"/>
            <p:cNvSpPr>
              <a:spLocks noChangeShapeType="1"/>
            </p:cNvSpPr>
            <p:nvPr/>
          </p:nvSpPr>
          <p:spPr bwMode="auto">
            <a:xfrm>
              <a:off x="1638881" y="329062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24"/>
            <p:cNvSpPr>
              <a:spLocks noChangeShapeType="1"/>
            </p:cNvSpPr>
            <p:nvPr/>
          </p:nvSpPr>
          <p:spPr bwMode="auto">
            <a:xfrm rot="5400000">
              <a:off x="1818269" y="3470010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Text Box 26"/>
            <p:cNvSpPr txBox="1">
              <a:spLocks noChangeArrowheads="1"/>
            </p:cNvSpPr>
            <p:nvPr/>
          </p:nvSpPr>
          <p:spPr bwMode="auto">
            <a:xfrm>
              <a:off x="1310269" y="3054085"/>
              <a:ext cx="36580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d</a:t>
              </a:r>
            </a:p>
          </p:txBody>
        </p:sp>
        <p:sp>
          <p:nvSpPr>
            <p:cNvPr id="46096" name="Text Box 27"/>
            <p:cNvSpPr txBox="1">
              <a:spLocks noChangeArrowheads="1"/>
            </p:cNvSpPr>
            <p:nvPr/>
          </p:nvSpPr>
          <p:spPr bwMode="auto">
            <a:xfrm>
              <a:off x="2313569" y="4001823"/>
              <a:ext cx="3449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P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5400000" flipH="1" flipV="1">
              <a:off x="1526399" y="3368315"/>
              <a:ext cx="785814" cy="56692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57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57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57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57704" grpId="0"/>
      <p:bldP spid="157705" grpId="0"/>
      <p:bldP spid="157706" grpId="0" animBg="1"/>
      <p:bldP spid="157711" grpId="0"/>
      <p:bldP spid="157712" grpId="0"/>
      <p:bldP spid="2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056063" y="4005263"/>
            <a:ext cx="4805362" cy="592137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8738" name="Text Box 18"/>
          <p:cNvSpPr txBox="1">
            <a:spLocks noChangeArrowheads="1"/>
          </p:cNvSpPr>
          <p:nvPr/>
        </p:nvSpPr>
        <p:spPr bwMode="auto">
          <a:xfrm>
            <a:off x="4067175" y="4008438"/>
            <a:ext cx="47767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d = </a:t>
            </a:r>
            <a:r>
              <a:rPr lang="en-GB" sz="3200"/>
              <a:t>1.5</a:t>
            </a:r>
            <a:r>
              <a:rPr lang="en-GB" sz="3200">
                <a:solidFill>
                  <a:srgbClr val="FFFF00"/>
                </a:solidFill>
              </a:rPr>
              <a:t> x 20 = 30 dollars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95750" y="3232150"/>
            <a:ext cx="1584325" cy="541338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1938338" y="6143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Variation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952500" y="1973263"/>
            <a:ext cx="65706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sz="3200">
                <a:solidFill>
                  <a:srgbClr val="FFFF00"/>
                </a:solidFill>
              </a:rPr>
              <a:t> 	How much will I get for £20</a:t>
            </a:r>
            <a:endParaRPr lang="en-GB" sz="3200"/>
          </a:p>
        </p:txBody>
      </p:sp>
      <p:sp>
        <p:nvSpPr>
          <p:cNvPr id="47111" name="Text Box 17"/>
          <p:cNvSpPr txBox="1">
            <a:spLocks noChangeArrowheads="1"/>
          </p:cNvSpPr>
          <p:nvPr/>
        </p:nvSpPr>
        <p:spPr bwMode="auto">
          <a:xfrm>
            <a:off x="4084638" y="3197225"/>
            <a:ext cx="16319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d = </a:t>
            </a:r>
            <a:r>
              <a:rPr lang="en-GB" sz="3200"/>
              <a:t>1.5</a:t>
            </a:r>
            <a:r>
              <a:rPr lang="en-GB" sz="3200">
                <a:solidFill>
                  <a:srgbClr val="FFFF00"/>
                </a:solidFill>
              </a:rPr>
              <a:t>P</a:t>
            </a:r>
          </a:p>
        </p:txBody>
      </p:sp>
      <p:grpSp>
        <p:nvGrpSpPr>
          <p:cNvPr id="47112" name="Group 17"/>
          <p:cNvGrpSpPr>
            <a:grpSpLocks/>
          </p:cNvGrpSpPr>
          <p:nvPr/>
        </p:nvGrpSpPr>
        <p:grpSpPr bwMode="auto">
          <a:xfrm>
            <a:off x="1228725" y="3054350"/>
            <a:ext cx="1430338" cy="1414463"/>
            <a:chOff x="1229306" y="3054085"/>
            <a:chExt cx="1429229" cy="1414463"/>
          </a:xfrm>
        </p:grpSpPr>
        <p:sp>
          <p:nvSpPr>
            <p:cNvPr id="47113" name="Line 23"/>
            <p:cNvSpPr>
              <a:spLocks noChangeShapeType="1"/>
            </p:cNvSpPr>
            <p:nvPr/>
          </p:nvSpPr>
          <p:spPr bwMode="auto">
            <a:xfrm>
              <a:off x="1638881" y="329062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4" name="Line 24"/>
            <p:cNvSpPr>
              <a:spLocks noChangeShapeType="1"/>
            </p:cNvSpPr>
            <p:nvPr/>
          </p:nvSpPr>
          <p:spPr bwMode="auto">
            <a:xfrm rot="5400000">
              <a:off x="1818269" y="3470010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5" name="Text Box 26"/>
            <p:cNvSpPr txBox="1">
              <a:spLocks noChangeArrowheads="1"/>
            </p:cNvSpPr>
            <p:nvPr/>
          </p:nvSpPr>
          <p:spPr bwMode="auto">
            <a:xfrm>
              <a:off x="1310269" y="3054085"/>
              <a:ext cx="36580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d</a:t>
              </a:r>
            </a:p>
          </p:txBody>
        </p:sp>
        <p:sp>
          <p:nvSpPr>
            <p:cNvPr id="47116" name="Text Box 27"/>
            <p:cNvSpPr txBox="1">
              <a:spLocks noChangeArrowheads="1"/>
            </p:cNvSpPr>
            <p:nvPr/>
          </p:nvSpPr>
          <p:spPr bwMode="auto">
            <a:xfrm>
              <a:off x="2313569" y="4001823"/>
              <a:ext cx="3449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P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 rot="5400000" flipH="1" flipV="1">
              <a:off x="1525634" y="3368630"/>
              <a:ext cx="785812" cy="56629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58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58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58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8738" grpId="0" build="allAtOnce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4546600" y="6065838"/>
            <a:ext cx="1571625" cy="541337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1938338" y="5889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Variation</a:t>
            </a:r>
          </a:p>
        </p:txBody>
      </p:sp>
      <p:sp>
        <p:nvSpPr>
          <p:cNvPr id="48132" name="Text Box 6"/>
          <p:cNvSpPr txBox="1">
            <a:spLocks noChangeArrowheads="1"/>
          </p:cNvSpPr>
          <p:nvPr/>
        </p:nvSpPr>
        <p:spPr bwMode="auto">
          <a:xfrm>
            <a:off x="952500" y="1973263"/>
            <a:ext cx="81915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Given that y is </a:t>
            </a:r>
            <a:r>
              <a:rPr lang="en-GB"/>
              <a:t>directly proportional to the square </a:t>
            </a:r>
            <a:r>
              <a:rPr lang="en-GB">
                <a:solidFill>
                  <a:srgbClr val="FFFF00"/>
                </a:solidFill>
              </a:rPr>
              <a:t>	of x, and when y = 40, x = 2.	 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		Find a formula connecting y and x .</a:t>
            </a:r>
            <a:endParaRPr lang="en-GB"/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1254125" y="3540125"/>
            <a:ext cx="7670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Since </a:t>
            </a:r>
            <a:r>
              <a:rPr lang="en-GB">
                <a:solidFill>
                  <a:srgbClr val="FFFF00"/>
                </a:solidFill>
              </a:rPr>
              <a:t>y</a:t>
            </a:r>
            <a:r>
              <a:rPr lang="en-GB"/>
              <a:t> is directly proportional to  </a:t>
            </a:r>
            <a:r>
              <a:rPr lang="en-GB">
                <a:solidFill>
                  <a:srgbClr val="FFFF00"/>
                </a:solidFill>
              </a:rPr>
              <a:t>x</a:t>
            </a:r>
            <a:r>
              <a:rPr lang="en-GB"/>
              <a:t> squared</a:t>
            </a:r>
          </a:p>
          <a:p>
            <a:pPr algn="ctr" eaLnBrk="1" hangingPunct="1"/>
            <a:r>
              <a:rPr lang="en-GB"/>
              <a:t>the formula is of the form</a:t>
            </a:r>
          </a:p>
        </p:txBody>
      </p:sp>
      <p:sp>
        <p:nvSpPr>
          <p:cNvPr id="160777" name="Text Box 9"/>
          <p:cNvSpPr txBox="1">
            <a:spLocks noChangeArrowheads="1"/>
          </p:cNvSpPr>
          <p:nvPr/>
        </p:nvSpPr>
        <p:spPr bwMode="auto">
          <a:xfrm>
            <a:off x="4633913" y="4433888"/>
            <a:ext cx="132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y = </a:t>
            </a:r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x</a:t>
            </a:r>
            <a:r>
              <a:rPr lang="en-GB" baseline="30000">
                <a:solidFill>
                  <a:srgbClr val="FFFF00"/>
                </a:solidFill>
              </a:rPr>
              <a:t>2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60783" name="Text Box 15"/>
          <p:cNvSpPr txBox="1">
            <a:spLocks noChangeArrowheads="1"/>
          </p:cNvSpPr>
          <p:nvPr/>
        </p:nvSpPr>
        <p:spPr bwMode="auto">
          <a:xfrm>
            <a:off x="4413250" y="4997450"/>
            <a:ext cx="1844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40 = </a:t>
            </a:r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(2)</a:t>
            </a:r>
            <a:r>
              <a:rPr lang="en-GB" baseline="30000">
                <a:solidFill>
                  <a:srgbClr val="FFFF00"/>
                </a:solidFill>
              </a:rPr>
              <a:t>2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60784" name="Text Box 16"/>
          <p:cNvSpPr txBox="1">
            <a:spLocks noChangeArrowheads="1"/>
          </p:cNvSpPr>
          <p:nvPr/>
        </p:nvSpPr>
        <p:spPr bwMode="auto">
          <a:xfrm>
            <a:off x="4075113" y="5561013"/>
            <a:ext cx="26590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 = 40 </a:t>
            </a:r>
            <a:r>
              <a:rPr lang="en-US">
                <a:solidFill>
                  <a:srgbClr val="FFFF00"/>
                </a:solidFill>
                <a:latin typeface="Shruti" pitchFamily="2"/>
              </a:rPr>
              <a:t>÷ </a:t>
            </a:r>
            <a:r>
              <a:rPr lang="en-GB">
                <a:solidFill>
                  <a:srgbClr val="FFFF00"/>
                </a:solidFill>
              </a:rPr>
              <a:t>4 = </a:t>
            </a:r>
            <a:r>
              <a:rPr lang="en-GB"/>
              <a:t>10</a:t>
            </a:r>
          </a:p>
        </p:txBody>
      </p:sp>
      <p:sp>
        <p:nvSpPr>
          <p:cNvPr id="160785" name="Text Box 17"/>
          <p:cNvSpPr txBox="1">
            <a:spLocks noChangeArrowheads="1"/>
          </p:cNvSpPr>
          <p:nvPr/>
        </p:nvSpPr>
        <p:spPr bwMode="auto">
          <a:xfrm>
            <a:off x="4592638" y="6084888"/>
            <a:ext cx="150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y = </a:t>
            </a:r>
            <a:r>
              <a:rPr lang="en-GB"/>
              <a:t>10</a:t>
            </a:r>
            <a:r>
              <a:rPr lang="en-GB">
                <a:solidFill>
                  <a:srgbClr val="FFFF00"/>
                </a:solidFill>
              </a:rPr>
              <a:t>x</a:t>
            </a:r>
            <a:r>
              <a:rPr lang="en-GB" baseline="30000">
                <a:solidFill>
                  <a:srgbClr val="FFFF00"/>
                </a:solidFill>
              </a:rPr>
              <a:t>2</a:t>
            </a:r>
            <a:endParaRPr lang="en-GB">
              <a:solidFill>
                <a:srgbClr val="FFFF00"/>
              </a:solidFill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009650" y="4224338"/>
            <a:ext cx="1574800" cy="1414462"/>
            <a:chOff x="1009674" y="4224587"/>
            <a:chExt cx="1574800" cy="1414463"/>
          </a:xfrm>
        </p:grpSpPr>
        <p:grpSp>
          <p:nvGrpSpPr>
            <p:cNvPr id="48141" name="Group 24"/>
            <p:cNvGrpSpPr>
              <a:grpSpLocks/>
            </p:cNvGrpSpPr>
            <p:nvPr/>
          </p:nvGrpSpPr>
          <p:grpSpPr bwMode="auto">
            <a:xfrm>
              <a:off x="1009674" y="4224587"/>
              <a:ext cx="1574800" cy="1414463"/>
              <a:chOff x="563" y="2434"/>
              <a:chExt cx="992" cy="891"/>
            </a:xfrm>
          </p:grpSpPr>
          <p:sp>
            <p:nvSpPr>
              <p:cNvPr id="48143" name="Line 19"/>
              <p:cNvSpPr>
                <a:spLocks noChangeShapeType="1"/>
              </p:cNvSpPr>
              <p:nvPr/>
            </p:nvSpPr>
            <p:spPr bwMode="auto">
              <a:xfrm>
                <a:off x="821" y="2583"/>
                <a:ext cx="0" cy="74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4" name="Line 20"/>
              <p:cNvSpPr>
                <a:spLocks noChangeShapeType="1"/>
              </p:cNvSpPr>
              <p:nvPr/>
            </p:nvSpPr>
            <p:spPr bwMode="auto">
              <a:xfrm rot="5400000">
                <a:off x="934" y="2696"/>
                <a:ext cx="0" cy="74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5" name="Text Box 22"/>
              <p:cNvSpPr txBox="1">
                <a:spLocks noChangeArrowheads="1"/>
              </p:cNvSpPr>
              <p:nvPr/>
            </p:nvSpPr>
            <p:spPr bwMode="auto">
              <a:xfrm>
                <a:off x="614" y="2434"/>
                <a:ext cx="2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y</a:t>
                </a:r>
              </a:p>
            </p:txBody>
          </p:sp>
          <p:sp>
            <p:nvSpPr>
              <p:cNvPr id="48146" name="Text Box 23"/>
              <p:cNvSpPr txBox="1">
                <a:spLocks noChangeArrowheads="1"/>
              </p:cNvSpPr>
              <p:nvPr/>
            </p:nvSpPr>
            <p:spPr bwMode="auto">
              <a:xfrm>
                <a:off x="1246" y="3031"/>
                <a:ext cx="30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x</a:t>
                </a:r>
                <a:r>
                  <a:rPr lang="en-GB" sz="2400" baseline="30000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cxnSp>
          <p:nvCxnSpPr>
            <p:cNvPr id="22" name="Straight Connector 21"/>
            <p:cNvCxnSpPr/>
            <p:nvPr/>
          </p:nvCxnSpPr>
          <p:spPr>
            <a:xfrm flipV="1">
              <a:off x="1416074" y="4572249"/>
              <a:ext cx="669925" cy="65722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71788" y="5538788"/>
            <a:ext cx="10588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y = 40</a:t>
            </a:r>
          </a:p>
          <a:p>
            <a:pPr eaLnBrk="1" hangingPunct="1"/>
            <a:r>
              <a:rPr lang="en-GB" sz="2400"/>
              <a:t>x = 2</a:t>
            </a:r>
          </a:p>
        </p:txBody>
      </p:sp>
      <p:sp>
        <p:nvSpPr>
          <p:cNvPr id="48140" name="Text Box 9"/>
          <p:cNvSpPr txBox="1">
            <a:spLocks noChangeArrowheads="1"/>
          </p:cNvSpPr>
          <p:nvPr/>
        </p:nvSpPr>
        <p:spPr bwMode="auto">
          <a:xfrm>
            <a:off x="2703513" y="1241425"/>
            <a:ext cx="3636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Harder Direct Variation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60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60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60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60776" grpId="0"/>
      <p:bldP spid="160777" grpId="0"/>
      <p:bldP spid="160783" grpId="0"/>
      <p:bldP spid="160784" grpId="0"/>
      <p:bldP spid="2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1925638" y="6143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Variation</a:t>
            </a:r>
          </a:p>
        </p:txBody>
      </p:sp>
      <p:sp>
        <p:nvSpPr>
          <p:cNvPr id="49155" name="Text Box 6"/>
          <p:cNvSpPr txBox="1">
            <a:spLocks noChangeArrowheads="1"/>
          </p:cNvSpPr>
          <p:nvPr/>
        </p:nvSpPr>
        <p:spPr bwMode="auto">
          <a:xfrm>
            <a:off x="952500" y="1973263"/>
            <a:ext cx="5332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sz="3200">
                <a:solidFill>
                  <a:srgbClr val="FFFF00"/>
                </a:solidFill>
              </a:rPr>
              <a:t> 	Calculate y when x = 5</a:t>
            </a:r>
            <a:endParaRPr lang="en-GB" sz="3200"/>
          </a:p>
        </p:txBody>
      </p:sp>
      <p:sp>
        <p:nvSpPr>
          <p:cNvPr id="49156" name="Text Box 11"/>
          <p:cNvSpPr txBox="1">
            <a:spLocks noChangeArrowheads="1"/>
          </p:cNvSpPr>
          <p:nvPr/>
        </p:nvSpPr>
        <p:spPr bwMode="auto">
          <a:xfrm>
            <a:off x="4221163" y="2935288"/>
            <a:ext cx="1887537" cy="646112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FFFF00"/>
                </a:solidFill>
              </a:rPr>
              <a:t>y = </a:t>
            </a:r>
            <a:r>
              <a:rPr lang="en-GB" sz="3600"/>
              <a:t>10</a:t>
            </a:r>
            <a:r>
              <a:rPr lang="en-GB" sz="3600">
                <a:solidFill>
                  <a:srgbClr val="FFFF00"/>
                </a:solidFill>
              </a:rPr>
              <a:t>x</a:t>
            </a:r>
            <a:r>
              <a:rPr lang="en-GB" sz="3600" baseline="30000">
                <a:solidFill>
                  <a:srgbClr val="FFFF00"/>
                </a:solidFill>
              </a:rPr>
              <a:t>2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164876" name="Text Box 12"/>
          <p:cNvSpPr txBox="1">
            <a:spLocks noChangeArrowheads="1"/>
          </p:cNvSpPr>
          <p:nvPr/>
        </p:nvSpPr>
        <p:spPr bwMode="auto">
          <a:xfrm>
            <a:off x="2965450" y="3952875"/>
            <a:ext cx="5094288" cy="584200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y = </a:t>
            </a:r>
            <a:r>
              <a:rPr lang="en-GB" sz="3200"/>
              <a:t>10</a:t>
            </a:r>
            <a:r>
              <a:rPr lang="en-GB" sz="3200">
                <a:solidFill>
                  <a:srgbClr val="FFFF00"/>
                </a:solidFill>
              </a:rPr>
              <a:t>(5)</a:t>
            </a:r>
            <a:r>
              <a:rPr lang="en-GB" sz="3200" baseline="30000">
                <a:solidFill>
                  <a:srgbClr val="FFFF00"/>
                </a:solidFill>
              </a:rPr>
              <a:t>2</a:t>
            </a:r>
            <a:r>
              <a:rPr lang="en-GB" sz="3200">
                <a:solidFill>
                  <a:srgbClr val="FFFF00"/>
                </a:solidFill>
              </a:rPr>
              <a:t> = </a:t>
            </a:r>
            <a:r>
              <a:rPr lang="en-GB" sz="3200"/>
              <a:t>10</a:t>
            </a:r>
            <a:r>
              <a:rPr lang="en-GB" sz="3200">
                <a:solidFill>
                  <a:srgbClr val="FFFF00"/>
                </a:solidFill>
              </a:rPr>
              <a:t> x 25 = 250</a:t>
            </a:r>
          </a:p>
        </p:txBody>
      </p:sp>
      <p:grpSp>
        <p:nvGrpSpPr>
          <p:cNvPr id="49158" name="Group 43"/>
          <p:cNvGrpSpPr>
            <a:grpSpLocks/>
          </p:cNvGrpSpPr>
          <p:nvPr/>
        </p:nvGrpSpPr>
        <p:grpSpPr bwMode="auto">
          <a:xfrm>
            <a:off x="1123950" y="2998788"/>
            <a:ext cx="1574800" cy="1414462"/>
            <a:chOff x="1123437" y="2998934"/>
            <a:chExt cx="1574801" cy="1414463"/>
          </a:xfrm>
        </p:grpSpPr>
        <p:sp>
          <p:nvSpPr>
            <p:cNvPr id="49160" name="Line 19"/>
            <p:cNvSpPr>
              <a:spLocks noChangeShapeType="1"/>
            </p:cNvSpPr>
            <p:nvPr/>
          </p:nvSpPr>
          <p:spPr bwMode="auto">
            <a:xfrm>
              <a:off x="1533012" y="3235472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61" name="Line 20"/>
            <p:cNvSpPr>
              <a:spLocks noChangeShapeType="1"/>
            </p:cNvSpPr>
            <p:nvPr/>
          </p:nvSpPr>
          <p:spPr bwMode="auto">
            <a:xfrm rot="5400000">
              <a:off x="1712400" y="3414859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62" name="Text Box 22"/>
            <p:cNvSpPr txBox="1">
              <a:spLocks noChangeArrowheads="1"/>
            </p:cNvSpPr>
            <p:nvPr/>
          </p:nvSpPr>
          <p:spPr bwMode="auto">
            <a:xfrm>
              <a:off x="1204400" y="2998934"/>
              <a:ext cx="3429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y</a:t>
              </a:r>
            </a:p>
          </p:txBody>
        </p:sp>
        <p:sp>
          <p:nvSpPr>
            <p:cNvPr id="49163" name="Text Box 23"/>
            <p:cNvSpPr txBox="1">
              <a:spLocks noChangeArrowheads="1"/>
            </p:cNvSpPr>
            <p:nvPr/>
          </p:nvSpPr>
          <p:spPr bwMode="auto">
            <a:xfrm>
              <a:off x="2207700" y="3946672"/>
              <a:ext cx="49053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x</a:t>
              </a:r>
              <a:r>
                <a:rPr lang="en-GB" sz="2400" baseline="30000">
                  <a:solidFill>
                    <a:srgbClr val="FFFF00"/>
                  </a:solidFill>
                </a:rPr>
                <a:t>2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 flipV="1">
              <a:off x="1529837" y="3346596"/>
              <a:ext cx="669925" cy="65722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159" name="Text Box 9"/>
          <p:cNvSpPr txBox="1">
            <a:spLocks noChangeArrowheads="1"/>
          </p:cNvSpPr>
          <p:nvPr/>
        </p:nvSpPr>
        <p:spPr bwMode="auto">
          <a:xfrm>
            <a:off x="2703513" y="1241425"/>
            <a:ext cx="3636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Harder Direct Variation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4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4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4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1925638" y="6270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Variation</a:t>
            </a:r>
          </a:p>
        </p:txBody>
      </p:sp>
      <p:sp>
        <p:nvSpPr>
          <p:cNvPr id="50179" name="Text Box 6"/>
          <p:cNvSpPr txBox="1">
            <a:spLocks noChangeArrowheads="1"/>
          </p:cNvSpPr>
          <p:nvPr/>
        </p:nvSpPr>
        <p:spPr bwMode="auto">
          <a:xfrm>
            <a:off x="852488" y="1973263"/>
            <a:ext cx="78295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sz="2400">
                <a:solidFill>
                  <a:srgbClr val="FFFF00"/>
                </a:solidFill>
              </a:rPr>
              <a:t> 	The cost (C) of producing a football magazine 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		</a:t>
            </a:r>
            <a:r>
              <a:rPr lang="en-GB" sz="2400"/>
              <a:t>varies as the square root </a:t>
            </a:r>
            <a:r>
              <a:rPr lang="en-GB" sz="2400">
                <a:solidFill>
                  <a:srgbClr val="FFFF00"/>
                </a:solidFill>
              </a:rPr>
              <a:t>of the number of 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		pages (P). Given 36 pages cost 48p to produce. 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		Find a formula connecting C and P.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		</a:t>
            </a:r>
            <a:endParaRPr lang="en-GB" sz="2400"/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1076325" y="3516313"/>
            <a:ext cx="78644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/>
              <a:t>Since </a:t>
            </a:r>
            <a:r>
              <a:rPr lang="en-GB" sz="2400">
                <a:solidFill>
                  <a:srgbClr val="FFFF00"/>
                </a:solidFill>
              </a:rPr>
              <a:t>C</a:t>
            </a:r>
            <a:r>
              <a:rPr lang="en-GB" sz="2400"/>
              <a:t> is directly proportional to </a:t>
            </a:r>
            <a:r>
              <a:rPr lang="en-GB" sz="2400">
                <a:solidFill>
                  <a:srgbClr val="FFFF00"/>
                </a:solidFill>
              </a:rPr>
              <a:t> “square root of” P</a:t>
            </a:r>
            <a:r>
              <a:rPr lang="en-GB" sz="2400"/>
              <a:t> </a:t>
            </a:r>
          </a:p>
          <a:p>
            <a:pPr algn="ctr" eaLnBrk="1" hangingPunct="1"/>
            <a:r>
              <a:rPr lang="en-GB" sz="2400"/>
              <a:t>the formula is of the form</a:t>
            </a:r>
          </a:p>
        </p:txBody>
      </p:sp>
      <p:sp>
        <p:nvSpPr>
          <p:cNvPr id="161808" name="Text Box 16"/>
          <p:cNvSpPr txBox="1">
            <a:spLocks noChangeArrowheads="1"/>
          </p:cNvSpPr>
          <p:nvPr/>
        </p:nvSpPr>
        <p:spPr bwMode="auto">
          <a:xfrm>
            <a:off x="4564063" y="5580063"/>
            <a:ext cx="2141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k</a:t>
            </a:r>
            <a:r>
              <a:rPr lang="en-GB" sz="2400">
                <a:solidFill>
                  <a:srgbClr val="FFFF00"/>
                </a:solidFill>
              </a:rPr>
              <a:t> = 48 </a:t>
            </a:r>
            <a:r>
              <a:rPr lang="en-US" sz="2400">
                <a:solidFill>
                  <a:srgbClr val="FFFF00"/>
                </a:solidFill>
                <a:latin typeface="Shruti" pitchFamily="2"/>
              </a:rPr>
              <a:t>÷ </a:t>
            </a:r>
            <a:r>
              <a:rPr lang="en-US" sz="2400">
                <a:solidFill>
                  <a:srgbClr val="FFFF00"/>
                </a:solidFill>
              </a:rPr>
              <a:t>6</a:t>
            </a:r>
            <a:r>
              <a:rPr lang="en-GB" sz="2400">
                <a:solidFill>
                  <a:srgbClr val="FFFF00"/>
                </a:solidFill>
              </a:rPr>
              <a:t> = </a:t>
            </a:r>
            <a:r>
              <a:rPr lang="en-GB" sz="2400"/>
              <a:t>8</a:t>
            </a:r>
          </a:p>
        </p:txBody>
      </p:sp>
      <p:graphicFrame>
        <p:nvGraphicFramePr>
          <p:cNvPr id="161811" name="Object 19"/>
          <p:cNvGraphicFramePr>
            <a:graphicFrameLocks noChangeAspect="1"/>
          </p:cNvGraphicFramePr>
          <p:nvPr/>
        </p:nvGraphicFramePr>
        <p:xfrm>
          <a:off x="5018088" y="4435475"/>
          <a:ext cx="123507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4" name="Equation" r:id="rId3" imgW="634725" imgH="253890" progId="Equation.DSMT4">
                  <p:embed/>
                </p:oleObj>
              </mc:Choice>
              <mc:Fallback>
                <p:oleObj name="Equation" r:id="rId3" imgW="634725" imgH="25389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4435475"/>
                        <a:ext cx="1235075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812" name="Object 20"/>
          <p:cNvGraphicFramePr>
            <a:graphicFrameLocks noChangeAspect="1"/>
          </p:cNvGraphicFramePr>
          <p:nvPr/>
        </p:nvGraphicFramePr>
        <p:xfrm>
          <a:off x="4795838" y="5008563"/>
          <a:ext cx="167957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5" name="Equation" r:id="rId5" imgW="863225" imgH="253890" progId="Equation.DSMT4">
                  <p:embed/>
                </p:oleObj>
              </mc:Choice>
              <mc:Fallback>
                <p:oleObj name="Equation" r:id="rId5" imgW="863225" imgH="25389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838" y="5008563"/>
                        <a:ext cx="167957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813" name="Object 21"/>
          <p:cNvGraphicFramePr>
            <a:graphicFrameLocks noChangeAspect="1"/>
          </p:cNvGraphicFramePr>
          <p:nvPr/>
        </p:nvGraphicFramePr>
        <p:xfrm>
          <a:off x="5005388" y="6116638"/>
          <a:ext cx="126047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6" name="Equation" r:id="rId7" imgW="647419" imgH="253890" progId="Equation.DSMT4">
                  <p:embed/>
                </p:oleObj>
              </mc:Choice>
              <mc:Fallback>
                <p:oleObj name="Equation" r:id="rId7" imgW="647419" imgH="25389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6116638"/>
                        <a:ext cx="1260475" cy="493712"/>
                      </a:xfrm>
                      <a:prstGeom prst="rect">
                        <a:avLst/>
                      </a:prstGeom>
                      <a:solidFill>
                        <a:srgbClr val="080808"/>
                      </a:solidFill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958850" y="4445000"/>
            <a:ext cx="1616075" cy="1414463"/>
            <a:chOff x="958850" y="4445000"/>
            <a:chExt cx="1616075" cy="1414463"/>
          </a:xfrm>
        </p:grpSpPr>
        <p:grpSp>
          <p:nvGrpSpPr>
            <p:cNvPr id="50188" name="Group 28"/>
            <p:cNvGrpSpPr>
              <a:grpSpLocks/>
            </p:cNvGrpSpPr>
            <p:nvPr/>
          </p:nvGrpSpPr>
          <p:grpSpPr bwMode="auto">
            <a:xfrm>
              <a:off x="958850" y="4445000"/>
              <a:ext cx="1616075" cy="1414463"/>
              <a:chOff x="604" y="2800"/>
              <a:chExt cx="1018" cy="891"/>
            </a:xfrm>
          </p:grpSpPr>
          <p:sp>
            <p:nvSpPr>
              <p:cNvPr id="50190" name="Line 23"/>
              <p:cNvSpPr>
                <a:spLocks noChangeShapeType="1"/>
              </p:cNvSpPr>
              <p:nvPr/>
            </p:nvSpPr>
            <p:spPr bwMode="auto">
              <a:xfrm>
                <a:off x="862" y="2949"/>
                <a:ext cx="0" cy="74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1" name="Line 24"/>
              <p:cNvSpPr>
                <a:spLocks noChangeShapeType="1"/>
              </p:cNvSpPr>
              <p:nvPr/>
            </p:nvSpPr>
            <p:spPr bwMode="auto">
              <a:xfrm rot="5400000">
                <a:off x="975" y="3062"/>
                <a:ext cx="0" cy="74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2" name="Text Box 26"/>
              <p:cNvSpPr txBox="1">
                <a:spLocks noChangeArrowheads="1"/>
              </p:cNvSpPr>
              <p:nvPr/>
            </p:nvSpPr>
            <p:spPr bwMode="auto">
              <a:xfrm>
                <a:off x="655" y="2800"/>
                <a:ext cx="23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C</a:t>
                </a:r>
              </a:p>
            </p:txBody>
          </p:sp>
          <p:sp>
            <p:nvSpPr>
              <p:cNvPr id="50193" name="Text Box 27"/>
              <p:cNvSpPr txBox="1">
                <a:spLocks noChangeArrowheads="1"/>
              </p:cNvSpPr>
              <p:nvPr/>
            </p:nvSpPr>
            <p:spPr bwMode="auto">
              <a:xfrm>
                <a:off x="1287" y="3397"/>
                <a:ext cx="33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√P</a:t>
                </a:r>
              </a:p>
            </p:txBody>
          </p:sp>
        </p:grpSp>
        <p:cxnSp>
          <p:nvCxnSpPr>
            <p:cNvPr id="22" name="Straight Connector 21"/>
            <p:cNvCxnSpPr/>
            <p:nvPr/>
          </p:nvCxnSpPr>
          <p:spPr>
            <a:xfrm flipV="1">
              <a:off x="1365250" y="4803775"/>
              <a:ext cx="708025" cy="63182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219450" y="5319713"/>
            <a:ext cx="10858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C = 48</a:t>
            </a:r>
          </a:p>
          <a:p>
            <a:pPr eaLnBrk="1" hangingPunct="1"/>
            <a:r>
              <a:rPr lang="en-GB" sz="2400"/>
              <a:t>P = 36</a:t>
            </a:r>
          </a:p>
        </p:txBody>
      </p:sp>
      <p:sp>
        <p:nvSpPr>
          <p:cNvPr id="50187" name="Text Box 9"/>
          <p:cNvSpPr txBox="1">
            <a:spLocks noChangeArrowheads="1"/>
          </p:cNvSpPr>
          <p:nvPr/>
        </p:nvSpPr>
        <p:spPr bwMode="auto">
          <a:xfrm>
            <a:off x="2703513" y="1241425"/>
            <a:ext cx="3636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Harder Direct Variation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1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1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0" grpId="0"/>
      <p:bldP spid="161808" grpId="0"/>
      <p:bldP spid="2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1938338" y="6397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Variation</a:t>
            </a:r>
          </a:p>
        </p:txBody>
      </p:sp>
      <p:sp>
        <p:nvSpPr>
          <p:cNvPr id="51203" name="Text Box 6"/>
          <p:cNvSpPr txBox="1">
            <a:spLocks noChangeArrowheads="1"/>
          </p:cNvSpPr>
          <p:nvPr/>
        </p:nvSpPr>
        <p:spPr bwMode="auto">
          <a:xfrm>
            <a:off x="1208088" y="2217738"/>
            <a:ext cx="6821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sz="3200">
                <a:solidFill>
                  <a:srgbClr val="FFFF00"/>
                </a:solidFill>
              </a:rPr>
              <a:t> 	How much will 100 pages cost.</a:t>
            </a:r>
            <a:endParaRPr lang="en-GB" sz="3200"/>
          </a:p>
        </p:txBody>
      </p:sp>
      <p:graphicFrame>
        <p:nvGraphicFramePr>
          <p:cNvPr id="162831" name="Object 15"/>
          <p:cNvGraphicFramePr>
            <a:graphicFrameLocks noChangeAspect="1"/>
          </p:cNvGraphicFramePr>
          <p:nvPr/>
        </p:nvGraphicFramePr>
        <p:xfrm>
          <a:off x="4111625" y="3219450"/>
          <a:ext cx="218598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3" name="Equation" r:id="rId3" imgW="837836" imgH="253890" progId="Equation.DSMT4">
                  <p:embed/>
                </p:oleObj>
              </mc:Choice>
              <mc:Fallback>
                <p:oleObj name="Equation" r:id="rId3" imgW="837836" imgH="25389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25" y="3219450"/>
                        <a:ext cx="2185988" cy="661988"/>
                      </a:xfrm>
                      <a:prstGeom prst="rect">
                        <a:avLst/>
                      </a:prstGeom>
                      <a:solidFill>
                        <a:srgbClr val="080808"/>
                      </a:solidFill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32" name="Object 16"/>
          <p:cNvGraphicFramePr>
            <a:graphicFrameLocks noChangeAspect="1"/>
          </p:cNvGraphicFramePr>
          <p:nvPr/>
        </p:nvGraphicFramePr>
        <p:xfrm>
          <a:off x="3057525" y="4516438"/>
          <a:ext cx="43672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4" name="Equation" r:id="rId5" imgW="1917700" imgH="279400" progId="Equation.DSMT4">
                  <p:embed/>
                </p:oleObj>
              </mc:Choice>
              <mc:Fallback>
                <p:oleObj name="Equation" r:id="rId5" imgW="1917700" imgH="279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4516438"/>
                        <a:ext cx="4367213" cy="635000"/>
                      </a:xfrm>
                      <a:prstGeom prst="rect">
                        <a:avLst/>
                      </a:prstGeom>
                      <a:solidFill>
                        <a:srgbClr val="080808"/>
                      </a:solidFill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06" name="Group 29"/>
          <p:cNvGrpSpPr>
            <a:grpSpLocks/>
          </p:cNvGrpSpPr>
          <p:nvPr/>
        </p:nvGrpSpPr>
        <p:grpSpPr bwMode="auto">
          <a:xfrm>
            <a:off x="1228725" y="3054350"/>
            <a:ext cx="1617663" cy="1414463"/>
            <a:chOff x="1229306" y="3054085"/>
            <a:chExt cx="1616781" cy="1414463"/>
          </a:xfrm>
        </p:grpSpPr>
        <p:sp>
          <p:nvSpPr>
            <p:cNvPr id="51208" name="Line 23"/>
            <p:cNvSpPr>
              <a:spLocks noChangeShapeType="1"/>
            </p:cNvSpPr>
            <p:nvPr/>
          </p:nvSpPr>
          <p:spPr bwMode="auto">
            <a:xfrm>
              <a:off x="1638881" y="329062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09" name="Line 24"/>
            <p:cNvSpPr>
              <a:spLocks noChangeShapeType="1"/>
            </p:cNvSpPr>
            <p:nvPr/>
          </p:nvSpPr>
          <p:spPr bwMode="auto">
            <a:xfrm rot="5400000">
              <a:off x="1818269" y="3470010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0" name="Text Box 26"/>
            <p:cNvSpPr txBox="1">
              <a:spLocks noChangeArrowheads="1"/>
            </p:cNvSpPr>
            <p:nvPr/>
          </p:nvSpPr>
          <p:spPr bwMode="auto">
            <a:xfrm>
              <a:off x="1310269" y="3054085"/>
              <a:ext cx="37061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C</a:t>
              </a:r>
            </a:p>
          </p:txBody>
        </p:sp>
        <p:sp>
          <p:nvSpPr>
            <p:cNvPr id="51211" name="Text Box 27"/>
            <p:cNvSpPr txBox="1">
              <a:spLocks noChangeArrowheads="1"/>
            </p:cNvSpPr>
            <p:nvPr/>
          </p:nvSpPr>
          <p:spPr bwMode="auto">
            <a:xfrm>
              <a:off x="2313569" y="4001823"/>
              <a:ext cx="53251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√P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1635484" y="3412860"/>
              <a:ext cx="709226" cy="63182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07" name="Text Box 9"/>
          <p:cNvSpPr txBox="1">
            <a:spLocks noChangeArrowheads="1"/>
          </p:cNvSpPr>
          <p:nvPr/>
        </p:nvSpPr>
        <p:spPr bwMode="auto">
          <a:xfrm>
            <a:off x="2703513" y="1241425"/>
            <a:ext cx="3636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Harder Direct Variation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2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2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2228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632" name="Rectangle 8"/>
          <p:cNvSpPr>
            <a:spLocks noChangeArrowheads="1"/>
          </p:cNvSpPr>
          <p:nvPr/>
        </p:nvSpPr>
        <p:spPr bwMode="auto">
          <a:xfrm>
            <a:off x="863600" y="3044825"/>
            <a:ext cx="4000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how to work out inverse variation</a:t>
            </a:r>
            <a:r>
              <a:rPr lang="en-GB" sz="1800"/>
              <a:t> </a:t>
            </a:r>
            <a:r>
              <a:rPr lang="en-GB" sz="1800">
                <a:solidFill>
                  <a:srgbClr val="FFFF00"/>
                </a:solidFill>
              </a:rPr>
              <a:t>formula.</a:t>
            </a:r>
          </a:p>
        </p:txBody>
      </p:sp>
      <p:sp>
        <p:nvSpPr>
          <p:cNvPr id="154633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1.  Understand the process for calculating inverse variation formula.</a:t>
            </a:r>
          </a:p>
        </p:txBody>
      </p:sp>
      <p:sp>
        <p:nvSpPr>
          <p:cNvPr id="154634" name="Rectangle 10"/>
          <p:cNvSpPr>
            <a:spLocks noChangeArrowheads="1"/>
          </p:cNvSpPr>
          <p:nvPr/>
        </p:nvSpPr>
        <p:spPr bwMode="auto">
          <a:xfrm>
            <a:off x="1938338" y="6016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Variation</a:t>
            </a:r>
          </a:p>
        </p:txBody>
      </p:sp>
      <p:sp>
        <p:nvSpPr>
          <p:cNvPr id="154635" name="Rectangle 11"/>
          <p:cNvSpPr>
            <a:spLocks noChangeArrowheads="1"/>
          </p:cNvSpPr>
          <p:nvPr/>
        </p:nvSpPr>
        <p:spPr bwMode="auto">
          <a:xfrm>
            <a:off x="5535613" y="3994150"/>
            <a:ext cx="33607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2.  Calculate the constant k from information given and write down formula.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2" grpId="0"/>
      <p:bldP spid="154633" grpId="0"/>
      <p:bldP spid="1546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019B822-536D-4DD5-AC9D-D3EBDAEC2DA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pic>
        <p:nvPicPr>
          <p:cNvPr id="16387" name="Picture 2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1657350" y="2873375"/>
            <a:ext cx="6143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“ .. When you double the number of cakes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you double the cost.”</a:t>
            </a:r>
          </a:p>
        </p:txBody>
      </p:sp>
      <p:sp>
        <p:nvSpPr>
          <p:cNvPr id="129032" name="Text Box 8"/>
          <p:cNvSpPr txBox="1">
            <a:spLocks noChangeArrowheads="1"/>
          </p:cNvSpPr>
          <p:nvPr/>
        </p:nvSpPr>
        <p:spPr bwMode="auto">
          <a:xfrm>
            <a:off x="4445000" y="4449763"/>
            <a:ext cx="2738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Cakes		Cost </a:t>
            </a:r>
          </a:p>
        </p:txBody>
      </p:sp>
      <p:sp>
        <p:nvSpPr>
          <p:cNvPr id="16392" name="Text Box 10"/>
          <p:cNvSpPr txBox="1">
            <a:spLocks noChangeArrowheads="1"/>
          </p:cNvSpPr>
          <p:nvPr/>
        </p:nvSpPr>
        <p:spPr bwMode="auto">
          <a:xfrm>
            <a:off x="952500" y="1973263"/>
            <a:ext cx="81216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Two quantities, </a:t>
            </a:r>
            <a:r>
              <a:rPr lang="en-GB" sz="2400">
                <a:solidFill>
                  <a:srgbClr val="FFFF00"/>
                </a:solidFill>
              </a:rPr>
              <a:t>(for example, number of cakes and total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cost) </a:t>
            </a:r>
            <a:r>
              <a:rPr lang="en-GB" sz="2400"/>
              <a:t>are said to be in DIRECT Proportion, if :</a:t>
            </a:r>
          </a:p>
        </p:txBody>
      </p:sp>
      <p:sp>
        <p:nvSpPr>
          <p:cNvPr id="16393" name="Text Box 12"/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993775" y="38100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/>
              <a:t>Example</a:t>
            </a:r>
            <a:r>
              <a:rPr lang="en-GB" sz="2400"/>
              <a:t> : 	The cost of 6 cakes is £4.20. find the cost </a:t>
            </a:r>
          </a:p>
          <a:p>
            <a:pPr eaLnBrk="1" hangingPunct="1"/>
            <a:r>
              <a:rPr lang="en-GB" sz="2400"/>
              <a:t>		of 5 cakes.</a:t>
            </a:r>
            <a:endParaRPr lang="en-GB" sz="2400" u="sng"/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4649788" y="4848225"/>
            <a:ext cx="2736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6	</a:t>
            </a:r>
            <a:r>
              <a:rPr lang="en-GB" sz="2400">
                <a:sym typeface="Wingdings" pitchFamily="2" charset="2"/>
              </a:rPr>
              <a:t> 	4.20</a:t>
            </a:r>
            <a:r>
              <a:rPr lang="en-GB" sz="2400"/>
              <a:t> </a:t>
            </a:r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4649788" y="5246688"/>
            <a:ext cx="426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	</a:t>
            </a:r>
            <a:r>
              <a:rPr lang="en-GB" sz="2400">
                <a:sym typeface="Wingdings" pitchFamily="2" charset="2"/>
              </a:rPr>
              <a:t>	4.20 </a:t>
            </a:r>
            <a:r>
              <a:rPr lang="en-US" sz="2400">
                <a:latin typeface="Shruti" pitchFamily="2"/>
                <a:sym typeface="Wingdings" pitchFamily="2" charset="2"/>
              </a:rPr>
              <a:t>÷ </a:t>
            </a:r>
            <a:r>
              <a:rPr lang="en-US" sz="2400">
                <a:sym typeface="Wingdings" pitchFamily="2" charset="2"/>
              </a:rPr>
              <a:t>6 = 0.70</a:t>
            </a:r>
            <a:r>
              <a:rPr lang="en-GB" sz="2400"/>
              <a:t> </a:t>
            </a:r>
          </a:p>
        </p:txBody>
      </p:sp>
      <p:sp>
        <p:nvSpPr>
          <p:cNvPr id="129040" name="Text Box 16"/>
          <p:cNvSpPr txBox="1">
            <a:spLocks noChangeArrowheads="1"/>
          </p:cNvSpPr>
          <p:nvPr/>
        </p:nvSpPr>
        <p:spPr bwMode="auto">
          <a:xfrm>
            <a:off x="4649788" y="5645150"/>
            <a:ext cx="4494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5	</a:t>
            </a:r>
            <a:r>
              <a:rPr lang="en-GB" sz="2400">
                <a:sym typeface="Wingdings" pitchFamily="2" charset="2"/>
              </a:rPr>
              <a:t>	0.70 x 5 = £3.50</a:t>
            </a:r>
            <a:r>
              <a:rPr lang="en-GB" sz="2400"/>
              <a:t> </a:t>
            </a:r>
          </a:p>
        </p:txBody>
      </p:sp>
      <p:sp>
        <p:nvSpPr>
          <p:cNvPr id="129041" name="AutoShape 17"/>
          <p:cNvSpPr>
            <a:spLocks noChangeArrowheads="1"/>
          </p:cNvSpPr>
          <p:nvPr/>
        </p:nvSpPr>
        <p:spPr bwMode="auto">
          <a:xfrm>
            <a:off x="0" y="0"/>
            <a:ext cx="3482975" cy="1528763"/>
          </a:xfrm>
          <a:prstGeom prst="cloudCallout">
            <a:avLst>
              <a:gd name="adj1" fmla="val 39639"/>
              <a:gd name="adj2" fmla="val 167940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solidFill>
                  <a:srgbClr val="080808"/>
                </a:solidFill>
              </a:rPr>
              <a:t>Write down two quantities that are in direct proportion.</a:t>
            </a:r>
          </a:p>
        </p:txBody>
      </p:sp>
      <p:sp>
        <p:nvSpPr>
          <p:cNvPr id="18" name="Cloud 17"/>
          <p:cNvSpPr/>
          <p:nvPr/>
        </p:nvSpPr>
        <p:spPr bwMode="auto">
          <a:xfrm>
            <a:off x="363538" y="3548063"/>
            <a:ext cx="6080125" cy="330993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Easier method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Cakes		Pence</a:t>
            </a:r>
          </a:p>
          <a:p>
            <a:pPr algn="ctr">
              <a:defRPr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sym typeface="Wingdings"/>
              </a:rPr>
              <a:t>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420</a:t>
            </a:r>
          </a:p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        </a:t>
            </a: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</a:t>
            </a: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19" name="Cloud 18"/>
          <p:cNvSpPr/>
          <p:nvPr/>
        </p:nvSpPr>
        <p:spPr>
          <a:xfrm>
            <a:off x="0" y="2206625"/>
            <a:ext cx="3106738" cy="15382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0" name="Object 17"/>
          <p:cNvGraphicFramePr>
            <a:graphicFrameLocks noChangeAspect="1"/>
          </p:cNvGraphicFramePr>
          <p:nvPr/>
        </p:nvGraphicFramePr>
        <p:xfrm>
          <a:off x="2289175" y="5411788"/>
          <a:ext cx="34766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4" imgW="152334" imgH="393529" progId="Equation.DSMT4">
                  <p:embed/>
                </p:oleObj>
              </mc:Choice>
              <mc:Fallback>
                <p:oleObj name="Equation" r:id="rId4" imgW="152334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5" y="5411788"/>
                        <a:ext cx="347663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/>
          <p:cNvGraphicFramePr>
            <a:graphicFrameLocks noChangeAspect="1"/>
          </p:cNvGraphicFramePr>
          <p:nvPr/>
        </p:nvGraphicFramePr>
        <p:xfrm>
          <a:off x="2651125" y="5657850"/>
          <a:ext cx="8096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6" imgW="355138" imgH="177569" progId="Equation.DSMT4">
                  <p:embed/>
                </p:oleObj>
              </mc:Choice>
              <mc:Fallback>
                <p:oleObj name="Equation" r:id="rId6" imgW="355138" imgH="17756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5657850"/>
                        <a:ext cx="8096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914400" y="5060950"/>
            <a:ext cx="960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</a:rPr>
              <a:t>(less)</a:t>
            </a:r>
          </a:p>
        </p:txBody>
      </p:sp>
      <p:graphicFrame>
        <p:nvGraphicFramePr>
          <p:cNvPr id="23" name="Object 18"/>
          <p:cNvGraphicFramePr>
            <a:graphicFrameLocks noChangeAspect="1"/>
          </p:cNvGraphicFramePr>
          <p:nvPr/>
        </p:nvGraphicFramePr>
        <p:xfrm>
          <a:off x="3421063" y="5657850"/>
          <a:ext cx="20256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8" imgW="888614" imgH="177723" progId="Equation.DSMT4">
                  <p:embed/>
                </p:oleObj>
              </mc:Choice>
              <mc:Fallback>
                <p:oleObj name="Equation" r:id="rId8" imgW="888614" imgH="17772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63" y="5657850"/>
                        <a:ext cx="202565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29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29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1" grpId="0"/>
      <p:bldP spid="129032" grpId="0"/>
      <p:bldP spid="129037" grpId="0"/>
      <p:bldP spid="129038" grpId="0"/>
      <p:bldP spid="129039" grpId="0"/>
      <p:bldP spid="129040" grpId="0"/>
      <p:bldP spid="129041" grpId="0" animBg="1"/>
      <p:bldP spid="129041" grpId="1" animBg="1"/>
      <p:bldP spid="18" grpId="0" build="p" bldLvl="3" animBg="1"/>
      <p:bldP spid="19" grpId="0" animBg="1"/>
      <p:bldP spid="2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99" name="Rectangle 27"/>
          <p:cNvSpPr>
            <a:spLocks noChangeArrowheads="1"/>
          </p:cNvSpPr>
          <p:nvPr/>
        </p:nvSpPr>
        <p:spPr bwMode="auto">
          <a:xfrm>
            <a:off x="1938338" y="6016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Variation</a:t>
            </a:r>
          </a:p>
        </p:txBody>
      </p:sp>
      <p:sp>
        <p:nvSpPr>
          <p:cNvPr id="53251" name="Text Box 30"/>
          <p:cNvSpPr txBox="1">
            <a:spLocks noChangeArrowheads="1"/>
          </p:cNvSpPr>
          <p:nvPr/>
        </p:nvSpPr>
        <p:spPr bwMode="auto">
          <a:xfrm>
            <a:off x="1003300" y="1819275"/>
            <a:ext cx="77152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Given that y is </a:t>
            </a:r>
            <a:r>
              <a:rPr lang="en-GB"/>
              <a:t>inverse proportional </a:t>
            </a:r>
            <a:r>
              <a:rPr lang="en-GB">
                <a:solidFill>
                  <a:srgbClr val="FFFF00"/>
                </a:solidFill>
              </a:rPr>
              <a:t>to x,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and when y = 40, x = 4.	 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Find a formula connecting y and x.</a:t>
            </a:r>
            <a:endParaRPr lang="en-GB"/>
          </a:p>
        </p:txBody>
      </p:sp>
      <p:sp>
        <p:nvSpPr>
          <p:cNvPr id="156725" name="Text Box 53"/>
          <p:cNvSpPr txBox="1">
            <a:spLocks noChangeArrowheads="1"/>
          </p:cNvSpPr>
          <p:nvPr/>
        </p:nvSpPr>
        <p:spPr bwMode="auto">
          <a:xfrm>
            <a:off x="2039938" y="3219450"/>
            <a:ext cx="62404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Since </a:t>
            </a:r>
            <a:r>
              <a:rPr lang="en-GB">
                <a:solidFill>
                  <a:srgbClr val="FFFF00"/>
                </a:solidFill>
              </a:rPr>
              <a:t>y</a:t>
            </a:r>
            <a:r>
              <a:rPr lang="en-GB"/>
              <a:t> is inverse proportional to  </a:t>
            </a:r>
            <a:r>
              <a:rPr lang="en-GB">
                <a:solidFill>
                  <a:srgbClr val="FFFF00"/>
                </a:solidFill>
              </a:rPr>
              <a:t>x</a:t>
            </a:r>
            <a:r>
              <a:rPr lang="en-GB"/>
              <a:t> </a:t>
            </a:r>
          </a:p>
          <a:p>
            <a:pPr algn="ctr" eaLnBrk="1" hangingPunct="1"/>
            <a:r>
              <a:rPr lang="en-GB"/>
              <a:t>the formula is of the form</a:t>
            </a:r>
          </a:p>
        </p:txBody>
      </p:sp>
      <p:sp>
        <p:nvSpPr>
          <p:cNvPr id="156734" name="AutoShape 62"/>
          <p:cNvSpPr>
            <a:spLocks noChangeArrowheads="1"/>
          </p:cNvSpPr>
          <p:nvPr/>
        </p:nvSpPr>
        <p:spPr bwMode="auto">
          <a:xfrm>
            <a:off x="6607175" y="4318000"/>
            <a:ext cx="2166938" cy="1239838"/>
          </a:xfrm>
          <a:prstGeom prst="cloudCallout">
            <a:avLst>
              <a:gd name="adj1" fmla="val -113148"/>
              <a:gd name="adj2" fmla="val -10819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k is a constant</a:t>
            </a:r>
          </a:p>
        </p:txBody>
      </p:sp>
      <p:sp>
        <p:nvSpPr>
          <p:cNvPr id="156740" name="Text Box 68"/>
          <p:cNvSpPr txBox="1">
            <a:spLocks noChangeArrowheads="1"/>
          </p:cNvSpPr>
          <p:nvPr/>
        </p:nvSpPr>
        <p:spPr bwMode="auto">
          <a:xfrm>
            <a:off x="3611563" y="5243513"/>
            <a:ext cx="27701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 = 40 </a:t>
            </a: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x</a:t>
            </a:r>
            <a:r>
              <a:rPr lang="en-US">
                <a:solidFill>
                  <a:srgbClr val="FFFF00"/>
                </a:solidFill>
                <a:latin typeface="Shruti" pitchFamily="2"/>
              </a:rPr>
              <a:t> </a:t>
            </a:r>
            <a:r>
              <a:rPr lang="en-GB">
                <a:solidFill>
                  <a:srgbClr val="FFFF00"/>
                </a:solidFill>
              </a:rPr>
              <a:t>4 = </a:t>
            </a:r>
            <a:r>
              <a:rPr lang="en-GB"/>
              <a:t>160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563813" y="5254625"/>
            <a:ext cx="10604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y = 40</a:t>
            </a:r>
          </a:p>
          <a:p>
            <a:pPr eaLnBrk="1" hangingPunct="1"/>
            <a:r>
              <a:rPr lang="en-GB" sz="2400"/>
              <a:t>x =4</a:t>
            </a:r>
          </a:p>
        </p:txBody>
      </p:sp>
      <p:graphicFrame>
        <p:nvGraphicFramePr>
          <p:cNvPr id="23" name="Object 23"/>
          <p:cNvGraphicFramePr>
            <a:graphicFrameLocks noChangeAspect="1"/>
          </p:cNvGraphicFramePr>
          <p:nvPr/>
        </p:nvGraphicFramePr>
        <p:xfrm>
          <a:off x="4440238" y="4233863"/>
          <a:ext cx="86518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6" name="Equation" r:id="rId3" imgW="393529" imgH="393529" progId="Equation.DSMT4">
                  <p:embed/>
                </p:oleObj>
              </mc:Choice>
              <mc:Fallback>
                <p:oleObj name="Equation" r:id="rId3" imgW="393529" imgH="39352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4233863"/>
                        <a:ext cx="865187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4" name="Object 24"/>
          <p:cNvGraphicFramePr>
            <a:graphicFrameLocks noChangeAspect="1"/>
          </p:cNvGraphicFramePr>
          <p:nvPr/>
        </p:nvGraphicFramePr>
        <p:xfrm>
          <a:off x="4256088" y="5857875"/>
          <a:ext cx="118427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7" name="Equation" r:id="rId5" imgW="520474" imgH="393529" progId="Equation.DSMT4">
                  <p:embed/>
                </p:oleObj>
              </mc:Choice>
              <mc:Fallback>
                <p:oleObj name="Equation" r:id="rId5" imgW="520474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88" y="5857875"/>
                        <a:ext cx="1184275" cy="8969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5" name="Object 25"/>
          <p:cNvGraphicFramePr>
            <a:graphicFrameLocks noChangeAspect="1"/>
          </p:cNvGraphicFramePr>
          <p:nvPr/>
        </p:nvGraphicFramePr>
        <p:xfrm>
          <a:off x="2995613" y="4219575"/>
          <a:ext cx="94773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8" name="Equation" r:id="rId7" imgW="431613" imgH="393529" progId="Equation.DSMT4">
                  <p:embed/>
                </p:oleObj>
              </mc:Choice>
              <mc:Fallback>
                <p:oleObj name="Equation" r:id="rId7" imgW="431613" imgH="39352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4219575"/>
                        <a:ext cx="947737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123950" y="3927475"/>
            <a:ext cx="1541463" cy="1550988"/>
            <a:chOff x="971550" y="3775075"/>
            <a:chExt cx="1541128" cy="1551072"/>
          </a:xfrm>
        </p:grpSpPr>
        <p:sp>
          <p:nvSpPr>
            <p:cNvPr id="53268" name="Line 23"/>
            <p:cNvSpPr>
              <a:spLocks noChangeShapeType="1"/>
            </p:cNvSpPr>
            <p:nvPr/>
          </p:nvSpPr>
          <p:spPr bwMode="auto">
            <a:xfrm>
              <a:off x="1381381" y="401161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9" name="Line 24"/>
            <p:cNvSpPr>
              <a:spLocks noChangeShapeType="1"/>
            </p:cNvSpPr>
            <p:nvPr/>
          </p:nvSpPr>
          <p:spPr bwMode="auto">
            <a:xfrm rot="5400000">
              <a:off x="1560881" y="4190632"/>
              <a:ext cx="0" cy="11786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0" name="Text Box 26"/>
            <p:cNvSpPr txBox="1">
              <a:spLocks noChangeArrowheads="1"/>
            </p:cNvSpPr>
            <p:nvPr/>
          </p:nvSpPr>
          <p:spPr bwMode="auto">
            <a:xfrm>
              <a:off x="1052564" y="3775075"/>
              <a:ext cx="3451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y</a:t>
              </a: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 rot="5400000" flipH="1" flipV="1">
              <a:off x="1268242" y="4089494"/>
              <a:ext cx="785855" cy="56661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3272" name="Group 28"/>
            <p:cNvGrpSpPr>
              <a:grpSpLocks/>
            </p:cNvGrpSpPr>
            <p:nvPr/>
          </p:nvGrpSpPr>
          <p:grpSpPr bwMode="auto">
            <a:xfrm>
              <a:off x="2146643" y="4540364"/>
              <a:ext cx="366035" cy="785783"/>
              <a:chOff x="2056490" y="4398695"/>
              <a:chExt cx="366035" cy="785783"/>
            </a:xfrm>
          </p:grpSpPr>
          <p:sp>
            <p:nvSpPr>
              <p:cNvPr id="53273" name="Text Box 27"/>
              <p:cNvSpPr txBox="1">
                <a:spLocks noChangeArrowheads="1"/>
              </p:cNvSpPr>
              <p:nvPr/>
            </p:nvSpPr>
            <p:spPr bwMode="auto">
              <a:xfrm>
                <a:off x="2056490" y="4722813"/>
                <a:ext cx="36603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x</a:t>
                </a:r>
              </a:p>
            </p:txBody>
          </p:sp>
          <p:sp>
            <p:nvSpPr>
              <p:cNvPr id="53274" name="Text Box 27"/>
              <p:cNvSpPr txBox="1">
                <a:spLocks noChangeArrowheads="1"/>
              </p:cNvSpPr>
              <p:nvPr/>
            </p:nvSpPr>
            <p:spPr bwMode="auto">
              <a:xfrm>
                <a:off x="2092980" y="4398695"/>
                <a:ext cx="32252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1</a:t>
                </a: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10800000">
                <a:off x="2136837" y="4803457"/>
                <a:ext cx="246008" cy="1587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136525" y="212725"/>
            <a:ext cx="2460625" cy="1919288"/>
            <a:chOff x="0" y="0"/>
            <a:chExt cx="2459865" cy="1918952"/>
          </a:xfrm>
        </p:grpSpPr>
        <p:sp>
          <p:nvSpPr>
            <p:cNvPr id="31" name="Cloud 30"/>
            <p:cNvSpPr/>
            <p:nvPr/>
          </p:nvSpPr>
          <p:spPr>
            <a:xfrm>
              <a:off x="0" y="0"/>
              <a:ext cx="2459865" cy="1918952"/>
            </a:xfrm>
            <a:prstGeom prst="cloud">
              <a:avLst/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53262" name="Group 29"/>
            <p:cNvGrpSpPr>
              <a:grpSpLocks/>
            </p:cNvGrpSpPr>
            <p:nvPr/>
          </p:nvGrpSpPr>
          <p:grpSpPr bwMode="auto">
            <a:xfrm>
              <a:off x="392001" y="194748"/>
              <a:ext cx="1489612" cy="1414463"/>
              <a:chOff x="971550" y="3775075"/>
              <a:chExt cx="1489612" cy="1414463"/>
            </a:xfrm>
          </p:grpSpPr>
          <p:sp>
            <p:nvSpPr>
              <p:cNvPr id="53264" name="Line 23"/>
              <p:cNvSpPr>
                <a:spLocks noChangeShapeType="1"/>
              </p:cNvSpPr>
              <p:nvPr/>
            </p:nvSpPr>
            <p:spPr bwMode="auto">
              <a:xfrm>
                <a:off x="1381381" y="4011613"/>
                <a:ext cx="0" cy="1177925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5" name="Line 24"/>
              <p:cNvSpPr>
                <a:spLocks noChangeShapeType="1"/>
              </p:cNvSpPr>
              <p:nvPr/>
            </p:nvSpPr>
            <p:spPr bwMode="auto">
              <a:xfrm rot="5400000">
                <a:off x="1560881" y="4190632"/>
                <a:ext cx="0" cy="1178661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6" name="Text Box 26"/>
              <p:cNvSpPr txBox="1">
                <a:spLocks noChangeArrowheads="1"/>
              </p:cNvSpPr>
              <p:nvPr/>
            </p:nvSpPr>
            <p:spPr bwMode="auto">
              <a:xfrm>
                <a:off x="1052564" y="3775075"/>
                <a:ext cx="34518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y</a:t>
                </a:r>
              </a:p>
            </p:txBody>
          </p:sp>
          <p:sp>
            <p:nvSpPr>
              <p:cNvPr id="53267" name="Text Box 27"/>
              <p:cNvSpPr txBox="1">
                <a:spLocks noChangeArrowheads="1"/>
              </p:cNvSpPr>
              <p:nvPr/>
            </p:nvSpPr>
            <p:spPr bwMode="auto">
              <a:xfrm>
                <a:off x="2095127" y="4594023"/>
                <a:ext cx="36603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x</a:t>
                </a:r>
              </a:p>
            </p:txBody>
          </p:sp>
        </p:grpSp>
        <p:sp>
          <p:nvSpPr>
            <p:cNvPr id="41" name="Freeform 40"/>
            <p:cNvSpPr/>
            <p:nvPr/>
          </p:nvSpPr>
          <p:spPr>
            <a:xfrm>
              <a:off x="876029" y="528545"/>
              <a:ext cx="669718" cy="568226"/>
            </a:xfrm>
            <a:custGeom>
              <a:avLst/>
              <a:gdLst>
                <a:gd name="connsiteX0" fmla="*/ 0 w 669702"/>
                <a:gd name="connsiteY0" fmla="*/ 0 h 568818"/>
                <a:gd name="connsiteX1" fmla="*/ 167426 w 669702"/>
                <a:gd name="connsiteY1" fmla="*/ 476519 h 568818"/>
                <a:gd name="connsiteX2" fmla="*/ 669702 w 669702"/>
                <a:gd name="connsiteY2" fmla="*/ 553792 h 568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9702" h="568818">
                  <a:moveTo>
                    <a:pt x="0" y="0"/>
                  </a:moveTo>
                  <a:cubicBezTo>
                    <a:pt x="27904" y="192110"/>
                    <a:pt x="55809" y="384220"/>
                    <a:pt x="167426" y="476519"/>
                  </a:cubicBezTo>
                  <a:cubicBezTo>
                    <a:pt x="279043" y="568818"/>
                    <a:pt x="474372" y="561305"/>
                    <a:pt x="669702" y="553792"/>
                  </a:cubicBezTo>
                </a:path>
              </a:pathLst>
            </a:custGeom>
            <a:ln w="38100">
              <a:solidFill>
                <a:srgbClr val="0808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67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67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67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6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25" grpId="0"/>
      <p:bldP spid="156734" grpId="0" animBg="1"/>
      <p:bldP spid="156740" grpId="0"/>
      <p:bldP spid="2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900238" y="5889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Variation</a:t>
            </a:r>
          </a:p>
        </p:txBody>
      </p:sp>
      <p:sp>
        <p:nvSpPr>
          <p:cNvPr id="54275" name="Text Box 6"/>
          <p:cNvSpPr txBox="1">
            <a:spLocks noChangeArrowheads="1"/>
          </p:cNvSpPr>
          <p:nvPr/>
        </p:nvSpPr>
        <p:spPr bwMode="auto">
          <a:xfrm>
            <a:off x="863600" y="1844675"/>
            <a:ext cx="8280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Speed (S) </a:t>
            </a:r>
            <a:r>
              <a:rPr lang="en-GB"/>
              <a:t>varies inversely </a:t>
            </a:r>
            <a:r>
              <a:rPr lang="en-GB">
                <a:solidFill>
                  <a:srgbClr val="FFFF00"/>
                </a:solidFill>
              </a:rPr>
              <a:t>as the Time (T)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When the speed is 6 kmph the Time is 2 hours	 Find a formula connecting S and T.</a:t>
            </a:r>
            <a:endParaRPr lang="en-GB"/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1898650" y="3270250"/>
            <a:ext cx="67738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Since </a:t>
            </a:r>
            <a:r>
              <a:rPr lang="en-GB">
                <a:solidFill>
                  <a:srgbClr val="FFFF00"/>
                </a:solidFill>
              </a:rPr>
              <a:t>S</a:t>
            </a:r>
            <a:r>
              <a:rPr lang="en-GB"/>
              <a:t> is inversely proportional to </a:t>
            </a:r>
            <a:r>
              <a:rPr lang="en-GB">
                <a:solidFill>
                  <a:srgbClr val="FFFF00"/>
                </a:solidFill>
              </a:rPr>
              <a:t> T</a:t>
            </a:r>
            <a:r>
              <a:rPr lang="en-GB"/>
              <a:t> </a:t>
            </a:r>
          </a:p>
          <a:p>
            <a:pPr algn="ctr" eaLnBrk="1" hangingPunct="1"/>
            <a:r>
              <a:rPr lang="en-GB"/>
              <a:t>the formula is of the form</a:t>
            </a:r>
          </a:p>
        </p:txBody>
      </p:sp>
      <p:sp>
        <p:nvSpPr>
          <p:cNvPr id="157706" name="AutoShape 10"/>
          <p:cNvSpPr>
            <a:spLocks noChangeArrowheads="1"/>
          </p:cNvSpPr>
          <p:nvPr/>
        </p:nvSpPr>
        <p:spPr bwMode="auto">
          <a:xfrm>
            <a:off x="6607175" y="4368800"/>
            <a:ext cx="2166938" cy="1239838"/>
          </a:xfrm>
          <a:prstGeom prst="cloudCallout">
            <a:avLst>
              <a:gd name="adj1" fmla="val -113148"/>
              <a:gd name="adj2" fmla="val -10819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k is a constant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66688" y="203200"/>
            <a:ext cx="2460625" cy="1919288"/>
            <a:chOff x="0" y="0"/>
            <a:chExt cx="2459865" cy="1918952"/>
          </a:xfrm>
        </p:grpSpPr>
        <p:sp>
          <p:nvSpPr>
            <p:cNvPr id="23" name="Cloud 22"/>
            <p:cNvSpPr/>
            <p:nvPr/>
          </p:nvSpPr>
          <p:spPr>
            <a:xfrm>
              <a:off x="0" y="0"/>
              <a:ext cx="2459865" cy="1918952"/>
            </a:xfrm>
            <a:prstGeom prst="cloud">
              <a:avLst/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54294" name="Group 29"/>
            <p:cNvGrpSpPr>
              <a:grpSpLocks/>
            </p:cNvGrpSpPr>
            <p:nvPr/>
          </p:nvGrpSpPr>
          <p:grpSpPr bwMode="auto">
            <a:xfrm>
              <a:off x="392001" y="194748"/>
              <a:ext cx="1518237" cy="1414463"/>
              <a:chOff x="971550" y="3775075"/>
              <a:chExt cx="1518237" cy="1414463"/>
            </a:xfrm>
          </p:grpSpPr>
          <p:sp>
            <p:nvSpPr>
              <p:cNvPr id="54296" name="Line 23"/>
              <p:cNvSpPr>
                <a:spLocks noChangeShapeType="1"/>
              </p:cNvSpPr>
              <p:nvPr/>
            </p:nvSpPr>
            <p:spPr bwMode="auto">
              <a:xfrm>
                <a:off x="1381381" y="4011613"/>
                <a:ext cx="0" cy="1177925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97" name="Line 24"/>
              <p:cNvSpPr>
                <a:spLocks noChangeShapeType="1"/>
              </p:cNvSpPr>
              <p:nvPr/>
            </p:nvSpPr>
            <p:spPr bwMode="auto">
              <a:xfrm rot="5400000">
                <a:off x="1560881" y="4190632"/>
                <a:ext cx="0" cy="1178661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98" name="Text Box 26"/>
              <p:cNvSpPr txBox="1">
                <a:spLocks noChangeArrowheads="1"/>
              </p:cNvSpPr>
              <p:nvPr/>
            </p:nvSpPr>
            <p:spPr bwMode="auto">
              <a:xfrm>
                <a:off x="1052564" y="3775075"/>
                <a:ext cx="39786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S</a:t>
                </a:r>
              </a:p>
            </p:txBody>
          </p:sp>
          <p:sp>
            <p:nvSpPr>
              <p:cNvPr id="54299" name="Text Box 27"/>
              <p:cNvSpPr txBox="1">
                <a:spLocks noChangeArrowheads="1"/>
              </p:cNvSpPr>
              <p:nvPr/>
            </p:nvSpPr>
            <p:spPr bwMode="auto">
              <a:xfrm>
                <a:off x="2095127" y="4594023"/>
                <a:ext cx="3946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T</a:t>
                </a:r>
              </a:p>
            </p:txBody>
          </p:sp>
        </p:grpSp>
        <p:sp>
          <p:nvSpPr>
            <p:cNvPr id="25" name="Freeform 24"/>
            <p:cNvSpPr/>
            <p:nvPr/>
          </p:nvSpPr>
          <p:spPr>
            <a:xfrm>
              <a:off x="876029" y="528545"/>
              <a:ext cx="669718" cy="568226"/>
            </a:xfrm>
            <a:custGeom>
              <a:avLst/>
              <a:gdLst>
                <a:gd name="connsiteX0" fmla="*/ 0 w 669702"/>
                <a:gd name="connsiteY0" fmla="*/ 0 h 568818"/>
                <a:gd name="connsiteX1" fmla="*/ 167426 w 669702"/>
                <a:gd name="connsiteY1" fmla="*/ 476519 h 568818"/>
                <a:gd name="connsiteX2" fmla="*/ 669702 w 669702"/>
                <a:gd name="connsiteY2" fmla="*/ 553792 h 568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9702" h="568818">
                  <a:moveTo>
                    <a:pt x="0" y="0"/>
                  </a:moveTo>
                  <a:cubicBezTo>
                    <a:pt x="27904" y="192110"/>
                    <a:pt x="55809" y="384220"/>
                    <a:pt x="167426" y="476519"/>
                  </a:cubicBezTo>
                  <a:cubicBezTo>
                    <a:pt x="279043" y="568818"/>
                    <a:pt x="474372" y="561305"/>
                    <a:pt x="669702" y="553792"/>
                  </a:cubicBezTo>
                </a:path>
              </a:pathLst>
            </a:custGeom>
            <a:ln w="38100">
              <a:solidFill>
                <a:srgbClr val="0808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917575" y="3773488"/>
            <a:ext cx="1570038" cy="1589087"/>
            <a:chOff x="971550" y="3775075"/>
            <a:chExt cx="1569753" cy="1589709"/>
          </a:xfrm>
        </p:grpSpPr>
        <p:sp>
          <p:nvSpPr>
            <p:cNvPr id="54285" name="Line 23"/>
            <p:cNvSpPr>
              <a:spLocks noChangeShapeType="1"/>
            </p:cNvSpPr>
            <p:nvPr/>
          </p:nvSpPr>
          <p:spPr bwMode="auto">
            <a:xfrm>
              <a:off x="1381381" y="401161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6" name="Line 24"/>
            <p:cNvSpPr>
              <a:spLocks noChangeShapeType="1"/>
            </p:cNvSpPr>
            <p:nvPr/>
          </p:nvSpPr>
          <p:spPr bwMode="auto">
            <a:xfrm rot="5400000">
              <a:off x="1560881" y="4190632"/>
              <a:ext cx="0" cy="11786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7" name="Text Box 26"/>
            <p:cNvSpPr txBox="1">
              <a:spLocks noChangeArrowheads="1"/>
            </p:cNvSpPr>
            <p:nvPr/>
          </p:nvSpPr>
          <p:spPr bwMode="auto">
            <a:xfrm>
              <a:off x="1052564" y="3775075"/>
              <a:ext cx="3978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S</a:t>
              </a:r>
            </a:p>
          </p:txBody>
        </p:sp>
        <p:cxnSp>
          <p:nvCxnSpPr>
            <p:cNvPr id="35" name="Straight Connector 34"/>
            <p:cNvCxnSpPr/>
            <p:nvPr/>
          </p:nvCxnSpPr>
          <p:spPr bwMode="auto">
            <a:xfrm rot="5400000" flipH="1" flipV="1">
              <a:off x="1268133" y="4089685"/>
              <a:ext cx="786121" cy="56663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289" name="Group 28"/>
            <p:cNvGrpSpPr>
              <a:grpSpLocks/>
            </p:cNvGrpSpPr>
            <p:nvPr/>
          </p:nvGrpSpPr>
          <p:grpSpPr bwMode="auto">
            <a:xfrm>
              <a:off x="2146643" y="4540364"/>
              <a:ext cx="394660" cy="824420"/>
              <a:chOff x="2056490" y="4398695"/>
              <a:chExt cx="394660" cy="824420"/>
            </a:xfrm>
          </p:grpSpPr>
          <p:sp>
            <p:nvSpPr>
              <p:cNvPr id="54290" name="Text Box 27"/>
              <p:cNvSpPr txBox="1">
                <a:spLocks noChangeArrowheads="1"/>
              </p:cNvSpPr>
              <p:nvPr/>
            </p:nvSpPr>
            <p:spPr bwMode="auto">
              <a:xfrm>
                <a:off x="2056490" y="4761450"/>
                <a:ext cx="3946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T</a:t>
                </a:r>
              </a:p>
            </p:txBody>
          </p:sp>
          <p:sp>
            <p:nvSpPr>
              <p:cNvPr id="54291" name="Text Box 27"/>
              <p:cNvSpPr txBox="1">
                <a:spLocks noChangeArrowheads="1"/>
              </p:cNvSpPr>
              <p:nvPr/>
            </p:nvSpPr>
            <p:spPr bwMode="auto">
              <a:xfrm>
                <a:off x="2092980" y="4398695"/>
                <a:ext cx="32252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1</a:t>
                </a:r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 rot="10800000">
                <a:off x="2136882" y="4803851"/>
                <a:ext cx="246017" cy="1589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Text Box 68"/>
          <p:cNvSpPr txBox="1">
            <a:spLocks noChangeArrowheads="1"/>
          </p:cNvSpPr>
          <p:nvPr/>
        </p:nvSpPr>
        <p:spPr bwMode="auto">
          <a:xfrm>
            <a:off x="3624263" y="5230813"/>
            <a:ext cx="23177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 = 6 </a:t>
            </a: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x</a:t>
            </a:r>
            <a:r>
              <a:rPr lang="en-US">
                <a:solidFill>
                  <a:srgbClr val="FFFF00"/>
                </a:solidFill>
                <a:latin typeface="Shruti" pitchFamily="2"/>
              </a:rPr>
              <a:t> 2</a:t>
            </a:r>
            <a:r>
              <a:rPr lang="en-GB">
                <a:solidFill>
                  <a:srgbClr val="FFFF00"/>
                </a:solidFill>
              </a:rPr>
              <a:t> = </a:t>
            </a:r>
            <a:r>
              <a:rPr lang="en-GB"/>
              <a:t>12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486025" y="5229225"/>
            <a:ext cx="9255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 = 6</a:t>
            </a:r>
          </a:p>
          <a:p>
            <a:pPr eaLnBrk="1" hangingPunct="1"/>
            <a:r>
              <a:rPr lang="en-GB" sz="2400"/>
              <a:t>T = 2</a:t>
            </a:r>
          </a:p>
        </p:txBody>
      </p:sp>
      <p:graphicFrame>
        <p:nvGraphicFramePr>
          <p:cNvPr id="42" name="Object 22"/>
          <p:cNvGraphicFramePr>
            <a:graphicFrameLocks noChangeAspect="1"/>
          </p:cNvGraphicFramePr>
          <p:nvPr/>
        </p:nvGraphicFramePr>
        <p:xfrm>
          <a:off x="4411663" y="4233863"/>
          <a:ext cx="92233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0" name="Equation" r:id="rId3" imgW="418918" imgH="393529" progId="Equation.DSMT4">
                  <p:embed/>
                </p:oleObj>
              </mc:Choice>
              <mc:Fallback>
                <p:oleObj name="Equation" r:id="rId3" imgW="418918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63" y="4233863"/>
                        <a:ext cx="922337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3"/>
          <p:cNvGraphicFramePr>
            <a:graphicFrameLocks noChangeAspect="1"/>
          </p:cNvGraphicFramePr>
          <p:nvPr/>
        </p:nvGraphicFramePr>
        <p:xfrm>
          <a:off x="4327525" y="5857875"/>
          <a:ext cx="1039813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1" name="Equation" r:id="rId5" imgW="457002" imgH="393529" progId="Equation.DSMT4">
                  <p:embed/>
                </p:oleObj>
              </mc:Choice>
              <mc:Fallback>
                <p:oleObj name="Equation" r:id="rId5" imgW="457002" imgH="39352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7525" y="5857875"/>
                        <a:ext cx="1039813" cy="8969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4"/>
          <p:cNvGraphicFramePr>
            <a:graphicFrameLocks noChangeAspect="1"/>
          </p:cNvGraphicFramePr>
          <p:nvPr/>
        </p:nvGraphicFramePr>
        <p:xfrm>
          <a:off x="2982913" y="4219575"/>
          <a:ext cx="97472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2" name="Equation" r:id="rId7" imgW="444307" imgH="393529" progId="Equation.DSMT4">
                  <p:embed/>
                </p:oleObj>
              </mc:Choice>
              <mc:Fallback>
                <p:oleObj name="Equation" r:id="rId7" imgW="444307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4219575"/>
                        <a:ext cx="974725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4" grpId="0"/>
      <p:bldP spid="157706" grpId="0" animBg="1"/>
      <p:bldP spid="40" grpId="0"/>
      <p:bldP spid="41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19002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Variation</a:t>
            </a:r>
          </a:p>
        </p:txBody>
      </p:sp>
      <p:sp>
        <p:nvSpPr>
          <p:cNvPr id="55299" name="Text Box 6"/>
          <p:cNvSpPr txBox="1">
            <a:spLocks noChangeArrowheads="1"/>
          </p:cNvSpPr>
          <p:nvPr/>
        </p:nvSpPr>
        <p:spPr bwMode="auto">
          <a:xfrm>
            <a:off x="952500" y="1973263"/>
            <a:ext cx="7915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Find the time when the speed is 24mph.</a:t>
            </a:r>
            <a:endParaRPr lang="en-GB" sz="3200"/>
          </a:p>
        </p:txBody>
      </p:sp>
      <p:grpSp>
        <p:nvGrpSpPr>
          <p:cNvPr id="55300" name="Group 19"/>
          <p:cNvGrpSpPr>
            <a:grpSpLocks/>
          </p:cNvGrpSpPr>
          <p:nvPr/>
        </p:nvGrpSpPr>
        <p:grpSpPr bwMode="auto">
          <a:xfrm>
            <a:off x="1073150" y="3063875"/>
            <a:ext cx="1568450" cy="1590675"/>
            <a:chOff x="971550" y="3775075"/>
            <a:chExt cx="1569753" cy="1589709"/>
          </a:xfrm>
        </p:grpSpPr>
        <p:sp>
          <p:nvSpPr>
            <p:cNvPr id="55305" name="Line 23"/>
            <p:cNvSpPr>
              <a:spLocks noChangeShapeType="1"/>
            </p:cNvSpPr>
            <p:nvPr/>
          </p:nvSpPr>
          <p:spPr bwMode="auto">
            <a:xfrm>
              <a:off x="1381381" y="401161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06" name="Line 24"/>
            <p:cNvSpPr>
              <a:spLocks noChangeShapeType="1"/>
            </p:cNvSpPr>
            <p:nvPr/>
          </p:nvSpPr>
          <p:spPr bwMode="auto">
            <a:xfrm rot="5400000">
              <a:off x="1560881" y="4190632"/>
              <a:ext cx="0" cy="11786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07" name="Text Box 26"/>
            <p:cNvSpPr txBox="1">
              <a:spLocks noChangeArrowheads="1"/>
            </p:cNvSpPr>
            <p:nvPr/>
          </p:nvSpPr>
          <p:spPr bwMode="auto">
            <a:xfrm>
              <a:off x="1001048" y="3775075"/>
              <a:ext cx="39786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S</a:t>
              </a:r>
            </a:p>
          </p:txBody>
        </p:sp>
        <p:cxnSp>
          <p:nvCxnSpPr>
            <p:cNvPr id="25" name="Straight Connector 24"/>
            <p:cNvCxnSpPr/>
            <p:nvPr/>
          </p:nvCxnSpPr>
          <p:spPr bwMode="auto">
            <a:xfrm rot="5400000" flipH="1" flipV="1">
              <a:off x="1268430" y="4089596"/>
              <a:ext cx="785335" cy="56562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5309" name="Group 28"/>
            <p:cNvGrpSpPr>
              <a:grpSpLocks/>
            </p:cNvGrpSpPr>
            <p:nvPr/>
          </p:nvGrpSpPr>
          <p:grpSpPr bwMode="auto">
            <a:xfrm>
              <a:off x="2146643" y="4540364"/>
              <a:ext cx="394660" cy="824420"/>
              <a:chOff x="2056490" y="4398695"/>
              <a:chExt cx="394660" cy="824420"/>
            </a:xfrm>
          </p:grpSpPr>
          <p:sp>
            <p:nvSpPr>
              <p:cNvPr id="55310" name="Text Box 27"/>
              <p:cNvSpPr txBox="1">
                <a:spLocks noChangeArrowheads="1"/>
              </p:cNvSpPr>
              <p:nvPr/>
            </p:nvSpPr>
            <p:spPr bwMode="auto">
              <a:xfrm>
                <a:off x="2056490" y="4761450"/>
                <a:ext cx="3946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T</a:t>
                </a:r>
              </a:p>
            </p:txBody>
          </p:sp>
          <p:sp>
            <p:nvSpPr>
              <p:cNvPr id="55311" name="Text Box 27"/>
              <p:cNvSpPr txBox="1">
                <a:spLocks noChangeArrowheads="1"/>
              </p:cNvSpPr>
              <p:nvPr/>
            </p:nvSpPr>
            <p:spPr bwMode="auto">
              <a:xfrm>
                <a:off x="2092980" y="4398695"/>
                <a:ext cx="32252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1</a:t>
                </a: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 rot="10800000">
                <a:off x="2138153" y="4804270"/>
                <a:ext cx="244678" cy="1587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349625" y="3889375"/>
            <a:ext cx="11128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 = 24</a:t>
            </a:r>
          </a:p>
          <a:p>
            <a:pPr eaLnBrk="1" hangingPunct="1"/>
            <a:r>
              <a:rPr lang="en-GB" sz="2400"/>
              <a:t>T = ?</a:t>
            </a:r>
          </a:p>
        </p:txBody>
      </p:sp>
      <p:graphicFrame>
        <p:nvGraphicFramePr>
          <p:cNvPr id="31" name="Object 20"/>
          <p:cNvGraphicFramePr>
            <a:graphicFrameLocks noChangeAspect="1"/>
          </p:cNvGraphicFramePr>
          <p:nvPr/>
        </p:nvGraphicFramePr>
        <p:xfrm>
          <a:off x="4800600" y="2792413"/>
          <a:ext cx="103981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3" name="Equation" r:id="rId3" imgW="457002" imgH="393529" progId="Equation.DSMT4">
                  <p:embed/>
                </p:oleObj>
              </mc:Choice>
              <mc:Fallback>
                <p:oleObj name="Equation" r:id="rId3" imgW="457002" imgH="39352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792413"/>
                        <a:ext cx="1039813" cy="8969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9" name="Object 21"/>
          <p:cNvGraphicFramePr>
            <a:graphicFrameLocks noChangeAspect="1"/>
          </p:cNvGraphicFramePr>
          <p:nvPr/>
        </p:nvGraphicFramePr>
        <p:xfrm>
          <a:off x="4800600" y="3848100"/>
          <a:ext cx="1154113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4" name="Equation" r:id="rId5" imgW="507780" imgH="393529" progId="Equation.DSMT4">
                  <p:embed/>
                </p:oleObj>
              </mc:Choice>
              <mc:Fallback>
                <p:oleObj name="Equation" r:id="rId5" imgW="507780" imgH="39352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848100"/>
                        <a:ext cx="1154113" cy="8969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0" name="Object 22"/>
          <p:cNvGraphicFramePr>
            <a:graphicFrameLocks noChangeAspect="1"/>
          </p:cNvGraphicFramePr>
          <p:nvPr/>
        </p:nvGraphicFramePr>
        <p:xfrm>
          <a:off x="4800600" y="4903788"/>
          <a:ext cx="274161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5" name="Equation" r:id="rId7" imgW="1205977" imgH="393529" progId="Equation.DSMT4">
                  <p:embed/>
                </p:oleObj>
              </mc:Choice>
              <mc:Fallback>
                <p:oleObj name="Equation" r:id="rId7" imgW="1205977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903788"/>
                        <a:ext cx="2741613" cy="8969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1938338" y="5889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Variation</a:t>
            </a:r>
          </a:p>
        </p:txBody>
      </p:sp>
      <p:sp>
        <p:nvSpPr>
          <p:cNvPr id="56323" name="Text Box 6"/>
          <p:cNvSpPr txBox="1">
            <a:spLocks noChangeArrowheads="1"/>
          </p:cNvSpPr>
          <p:nvPr/>
        </p:nvSpPr>
        <p:spPr bwMode="auto">
          <a:xfrm>
            <a:off x="952500" y="1844675"/>
            <a:ext cx="81915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Given that y is </a:t>
            </a:r>
            <a:r>
              <a:rPr lang="en-GB"/>
              <a:t>inversely proportional to the square </a:t>
            </a:r>
            <a:r>
              <a:rPr lang="en-GB">
                <a:solidFill>
                  <a:srgbClr val="FFFF00"/>
                </a:solidFill>
              </a:rPr>
              <a:t>of x, and when y = 100, x = 2.	 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		Find a formula connecting y and x .</a:t>
            </a:r>
            <a:endParaRPr lang="en-GB"/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1254125" y="3243263"/>
            <a:ext cx="78390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Since </a:t>
            </a:r>
            <a:r>
              <a:rPr lang="en-GB">
                <a:solidFill>
                  <a:srgbClr val="FFFF00"/>
                </a:solidFill>
              </a:rPr>
              <a:t>y</a:t>
            </a:r>
            <a:r>
              <a:rPr lang="en-GB"/>
              <a:t> is inversely proportional to  </a:t>
            </a:r>
            <a:r>
              <a:rPr lang="en-GB">
                <a:solidFill>
                  <a:srgbClr val="FFFF00"/>
                </a:solidFill>
              </a:rPr>
              <a:t>x</a:t>
            </a:r>
            <a:r>
              <a:rPr lang="en-GB"/>
              <a:t> squared</a:t>
            </a:r>
          </a:p>
          <a:p>
            <a:pPr algn="ctr" eaLnBrk="1" hangingPunct="1"/>
            <a:r>
              <a:rPr lang="en-GB"/>
              <a:t>the formula is of the form</a:t>
            </a:r>
          </a:p>
        </p:txBody>
      </p:sp>
      <p:sp>
        <p:nvSpPr>
          <p:cNvPr id="26" name="AutoShape 62"/>
          <p:cNvSpPr>
            <a:spLocks noChangeArrowheads="1"/>
          </p:cNvSpPr>
          <p:nvPr/>
        </p:nvSpPr>
        <p:spPr bwMode="auto">
          <a:xfrm>
            <a:off x="6607175" y="4318000"/>
            <a:ext cx="2166938" cy="1239838"/>
          </a:xfrm>
          <a:prstGeom prst="cloudCallout">
            <a:avLst>
              <a:gd name="adj1" fmla="val -113148"/>
              <a:gd name="adj2" fmla="val -10819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k is a constant</a:t>
            </a:r>
          </a:p>
        </p:txBody>
      </p:sp>
      <p:sp>
        <p:nvSpPr>
          <p:cNvPr id="27" name="Text Box 68"/>
          <p:cNvSpPr txBox="1">
            <a:spLocks noChangeArrowheads="1"/>
          </p:cNvSpPr>
          <p:nvPr/>
        </p:nvSpPr>
        <p:spPr bwMode="auto">
          <a:xfrm>
            <a:off x="3598863" y="5294313"/>
            <a:ext cx="3181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 = 100 </a:t>
            </a: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x</a:t>
            </a:r>
            <a:r>
              <a:rPr lang="en-US">
                <a:solidFill>
                  <a:srgbClr val="FFFF00"/>
                </a:solidFill>
                <a:latin typeface="Shruti" pitchFamily="2"/>
              </a:rPr>
              <a:t> 2</a:t>
            </a:r>
            <a:r>
              <a:rPr lang="en-US" baseline="30000">
                <a:solidFill>
                  <a:srgbClr val="FFFF00"/>
                </a:solidFill>
                <a:latin typeface="Shruti" pitchFamily="2"/>
              </a:rPr>
              <a:t>2</a:t>
            </a:r>
            <a:r>
              <a:rPr lang="en-GB">
                <a:solidFill>
                  <a:srgbClr val="FFFF00"/>
                </a:solidFill>
              </a:rPr>
              <a:t> = </a:t>
            </a:r>
            <a:r>
              <a:rPr lang="en-GB"/>
              <a:t>400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460625" y="5307013"/>
            <a:ext cx="11985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y = 100</a:t>
            </a:r>
          </a:p>
          <a:p>
            <a:pPr eaLnBrk="1" hangingPunct="1"/>
            <a:r>
              <a:rPr lang="en-GB" sz="2400"/>
              <a:t>x = 2</a:t>
            </a:r>
          </a:p>
        </p:txBody>
      </p: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4370388" y="4233863"/>
          <a:ext cx="100488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9" name="Equation" r:id="rId3" imgW="457002" imgH="393529" progId="Equation.DSMT4">
                  <p:embed/>
                </p:oleObj>
              </mc:Choice>
              <mc:Fallback>
                <p:oleObj name="Equation" r:id="rId3" imgW="457002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388" y="4233863"/>
                        <a:ext cx="1004887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"/>
          <p:cNvGraphicFramePr>
            <a:graphicFrameLocks noChangeAspect="1"/>
          </p:cNvGraphicFramePr>
          <p:nvPr/>
        </p:nvGraphicFramePr>
        <p:xfrm>
          <a:off x="4227513" y="5857875"/>
          <a:ext cx="124142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0" name="Equation" r:id="rId5" imgW="545863" imgH="393529" progId="Equation.DSMT4">
                  <p:embed/>
                </p:oleObj>
              </mc:Choice>
              <mc:Fallback>
                <p:oleObj name="Equation" r:id="rId5" imgW="545863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3" y="5857875"/>
                        <a:ext cx="1241425" cy="8969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"/>
          <p:cNvGraphicFramePr>
            <a:graphicFrameLocks noChangeAspect="1"/>
          </p:cNvGraphicFramePr>
          <p:nvPr/>
        </p:nvGraphicFramePr>
        <p:xfrm>
          <a:off x="2927350" y="4219575"/>
          <a:ext cx="108585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1" name="Equation" r:id="rId7" imgW="495085" imgH="393529" progId="Equation.DSMT4">
                  <p:embed/>
                </p:oleObj>
              </mc:Choice>
              <mc:Fallback>
                <p:oleObj name="Equation" r:id="rId7" imgW="495085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4219575"/>
                        <a:ext cx="1085850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123950" y="3927475"/>
            <a:ext cx="1665288" cy="1550988"/>
            <a:chOff x="971550" y="3775075"/>
            <a:chExt cx="1665933" cy="1551072"/>
          </a:xfrm>
        </p:grpSpPr>
        <p:sp>
          <p:nvSpPr>
            <p:cNvPr id="56341" name="Line 23"/>
            <p:cNvSpPr>
              <a:spLocks noChangeShapeType="1"/>
            </p:cNvSpPr>
            <p:nvPr/>
          </p:nvSpPr>
          <p:spPr bwMode="auto">
            <a:xfrm>
              <a:off x="1381381" y="401161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2" name="Line 24"/>
            <p:cNvSpPr>
              <a:spLocks noChangeShapeType="1"/>
            </p:cNvSpPr>
            <p:nvPr/>
          </p:nvSpPr>
          <p:spPr bwMode="auto">
            <a:xfrm rot="5400000">
              <a:off x="1560881" y="4190632"/>
              <a:ext cx="0" cy="11786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3" name="Text Box 26"/>
            <p:cNvSpPr txBox="1">
              <a:spLocks noChangeArrowheads="1"/>
            </p:cNvSpPr>
            <p:nvPr/>
          </p:nvSpPr>
          <p:spPr bwMode="auto">
            <a:xfrm>
              <a:off x="1052564" y="3775075"/>
              <a:ext cx="3451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y</a:t>
              </a: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 rot="5400000" flipH="1" flipV="1">
              <a:off x="1268659" y="4089323"/>
              <a:ext cx="785855" cy="56695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345" name="Group 28"/>
            <p:cNvGrpSpPr>
              <a:grpSpLocks/>
            </p:cNvGrpSpPr>
            <p:nvPr/>
          </p:nvGrpSpPr>
          <p:grpSpPr bwMode="auto">
            <a:xfrm>
              <a:off x="2146643" y="4540364"/>
              <a:ext cx="490840" cy="785783"/>
              <a:chOff x="2056490" y="4398695"/>
              <a:chExt cx="490840" cy="785783"/>
            </a:xfrm>
          </p:grpSpPr>
          <p:sp>
            <p:nvSpPr>
              <p:cNvPr id="56346" name="Text Box 27"/>
              <p:cNvSpPr txBox="1">
                <a:spLocks noChangeArrowheads="1"/>
              </p:cNvSpPr>
              <p:nvPr/>
            </p:nvSpPr>
            <p:spPr bwMode="auto">
              <a:xfrm>
                <a:off x="2056490" y="4722813"/>
                <a:ext cx="49084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x</a:t>
                </a:r>
                <a:r>
                  <a:rPr lang="en-GB" sz="2400" baseline="30000">
                    <a:solidFill>
                      <a:srgbClr val="FFFF00"/>
                    </a:solidFill>
                  </a:rPr>
                  <a:t>2</a:t>
                </a:r>
              </a:p>
            </p:txBody>
          </p:sp>
          <p:sp>
            <p:nvSpPr>
              <p:cNvPr id="56347" name="Text Box 27"/>
              <p:cNvSpPr txBox="1">
                <a:spLocks noChangeArrowheads="1"/>
              </p:cNvSpPr>
              <p:nvPr/>
            </p:nvSpPr>
            <p:spPr bwMode="auto">
              <a:xfrm>
                <a:off x="2092980" y="4398695"/>
                <a:ext cx="32252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1</a:t>
                </a: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10800000">
                <a:off x="2137596" y="4803457"/>
                <a:ext cx="244570" cy="1587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192088" y="104775"/>
            <a:ext cx="2460625" cy="1919288"/>
            <a:chOff x="0" y="0"/>
            <a:chExt cx="2459865" cy="1918952"/>
          </a:xfrm>
        </p:grpSpPr>
        <p:sp>
          <p:nvSpPr>
            <p:cNvPr id="42" name="Cloud 41"/>
            <p:cNvSpPr/>
            <p:nvPr/>
          </p:nvSpPr>
          <p:spPr>
            <a:xfrm>
              <a:off x="0" y="0"/>
              <a:ext cx="2459865" cy="1918952"/>
            </a:xfrm>
            <a:prstGeom prst="cloud">
              <a:avLst/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56335" name="Group 29"/>
            <p:cNvGrpSpPr>
              <a:grpSpLocks/>
            </p:cNvGrpSpPr>
            <p:nvPr/>
          </p:nvGrpSpPr>
          <p:grpSpPr bwMode="auto">
            <a:xfrm>
              <a:off x="392001" y="194748"/>
              <a:ext cx="1614417" cy="1414463"/>
              <a:chOff x="971550" y="3775075"/>
              <a:chExt cx="1614417" cy="1414463"/>
            </a:xfrm>
          </p:grpSpPr>
          <p:sp>
            <p:nvSpPr>
              <p:cNvPr id="56337" name="Line 23"/>
              <p:cNvSpPr>
                <a:spLocks noChangeShapeType="1"/>
              </p:cNvSpPr>
              <p:nvPr/>
            </p:nvSpPr>
            <p:spPr bwMode="auto">
              <a:xfrm>
                <a:off x="1381381" y="4011613"/>
                <a:ext cx="0" cy="1177925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8" name="Line 24"/>
              <p:cNvSpPr>
                <a:spLocks noChangeShapeType="1"/>
              </p:cNvSpPr>
              <p:nvPr/>
            </p:nvSpPr>
            <p:spPr bwMode="auto">
              <a:xfrm rot="5400000">
                <a:off x="1560881" y="4190632"/>
                <a:ext cx="0" cy="1178661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9" name="Text Box 26"/>
              <p:cNvSpPr txBox="1">
                <a:spLocks noChangeArrowheads="1"/>
              </p:cNvSpPr>
              <p:nvPr/>
            </p:nvSpPr>
            <p:spPr bwMode="auto">
              <a:xfrm>
                <a:off x="1052564" y="3775075"/>
                <a:ext cx="34518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y</a:t>
                </a:r>
              </a:p>
            </p:txBody>
          </p:sp>
          <p:sp>
            <p:nvSpPr>
              <p:cNvPr id="56340" name="Text Box 27"/>
              <p:cNvSpPr txBox="1">
                <a:spLocks noChangeArrowheads="1"/>
              </p:cNvSpPr>
              <p:nvPr/>
            </p:nvSpPr>
            <p:spPr bwMode="auto">
              <a:xfrm>
                <a:off x="2095127" y="4594023"/>
                <a:ext cx="49084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x</a:t>
                </a:r>
                <a:r>
                  <a:rPr lang="en-GB" sz="2400" baseline="30000">
                    <a:solidFill>
                      <a:srgbClr val="080808"/>
                    </a:solidFill>
                  </a:rPr>
                  <a:t>2</a:t>
                </a: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876029" y="528545"/>
              <a:ext cx="669718" cy="568226"/>
            </a:xfrm>
            <a:custGeom>
              <a:avLst/>
              <a:gdLst>
                <a:gd name="connsiteX0" fmla="*/ 0 w 669702"/>
                <a:gd name="connsiteY0" fmla="*/ 0 h 568818"/>
                <a:gd name="connsiteX1" fmla="*/ 167426 w 669702"/>
                <a:gd name="connsiteY1" fmla="*/ 476519 h 568818"/>
                <a:gd name="connsiteX2" fmla="*/ 669702 w 669702"/>
                <a:gd name="connsiteY2" fmla="*/ 553792 h 568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9702" h="568818">
                  <a:moveTo>
                    <a:pt x="0" y="0"/>
                  </a:moveTo>
                  <a:cubicBezTo>
                    <a:pt x="27904" y="192110"/>
                    <a:pt x="55809" y="384220"/>
                    <a:pt x="167426" y="476519"/>
                  </a:cubicBezTo>
                  <a:cubicBezTo>
                    <a:pt x="279043" y="568818"/>
                    <a:pt x="474372" y="561305"/>
                    <a:pt x="669702" y="553792"/>
                  </a:cubicBezTo>
                </a:path>
              </a:pathLst>
            </a:custGeom>
            <a:ln w="38100">
              <a:solidFill>
                <a:srgbClr val="0808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56333" name="Text Box 18"/>
          <p:cNvSpPr txBox="1">
            <a:spLocks noChangeArrowheads="1"/>
          </p:cNvSpPr>
          <p:nvPr/>
        </p:nvSpPr>
        <p:spPr bwMode="auto">
          <a:xfrm>
            <a:off x="2667000" y="1292225"/>
            <a:ext cx="3768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Harder Inverse variation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6" grpId="0"/>
      <p:bldP spid="26" grpId="0" animBg="1"/>
      <p:bldP spid="27" grpId="0"/>
      <p:bldP spid="2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1925638" y="6143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Variation</a:t>
            </a:r>
          </a:p>
        </p:txBody>
      </p:sp>
      <p:sp>
        <p:nvSpPr>
          <p:cNvPr id="57347" name="Text Box 6"/>
          <p:cNvSpPr txBox="1">
            <a:spLocks noChangeArrowheads="1"/>
          </p:cNvSpPr>
          <p:nvPr/>
        </p:nvSpPr>
        <p:spPr bwMode="auto">
          <a:xfrm>
            <a:off x="952500" y="1973263"/>
            <a:ext cx="5332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sz="3200">
                <a:solidFill>
                  <a:srgbClr val="FFFF00"/>
                </a:solidFill>
              </a:rPr>
              <a:t> 	Calculate y when x = 5</a:t>
            </a:r>
            <a:endParaRPr lang="en-GB" sz="3200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625725" y="4197350"/>
            <a:ext cx="8937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y = ?</a:t>
            </a:r>
          </a:p>
          <a:p>
            <a:pPr eaLnBrk="1" hangingPunct="1"/>
            <a:r>
              <a:rPr lang="en-GB" sz="2400"/>
              <a:t>x = 5</a:t>
            </a:r>
          </a:p>
        </p:txBody>
      </p: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4532313" y="3111500"/>
          <a:ext cx="120015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2" name="Equation" r:id="rId3" imgW="545863" imgH="393529" progId="Equation.DSMT4">
                  <p:embed/>
                </p:oleObj>
              </mc:Choice>
              <mc:Fallback>
                <p:oleObj name="Equation" r:id="rId3" imgW="545863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3111500"/>
                        <a:ext cx="1200150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"/>
          <p:cNvGraphicFramePr>
            <a:graphicFrameLocks noChangeAspect="1"/>
          </p:cNvGraphicFramePr>
          <p:nvPr/>
        </p:nvGraphicFramePr>
        <p:xfrm>
          <a:off x="4511675" y="4208463"/>
          <a:ext cx="124142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Equation" r:id="rId5" imgW="545863" imgH="393529" progId="Equation.DSMT4">
                  <p:embed/>
                </p:oleObj>
              </mc:Choice>
              <mc:Fallback>
                <p:oleObj name="Equation" r:id="rId5" imgW="545863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4208463"/>
                        <a:ext cx="1241425" cy="8985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7351" name="Group 31"/>
          <p:cNvGrpSpPr>
            <a:grpSpLocks/>
          </p:cNvGrpSpPr>
          <p:nvPr/>
        </p:nvGrpSpPr>
        <p:grpSpPr bwMode="auto">
          <a:xfrm>
            <a:off x="1404938" y="2805113"/>
            <a:ext cx="1666875" cy="1550987"/>
            <a:chOff x="971550" y="3775075"/>
            <a:chExt cx="1665933" cy="1551072"/>
          </a:xfrm>
        </p:grpSpPr>
        <p:sp>
          <p:nvSpPr>
            <p:cNvPr id="57354" name="Line 23"/>
            <p:cNvSpPr>
              <a:spLocks noChangeShapeType="1"/>
            </p:cNvSpPr>
            <p:nvPr/>
          </p:nvSpPr>
          <p:spPr bwMode="auto">
            <a:xfrm>
              <a:off x="1381381" y="401161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5" name="Line 24"/>
            <p:cNvSpPr>
              <a:spLocks noChangeShapeType="1"/>
            </p:cNvSpPr>
            <p:nvPr/>
          </p:nvSpPr>
          <p:spPr bwMode="auto">
            <a:xfrm rot="5400000">
              <a:off x="1560881" y="4190632"/>
              <a:ext cx="0" cy="11786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6" name="Text Box 26"/>
            <p:cNvSpPr txBox="1">
              <a:spLocks noChangeArrowheads="1"/>
            </p:cNvSpPr>
            <p:nvPr/>
          </p:nvSpPr>
          <p:spPr bwMode="auto">
            <a:xfrm>
              <a:off x="1052564" y="3775075"/>
              <a:ext cx="3451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y</a:t>
              </a: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 rot="5400000" flipH="1" flipV="1">
              <a:off x="1268001" y="4089593"/>
              <a:ext cx="785856" cy="566417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358" name="Group 28"/>
            <p:cNvGrpSpPr>
              <a:grpSpLocks/>
            </p:cNvGrpSpPr>
            <p:nvPr/>
          </p:nvGrpSpPr>
          <p:grpSpPr bwMode="auto">
            <a:xfrm>
              <a:off x="2146643" y="4540364"/>
              <a:ext cx="490840" cy="785783"/>
              <a:chOff x="2056490" y="4398695"/>
              <a:chExt cx="490840" cy="785783"/>
            </a:xfrm>
          </p:grpSpPr>
          <p:sp>
            <p:nvSpPr>
              <p:cNvPr id="57359" name="Text Box 27"/>
              <p:cNvSpPr txBox="1">
                <a:spLocks noChangeArrowheads="1"/>
              </p:cNvSpPr>
              <p:nvPr/>
            </p:nvSpPr>
            <p:spPr bwMode="auto">
              <a:xfrm>
                <a:off x="2056490" y="4722813"/>
                <a:ext cx="49084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x</a:t>
                </a:r>
                <a:r>
                  <a:rPr lang="en-GB" sz="2400" baseline="30000">
                    <a:solidFill>
                      <a:srgbClr val="FFFF00"/>
                    </a:solidFill>
                  </a:rPr>
                  <a:t>2</a:t>
                </a:r>
              </a:p>
            </p:txBody>
          </p:sp>
          <p:sp>
            <p:nvSpPr>
              <p:cNvPr id="57360" name="Text Box 27"/>
              <p:cNvSpPr txBox="1">
                <a:spLocks noChangeArrowheads="1"/>
              </p:cNvSpPr>
              <p:nvPr/>
            </p:nvSpPr>
            <p:spPr bwMode="auto">
              <a:xfrm>
                <a:off x="2092980" y="4398695"/>
                <a:ext cx="32252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1</a:t>
                </a: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10800000">
                <a:off x="2137987" y="4803457"/>
                <a:ext cx="244337" cy="1588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78853" name="Object 5"/>
          <p:cNvGraphicFramePr>
            <a:graphicFrameLocks noChangeAspect="1"/>
          </p:cNvGraphicFramePr>
          <p:nvPr/>
        </p:nvGraphicFramePr>
        <p:xfrm>
          <a:off x="4656138" y="5337175"/>
          <a:ext cx="9525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4" name="Equation" r:id="rId7" imgW="418918" imgH="203112" progId="Equation.DSMT4">
                  <p:embed/>
                </p:oleObj>
              </mc:Choice>
              <mc:Fallback>
                <p:oleObj name="Equation" r:id="rId7" imgW="418918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5337175"/>
                        <a:ext cx="952500" cy="4635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3" name="Text Box 18"/>
          <p:cNvSpPr txBox="1">
            <a:spLocks noChangeArrowheads="1"/>
          </p:cNvSpPr>
          <p:nvPr/>
        </p:nvSpPr>
        <p:spPr bwMode="auto">
          <a:xfrm>
            <a:off x="2667000" y="1292225"/>
            <a:ext cx="3768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Harder Inverse variation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1925638" y="6270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Variation</a:t>
            </a:r>
          </a:p>
        </p:txBody>
      </p:sp>
      <p:sp>
        <p:nvSpPr>
          <p:cNvPr id="58371" name="Text Box 6"/>
          <p:cNvSpPr txBox="1">
            <a:spLocks noChangeArrowheads="1"/>
          </p:cNvSpPr>
          <p:nvPr/>
        </p:nvSpPr>
        <p:spPr bwMode="auto">
          <a:xfrm>
            <a:off x="852488" y="1844675"/>
            <a:ext cx="829786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The number (</a:t>
            </a:r>
            <a:r>
              <a:rPr lang="en-GB" sz="2400"/>
              <a:t>n</a:t>
            </a:r>
            <a:r>
              <a:rPr lang="en-GB" sz="2400">
                <a:solidFill>
                  <a:srgbClr val="FFFF00"/>
                </a:solidFill>
              </a:rPr>
              <a:t>) of ball bearings that can be made from a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fixed amount of molten metal varies inversely as the </a:t>
            </a:r>
          </a:p>
          <a:p>
            <a:pPr eaLnBrk="1" hangingPunct="1"/>
            <a:r>
              <a:rPr lang="en-GB" sz="2400"/>
              <a:t>cube</a:t>
            </a:r>
            <a:r>
              <a:rPr lang="en-GB" sz="2400">
                <a:solidFill>
                  <a:srgbClr val="FFFF00"/>
                </a:solidFill>
              </a:rPr>
              <a:t> of the radius (</a:t>
            </a:r>
            <a:r>
              <a:rPr lang="en-GB" sz="2400"/>
              <a:t>r</a:t>
            </a:r>
            <a:r>
              <a:rPr lang="en-GB" sz="2400">
                <a:solidFill>
                  <a:srgbClr val="FFFF00"/>
                </a:solidFill>
              </a:rPr>
              <a:t>). When r = 2mm ; n = 168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Find a formula connecting </a:t>
            </a:r>
            <a:r>
              <a:rPr lang="en-GB" sz="2400"/>
              <a:t>n</a:t>
            </a:r>
            <a:r>
              <a:rPr lang="en-GB" sz="2400">
                <a:solidFill>
                  <a:srgbClr val="FFFF00"/>
                </a:solidFill>
              </a:rPr>
              <a:t> and </a:t>
            </a:r>
            <a:r>
              <a:rPr lang="en-GB" sz="2400"/>
              <a:t>r</a:t>
            </a:r>
            <a:r>
              <a:rPr lang="en-GB" sz="2400">
                <a:solidFill>
                  <a:srgbClr val="FFFF00"/>
                </a:solidFill>
              </a:rPr>
              <a:t>.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		</a:t>
            </a:r>
            <a:endParaRPr lang="en-GB" sz="2400"/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850900" y="3349625"/>
            <a:ext cx="84296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Since </a:t>
            </a:r>
            <a:r>
              <a:rPr lang="en-GB">
                <a:solidFill>
                  <a:srgbClr val="FFFF00"/>
                </a:solidFill>
              </a:rPr>
              <a:t>n</a:t>
            </a:r>
            <a:r>
              <a:rPr lang="en-GB"/>
              <a:t> is inversely proportional to the</a:t>
            </a:r>
            <a:r>
              <a:rPr lang="en-GB">
                <a:solidFill>
                  <a:srgbClr val="FFFF00"/>
                </a:solidFill>
              </a:rPr>
              <a:t> cube of r</a:t>
            </a:r>
            <a:r>
              <a:rPr lang="en-GB"/>
              <a:t> </a:t>
            </a:r>
          </a:p>
          <a:p>
            <a:pPr algn="ctr" eaLnBrk="1" hangingPunct="1"/>
            <a:r>
              <a:rPr lang="en-GB"/>
              <a:t>the formula is of the form</a:t>
            </a:r>
          </a:p>
        </p:txBody>
      </p:sp>
      <p:sp>
        <p:nvSpPr>
          <p:cNvPr id="25" name="AutoShape 62"/>
          <p:cNvSpPr>
            <a:spLocks noChangeArrowheads="1"/>
          </p:cNvSpPr>
          <p:nvPr/>
        </p:nvSpPr>
        <p:spPr bwMode="auto">
          <a:xfrm>
            <a:off x="6607175" y="4273550"/>
            <a:ext cx="2166938" cy="1239838"/>
          </a:xfrm>
          <a:prstGeom prst="cloudCallout">
            <a:avLst>
              <a:gd name="adj1" fmla="val -113148"/>
              <a:gd name="adj2" fmla="val -10819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k is a constant</a:t>
            </a:r>
          </a:p>
        </p:txBody>
      </p:sp>
      <p:sp>
        <p:nvSpPr>
          <p:cNvPr id="26" name="Text Box 68"/>
          <p:cNvSpPr txBox="1">
            <a:spLocks noChangeArrowheads="1"/>
          </p:cNvSpPr>
          <p:nvPr/>
        </p:nvSpPr>
        <p:spPr bwMode="auto">
          <a:xfrm>
            <a:off x="4024313" y="5437188"/>
            <a:ext cx="32750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 = 168 </a:t>
            </a: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x</a:t>
            </a:r>
            <a:r>
              <a:rPr lang="en-US">
                <a:solidFill>
                  <a:srgbClr val="FFFF00"/>
                </a:solidFill>
                <a:latin typeface="Shruti" pitchFamily="2"/>
              </a:rPr>
              <a:t> 2</a:t>
            </a:r>
            <a:r>
              <a:rPr lang="en-US" baseline="30000">
                <a:solidFill>
                  <a:srgbClr val="FFFF00"/>
                </a:solidFill>
                <a:latin typeface="Shruti" pitchFamily="2"/>
              </a:rPr>
              <a:t>3</a:t>
            </a:r>
            <a:r>
              <a:rPr lang="en-GB">
                <a:solidFill>
                  <a:srgbClr val="FFFF00"/>
                </a:solidFill>
              </a:rPr>
              <a:t> = </a:t>
            </a:r>
            <a:r>
              <a:rPr lang="en-GB"/>
              <a:t>1344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717800" y="5448300"/>
            <a:ext cx="12001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n = 100</a:t>
            </a:r>
          </a:p>
          <a:p>
            <a:pPr eaLnBrk="1" hangingPunct="1"/>
            <a:r>
              <a:rPr lang="en-GB" sz="2400"/>
              <a:t>r = 2</a:t>
            </a:r>
          </a:p>
        </p:txBody>
      </p:sp>
      <p:graphicFrame>
        <p:nvGraphicFramePr>
          <p:cNvPr id="28" name="Object 5"/>
          <p:cNvGraphicFramePr>
            <a:graphicFrameLocks noChangeAspect="1"/>
          </p:cNvGraphicFramePr>
          <p:nvPr/>
        </p:nvGraphicFramePr>
        <p:xfrm>
          <a:off x="4564063" y="4375150"/>
          <a:ext cx="94932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7" name="Equation" r:id="rId3" imgW="431613" imgH="393529" progId="Equation.DSMT4">
                  <p:embed/>
                </p:oleObj>
              </mc:Choice>
              <mc:Fallback>
                <p:oleObj name="Equation" r:id="rId3" imgW="431613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4375150"/>
                        <a:ext cx="949325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2955925" y="4360863"/>
          <a:ext cx="10287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8" name="Equation" r:id="rId5" imgW="469696" imgH="393529" progId="Equation.DSMT4">
                  <p:embed/>
                </p:oleObj>
              </mc:Choice>
              <mc:Fallback>
                <p:oleObj name="Equation" r:id="rId5" imgW="469696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4360863"/>
                        <a:ext cx="1028700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123950" y="4043363"/>
            <a:ext cx="1631950" cy="1590675"/>
            <a:chOff x="971550" y="3775075"/>
            <a:chExt cx="1632269" cy="1590828"/>
          </a:xfrm>
        </p:grpSpPr>
        <p:sp>
          <p:nvSpPr>
            <p:cNvPr id="58389" name="Line 23"/>
            <p:cNvSpPr>
              <a:spLocks noChangeShapeType="1"/>
            </p:cNvSpPr>
            <p:nvPr/>
          </p:nvSpPr>
          <p:spPr bwMode="auto">
            <a:xfrm>
              <a:off x="1381381" y="401161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90" name="Line 24"/>
            <p:cNvSpPr>
              <a:spLocks noChangeShapeType="1"/>
            </p:cNvSpPr>
            <p:nvPr/>
          </p:nvSpPr>
          <p:spPr bwMode="auto">
            <a:xfrm rot="5400000">
              <a:off x="1560881" y="4190632"/>
              <a:ext cx="0" cy="11786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91" name="Text Box 26"/>
            <p:cNvSpPr txBox="1">
              <a:spLocks noChangeArrowheads="1"/>
            </p:cNvSpPr>
            <p:nvPr/>
          </p:nvSpPr>
          <p:spPr bwMode="auto">
            <a:xfrm>
              <a:off x="1052564" y="3775075"/>
              <a:ext cx="34657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n</a:t>
              </a: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 rot="5400000" flipH="1" flipV="1">
              <a:off x="1268509" y="4089402"/>
              <a:ext cx="785889" cy="56684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393" name="Group 28"/>
            <p:cNvGrpSpPr>
              <a:grpSpLocks/>
            </p:cNvGrpSpPr>
            <p:nvPr/>
          </p:nvGrpSpPr>
          <p:grpSpPr bwMode="auto">
            <a:xfrm>
              <a:off x="2146643" y="4540364"/>
              <a:ext cx="457176" cy="825539"/>
              <a:chOff x="2056490" y="4398695"/>
              <a:chExt cx="457176" cy="825539"/>
            </a:xfrm>
          </p:grpSpPr>
          <p:sp>
            <p:nvSpPr>
              <p:cNvPr id="58394" name="Text Box 27"/>
              <p:cNvSpPr txBox="1">
                <a:spLocks noChangeArrowheads="1"/>
              </p:cNvSpPr>
              <p:nvPr/>
            </p:nvSpPr>
            <p:spPr bwMode="auto">
              <a:xfrm>
                <a:off x="2056490" y="4762569"/>
                <a:ext cx="45717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r</a:t>
                </a:r>
                <a:r>
                  <a:rPr lang="en-GB" sz="2400" baseline="30000">
                    <a:solidFill>
                      <a:srgbClr val="FFFF00"/>
                    </a:solidFill>
                  </a:rPr>
                  <a:t>3</a:t>
                </a:r>
              </a:p>
            </p:txBody>
          </p:sp>
          <p:sp>
            <p:nvSpPr>
              <p:cNvPr id="58395" name="Text Box 27"/>
              <p:cNvSpPr txBox="1">
                <a:spLocks noChangeArrowheads="1"/>
              </p:cNvSpPr>
              <p:nvPr/>
            </p:nvSpPr>
            <p:spPr bwMode="auto">
              <a:xfrm>
                <a:off x="2092980" y="4398695"/>
                <a:ext cx="32252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1</a:t>
                </a: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 rot="10800000">
                <a:off x="2137356" y="4803506"/>
                <a:ext cx="244523" cy="1588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4446588" y="5907088"/>
          <a:ext cx="131127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9" name="Equation" r:id="rId7" imgW="596641" imgH="393529" progId="Equation.DSMT4">
                  <p:embed/>
                </p:oleObj>
              </mc:Choice>
              <mc:Fallback>
                <p:oleObj name="Equation" r:id="rId7" imgW="596641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5907088"/>
                        <a:ext cx="1311275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0" y="49213"/>
            <a:ext cx="2460625" cy="1919287"/>
            <a:chOff x="0" y="0"/>
            <a:chExt cx="2459865" cy="1918952"/>
          </a:xfrm>
        </p:grpSpPr>
        <p:sp>
          <p:nvSpPr>
            <p:cNvPr id="40" name="Cloud 39"/>
            <p:cNvSpPr/>
            <p:nvPr/>
          </p:nvSpPr>
          <p:spPr>
            <a:xfrm>
              <a:off x="0" y="0"/>
              <a:ext cx="2459865" cy="1918952"/>
            </a:xfrm>
            <a:prstGeom prst="cloud">
              <a:avLst/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58383" name="Group 29"/>
            <p:cNvGrpSpPr>
              <a:grpSpLocks/>
            </p:cNvGrpSpPr>
            <p:nvPr/>
          </p:nvGrpSpPr>
          <p:grpSpPr bwMode="auto">
            <a:xfrm>
              <a:off x="392001" y="194748"/>
              <a:ext cx="1580753" cy="1414463"/>
              <a:chOff x="971550" y="3775075"/>
              <a:chExt cx="1580753" cy="1414463"/>
            </a:xfrm>
          </p:grpSpPr>
          <p:sp>
            <p:nvSpPr>
              <p:cNvPr id="58385" name="Line 23"/>
              <p:cNvSpPr>
                <a:spLocks noChangeShapeType="1"/>
              </p:cNvSpPr>
              <p:nvPr/>
            </p:nvSpPr>
            <p:spPr bwMode="auto">
              <a:xfrm>
                <a:off x="1381381" y="4011613"/>
                <a:ext cx="0" cy="1177925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86" name="Line 24"/>
              <p:cNvSpPr>
                <a:spLocks noChangeShapeType="1"/>
              </p:cNvSpPr>
              <p:nvPr/>
            </p:nvSpPr>
            <p:spPr bwMode="auto">
              <a:xfrm rot="5400000">
                <a:off x="1560881" y="4190632"/>
                <a:ext cx="0" cy="1178661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87" name="Text Box 26"/>
              <p:cNvSpPr txBox="1">
                <a:spLocks noChangeArrowheads="1"/>
              </p:cNvSpPr>
              <p:nvPr/>
            </p:nvSpPr>
            <p:spPr bwMode="auto">
              <a:xfrm>
                <a:off x="1052564" y="3775075"/>
                <a:ext cx="34518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y</a:t>
                </a:r>
              </a:p>
            </p:txBody>
          </p:sp>
          <p:sp>
            <p:nvSpPr>
              <p:cNvPr id="58388" name="Text Box 27"/>
              <p:cNvSpPr txBox="1">
                <a:spLocks noChangeArrowheads="1"/>
              </p:cNvSpPr>
              <p:nvPr/>
            </p:nvSpPr>
            <p:spPr bwMode="auto">
              <a:xfrm>
                <a:off x="2095127" y="4594023"/>
                <a:ext cx="45717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080808"/>
                    </a:solidFill>
                  </a:rPr>
                  <a:t>r</a:t>
                </a:r>
                <a:r>
                  <a:rPr lang="en-GB" sz="2400" baseline="30000">
                    <a:solidFill>
                      <a:srgbClr val="080808"/>
                    </a:solidFill>
                  </a:rPr>
                  <a:t>3</a:t>
                </a:r>
              </a:p>
            </p:txBody>
          </p:sp>
        </p:grpSp>
        <p:sp>
          <p:nvSpPr>
            <p:cNvPr id="42" name="Freeform 41"/>
            <p:cNvSpPr/>
            <p:nvPr/>
          </p:nvSpPr>
          <p:spPr>
            <a:xfrm>
              <a:off x="876029" y="528545"/>
              <a:ext cx="669718" cy="568226"/>
            </a:xfrm>
            <a:custGeom>
              <a:avLst/>
              <a:gdLst>
                <a:gd name="connsiteX0" fmla="*/ 0 w 669702"/>
                <a:gd name="connsiteY0" fmla="*/ 0 h 568818"/>
                <a:gd name="connsiteX1" fmla="*/ 167426 w 669702"/>
                <a:gd name="connsiteY1" fmla="*/ 476519 h 568818"/>
                <a:gd name="connsiteX2" fmla="*/ 669702 w 669702"/>
                <a:gd name="connsiteY2" fmla="*/ 553792 h 568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9702" h="568818">
                  <a:moveTo>
                    <a:pt x="0" y="0"/>
                  </a:moveTo>
                  <a:cubicBezTo>
                    <a:pt x="27904" y="192110"/>
                    <a:pt x="55809" y="384220"/>
                    <a:pt x="167426" y="476519"/>
                  </a:cubicBezTo>
                  <a:cubicBezTo>
                    <a:pt x="279043" y="568818"/>
                    <a:pt x="474372" y="561305"/>
                    <a:pt x="669702" y="553792"/>
                  </a:cubicBezTo>
                </a:path>
              </a:pathLst>
            </a:custGeom>
            <a:ln w="38100">
              <a:solidFill>
                <a:srgbClr val="08080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58381" name="Text Box 18"/>
          <p:cNvSpPr txBox="1">
            <a:spLocks noChangeArrowheads="1"/>
          </p:cNvSpPr>
          <p:nvPr/>
        </p:nvSpPr>
        <p:spPr bwMode="auto">
          <a:xfrm>
            <a:off x="2667000" y="1292225"/>
            <a:ext cx="3768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Harder Inverse variation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0" grpId="0"/>
      <p:bldP spid="25" grpId="0" animBg="1"/>
      <p:bldP spid="26" grpId="0"/>
      <p:bldP spid="2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1938338" y="5746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Variation</a:t>
            </a:r>
          </a:p>
        </p:txBody>
      </p:sp>
      <p:sp>
        <p:nvSpPr>
          <p:cNvPr id="59395" name="Text Box 6"/>
          <p:cNvSpPr txBox="1">
            <a:spLocks noChangeArrowheads="1"/>
          </p:cNvSpPr>
          <p:nvPr/>
        </p:nvSpPr>
        <p:spPr bwMode="auto">
          <a:xfrm>
            <a:off x="955675" y="1952625"/>
            <a:ext cx="8585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How many ball bearings radius 4mm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can be made from the this amount of metal.</a:t>
            </a:r>
            <a:endParaRPr lang="en-GB"/>
          </a:p>
        </p:txBody>
      </p:sp>
      <p:grpSp>
        <p:nvGrpSpPr>
          <p:cNvPr id="59396" name="Group 17"/>
          <p:cNvGrpSpPr>
            <a:grpSpLocks/>
          </p:cNvGrpSpPr>
          <p:nvPr/>
        </p:nvGrpSpPr>
        <p:grpSpPr bwMode="auto">
          <a:xfrm>
            <a:off x="1162050" y="3078163"/>
            <a:ext cx="1633538" cy="1590675"/>
            <a:chOff x="971550" y="3775075"/>
            <a:chExt cx="1632269" cy="1590828"/>
          </a:xfrm>
        </p:grpSpPr>
        <p:sp>
          <p:nvSpPr>
            <p:cNvPr id="59401" name="Line 23"/>
            <p:cNvSpPr>
              <a:spLocks noChangeShapeType="1"/>
            </p:cNvSpPr>
            <p:nvPr/>
          </p:nvSpPr>
          <p:spPr bwMode="auto">
            <a:xfrm>
              <a:off x="1381381" y="4011613"/>
              <a:ext cx="0" cy="11779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2" name="Line 24"/>
            <p:cNvSpPr>
              <a:spLocks noChangeShapeType="1"/>
            </p:cNvSpPr>
            <p:nvPr/>
          </p:nvSpPr>
          <p:spPr bwMode="auto">
            <a:xfrm rot="5400000">
              <a:off x="1560881" y="4190632"/>
              <a:ext cx="0" cy="11786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3" name="Text Box 26"/>
            <p:cNvSpPr txBox="1">
              <a:spLocks noChangeArrowheads="1"/>
            </p:cNvSpPr>
            <p:nvPr/>
          </p:nvSpPr>
          <p:spPr bwMode="auto">
            <a:xfrm>
              <a:off x="1052564" y="3775075"/>
              <a:ext cx="34657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n</a:t>
              </a: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rot="5400000" flipH="1" flipV="1">
              <a:off x="1267838" y="4089678"/>
              <a:ext cx="785889" cy="56629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405" name="Group 28"/>
            <p:cNvGrpSpPr>
              <a:grpSpLocks/>
            </p:cNvGrpSpPr>
            <p:nvPr/>
          </p:nvGrpSpPr>
          <p:grpSpPr bwMode="auto">
            <a:xfrm>
              <a:off x="2146643" y="4540364"/>
              <a:ext cx="457176" cy="825539"/>
              <a:chOff x="2056490" y="4398695"/>
              <a:chExt cx="457176" cy="825539"/>
            </a:xfrm>
          </p:grpSpPr>
          <p:sp>
            <p:nvSpPr>
              <p:cNvPr id="59406" name="Text Box 27"/>
              <p:cNvSpPr txBox="1">
                <a:spLocks noChangeArrowheads="1"/>
              </p:cNvSpPr>
              <p:nvPr/>
            </p:nvSpPr>
            <p:spPr bwMode="auto">
              <a:xfrm>
                <a:off x="2056490" y="4762569"/>
                <a:ext cx="45717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r</a:t>
                </a:r>
                <a:r>
                  <a:rPr lang="en-GB" sz="2400" baseline="30000">
                    <a:solidFill>
                      <a:srgbClr val="FFFF00"/>
                    </a:solidFill>
                  </a:rPr>
                  <a:t>3</a:t>
                </a:r>
              </a:p>
            </p:txBody>
          </p:sp>
          <p:sp>
            <p:nvSpPr>
              <p:cNvPr id="59407" name="Text Box 27"/>
              <p:cNvSpPr txBox="1">
                <a:spLocks noChangeArrowheads="1"/>
              </p:cNvSpPr>
              <p:nvPr/>
            </p:nvSpPr>
            <p:spPr bwMode="auto">
              <a:xfrm>
                <a:off x="2092980" y="4398695"/>
                <a:ext cx="32252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 sz="2400">
                    <a:solidFill>
                      <a:srgbClr val="FFFF00"/>
                    </a:solidFill>
                  </a:rPr>
                  <a:t>1</a:t>
                </a:r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 rot="10800000">
                <a:off x="2137720" y="4803506"/>
                <a:ext cx="244285" cy="1588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233738" y="3581400"/>
            <a:ext cx="9747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r = 4</a:t>
            </a: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4446588" y="3163888"/>
          <a:ext cx="2032000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9" name="Equation" r:id="rId3" imgW="596641" imgH="393529" progId="Equation.DSMT4">
                  <p:embed/>
                </p:oleObj>
              </mc:Choice>
              <mc:Fallback>
                <p:oleObj name="Equation" r:id="rId3" imgW="596641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3163888"/>
                        <a:ext cx="2032000" cy="13430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5" name="Object 5"/>
          <p:cNvGraphicFramePr>
            <a:graphicFrameLocks noChangeAspect="1"/>
          </p:cNvGraphicFramePr>
          <p:nvPr/>
        </p:nvGraphicFramePr>
        <p:xfrm>
          <a:off x="4733925" y="5127625"/>
          <a:ext cx="142716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0" name="Equation" r:id="rId5" imgW="418918" imgH="177723" progId="Equation.DSMT4">
                  <p:embed/>
                </p:oleObj>
              </mc:Choice>
              <mc:Fallback>
                <p:oleObj name="Equation" r:id="rId5" imgW="418918" imgH="17772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925" y="5127625"/>
                        <a:ext cx="1427163" cy="6064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0" name="Text Box 18"/>
          <p:cNvSpPr txBox="1">
            <a:spLocks noChangeArrowheads="1"/>
          </p:cNvSpPr>
          <p:nvPr/>
        </p:nvSpPr>
        <p:spPr bwMode="auto">
          <a:xfrm>
            <a:off x="2667000" y="1292225"/>
            <a:ext cx="3768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Harder Inverse variation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900238" y="5889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Variation</a:t>
            </a:r>
          </a:p>
        </p:txBody>
      </p:sp>
      <p:sp>
        <p:nvSpPr>
          <p:cNvPr id="60419" name="Text Box 6"/>
          <p:cNvSpPr txBox="1">
            <a:spLocks noChangeArrowheads="1"/>
          </p:cNvSpPr>
          <p:nvPr/>
        </p:nvSpPr>
        <p:spPr bwMode="auto">
          <a:xfrm>
            <a:off x="863600" y="1844675"/>
            <a:ext cx="8280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T </a:t>
            </a:r>
            <a:r>
              <a:rPr lang="en-GB"/>
              <a:t>varies directly </a:t>
            </a:r>
            <a:r>
              <a:rPr lang="en-GB">
                <a:solidFill>
                  <a:srgbClr val="FFFF00"/>
                </a:solidFill>
              </a:rPr>
              <a:t>as N and </a:t>
            </a:r>
            <a:r>
              <a:rPr lang="en-GB"/>
              <a:t>inversely</a:t>
            </a:r>
            <a:r>
              <a:rPr lang="en-GB">
                <a:solidFill>
                  <a:srgbClr val="FFFF00"/>
                </a:solidFill>
              </a:rPr>
              <a:t> as S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Find a formula connecting T, N and S 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given T = 144 when  N = 24 S = 50</a:t>
            </a:r>
            <a:endParaRPr lang="en-GB"/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1022350" y="3270250"/>
            <a:ext cx="77263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Since </a:t>
            </a:r>
            <a:r>
              <a:rPr lang="en-GB">
                <a:solidFill>
                  <a:srgbClr val="FFFF00"/>
                </a:solidFill>
              </a:rPr>
              <a:t>T</a:t>
            </a:r>
            <a:r>
              <a:rPr lang="en-GB"/>
              <a:t> is directly proportional to</a:t>
            </a:r>
            <a:r>
              <a:rPr lang="en-GB">
                <a:solidFill>
                  <a:srgbClr val="FFFF00"/>
                </a:solidFill>
              </a:rPr>
              <a:t> N</a:t>
            </a:r>
            <a:r>
              <a:rPr lang="en-GB"/>
              <a:t> </a:t>
            </a:r>
          </a:p>
          <a:p>
            <a:pPr algn="ctr" eaLnBrk="1" hangingPunct="1"/>
            <a:r>
              <a:rPr lang="en-GB"/>
              <a:t>and inversely to </a:t>
            </a:r>
            <a:r>
              <a:rPr lang="en-GB">
                <a:solidFill>
                  <a:srgbClr val="FFFF00"/>
                </a:solidFill>
              </a:rPr>
              <a:t>S</a:t>
            </a:r>
            <a:r>
              <a:rPr lang="en-GB"/>
              <a:t> the formula is of the form</a:t>
            </a:r>
          </a:p>
        </p:txBody>
      </p:sp>
      <p:sp>
        <p:nvSpPr>
          <p:cNvPr id="157706" name="AutoShape 10"/>
          <p:cNvSpPr>
            <a:spLocks noChangeArrowheads="1"/>
          </p:cNvSpPr>
          <p:nvPr/>
        </p:nvSpPr>
        <p:spPr bwMode="auto">
          <a:xfrm>
            <a:off x="6607175" y="4368800"/>
            <a:ext cx="2166938" cy="1239838"/>
          </a:xfrm>
          <a:prstGeom prst="cloudCallout">
            <a:avLst>
              <a:gd name="adj1" fmla="val -113148"/>
              <a:gd name="adj2" fmla="val -10819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80808"/>
                </a:solidFill>
              </a:rPr>
              <a:t>k is a constant</a:t>
            </a:r>
          </a:p>
        </p:txBody>
      </p:sp>
      <p:sp>
        <p:nvSpPr>
          <p:cNvPr id="40" name="Text Box 68"/>
          <p:cNvSpPr txBox="1">
            <a:spLocks noChangeArrowheads="1"/>
          </p:cNvSpPr>
          <p:nvPr/>
        </p:nvSpPr>
        <p:spPr bwMode="auto">
          <a:xfrm>
            <a:off x="2774950" y="5230813"/>
            <a:ext cx="3952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k</a:t>
            </a:r>
            <a:r>
              <a:rPr lang="en-GB">
                <a:solidFill>
                  <a:srgbClr val="FFFF00"/>
                </a:solidFill>
              </a:rPr>
              <a:t> = 144 </a:t>
            </a:r>
            <a:r>
              <a:rPr lang="en-US" sz="1400">
                <a:solidFill>
                  <a:srgbClr val="FFFF00"/>
                </a:solidFill>
                <a:latin typeface="Arial" pitchFamily="34" charset="0"/>
              </a:rPr>
              <a:t>x</a:t>
            </a:r>
            <a:r>
              <a:rPr lang="en-US">
                <a:solidFill>
                  <a:srgbClr val="FFFF00"/>
                </a:solidFill>
                <a:latin typeface="Shruti" pitchFamily="2"/>
              </a:rPr>
              <a:t> </a:t>
            </a:r>
            <a:r>
              <a:rPr lang="en-US">
                <a:solidFill>
                  <a:srgbClr val="FFFF00"/>
                </a:solidFill>
              </a:rPr>
              <a:t>50 ÷</a:t>
            </a:r>
            <a:r>
              <a:rPr lang="en-GB">
                <a:solidFill>
                  <a:srgbClr val="FFFF00"/>
                </a:solidFill>
              </a:rPr>
              <a:t> 24= </a:t>
            </a:r>
            <a:r>
              <a:rPr lang="en-GB"/>
              <a:t>300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171575" y="5229225"/>
            <a:ext cx="12477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T = 144</a:t>
            </a:r>
          </a:p>
          <a:p>
            <a:pPr eaLnBrk="1" hangingPunct="1"/>
            <a:r>
              <a:rPr lang="en-GB" sz="2400"/>
              <a:t>N = 24</a:t>
            </a:r>
          </a:p>
          <a:p>
            <a:pPr eaLnBrk="1" hangingPunct="1"/>
            <a:r>
              <a:rPr lang="en-GB" sz="2400"/>
              <a:t>S = 50</a:t>
            </a:r>
          </a:p>
        </p:txBody>
      </p:sp>
      <p:graphicFrame>
        <p:nvGraphicFramePr>
          <p:cNvPr id="42" name="Object 22"/>
          <p:cNvGraphicFramePr>
            <a:graphicFrameLocks noChangeAspect="1"/>
          </p:cNvGraphicFramePr>
          <p:nvPr/>
        </p:nvGraphicFramePr>
        <p:xfrm>
          <a:off x="4313238" y="4233863"/>
          <a:ext cx="111918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7" name="Equation" r:id="rId3" imgW="507780" imgH="393529" progId="Equation.DSMT4">
                  <p:embed/>
                </p:oleObj>
              </mc:Choice>
              <mc:Fallback>
                <p:oleObj name="Equation" r:id="rId3" imgW="507780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3238" y="4233863"/>
                        <a:ext cx="1119187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3"/>
          <p:cNvGraphicFramePr>
            <a:graphicFrameLocks noChangeAspect="1"/>
          </p:cNvGraphicFramePr>
          <p:nvPr/>
        </p:nvGraphicFramePr>
        <p:xfrm>
          <a:off x="4081463" y="5857875"/>
          <a:ext cx="1531937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8" name="Equation" r:id="rId5" imgW="672808" imgH="393529" progId="Equation.DSMT4">
                  <p:embed/>
                </p:oleObj>
              </mc:Choice>
              <mc:Fallback>
                <p:oleObj name="Equation" r:id="rId5" imgW="672808" imgH="39352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3" y="5857875"/>
                        <a:ext cx="1531937" cy="8969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4"/>
          <p:cNvGraphicFramePr>
            <a:graphicFrameLocks noChangeAspect="1"/>
          </p:cNvGraphicFramePr>
          <p:nvPr/>
        </p:nvGraphicFramePr>
        <p:xfrm>
          <a:off x="2940050" y="4219575"/>
          <a:ext cx="1058863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9" name="Equation" r:id="rId7" imgW="482391" imgH="393529" progId="Equation.DSMT4">
                  <p:embed/>
                </p:oleObj>
              </mc:Choice>
              <mc:Fallback>
                <p:oleObj name="Equation" r:id="rId7" imgW="482391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4219575"/>
                        <a:ext cx="1058863" cy="8667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4" grpId="0"/>
      <p:bldP spid="157706" grpId="0" animBg="1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17412" name="Text Box 10"/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</a:t>
            </a:r>
          </a:p>
        </p:txBody>
      </p:sp>
      <p:sp>
        <p:nvSpPr>
          <p:cNvPr id="17413" name="Text Box 11"/>
          <p:cNvSpPr txBox="1">
            <a:spLocks noChangeArrowheads="1"/>
          </p:cNvSpPr>
          <p:nvPr/>
        </p:nvSpPr>
        <p:spPr bwMode="auto">
          <a:xfrm>
            <a:off x="914400" y="2165350"/>
            <a:ext cx="8580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700" u="sng"/>
              <a:t>Example</a:t>
            </a:r>
            <a:r>
              <a:rPr lang="en-GB" sz="2700"/>
              <a:t> : 	Which of these pairs are in proportion.</a:t>
            </a:r>
            <a:endParaRPr lang="en-GB" sz="2700" u="sng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00138" y="3060700"/>
            <a:ext cx="7388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(a)	3 driving lessons for £60 : 5 for £90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146175" y="4114800"/>
            <a:ext cx="6646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(b)	5 cakes for £3 	:  1 cake for 60p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127125" y="5168900"/>
            <a:ext cx="69611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(c)	7 golf balls for £4.20	:  10 for £6</a:t>
            </a:r>
          </a:p>
        </p:txBody>
      </p:sp>
      <p:sp>
        <p:nvSpPr>
          <p:cNvPr id="20" name="Cloud 19"/>
          <p:cNvSpPr/>
          <p:nvPr/>
        </p:nvSpPr>
        <p:spPr>
          <a:xfrm>
            <a:off x="4794250" y="90488"/>
            <a:ext cx="4187825" cy="19367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Same ratio means in proportion</a:t>
            </a:r>
          </a:p>
        </p:txBody>
      </p:sp>
      <p:pic>
        <p:nvPicPr>
          <p:cNvPr id="21" name="Picture 20" descr="TI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28769" y="3861352"/>
            <a:ext cx="990600" cy="990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 descr="TI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28769" y="4901648"/>
            <a:ext cx="990600" cy="990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 descr="cross.jpg"/>
          <p:cNvPicPr>
            <a:picLocks noChangeAspect="1"/>
          </p:cNvPicPr>
          <p:nvPr/>
        </p:nvPicPr>
        <p:blipFill>
          <a:blip r:embed="rId3" cstate="print"/>
          <a:srcRect l="28032" t="29748" r="45606" b="44439"/>
          <a:stretch>
            <a:fillRect/>
          </a:stretch>
        </p:blipFill>
        <p:spPr>
          <a:xfrm>
            <a:off x="8286747" y="2915480"/>
            <a:ext cx="874644" cy="8564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Direct Proportion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18436" name="Text Box 10"/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Direct Proportion</a:t>
            </a:r>
          </a:p>
        </p:txBody>
      </p:sp>
      <p:sp>
        <p:nvSpPr>
          <p:cNvPr id="18437" name="TextBox 14"/>
          <p:cNvSpPr txBox="1">
            <a:spLocks noChangeArrowheads="1"/>
          </p:cNvSpPr>
          <p:nvPr/>
        </p:nvSpPr>
        <p:spPr bwMode="auto">
          <a:xfrm>
            <a:off x="863600" y="2098675"/>
            <a:ext cx="83708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Which graph is a direct proportion graph ?</a:t>
            </a:r>
          </a:p>
        </p:txBody>
      </p:sp>
      <p:grpSp>
        <p:nvGrpSpPr>
          <p:cNvPr id="18438" name="Group 28"/>
          <p:cNvGrpSpPr>
            <a:grpSpLocks/>
          </p:cNvGrpSpPr>
          <p:nvPr/>
        </p:nvGrpSpPr>
        <p:grpSpPr bwMode="auto">
          <a:xfrm>
            <a:off x="1117600" y="2830513"/>
            <a:ext cx="2266950" cy="3087687"/>
            <a:chOff x="1118316" y="2753933"/>
            <a:chExt cx="2265845" cy="3088262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1132597" y="3992414"/>
              <a:ext cx="1894551" cy="566843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6200000" flipV="1">
              <a:off x="37816" y="4198037"/>
              <a:ext cx="2176867" cy="1269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118316" y="5278528"/>
              <a:ext cx="2230937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55" name="TextBox 19"/>
            <p:cNvSpPr txBox="1">
              <a:spLocks noChangeArrowheads="1"/>
            </p:cNvSpPr>
            <p:nvPr/>
          </p:nvSpPr>
          <p:spPr bwMode="auto">
            <a:xfrm>
              <a:off x="2987899" y="5318975"/>
              <a:ext cx="39626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x</a:t>
              </a:r>
            </a:p>
          </p:txBody>
        </p:sp>
        <p:sp>
          <p:nvSpPr>
            <p:cNvPr id="18456" name="TextBox 20"/>
            <p:cNvSpPr txBox="1">
              <a:spLocks noChangeArrowheads="1"/>
            </p:cNvSpPr>
            <p:nvPr/>
          </p:nvSpPr>
          <p:spPr bwMode="auto">
            <a:xfrm>
              <a:off x="1118316" y="2753933"/>
              <a:ext cx="3722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y</a:t>
              </a:r>
            </a:p>
          </p:txBody>
        </p:sp>
      </p:grpSp>
      <p:grpSp>
        <p:nvGrpSpPr>
          <p:cNvPr id="18439" name="Group 29"/>
          <p:cNvGrpSpPr>
            <a:grpSpLocks/>
          </p:cNvGrpSpPr>
          <p:nvPr/>
        </p:nvGrpSpPr>
        <p:grpSpPr bwMode="auto">
          <a:xfrm>
            <a:off x="3821113" y="2830513"/>
            <a:ext cx="2265362" cy="3087687"/>
            <a:chOff x="1118316" y="2753933"/>
            <a:chExt cx="2265845" cy="3088262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1148484" y="3557358"/>
              <a:ext cx="2073717" cy="1711644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16200000" flipV="1">
              <a:off x="37821" y="4198033"/>
              <a:ext cx="2176867" cy="1270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1118316" y="5278528"/>
              <a:ext cx="2230913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50" name="TextBox 33"/>
            <p:cNvSpPr txBox="1">
              <a:spLocks noChangeArrowheads="1"/>
            </p:cNvSpPr>
            <p:nvPr/>
          </p:nvSpPr>
          <p:spPr bwMode="auto">
            <a:xfrm>
              <a:off x="2987899" y="5318975"/>
              <a:ext cx="39626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x</a:t>
              </a:r>
            </a:p>
          </p:txBody>
        </p:sp>
        <p:sp>
          <p:nvSpPr>
            <p:cNvPr id="18451" name="TextBox 34"/>
            <p:cNvSpPr txBox="1">
              <a:spLocks noChangeArrowheads="1"/>
            </p:cNvSpPr>
            <p:nvPr/>
          </p:nvSpPr>
          <p:spPr bwMode="auto">
            <a:xfrm>
              <a:off x="1118316" y="2753933"/>
              <a:ext cx="3722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y</a:t>
              </a:r>
            </a:p>
          </p:txBody>
        </p:sp>
      </p:grpSp>
      <p:grpSp>
        <p:nvGrpSpPr>
          <p:cNvPr id="18440" name="Group 45"/>
          <p:cNvGrpSpPr>
            <a:grpSpLocks/>
          </p:cNvGrpSpPr>
          <p:nvPr/>
        </p:nvGrpSpPr>
        <p:grpSpPr bwMode="auto">
          <a:xfrm>
            <a:off x="6538913" y="2830513"/>
            <a:ext cx="2265362" cy="3087687"/>
            <a:chOff x="6538175" y="2906333"/>
            <a:chExt cx="2265845" cy="3088262"/>
          </a:xfrm>
        </p:grpSpPr>
        <p:grpSp>
          <p:nvGrpSpPr>
            <p:cNvPr id="18441" name="Group 35"/>
            <p:cNvGrpSpPr>
              <a:grpSpLocks/>
            </p:cNvGrpSpPr>
            <p:nvPr/>
          </p:nvGrpSpPr>
          <p:grpSpPr bwMode="auto">
            <a:xfrm>
              <a:off x="6538175" y="2906333"/>
              <a:ext cx="2265845" cy="3088262"/>
              <a:chOff x="1118316" y="2753933"/>
              <a:chExt cx="2265845" cy="3088262"/>
            </a:xfrm>
          </p:grpSpPr>
          <p:cxnSp>
            <p:nvCxnSpPr>
              <p:cNvPr id="38" name="Straight Arrow Connector 37"/>
              <p:cNvCxnSpPr/>
              <p:nvPr/>
            </p:nvCxnSpPr>
            <p:spPr>
              <a:xfrm rot="16200000" flipV="1">
                <a:off x="37821" y="4198033"/>
                <a:ext cx="2176867" cy="1270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/>
              <p:nvPr/>
            </p:nvCxnSpPr>
            <p:spPr>
              <a:xfrm>
                <a:off x="1118316" y="5278528"/>
                <a:ext cx="2230913" cy="158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445" name="TextBox 39"/>
              <p:cNvSpPr txBox="1">
                <a:spLocks noChangeArrowheads="1"/>
              </p:cNvSpPr>
              <p:nvPr/>
            </p:nvSpPr>
            <p:spPr bwMode="auto">
              <a:xfrm>
                <a:off x="2987899" y="5318975"/>
                <a:ext cx="39626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>
                    <a:solidFill>
                      <a:srgbClr val="FFFF00"/>
                    </a:solidFill>
                  </a:rPr>
                  <a:t>x</a:t>
                </a:r>
              </a:p>
            </p:txBody>
          </p:sp>
          <p:sp>
            <p:nvSpPr>
              <p:cNvPr id="18446" name="TextBox 40"/>
              <p:cNvSpPr txBox="1">
                <a:spLocks noChangeArrowheads="1"/>
              </p:cNvSpPr>
              <p:nvPr/>
            </p:nvSpPr>
            <p:spPr bwMode="auto">
              <a:xfrm>
                <a:off x="1118316" y="2753933"/>
                <a:ext cx="37221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GB">
                    <a:solidFill>
                      <a:srgbClr val="FFFF00"/>
                    </a:solidFill>
                  </a:rPr>
                  <a:t>y</a:t>
                </a: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6735067" y="3631955"/>
              <a:ext cx="1571960" cy="1494116"/>
            </a:xfrm>
            <a:custGeom>
              <a:avLst/>
              <a:gdLst>
                <a:gd name="connsiteX0" fmla="*/ 25757 w 1571222"/>
                <a:gd name="connsiteY0" fmla="*/ 0 h 1493950"/>
                <a:gd name="connsiteX1" fmla="*/ 257577 w 1571222"/>
                <a:gd name="connsiteY1" fmla="*/ 1159099 h 1493950"/>
                <a:gd name="connsiteX2" fmla="*/ 1571222 w 1571222"/>
                <a:gd name="connsiteY2" fmla="*/ 1493950 h 1493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71222" h="1493950">
                  <a:moveTo>
                    <a:pt x="25757" y="0"/>
                  </a:moveTo>
                  <a:cubicBezTo>
                    <a:pt x="12878" y="455053"/>
                    <a:pt x="0" y="910107"/>
                    <a:pt x="257577" y="1159099"/>
                  </a:cubicBezTo>
                  <a:cubicBezTo>
                    <a:pt x="515154" y="1408091"/>
                    <a:pt x="1043188" y="1451020"/>
                    <a:pt x="1571222" y="1493950"/>
                  </a:cubicBezTo>
                </a:path>
              </a:pathLst>
            </a:cu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45414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9460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416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the term Inverse Proportion.</a:t>
            </a:r>
          </a:p>
        </p:txBody>
      </p:sp>
      <p:sp>
        <p:nvSpPr>
          <p:cNvPr id="145417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1.  Understand the idea of Inverse Proportion.</a:t>
            </a:r>
          </a:p>
        </p:txBody>
      </p:sp>
      <p:sp>
        <p:nvSpPr>
          <p:cNvPr id="145418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145419" name="Rectangle 11"/>
          <p:cNvSpPr>
            <a:spLocks noChangeArrowheads="1"/>
          </p:cNvSpPr>
          <p:nvPr/>
        </p:nvSpPr>
        <p:spPr bwMode="auto">
          <a:xfrm>
            <a:off x="5535613" y="3798888"/>
            <a:ext cx="33607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2.  Solve simple inverse Proportion problems.</a:t>
            </a:r>
          </a:p>
        </p:txBody>
      </p:sp>
      <p:sp>
        <p:nvSpPr>
          <p:cNvPr id="19465" name="Text Box 12"/>
          <p:cNvSpPr txBox="1">
            <a:spLocks noChangeArrowheads="1"/>
          </p:cNvSpPr>
          <p:nvPr/>
        </p:nvSpPr>
        <p:spPr bwMode="auto">
          <a:xfrm>
            <a:off x="3119438" y="1395413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6" grpId="0"/>
      <p:bldP spid="145417" grpId="0"/>
      <p:bldP spid="1454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20484" name="Text Box 9"/>
          <p:cNvSpPr txBox="1">
            <a:spLocks noChangeArrowheads="1"/>
          </p:cNvSpPr>
          <p:nvPr/>
        </p:nvSpPr>
        <p:spPr bwMode="auto">
          <a:xfrm>
            <a:off x="952500" y="1973263"/>
            <a:ext cx="795178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/>
              <a:t>Inverse Proportion is when one quantity increases</a:t>
            </a:r>
          </a:p>
          <a:p>
            <a:pPr algn="ctr" eaLnBrk="1" hangingPunct="1"/>
            <a:r>
              <a:rPr lang="en-GB" sz="2400"/>
              <a:t>and the other decreases. The two quantities </a:t>
            </a:r>
            <a:r>
              <a:rPr lang="en-GB" sz="2400">
                <a:solidFill>
                  <a:srgbClr val="FFFF00"/>
                </a:solidFill>
              </a:rPr>
              <a:t> </a:t>
            </a:r>
            <a:r>
              <a:rPr lang="en-GB" sz="2400"/>
              <a:t>are said </a:t>
            </a:r>
          </a:p>
          <a:p>
            <a:pPr algn="ctr" eaLnBrk="1" hangingPunct="1"/>
            <a:r>
              <a:rPr lang="en-GB" sz="2400"/>
              <a:t>to be </a:t>
            </a:r>
            <a:r>
              <a:rPr lang="en-GB" sz="2400">
                <a:solidFill>
                  <a:srgbClr val="FFFF00"/>
                </a:solidFill>
              </a:rPr>
              <a:t>INVERSELY  Proportional</a:t>
            </a:r>
            <a:r>
              <a:rPr lang="en-GB" sz="2400"/>
              <a:t> </a:t>
            </a:r>
          </a:p>
          <a:p>
            <a:pPr algn="ctr" eaLnBrk="1" hangingPunct="1"/>
            <a:r>
              <a:rPr lang="en-GB" sz="2400"/>
              <a:t>or (INDIRECTLY Proportional) to each other. </a:t>
            </a:r>
          </a:p>
        </p:txBody>
      </p:sp>
      <p:sp>
        <p:nvSpPr>
          <p:cNvPr id="146443" name="Text Box 11"/>
          <p:cNvSpPr txBox="1">
            <a:spLocks noChangeArrowheads="1"/>
          </p:cNvSpPr>
          <p:nvPr/>
        </p:nvSpPr>
        <p:spPr bwMode="auto">
          <a:xfrm>
            <a:off x="914400" y="3603625"/>
            <a:ext cx="7454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Example</a:t>
            </a:r>
            <a:r>
              <a:rPr lang="en-GB" sz="2400">
                <a:solidFill>
                  <a:srgbClr val="FFFF00"/>
                </a:solidFill>
              </a:rPr>
              <a:t> : 	Fill in the following table given x and y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		are inversely proportional.</a:t>
            </a:r>
            <a:endParaRPr lang="en-GB" sz="2400" u="sng"/>
          </a:p>
        </p:txBody>
      </p:sp>
      <p:sp>
        <p:nvSpPr>
          <p:cNvPr id="20486" name="Text Box 15"/>
          <p:cNvSpPr txBox="1">
            <a:spLocks noChangeArrowheads="1"/>
          </p:cNvSpPr>
          <p:nvPr/>
        </p:nvSpPr>
        <p:spPr bwMode="auto">
          <a:xfrm>
            <a:off x="3119438" y="1395413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</a:t>
            </a:r>
          </a:p>
        </p:txBody>
      </p:sp>
      <p:graphicFrame>
        <p:nvGraphicFramePr>
          <p:cNvPr id="146449" name="Group 17"/>
          <p:cNvGraphicFramePr>
            <a:graphicFrameLocks noGrp="1"/>
          </p:cNvGraphicFramePr>
          <p:nvPr/>
        </p:nvGraphicFramePr>
        <p:xfrm>
          <a:off x="1128713" y="4781550"/>
          <a:ext cx="3363912" cy="1101725"/>
        </p:xfrm>
        <a:graphic>
          <a:graphicData uri="http://schemas.openxmlformats.org/drawingml/2006/table">
            <a:tbl>
              <a:tblPr/>
              <a:tblGrid>
                <a:gridCol w="673100"/>
                <a:gridCol w="673100"/>
                <a:gridCol w="671512"/>
                <a:gridCol w="673100"/>
                <a:gridCol w="673100"/>
              </a:tblGrid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6469" name="Text Box 37"/>
          <p:cNvSpPr txBox="1">
            <a:spLocks noChangeArrowheads="1"/>
          </p:cNvSpPr>
          <p:nvPr/>
        </p:nvSpPr>
        <p:spPr bwMode="auto">
          <a:xfrm>
            <a:off x="3884613" y="5321300"/>
            <a:ext cx="561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146470" name="Text Box 38"/>
          <p:cNvSpPr txBox="1">
            <a:spLocks noChangeArrowheads="1"/>
          </p:cNvSpPr>
          <p:nvPr/>
        </p:nvSpPr>
        <p:spPr bwMode="auto">
          <a:xfrm>
            <a:off x="3213100" y="5321300"/>
            <a:ext cx="619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20</a:t>
            </a:r>
          </a:p>
        </p:txBody>
      </p:sp>
      <p:sp>
        <p:nvSpPr>
          <p:cNvPr id="146471" name="Text Box 39"/>
          <p:cNvSpPr txBox="1">
            <a:spLocks noChangeArrowheads="1"/>
          </p:cNvSpPr>
          <p:nvPr/>
        </p:nvSpPr>
        <p:spPr bwMode="auto">
          <a:xfrm>
            <a:off x="2543175" y="5321300"/>
            <a:ext cx="619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40</a:t>
            </a:r>
          </a:p>
        </p:txBody>
      </p:sp>
      <p:sp>
        <p:nvSpPr>
          <p:cNvPr id="22" name="Cloud 21"/>
          <p:cNvSpPr/>
          <p:nvPr/>
        </p:nvSpPr>
        <p:spPr>
          <a:xfrm>
            <a:off x="4725988" y="4481513"/>
            <a:ext cx="4264025" cy="1997075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Notice </a:t>
            </a:r>
            <a:r>
              <a:rPr lang="en-GB" dirty="0" err="1">
                <a:solidFill>
                  <a:srgbClr val="080808"/>
                </a:solidFill>
                <a:latin typeface="Comic Sans MS" pitchFamily="66" charset="0"/>
              </a:rPr>
              <a:t>x</a:t>
            </a:r>
            <a:r>
              <a:rPr lang="en-GB" sz="1200" dirty="0" err="1">
                <a:solidFill>
                  <a:srgbClr val="080808"/>
                </a:solidFill>
                <a:latin typeface="Comic Sans MS" pitchFamily="66" charset="0"/>
              </a:rPr>
              <a:t>x</a:t>
            </a:r>
            <a:r>
              <a:rPr lang="en-GB" dirty="0" err="1">
                <a:solidFill>
                  <a:srgbClr val="080808"/>
                </a:solidFill>
                <a:latin typeface="Comic Sans MS" pitchFamily="66" charset="0"/>
              </a:rPr>
              <a:t>y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= 80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Hence inverse proportion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18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46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46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46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43" grpId="0"/>
      <p:bldP spid="146469" grpId="0"/>
      <p:bldP spid="146470" grpId="0"/>
      <p:bldP spid="146471" grpId="0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Inverse Proportion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>
              <a:latin typeface="Tahoma" pitchFamily="34" charset="0"/>
            </a:endParaRPr>
          </a:p>
        </p:txBody>
      </p:sp>
      <p:sp>
        <p:nvSpPr>
          <p:cNvPr id="165895" name="Text Box 7"/>
          <p:cNvSpPr txBox="1">
            <a:spLocks noChangeArrowheads="1"/>
          </p:cNvSpPr>
          <p:nvPr/>
        </p:nvSpPr>
        <p:spPr bwMode="auto">
          <a:xfrm>
            <a:off x="4445000" y="4449763"/>
            <a:ext cx="294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Men		Hours </a:t>
            </a:r>
          </a:p>
        </p:txBody>
      </p:sp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952500" y="1973263"/>
            <a:ext cx="78755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/>
              <a:t>Inverse Proportion is the when one quantity increases</a:t>
            </a:r>
          </a:p>
          <a:p>
            <a:pPr algn="ctr" eaLnBrk="1" hangingPunct="1"/>
            <a:r>
              <a:rPr lang="en-GB" sz="2400"/>
              <a:t>and the other decreases. The two quantities </a:t>
            </a:r>
            <a:r>
              <a:rPr lang="en-GB" sz="2400">
                <a:solidFill>
                  <a:srgbClr val="FFFF00"/>
                </a:solidFill>
              </a:rPr>
              <a:t> </a:t>
            </a:r>
            <a:r>
              <a:rPr lang="en-GB" sz="2400"/>
              <a:t>are said </a:t>
            </a:r>
          </a:p>
          <a:p>
            <a:pPr algn="ctr" eaLnBrk="1" hangingPunct="1"/>
            <a:r>
              <a:rPr lang="en-GB" sz="2400"/>
              <a:t>to be </a:t>
            </a:r>
            <a:r>
              <a:rPr lang="en-GB" sz="2400">
                <a:solidFill>
                  <a:srgbClr val="FFFF00"/>
                </a:solidFill>
              </a:rPr>
              <a:t>INVERSELY  Proportional</a:t>
            </a:r>
            <a:r>
              <a:rPr lang="en-GB" sz="2400"/>
              <a:t> </a:t>
            </a:r>
          </a:p>
          <a:p>
            <a:pPr algn="ctr" eaLnBrk="1" hangingPunct="1"/>
            <a:r>
              <a:rPr lang="en-GB" sz="2400"/>
              <a:t>or (INDIRECTLY Proportional) to each other. </a:t>
            </a:r>
          </a:p>
        </p:txBody>
      </p:sp>
      <p:sp>
        <p:nvSpPr>
          <p:cNvPr id="165897" name="Text Box 9"/>
          <p:cNvSpPr txBox="1">
            <a:spLocks noChangeArrowheads="1"/>
          </p:cNvSpPr>
          <p:nvPr/>
        </p:nvSpPr>
        <p:spPr bwMode="auto">
          <a:xfrm>
            <a:off x="914400" y="3603625"/>
            <a:ext cx="777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Example</a:t>
            </a:r>
            <a:r>
              <a:rPr lang="en-GB" sz="2400">
                <a:solidFill>
                  <a:srgbClr val="FFFF00"/>
                </a:solidFill>
              </a:rPr>
              <a:t> : 	If it takes 3 men 8 hours to build a wall.</a:t>
            </a:r>
          </a:p>
          <a:p>
            <a:pPr eaLnBrk="1" hangingPunct="1"/>
            <a:r>
              <a:rPr lang="en-GB" sz="2400">
                <a:solidFill>
                  <a:srgbClr val="FFFF00"/>
                </a:solidFill>
              </a:rPr>
              <a:t>		How long will it take 4 men. </a:t>
            </a:r>
            <a:r>
              <a:rPr lang="en-GB" sz="2400"/>
              <a:t>(Less time !!)</a:t>
            </a:r>
            <a:endParaRPr lang="en-GB" sz="2400" u="sng"/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4649788" y="4848225"/>
            <a:ext cx="228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3	</a:t>
            </a:r>
            <a:r>
              <a:rPr lang="en-GB" sz="2400">
                <a:sym typeface="Wingdings" pitchFamily="2" charset="2"/>
              </a:rPr>
              <a:t> 	8</a:t>
            </a:r>
            <a:r>
              <a:rPr lang="en-GB" sz="2400"/>
              <a:t> 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649788" y="5186363"/>
            <a:ext cx="442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	</a:t>
            </a:r>
            <a:r>
              <a:rPr lang="en-GB" sz="2400">
                <a:sym typeface="Wingdings" pitchFamily="2" charset="2"/>
              </a:rPr>
              <a:t>	3 x 8 </a:t>
            </a:r>
            <a:r>
              <a:rPr lang="en-US" sz="2400">
                <a:sym typeface="Wingdings" pitchFamily="2" charset="2"/>
              </a:rPr>
              <a:t>= 24 hours</a:t>
            </a:r>
            <a:r>
              <a:rPr lang="en-GB" sz="2400"/>
              <a:t> 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>
            <a:off x="4649788" y="5645150"/>
            <a:ext cx="4410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4	</a:t>
            </a:r>
            <a:r>
              <a:rPr lang="en-GB" sz="2400">
                <a:sym typeface="Wingdings" pitchFamily="2" charset="2"/>
              </a:rPr>
              <a:t>	24 </a:t>
            </a:r>
            <a:r>
              <a:rPr lang="en-US" sz="2400">
                <a:latin typeface="Shruti" pitchFamily="2"/>
                <a:sym typeface="Wingdings" pitchFamily="2" charset="2"/>
              </a:rPr>
              <a:t>÷</a:t>
            </a:r>
            <a:r>
              <a:rPr lang="en-GB" sz="2400">
                <a:sym typeface="Wingdings" pitchFamily="2" charset="2"/>
              </a:rPr>
              <a:t> 4 = 6 hours</a:t>
            </a:r>
            <a:r>
              <a:rPr lang="en-GB" sz="2400"/>
              <a:t> </a:t>
            </a:r>
          </a:p>
        </p:txBody>
      </p:sp>
      <p:sp>
        <p:nvSpPr>
          <p:cNvPr id="21514" name="Text Box 13"/>
          <p:cNvSpPr txBox="1">
            <a:spLocks noChangeArrowheads="1"/>
          </p:cNvSpPr>
          <p:nvPr/>
        </p:nvSpPr>
        <p:spPr bwMode="auto">
          <a:xfrm>
            <a:off x="3119438" y="1395413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Inverse Proportion</a:t>
            </a:r>
          </a:p>
        </p:txBody>
      </p:sp>
      <p:grpSp>
        <p:nvGrpSpPr>
          <p:cNvPr id="21515" name="Group 14"/>
          <p:cNvGrpSpPr>
            <a:grpSpLocks/>
          </p:cNvGrpSpPr>
          <p:nvPr/>
        </p:nvGrpSpPr>
        <p:grpSpPr bwMode="auto">
          <a:xfrm>
            <a:off x="1119188" y="4338638"/>
            <a:ext cx="1447800" cy="1414462"/>
            <a:chOff x="604" y="2800"/>
            <a:chExt cx="912" cy="891"/>
          </a:xfrm>
        </p:grpSpPr>
        <p:sp>
          <p:nvSpPr>
            <p:cNvPr id="21522" name="Line 15"/>
            <p:cNvSpPr>
              <a:spLocks noChangeShapeType="1"/>
            </p:cNvSpPr>
            <p:nvPr/>
          </p:nvSpPr>
          <p:spPr bwMode="auto">
            <a:xfrm>
              <a:off x="862" y="2949"/>
              <a:ext cx="0" cy="7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6"/>
            <p:cNvSpPr>
              <a:spLocks noChangeShapeType="1"/>
            </p:cNvSpPr>
            <p:nvPr/>
          </p:nvSpPr>
          <p:spPr bwMode="auto">
            <a:xfrm rot="5400000">
              <a:off x="975" y="3062"/>
              <a:ext cx="0" cy="7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Text Box 17"/>
            <p:cNvSpPr txBox="1">
              <a:spLocks noChangeArrowheads="1"/>
            </p:cNvSpPr>
            <p:nvPr/>
          </p:nvSpPr>
          <p:spPr bwMode="auto">
            <a:xfrm>
              <a:off x="655" y="2800"/>
              <a:ext cx="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CC"/>
                  </a:solidFill>
                </a:rPr>
                <a:t>y</a:t>
              </a:r>
            </a:p>
          </p:txBody>
        </p:sp>
        <p:sp>
          <p:nvSpPr>
            <p:cNvPr id="21525" name="Text Box 18"/>
            <p:cNvSpPr txBox="1">
              <a:spLocks noChangeArrowheads="1"/>
            </p:cNvSpPr>
            <p:nvPr/>
          </p:nvSpPr>
          <p:spPr bwMode="auto">
            <a:xfrm>
              <a:off x="1287" y="3397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CC"/>
                  </a:solidFill>
                </a:rPr>
                <a:t>x</a:t>
              </a:r>
            </a:p>
          </p:txBody>
        </p:sp>
        <p:sp>
          <p:nvSpPr>
            <p:cNvPr id="21526" name="Freeform 19"/>
            <p:cNvSpPr>
              <a:spLocks/>
            </p:cNvSpPr>
            <p:nvPr/>
          </p:nvSpPr>
          <p:spPr bwMode="auto">
            <a:xfrm>
              <a:off x="915" y="3070"/>
              <a:ext cx="298" cy="325"/>
            </a:xfrm>
            <a:custGeom>
              <a:avLst/>
              <a:gdLst>
                <a:gd name="T0" fmla="*/ 0 w 298"/>
                <a:gd name="T1" fmla="*/ 0 h 325"/>
                <a:gd name="T2" fmla="*/ 47 w 298"/>
                <a:gd name="T3" fmla="*/ 189 h 325"/>
                <a:gd name="T4" fmla="*/ 149 w 298"/>
                <a:gd name="T5" fmla="*/ 278 h 325"/>
                <a:gd name="T6" fmla="*/ 298 w 298"/>
                <a:gd name="T7" fmla="*/ 325 h 3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8"/>
                <a:gd name="T13" fmla="*/ 0 h 325"/>
                <a:gd name="T14" fmla="*/ 298 w 298"/>
                <a:gd name="T15" fmla="*/ 325 h 3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8" h="325">
                  <a:moveTo>
                    <a:pt x="0" y="0"/>
                  </a:moveTo>
                  <a:cubicBezTo>
                    <a:pt x="11" y="71"/>
                    <a:pt x="22" y="143"/>
                    <a:pt x="47" y="189"/>
                  </a:cubicBezTo>
                  <a:cubicBezTo>
                    <a:pt x="72" y="235"/>
                    <a:pt x="107" y="255"/>
                    <a:pt x="149" y="278"/>
                  </a:cubicBezTo>
                  <a:cubicBezTo>
                    <a:pt x="191" y="301"/>
                    <a:pt x="273" y="317"/>
                    <a:pt x="298" y="325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" name="Cloud 21"/>
          <p:cNvSpPr/>
          <p:nvPr/>
        </p:nvSpPr>
        <p:spPr bwMode="auto">
          <a:xfrm>
            <a:off x="735013" y="3508375"/>
            <a:ext cx="6080125" cy="330993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Easier method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Workers	  Hours</a:t>
            </a:r>
          </a:p>
          <a:p>
            <a:pPr algn="ctr">
              <a:defRPr/>
            </a:pP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sym typeface="Wingdings"/>
              </a:rPr>
              <a:t>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8</a:t>
            </a:r>
          </a:p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        </a:t>
            </a: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  4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	</a:t>
            </a: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23" name="Cloud 22"/>
          <p:cNvSpPr/>
          <p:nvPr/>
        </p:nvSpPr>
        <p:spPr>
          <a:xfrm>
            <a:off x="0" y="2206625"/>
            <a:ext cx="3106738" cy="15382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4" name="Object 17"/>
          <p:cNvGraphicFramePr>
            <a:graphicFrameLocks noChangeAspect="1"/>
          </p:cNvGraphicFramePr>
          <p:nvPr/>
        </p:nvGraphicFramePr>
        <p:xfrm>
          <a:off x="2508250" y="5411788"/>
          <a:ext cx="34766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5411788"/>
                        <a:ext cx="347663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/>
          <p:cNvGraphicFramePr>
            <a:graphicFrameLocks noChangeAspect="1"/>
          </p:cNvGraphicFramePr>
          <p:nvPr/>
        </p:nvGraphicFramePr>
        <p:xfrm>
          <a:off x="2840038" y="5657850"/>
          <a:ext cx="4635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5" imgW="202936" imgH="177569" progId="Equation.DSMT4">
                  <p:embed/>
                </p:oleObj>
              </mc:Choice>
              <mc:Fallback>
                <p:oleObj name="Equation" r:id="rId5" imgW="202936" imgH="17756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038" y="5657850"/>
                        <a:ext cx="46355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914400" y="5060950"/>
            <a:ext cx="960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</a:rPr>
              <a:t>(less)</a:t>
            </a:r>
          </a:p>
        </p:txBody>
      </p:sp>
      <p:graphicFrame>
        <p:nvGraphicFramePr>
          <p:cNvPr id="27" name="Object 18"/>
          <p:cNvGraphicFramePr>
            <a:graphicFrameLocks noChangeAspect="1"/>
          </p:cNvGraphicFramePr>
          <p:nvPr/>
        </p:nvGraphicFramePr>
        <p:xfrm>
          <a:off x="3286125" y="5657850"/>
          <a:ext cx="14176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Equation" r:id="rId7" imgW="621760" imgH="177646" progId="Equation.DSMT4">
                  <p:embed/>
                </p:oleObj>
              </mc:Choice>
              <mc:Fallback>
                <p:oleObj name="Equation" r:id="rId7" imgW="621760" imgH="17764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5657850"/>
                        <a:ext cx="141763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2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40"/>
                            </p:stCondLst>
                            <p:childTnLst>
                              <p:par>
                                <p:cTn id="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6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5" grpId="0"/>
      <p:bldP spid="165897" grpId="0"/>
      <p:bldP spid="165898" grpId="0"/>
      <p:bldP spid="165899" grpId="0"/>
      <p:bldP spid="165900" grpId="0"/>
      <p:bldP spid="22" grpId="0" build="p" bldLvl="3" animBg="1"/>
      <p:bldP spid="23" grpId="0" animBg="1"/>
      <p:bldP spid="26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2375</TotalTime>
  <Words>1947</Words>
  <Application>Microsoft Office PowerPoint</Application>
  <PresentationFormat>On-screen Show (4:3)</PresentationFormat>
  <Paragraphs>611</Paragraphs>
  <Slides>47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5" baseType="lpstr">
      <vt:lpstr>Comic Sans MS</vt:lpstr>
      <vt:lpstr>Arial</vt:lpstr>
      <vt:lpstr>Tahoma</vt:lpstr>
      <vt:lpstr>Wingdings</vt:lpstr>
      <vt:lpstr>Shruti</vt:lpstr>
      <vt:lpstr>Times New Roman</vt:lpstr>
      <vt:lpstr>1_Shimmer</vt:lpstr>
      <vt:lpstr>MathType 5.0 Equation</vt:lpstr>
      <vt:lpstr>Direct Proportion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298</cp:revision>
  <dcterms:created xsi:type="dcterms:W3CDTF">2005-04-06T16:52:43Z</dcterms:created>
  <dcterms:modified xsi:type="dcterms:W3CDTF">2019-01-18T17:07:39Z</dcterms:modified>
</cp:coreProperties>
</file>