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1" r:id="rId2"/>
    <p:sldMasterId id="2147483652" r:id="rId3"/>
  </p:sldMasterIdLst>
  <p:sldIdLst>
    <p:sldId id="277" r:id="rId4"/>
    <p:sldId id="275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6" r:id="rId13"/>
    <p:sldId id="287" r:id="rId14"/>
    <p:sldId id="288" r:id="rId15"/>
    <p:sldId id="289" r:id="rId16"/>
    <p:sldId id="294" r:id="rId17"/>
    <p:sldId id="290" r:id="rId18"/>
    <p:sldId id="291" r:id="rId19"/>
    <p:sldId id="292" r:id="rId20"/>
    <p:sldId id="293" r:id="rId21"/>
    <p:sldId id="295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5800" b="1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5800" b="1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5800" b="1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5800" b="1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5800" b="1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5800" b="1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5800" b="1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5800" b="1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5800" b="1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99FF9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82" autoAdjust="0"/>
    <p:restoredTop sz="94660" autoAdjust="0"/>
  </p:normalViewPr>
  <p:slideViewPr>
    <p:cSldViewPr>
      <p:cViewPr varScale="1">
        <p:scale>
          <a:sx n="42" d="100"/>
          <a:sy n="42" d="100"/>
        </p:scale>
        <p:origin x="-60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454C9-2966-4071-830E-8A10C5B105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850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4232B8-0A5F-4FE5-A136-618F78B55F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118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2CB6C5-A269-400E-85CC-FCF034A7AF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8951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10E6C3-6DE6-4105-93ED-6DE4DF4A53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124801"/>
      </p:ext>
    </p:extLst>
  </p:cSld>
  <p:clrMapOvr>
    <a:masterClrMapping/>
  </p:clrMapOvr>
  <p:transition>
    <p:rand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6E4955-19C9-4B65-924D-73A4D8E225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422166"/>
      </p:ext>
    </p:extLst>
  </p:cSld>
  <p:clrMapOvr>
    <a:masterClrMapping/>
  </p:clrMapOvr>
  <p:transition>
    <p:rand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908B40-0CD5-4000-A4A8-EC4D404170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723241"/>
      </p:ext>
    </p:extLst>
  </p:cSld>
  <p:clrMapOvr>
    <a:masterClrMapping/>
  </p:clrMapOvr>
  <p:transition>
    <p:random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16438B-B0A6-4830-9387-815988966E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94385"/>
      </p:ext>
    </p:extLst>
  </p:cSld>
  <p:clrMapOvr>
    <a:masterClrMapping/>
  </p:clrMapOvr>
  <p:transition>
    <p:random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23FD87-EFC3-40CB-9602-06CB046D93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980450"/>
      </p:ext>
    </p:extLst>
  </p:cSld>
  <p:clrMapOvr>
    <a:masterClrMapping/>
  </p:clrMapOvr>
  <p:transition>
    <p:random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FB4A13-E1A5-466A-BBD1-ACF21CFA81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290748"/>
      </p:ext>
    </p:extLst>
  </p:cSld>
  <p:clrMapOvr>
    <a:masterClrMapping/>
  </p:clrMapOvr>
  <p:transition>
    <p:random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1D58A4-34F4-4D17-80B4-0DD0311E09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544681"/>
      </p:ext>
    </p:extLst>
  </p:cSld>
  <p:clrMapOvr>
    <a:masterClrMapping/>
  </p:clrMapOvr>
  <p:transition>
    <p:random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CBFADE-1651-4602-91E0-BA64D3C979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457493"/>
      </p:ext>
    </p:extLst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C7DB56-4882-4324-9DE8-25DAE0D072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6633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D674F2-5C98-452A-BFD1-A234944F3B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380503"/>
      </p:ext>
    </p:extLst>
  </p:cSld>
  <p:clrMapOvr>
    <a:masterClrMapping/>
  </p:clrMapOvr>
  <p:transition>
    <p:random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EECE27-5B1F-4004-97C0-81CC910301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911130"/>
      </p:ext>
    </p:extLst>
  </p:cSld>
  <p:clrMapOvr>
    <a:masterClrMapping/>
  </p:clrMapOvr>
  <p:transition>
    <p:random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F6D408-F782-4334-BE21-9E3DFDB87B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340738"/>
      </p:ext>
    </p:extLst>
  </p:cSld>
  <p:clrMapOvr>
    <a:masterClrMapping/>
  </p:clrMapOvr>
  <p:transition>
    <p:random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yelloworange_tit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88"/>
            <a:ext cx="9144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600200" y="1524000"/>
            <a:ext cx="6096000" cy="1879600"/>
          </a:xfrm>
        </p:spPr>
        <p:txBody>
          <a:bodyPr anchor="b"/>
          <a:lstStyle>
            <a:lvl1pPr>
              <a:lnSpc>
                <a:spcPct val="95000"/>
              </a:lnSpc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682750" y="4076700"/>
            <a:ext cx="5861050" cy="12573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B8C7D2-95BD-4A4F-ADB4-E8BCDF45E9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83941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76634-72CF-49F6-983F-EB16704F50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3095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4E3BB5-8944-440D-B8AE-175EE626C4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43493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514600"/>
            <a:ext cx="3810000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514600"/>
            <a:ext cx="3810000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A9862B-72CF-4978-A5ED-D0CA5CAC2C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49209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52DB53-2034-4DD9-9CDC-6EA785B6EA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42507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BB770D-876A-4614-9AB5-29C16C948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77852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4E7099-70A7-4698-AE03-84E95343BA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79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3D538E-5C01-4A46-A6D0-E1DA70E987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24997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D57862-1372-481A-8809-7695E441B1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74365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14880A-AAF0-48FF-AB27-3432D00F4D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426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A90938-12BB-4740-B505-19BA595F68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48403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533400"/>
            <a:ext cx="19431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33400"/>
            <a:ext cx="56769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540CE-DD08-4A93-8265-EE23ABB8B6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984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17184-940A-44AA-9562-557A1A84F2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650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2408DF-54BC-474E-A5F5-EF2B4BF6A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890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A5562E-3D87-46D2-BB09-036505873C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241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0631A1-0B9D-4386-953B-AD26B4C0BF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923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185B69-2FBC-48CD-9B37-512898181B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339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8D7102-191A-4595-8DD2-B2F79A9451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096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6" tIns="45716" rIns="91436" bIns="457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6" tIns="45716" rIns="91436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6" rIns="91436" bIns="45716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6" rIns="91436" bIns="45716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6" rIns="91436" bIns="45716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pPr>
              <a:defRPr/>
            </a:pPr>
            <a:fld id="{760A79F4-6015-4FBE-9FDB-D48973C83F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pPr>
              <a:defRPr/>
            </a:pPr>
            <a:fld id="{4231BB1E-74DE-4AA4-99BB-18CBD0A77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</p:sldLayoutIdLst>
  <p:transition>
    <p:rand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514600"/>
            <a:ext cx="777240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pPr>
              <a:defRPr/>
            </a:pPr>
            <a:fld id="{60D78F01-7D72-47DA-8A35-C79AEEE5E3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9" name="FormatShape" descr="SKIING" hidden="1"/>
          <p:cNvSpPr>
            <a:spLocks noChangeArrowheads="1"/>
          </p:cNvSpPr>
          <p:nvPr/>
        </p:nvSpPr>
        <p:spPr bwMode="auto">
          <a:xfrm>
            <a:off x="-1333500" y="1701800"/>
            <a:ext cx="1181100" cy="825500"/>
          </a:xfrm>
          <a:prstGeom prst="rect">
            <a:avLst/>
          </a:prstGeom>
          <a:noFill/>
          <a:ln w="101600" cmpd="thinThick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2400" b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533400" y="152400"/>
            <a:ext cx="6400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sz="3200">
                <a:solidFill>
                  <a:schemeClr val="accent2"/>
                </a:solidFill>
                <a:latin typeface="Times New Roman" pitchFamily="18" charset="0"/>
              </a:rPr>
              <a:t>              Warm Up</a:t>
            </a:r>
            <a:endParaRPr lang="en-US" sz="3200">
              <a:solidFill>
                <a:srgbClr val="009900"/>
              </a:solidFill>
              <a:latin typeface="Times New Roman" pitchFamily="18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5715000"/>
            <a:ext cx="9144000" cy="1143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0000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457200" y="1066800"/>
            <a:ext cx="72390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 sz="3000" b="0" dirty="0">
              <a:solidFill>
                <a:schemeClr val="accent2"/>
              </a:solidFill>
              <a:latin typeface="Arial" charset="0"/>
            </a:endParaRPr>
          </a:p>
          <a:p>
            <a:pPr marL="514350" indent="-514350">
              <a:spcBef>
                <a:spcPct val="50000"/>
              </a:spcBef>
              <a:buFontTx/>
              <a:buAutoNum type="arabicParenR"/>
              <a:defRPr/>
            </a:pPr>
            <a:r>
              <a:rPr lang="en-US" sz="3000" b="0" dirty="0">
                <a:latin typeface="Arial" charset="0"/>
              </a:rPr>
              <a:t>Simplify the formula:</a:t>
            </a:r>
          </a:p>
          <a:p>
            <a:pPr marL="514350" indent="-514350">
              <a:spcBef>
                <a:spcPct val="50000"/>
              </a:spcBef>
              <a:defRPr/>
            </a:pPr>
            <a:r>
              <a:rPr lang="en-US" sz="3000" b="0" dirty="0">
                <a:latin typeface="Arial" charset="0"/>
              </a:rPr>
              <a:t>a = 5 + (n-1)6</a:t>
            </a:r>
          </a:p>
          <a:p>
            <a:pPr marL="514350" indent="-514350">
              <a:spcBef>
                <a:spcPct val="50000"/>
              </a:spcBef>
              <a:defRPr/>
            </a:pPr>
            <a:endParaRPr lang="en-US" sz="3000" b="0" dirty="0">
              <a:latin typeface="Arial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en-US" sz="3000" b="0" dirty="0">
                <a:latin typeface="Arial" charset="0"/>
              </a:rPr>
              <a:t>2)Solve the system:</a:t>
            </a:r>
          </a:p>
          <a:p>
            <a:pPr>
              <a:spcBef>
                <a:spcPct val="50000"/>
              </a:spcBef>
              <a:defRPr/>
            </a:pPr>
            <a:r>
              <a:rPr lang="en-US" sz="3000" b="0" dirty="0">
                <a:latin typeface="Arial" charset="0"/>
              </a:rPr>
              <a:t>2x + y = 9</a:t>
            </a:r>
          </a:p>
          <a:p>
            <a:pPr>
              <a:spcBef>
                <a:spcPct val="50000"/>
              </a:spcBef>
              <a:defRPr/>
            </a:pPr>
            <a:r>
              <a:rPr lang="en-US" sz="3000" b="0" dirty="0">
                <a:latin typeface="Arial" charset="0"/>
              </a:rPr>
              <a:t>9x + 4y = 10</a:t>
            </a:r>
          </a:p>
        </p:txBody>
      </p:sp>
      <p:pic>
        <p:nvPicPr>
          <p:cNvPr id="512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228600"/>
            <a:ext cx="17526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Arithmetic Sequences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	Melanie is starting to train for a swim meet. She begins by swimming 5 laps per day for a week. Each week she plans to increase her number of daily laps by 2. How many laps per day will she swim during the 15</a:t>
            </a:r>
            <a:r>
              <a:rPr lang="en-US" baseline="30000" smtClean="0"/>
              <a:t>th</a:t>
            </a:r>
            <a:r>
              <a:rPr lang="en-US" smtClean="0"/>
              <a:t> week of training?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Arithmetic Sequences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pPr eaLnBrk="1" hangingPunct="1"/>
            <a:r>
              <a:rPr lang="en-US" smtClean="0"/>
              <a:t>What do you know?</a:t>
            </a:r>
          </a:p>
          <a:p>
            <a:pPr eaLnBrk="1" hangingPunct="1">
              <a:buFontTx/>
              <a:buNone/>
            </a:pPr>
            <a:r>
              <a:rPr lang="en-US" smtClean="0"/>
              <a:t>             </a:t>
            </a:r>
            <a:r>
              <a:rPr lang="en-US" b="1" smtClean="0"/>
              <a:t>a</a:t>
            </a:r>
            <a:r>
              <a:rPr lang="en-US" b="1" baseline="-30000" smtClean="0"/>
              <a:t>n</a:t>
            </a:r>
            <a:r>
              <a:rPr lang="en-US" b="1" smtClean="0"/>
              <a:t> = a</a:t>
            </a:r>
            <a:r>
              <a:rPr lang="en-US" b="1" baseline="-30000" smtClean="0"/>
              <a:t>1</a:t>
            </a:r>
            <a:r>
              <a:rPr lang="en-US" b="1" smtClean="0"/>
              <a:t>  + (n - 1)d</a:t>
            </a:r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r>
              <a:rPr lang="en-US" smtClean="0"/>
              <a:t>a</a:t>
            </a:r>
            <a:r>
              <a:rPr lang="en-US" baseline="-30000" smtClean="0"/>
              <a:t>1</a:t>
            </a:r>
            <a:r>
              <a:rPr lang="en-US" b="1" smtClean="0"/>
              <a:t> </a:t>
            </a:r>
            <a:r>
              <a:rPr lang="en-US" smtClean="0"/>
              <a:t>= 5</a:t>
            </a:r>
          </a:p>
          <a:p>
            <a:pPr eaLnBrk="1" hangingPunct="1">
              <a:buFontTx/>
              <a:buNone/>
            </a:pPr>
            <a:r>
              <a:rPr lang="en-US" smtClean="0"/>
              <a:t>d= 2</a:t>
            </a:r>
          </a:p>
          <a:p>
            <a:pPr eaLnBrk="1" hangingPunct="1">
              <a:buFontTx/>
              <a:buNone/>
            </a:pPr>
            <a:r>
              <a:rPr lang="en-US" smtClean="0"/>
              <a:t>n= 15</a:t>
            </a:r>
          </a:p>
          <a:p>
            <a:pPr eaLnBrk="1" hangingPunct="1">
              <a:buFontTx/>
              <a:buNone/>
            </a:pPr>
            <a:r>
              <a:rPr lang="en-US" b="1" smtClean="0"/>
              <a:t>t</a:t>
            </a:r>
            <a:r>
              <a:rPr lang="en-US" b="1" baseline="-30000" smtClean="0"/>
              <a:t>15</a:t>
            </a:r>
            <a:r>
              <a:rPr lang="en-US" smtClean="0"/>
              <a:t> =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Arithmetic Sequences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 </a:t>
            </a:r>
            <a:r>
              <a:rPr lang="en-US" sz="2800" b="1" smtClean="0"/>
              <a:t>t</a:t>
            </a:r>
            <a:r>
              <a:rPr lang="en-US" sz="2800" b="1" baseline="-30000" smtClean="0"/>
              <a:t>n</a:t>
            </a:r>
            <a:r>
              <a:rPr lang="en-US" sz="2800" b="1" smtClean="0"/>
              <a:t> = t</a:t>
            </a:r>
            <a:r>
              <a:rPr lang="en-US" sz="2800" b="1" baseline="-30000" smtClean="0"/>
              <a:t>1</a:t>
            </a:r>
            <a:r>
              <a:rPr lang="en-US" sz="2800" b="1" smtClean="0"/>
              <a:t>  + (n - 1)d</a:t>
            </a:r>
          </a:p>
          <a:p>
            <a:pPr eaLnBrk="1" hangingPunct="1"/>
            <a:r>
              <a:rPr lang="en-US" sz="2800" b="1" smtClean="0"/>
              <a:t> t</a:t>
            </a:r>
            <a:r>
              <a:rPr lang="en-US" sz="2800" b="1" baseline="-30000" smtClean="0"/>
              <a:t>n</a:t>
            </a:r>
            <a:r>
              <a:rPr lang="en-US" sz="2800" b="1" smtClean="0"/>
              <a:t> = 5  + (n - 1)2</a:t>
            </a:r>
          </a:p>
          <a:p>
            <a:pPr eaLnBrk="1" hangingPunct="1"/>
            <a:r>
              <a:rPr lang="en-US" sz="2800" smtClean="0"/>
              <a:t> </a:t>
            </a:r>
            <a:r>
              <a:rPr lang="en-US" sz="2800" b="1" smtClean="0"/>
              <a:t>t</a:t>
            </a:r>
            <a:r>
              <a:rPr lang="en-US" sz="2800" b="1" baseline="-30000" smtClean="0"/>
              <a:t>n</a:t>
            </a:r>
            <a:r>
              <a:rPr lang="en-US" sz="2800" b="1" smtClean="0"/>
              <a:t> = 2n  + 3</a:t>
            </a:r>
          </a:p>
          <a:p>
            <a:pPr eaLnBrk="1" hangingPunct="1"/>
            <a:r>
              <a:rPr lang="en-US" sz="2800" smtClean="0"/>
              <a:t> </a:t>
            </a:r>
            <a:r>
              <a:rPr lang="en-US" sz="2800" b="1" smtClean="0"/>
              <a:t>t</a:t>
            </a:r>
            <a:r>
              <a:rPr lang="en-US" sz="2800" b="1" baseline="-30000" smtClean="0"/>
              <a:t>15</a:t>
            </a:r>
            <a:r>
              <a:rPr lang="en-US" sz="2800" b="1" smtClean="0"/>
              <a:t> = 2(15) + 3</a:t>
            </a:r>
          </a:p>
          <a:p>
            <a:pPr eaLnBrk="1" hangingPunct="1"/>
            <a:r>
              <a:rPr lang="en-US" sz="2800" smtClean="0"/>
              <a:t> </a:t>
            </a:r>
            <a:r>
              <a:rPr lang="en-US" sz="2800" b="1" smtClean="0"/>
              <a:t>t</a:t>
            </a:r>
            <a:r>
              <a:rPr lang="en-US" sz="2800" b="1" baseline="-30000" smtClean="0"/>
              <a:t>15</a:t>
            </a:r>
            <a:r>
              <a:rPr lang="en-US" sz="2800" b="1" smtClean="0"/>
              <a:t> = 33</a:t>
            </a:r>
          </a:p>
          <a:p>
            <a:pPr eaLnBrk="1" hangingPunct="1">
              <a:buFontTx/>
              <a:buNone/>
            </a:pPr>
            <a:r>
              <a:rPr lang="en-US" sz="2800" b="1" smtClean="0"/>
              <a:t>During the 15</a:t>
            </a:r>
            <a:r>
              <a:rPr lang="en-US" sz="2800" b="1" baseline="30000" smtClean="0"/>
              <a:t>th</a:t>
            </a:r>
            <a:r>
              <a:rPr lang="en-US" sz="2800" b="1" smtClean="0"/>
              <a:t> week she will swim 33 laps per day.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Arithmetic Series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eaLnBrk="1" hangingPunct="1"/>
            <a:r>
              <a:rPr lang="en-US" smtClean="0"/>
              <a:t>The sum of the terms in a sequence are called a series.</a:t>
            </a:r>
          </a:p>
          <a:p>
            <a:pPr eaLnBrk="1" hangingPunct="1"/>
            <a:r>
              <a:rPr lang="en-US" smtClean="0"/>
              <a:t>There are two methods used to find arithmetic series:</a:t>
            </a:r>
          </a:p>
          <a:p>
            <a:pPr eaLnBrk="1" hangingPunct="1">
              <a:buFontTx/>
              <a:buNone/>
            </a:pPr>
            <a:r>
              <a:rPr lang="en-US" smtClean="0"/>
              <a:t>	       Formula</a:t>
            </a:r>
          </a:p>
          <a:p>
            <a:pPr eaLnBrk="1" hangingPunct="1">
              <a:buFontTx/>
              <a:buNone/>
            </a:pPr>
            <a:r>
              <a:rPr lang="en-US" smtClean="0"/>
              <a:t>          Sigma Notation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Arithmetic Series</a:t>
            </a:r>
          </a:p>
        </p:txBody>
      </p:sp>
      <p:graphicFrame>
        <p:nvGraphicFramePr>
          <p:cNvPr id="62502" name="Group 38"/>
          <p:cNvGraphicFramePr>
            <a:graphicFrameLocks noGrp="1"/>
          </p:cNvGraphicFramePr>
          <p:nvPr/>
        </p:nvGraphicFramePr>
        <p:xfrm>
          <a:off x="1066800" y="1600200"/>
          <a:ext cx="7162800" cy="3962400"/>
        </p:xfrm>
        <a:graphic>
          <a:graphicData uri="http://schemas.openxmlformats.org/drawingml/2006/table">
            <a:tbl>
              <a:tblPr/>
              <a:tblGrid>
                <a:gridCol w="1790700"/>
                <a:gridCol w="1790700"/>
                <a:gridCol w="1790700"/>
                <a:gridCol w="1790700"/>
              </a:tblGrid>
              <a:tr h="677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Sequence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Average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Avg. x 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95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2, 5, 8, 11, 14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95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1, 8, 15, 22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46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23/2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46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93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-1,1, 3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2503" name="Text Box 39"/>
          <p:cNvSpPr txBox="1">
            <a:spLocks noChangeArrowheads="1"/>
          </p:cNvSpPr>
          <p:nvPr/>
        </p:nvSpPr>
        <p:spPr bwMode="auto">
          <a:xfrm>
            <a:off x="685800" y="5867400"/>
            <a:ext cx="8458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58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58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58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58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58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8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8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8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8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/>
              <a:t>What’s another way to get the average without adding all the numbers and dividing by 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2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50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Arithmetic Series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819400"/>
            <a:ext cx="7772400" cy="3581400"/>
          </a:xfrm>
        </p:spPr>
        <p:txBody>
          <a:bodyPr/>
          <a:lstStyle/>
          <a:p>
            <a:pPr eaLnBrk="1" hangingPunct="1"/>
            <a:r>
              <a:rPr lang="en-US" smtClean="0"/>
              <a:t>a</a:t>
            </a:r>
            <a:r>
              <a:rPr lang="en-US" sz="2000" smtClean="0"/>
              <a:t>1</a:t>
            </a:r>
            <a:r>
              <a:rPr lang="en-US" smtClean="0"/>
              <a:t> = first term</a:t>
            </a:r>
          </a:p>
          <a:p>
            <a:pPr eaLnBrk="1" hangingPunct="1"/>
            <a:r>
              <a:rPr lang="en-US" smtClean="0"/>
              <a:t>n = number of terms</a:t>
            </a:r>
          </a:p>
          <a:p>
            <a:pPr eaLnBrk="1" hangingPunct="1"/>
            <a:r>
              <a:rPr lang="en-US" smtClean="0"/>
              <a:t>a</a:t>
            </a:r>
            <a:r>
              <a:rPr lang="en-US" sz="2000" smtClean="0"/>
              <a:t>n</a:t>
            </a:r>
            <a:r>
              <a:rPr lang="en-US" smtClean="0"/>
              <a:t> = value of the nth term</a:t>
            </a:r>
          </a:p>
          <a:p>
            <a:pPr algn="ctr" eaLnBrk="1" hangingPunct="1">
              <a:buFontTx/>
              <a:buNone/>
            </a:pPr>
            <a:r>
              <a:rPr lang="en-US" smtClean="0"/>
              <a:t>In many problems, you will first have to use the arithmetic sequence formula.</a:t>
            </a:r>
          </a:p>
          <a:p>
            <a:pPr eaLnBrk="1" hangingPunct="1"/>
            <a:endParaRPr lang="en-US" smtClean="0"/>
          </a:p>
        </p:txBody>
      </p:sp>
      <p:graphicFrame>
        <p:nvGraphicFramePr>
          <p:cNvPr id="19460" name="Object 4"/>
          <p:cNvGraphicFramePr>
            <a:graphicFrameLocks noChangeAspect="1"/>
          </p:cNvGraphicFramePr>
          <p:nvPr/>
        </p:nvGraphicFramePr>
        <p:xfrm>
          <a:off x="3429000" y="1676400"/>
          <a:ext cx="2438400" cy="1036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1" name="Equation" r:id="rId3" imgW="1016000" imgH="431800" progId="Equation.DSMT4">
                  <p:embed/>
                </p:oleObj>
              </mc:Choice>
              <mc:Fallback>
                <p:oleObj name="Equation" r:id="rId3" imgW="1016000" imgH="431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1676400"/>
                        <a:ext cx="2438400" cy="1036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Arithmetic Series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Find the sum of the first forty terms in an arithmetic series in which t</a:t>
            </a:r>
            <a:r>
              <a:rPr lang="en-US" sz="2000" smtClean="0"/>
              <a:t>1</a:t>
            </a:r>
            <a:r>
              <a:rPr lang="en-US" smtClean="0"/>
              <a:t> = 70 and d = -21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So: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n = 40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</a:t>
            </a:r>
            <a:r>
              <a:rPr lang="en-US" baseline="-25000" smtClean="0"/>
              <a:t>1</a:t>
            </a:r>
            <a:r>
              <a:rPr lang="en-US" smtClean="0"/>
              <a:t> = 70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</a:t>
            </a:r>
            <a:r>
              <a:rPr lang="en-US" sz="2000" smtClean="0"/>
              <a:t>n</a:t>
            </a:r>
            <a:r>
              <a:rPr lang="en-US" smtClean="0"/>
              <a:t> = ?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S</a:t>
            </a:r>
            <a:r>
              <a:rPr lang="en-US" sz="2000" smtClean="0"/>
              <a:t>n</a:t>
            </a:r>
            <a:r>
              <a:rPr lang="en-US" smtClean="0"/>
              <a:t> =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Arithmetic Series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 Use the sequence formula to find t</a:t>
            </a:r>
            <a:r>
              <a:rPr lang="en-US" sz="2000" smtClean="0"/>
              <a:t>40</a:t>
            </a:r>
            <a:r>
              <a:rPr lang="en-US" smtClean="0"/>
              <a:t>.</a:t>
            </a:r>
          </a:p>
          <a:p>
            <a:pPr eaLnBrk="1" hangingPunct="1">
              <a:buFontTx/>
              <a:buNone/>
            </a:pPr>
            <a:r>
              <a:rPr lang="en-US" b="1" smtClean="0"/>
              <a:t>a</a:t>
            </a:r>
            <a:r>
              <a:rPr lang="en-US" b="1" baseline="-30000" smtClean="0"/>
              <a:t>n</a:t>
            </a:r>
            <a:r>
              <a:rPr lang="en-US" b="1" smtClean="0"/>
              <a:t> = 70  + (n - 1)(-21)</a:t>
            </a:r>
          </a:p>
          <a:p>
            <a:pPr eaLnBrk="1" hangingPunct="1">
              <a:buFontTx/>
              <a:buNone/>
            </a:pPr>
            <a:r>
              <a:rPr lang="en-US" smtClean="0"/>
              <a:t>a</a:t>
            </a:r>
            <a:r>
              <a:rPr lang="en-US" b="1" baseline="-30000" smtClean="0"/>
              <a:t>n</a:t>
            </a:r>
            <a:r>
              <a:rPr lang="en-US" b="1" smtClean="0"/>
              <a:t> = -21n  + 91</a:t>
            </a:r>
          </a:p>
          <a:p>
            <a:pPr eaLnBrk="1" hangingPunct="1">
              <a:buFontTx/>
              <a:buNone/>
            </a:pPr>
            <a:r>
              <a:rPr lang="en-US" b="1" smtClean="0"/>
              <a:t>a</a:t>
            </a:r>
            <a:r>
              <a:rPr lang="en-US" b="1" baseline="-30000" smtClean="0"/>
              <a:t>40</a:t>
            </a:r>
            <a:r>
              <a:rPr lang="en-US" b="1" smtClean="0"/>
              <a:t> = -749</a:t>
            </a:r>
          </a:p>
          <a:p>
            <a:pPr eaLnBrk="1" hangingPunct="1">
              <a:buFontTx/>
              <a:buNone/>
            </a:pPr>
            <a:endParaRPr lang="en-US" b="1" smtClean="0"/>
          </a:p>
          <a:p>
            <a:pPr eaLnBrk="1" hangingPunct="1">
              <a:buFontTx/>
              <a:buNone/>
            </a:pPr>
            <a:endParaRPr lang="en-US" b="1" smtClean="0"/>
          </a:p>
          <a:p>
            <a:pPr eaLnBrk="1" hangingPunct="1">
              <a:buFontTx/>
              <a:buNone/>
            </a:pPr>
            <a:endParaRPr lang="en-US" b="1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Arithmetic Series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Now use the series formula: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2800" b="1" smtClean="0"/>
              <a:t>S</a:t>
            </a:r>
            <a:r>
              <a:rPr lang="en-US" sz="2800" b="1" baseline="-30000" smtClean="0"/>
              <a:t>40</a:t>
            </a:r>
            <a:r>
              <a:rPr lang="en-US" sz="2800" b="1" smtClean="0"/>
              <a:t> = 40 [(70 + -749)/2]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2800" b="1" smtClean="0"/>
              <a:t>S</a:t>
            </a:r>
            <a:r>
              <a:rPr lang="en-US" sz="2800" b="1" baseline="-30000" smtClean="0"/>
              <a:t>40</a:t>
            </a:r>
            <a:r>
              <a:rPr lang="en-US" sz="2800" b="1" smtClean="0"/>
              <a:t> = 40(-339.5)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2800" b="1" smtClean="0"/>
              <a:t>S</a:t>
            </a:r>
            <a:r>
              <a:rPr lang="en-US" sz="2800" b="1" baseline="-30000" smtClean="0"/>
              <a:t>40</a:t>
            </a:r>
            <a:r>
              <a:rPr lang="en-US" sz="2800" b="1" smtClean="0"/>
              <a:t> = -13,580</a:t>
            </a:r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So the sum of the first 40 terms is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-13,580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Arithmetic Series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1981200"/>
          </a:xfrm>
        </p:spPr>
        <p:txBody>
          <a:bodyPr/>
          <a:lstStyle/>
          <a:p>
            <a:pPr eaLnBrk="1" hangingPunct="1"/>
            <a:r>
              <a:rPr lang="en-US" smtClean="0"/>
              <a:t>Find a formula for the partial sum of this series:</a:t>
            </a:r>
          </a:p>
          <a:p>
            <a:pPr eaLnBrk="1" hangingPunct="1">
              <a:buFontTx/>
              <a:buNone/>
            </a:pPr>
            <a:r>
              <a:rPr lang="en-US" smtClean="0"/>
              <a:t>   1+3+5+....+(2n-5)+(2n-3)+(2n-1)</a:t>
            </a:r>
          </a:p>
        </p:txBody>
      </p:sp>
      <p:graphicFrame>
        <p:nvGraphicFramePr>
          <p:cNvPr id="64516" name="Object 4"/>
          <p:cNvGraphicFramePr>
            <a:graphicFrameLocks noChangeAspect="1"/>
          </p:cNvGraphicFramePr>
          <p:nvPr/>
        </p:nvGraphicFramePr>
        <p:xfrm>
          <a:off x="3352800" y="3429000"/>
          <a:ext cx="2438400" cy="1036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9" name="Equation" r:id="rId3" imgW="1016000" imgH="431800" progId="Equation.DSMT4">
                  <p:embed/>
                </p:oleObj>
              </mc:Choice>
              <mc:Fallback>
                <p:oleObj name="Equation" r:id="rId3" imgW="1016000" imgH="431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3429000"/>
                        <a:ext cx="2438400" cy="1036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517" name="Object 5"/>
          <p:cNvGraphicFramePr>
            <a:graphicFrameLocks noChangeAspect="1"/>
          </p:cNvGraphicFramePr>
          <p:nvPr/>
        </p:nvGraphicFramePr>
        <p:xfrm>
          <a:off x="3200400" y="4419600"/>
          <a:ext cx="2743200" cy="1036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0" name="Equation" r:id="rId5" imgW="1143000" imgH="431800" progId="Equation.DSMT4">
                  <p:embed/>
                </p:oleObj>
              </mc:Choice>
              <mc:Fallback>
                <p:oleObj name="Equation" r:id="rId5" imgW="1143000" imgH="4318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4419600"/>
                        <a:ext cx="2743200" cy="1036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518" name="Object 6"/>
          <p:cNvGraphicFramePr>
            <a:graphicFrameLocks noChangeAspect="1"/>
          </p:cNvGraphicFramePr>
          <p:nvPr/>
        </p:nvGraphicFramePr>
        <p:xfrm>
          <a:off x="4008438" y="5638800"/>
          <a:ext cx="1127125" cy="579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1" name="Equation" r:id="rId7" imgW="469696" imgH="241195" progId="Equation.DSMT4">
                  <p:embed/>
                </p:oleObj>
              </mc:Choice>
              <mc:Fallback>
                <p:oleObj name="Equation" r:id="rId7" imgW="469696" imgH="241195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8438" y="5638800"/>
                        <a:ext cx="1127125" cy="579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4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4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4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solidFill>
                  <a:srgbClr val="FFFFCC"/>
                </a:solidFill>
              </a:rPr>
              <a:t>Math II</a:t>
            </a:r>
            <a:br>
              <a:rPr lang="en-US" sz="4000" smtClean="0">
                <a:solidFill>
                  <a:srgbClr val="FFFFCC"/>
                </a:solidFill>
              </a:rPr>
            </a:br>
            <a:endParaRPr lang="en-US" sz="4000" smtClean="0">
              <a:solidFill>
                <a:srgbClr val="FFFFCC"/>
              </a:solidFill>
            </a:endParaRP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304800" y="1565275"/>
            <a:ext cx="8534400" cy="429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6" tIns="45716" rIns="91436" bIns="45716">
            <a:spAutoFit/>
          </a:bodyPr>
          <a:lstStyle>
            <a:lvl1pPr eaLnBrk="0" hangingPunct="0">
              <a:defRPr sz="58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58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58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58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58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8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8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8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8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 sz="4000" b="0">
                <a:solidFill>
                  <a:srgbClr val="FFFFCC"/>
                </a:solidFill>
                <a:latin typeface="Arial" pitchFamily="34" charset="0"/>
              </a:rPr>
              <a:t>UNIT QUESTION: How is a geometric sequence like an exponential function?</a:t>
            </a:r>
          </a:p>
          <a:p>
            <a:pPr eaLnBrk="1" hangingPunct="1"/>
            <a:r>
              <a:rPr lang="en-US" sz="1800" b="0">
                <a:solidFill>
                  <a:srgbClr val="FFFFCC"/>
                </a:solidFill>
                <a:latin typeface="Arial" pitchFamily="34" charset="0"/>
              </a:rPr>
              <a:t>Standard: </a:t>
            </a:r>
            <a:r>
              <a:rPr lang="en-US" sz="1800" b="0" u="sng">
                <a:solidFill>
                  <a:srgbClr val="FFFFCC"/>
                </a:solidFill>
                <a:latin typeface="Arial" pitchFamily="34" charset="0"/>
              </a:rPr>
              <a:t>MM2A2, MM2A3</a:t>
            </a:r>
          </a:p>
          <a:p>
            <a:pPr eaLnBrk="1" hangingPunct="1"/>
            <a:r>
              <a:rPr lang="en-US" sz="4000" b="0">
                <a:solidFill>
                  <a:srgbClr val="FFFFCC"/>
                </a:solidFill>
                <a:latin typeface="Arial" pitchFamily="34" charset="0"/>
              </a:rPr>
              <a:t>Today’s Question:</a:t>
            </a:r>
          </a:p>
          <a:p>
            <a:pPr eaLnBrk="1" hangingPunct="1"/>
            <a:r>
              <a:rPr lang="en-US" sz="4000" b="0">
                <a:solidFill>
                  <a:srgbClr val="FFFFCC"/>
                </a:solidFill>
                <a:latin typeface="Arial" pitchFamily="34" charset="0"/>
              </a:rPr>
              <a:t>How do you calculate the sum of an arithmetic sequence?</a:t>
            </a:r>
          </a:p>
          <a:p>
            <a:pPr eaLnBrk="1" hangingPunct="1"/>
            <a:r>
              <a:rPr lang="en-US" sz="1800" b="0">
                <a:solidFill>
                  <a:srgbClr val="FFFFCC"/>
                </a:solidFill>
                <a:latin typeface="Arial" pitchFamily="34" charset="0"/>
              </a:rPr>
              <a:t>Standard: </a:t>
            </a:r>
            <a:r>
              <a:rPr lang="en-US" sz="1800" b="0" u="sng">
                <a:solidFill>
                  <a:srgbClr val="FFFFCC"/>
                </a:solidFill>
                <a:latin typeface="Arial" pitchFamily="34" charset="0"/>
              </a:rPr>
              <a:t>MM2A3d,e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0200" y="2438400"/>
            <a:ext cx="6096000" cy="1879600"/>
          </a:xfrm>
        </p:spPr>
        <p:txBody>
          <a:bodyPr/>
          <a:lstStyle/>
          <a:p>
            <a:pPr eaLnBrk="1" hangingPunct="1"/>
            <a:r>
              <a:rPr lang="en-US" smtClean="0"/>
              <a:t>Sequences and Series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Sequence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There are 2 types of Sequences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	Arithmetic: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		You add a common difference each time.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	Geometric: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		You multiply a common ratio each time.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Arithmetic Sequences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b="1" smtClean="0">
                <a:solidFill>
                  <a:srgbClr val="800000"/>
                </a:solidFill>
              </a:rPr>
              <a:t>Example:</a:t>
            </a:r>
          </a:p>
          <a:p>
            <a:pPr marL="609600" indent="-609600" eaLnBrk="1" hangingPunct="1"/>
            <a:r>
              <a:rPr lang="en-US" b="1" smtClean="0">
                <a:solidFill>
                  <a:srgbClr val="800000"/>
                </a:solidFill>
              </a:rPr>
              <a:t>{2, 5, 8, 11, 14, ...}</a:t>
            </a:r>
            <a:br>
              <a:rPr lang="en-US" b="1" smtClean="0">
                <a:solidFill>
                  <a:srgbClr val="800000"/>
                </a:solidFill>
              </a:rPr>
            </a:br>
            <a:r>
              <a:rPr lang="en-US" b="1" smtClean="0">
                <a:solidFill>
                  <a:srgbClr val="800000"/>
                </a:solidFill>
              </a:rPr>
              <a:t>Add 3 each time</a:t>
            </a:r>
            <a:endParaRPr lang="en-US" b="1" smtClean="0"/>
          </a:p>
          <a:p>
            <a:pPr marL="609600" indent="-609600" eaLnBrk="1" hangingPunct="1"/>
            <a:r>
              <a:rPr lang="en-US" b="1" smtClean="0">
                <a:solidFill>
                  <a:srgbClr val="800000"/>
                </a:solidFill>
              </a:rPr>
              <a:t>{0, 4, 8, 12, 16, ...}</a:t>
            </a:r>
            <a:br>
              <a:rPr lang="en-US" b="1" smtClean="0">
                <a:solidFill>
                  <a:srgbClr val="800000"/>
                </a:solidFill>
              </a:rPr>
            </a:br>
            <a:r>
              <a:rPr lang="en-US" b="1" smtClean="0">
                <a:solidFill>
                  <a:srgbClr val="800000"/>
                </a:solidFill>
              </a:rPr>
              <a:t>Add 4 each time</a:t>
            </a:r>
            <a:endParaRPr lang="en-US" b="1" smtClean="0"/>
          </a:p>
          <a:p>
            <a:pPr marL="609600" indent="-609600" eaLnBrk="1" hangingPunct="1"/>
            <a:r>
              <a:rPr lang="en-US" b="1" smtClean="0">
                <a:solidFill>
                  <a:srgbClr val="800000"/>
                </a:solidFill>
              </a:rPr>
              <a:t>{2, -1, -4, -7, -10, ...}</a:t>
            </a:r>
            <a:br>
              <a:rPr lang="en-US" b="1" smtClean="0">
                <a:solidFill>
                  <a:srgbClr val="800000"/>
                </a:solidFill>
              </a:rPr>
            </a:br>
            <a:r>
              <a:rPr lang="en-US" b="1" smtClean="0">
                <a:solidFill>
                  <a:srgbClr val="800000"/>
                </a:solidFill>
              </a:rPr>
              <a:t>Add –3 each time</a:t>
            </a:r>
            <a:endParaRPr lang="en-US" b="1" smtClean="0"/>
          </a:p>
          <a:p>
            <a:pPr marL="609600" indent="-609600" eaLnBrk="1" hangingPunct="1"/>
            <a:endParaRPr lang="en-US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Arithmetic Sequences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Find the 7</a:t>
            </a:r>
            <a:r>
              <a:rPr lang="en-US" baseline="30000" smtClean="0"/>
              <a:t>th</a:t>
            </a:r>
            <a:r>
              <a:rPr lang="en-US" smtClean="0"/>
              <a:t> term of the sequence: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			2,5,8,…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Determine the pattern: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Add 3 (known as the </a:t>
            </a:r>
            <a:r>
              <a:rPr lang="en-US" u="sng" smtClean="0"/>
              <a:t>common difference</a:t>
            </a:r>
            <a:r>
              <a:rPr lang="en-US" smtClean="0"/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Write the new sequence: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2,5,8,11,14,17,</a:t>
            </a:r>
            <a:r>
              <a:rPr lang="en-US" u="sng" smtClean="0"/>
              <a:t>20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u="sng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smtClean="0"/>
              <a:t>So the 7</a:t>
            </a:r>
            <a:r>
              <a:rPr lang="en-US" b="1" baseline="30000" smtClean="0"/>
              <a:t>th</a:t>
            </a:r>
            <a:r>
              <a:rPr lang="en-US" b="1" smtClean="0"/>
              <a:t> number is 20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9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9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Arithmetic Sequences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When you want to find a large sequence, this process is long and there is great room for error.</a:t>
            </a:r>
          </a:p>
          <a:p>
            <a:pPr eaLnBrk="1" hangingPunct="1"/>
            <a:r>
              <a:rPr lang="en-US" smtClean="0"/>
              <a:t>To find the 20</a:t>
            </a:r>
            <a:r>
              <a:rPr lang="en-US" baseline="30000" smtClean="0"/>
              <a:t>th</a:t>
            </a:r>
            <a:r>
              <a:rPr lang="en-US" smtClean="0"/>
              <a:t>, 45</a:t>
            </a:r>
            <a:r>
              <a:rPr lang="en-US" baseline="30000" smtClean="0"/>
              <a:t>th</a:t>
            </a:r>
            <a:r>
              <a:rPr lang="en-US" smtClean="0"/>
              <a:t>, etc. term use the following formula:</a:t>
            </a:r>
          </a:p>
          <a:p>
            <a:pPr algn="ctr" eaLnBrk="1" hangingPunct="1">
              <a:buFontTx/>
              <a:buNone/>
            </a:pPr>
            <a:r>
              <a:rPr lang="en-US" b="1" smtClean="0"/>
              <a:t>a</a:t>
            </a:r>
            <a:r>
              <a:rPr lang="en-US" b="1" baseline="-30000" smtClean="0"/>
              <a:t>n</a:t>
            </a:r>
            <a:r>
              <a:rPr lang="en-US" b="1" smtClean="0"/>
              <a:t> = a</a:t>
            </a:r>
            <a:r>
              <a:rPr lang="en-US" b="1" baseline="-30000" smtClean="0"/>
              <a:t>1</a:t>
            </a:r>
            <a:r>
              <a:rPr lang="en-US" b="1" smtClean="0"/>
              <a:t>  + (n - 1)d</a:t>
            </a:r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Arithmetic Sequences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b="1" smtClean="0"/>
              <a:t>a</a:t>
            </a:r>
            <a:r>
              <a:rPr lang="en-US" b="1" baseline="-30000" smtClean="0"/>
              <a:t>n</a:t>
            </a:r>
            <a:r>
              <a:rPr lang="en-US" b="1" smtClean="0"/>
              <a:t> = a</a:t>
            </a:r>
            <a:r>
              <a:rPr lang="en-US" b="1" baseline="-30000" smtClean="0"/>
              <a:t>1</a:t>
            </a:r>
            <a:r>
              <a:rPr lang="en-US" b="1" smtClean="0"/>
              <a:t>  + (n - 1)d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smtClean="0"/>
              <a:t>Where: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smtClean="0"/>
              <a:t> a</a:t>
            </a:r>
            <a:r>
              <a:rPr lang="en-US" b="1" baseline="-30000" smtClean="0"/>
              <a:t>1</a:t>
            </a:r>
            <a:r>
              <a:rPr lang="en-US" b="1" smtClean="0"/>
              <a:t> is the first number in the sequence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smtClean="0"/>
              <a:t> n is the number of the term you are   	looking for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smtClean="0"/>
              <a:t> d is the common difference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smtClean="0"/>
              <a:t>  a</a:t>
            </a:r>
            <a:r>
              <a:rPr lang="en-US" b="1" baseline="-30000" smtClean="0"/>
              <a:t>n</a:t>
            </a:r>
            <a:r>
              <a:rPr lang="en-US" b="1" smtClean="0"/>
              <a:t> is the value of the term you are 	looking for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b="1" smtClean="0"/>
          </a:p>
          <a:p>
            <a:pPr eaLnBrk="1" hangingPunct="1">
              <a:lnSpc>
                <a:spcPct val="90000"/>
              </a:lnSpc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Arithmetic Sequences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Find the 15</a:t>
            </a:r>
            <a:r>
              <a:rPr lang="en-US" sz="2400" baseline="30000" smtClean="0"/>
              <a:t>th</a:t>
            </a:r>
            <a:r>
              <a:rPr lang="en-US" sz="2400" smtClean="0"/>
              <a:t> term of the sequence: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	34, 23, 12,…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Using the formula </a:t>
            </a:r>
            <a:r>
              <a:rPr lang="en-US" sz="2400" b="1" smtClean="0"/>
              <a:t>a</a:t>
            </a:r>
            <a:r>
              <a:rPr lang="en-US" sz="2400" b="1" baseline="-30000" smtClean="0"/>
              <a:t>n</a:t>
            </a:r>
            <a:r>
              <a:rPr lang="en-US" sz="2400" b="1" smtClean="0"/>
              <a:t> = a</a:t>
            </a:r>
            <a:r>
              <a:rPr lang="en-US" sz="2400" b="1" baseline="-30000" smtClean="0"/>
              <a:t>1</a:t>
            </a:r>
            <a:r>
              <a:rPr lang="en-US" sz="2400" b="1" smtClean="0"/>
              <a:t>  + (n - 1)d,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smtClean="0"/>
              <a:t>a</a:t>
            </a:r>
            <a:r>
              <a:rPr lang="en-US" sz="2400" b="1" baseline="-30000" smtClean="0"/>
              <a:t>1</a:t>
            </a:r>
            <a:r>
              <a:rPr lang="en-US" sz="2400" b="1" smtClean="0"/>
              <a:t> = 34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smtClean="0"/>
              <a:t>d = -11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smtClean="0"/>
              <a:t>n = 15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400" b="1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smtClean="0"/>
              <a:t>a</a:t>
            </a:r>
            <a:r>
              <a:rPr lang="en-US" sz="2400" b="1" baseline="-30000" smtClean="0"/>
              <a:t>n</a:t>
            </a:r>
            <a:r>
              <a:rPr lang="en-US" sz="2400" b="1" smtClean="0"/>
              <a:t> = 34 + (n-1)(-11) = -11n + 45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400" b="1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smtClean="0"/>
              <a:t>a</a:t>
            </a:r>
            <a:r>
              <a:rPr lang="en-US" sz="2400" b="1" baseline="-30000" smtClean="0"/>
              <a:t>15</a:t>
            </a:r>
            <a:r>
              <a:rPr lang="en-US" sz="2400" b="1" smtClean="0"/>
              <a:t> = -11(15) + 45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400" b="1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smtClean="0"/>
              <a:t>a</a:t>
            </a:r>
            <a:r>
              <a:rPr lang="en-US" sz="2400" b="1" baseline="-30000" smtClean="0"/>
              <a:t>15</a:t>
            </a:r>
            <a:r>
              <a:rPr lang="en-US" sz="2400" b="1" smtClean="0"/>
              <a:t> = -120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2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2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22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22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/>
    </p:bldLst>
  </p:timing>
</p:sld>
</file>

<file path=ppt/theme/theme1.xml><?xml version="1.0" encoding="utf-8"?>
<a:theme xmlns:a="http://schemas.openxmlformats.org/drawingml/2006/main" name="2_Default Design">
  <a:themeElements>
    <a:clrScheme name="2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4_Default Design">
  <a:themeElements>
    <a:clrScheme name="4_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4_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4_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Yellow-Orange">
  <a:themeElements>
    <a:clrScheme name="Yellow-Orange 3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B2B2B2"/>
      </a:accent1>
      <a:accent2>
        <a:srgbClr val="808080"/>
      </a:accent2>
      <a:accent3>
        <a:srgbClr val="FFFFFF"/>
      </a:accent3>
      <a:accent4>
        <a:srgbClr val="000000"/>
      </a:accent4>
      <a:accent5>
        <a:srgbClr val="D5D5D5"/>
      </a:accent5>
      <a:accent6>
        <a:srgbClr val="737373"/>
      </a:accent6>
      <a:hlink>
        <a:srgbClr val="969696"/>
      </a:hlink>
      <a:folHlink>
        <a:srgbClr val="4D4D4D"/>
      </a:folHlink>
    </a:clrScheme>
    <a:fontScheme name="Yellow-Orang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Yellow-Orange 1">
        <a:dk1>
          <a:srgbClr val="00458A"/>
        </a:dk1>
        <a:lt1>
          <a:srgbClr val="D7D6AE"/>
        </a:lt1>
        <a:dk2>
          <a:srgbClr val="000066"/>
        </a:dk2>
        <a:lt2>
          <a:srgbClr val="006666"/>
        </a:lt2>
        <a:accent1>
          <a:srgbClr val="007A77"/>
        </a:accent1>
        <a:accent2>
          <a:srgbClr val="005856"/>
        </a:accent2>
        <a:accent3>
          <a:srgbClr val="AAAAB8"/>
        </a:accent3>
        <a:accent4>
          <a:srgbClr val="B7B794"/>
        </a:accent4>
        <a:accent5>
          <a:srgbClr val="AABEBD"/>
        </a:accent5>
        <a:accent6>
          <a:srgbClr val="004F4D"/>
        </a:accent6>
        <a:hlink>
          <a:srgbClr val="A8A884"/>
        </a:hlink>
        <a:folHlink>
          <a:srgbClr val="867E5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Yellow-Orange 2">
        <a:dk1>
          <a:srgbClr val="000066"/>
        </a:dk1>
        <a:lt1>
          <a:srgbClr val="FFFFFF"/>
        </a:lt1>
        <a:dk2>
          <a:srgbClr val="660066"/>
        </a:dk2>
        <a:lt2>
          <a:srgbClr val="FFFFCC"/>
        </a:lt2>
        <a:accent1>
          <a:srgbClr val="666699"/>
        </a:accent1>
        <a:accent2>
          <a:srgbClr val="000099"/>
        </a:accent2>
        <a:accent3>
          <a:srgbClr val="FFFFFF"/>
        </a:accent3>
        <a:accent4>
          <a:srgbClr val="000056"/>
        </a:accent4>
        <a:accent5>
          <a:srgbClr val="B8B8CA"/>
        </a:accent5>
        <a:accent6>
          <a:srgbClr val="00008A"/>
        </a:accent6>
        <a:hlink>
          <a:srgbClr val="006666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Yellow-Orange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B2B2B2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37373"/>
        </a:accent6>
        <a:hlink>
          <a:srgbClr val="969696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Yellow-Orange 4">
        <a:dk1>
          <a:srgbClr val="003300"/>
        </a:dk1>
        <a:lt1>
          <a:srgbClr val="DBD0B9"/>
        </a:lt1>
        <a:dk2>
          <a:srgbClr val="09472B"/>
        </a:dk2>
        <a:lt2>
          <a:srgbClr val="A38955"/>
        </a:lt2>
        <a:accent1>
          <a:srgbClr val="B8A378"/>
        </a:accent1>
        <a:accent2>
          <a:srgbClr val="8E774A"/>
        </a:accent2>
        <a:accent3>
          <a:srgbClr val="AAB1AC"/>
        </a:accent3>
        <a:accent4>
          <a:srgbClr val="BBB19E"/>
        </a:accent4>
        <a:accent5>
          <a:srgbClr val="D8CEBE"/>
        </a:accent5>
        <a:accent6>
          <a:srgbClr val="806B42"/>
        </a:accent6>
        <a:hlink>
          <a:srgbClr val="A7A743"/>
        </a:hlink>
        <a:folHlink>
          <a:srgbClr val="91977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Yellow-Orange 5">
        <a:dk1>
          <a:srgbClr val="5F5F5F"/>
        </a:dk1>
        <a:lt1>
          <a:srgbClr val="DDDDDD"/>
        </a:lt1>
        <a:dk2>
          <a:srgbClr val="000000"/>
        </a:dk2>
        <a:lt2>
          <a:srgbClr val="5F5F5F"/>
        </a:lt2>
        <a:accent1>
          <a:srgbClr val="B2B2B2"/>
        </a:accent1>
        <a:accent2>
          <a:srgbClr val="808080"/>
        </a:accent2>
        <a:accent3>
          <a:srgbClr val="AAAAAA"/>
        </a:accent3>
        <a:accent4>
          <a:srgbClr val="BDBDBD"/>
        </a:accent4>
        <a:accent5>
          <a:srgbClr val="D5D5D5"/>
        </a:accent5>
        <a:accent6>
          <a:srgbClr val="737373"/>
        </a:accent6>
        <a:hlink>
          <a:srgbClr val="B2B2B2"/>
        </a:hlink>
        <a:folHlink>
          <a:srgbClr val="777777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585</TotalTime>
  <Words>402</Words>
  <Application>Microsoft Office PowerPoint</Application>
  <PresentationFormat>On-screen Show (4:3)</PresentationFormat>
  <Paragraphs>129</Paragraphs>
  <Slides>19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Comic Sans MS</vt:lpstr>
      <vt:lpstr>Arial</vt:lpstr>
      <vt:lpstr>Calibri</vt:lpstr>
      <vt:lpstr>Times New Roman</vt:lpstr>
      <vt:lpstr>2_Default Design</vt:lpstr>
      <vt:lpstr>4_Default Design</vt:lpstr>
      <vt:lpstr>Yellow-Orange</vt:lpstr>
      <vt:lpstr>MathType 5.0 Equation</vt:lpstr>
      <vt:lpstr>PowerPoint Presentation</vt:lpstr>
      <vt:lpstr>Math II </vt:lpstr>
      <vt:lpstr>Sequences and Series</vt:lpstr>
      <vt:lpstr>Sequence</vt:lpstr>
      <vt:lpstr>Arithmetic Sequences</vt:lpstr>
      <vt:lpstr>Arithmetic Sequences</vt:lpstr>
      <vt:lpstr>Arithmetic Sequences</vt:lpstr>
      <vt:lpstr>Arithmetic Sequences</vt:lpstr>
      <vt:lpstr>Arithmetic Sequences</vt:lpstr>
      <vt:lpstr>Arithmetic Sequences</vt:lpstr>
      <vt:lpstr>Arithmetic Sequences</vt:lpstr>
      <vt:lpstr>Arithmetic Sequences</vt:lpstr>
      <vt:lpstr>Arithmetic Series</vt:lpstr>
      <vt:lpstr>Arithmetic Series</vt:lpstr>
      <vt:lpstr>Arithmetic Series</vt:lpstr>
      <vt:lpstr>Arithmetic Series</vt:lpstr>
      <vt:lpstr>Arithmetic Series</vt:lpstr>
      <vt:lpstr>Arithmetic Series</vt:lpstr>
      <vt:lpstr>Arithmetic Series</vt:lpstr>
    </vt:vector>
  </TitlesOfParts>
  <Company>McEachern High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11.1</dc:title>
  <dc:creator>W Kinkella</dc:creator>
  <cp:lastModifiedBy>Teacher E-Solutions</cp:lastModifiedBy>
  <cp:revision>42</cp:revision>
  <dcterms:created xsi:type="dcterms:W3CDTF">2004-04-12T18:06:21Z</dcterms:created>
  <dcterms:modified xsi:type="dcterms:W3CDTF">2019-01-18T17:07:46Z</dcterms:modified>
</cp:coreProperties>
</file>