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52" r:id="rId3"/>
  </p:sldMasterIdLst>
  <p:sldIdLst>
    <p:sldId id="277" r:id="rId4"/>
    <p:sldId id="275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6" r:id="rId13"/>
    <p:sldId id="287" r:id="rId14"/>
    <p:sldId id="288" r:id="rId15"/>
    <p:sldId id="289" r:id="rId16"/>
    <p:sldId id="294" r:id="rId17"/>
    <p:sldId id="290" r:id="rId18"/>
    <p:sldId id="291" r:id="rId19"/>
    <p:sldId id="292" r:id="rId20"/>
    <p:sldId id="293" r:id="rId21"/>
    <p:sldId id="29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5800"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9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82" autoAdjust="0"/>
    <p:restoredTop sz="94660" autoAdjust="0"/>
  </p:normalViewPr>
  <p:slideViewPr>
    <p:cSldViewPr>
      <p:cViewPr varScale="1">
        <p:scale>
          <a:sx n="42" d="100"/>
          <a:sy n="42" d="100"/>
        </p:scale>
        <p:origin x="-6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454C9-2966-4071-830E-8A10C5B10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5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232B8-0A5F-4FE5-A136-618F78B55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8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CB6C5-A269-400E-85CC-FCF034A7A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95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0E6C3-6DE6-4105-93ED-6DE4DF4A5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24801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E4955-19C9-4B65-924D-73A4D8E22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22166"/>
      </p:ext>
    </p:extLst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08B40-0CD5-4000-A4A8-EC4D40417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23241"/>
      </p:ext>
    </p:extLst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6438B-B0A6-4830-9387-815988966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4385"/>
      </p:ext>
    </p:extLst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3FD87-EFC3-40CB-9602-06CB046D9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80450"/>
      </p:ext>
    </p:extLst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B4A13-E1A5-466A-BBD1-ACF21CFA8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90748"/>
      </p:ext>
    </p:extLst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D58A4-34F4-4D17-80B4-0DD0311E0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44681"/>
      </p:ext>
    </p:extLst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BFADE-1651-4602-91E0-BA64D3C97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5749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7DB56-4882-4324-9DE8-25DAE0D07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633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674F2-5C98-452A-BFD1-A234944F3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80503"/>
      </p:ext>
    </p:extLst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ECE27-5B1F-4004-97C0-81CC91030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11130"/>
      </p:ext>
    </p:extLst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6D408-F782-4334-BE21-9E3DFDB87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40738"/>
      </p:ext>
    </p:extLst>
  </p:cSld>
  <p:clrMapOvr>
    <a:masterClrMapping/>
  </p:clrMapOvr>
  <p:transition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elloworange_ti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00200" y="1524000"/>
            <a:ext cx="60960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82750" y="4076700"/>
            <a:ext cx="5861050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8C7D2-95BD-4A4F-ADB4-E8BCDF45E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394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76634-72CF-49F6-983F-EB16704F5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095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E3BB5-8944-440D-B8AE-175EE626C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349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9862B-72CF-4978-A5ED-D0CA5CAC2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920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2DB53-2034-4DD9-9CDC-6EA785B6EA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250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B770D-876A-4614-9AB5-29C16C948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785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E7099-70A7-4698-AE03-84E95343B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9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D538E-5C01-4A46-A6D0-E1DA70E98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499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57862-1372-481A-8809-7695E441B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436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4880A-AAF0-48FF-AB27-3432D00F4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2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90938-12BB-4740-B505-19BA595F6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840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540CE-DD08-4A93-8265-EE23ABB8B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8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17184-940A-44AA-9562-557A1A84F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5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408DF-54BC-474E-A5F5-EF2B4BF6A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9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5562E-3D87-46D2-BB09-036505873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4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631A1-0B9D-4386-953B-AD26B4C0B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2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85B69-2FBC-48CD-9B37-512898181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3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D7102-191A-4595-8DD2-B2F79A945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9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760A79F4-6015-4FBE-9FDB-D48973C83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4231BB1E-74DE-4AA4-99BB-18CBD0A77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60D78F01-7D72-47DA-8A35-C79AEEE5E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9" name="FormatShape" descr="SKIING" hidden="1"/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2400" b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33400" y="152400"/>
            <a:ext cx="640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>
                <a:solidFill>
                  <a:schemeClr val="accent2"/>
                </a:solidFill>
                <a:latin typeface="Times New Roman" pitchFamily="18" charset="0"/>
              </a:rPr>
              <a:t>              Warm Up</a:t>
            </a:r>
            <a:endParaRPr lang="en-US" sz="3200">
              <a:solidFill>
                <a:srgbClr val="009900"/>
              </a:solidFill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715000"/>
            <a:ext cx="9144000" cy="1143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1066800"/>
            <a:ext cx="7239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3000" b="0" dirty="0">
              <a:solidFill>
                <a:schemeClr val="accent2"/>
              </a:solidFill>
              <a:latin typeface="Arial" charset="0"/>
            </a:endParaRPr>
          </a:p>
          <a:p>
            <a:pPr marL="514350" indent="-514350">
              <a:spcBef>
                <a:spcPct val="50000"/>
              </a:spcBef>
              <a:buFontTx/>
              <a:buAutoNum type="arabicParenR"/>
              <a:defRPr/>
            </a:pPr>
            <a:r>
              <a:rPr lang="en-US" sz="3000" b="0" dirty="0">
                <a:latin typeface="Arial" charset="0"/>
              </a:rPr>
              <a:t>Simplify the formula:</a:t>
            </a:r>
          </a:p>
          <a:p>
            <a:pPr marL="514350" indent="-514350">
              <a:spcBef>
                <a:spcPct val="50000"/>
              </a:spcBef>
              <a:defRPr/>
            </a:pPr>
            <a:r>
              <a:rPr lang="en-US" sz="3000" b="0" dirty="0">
                <a:latin typeface="Arial" charset="0"/>
              </a:rPr>
              <a:t>a = 5 + (n-1)6</a:t>
            </a:r>
          </a:p>
          <a:p>
            <a:pPr marL="514350" indent="-514350">
              <a:spcBef>
                <a:spcPct val="50000"/>
              </a:spcBef>
              <a:defRPr/>
            </a:pPr>
            <a:endParaRPr lang="en-US" sz="3000" b="0" dirty="0">
              <a:latin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3000" b="0" dirty="0">
                <a:latin typeface="Arial" charset="0"/>
              </a:rPr>
              <a:t>2)Solve the system:</a:t>
            </a:r>
          </a:p>
          <a:p>
            <a:pPr>
              <a:spcBef>
                <a:spcPct val="50000"/>
              </a:spcBef>
              <a:defRPr/>
            </a:pPr>
            <a:r>
              <a:rPr lang="en-US" sz="3000" b="0" dirty="0">
                <a:latin typeface="Arial" charset="0"/>
              </a:rPr>
              <a:t>2x + y = 9</a:t>
            </a:r>
          </a:p>
          <a:p>
            <a:pPr>
              <a:spcBef>
                <a:spcPct val="50000"/>
              </a:spcBef>
              <a:defRPr/>
            </a:pPr>
            <a:r>
              <a:rPr lang="en-US" sz="3000" b="0" dirty="0">
                <a:latin typeface="Arial" charset="0"/>
              </a:rPr>
              <a:t>9x + 4y = 10</a:t>
            </a: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	Melanie is starting to train for a swim meet. She begins by swimming 5 laps per day for a week. Each week she plans to increase her number of daily laps by 2. How many laps per day will she swim during the 15</a:t>
            </a:r>
            <a:r>
              <a:rPr lang="en-US" baseline="30000" smtClean="0"/>
              <a:t>th</a:t>
            </a:r>
            <a:r>
              <a:rPr lang="en-US" smtClean="0"/>
              <a:t> week of training?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eaLnBrk="1" hangingPunct="1"/>
            <a:r>
              <a:rPr lang="en-US" smtClean="0"/>
              <a:t>What do you know?</a:t>
            </a:r>
          </a:p>
          <a:p>
            <a:pPr eaLnBrk="1" hangingPunct="1">
              <a:buFontTx/>
              <a:buNone/>
            </a:pPr>
            <a:r>
              <a:rPr lang="en-US" smtClean="0"/>
              <a:t>             </a:t>
            </a:r>
            <a:r>
              <a:rPr lang="en-US" b="1" smtClean="0"/>
              <a:t>a</a:t>
            </a:r>
            <a:r>
              <a:rPr lang="en-US" b="1" baseline="-30000" smtClean="0"/>
              <a:t>n</a:t>
            </a:r>
            <a:r>
              <a:rPr lang="en-US" b="1" smtClean="0"/>
              <a:t> = a</a:t>
            </a:r>
            <a:r>
              <a:rPr lang="en-US" b="1" baseline="-30000" smtClean="0"/>
              <a:t>1</a:t>
            </a:r>
            <a:r>
              <a:rPr lang="en-US" b="1" smtClean="0"/>
              <a:t>  + (n - 1)d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a</a:t>
            </a:r>
            <a:r>
              <a:rPr lang="en-US" baseline="-30000" smtClean="0"/>
              <a:t>1</a:t>
            </a:r>
            <a:r>
              <a:rPr lang="en-US" b="1" smtClean="0"/>
              <a:t> </a:t>
            </a:r>
            <a:r>
              <a:rPr lang="en-US" smtClean="0"/>
              <a:t>= 5</a:t>
            </a:r>
          </a:p>
          <a:p>
            <a:pPr eaLnBrk="1" hangingPunct="1">
              <a:buFontTx/>
              <a:buNone/>
            </a:pPr>
            <a:r>
              <a:rPr lang="en-US" smtClean="0"/>
              <a:t>d= 2</a:t>
            </a:r>
          </a:p>
          <a:p>
            <a:pPr eaLnBrk="1" hangingPunct="1">
              <a:buFontTx/>
              <a:buNone/>
            </a:pPr>
            <a:r>
              <a:rPr lang="en-US" smtClean="0"/>
              <a:t>n= 15</a:t>
            </a:r>
          </a:p>
          <a:p>
            <a:pPr eaLnBrk="1" hangingPunct="1">
              <a:buFontTx/>
              <a:buNone/>
            </a:pPr>
            <a:r>
              <a:rPr lang="en-US" b="1" smtClean="0"/>
              <a:t>t</a:t>
            </a:r>
            <a:r>
              <a:rPr lang="en-US" b="1" baseline="-30000" smtClean="0"/>
              <a:t>15</a:t>
            </a:r>
            <a:r>
              <a:rPr lang="en-US" smtClean="0"/>
              <a:t> =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 </a:t>
            </a:r>
            <a:r>
              <a:rPr lang="en-US" sz="2800" b="1" smtClean="0"/>
              <a:t>t</a:t>
            </a:r>
            <a:r>
              <a:rPr lang="en-US" sz="2800" b="1" baseline="-30000" smtClean="0"/>
              <a:t>n</a:t>
            </a:r>
            <a:r>
              <a:rPr lang="en-US" sz="2800" b="1" smtClean="0"/>
              <a:t> = t</a:t>
            </a:r>
            <a:r>
              <a:rPr lang="en-US" sz="2800" b="1" baseline="-30000" smtClean="0"/>
              <a:t>1</a:t>
            </a:r>
            <a:r>
              <a:rPr lang="en-US" sz="2800" b="1" smtClean="0"/>
              <a:t>  + (n - 1)d</a:t>
            </a:r>
          </a:p>
          <a:p>
            <a:pPr eaLnBrk="1" hangingPunct="1"/>
            <a:r>
              <a:rPr lang="en-US" sz="2800" b="1" smtClean="0"/>
              <a:t> t</a:t>
            </a:r>
            <a:r>
              <a:rPr lang="en-US" sz="2800" b="1" baseline="-30000" smtClean="0"/>
              <a:t>n</a:t>
            </a:r>
            <a:r>
              <a:rPr lang="en-US" sz="2800" b="1" smtClean="0"/>
              <a:t> = 5  + (n - 1)2</a:t>
            </a:r>
          </a:p>
          <a:p>
            <a:pPr eaLnBrk="1" hangingPunct="1"/>
            <a:r>
              <a:rPr lang="en-US" sz="2800" smtClean="0"/>
              <a:t> </a:t>
            </a:r>
            <a:r>
              <a:rPr lang="en-US" sz="2800" b="1" smtClean="0"/>
              <a:t>t</a:t>
            </a:r>
            <a:r>
              <a:rPr lang="en-US" sz="2800" b="1" baseline="-30000" smtClean="0"/>
              <a:t>n</a:t>
            </a:r>
            <a:r>
              <a:rPr lang="en-US" sz="2800" b="1" smtClean="0"/>
              <a:t> = 2n  + 3</a:t>
            </a:r>
          </a:p>
          <a:p>
            <a:pPr eaLnBrk="1" hangingPunct="1"/>
            <a:r>
              <a:rPr lang="en-US" sz="2800" smtClean="0"/>
              <a:t> </a:t>
            </a:r>
            <a:r>
              <a:rPr lang="en-US" sz="2800" b="1" smtClean="0"/>
              <a:t>t</a:t>
            </a:r>
            <a:r>
              <a:rPr lang="en-US" sz="2800" b="1" baseline="-30000" smtClean="0"/>
              <a:t>15</a:t>
            </a:r>
            <a:r>
              <a:rPr lang="en-US" sz="2800" b="1" smtClean="0"/>
              <a:t> = 2(15) + 3</a:t>
            </a:r>
          </a:p>
          <a:p>
            <a:pPr eaLnBrk="1" hangingPunct="1"/>
            <a:r>
              <a:rPr lang="en-US" sz="2800" smtClean="0"/>
              <a:t> </a:t>
            </a:r>
            <a:r>
              <a:rPr lang="en-US" sz="2800" b="1" smtClean="0"/>
              <a:t>t</a:t>
            </a:r>
            <a:r>
              <a:rPr lang="en-US" sz="2800" b="1" baseline="-30000" smtClean="0"/>
              <a:t>15</a:t>
            </a:r>
            <a:r>
              <a:rPr lang="en-US" sz="2800" b="1" smtClean="0"/>
              <a:t> = 33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During the 15</a:t>
            </a:r>
            <a:r>
              <a:rPr lang="en-US" sz="2800" b="1" baseline="30000" smtClean="0"/>
              <a:t>th</a:t>
            </a:r>
            <a:r>
              <a:rPr lang="en-US" sz="2800" b="1" smtClean="0"/>
              <a:t> week she will swim 33 laps per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Series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The sum of the terms in a sequence are called a series.</a:t>
            </a:r>
          </a:p>
          <a:p>
            <a:pPr eaLnBrk="1" hangingPunct="1"/>
            <a:r>
              <a:rPr lang="en-US" smtClean="0"/>
              <a:t>There are two methods used to find arithmetic series:</a:t>
            </a:r>
          </a:p>
          <a:p>
            <a:pPr eaLnBrk="1" hangingPunct="1">
              <a:buFontTx/>
              <a:buNone/>
            </a:pPr>
            <a:r>
              <a:rPr lang="en-US" smtClean="0"/>
              <a:t>	       Formula</a:t>
            </a:r>
          </a:p>
          <a:p>
            <a:pPr eaLnBrk="1" hangingPunct="1">
              <a:buFontTx/>
              <a:buNone/>
            </a:pPr>
            <a:r>
              <a:rPr lang="en-US" smtClean="0"/>
              <a:t>          Sigma Notation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Series</a:t>
            </a:r>
          </a:p>
        </p:txBody>
      </p:sp>
      <p:graphicFrame>
        <p:nvGraphicFramePr>
          <p:cNvPr id="62502" name="Group 38"/>
          <p:cNvGraphicFramePr>
            <a:graphicFrameLocks noGrp="1"/>
          </p:cNvGraphicFramePr>
          <p:nvPr/>
        </p:nvGraphicFramePr>
        <p:xfrm>
          <a:off x="1066800" y="1600200"/>
          <a:ext cx="7162800" cy="3962400"/>
        </p:xfrm>
        <a:graphic>
          <a:graphicData uri="http://schemas.openxmlformats.org/drawingml/2006/table">
            <a:tbl>
              <a:tblPr/>
              <a:tblGrid>
                <a:gridCol w="1790700"/>
                <a:gridCol w="1790700"/>
                <a:gridCol w="1790700"/>
                <a:gridCol w="1790700"/>
              </a:tblGrid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Sequence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Avg. x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2, 5, 8, 11, 14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1, 8, 15, 22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23/2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3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-1,1, 3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03" name="Text Box 39"/>
          <p:cNvSpPr txBox="1">
            <a:spLocks noChangeArrowheads="1"/>
          </p:cNvSpPr>
          <p:nvPr/>
        </p:nvSpPr>
        <p:spPr bwMode="auto">
          <a:xfrm>
            <a:off x="685800" y="5867400"/>
            <a:ext cx="845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What’s another way to get the average without adding all the numbers and dividing by 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0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Series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3581400"/>
          </a:xfrm>
        </p:spPr>
        <p:txBody>
          <a:bodyPr/>
          <a:lstStyle/>
          <a:p>
            <a:pPr eaLnBrk="1" hangingPunct="1"/>
            <a:r>
              <a:rPr lang="en-US" smtClean="0"/>
              <a:t>a</a:t>
            </a:r>
            <a:r>
              <a:rPr lang="en-US" sz="2000" smtClean="0"/>
              <a:t>1</a:t>
            </a:r>
            <a:r>
              <a:rPr lang="en-US" smtClean="0"/>
              <a:t> = first term</a:t>
            </a:r>
          </a:p>
          <a:p>
            <a:pPr eaLnBrk="1" hangingPunct="1"/>
            <a:r>
              <a:rPr lang="en-US" smtClean="0"/>
              <a:t>n = number of terms</a:t>
            </a:r>
          </a:p>
          <a:p>
            <a:pPr eaLnBrk="1" hangingPunct="1"/>
            <a:r>
              <a:rPr lang="en-US" smtClean="0"/>
              <a:t>a</a:t>
            </a:r>
            <a:r>
              <a:rPr lang="en-US" sz="2000" smtClean="0"/>
              <a:t>n</a:t>
            </a:r>
            <a:r>
              <a:rPr lang="en-US" smtClean="0"/>
              <a:t> = value of the nth term</a:t>
            </a:r>
          </a:p>
          <a:p>
            <a:pPr algn="ctr" eaLnBrk="1" hangingPunct="1">
              <a:buFontTx/>
              <a:buNone/>
            </a:pPr>
            <a:r>
              <a:rPr lang="en-US" smtClean="0"/>
              <a:t>In many problems, you will first have to use the arithmetic sequence formula.</a:t>
            </a:r>
          </a:p>
          <a:p>
            <a:pPr eaLnBrk="1" hangingPunct="1"/>
            <a:endParaRPr lang="en-US" smtClean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429000" y="1676400"/>
          <a:ext cx="24384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1016000" imgH="431800" progId="Equation.DSMT4">
                  <p:embed/>
                </p:oleObj>
              </mc:Choice>
              <mc:Fallback>
                <p:oleObj name="Equation" r:id="rId3" imgW="10160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76400"/>
                        <a:ext cx="243840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Series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Find the sum of the first forty terms in an arithmetic series in which t</a:t>
            </a:r>
            <a:r>
              <a:rPr lang="en-US" sz="2000" smtClean="0"/>
              <a:t>1</a:t>
            </a:r>
            <a:r>
              <a:rPr lang="en-US" smtClean="0"/>
              <a:t> = 70 and d = -21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So: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 = 40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</a:t>
            </a:r>
            <a:r>
              <a:rPr lang="en-US" baseline="-25000" smtClean="0"/>
              <a:t>1</a:t>
            </a:r>
            <a:r>
              <a:rPr lang="en-US" smtClean="0"/>
              <a:t> = 70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</a:t>
            </a:r>
            <a:r>
              <a:rPr lang="en-US" sz="2000" smtClean="0"/>
              <a:t>n</a:t>
            </a:r>
            <a:r>
              <a:rPr lang="en-US" smtClean="0"/>
              <a:t> = ?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</a:t>
            </a:r>
            <a:r>
              <a:rPr lang="en-US" sz="2000" smtClean="0"/>
              <a:t>n</a:t>
            </a:r>
            <a:r>
              <a:rPr lang="en-US" smtClean="0"/>
              <a:t> =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Series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Use the sequence formula to find t</a:t>
            </a:r>
            <a:r>
              <a:rPr lang="en-US" sz="2000" smtClean="0"/>
              <a:t>40</a:t>
            </a:r>
            <a:r>
              <a:rPr lang="en-US" smtClean="0"/>
              <a:t>.</a:t>
            </a:r>
          </a:p>
          <a:p>
            <a:pPr eaLnBrk="1" hangingPunct="1">
              <a:buFontTx/>
              <a:buNone/>
            </a:pPr>
            <a:r>
              <a:rPr lang="en-US" b="1" smtClean="0"/>
              <a:t>a</a:t>
            </a:r>
            <a:r>
              <a:rPr lang="en-US" b="1" baseline="-30000" smtClean="0"/>
              <a:t>n</a:t>
            </a:r>
            <a:r>
              <a:rPr lang="en-US" b="1" smtClean="0"/>
              <a:t> = 70  + (n - 1)(-21)</a:t>
            </a:r>
          </a:p>
          <a:p>
            <a:pPr eaLnBrk="1" hangingPunct="1">
              <a:buFontTx/>
              <a:buNone/>
            </a:pPr>
            <a:r>
              <a:rPr lang="en-US" smtClean="0"/>
              <a:t>a</a:t>
            </a:r>
            <a:r>
              <a:rPr lang="en-US" b="1" baseline="-30000" smtClean="0"/>
              <a:t>n</a:t>
            </a:r>
            <a:r>
              <a:rPr lang="en-US" b="1" smtClean="0"/>
              <a:t> = -21n  + 91</a:t>
            </a:r>
          </a:p>
          <a:p>
            <a:pPr eaLnBrk="1" hangingPunct="1">
              <a:buFontTx/>
              <a:buNone/>
            </a:pPr>
            <a:r>
              <a:rPr lang="en-US" b="1" smtClean="0"/>
              <a:t>a</a:t>
            </a:r>
            <a:r>
              <a:rPr lang="en-US" b="1" baseline="-30000" smtClean="0"/>
              <a:t>40</a:t>
            </a:r>
            <a:r>
              <a:rPr lang="en-US" b="1" smtClean="0"/>
              <a:t> = -749</a:t>
            </a:r>
          </a:p>
          <a:p>
            <a:pPr eaLnBrk="1" hangingPunct="1">
              <a:buFontTx/>
              <a:buNone/>
            </a:pPr>
            <a:endParaRPr lang="en-US" b="1" smtClean="0"/>
          </a:p>
          <a:p>
            <a:pPr eaLnBrk="1" hangingPunct="1">
              <a:buFontTx/>
              <a:buNone/>
            </a:pPr>
            <a:endParaRPr lang="en-US" b="1" smtClean="0"/>
          </a:p>
          <a:p>
            <a:pPr eaLnBrk="1" hangingPunct="1">
              <a:buFontTx/>
              <a:buNone/>
            </a:pPr>
            <a:endParaRPr lang="en-US" b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Series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Now use the series formula: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b="1" smtClean="0"/>
              <a:t>S</a:t>
            </a:r>
            <a:r>
              <a:rPr lang="en-US" sz="2800" b="1" baseline="-30000" smtClean="0"/>
              <a:t>40</a:t>
            </a:r>
            <a:r>
              <a:rPr lang="en-US" sz="2800" b="1" smtClean="0"/>
              <a:t> = 40 [(70 + -749)/2]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b="1" smtClean="0"/>
              <a:t>S</a:t>
            </a:r>
            <a:r>
              <a:rPr lang="en-US" sz="2800" b="1" baseline="-30000" smtClean="0"/>
              <a:t>40</a:t>
            </a:r>
            <a:r>
              <a:rPr lang="en-US" sz="2800" b="1" smtClean="0"/>
              <a:t> = 40(-339.5)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b="1" smtClean="0"/>
              <a:t>S</a:t>
            </a:r>
            <a:r>
              <a:rPr lang="en-US" sz="2800" b="1" baseline="-30000" smtClean="0"/>
              <a:t>40</a:t>
            </a:r>
            <a:r>
              <a:rPr lang="en-US" sz="2800" b="1" smtClean="0"/>
              <a:t> = -13,580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So the sum of the first 40 terms is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-13,580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Series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1981200"/>
          </a:xfrm>
        </p:spPr>
        <p:txBody>
          <a:bodyPr/>
          <a:lstStyle/>
          <a:p>
            <a:pPr eaLnBrk="1" hangingPunct="1"/>
            <a:r>
              <a:rPr lang="en-US" smtClean="0"/>
              <a:t>Find a formula for the partial sum of this series:</a:t>
            </a:r>
          </a:p>
          <a:p>
            <a:pPr eaLnBrk="1" hangingPunct="1">
              <a:buFontTx/>
              <a:buNone/>
            </a:pPr>
            <a:r>
              <a:rPr lang="en-US" smtClean="0"/>
              <a:t>   1+3+5+....+(2n-5)+(2n-3)+(2n-1)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3352800" y="3429000"/>
          <a:ext cx="24384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3" imgW="1016000" imgH="431800" progId="Equation.DSMT4">
                  <p:embed/>
                </p:oleObj>
              </mc:Choice>
              <mc:Fallback>
                <p:oleObj name="Equation" r:id="rId3" imgW="10160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29000"/>
                        <a:ext cx="243840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3200400" y="4419600"/>
          <a:ext cx="27432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5" imgW="1143000" imgH="431800" progId="Equation.DSMT4">
                  <p:embed/>
                </p:oleObj>
              </mc:Choice>
              <mc:Fallback>
                <p:oleObj name="Equation" r:id="rId5" imgW="11430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419600"/>
                        <a:ext cx="274320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4008438" y="5638800"/>
          <a:ext cx="11271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7" imgW="469696" imgH="241195" progId="Equation.DSMT4">
                  <p:embed/>
                </p:oleObj>
              </mc:Choice>
              <mc:Fallback>
                <p:oleObj name="Equation" r:id="rId7" imgW="469696" imgH="24119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5638800"/>
                        <a:ext cx="11271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FFFFCC"/>
                </a:solidFill>
              </a:rPr>
              <a:t>Math II</a:t>
            </a:r>
            <a:br>
              <a:rPr lang="en-US" sz="4000" smtClean="0">
                <a:solidFill>
                  <a:srgbClr val="FFFFCC"/>
                </a:solidFill>
              </a:rPr>
            </a:br>
            <a:endParaRPr lang="en-US" sz="4000" smtClean="0">
              <a:solidFill>
                <a:srgbClr val="FFFFCC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1565275"/>
            <a:ext cx="8534400" cy="429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6" rIns="91436" bIns="45716">
            <a:spAutoFit/>
          </a:bodyPr>
          <a:lstStyle>
            <a:lvl1pPr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58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4000" b="0">
                <a:solidFill>
                  <a:srgbClr val="FFFFCC"/>
                </a:solidFill>
                <a:latin typeface="Arial" pitchFamily="34" charset="0"/>
              </a:rPr>
              <a:t>UNIT QUESTION: How is a geometric sequence like an exponential function?</a:t>
            </a:r>
          </a:p>
          <a:p>
            <a:pPr eaLnBrk="1" hangingPunct="1"/>
            <a:r>
              <a:rPr lang="en-US" sz="1800" b="0">
                <a:solidFill>
                  <a:srgbClr val="FFFFCC"/>
                </a:solidFill>
                <a:latin typeface="Arial" pitchFamily="34" charset="0"/>
              </a:rPr>
              <a:t>Standard: </a:t>
            </a:r>
            <a:r>
              <a:rPr lang="en-US" sz="1800" b="0" u="sng">
                <a:solidFill>
                  <a:srgbClr val="FFFFCC"/>
                </a:solidFill>
                <a:latin typeface="Arial" pitchFamily="34" charset="0"/>
              </a:rPr>
              <a:t>MM2A2, MM2A3</a:t>
            </a:r>
          </a:p>
          <a:p>
            <a:pPr eaLnBrk="1" hangingPunct="1"/>
            <a:r>
              <a:rPr lang="en-US" sz="4000" b="0">
                <a:solidFill>
                  <a:srgbClr val="FFFFCC"/>
                </a:solidFill>
                <a:latin typeface="Arial" pitchFamily="34" charset="0"/>
              </a:rPr>
              <a:t>Today’s Question:</a:t>
            </a:r>
          </a:p>
          <a:p>
            <a:pPr eaLnBrk="1" hangingPunct="1"/>
            <a:r>
              <a:rPr lang="en-US" sz="4000" b="0">
                <a:solidFill>
                  <a:srgbClr val="FFFFCC"/>
                </a:solidFill>
                <a:latin typeface="Arial" pitchFamily="34" charset="0"/>
              </a:rPr>
              <a:t>How do you calculate the sum of an arithmetic sequence?</a:t>
            </a:r>
          </a:p>
          <a:p>
            <a:pPr eaLnBrk="1" hangingPunct="1"/>
            <a:r>
              <a:rPr lang="en-US" sz="1800" b="0">
                <a:solidFill>
                  <a:srgbClr val="FFFFCC"/>
                </a:solidFill>
                <a:latin typeface="Arial" pitchFamily="34" charset="0"/>
              </a:rPr>
              <a:t>Standard: </a:t>
            </a:r>
            <a:r>
              <a:rPr lang="en-US" sz="1800" b="0" u="sng">
                <a:solidFill>
                  <a:srgbClr val="FFFFCC"/>
                </a:solidFill>
                <a:latin typeface="Arial" pitchFamily="34" charset="0"/>
              </a:rPr>
              <a:t>MM2A3d,e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2438400"/>
            <a:ext cx="6096000" cy="1879600"/>
          </a:xfrm>
        </p:spPr>
        <p:txBody>
          <a:bodyPr/>
          <a:lstStyle/>
          <a:p>
            <a:pPr eaLnBrk="1" hangingPunct="1"/>
            <a:r>
              <a:rPr lang="en-US" smtClean="0"/>
              <a:t>Sequences and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Sequence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There are 2 types of Sequences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Arithmetic: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	You add a common difference each time.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Geometric: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	You multiply a common ratio each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b="1" smtClean="0">
                <a:solidFill>
                  <a:srgbClr val="800000"/>
                </a:solidFill>
              </a:rPr>
              <a:t>Example:</a:t>
            </a:r>
          </a:p>
          <a:p>
            <a:pPr marL="609600" indent="-609600" eaLnBrk="1" hangingPunct="1"/>
            <a:r>
              <a:rPr lang="en-US" b="1" smtClean="0">
                <a:solidFill>
                  <a:srgbClr val="800000"/>
                </a:solidFill>
              </a:rPr>
              <a:t>{2, 5, 8, 11, 14, ...}</a:t>
            </a:r>
            <a:br>
              <a:rPr lang="en-US" b="1" smtClean="0">
                <a:solidFill>
                  <a:srgbClr val="800000"/>
                </a:solidFill>
              </a:rPr>
            </a:br>
            <a:r>
              <a:rPr lang="en-US" b="1" smtClean="0">
                <a:solidFill>
                  <a:srgbClr val="800000"/>
                </a:solidFill>
              </a:rPr>
              <a:t>Add 3 each time</a:t>
            </a:r>
            <a:endParaRPr lang="en-US" b="1" smtClean="0"/>
          </a:p>
          <a:p>
            <a:pPr marL="609600" indent="-609600" eaLnBrk="1" hangingPunct="1"/>
            <a:r>
              <a:rPr lang="en-US" b="1" smtClean="0">
                <a:solidFill>
                  <a:srgbClr val="800000"/>
                </a:solidFill>
              </a:rPr>
              <a:t>{0, 4, 8, 12, 16, ...}</a:t>
            </a:r>
            <a:br>
              <a:rPr lang="en-US" b="1" smtClean="0">
                <a:solidFill>
                  <a:srgbClr val="800000"/>
                </a:solidFill>
              </a:rPr>
            </a:br>
            <a:r>
              <a:rPr lang="en-US" b="1" smtClean="0">
                <a:solidFill>
                  <a:srgbClr val="800000"/>
                </a:solidFill>
              </a:rPr>
              <a:t>Add 4 each time</a:t>
            </a:r>
            <a:endParaRPr lang="en-US" b="1" smtClean="0"/>
          </a:p>
          <a:p>
            <a:pPr marL="609600" indent="-609600" eaLnBrk="1" hangingPunct="1"/>
            <a:r>
              <a:rPr lang="en-US" b="1" smtClean="0">
                <a:solidFill>
                  <a:srgbClr val="800000"/>
                </a:solidFill>
              </a:rPr>
              <a:t>{2, -1, -4, -7, -10, ...}</a:t>
            </a:r>
            <a:br>
              <a:rPr lang="en-US" b="1" smtClean="0">
                <a:solidFill>
                  <a:srgbClr val="800000"/>
                </a:solidFill>
              </a:rPr>
            </a:br>
            <a:r>
              <a:rPr lang="en-US" b="1" smtClean="0">
                <a:solidFill>
                  <a:srgbClr val="800000"/>
                </a:solidFill>
              </a:rPr>
              <a:t>Add –3 each time</a:t>
            </a:r>
            <a:endParaRPr lang="en-US" b="1" smtClean="0"/>
          </a:p>
          <a:p>
            <a:pPr marL="609600" indent="-609600" eaLnBrk="1" hangingPunct="1"/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Find the 7</a:t>
            </a:r>
            <a:r>
              <a:rPr lang="en-US" baseline="30000" smtClean="0"/>
              <a:t>th</a:t>
            </a:r>
            <a:r>
              <a:rPr lang="en-US" smtClean="0"/>
              <a:t> term of the sequence: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		2,5,8,…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Determine the pattern: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Add 3 (known as the </a:t>
            </a:r>
            <a:r>
              <a:rPr lang="en-US" u="sng" smtClean="0"/>
              <a:t>common difference</a:t>
            </a:r>
            <a:r>
              <a:rPr lang="en-US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Write the new sequence: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2,5,8,11,14,17,</a:t>
            </a:r>
            <a:r>
              <a:rPr lang="en-US" u="sng" smtClean="0"/>
              <a:t>20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u="sng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So the 7</a:t>
            </a:r>
            <a:r>
              <a:rPr lang="en-US" b="1" baseline="30000" smtClean="0"/>
              <a:t>th</a:t>
            </a:r>
            <a:r>
              <a:rPr lang="en-US" b="1" smtClean="0"/>
              <a:t> number is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you want to find a large sequence, this process is long and there is great room for error.</a:t>
            </a:r>
          </a:p>
          <a:p>
            <a:pPr eaLnBrk="1" hangingPunct="1"/>
            <a:r>
              <a:rPr lang="en-US" smtClean="0"/>
              <a:t>To find the 20</a:t>
            </a:r>
            <a:r>
              <a:rPr lang="en-US" baseline="30000" smtClean="0"/>
              <a:t>th</a:t>
            </a:r>
            <a:r>
              <a:rPr lang="en-US" smtClean="0"/>
              <a:t>, 45</a:t>
            </a:r>
            <a:r>
              <a:rPr lang="en-US" baseline="30000" smtClean="0"/>
              <a:t>th</a:t>
            </a:r>
            <a:r>
              <a:rPr lang="en-US" smtClean="0"/>
              <a:t>, etc. term use the following formula:</a:t>
            </a:r>
          </a:p>
          <a:p>
            <a:pPr algn="ctr" eaLnBrk="1" hangingPunct="1">
              <a:buFontTx/>
              <a:buNone/>
            </a:pPr>
            <a:r>
              <a:rPr lang="en-US" b="1" smtClean="0"/>
              <a:t>a</a:t>
            </a:r>
            <a:r>
              <a:rPr lang="en-US" b="1" baseline="-30000" smtClean="0"/>
              <a:t>n</a:t>
            </a:r>
            <a:r>
              <a:rPr lang="en-US" b="1" smtClean="0"/>
              <a:t> = a</a:t>
            </a:r>
            <a:r>
              <a:rPr lang="en-US" b="1" baseline="-30000" smtClean="0"/>
              <a:t>1</a:t>
            </a:r>
            <a:r>
              <a:rPr lang="en-US" b="1" smtClean="0"/>
              <a:t>  + (n - 1)d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a</a:t>
            </a:r>
            <a:r>
              <a:rPr lang="en-US" b="1" baseline="-30000" smtClean="0"/>
              <a:t>n</a:t>
            </a:r>
            <a:r>
              <a:rPr lang="en-US" b="1" smtClean="0"/>
              <a:t> = a</a:t>
            </a:r>
            <a:r>
              <a:rPr lang="en-US" b="1" baseline="-30000" smtClean="0"/>
              <a:t>1</a:t>
            </a:r>
            <a:r>
              <a:rPr lang="en-US" b="1" smtClean="0"/>
              <a:t>  + (n - 1)d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Where: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 a</a:t>
            </a:r>
            <a:r>
              <a:rPr lang="en-US" b="1" baseline="-30000" smtClean="0"/>
              <a:t>1</a:t>
            </a:r>
            <a:r>
              <a:rPr lang="en-US" b="1" smtClean="0"/>
              <a:t> is the first number in the sequence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 n is the number of the term you are   	looking for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 d is the common difference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  a</a:t>
            </a:r>
            <a:r>
              <a:rPr lang="en-US" b="1" baseline="-30000" smtClean="0"/>
              <a:t>n</a:t>
            </a:r>
            <a:r>
              <a:rPr lang="en-US" b="1" smtClean="0"/>
              <a:t> is the value of the term you are 	looking for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b="1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Arithmetic Sequences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Find the 15</a:t>
            </a:r>
            <a:r>
              <a:rPr lang="en-US" sz="2400" baseline="30000" smtClean="0"/>
              <a:t>th</a:t>
            </a:r>
            <a:r>
              <a:rPr lang="en-US" sz="2400" smtClean="0"/>
              <a:t> term of the sequence: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34, 23, 12,…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Using the formula </a:t>
            </a:r>
            <a:r>
              <a:rPr lang="en-US" sz="2400" b="1" smtClean="0"/>
              <a:t>a</a:t>
            </a:r>
            <a:r>
              <a:rPr lang="en-US" sz="2400" b="1" baseline="-30000" smtClean="0"/>
              <a:t>n</a:t>
            </a:r>
            <a:r>
              <a:rPr lang="en-US" sz="2400" b="1" smtClean="0"/>
              <a:t> = a</a:t>
            </a:r>
            <a:r>
              <a:rPr lang="en-US" sz="2400" b="1" baseline="-30000" smtClean="0"/>
              <a:t>1</a:t>
            </a:r>
            <a:r>
              <a:rPr lang="en-US" sz="2400" b="1" smtClean="0"/>
              <a:t>  + (n - 1)d,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a</a:t>
            </a:r>
            <a:r>
              <a:rPr lang="en-US" sz="2400" b="1" baseline="-30000" smtClean="0"/>
              <a:t>1</a:t>
            </a:r>
            <a:r>
              <a:rPr lang="en-US" sz="2400" b="1" smtClean="0"/>
              <a:t> = 34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d = -11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n = 15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a</a:t>
            </a:r>
            <a:r>
              <a:rPr lang="en-US" sz="2400" b="1" baseline="-30000" smtClean="0"/>
              <a:t>n</a:t>
            </a:r>
            <a:r>
              <a:rPr lang="en-US" sz="2400" b="1" smtClean="0"/>
              <a:t> = 34 + (n-1)(-11) = -11n + 45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a</a:t>
            </a:r>
            <a:r>
              <a:rPr lang="en-US" sz="2400" b="1" baseline="-30000" smtClean="0"/>
              <a:t>15</a:t>
            </a:r>
            <a:r>
              <a:rPr lang="en-US" sz="2400" b="1" smtClean="0"/>
              <a:t> = -11(15) + 45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a</a:t>
            </a:r>
            <a:r>
              <a:rPr lang="en-US" sz="2400" b="1" baseline="-30000" smtClean="0"/>
              <a:t>15</a:t>
            </a:r>
            <a:r>
              <a:rPr lang="en-US" sz="2400" b="1" smtClean="0"/>
              <a:t> = -120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4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4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Yellow-Orange">
  <a:themeElements>
    <a:clrScheme name="Yellow-Orang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Yellow-Oran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Yellow-Orang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Orang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Orang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Orang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Orang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402</Words>
  <Application>Microsoft Office PowerPoint</Application>
  <PresentationFormat>On-screen Show (4:3)</PresentationFormat>
  <Paragraphs>129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Comic Sans MS</vt:lpstr>
      <vt:lpstr>Arial</vt:lpstr>
      <vt:lpstr>Calibri</vt:lpstr>
      <vt:lpstr>Times New Roman</vt:lpstr>
      <vt:lpstr>2_Default Design</vt:lpstr>
      <vt:lpstr>4_Default Design</vt:lpstr>
      <vt:lpstr>Yellow-Orange</vt:lpstr>
      <vt:lpstr>MathType 5.0 Equation</vt:lpstr>
      <vt:lpstr>PowerPoint Presentation</vt:lpstr>
      <vt:lpstr>Math II </vt:lpstr>
      <vt:lpstr>Sequences and Series</vt:lpstr>
      <vt:lpstr>Sequence</vt:lpstr>
      <vt:lpstr>Arithmetic Sequences</vt:lpstr>
      <vt:lpstr>Arithmetic Sequences</vt:lpstr>
      <vt:lpstr>Arithmetic Sequences</vt:lpstr>
      <vt:lpstr>Arithmetic Sequences</vt:lpstr>
      <vt:lpstr>Arithmetic Sequences</vt:lpstr>
      <vt:lpstr>Arithmetic Sequences</vt:lpstr>
      <vt:lpstr>Arithmetic Sequences</vt:lpstr>
      <vt:lpstr>Arithmetic Sequences</vt:lpstr>
      <vt:lpstr>Arithmetic Series</vt:lpstr>
      <vt:lpstr>Arithmetic Series</vt:lpstr>
      <vt:lpstr>Arithmetic Series</vt:lpstr>
      <vt:lpstr>Arithmetic Series</vt:lpstr>
      <vt:lpstr>Arithmetic Series</vt:lpstr>
      <vt:lpstr>Arithmetic Series</vt:lpstr>
      <vt:lpstr>Arithmetic Series</vt:lpstr>
    </vt:vector>
  </TitlesOfParts>
  <Company>McEachern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11.1</dc:title>
  <dc:creator>W Kinkella</dc:creator>
  <cp:lastModifiedBy>Teacher E-Solutions</cp:lastModifiedBy>
  <cp:revision>42</cp:revision>
  <dcterms:created xsi:type="dcterms:W3CDTF">2004-04-12T18:06:21Z</dcterms:created>
  <dcterms:modified xsi:type="dcterms:W3CDTF">2019-01-18T17:07:46Z</dcterms:modified>
</cp:coreProperties>
</file>