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8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1" r:id="rId20"/>
    <p:sldId id="274" r:id="rId21"/>
    <p:sldId id="275" r:id="rId22"/>
    <p:sldId id="276" r:id="rId23"/>
    <p:sldId id="277" r:id="rId24"/>
    <p:sldId id="272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6" name="AutoShape 4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AutoShape 5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AutoShape 6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AutoShape 7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AutoShape 8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AutoShape 9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AutoShape 10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AutoShape 11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utoShape 12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utoShape 13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utoShape 14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utoShape 15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AutoShape 16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AutoShape 17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AutoShape 18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19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AutoShape 20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AutoShape 21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AutoShape 22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AutoShape 23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AutoShape 24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AutoShape 25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26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AutoShape 27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AutoShape 28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AutoShape 29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AutoShape 30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AutoShape 31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AutoShape 32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AutoShape 33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AutoShape 34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AutoShape 35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AutoShape 36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AutoShape 37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AutoShape 38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AutoShape 39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AutoShape 40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AutoShape 41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AutoShape 42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AutoShape 43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AutoShape 44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5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83" name="Rectangle 46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AutoShape 71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AutoShape 72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73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77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AutoShape 78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42" name="AutoShape 80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81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AutoShape 82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AutoShape 83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AutoShape 84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AutoShape 85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utoShape 87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utoShape 89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AutoShape 91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93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AutoShape 95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97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AutoShape 99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AutoShape 101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AutoShape 103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AutoShape 105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AutoShape 107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AutoShape 109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AutoShape 111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AutoShape 113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AutoShape 115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AutoShape 117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AutoShape 119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AutoShape 120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21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9" name="Rectangle 122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8" rIns="92075" bIns="46038" anchor="ctr"/>
              <a:lstStyle/>
              <a:p>
                <a:pPr algn="ctr"/>
                <a:r>
                  <a:rPr lang="en-US" sz="2400"/>
                  <a:t> </a:t>
                </a:r>
              </a:p>
            </p:txBody>
          </p:sp>
          <p:sp>
            <p:nvSpPr>
              <p:cNvPr id="16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AutoShape 150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151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52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AutoShape 153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AutoShape 154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95" name="Rectangle 1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396" name="Rectangle 1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0198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" name="Rectangle 15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19800"/>
            <a:ext cx="2895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" name="Rectangle 15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198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4A1AD7-A9CA-4014-9FDD-51BBA69DD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1645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597F6-6DB3-4371-9D7A-076F61E5E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69206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7299-3655-4734-B45E-8C4F39343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07400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B30E0-C02B-4933-9321-21683CB3F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613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35872-3DB0-4438-833A-1DD52844D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40967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388FA-815D-4312-B6A5-D7D7590D6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09831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AEE22-D6BD-45E1-B030-8A929D217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6320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2B588-DE89-4035-BA4C-CDA82F51C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6845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654B-69D2-4B9C-A4D0-6544557D4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40751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7DBF-722C-4059-955F-999A10DE1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04056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8F604-8226-499B-B72E-A01CDF523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47727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43" name="AutoShape 4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AutoShape 5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AutoShape 6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AutoShape 7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AutoShape 8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AutoShape 9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AutoShape 10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AutoShape 11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AutoShape 12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AutoShape 13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AutoShape 14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AutoShape 15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5" name="AutoShape 16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6" name="AutoShape 17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" name="AutoShape 18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8" name="AutoShape 19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9" name="AutoShape 20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0" name="AutoShape 21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1" name="AutoShape 22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2" name="AutoShape 23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3" name="AutoShape 24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AutoShape 25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AutoShape 26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6" name="AutoShape 27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" name="AutoShape 28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8" name="AutoShape 29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9" name="AutoShape 30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0" name="AutoShape 31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1" name="AutoShape 32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2" name="AutoShape 33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3" name="AutoShape 34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4" name="AutoShape 35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5" name="AutoShape 36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6" name="AutoShape 37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" name="AutoShape 38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" name="AutoShape 39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9" name="AutoShape 40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0" name="AutoShape 41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1" name="AutoShape 42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2" name="AutoShape 43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3" name="AutoShape 44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45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1110" name="Rectangle 46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AutoShape 48"/>
              <p:cNvSpPr>
                <a:spLocks noChangeArrowheads="1"/>
              </p:cNvSpPr>
              <p:nvPr/>
            </p:nvSpPr>
            <p:spPr bwMode="auto">
              <a:xfrm rot="-54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AutoShape 50"/>
              <p:cNvSpPr>
                <a:spLocks noChangeArrowheads="1"/>
              </p:cNvSpPr>
              <p:nvPr/>
            </p:nvSpPr>
            <p:spPr bwMode="auto">
              <a:xfrm rot="-54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AutoShape 52"/>
              <p:cNvSpPr>
                <a:spLocks noChangeArrowheads="1"/>
              </p:cNvSpPr>
              <p:nvPr/>
            </p:nvSpPr>
            <p:spPr bwMode="auto">
              <a:xfrm rot="-54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AutoShape 54"/>
              <p:cNvSpPr>
                <a:spLocks noChangeArrowheads="1"/>
              </p:cNvSpPr>
              <p:nvPr/>
            </p:nvSpPr>
            <p:spPr bwMode="auto">
              <a:xfrm rot="-54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AutoShape 56"/>
              <p:cNvSpPr>
                <a:spLocks noChangeArrowheads="1"/>
              </p:cNvSpPr>
              <p:nvPr/>
            </p:nvSpPr>
            <p:spPr bwMode="auto">
              <a:xfrm rot="-54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AutoShape 58"/>
              <p:cNvSpPr>
                <a:spLocks noChangeArrowheads="1"/>
              </p:cNvSpPr>
              <p:nvPr/>
            </p:nvSpPr>
            <p:spPr bwMode="auto">
              <a:xfrm rot="-54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AutoShape 60"/>
              <p:cNvSpPr>
                <a:spLocks noChangeArrowheads="1"/>
              </p:cNvSpPr>
              <p:nvPr/>
            </p:nvSpPr>
            <p:spPr bwMode="auto">
              <a:xfrm rot="-54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AutoShape 62"/>
              <p:cNvSpPr>
                <a:spLocks noChangeArrowheads="1"/>
              </p:cNvSpPr>
              <p:nvPr/>
            </p:nvSpPr>
            <p:spPr bwMode="auto">
              <a:xfrm rot="-54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AutoShape 64"/>
              <p:cNvSpPr>
                <a:spLocks noChangeArrowheads="1"/>
              </p:cNvSpPr>
              <p:nvPr/>
            </p:nvSpPr>
            <p:spPr bwMode="auto">
              <a:xfrm rot="-54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AutoShape 66"/>
              <p:cNvSpPr>
                <a:spLocks noChangeArrowheads="1"/>
              </p:cNvSpPr>
              <p:nvPr/>
            </p:nvSpPr>
            <p:spPr bwMode="auto">
              <a:xfrm rot="-54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AutoShape 68"/>
              <p:cNvSpPr>
                <a:spLocks noChangeArrowheads="1"/>
              </p:cNvSpPr>
              <p:nvPr/>
            </p:nvSpPr>
            <p:spPr bwMode="auto">
              <a:xfrm rot="-54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AutoShape 70"/>
              <p:cNvSpPr>
                <a:spLocks noChangeArrowheads="1"/>
              </p:cNvSpPr>
              <p:nvPr/>
            </p:nvSpPr>
            <p:spPr bwMode="auto">
              <a:xfrm rot="-54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AutoShape 71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AutoShape 72"/>
              <p:cNvSpPr>
                <a:spLocks noChangeArrowheads="1"/>
              </p:cNvSpPr>
              <p:nvPr/>
            </p:nvSpPr>
            <p:spPr bwMode="auto">
              <a:xfrm rot="-54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73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AutoShape 75"/>
              <p:cNvSpPr>
                <a:spLocks noChangeArrowheads="1"/>
              </p:cNvSpPr>
              <p:nvPr/>
            </p:nvSpPr>
            <p:spPr bwMode="auto">
              <a:xfrm rot="-54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AutoShape 77"/>
              <p:cNvSpPr>
                <a:spLocks noChangeArrowheads="1"/>
              </p:cNvSpPr>
              <p:nvPr/>
            </p:nvSpPr>
            <p:spPr bwMode="auto">
              <a:xfrm rot="-54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AutoShape 78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4" name="Group 7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1069" name="AutoShape 80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AutoShape 81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AutoShape 82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AutoShape 83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AutoShape 84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AutoShape 85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AutoShape 87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AutoShape 89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AutoShape 91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AutoShape 93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AutoShape 95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AutoShape 97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AutoShape 99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AutoShape 101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AutoShape 103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AutoShape 105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AutoShape 107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AutoShape 109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AutoShape 111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AutoShape 113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AutoShape 115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AutoShape 117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AutoShape 119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AutoShape 120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5" name="Group 121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1036" name="Rectangle 122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AutoShape 123"/>
              <p:cNvSpPr>
                <a:spLocks noChangeArrowheads="1"/>
              </p:cNvSpPr>
              <p:nvPr/>
            </p:nvSpPr>
            <p:spPr bwMode="auto">
              <a:xfrm rot="-54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utoShape 125"/>
              <p:cNvSpPr>
                <a:spLocks noChangeArrowheads="1"/>
              </p:cNvSpPr>
              <p:nvPr/>
            </p:nvSpPr>
            <p:spPr bwMode="auto">
              <a:xfrm rot="-54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utoShape 127"/>
              <p:cNvSpPr>
                <a:spLocks noChangeArrowheads="1"/>
              </p:cNvSpPr>
              <p:nvPr/>
            </p:nvSpPr>
            <p:spPr bwMode="auto">
              <a:xfrm rot="-54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lIns="92075" tIns="46038" rIns="92075" bIns="46038" anchor="ctr"/>
              <a:lstStyle/>
              <a:p>
                <a:pPr algn="ctr"/>
                <a:r>
                  <a:rPr lang="en-US" sz="2400"/>
                  <a:t> </a:t>
                </a:r>
              </a:p>
            </p:txBody>
          </p:sp>
          <p:sp>
            <p:nvSpPr>
              <p:cNvPr id="1043" name="AutoShape 129"/>
              <p:cNvSpPr>
                <a:spLocks noChangeArrowheads="1"/>
              </p:cNvSpPr>
              <p:nvPr/>
            </p:nvSpPr>
            <p:spPr bwMode="auto">
              <a:xfrm rot="-54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utoShape 131"/>
              <p:cNvSpPr>
                <a:spLocks noChangeArrowheads="1"/>
              </p:cNvSpPr>
              <p:nvPr/>
            </p:nvSpPr>
            <p:spPr bwMode="auto">
              <a:xfrm rot="-54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AutoShape 133"/>
              <p:cNvSpPr>
                <a:spLocks noChangeArrowheads="1"/>
              </p:cNvSpPr>
              <p:nvPr/>
            </p:nvSpPr>
            <p:spPr bwMode="auto">
              <a:xfrm rot="-54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utoShape 135"/>
              <p:cNvSpPr>
                <a:spLocks noChangeArrowheads="1"/>
              </p:cNvSpPr>
              <p:nvPr/>
            </p:nvSpPr>
            <p:spPr bwMode="auto">
              <a:xfrm rot="-54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utoShape 137"/>
              <p:cNvSpPr>
                <a:spLocks noChangeArrowheads="1"/>
              </p:cNvSpPr>
              <p:nvPr/>
            </p:nvSpPr>
            <p:spPr bwMode="auto">
              <a:xfrm rot="-54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AutoShape 139"/>
              <p:cNvSpPr>
                <a:spLocks noChangeArrowheads="1"/>
              </p:cNvSpPr>
              <p:nvPr/>
            </p:nvSpPr>
            <p:spPr bwMode="auto">
              <a:xfrm rot="-54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AutoShape 141"/>
              <p:cNvSpPr>
                <a:spLocks noChangeArrowheads="1"/>
              </p:cNvSpPr>
              <p:nvPr/>
            </p:nvSpPr>
            <p:spPr bwMode="auto">
              <a:xfrm rot="-54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AutoShape 143"/>
              <p:cNvSpPr>
                <a:spLocks noChangeArrowheads="1"/>
              </p:cNvSpPr>
              <p:nvPr/>
            </p:nvSpPr>
            <p:spPr bwMode="auto">
              <a:xfrm rot="-54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AutoShape 145"/>
              <p:cNvSpPr>
                <a:spLocks noChangeArrowheads="1"/>
              </p:cNvSpPr>
              <p:nvPr/>
            </p:nvSpPr>
            <p:spPr bwMode="auto">
              <a:xfrm rot="-54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AutoShape 147"/>
              <p:cNvSpPr>
                <a:spLocks noChangeArrowheads="1"/>
              </p:cNvSpPr>
              <p:nvPr/>
            </p:nvSpPr>
            <p:spPr bwMode="auto">
              <a:xfrm rot="-54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AutoShape 149"/>
              <p:cNvSpPr>
                <a:spLocks noChangeArrowheads="1"/>
              </p:cNvSpPr>
              <p:nvPr/>
            </p:nvSpPr>
            <p:spPr bwMode="auto">
              <a:xfrm rot="-54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AutoShape 150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AutoShape 151"/>
              <p:cNvSpPr>
                <a:spLocks noChangeArrowheads="1"/>
              </p:cNvSpPr>
              <p:nvPr/>
            </p:nvSpPr>
            <p:spPr bwMode="auto">
              <a:xfrm rot="-54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152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AutoShape 153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AutoShape 154"/>
              <p:cNvSpPr>
                <a:spLocks noChangeArrowheads="1"/>
              </p:cNvSpPr>
              <p:nvPr/>
            </p:nvSpPr>
            <p:spPr bwMode="auto">
              <a:xfrm rot="-54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371" name="Rectangle 15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73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74" name="Rectangle 1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21FAADC-56DA-48FA-82DE-5A739A90E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375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3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1" grpId="0"/>
      <p:bldP spid="9372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37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37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37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37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3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937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Geometric Sequences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Plus a review of arithmetic sequences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2) a</a:t>
            </a:r>
            <a:r>
              <a:rPr lang="en-US" b="1" baseline="-25000" smtClean="0"/>
              <a:t>n</a:t>
            </a:r>
            <a:r>
              <a:rPr lang="en-US" b="1" smtClean="0"/>
              <a:t> = n</a:t>
            </a:r>
            <a:r>
              <a:rPr lang="en-US" b="1" baseline="30000" smtClean="0"/>
              <a:t>2</a:t>
            </a:r>
            <a:r>
              <a:rPr lang="en-US" b="1" smtClean="0"/>
              <a:t> + 1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To find the first four terms, do the same as above! 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	Answer:  2, 5, 10, 17          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	The sequence is </a:t>
            </a:r>
            <a:r>
              <a:rPr lang="en-US" b="1" smtClean="0">
                <a:solidFill>
                  <a:srgbClr val="FFFF00"/>
                </a:solidFill>
              </a:rPr>
              <a:t>neither.</a:t>
            </a:r>
            <a:r>
              <a:rPr lang="en-US" b="1" smtClean="0"/>
              <a:t>  Why?</a:t>
            </a:r>
          </a:p>
          <a:p>
            <a:pPr>
              <a:buFontTx/>
              <a:buNone/>
            </a:pPr>
            <a:endParaRPr lang="en-US" b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3)  a</a:t>
            </a:r>
            <a:r>
              <a:rPr lang="en-US" b="1" baseline="-25000" smtClean="0"/>
              <a:t>n</a:t>
            </a:r>
            <a:r>
              <a:rPr lang="en-US" b="1" smtClean="0"/>
              <a:t> = 3*2</a:t>
            </a:r>
            <a:r>
              <a:rPr lang="en-US" b="1" baseline="30000" smtClean="0"/>
              <a:t>n</a:t>
            </a:r>
            <a:r>
              <a:rPr lang="en-US" b="1" smtClean="0"/>
              <a:t> 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Ditto for this one ( got it by now?) 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	Answer:  6, 12, 24, 48         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	The sequence is </a:t>
            </a:r>
            <a:r>
              <a:rPr lang="en-US" b="1" u="sng" smtClean="0">
                <a:solidFill>
                  <a:srgbClr val="FFFF00"/>
                </a:solidFill>
              </a:rPr>
              <a:t>geometric</a:t>
            </a:r>
            <a:r>
              <a:rPr lang="en-US" b="1" smtClean="0"/>
              <a:t> with r = 2</a:t>
            </a:r>
          </a:p>
          <a:p>
            <a:pPr>
              <a:buFontTx/>
              <a:buNone/>
            </a:pPr>
            <a:endParaRPr lang="en-US" b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rgbClr val="FFFF00"/>
                </a:solidFill>
              </a:rPr>
              <a:t>Find a formula for each sequence.</a:t>
            </a:r>
            <a:r>
              <a:rPr lang="en-US" smtClean="0">
                <a:solidFill>
                  <a:srgbClr val="FFFF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1)  2, 5, 8, 11, 14, . . .</a:t>
            </a:r>
            <a:r>
              <a:rPr lang="en-US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2800" b="1" smtClean="0">
                <a:solidFill>
                  <a:schemeClr val="hlink"/>
                </a:solidFill>
              </a:rPr>
              <a:t>Work:</a:t>
            </a:r>
            <a:r>
              <a:rPr lang="en-US" sz="2800" b="1" smtClean="0"/>
              <a:t> It is arithmetic!  So use the arithmetic formula you learned!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b="1" smtClean="0"/>
              <a:t>a</a:t>
            </a:r>
            <a:r>
              <a:rPr lang="en-US" sz="2800" b="1" baseline="-25000" smtClean="0"/>
              <a:t>1</a:t>
            </a:r>
            <a:r>
              <a:rPr lang="en-US" sz="2800" b="1" smtClean="0"/>
              <a:t> = 2,  look at the first number in the sequence!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b="1" smtClean="0"/>
              <a:t>d = 3, look at the common difference!</a:t>
            </a:r>
            <a:r>
              <a:rPr lang="en-US" sz="2800" smtClean="0"/>
              <a:t> </a:t>
            </a:r>
          </a:p>
          <a:p>
            <a:pPr>
              <a:buFontTx/>
              <a:buNone/>
            </a:pPr>
            <a:r>
              <a:rPr lang="en-US" sz="2800" b="1" u="sng" smtClean="0"/>
              <a:t>Therefore,</a:t>
            </a:r>
            <a:r>
              <a:rPr lang="en-US" sz="2800" b="1" smtClean="0"/>
              <a:t> a</a:t>
            </a:r>
            <a:r>
              <a:rPr lang="en-US" sz="2800" b="1" baseline="-25000" smtClean="0"/>
              <a:t>n</a:t>
            </a:r>
            <a:r>
              <a:rPr lang="en-US" sz="2800" b="1" smtClean="0"/>
              <a:t> = 2 + (n - 1)3 and simplifying yields :  a</a:t>
            </a:r>
            <a:r>
              <a:rPr lang="en-US" sz="2800" b="1" baseline="-25000" smtClean="0"/>
              <a:t>n</a:t>
            </a:r>
            <a:r>
              <a:rPr lang="en-US" sz="2800" b="1" smtClean="0"/>
              <a:t> = 3n -1 ( tada!)</a:t>
            </a:r>
            <a:r>
              <a:rPr lang="en-US" sz="2800" smtClean="0"/>
              <a:t> </a:t>
            </a:r>
          </a:p>
          <a:p>
            <a:pPr>
              <a:buFontTx/>
              <a:buNone/>
            </a:pPr>
            <a:r>
              <a:rPr lang="en-US" sz="2800" b="1" smtClean="0"/>
              <a:t>Try putting in 1, then 2, then 3, etc. and you will get the sequence!</a:t>
            </a:r>
            <a:endParaRPr lang="en-US" sz="2800" smtClean="0"/>
          </a:p>
          <a:p>
            <a:pPr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smtClean="0"/>
              <a:t>2) 4, 8, 16, 32, . . .</a:t>
            </a:r>
            <a:r>
              <a:rPr lang="en-US" sz="28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smtClean="0"/>
              <a:t>Work: It is </a:t>
            </a:r>
            <a:r>
              <a:rPr lang="en-US" sz="2800" b="1" smtClean="0">
                <a:solidFill>
                  <a:schemeClr val="hlink"/>
                </a:solidFill>
              </a:rPr>
              <a:t>geometric! </a:t>
            </a:r>
            <a:r>
              <a:rPr lang="en-US" sz="2800" b="1" smtClean="0"/>
              <a:t> So use the geometric formula you learned up yonder!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b="1" smtClean="0"/>
              <a:t>a</a:t>
            </a:r>
            <a:r>
              <a:rPr lang="en-US" sz="2800" b="1" baseline="-25000" smtClean="0"/>
              <a:t>1 </a:t>
            </a:r>
            <a:r>
              <a:rPr lang="en-US" sz="2800" b="1" smtClean="0"/>
              <a:t>= 4, look at the first number in the sequence!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b="1" smtClean="0"/>
              <a:t>r = 2, look at the common ratio!</a:t>
            </a:r>
            <a:r>
              <a:rPr lang="en-US" sz="2800" smtClean="0"/>
              <a:t> </a:t>
            </a:r>
            <a:r>
              <a:rPr lang="en-US" sz="2800" b="1" u="sng" smtClean="0"/>
              <a:t>Therefore,</a:t>
            </a:r>
            <a:r>
              <a:rPr lang="en-US" sz="2800" b="1" smtClean="0"/>
              <a:t>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smtClean="0"/>
              <a:t>		a</a:t>
            </a:r>
            <a:r>
              <a:rPr lang="en-US" sz="2800" b="1" baseline="-25000" smtClean="0"/>
              <a:t>n </a:t>
            </a:r>
            <a:r>
              <a:rPr lang="en-US" sz="2800" b="1" smtClean="0"/>
              <a:t>= 4 * 2 </a:t>
            </a:r>
            <a:r>
              <a:rPr lang="en-US" sz="2800" b="1" baseline="30000" smtClean="0"/>
              <a:t>(n - 1)</a:t>
            </a:r>
            <a:r>
              <a:rPr lang="en-US" sz="2800" b="1" smtClean="0"/>
              <a:t> and simplifying gives us: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smtClean="0"/>
              <a:t>		a</a:t>
            </a:r>
            <a:r>
              <a:rPr lang="en-US" sz="2800" b="1" baseline="-25000" smtClean="0"/>
              <a:t>n</a:t>
            </a:r>
            <a:r>
              <a:rPr lang="en-US" sz="2800" b="1" smtClean="0"/>
              <a:t> = 2 * 2n 	(Yikes stripes! Where did this 		come from.  rewrite 2(n - 1) as 2n . 2-		1 and cancel with the four!)</a:t>
            </a:r>
            <a:r>
              <a:rPr lang="en-US" sz="28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smtClean="0"/>
              <a:t>Try putting in 1, 2, 3, etc and see if you get the sequence back!</a:t>
            </a: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3)  21, 201, 2001, 20001, . . .</a:t>
            </a: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Work:  Bummer!  It's not geometric or arithmetic.  What do I do now?    Don't panic!  Use your head and think!</a:t>
            </a: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Think of the sequence as (20 +1), (200+1), (2000 + 1), (20000 + 1), . . .</a:t>
            </a: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Then as this sequence:[(2)(10) +1],[(2)(100) +1], [(2)(1000) +1], [(2)(10000) +1]</a:t>
            </a: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Wait!  Hold on here!  I see a pattern!  Cool, without a formula!  Powers of 10!</a:t>
            </a:r>
            <a:r>
              <a:rPr lang="en-US" sz="2400" smtClean="0"/>
              <a:t> </a:t>
            </a: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How does this grab ya!  a</a:t>
            </a:r>
            <a:r>
              <a:rPr lang="en-US" sz="2400" b="1" baseline="-25000" smtClean="0"/>
              <a:t>n</a:t>
            </a:r>
            <a:r>
              <a:rPr lang="en-US" sz="2400" b="1" smtClean="0"/>
              <a:t> = 2*10</a:t>
            </a:r>
            <a:r>
              <a:rPr lang="en-US" sz="2400" b="1" baseline="30000" smtClean="0"/>
              <a:t>n</a:t>
            </a:r>
            <a:r>
              <a:rPr lang="en-US" sz="2400" b="1" smtClean="0"/>
              <a:t> + 1 Does this work? Try it and see!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Find the indicated term of the sequence.</a:t>
            </a:r>
            <a:r>
              <a:rPr lang="en-US" sz="6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1)  sequence is arithmetic with t</a:t>
            </a:r>
            <a:r>
              <a:rPr lang="en-US" sz="2400" b="1" baseline="-30000" smtClean="0"/>
              <a:t>1</a:t>
            </a:r>
            <a:r>
              <a:rPr lang="en-US" sz="2400" b="1" smtClean="0"/>
              <a:t> = 5 and t</a:t>
            </a:r>
            <a:r>
              <a:rPr lang="en-US" sz="2400" b="1" baseline="-30000" smtClean="0"/>
              <a:t>7</a:t>
            </a:r>
            <a:r>
              <a:rPr lang="en-US" sz="2400" b="1" smtClean="0"/>
              <a:t> = 	29.   Find t</a:t>
            </a:r>
            <a:r>
              <a:rPr lang="en-US" sz="2400" b="1" baseline="-30000" smtClean="0"/>
              <a:t>53</a:t>
            </a:r>
            <a:r>
              <a:rPr lang="en-US" sz="6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Work:  Use the formula!    29 = 5 + 6d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Where oh where did I get that! Substitution!</a:t>
            </a:r>
            <a:r>
              <a:rPr lang="en-US" sz="6000" smtClean="0"/>
              <a:t> </a:t>
            </a:r>
            <a:r>
              <a:rPr lang="en-US" sz="2400" b="1" smtClean="0"/>
              <a:t>                                  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/>
              <a:t>		24 = 6d   means d = 4</a:t>
            </a:r>
            <a:r>
              <a:rPr lang="en-US" sz="6000" smtClean="0"/>
              <a:t> </a:t>
            </a:r>
            <a:br>
              <a:rPr lang="en-US" sz="6000" smtClean="0"/>
            </a:br>
            <a:r>
              <a:rPr lang="en-US" sz="6000" smtClean="0"/>
              <a:t>	</a:t>
            </a:r>
            <a:r>
              <a:rPr lang="en-US" sz="2400" b="1" smtClean="0"/>
              <a:t>t</a:t>
            </a:r>
            <a:r>
              <a:rPr lang="en-US" sz="2400" b="1" baseline="-30000" smtClean="0"/>
              <a:t>53</a:t>
            </a:r>
            <a:r>
              <a:rPr lang="en-US" sz="2400" b="1" smtClean="0"/>
              <a:t> = 5 + 52</a:t>
            </a:r>
            <a:r>
              <a:rPr lang="en-US" sz="2400" b="1" baseline="30000" smtClean="0"/>
              <a:t>.</a:t>
            </a:r>
            <a:r>
              <a:rPr lang="en-US" sz="2400" b="1" smtClean="0"/>
              <a:t>4 =</a:t>
            </a:r>
            <a:r>
              <a:rPr lang="en-US" sz="2800" b="1" smtClean="0"/>
              <a:t> 213</a:t>
            </a:r>
            <a:endParaRPr lang="en-US" sz="6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6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2) Find the number of multiples of  9 between 30 and 901.</a:t>
            </a:r>
            <a:r>
              <a:rPr lang="en-US" sz="5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	Work:  What's the first multiple of 9 in the range?  How about 36.</a:t>
            </a:r>
            <a:r>
              <a:rPr lang="en-US" sz="5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     What's the last multiple of 9 in the range?  How about  900.</a:t>
            </a:r>
            <a:r>
              <a:rPr lang="en-US" sz="5400" smtClean="0"/>
              <a:t> </a:t>
            </a:r>
            <a:r>
              <a:rPr lang="en-US" sz="2000" b="1" smtClean="0"/>
              <a:t>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	Use the formula:  900 = 36 + 9(n - 1) and solve for n!</a:t>
            </a:r>
            <a:r>
              <a:rPr lang="en-US" sz="54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                                 864 = 9n - 9</a:t>
            </a:r>
            <a:r>
              <a:rPr lang="en-US" sz="5400" smtClean="0"/>
              <a:t> </a:t>
            </a:r>
            <a:endParaRPr lang="en-US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/>
              <a:t>                                 873 = 9n</a:t>
            </a:r>
            <a:r>
              <a:rPr lang="en-US" sz="5400" smtClean="0"/>
              <a:t> </a:t>
            </a:r>
            <a:endParaRPr lang="en-US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00000"/>
                </a:solidFill>
              </a:rPr>
              <a:t>                                  </a:t>
            </a:r>
            <a:r>
              <a:rPr lang="en-US" sz="2000" b="1" smtClean="0">
                <a:solidFill>
                  <a:srgbClr val="F00FF0"/>
                </a:solidFill>
              </a:rPr>
              <a:t> 97 = n  There are 97 multiples in the range!</a:t>
            </a:r>
            <a:endParaRPr lang="en-US" sz="540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     </a:t>
            </a:r>
            <a:r>
              <a:rPr lang="en-US" sz="4000" b="1" smtClean="0"/>
              <a:t>How to find the sum of a finite Geometric Series </a:t>
            </a:r>
            <a:r>
              <a:rPr lang="en-US" sz="4000" smtClean="0"/>
              <a:t>  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800" b="1" smtClean="0">
                <a:solidFill>
                  <a:srgbClr val="FF0000"/>
                </a:solidFill>
              </a:rPr>
              <a:t>S</a:t>
            </a:r>
            <a:r>
              <a:rPr lang="en-US" b="1" baseline="-30000" smtClean="0">
                <a:solidFill>
                  <a:srgbClr val="FF0000"/>
                </a:solidFill>
              </a:rPr>
              <a:t>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sz="4000" b="1" smtClean="0">
                <a:solidFill>
                  <a:srgbClr val="FF0000"/>
                </a:solidFill>
              </a:rPr>
              <a:t>=  a</a:t>
            </a:r>
            <a:r>
              <a:rPr lang="en-US" sz="2800" b="1" baseline="-30000" smtClean="0">
                <a:solidFill>
                  <a:srgbClr val="FF0000"/>
                </a:solidFill>
              </a:rPr>
              <a:t>1</a:t>
            </a:r>
            <a:r>
              <a:rPr lang="en-US" sz="4000" b="1" smtClean="0">
                <a:solidFill>
                  <a:srgbClr val="FF0000"/>
                </a:solidFill>
              </a:rPr>
              <a:t>(1 - r</a:t>
            </a:r>
            <a:r>
              <a:rPr lang="en-US" b="1" baseline="30000" smtClean="0">
                <a:solidFill>
                  <a:srgbClr val="FF0000"/>
                </a:solidFill>
              </a:rPr>
              <a:t>n</a:t>
            </a:r>
            <a:r>
              <a:rPr lang="en-US" sz="4000" b="1" smtClean="0">
                <a:solidFill>
                  <a:srgbClr val="FF0000"/>
                </a:solidFill>
              </a:rPr>
              <a:t>)/(1 - r)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 smtClean="0">
                <a:solidFill>
                  <a:srgbClr val="FF0000"/>
                </a:solidFill>
              </a:rPr>
              <a:t>	</a:t>
            </a:r>
            <a:r>
              <a:rPr lang="en-US" b="1" smtClean="0">
                <a:solidFill>
                  <a:srgbClr val="FF0000"/>
                </a:solidFill>
              </a:rPr>
              <a:t>where r is the common ratio and           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(r doesn't = 0)</a:t>
            </a:r>
            <a:endParaRPr lang="en-US" sz="600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b="1" smtClean="0"/>
              <a:t>To find the sum of a finite geometric series, you need to know three things:  </a:t>
            </a:r>
            <a:r>
              <a:rPr lang="en-US" b="1" smtClean="0">
                <a:solidFill>
                  <a:srgbClr val="FFFF00"/>
                </a:solidFill>
              </a:rPr>
              <a:t>the first term, how many terms to add and the common ratio!! (piece of cake!)</a:t>
            </a:r>
            <a:endParaRPr lang="en-US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b="1" smtClean="0">
                <a:solidFill>
                  <a:srgbClr val="FFFF00"/>
                </a:solidFill>
              </a:rPr>
              <a:t>Definition</a:t>
            </a:r>
            <a:r>
              <a:rPr lang="en-US" smtClean="0"/>
              <a:t> </a:t>
            </a:r>
          </a:p>
          <a:p>
            <a:pPr marL="609600" indent="-609600">
              <a:buFontTx/>
              <a:buNone/>
            </a:pPr>
            <a:r>
              <a:rPr lang="en-US" b="1" u="sng" smtClean="0"/>
              <a:t>geometric series</a:t>
            </a:r>
            <a:r>
              <a:rPr lang="en-US" b="1" smtClean="0"/>
              <a:t> - </a:t>
            </a:r>
            <a:r>
              <a:rPr lang="en-US" smtClean="0"/>
              <a:t>the expression formed by adding the terms of a geometric sequence. </a:t>
            </a:r>
          </a:p>
          <a:p>
            <a:pPr marL="609600" indent="-609600">
              <a:buFontTx/>
              <a:buNone/>
            </a:pPr>
            <a:r>
              <a:rPr lang="en-US" b="1" smtClean="0">
                <a:solidFill>
                  <a:srgbClr val="FF0000"/>
                </a:solidFill>
              </a:rPr>
              <a:t>Finding the Sum of the First </a:t>
            </a:r>
            <a:r>
              <a:rPr lang="en-US" b="1" i="1" smtClean="0">
                <a:solidFill>
                  <a:srgbClr val="FF0000"/>
                </a:solidFill>
              </a:rPr>
              <a:t>n</a:t>
            </a:r>
            <a:r>
              <a:rPr lang="en-US" b="1" smtClean="0">
                <a:solidFill>
                  <a:srgbClr val="FF0000"/>
                </a:solidFill>
              </a:rPr>
              <a:t> Terms of a Geometric Sequence.</a:t>
            </a:r>
            <a:r>
              <a:rPr lang="en-US" smtClean="0">
                <a:solidFill>
                  <a:srgbClr val="FF0000"/>
                </a:solidFill>
              </a:rPr>
              <a:t> </a:t>
            </a:r>
          </a:p>
          <a:p>
            <a:pPr marL="990600" lvl="1" indent="-533400"/>
            <a:r>
              <a:rPr lang="en-US" smtClean="0"/>
              <a:t>Use S</a:t>
            </a:r>
            <a:r>
              <a:rPr lang="en-US" baseline="-25000" smtClean="0"/>
              <a:t>n</a:t>
            </a:r>
            <a:r>
              <a:rPr lang="en-US" smtClean="0"/>
              <a:t> = [a</a:t>
            </a:r>
            <a:r>
              <a:rPr lang="en-US" baseline="-25000" smtClean="0"/>
              <a:t>1</a:t>
            </a:r>
            <a:r>
              <a:rPr lang="en-US" smtClean="0"/>
              <a:t>(1 - r</a:t>
            </a:r>
            <a:r>
              <a:rPr lang="en-US" baseline="30000" smtClean="0"/>
              <a:t>n</a:t>
            </a:r>
            <a:r>
              <a:rPr lang="en-US" smtClean="0"/>
              <a:t>)/(1 - r)], S</a:t>
            </a:r>
            <a:r>
              <a:rPr lang="en-US" baseline="-25000" smtClean="0"/>
              <a:t>n</a:t>
            </a:r>
            <a:r>
              <a:rPr lang="en-US" smtClean="0"/>
              <a:t> is the sum of the first </a:t>
            </a:r>
            <a:r>
              <a:rPr lang="en-US" i="1" smtClean="0"/>
              <a:t>n</a:t>
            </a:r>
            <a:r>
              <a:rPr lang="en-US" smtClean="0"/>
              <a:t> terms. </a:t>
            </a:r>
          </a:p>
          <a:p>
            <a:pPr marL="990600" lvl="1" indent="-533400"/>
            <a:r>
              <a:rPr lang="en-US" smtClean="0"/>
              <a:t>Substitute the </a:t>
            </a:r>
            <a:r>
              <a:rPr lang="en-US" i="1" smtClean="0"/>
              <a:t>n</a:t>
            </a:r>
            <a:r>
              <a:rPr lang="en-US" smtClean="0"/>
              <a:t>, </a:t>
            </a:r>
            <a:r>
              <a:rPr lang="en-US" i="1" smtClean="0"/>
              <a:t>a</a:t>
            </a:r>
            <a:r>
              <a:rPr lang="en-US" smtClean="0"/>
              <a:t>, and </a:t>
            </a:r>
            <a:r>
              <a:rPr lang="en-US" i="1" smtClean="0"/>
              <a:t>r</a:t>
            </a:r>
            <a:r>
              <a:rPr lang="en-US" smtClean="0"/>
              <a:t> values into S</a:t>
            </a:r>
            <a:r>
              <a:rPr lang="en-US" baseline="-25000" smtClean="0"/>
              <a:t>n</a:t>
            </a:r>
            <a:r>
              <a:rPr lang="en-US" smtClean="0"/>
              <a:t> = [a</a:t>
            </a:r>
            <a:r>
              <a:rPr lang="en-US" baseline="-25000" smtClean="0"/>
              <a:t>1</a:t>
            </a:r>
            <a:r>
              <a:rPr lang="en-US" smtClean="0"/>
              <a:t>(1 - r</a:t>
            </a:r>
            <a:r>
              <a:rPr lang="en-US" baseline="30000" smtClean="0"/>
              <a:t>n</a:t>
            </a:r>
            <a:r>
              <a:rPr lang="en-US" smtClean="0"/>
              <a:t>)/(1 - r)]. </a:t>
            </a:r>
          </a:p>
          <a:p>
            <a:pPr marL="990600" lvl="1" indent="-533400"/>
            <a:r>
              <a:rPr lang="en-US" smtClean="0"/>
              <a:t>Simplify to find the sum. </a:t>
            </a:r>
          </a:p>
          <a:p>
            <a:pPr marL="609600" indent="-609600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u="sng" smtClean="0"/>
              <a:t>Example problem: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FFFF00"/>
                </a:solidFill>
              </a:rPr>
              <a:t>Find the sum of the first 10 terms of the geometric series:</a:t>
            </a:r>
            <a:r>
              <a:rPr lang="en-US" sz="4400" smtClean="0">
                <a:solidFill>
                  <a:srgbClr val="FFFF00"/>
                </a:solidFill>
              </a:rPr>
              <a:t> </a:t>
            </a:r>
            <a:br>
              <a:rPr lang="en-US" sz="4400" smtClean="0">
                <a:solidFill>
                  <a:srgbClr val="FFFF00"/>
                </a:solidFill>
              </a:rPr>
            </a:br>
            <a:r>
              <a:rPr lang="en-US" sz="2000" b="1" smtClean="0">
                <a:solidFill>
                  <a:srgbClr val="FFFF00"/>
                </a:solidFill>
              </a:rPr>
              <a:t>4, 8, 16, 32, 64, </a:t>
            </a:r>
            <a:r>
              <a:rPr lang="en-US" sz="2000" b="1" baseline="30000" smtClean="0">
                <a:solidFill>
                  <a:srgbClr val="FFFF00"/>
                </a:solidFill>
              </a:rPr>
              <a:t>. . .</a:t>
            </a:r>
            <a:r>
              <a:rPr lang="en-US" sz="440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FF8000"/>
                </a:solidFill>
              </a:rPr>
              <a:t>Answer:</a:t>
            </a:r>
            <a:r>
              <a:rPr lang="en-US" sz="2000" b="1" smtClean="0">
                <a:solidFill>
                  <a:srgbClr val="FF8000"/>
                </a:solidFill>
              </a:rPr>
              <a:t>      t</a:t>
            </a:r>
            <a:r>
              <a:rPr lang="en-US" sz="1800" b="1" baseline="-30000" smtClean="0">
                <a:solidFill>
                  <a:srgbClr val="FF8000"/>
                </a:solidFill>
              </a:rPr>
              <a:t>1</a:t>
            </a:r>
            <a:r>
              <a:rPr lang="en-US" sz="2000" b="1" smtClean="0">
                <a:solidFill>
                  <a:srgbClr val="FF8000"/>
                </a:solidFill>
              </a:rPr>
              <a:t> = 4</a:t>
            </a:r>
            <a:r>
              <a:rPr lang="en-US" sz="4400" smtClean="0">
                <a:solidFill>
                  <a:srgbClr val="008080"/>
                </a:solidFill>
              </a:rPr>
              <a:t> </a:t>
            </a:r>
            <a:endParaRPr lang="en-US" sz="440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FF8000"/>
                </a:solidFill>
              </a:rPr>
              <a:t>	r = 2</a:t>
            </a:r>
            <a:r>
              <a:rPr lang="en-US" sz="4400" smtClean="0">
                <a:solidFill>
                  <a:srgbClr val="008080"/>
                </a:solidFill>
              </a:rPr>
              <a:t> </a:t>
            </a:r>
            <a:r>
              <a:rPr lang="en-US" sz="2000" b="1" smtClean="0">
                <a:solidFill>
                  <a:srgbClr val="FF8000"/>
                </a:solidFill>
              </a:rPr>
              <a:t>t</a:t>
            </a:r>
            <a:r>
              <a:rPr lang="en-US" sz="1800" b="1" baseline="-30000" smtClean="0">
                <a:solidFill>
                  <a:srgbClr val="FF8000"/>
                </a:solidFill>
              </a:rPr>
              <a:t>10</a:t>
            </a:r>
            <a:r>
              <a:rPr lang="en-US" sz="2000" b="1" smtClean="0">
                <a:solidFill>
                  <a:srgbClr val="FF8000"/>
                </a:solidFill>
              </a:rPr>
              <a:t> = 4 </a:t>
            </a:r>
            <a:r>
              <a:rPr lang="en-US" sz="2000" b="1" baseline="30000" smtClean="0">
                <a:solidFill>
                  <a:srgbClr val="FF8000"/>
                </a:solidFill>
              </a:rPr>
              <a:t>.</a:t>
            </a:r>
            <a:r>
              <a:rPr lang="en-US" sz="2000" b="1" smtClean="0">
                <a:solidFill>
                  <a:srgbClr val="FF8000"/>
                </a:solidFill>
              </a:rPr>
              <a:t> 2</a:t>
            </a:r>
            <a:r>
              <a:rPr lang="en-US" sz="2000" b="1" baseline="30000" smtClean="0">
                <a:solidFill>
                  <a:srgbClr val="FF8000"/>
                </a:solidFill>
              </a:rPr>
              <a:t>9</a:t>
            </a:r>
            <a:r>
              <a:rPr lang="en-US" sz="2000" b="1" smtClean="0">
                <a:solidFill>
                  <a:srgbClr val="FF8000"/>
                </a:solidFill>
              </a:rPr>
              <a:t> = 2048  (This is the formula for a geometric sequence!)</a:t>
            </a:r>
            <a:endParaRPr lang="en-US" sz="440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FF0000"/>
                </a:solidFill>
              </a:rPr>
              <a:t>Therefore:</a:t>
            </a:r>
            <a:r>
              <a:rPr lang="en-US" sz="2000" b="1" smtClean="0">
                <a:solidFill>
                  <a:srgbClr val="FF0000"/>
                </a:solidFill>
              </a:rPr>
              <a:t>  	</a:t>
            </a:r>
            <a:r>
              <a:rPr lang="en-US" sz="2000" smtClean="0"/>
              <a:t>S</a:t>
            </a:r>
            <a:r>
              <a:rPr lang="en-US" sz="2000" baseline="-25000" smtClean="0"/>
              <a:t>n</a:t>
            </a:r>
            <a:r>
              <a:rPr lang="en-US" sz="2000" smtClean="0"/>
              <a:t> = [a</a:t>
            </a:r>
            <a:r>
              <a:rPr lang="en-US" sz="2000" baseline="-25000" smtClean="0"/>
              <a:t>1</a:t>
            </a:r>
            <a:r>
              <a:rPr lang="en-US" sz="2000" smtClean="0"/>
              <a:t>(1 - r</a:t>
            </a:r>
            <a:r>
              <a:rPr lang="en-US" sz="2000" baseline="30000" smtClean="0"/>
              <a:t>n</a:t>
            </a:r>
            <a:r>
              <a:rPr lang="en-US" sz="2000" smtClean="0"/>
              <a:t>)/(1 - r)],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FF0000"/>
                </a:solidFill>
              </a:rPr>
              <a:t>			S</a:t>
            </a:r>
            <a:r>
              <a:rPr lang="en-US" sz="1800" b="1" baseline="-30000" smtClean="0">
                <a:solidFill>
                  <a:srgbClr val="FF0000"/>
                </a:solidFill>
              </a:rPr>
              <a:t>10</a:t>
            </a:r>
            <a:r>
              <a:rPr lang="en-US" sz="2000" b="1" smtClean="0">
                <a:solidFill>
                  <a:srgbClr val="FF0000"/>
                </a:solidFill>
              </a:rPr>
              <a:t> = 4(1-2</a:t>
            </a:r>
            <a:r>
              <a:rPr lang="en-US" sz="1800" b="1" baseline="30000" smtClean="0">
                <a:solidFill>
                  <a:srgbClr val="FF0000"/>
                </a:solidFill>
              </a:rPr>
              <a:t>10</a:t>
            </a:r>
            <a:r>
              <a:rPr lang="en-US" sz="2000" b="1" smtClean="0">
                <a:solidFill>
                  <a:srgbClr val="FF0000"/>
                </a:solidFill>
              </a:rPr>
              <a:t>)/(1 - 2) = 4 </a:t>
            </a:r>
            <a:r>
              <a:rPr lang="en-US" sz="2000" b="1" baseline="30000" smtClean="0">
                <a:solidFill>
                  <a:srgbClr val="FF0000"/>
                </a:solidFill>
              </a:rPr>
              <a:t>.</a:t>
            </a:r>
            <a:r>
              <a:rPr lang="en-US" sz="2000" b="1" smtClean="0">
                <a:solidFill>
                  <a:srgbClr val="FF0000"/>
                </a:solidFill>
              </a:rPr>
              <a:t> 1023 = 4092</a:t>
            </a:r>
            <a:r>
              <a:rPr lang="en-US" sz="440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Definitions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Definitions:</a:t>
            </a:r>
            <a:r>
              <a:rPr lang="en-US" sz="2400" smtClean="0"/>
              <a:t>  (yes, that's right, this is important, know these!)</a:t>
            </a:r>
          </a:p>
          <a:p>
            <a:pPr>
              <a:lnSpc>
                <a:spcPct val="90000"/>
              </a:lnSpc>
            </a:pPr>
            <a:r>
              <a:rPr lang="en-US" sz="2400" b="1" smtClean="0"/>
              <a:t>A </a:t>
            </a:r>
            <a:r>
              <a:rPr lang="en-US" sz="2400" b="1" u="sng" smtClean="0"/>
              <a:t>sequence</a:t>
            </a:r>
            <a:r>
              <a:rPr lang="en-US" sz="2400" b="1" smtClean="0"/>
              <a:t> is a set of numbers, called terms, arranged in some particular order.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b="1" smtClean="0"/>
              <a:t>An </a:t>
            </a:r>
            <a:r>
              <a:rPr lang="en-US" sz="2400" b="1" u="sng" smtClean="0"/>
              <a:t>arithmetic sequence</a:t>
            </a:r>
            <a:r>
              <a:rPr lang="en-US" sz="2400" b="1" smtClean="0"/>
              <a:t> is a sequence with the difference between two consecutive terms constant.  The difference is called the </a:t>
            </a:r>
            <a:r>
              <a:rPr lang="en-US" sz="2400" b="1" i="1" smtClean="0"/>
              <a:t>common difference.</a:t>
            </a:r>
            <a:r>
              <a:rPr lang="en-US" sz="2400" b="1" smtClean="0"/>
              <a:t> ( isn't that clever!)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b="1" smtClean="0"/>
              <a:t>A </a:t>
            </a:r>
            <a:r>
              <a:rPr lang="en-US" sz="2400" b="1" u="sng" smtClean="0"/>
              <a:t>geometric sequence</a:t>
            </a:r>
            <a:r>
              <a:rPr lang="en-US" sz="2400" b="1" smtClean="0"/>
              <a:t> is a sequence with a common ratio, r</a:t>
            </a:r>
            <a:r>
              <a:rPr lang="en-US" sz="2400" b="1" i="1" smtClean="0"/>
              <a:t>.</a:t>
            </a:r>
            <a:r>
              <a:rPr lang="en-US" sz="2400" b="1" smtClean="0"/>
              <a:t> (cleverness two!)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i.e. The ratio of successive terms in a geometric sequence is a constant called the common ratio, 	denoted r.</a:t>
            </a:r>
            <a:endParaRPr lang="en-US" sz="20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Example: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Find the sum of the first 10 terms of the</a:t>
            </a:r>
          </a:p>
          <a:p>
            <a:pPr>
              <a:buFontTx/>
              <a:buNone/>
            </a:pPr>
            <a:r>
              <a:rPr lang="en-US" smtClean="0"/>
              <a:t>geometric series  9 + 36 + 144 + 576 + ...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Answer:   	S</a:t>
            </a:r>
            <a:r>
              <a:rPr lang="en-US" baseline="-25000" smtClean="0"/>
              <a:t>n</a:t>
            </a:r>
            <a:r>
              <a:rPr lang="en-US" smtClean="0"/>
              <a:t> = [(1 - r</a:t>
            </a:r>
            <a:r>
              <a:rPr lang="en-US" baseline="30000" smtClean="0"/>
              <a:t>n</a:t>
            </a:r>
            <a:r>
              <a:rPr lang="en-US" smtClean="0"/>
              <a:t>)/(1 - r)]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[9(1- 4</a:t>
            </a:r>
            <a:r>
              <a:rPr lang="en-US" baseline="30000" smtClean="0"/>
              <a:t>10</a:t>
            </a:r>
            <a:r>
              <a:rPr lang="en-US" smtClean="0"/>
              <a:t>)/(1-4)]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[9(-1048575)/(-3)]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28,311,525</a:t>
            </a:r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Example:</a:t>
            </a: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Find the sum of the first 10 terms of the</a:t>
            </a:r>
          </a:p>
          <a:p>
            <a:pPr>
              <a:buFontTx/>
              <a:buNone/>
            </a:pPr>
            <a:r>
              <a:rPr lang="en-US" smtClean="0"/>
              <a:t>geometric series   -6 + -30 + -150 + -750 + ...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Answer:   	S</a:t>
            </a:r>
            <a:r>
              <a:rPr lang="en-US" baseline="-25000" smtClean="0"/>
              <a:t>n</a:t>
            </a:r>
            <a:r>
              <a:rPr lang="en-US" smtClean="0"/>
              <a:t> = [(1 - r</a:t>
            </a:r>
            <a:r>
              <a:rPr lang="en-US" baseline="30000" smtClean="0"/>
              <a:t>n</a:t>
            </a:r>
            <a:r>
              <a:rPr lang="en-US" smtClean="0"/>
              <a:t>)/(1 - r)]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[-6(1- 5</a:t>
            </a:r>
            <a:r>
              <a:rPr lang="en-US" baseline="30000" smtClean="0"/>
              <a:t>10</a:t>
            </a:r>
            <a:r>
              <a:rPr lang="en-US" smtClean="0"/>
              <a:t>)/(1-5)]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[-6(-9765624)/(-4)]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-234,374,976</a:t>
            </a:r>
          </a:p>
          <a:p>
            <a:endParaRPr lang="en-US" smtClean="0"/>
          </a:p>
        </p:txBody>
      </p:sp>
    </p:spTree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Example:</a:t>
            </a: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Find the sum of the first 10 terms of the</a:t>
            </a:r>
          </a:p>
          <a:p>
            <a:pPr>
              <a:buFontTx/>
              <a:buNone/>
            </a:pPr>
            <a:r>
              <a:rPr lang="en-US" smtClean="0"/>
              <a:t>geometric series   8 + 56 + 392 + 2744 + ...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Answer:   	S</a:t>
            </a:r>
            <a:r>
              <a:rPr lang="en-US" baseline="-25000" smtClean="0"/>
              <a:t>n</a:t>
            </a:r>
            <a:r>
              <a:rPr lang="en-US" smtClean="0"/>
              <a:t> = [(1 - r</a:t>
            </a:r>
            <a:r>
              <a:rPr lang="en-US" baseline="30000" smtClean="0"/>
              <a:t>n</a:t>
            </a:r>
            <a:r>
              <a:rPr lang="en-US" smtClean="0"/>
              <a:t>)/(1 - r)]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[8(1- 7</a:t>
            </a:r>
            <a:r>
              <a:rPr lang="en-US" baseline="30000" smtClean="0"/>
              <a:t>10</a:t>
            </a:r>
            <a:r>
              <a:rPr lang="en-US" smtClean="0"/>
              <a:t>)/(1-7)]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[8(-282,475,248)/(-6)]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13,558,811,900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Example:</a:t>
            </a: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Find the sum of the first 10 terms of the</a:t>
            </a:r>
          </a:p>
          <a:p>
            <a:pPr>
              <a:buFontTx/>
              <a:buNone/>
            </a:pPr>
            <a:r>
              <a:rPr lang="en-US" smtClean="0"/>
              <a:t>geometric series   4 + 12 + 36 + 108 + ...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Answer:   	S</a:t>
            </a:r>
            <a:r>
              <a:rPr lang="en-US" baseline="-25000" smtClean="0"/>
              <a:t>n</a:t>
            </a:r>
            <a:r>
              <a:rPr lang="en-US" smtClean="0"/>
              <a:t> = [(1 - r</a:t>
            </a:r>
            <a:r>
              <a:rPr lang="en-US" baseline="30000" smtClean="0"/>
              <a:t>n</a:t>
            </a:r>
            <a:r>
              <a:rPr lang="en-US" smtClean="0"/>
              <a:t>)/(1 - r)]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[4(1- 3</a:t>
            </a:r>
            <a:r>
              <a:rPr lang="en-US" baseline="30000" smtClean="0"/>
              <a:t>10</a:t>
            </a:r>
            <a:r>
              <a:rPr lang="en-US" smtClean="0"/>
              <a:t>)/(1-3)]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[4(-59,048)/(-2)]</a:t>
            </a:r>
          </a:p>
          <a:p>
            <a:pPr>
              <a:buFontTx/>
              <a:buNone/>
            </a:pPr>
            <a:r>
              <a:rPr lang="en-US" smtClean="0"/>
              <a:t>			S</a:t>
            </a:r>
            <a:r>
              <a:rPr lang="en-US" baseline="-25000" smtClean="0"/>
              <a:t>n</a:t>
            </a:r>
            <a:r>
              <a:rPr lang="en-US" smtClean="0"/>
              <a:t> = 472,384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MCj0156953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219200"/>
            <a:ext cx="7391400" cy="4306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Examples: Find the common ratio of the following:</a:t>
            </a: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1) 1, 2, 4, 8, 16, 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	r =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2) 27, 9, 3, 1, 1/3, 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	r = 1/3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3) 3, 6, 12, 24, 48, 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	r =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4) 1/2, -1, 2, -4, 8, 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	r = -2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/>
              <a:t>Examples: Find the next term in each of the previous sequences. 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z="2800" smtClean="0"/>
              <a:t>1)  1, 2, 4, 8, 16, ...</a:t>
            </a:r>
          </a:p>
          <a:p>
            <a:pPr marL="990600" lvl="1" indent="-533400">
              <a:buFontTx/>
              <a:buNone/>
            </a:pPr>
            <a:r>
              <a:rPr lang="en-US" sz="2400" smtClean="0"/>
              <a:t>	32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2)  27, 9, 3, 1, 1/3, ...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		1/9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3)  3, 6, 12, 24, 48, ...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		96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4)  1/2, -1, 2, -4, 8, ...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		-16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u="sng" smtClean="0"/>
              <a:t>Let's play guess the sequence!:</a:t>
            </a:r>
            <a:r>
              <a:rPr lang="en-US" smtClean="0"/>
              <a:t> I give you a</a:t>
            </a:r>
          </a:p>
          <a:p>
            <a:pPr marL="609600" indent="-609600" algn="ctr">
              <a:buFontTx/>
              <a:buNone/>
            </a:pPr>
            <a:r>
              <a:rPr lang="en-US" smtClean="0"/>
              <a:t>sequence and you guess the type. </a:t>
            </a:r>
          </a:p>
          <a:p>
            <a:pPr marL="609600" indent="-609600" algn="ctr">
              <a:buFontTx/>
              <a:buNone/>
            </a:pPr>
            <a:endParaRPr lang="en-US" smtClean="0"/>
          </a:p>
          <a:p>
            <a:pPr marL="609600" indent="-609600" algn="ctr">
              <a:buFontTx/>
              <a:buAutoNum type="arabicPeriod"/>
            </a:pPr>
            <a:r>
              <a:rPr lang="en-US" smtClean="0"/>
              <a:t>3, 8, 13, 18, 23, . . .  </a:t>
            </a:r>
            <a:endParaRPr lang="en-US" sz="2400" smtClean="0"/>
          </a:p>
          <a:p>
            <a:pPr marL="609600" indent="-609600" algn="ctr">
              <a:buFontTx/>
              <a:buAutoNum type="arabicPeriod"/>
            </a:pPr>
            <a:r>
              <a:rPr lang="en-US" b="1" smtClean="0"/>
              <a:t>1, 2, 4, 8, 16, . . .</a:t>
            </a:r>
            <a:r>
              <a:rPr lang="en-US" smtClean="0"/>
              <a:t> </a:t>
            </a:r>
          </a:p>
          <a:p>
            <a:pPr marL="609600" indent="-609600" algn="ctr">
              <a:buFontTx/>
              <a:buAutoNum type="arabicPeriod"/>
            </a:pPr>
            <a:r>
              <a:rPr lang="en-US" smtClean="0"/>
              <a:t>24, 12, 6, 3, 3/2, 3/4, . . .  </a:t>
            </a:r>
          </a:p>
          <a:p>
            <a:pPr marL="609600" indent="-609600" algn="ctr">
              <a:buFontTx/>
              <a:buAutoNum type="arabicPeriod"/>
            </a:pPr>
            <a:r>
              <a:rPr lang="en-US" b="1" smtClean="0"/>
              <a:t>55, 51, 47, 43, 39, 35, . . .</a:t>
            </a:r>
            <a:r>
              <a:rPr lang="en-US" smtClean="0"/>
              <a:t> </a:t>
            </a:r>
          </a:p>
          <a:p>
            <a:pPr marL="609600" indent="-609600" algn="ctr">
              <a:buFontTx/>
              <a:buAutoNum type="arabicPeriod"/>
            </a:pPr>
            <a:r>
              <a:rPr lang="en-US" smtClean="0"/>
              <a:t>2, 5, 10, 17, . . .   </a:t>
            </a:r>
          </a:p>
          <a:p>
            <a:pPr marL="609600" indent="-609600" algn="ctr">
              <a:buFontTx/>
              <a:buAutoNum type="arabicPeriod"/>
            </a:pPr>
            <a:r>
              <a:rPr lang="en-US" b="1" smtClean="0"/>
              <a:t>1, 4, 9, 16, 25, 36, . . .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Answers!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1) Arithmetic, the common difference d = 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2) Geometric, the common ratio r =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3) Geometric, r = 1/2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4) Arithmetic, d = -4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5) Neither, why? (How about no common difference or ratio!)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6) Neither again! (This looks familiar, could it be from geometry?)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This is important!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smtClean="0">
                <a:solidFill>
                  <a:srgbClr val="FF0000"/>
                </a:solidFill>
              </a:rPr>
              <a:t>Arithmetic formula:</a:t>
            </a:r>
            <a:r>
              <a:rPr lang="en-US" b="1" smtClean="0"/>
              <a:t>      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smtClean="0"/>
              <a:t>a</a:t>
            </a:r>
            <a:r>
              <a:rPr lang="en-US" b="1" baseline="-25000" smtClean="0"/>
              <a:t>n</a:t>
            </a:r>
            <a:r>
              <a:rPr lang="en-US" b="1" smtClean="0"/>
              <a:t>  =  a</a:t>
            </a:r>
            <a:r>
              <a:rPr lang="en-US" b="1" baseline="-25000" smtClean="0"/>
              <a:t>1</a:t>
            </a:r>
            <a:r>
              <a:rPr lang="en-US" b="1" smtClean="0"/>
              <a:t>  +  (n - 1)d</a:t>
            </a: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a</a:t>
            </a:r>
            <a:r>
              <a:rPr lang="en-US" b="1" baseline="-25000" smtClean="0"/>
              <a:t>n</a:t>
            </a:r>
            <a:r>
              <a:rPr lang="en-US" b="1" smtClean="0"/>
              <a:t>  is the nth term, a</a:t>
            </a:r>
            <a:r>
              <a:rPr lang="en-US" b="1" baseline="-25000" smtClean="0"/>
              <a:t>1</a:t>
            </a:r>
            <a:r>
              <a:rPr lang="en-US" b="1" smtClean="0"/>
              <a:t> is the first term, and d is the common difference.</a:t>
            </a: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 </a:t>
            </a:r>
            <a:r>
              <a:rPr lang="en-US" b="1" u="sng" smtClean="0">
                <a:solidFill>
                  <a:srgbClr val="FF0000"/>
                </a:solidFill>
              </a:rPr>
              <a:t>Geometric formula:</a:t>
            </a:r>
            <a:r>
              <a:rPr lang="en-US" b="1" smtClean="0">
                <a:solidFill>
                  <a:srgbClr val="FF0000"/>
                </a:solidFill>
              </a:rPr>
              <a:t> </a:t>
            </a:r>
            <a:r>
              <a:rPr lang="en-US" b="1" smtClean="0"/>
              <a:t>        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	a</a:t>
            </a:r>
            <a:r>
              <a:rPr lang="en-US" b="1" baseline="-25000" smtClean="0"/>
              <a:t>n</a:t>
            </a:r>
            <a:r>
              <a:rPr lang="en-US" b="1" smtClean="0"/>
              <a:t> = a</a:t>
            </a:r>
            <a:r>
              <a:rPr lang="en-US" b="1" baseline="-25000" smtClean="0"/>
              <a:t>1</a:t>
            </a:r>
            <a:r>
              <a:rPr lang="en-US" b="1" smtClean="0"/>
              <a:t> . r </a:t>
            </a:r>
            <a:r>
              <a:rPr lang="en-US" b="1" baseline="30000" smtClean="0"/>
              <a:t>(n - 1)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a</a:t>
            </a:r>
            <a:r>
              <a:rPr lang="en-US" b="1" baseline="-25000" smtClean="0"/>
              <a:t>n</a:t>
            </a:r>
            <a:r>
              <a:rPr lang="en-US" b="1" smtClean="0"/>
              <a:t> is the nth term, a</a:t>
            </a:r>
            <a:r>
              <a:rPr lang="en-US" b="1" baseline="-25000" smtClean="0"/>
              <a:t>1</a:t>
            </a:r>
            <a:r>
              <a:rPr lang="en-US" b="1" smtClean="0"/>
              <a:t> is the first term, and r is the common ratio.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u="sng" smtClean="0"/>
              <a:t>Sample problems</a:t>
            </a:r>
            <a:r>
              <a:rPr lang="en-US" b="1" smtClean="0"/>
              <a:t>: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b="1" smtClean="0"/>
              <a:t>Find the first four terms and state whether the sequence is arithmetic, geometric, or neither.</a:t>
            </a:r>
          </a:p>
          <a:p>
            <a:pPr>
              <a:buFontTx/>
              <a:buNone/>
            </a:pPr>
            <a:endParaRPr lang="en-US" sz="2400" b="1" smtClean="0"/>
          </a:p>
          <a:p>
            <a:pPr>
              <a:buFontTx/>
              <a:buNone/>
            </a:pPr>
            <a:r>
              <a:rPr lang="en-US" b="1" smtClean="0"/>
              <a:t>1)  a</a:t>
            </a:r>
            <a:r>
              <a:rPr lang="en-US" b="1" baseline="-25000" smtClean="0"/>
              <a:t>n</a:t>
            </a:r>
            <a:r>
              <a:rPr lang="en-US" b="1" smtClean="0"/>
              <a:t> = 3n + 2   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r>
              <a:rPr lang="en-US" b="1" smtClean="0"/>
              <a:t>2) a</a:t>
            </a:r>
            <a:r>
              <a:rPr lang="en-US" b="1" baseline="-25000" smtClean="0"/>
              <a:t>n</a:t>
            </a:r>
            <a:r>
              <a:rPr lang="en-US" b="1" smtClean="0"/>
              <a:t> = n</a:t>
            </a:r>
            <a:r>
              <a:rPr lang="en-US" b="1" baseline="30000" smtClean="0"/>
              <a:t>2</a:t>
            </a:r>
            <a:r>
              <a:rPr lang="en-US" b="1" smtClean="0"/>
              <a:t> + 1  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r>
              <a:rPr lang="en-US" b="1" smtClean="0"/>
              <a:t>3)  a</a:t>
            </a:r>
            <a:r>
              <a:rPr lang="en-US" b="1" baseline="-25000" smtClean="0"/>
              <a:t>n</a:t>
            </a:r>
            <a:r>
              <a:rPr lang="en-US" b="1" smtClean="0"/>
              <a:t> = 3*2</a:t>
            </a:r>
            <a:r>
              <a:rPr lang="en-US" b="1" baseline="30000" smtClean="0"/>
              <a:t>n</a:t>
            </a:r>
            <a:r>
              <a:rPr lang="en-US" b="1" smtClean="0"/>
              <a:t>                              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Answers: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smtClean="0"/>
              <a:t>1)  a</a:t>
            </a:r>
            <a:r>
              <a:rPr lang="en-US" b="1" baseline="-25000" smtClean="0"/>
              <a:t>n</a:t>
            </a:r>
            <a:r>
              <a:rPr lang="en-US" b="1" smtClean="0"/>
              <a:t> = 3n + 2  </a:t>
            </a:r>
          </a:p>
          <a:p>
            <a:pPr>
              <a:buFontTx/>
              <a:buNone/>
            </a:pPr>
            <a:r>
              <a:rPr lang="en-US" b="1" smtClean="0"/>
              <a:t>	To find the first four terms, in a row, replace n with 1, then 2, then 3 and 4 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Answer: 5, 8, 11, 14          </a:t>
            </a:r>
          </a:p>
          <a:p>
            <a:pPr>
              <a:buFontTx/>
              <a:buNone/>
            </a:pPr>
            <a:r>
              <a:rPr lang="en-US" b="1" smtClean="0"/>
              <a:t>		</a:t>
            </a:r>
          </a:p>
          <a:p>
            <a:pPr>
              <a:buFontTx/>
              <a:buNone/>
            </a:pPr>
            <a:r>
              <a:rPr lang="en-US" b="1" smtClean="0"/>
              <a:t>		The sequence is </a:t>
            </a:r>
            <a:r>
              <a:rPr lang="en-US" b="1" smtClean="0">
                <a:solidFill>
                  <a:srgbClr val="FFFF00"/>
                </a:solidFill>
              </a:rPr>
              <a:t>arithmetic!</a:t>
            </a:r>
            <a:r>
              <a:rPr lang="en-US" b="1" smtClean="0"/>
              <a:t>  d = 3</a:t>
            </a:r>
          </a:p>
          <a:p>
            <a:pPr>
              <a:buFontTx/>
              <a:buNone/>
            </a:pPr>
            <a:endParaRPr lang="en-US" b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CHWK">
  <a:themeElements>
    <a:clrScheme name="PATCHWK 1">
      <a:dk1>
        <a:srgbClr val="6C0093"/>
      </a:dk1>
      <a:lt1>
        <a:srgbClr val="FFFFFF"/>
      </a:lt1>
      <a:dk2>
        <a:srgbClr val="0006B0"/>
      </a:dk2>
      <a:lt2>
        <a:srgbClr val="00B7A5"/>
      </a:lt2>
      <a:accent1>
        <a:srgbClr val="B50069"/>
      </a:accent1>
      <a:accent2>
        <a:srgbClr val="0100B4"/>
      </a:accent2>
      <a:accent3>
        <a:srgbClr val="AAAAD4"/>
      </a:accent3>
      <a:accent4>
        <a:srgbClr val="DADADA"/>
      </a:accent4>
      <a:accent5>
        <a:srgbClr val="D7AAB9"/>
      </a:accent5>
      <a:accent6>
        <a:srgbClr val="0100A3"/>
      </a:accent6>
      <a:hlink>
        <a:srgbClr val="F297CD"/>
      </a:hlink>
      <a:folHlink>
        <a:srgbClr val="751FE6"/>
      </a:folHlink>
    </a:clrScheme>
    <a:fontScheme name="PATCHW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ATCHWK 1">
        <a:dk1>
          <a:srgbClr val="6C0093"/>
        </a:dk1>
        <a:lt1>
          <a:srgbClr val="FFFFFF"/>
        </a:lt1>
        <a:dk2>
          <a:srgbClr val="0006B0"/>
        </a:dk2>
        <a:lt2>
          <a:srgbClr val="00B7A5"/>
        </a:lt2>
        <a:accent1>
          <a:srgbClr val="B50069"/>
        </a:accent1>
        <a:accent2>
          <a:srgbClr val="0100B4"/>
        </a:accent2>
        <a:accent3>
          <a:srgbClr val="AAAAD4"/>
        </a:accent3>
        <a:accent4>
          <a:srgbClr val="DADADA"/>
        </a:accent4>
        <a:accent5>
          <a:srgbClr val="D7AAB9"/>
        </a:accent5>
        <a:accent6>
          <a:srgbClr val="0100A3"/>
        </a:accent6>
        <a:hlink>
          <a:srgbClr val="F297CD"/>
        </a:hlink>
        <a:folHlink>
          <a:srgbClr val="751F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CHWK 2">
        <a:dk1>
          <a:srgbClr val="081D58"/>
        </a:dk1>
        <a:lt1>
          <a:srgbClr val="FFFFFF"/>
        </a:lt1>
        <a:dk2>
          <a:srgbClr val="CF0E30"/>
        </a:dk2>
        <a:lt2>
          <a:srgbClr val="CECECE"/>
        </a:lt2>
        <a:accent1>
          <a:srgbClr val="79A0FE"/>
        </a:accent1>
        <a:accent2>
          <a:srgbClr val="8CF4EA"/>
        </a:accent2>
        <a:accent3>
          <a:srgbClr val="FFFFFF"/>
        </a:accent3>
        <a:accent4>
          <a:srgbClr val="06174A"/>
        </a:accent4>
        <a:accent5>
          <a:srgbClr val="BECDFE"/>
        </a:accent5>
        <a:accent6>
          <a:srgbClr val="7EDDD4"/>
        </a:accent6>
        <a:hlink>
          <a:srgbClr val="F39FD1"/>
        </a:hlink>
        <a:folHlink>
          <a:srgbClr val="FCFE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CHWK 3">
        <a:dk1>
          <a:srgbClr val="474747"/>
        </a:dk1>
        <a:lt1>
          <a:srgbClr val="FFFFFF"/>
        </a:lt1>
        <a:dk2>
          <a:srgbClr val="000000"/>
        </a:dk2>
        <a:lt2>
          <a:srgbClr val="CECECE"/>
        </a:lt2>
        <a:accent1>
          <a:srgbClr val="919191"/>
        </a:accent1>
        <a:accent2>
          <a:srgbClr val="ABABAB"/>
        </a:accent2>
        <a:accent3>
          <a:srgbClr val="FFFFFF"/>
        </a:accent3>
        <a:accent4>
          <a:srgbClr val="3B3B3B"/>
        </a:accent4>
        <a:accent5>
          <a:srgbClr val="C7C7C7"/>
        </a:accent5>
        <a:accent6>
          <a:srgbClr val="9B9B9B"/>
        </a:accent6>
        <a:hlink>
          <a:srgbClr val="676767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PATCHWK</Template>
  <TotalTime>97</TotalTime>
  <Words>332</Words>
  <Application>Microsoft Office PowerPoint</Application>
  <PresentationFormat>On-screen Show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Times New Roman</vt:lpstr>
      <vt:lpstr>Arial</vt:lpstr>
      <vt:lpstr>Calibri</vt:lpstr>
      <vt:lpstr>PATCHWK</vt:lpstr>
      <vt:lpstr>Geometric Sequences</vt:lpstr>
      <vt:lpstr>Definitions</vt:lpstr>
      <vt:lpstr>PowerPoint Presentation</vt:lpstr>
      <vt:lpstr>Examples: Find the next term in each of the previous sequences.  </vt:lpstr>
      <vt:lpstr>PowerPoint Presentation</vt:lpstr>
      <vt:lpstr>Answers! </vt:lpstr>
      <vt:lpstr>This is important! </vt:lpstr>
      <vt:lpstr>Sample problems:</vt:lpstr>
      <vt:lpstr>Answers: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    How to find the sum of a finite Geometric Series    </vt:lpstr>
      <vt:lpstr>PowerPoint Presentation</vt:lpstr>
      <vt:lpstr>Example problem: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Sequences</dc:title>
  <dc:creator>Paige Baker</dc:creator>
  <cp:lastModifiedBy>Teacher E-Solutions</cp:lastModifiedBy>
  <cp:revision>9</cp:revision>
  <dcterms:created xsi:type="dcterms:W3CDTF">2006-04-02T22:16:41Z</dcterms:created>
  <dcterms:modified xsi:type="dcterms:W3CDTF">2019-01-18T17:07:50Z</dcterms:modified>
</cp:coreProperties>
</file>