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78" r:id="rId4"/>
    <p:sldId id="27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3" r:id="rId19"/>
    <p:sldId id="271" r:id="rId20"/>
    <p:sldId id="274" r:id="rId21"/>
    <p:sldId id="275" r:id="rId22"/>
    <p:sldId id="276" r:id="rId23"/>
    <p:sldId id="277" r:id="rId24"/>
    <p:sldId id="272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0163" y="6350"/>
            <a:ext cx="9194801" cy="6834188"/>
            <a:chOff x="-19" y="4"/>
            <a:chExt cx="5792" cy="4305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57" y="4"/>
              <a:ext cx="5603" cy="232"/>
              <a:chOff x="57" y="4"/>
              <a:chExt cx="5603" cy="232"/>
            </a:xfrm>
          </p:grpSpPr>
          <p:sp>
            <p:nvSpPr>
              <p:cNvPr id="116" name="AutoShape 4"/>
              <p:cNvSpPr>
                <a:spLocks noChangeArrowheads="1"/>
              </p:cNvSpPr>
              <p:nvPr/>
            </p:nvSpPr>
            <p:spPr bwMode="auto">
              <a:xfrm flipH="1">
                <a:off x="57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AutoShape 5"/>
              <p:cNvSpPr>
                <a:spLocks noChangeArrowheads="1"/>
              </p:cNvSpPr>
              <p:nvPr/>
            </p:nvSpPr>
            <p:spPr bwMode="auto">
              <a:xfrm rot="10800000">
                <a:off x="19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" name="AutoShape 6"/>
              <p:cNvSpPr>
                <a:spLocks noChangeArrowheads="1"/>
              </p:cNvSpPr>
              <p:nvPr/>
            </p:nvSpPr>
            <p:spPr bwMode="auto">
              <a:xfrm flipH="1">
                <a:off x="32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" name="AutoShape 7"/>
              <p:cNvSpPr>
                <a:spLocks noChangeArrowheads="1"/>
              </p:cNvSpPr>
              <p:nvPr/>
            </p:nvSpPr>
            <p:spPr bwMode="auto">
              <a:xfrm rot="10800000">
                <a:off x="460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AutoShape 8"/>
              <p:cNvSpPr>
                <a:spLocks noChangeArrowheads="1"/>
              </p:cNvSpPr>
              <p:nvPr/>
            </p:nvSpPr>
            <p:spPr bwMode="auto">
              <a:xfrm flipH="1">
                <a:off x="593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" name="AutoShape 9"/>
              <p:cNvSpPr>
                <a:spLocks noChangeArrowheads="1"/>
              </p:cNvSpPr>
              <p:nvPr/>
            </p:nvSpPr>
            <p:spPr bwMode="auto">
              <a:xfrm rot="10800000">
                <a:off x="726" y="4"/>
                <a:ext cx="273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" name="AutoShape 10"/>
              <p:cNvSpPr>
                <a:spLocks noChangeArrowheads="1"/>
              </p:cNvSpPr>
              <p:nvPr/>
            </p:nvSpPr>
            <p:spPr bwMode="auto">
              <a:xfrm flipH="1">
                <a:off x="860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" name="AutoShape 11"/>
              <p:cNvSpPr>
                <a:spLocks noChangeArrowheads="1"/>
              </p:cNvSpPr>
              <p:nvPr/>
            </p:nvSpPr>
            <p:spPr bwMode="auto">
              <a:xfrm rot="10800000">
                <a:off x="98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4" name="AutoShape 12"/>
              <p:cNvSpPr>
                <a:spLocks noChangeArrowheads="1"/>
              </p:cNvSpPr>
              <p:nvPr/>
            </p:nvSpPr>
            <p:spPr bwMode="auto">
              <a:xfrm flipH="1">
                <a:off x="1125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" name="AutoShape 13"/>
              <p:cNvSpPr>
                <a:spLocks noChangeArrowheads="1"/>
              </p:cNvSpPr>
              <p:nvPr/>
            </p:nvSpPr>
            <p:spPr bwMode="auto">
              <a:xfrm rot="10800000">
                <a:off x="125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AutoShape 14"/>
              <p:cNvSpPr>
                <a:spLocks noChangeArrowheads="1"/>
              </p:cNvSpPr>
              <p:nvPr/>
            </p:nvSpPr>
            <p:spPr bwMode="auto">
              <a:xfrm flipH="1">
                <a:off x="138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" name="AutoShape 15"/>
              <p:cNvSpPr>
                <a:spLocks noChangeArrowheads="1"/>
              </p:cNvSpPr>
              <p:nvPr/>
            </p:nvSpPr>
            <p:spPr bwMode="auto">
              <a:xfrm rot="10800000">
                <a:off x="1522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" name="AutoShape 16"/>
              <p:cNvSpPr>
                <a:spLocks noChangeArrowheads="1"/>
              </p:cNvSpPr>
              <p:nvPr/>
            </p:nvSpPr>
            <p:spPr bwMode="auto">
              <a:xfrm flipH="1">
                <a:off x="1656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" name="AutoShape 17"/>
              <p:cNvSpPr>
                <a:spLocks noChangeArrowheads="1"/>
              </p:cNvSpPr>
              <p:nvPr/>
            </p:nvSpPr>
            <p:spPr bwMode="auto">
              <a:xfrm rot="10800000">
                <a:off x="178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" name="AutoShape 18"/>
              <p:cNvSpPr>
                <a:spLocks noChangeArrowheads="1"/>
              </p:cNvSpPr>
              <p:nvPr/>
            </p:nvSpPr>
            <p:spPr bwMode="auto">
              <a:xfrm flipH="1">
                <a:off x="1920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1" name="AutoShape 19"/>
              <p:cNvSpPr>
                <a:spLocks noChangeArrowheads="1"/>
              </p:cNvSpPr>
              <p:nvPr/>
            </p:nvSpPr>
            <p:spPr bwMode="auto">
              <a:xfrm rot="10800000">
                <a:off x="2054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AutoShape 20"/>
              <p:cNvSpPr>
                <a:spLocks noChangeArrowheads="1"/>
              </p:cNvSpPr>
              <p:nvPr/>
            </p:nvSpPr>
            <p:spPr bwMode="auto">
              <a:xfrm flipH="1">
                <a:off x="2187" y="4"/>
                <a:ext cx="273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" name="AutoShape 21"/>
              <p:cNvSpPr>
                <a:spLocks noChangeArrowheads="1"/>
              </p:cNvSpPr>
              <p:nvPr/>
            </p:nvSpPr>
            <p:spPr bwMode="auto">
              <a:xfrm rot="10800000">
                <a:off x="231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4" name="AutoShape 22"/>
              <p:cNvSpPr>
                <a:spLocks noChangeArrowheads="1"/>
              </p:cNvSpPr>
              <p:nvPr/>
            </p:nvSpPr>
            <p:spPr bwMode="auto">
              <a:xfrm flipH="1">
                <a:off x="245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5" name="AutoShape 23"/>
              <p:cNvSpPr>
                <a:spLocks noChangeArrowheads="1"/>
              </p:cNvSpPr>
              <p:nvPr/>
            </p:nvSpPr>
            <p:spPr bwMode="auto">
              <a:xfrm rot="10800000">
                <a:off x="2584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6" name="AutoShape 24"/>
              <p:cNvSpPr>
                <a:spLocks noChangeArrowheads="1"/>
              </p:cNvSpPr>
              <p:nvPr/>
            </p:nvSpPr>
            <p:spPr bwMode="auto">
              <a:xfrm flipH="1">
                <a:off x="2718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7" name="AutoShape 25"/>
              <p:cNvSpPr>
                <a:spLocks noChangeArrowheads="1"/>
              </p:cNvSpPr>
              <p:nvPr/>
            </p:nvSpPr>
            <p:spPr bwMode="auto">
              <a:xfrm rot="10800000">
                <a:off x="2851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" name="AutoShape 26"/>
              <p:cNvSpPr>
                <a:spLocks noChangeArrowheads="1"/>
              </p:cNvSpPr>
              <p:nvPr/>
            </p:nvSpPr>
            <p:spPr bwMode="auto">
              <a:xfrm flipH="1">
                <a:off x="2982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" name="AutoShape 27"/>
              <p:cNvSpPr>
                <a:spLocks noChangeArrowheads="1"/>
              </p:cNvSpPr>
              <p:nvPr/>
            </p:nvSpPr>
            <p:spPr bwMode="auto">
              <a:xfrm rot="10800000">
                <a:off x="3115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" name="AutoShape 28"/>
              <p:cNvSpPr>
                <a:spLocks noChangeArrowheads="1"/>
              </p:cNvSpPr>
              <p:nvPr/>
            </p:nvSpPr>
            <p:spPr bwMode="auto">
              <a:xfrm flipH="1">
                <a:off x="324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1" name="AutoShape 29"/>
              <p:cNvSpPr>
                <a:spLocks noChangeArrowheads="1"/>
              </p:cNvSpPr>
              <p:nvPr/>
            </p:nvSpPr>
            <p:spPr bwMode="auto">
              <a:xfrm rot="10800000">
                <a:off x="3381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" name="AutoShape 30"/>
              <p:cNvSpPr>
                <a:spLocks noChangeArrowheads="1"/>
              </p:cNvSpPr>
              <p:nvPr/>
            </p:nvSpPr>
            <p:spPr bwMode="auto">
              <a:xfrm flipH="1">
                <a:off x="3515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" name="AutoShape 31"/>
              <p:cNvSpPr>
                <a:spLocks noChangeArrowheads="1"/>
              </p:cNvSpPr>
              <p:nvPr/>
            </p:nvSpPr>
            <p:spPr bwMode="auto">
              <a:xfrm rot="10800000">
                <a:off x="364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" name="AutoShape 32"/>
              <p:cNvSpPr>
                <a:spLocks noChangeArrowheads="1"/>
              </p:cNvSpPr>
              <p:nvPr/>
            </p:nvSpPr>
            <p:spPr bwMode="auto">
              <a:xfrm flipH="1">
                <a:off x="377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" name="AutoShape 33"/>
              <p:cNvSpPr>
                <a:spLocks noChangeArrowheads="1"/>
              </p:cNvSpPr>
              <p:nvPr/>
            </p:nvSpPr>
            <p:spPr bwMode="auto">
              <a:xfrm rot="10800000">
                <a:off x="391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" name="AutoShape 34"/>
              <p:cNvSpPr>
                <a:spLocks noChangeArrowheads="1"/>
              </p:cNvSpPr>
              <p:nvPr/>
            </p:nvSpPr>
            <p:spPr bwMode="auto">
              <a:xfrm flipH="1">
                <a:off x="4044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7" name="AutoShape 35"/>
              <p:cNvSpPr>
                <a:spLocks noChangeArrowheads="1"/>
              </p:cNvSpPr>
              <p:nvPr/>
            </p:nvSpPr>
            <p:spPr bwMode="auto">
              <a:xfrm rot="10800000">
                <a:off x="417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8" name="AutoShape 36"/>
              <p:cNvSpPr>
                <a:spLocks noChangeArrowheads="1"/>
              </p:cNvSpPr>
              <p:nvPr/>
            </p:nvSpPr>
            <p:spPr bwMode="auto">
              <a:xfrm flipH="1">
                <a:off x="4312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9" name="AutoShape 37"/>
              <p:cNvSpPr>
                <a:spLocks noChangeArrowheads="1"/>
              </p:cNvSpPr>
              <p:nvPr/>
            </p:nvSpPr>
            <p:spPr bwMode="auto">
              <a:xfrm rot="10800000">
                <a:off x="4444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" name="AutoShape 38"/>
              <p:cNvSpPr>
                <a:spLocks noChangeArrowheads="1"/>
              </p:cNvSpPr>
              <p:nvPr/>
            </p:nvSpPr>
            <p:spPr bwMode="auto">
              <a:xfrm flipH="1">
                <a:off x="457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AutoShape 39"/>
              <p:cNvSpPr>
                <a:spLocks noChangeArrowheads="1"/>
              </p:cNvSpPr>
              <p:nvPr/>
            </p:nvSpPr>
            <p:spPr bwMode="auto">
              <a:xfrm rot="10800000">
                <a:off x="4709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2" name="AutoShape 40"/>
              <p:cNvSpPr>
                <a:spLocks noChangeArrowheads="1"/>
              </p:cNvSpPr>
              <p:nvPr/>
            </p:nvSpPr>
            <p:spPr bwMode="auto">
              <a:xfrm flipH="1">
                <a:off x="4842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" name="AutoShape 41"/>
              <p:cNvSpPr>
                <a:spLocks noChangeArrowheads="1"/>
              </p:cNvSpPr>
              <p:nvPr/>
            </p:nvSpPr>
            <p:spPr bwMode="auto">
              <a:xfrm rot="10800000">
                <a:off x="4976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" name="AutoShape 42"/>
              <p:cNvSpPr>
                <a:spLocks noChangeArrowheads="1"/>
              </p:cNvSpPr>
              <p:nvPr/>
            </p:nvSpPr>
            <p:spPr bwMode="auto">
              <a:xfrm flipH="1">
                <a:off x="5118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5" name="AutoShape 43"/>
              <p:cNvSpPr>
                <a:spLocks noChangeArrowheads="1"/>
              </p:cNvSpPr>
              <p:nvPr/>
            </p:nvSpPr>
            <p:spPr bwMode="auto">
              <a:xfrm rot="10800000">
                <a:off x="5252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" name="AutoShape 44"/>
              <p:cNvSpPr>
                <a:spLocks noChangeArrowheads="1"/>
              </p:cNvSpPr>
              <p:nvPr/>
            </p:nvSpPr>
            <p:spPr bwMode="auto">
              <a:xfrm flipH="1">
                <a:off x="5385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45"/>
            <p:cNvGrpSpPr>
              <a:grpSpLocks/>
            </p:cNvGrpSpPr>
            <p:nvPr/>
          </p:nvGrpSpPr>
          <p:grpSpPr bwMode="auto">
            <a:xfrm>
              <a:off x="5497" y="4"/>
              <a:ext cx="276" cy="4304"/>
              <a:chOff x="5497" y="4"/>
              <a:chExt cx="276" cy="4304"/>
            </a:xfrm>
          </p:grpSpPr>
          <p:sp>
            <p:nvSpPr>
              <p:cNvPr id="83" name="Rectangle 46"/>
              <p:cNvSpPr>
                <a:spLocks noChangeArrowheads="1"/>
              </p:cNvSpPr>
              <p:nvPr/>
            </p:nvSpPr>
            <p:spPr bwMode="auto">
              <a:xfrm>
                <a:off x="5522" y="4"/>
                <a:ext cx="226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AutoShape 47"/>
              <p:cNvSpPr>
                <a:spLocks noChangeArrowheads="1"/>
              </p:cNvSpPr>
              <p:nvPr/>
            </p:nvSpPr>
            <p:spPr bwMode="auto">
              <a:xfrm rot="5400000" flipH="1">
                <a:off x="5522" y="22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AutoShape 48"/>
              <p:cNvSpPr>
                <a:spLocks noChangeArrowheads="1"/>
              </p:cNvSpPr>
              <p:nvPr/>
            </p:nvSpPr>
            <p:spPr bwMode="auto">
              <a:xfrm rot="-5400000">
                <a:off x="5522" y="15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AutoShape 49"/>
              <p:cNvSpPr>
                <a:spLocks noChangeArrowheads="1"/>
              </p:cNvSpPr>
              <p:nvPr/>
            </p:nvSpPr>
            <p:spPr bwMode="auto">
              <a:xfrm rot="5400000" flipH="1">
                <a:off x="5522" y="293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AutoShape 50"/>
              <p:cNvSpPr>
                <a:spLocks noChangeArrowheads="1"/>
              </p:cNvSpPr>
              <p:nvPr/>
            </p:nvSpPr>
            <p:spPr bwMode="auto">
              <a:xfrm rot="-5400000">
                <a:off x="5522" y="43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AutoShape 51"/>
              <p:cNvSpPr>
                <a:spLocks noChangeArrowheads="1"/>
              </p:cNvSpPr>
              <p:nvPr/>
            </p:nvSpPr>
            <p:spPr bwMode="auto">
              <a:xfrm rot="5400000" flipH="1">
                <a:off x="5522" y="56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AutoShape 52"/>
              <p:cNvSpPr>
                <a:spLocks noChangeArrowheads="1"/>
              </p:cNvSpPr>
              <p:nvPr/>
            </p:nvSpPr>
            <p:spPr bwMode="auto">
              <a:xfrm rot="-5400000">
                <a:off x="5522" y="701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AutoShape 53"/>
              <p:cNvSpPr>
                <a:spLocks noChangeArrowheads="1"/>
              </p:cNvSpPr>
              <p:nvPr/>
            </p:nvSpPr>
            <p:spPr bwMode="auto">
              <a:xfrm rot="5400000" flipH="1">
                <a:off x="5522" y="83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AutoShape 54"/>
              <p:cNvSpPr>
                <a:spLocks noChangeArrowheads="1"/>
              </p:cNvSpPr>
              <p:nvPr/>
            </p:nvSpPr>
            <p:spPr bwMode="auto">
              <a:xfrm rot="-5400000">
                <a:off x="5522" y="96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AutoShape 55"/>
              <p:cNvSpPr>
                <a:spLocks noChangeArrowheads="1"/>
              </p:cNvSpPr>
              <p:nvPr/>
            </p:nvSpPr>
            <p:spPr bwMode="auto">
              <a:xfrm rot="5400000" flipH="1">
                <a:off x="5522" y="10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AutoShape 56"/>
              <p:cNvSpPr>
                <a:spLocks noChangeArrowheads="1"/>
              </p:cNvSpPr>
              <p:nvPr/>
            </p:nvSpPr>
            <p:spPr bwMode="auto">
              <a:xfrm rot="-5400000">
                <a:off x="5522" y="1233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AutoShape 57"/>
              <p:cNvSpPr>
                <a:spLocks noChangeArrowheads="1"/>
              </p:cNvSpPr>
              <p:nvPr/>
            </p:nvSpPr>
            <p:spPr bwMode="auto">
              <a:xfrm rot="5400000" flipH="1">
                <a:off x="5522" y="1365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AutoShape 58"/>
              <p:cNvSpPr>
                <a:spLocks noChangeArrowheads="1"/>
              </p:cNvSpPr>
              <p:nvPr/>
            </p:nvSpPr>
            <p:spPr bwMode="auto">
              <a:xfrm rot="-5400000">
                <a:off x="5522" y="14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AutoShape 59"/>
              <p:cNvSpPr>
                <a:spLocks noChangeArrowheads="1"/>
              </p:cNvSpPr>
              <p:nvPr/>
            </p:nvSpPr>
            <p:spPr bwMode="auto">
              <a:xfrm rot="5400000" flipH="1">
                <a:off x="5522" y="1632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AutoShape 60"/>
              <p:cNvSpPr>
                <a:spLocks noChangeArrowheads="1"/>
              </p:cNvSpPr>
              <p:nvPr/>
            </p:nvSpPr>
            <p:spPr bwMode="auto">
              <a:xfrm rot="-5400000">
                <a:off x="5522" y="1765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AutoShape 61"/>
              <p:cNvSpPr>
                <a:spLocks noChangeArrowheads="1"/>
              </p:cNvSpPr>
              <p:nvPr/>
            </p:nvSpPr>
            <p:spPr bwMode="auto">
              <a:xfrm rot="5400000" flipH="1">
                <a:off x="5522" y="18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AutoShape 62"/>
              <p:cNvSpPr>
                <a:spLocks noChangeArrowheads="1"/>
              </p:cNvSpPr>
              <p:nvPr/>
            </p:nvSpPr>
            <p:spPr bwMode="auto">
              <a:xfrm rot="-5400000">
                <a:off x="5522" y="2032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AutoShape 63"/>
              <p:cNvSpPr>
                <a:spLocks noChangeArrowheads="1"/>
              </p:cNvSpPr>
              <p:nvPr/>
            </p:nvSpPr>
            <p:spPr bwMode="auto">
              <a:xfrm rot="5400000" flipH="1">
                <a:off x="5522" y="216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" name="AutoShape 64"/>
              <p:cNvSpPr>
                <a:spLocks noChangeArrowheads="1"/>
              </p:cNvSpPr>
              <p:nvPr/>
            </p:nvSpPr>
            <p:spPr bwMode="auto">
              <a:xfrm rot="-5400000">
                <a:off x="5522" y="22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AutoShape 65"/>
              <p:cNvSpPr>
                <a:spLocks noChangeArrowheads="1"/>
              </p:cNvSpPr>
              <p:nvPr/>
            </p:nvSpPr>
            <p:spPr bwMode="auto">
              <a:xfrm rot="5400000" flipH="1">
                <a:off x="5522" y="2431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" name="AutoShape 66"/>
              <p:cNvSpPr>
                <a:spLocks noChangeArrowheads="1"/>
              </p:cNvSpPr>
              <p:nvPr/>
            </p:nvSpPr>
            <p:spPr bwMode="auto">
              <a:xfrm rot="-5400000">
                <a:off x="5522" y="256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AutoShape 67"/>
              <p:cNvSpPr>
                <a:spLocks noChangeArrowheads="1"/>
              </p:cNvSpPr>
              <p:nvPr/>
            </p:nvSpPr>
            <p:spPr bwMode="auto">
              <a:xfrm rot="5400000" flipH="1">
                <a:off x="5522" y="26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AutoShape 68"/>
              <p:cNvSpPr>
                <a:spLocks noChangeArrowheads="1"/>
              </p:cNvSpPr>
              <p:nvPr/>
            </p:nvSpPr>
            <p:spPr bwMode="auto">
              <a:xfrm rot="-5400000">
                <a:off x="5522" y="2829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" name="AutoShape 69"/>
              <p:cNvSpPr>
                <a:spLocks noChangeArrowheads="1"/>
              </p:cNvSpPr>
              <p:nvPr/>
            </p:nvSpPr>
            <p:spPr bwMode="auto">
              <a:xfrm rot="5400000" flipH="1">
                <a:off x="5522" y="2963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" name="AutoShape 70"/>
              <p:cNvSpPr>
                <a:spLocks noChangeArrowheads="1"/>
              </p:cNvSpPr>
              <p:nvPr/>
            </p:nvSpPr>
            <p:spPr bwMode="auto">
              <a:xfrm rot="-5400000">
                <a:off x="5522" y="309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AutoShape 71"/>
              <p:cNvSpPr>
                <a:spLocks noChangeArrowheads="1"/>
              </p:cNvSpPr>
              <p:nvPr/>
            </p:nvSpPr>
            <p:spPr bwMode="auto">
              <a:xfrm rot="5400000" flipH="1">
                <a:off x="5522" y="322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" name="AutoShape 72"/>
              <p:cNvSpPr>
                <a:spLocks noChangeArrowheads="1"/>
              </p:cNvSpPr>
              <p:nvPr/>
            </p:nvSpPr>
            <p:spPr bwMode="auto">
              <a:xfrm rot="-5400000">
                <a:off x="5522" y="3363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" name="Rectangle 73"/>
              <p:cNvSpPr>
                <a:spLocks noChangeArrowheads="1"/>
              </p:cNvSpPr>
              <p:nvPr/>
            </p:nvSpPr>
            <p:spPr bwMode="auto">
              <a:xfrm>
                <a:off x="5522" y="4032"/>
                <a:ext cx="226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AutoShape 74"/>
              <p:cNvSpPr>
                <a:spLocks noChangeArrowheads="1"/>
              </p:cNvSpPr>
              <p:nvPr/>
            </p:nvSpPr>
            <p:spPr bwMode="auto">
              <a:xfrm rot="5400000" flipH="1">
                <a:off x="5522" y="349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" name="AutoShape 75"/>
              <p:cNvSpPr>
                <a:spLocks noChangeArrowheads="1"/>
              </p:cNvSpPr>
              <p:nvPr/>
            </p:nvSpPr>
            <p:spPr bwMode="auto">
              <a:xfrm rot="-5400000">
                <a:off x="5522" y="362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" name="AutoShape 76"/>
              <p:cNvSpPr>
                <a:spLocks noChangeArrowheads="1"/>
              </p:cNvSpPr>
              <p:nvPr/>
            </p:nvSpPr>
            <p:spPr bwMode="auto">
              <a:xfrm rot="5400000" flipH="1">
                <a:off x="5522" y="3765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" name="AutoShape 77"/>
              <p:cNvSpPr>
                <a:spLocks noChangeArrowheads="1"/>
              </p:cNvSpPr>
              <p:nvPr/>
            </p:nvSpPr>
            <p:spPr bwMode="auto">
              <a:xfrm rot="-5400000">
                <a:off x="5522" y="38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" name="AutoShape 78"/>
              <p:cNvSpPr>
                <a:spLocks noChangeArrowheads="1"/>
              </p:cNvSpPr>
              <p:nvPr/>
            </p:nvSpPr>
            <p:spPr bwMode="auto">
              <a:xfrm rot="5400000" flipH="1">
                <a:off x="5522" y="4032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9"/>
            <p:cNvGrpSpPr>
              <a:grpSpLocks/>
            </p:cNvGrpSpPr>
            <p:nvPr/>
          </p:nvGrpSpPr>
          <p:grpSpPr bwMode="auto">
            <a:xfrm>
              <a:off x="23" y="4083"/>
              <a:ext cx="5504" cy="226"/>
              <a:chOff x="23" y="4083"/>
              <a:chExt cx="5504" cy="226"/>
            </a:xfrm>
          </p:grpSpPr>
          <p:sp>
            <p:nvSpPr>
              <p:cNvPr id="42" name="AutoShape 80"/>
              <p:cNvSpPr>
                <a:spLocks noChangeArrowheads="1"/>
              </p:cNvSpPr>
              <p:nvPr/>
            </p:nvSpPr>
            <p:spPr bwMode="auto">
              <a:xfrm rot="10800000">
                <a:off x="5383" y="4084"/>
                <a:ext cx="137" cy="224"/>
              </a:xfrm>
              <a:prstGeom prst="rtTriangle">
                <a:avLst/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AutoShape 81"/>
              <p:cNvSpPr>
                <a:spLocks noChangeArrowheads="1"/>
              </p:cNvSpPr>
              <p:nvPr/>
            </p:nvSpPr>
            <p:spPr bwMode="auto">
              <a:xfrm flipH="1">
                <a:off x="5249" y="4084"/>
                <a:ext cx="278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AutoShape 82"/>
              <p:cNvSpPr>
                <a:spLocks noChangeArrowheads="1"/>
              </p:cNvSpPr>
              <p:nvPr/>
            </p:nvSpPr>
            <p:spPr bwMode="auto">
              <a:xfrm rot="10800000">
                <a:off x="5116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AutoShape 83"/>
              <p:cNvSpPr>
                <a:spLocks noChangeArrowheads="1"/>
              </p:cNvSpPr>
              <p:nvPr/>
            </p:nvSpPr>
            <p:spPr bwMode="auto">
              <a:xfrm flipH="1">
                <a:off x="4985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AutoShape 84"/>
              <p:cNvSpPr>
                <a:spLocks noChangeArrowheads="1"/>
              </p:cNvSpPr>
              <p:nvPr/>
            </p:nvSpPr>
            <p:spPr bwMode="auto">
              <a:xfrm rot="10800000">
                <a:off x="4850" y="4083"/>
                <a:ext cx="278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AutoShape 85"/>
              <p:cNvSpPr>
                <a:spLocks noChangeArrowheads="1"/>
              </p:cNvSpPr>
              <p:nvPr/>
            </p:nvSpPr>
            <p:spPr bwMode="auto">
              <a:xfrm flipH="1">
                <a:off x="4709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AutoShape 86"/>
              <p:cNvSpPr>
                <a:spLocks noChangeArrowheads="1"/>
              </p:cNvSpPr>
              <p:nvPr/>
            </p:nvSpPr>
            <p:spPr bwMode="auto">
              <a:xfrm rot="10800000" flipH="1">
                <a:off x="4570" y="4083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AutoShape 87"/>
              <p:cNvSpPr>
                <a:spLocks noChangeArrowheads="1"/>
              </p:cNvSpPr>
              <p:nvPr/>
            </p:nvSpPr>
            <p:spPr bwMode="auto">
              <a:xfrm>
                <a:off x="4437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AutoShape 88"/>
              <p:cNvSpPr>
                <a:spLocks noChangeArrowheads="1"/>
              </p:cNvSpPr>
              <p:nvPr/>
            </p:nvSpPr>
            <p:spPr bwMode="auto">
              <a:xfrm rot="10800000" flipH="1">
                <a:off x="4302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AutoShape 89"/>
              <p:cNvSpPr>
                <a:spLocks noChangeArrowheads="1"/>
              </p:cNvSpPr>
              <p:nvPr/>
            </p:nvSpPr>
            <p:spPr bwMode="auto">
              <a:xfrm>
                <a:off x="4169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AutoShape 90"/>
              <p:cNvSpPr>
                <a:spLocks noChangeArrowheads="1"/>
              </p:cNvSpPr>
              <p:nvPr/>
            </p:nvSpPr>
            <p:spPr bwMode="auto">
              <a:xfrm rot="10800000" flipH="1">
                <a:off x="4037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AutoShape 91"/>
              <p:cNvSpPr>
                <a:spLocks noChangeArrowheads="1"/>
              </p:cNvSpPr>
              <p:nvPr/>
            </p:nvSpPr>
            <p:spPr bwMode="auto">
              <a:xfrm>
                <a:off x="3903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utoShape 92"/>
              <p:cNvSpPr>
                <a:spLocks noChangeArrowheads="1"/>
              </p:cNvSpPr>
              <p:nvPr/>
            </p:nvSpPr>
            <p:spPr bwMode="auto">
              <a:xfrm rot="10800000" flipH="1">
                <a:off x="3771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AutoShape 93"/>
              <p:cNvSpPr>
                <a:spLocks noChangeArrowheads="1"/>
              </p:cNvSpPr>
              <p:nvPr/>
            </p:nvSpPr>
            <p:spPr bwMode="auto">
              <a:xfrm>
                <a:off x="3637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AutoShape 94"/>
              <p:cNvSpPr>
                <a:spLocks noChangeArrowheads="1"/>
              </p:cNvSpPr>
              <p:nvPr/>
            </p:nvSpPr>
            <p:spPr bwMode="auto">
              <a:xfrm rot="10800000" flipH="1">
                <a:off x="3505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AutoShape 95"/>
              <p:cNvSpPr>
                <a:spLocks noChangeArrowheads="1"/>
              </p:cNvSpPr>
              <p:nvPr/>
            </p:nvSpPr>
            <p:spPr bwMode="auto">
              <a:xfrm>
                <a:off x="3373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AutoShape 96"/>
              <p:cNvSpPr>
                <a:spLocks noChangeArrowheads="1"/>
              </p:cNvSpPr>
              <p:nvPr/>
            </p:nvSpPr>
            <p:spPr bwMode="auto">
              <a:xfrm rot="10800000" flipH="1">
                <a:off x="323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AutoShape 97"/>
              <p:cNvSpPr>
                <a:spLocks noChangeArrowheads="1"/>
              </p:cNvSpPr>
              <p:nvPr/>
            </p:nvSpPr>
            <p:spPr bwMode="auto">
              <a:xfrm>
                <a:off x="3106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AutoShape 98"/>
              <p:cNvSpPr>
                <a:spLocks noChangeArrowheads="1"/>
              </p:cNvSpPr>
              <p:nvPr/>
            </p:nvSpPr>
            <p:spPr bwMode="auto">
              <a:xfrm rot="10800000" flipH="1">
                <a:off x="2972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AutoShape 99"/>
              <p:cNvSpPr>
                <a:spLocks noChangeArrowheads="1"/>
              </p:cNvSpPr>
              <p:nvPr/>
            </p:nvSpPr>
            <p:spPr bwMode="auto">
              <a:xfrm>
                <a:off x="2842" y="4084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AutoShape 100"/>
              <p:cNvSpPr>
                <a:spLocks noChangeArrowheads="1"/>
              </p:cNvSpPr>
              <p:nvPr/>
            </p:nvSpPr>
            <p:spPr bwMode="auto">
              <a:xfrm rot="10800000" flipH="1">
                <a:off x="2707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AutoShape 101"/>
              <p:cNvSpPr>
                <a:spLocks noChangeArrowheads="1"/>
              </p:cNvSpPr>
              <p:nvPr/>
            </p:nvSpPr>
            <p:spPr bwMode="auto">
              <a:xfrm>
                <a:off x="2574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AutoShape 102"/>
              <p:cNvSpPr>
                <a:spLocks noChangeArrowheads="1"/>
              </p:cNvSpPr>
              <p:nvPr/>
            </p:nvSpPr>
            <p:spPr bwMode="auto">
              <a:xfrm rot="10800000" flipH="1">
                <a:off x="2441" y="4083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AutoShape 103"/>
              <p:cNvSpPr>
                <a:spLocks noChangeArrowheads="1"/>
              </p:cNvSpPr>
              <p:nvPr/>
            </p:nvSpPr>
            <p:spPr bwMode="auto">
              <a:xfrm>
                <a:off x="2308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AutoShape 104"/>
              <p:cNvSpPr>
                <a:spLocks noChangeArrowheads="1"/>
              </p:cNvSpPr>
              <p:nvPr/>
            </p:nvSpPr>
            <p:spPr bwMode="auto">
              <a:xfrm rot="10800000" flipH="1">
                <a:off x="2173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AutoShape 105"/>
              <p:cNvSpPr>
                <a:spLocks noChangeArrowheads="1"/>
              </p:cNvSpPr>
              <p:nvPr/>
            </p:nvSpPr>
            <p:spPr bwMode="auto">
              <a:xfrm>
                <a:off x="2042" y="4084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AutoShape 106"/>
              <p:cNvSpPr>
                <a:spLocks noChangeArrowheads="1"/>
              </p:cNvSpPr>
              <p:nvPr/>
            </p:nvSpPr>
            <p:spPr bwMode="auto">
              <a:xfrm rot="10800000" flipH="1">
                <a:off x="190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AutoShape 107"/>
              <p:cNvSpPr>
                <a:spLocks noChangeArrowheads="1"/>
              </p:cNvSpPr>
              <p:nvPr/>
            </p:nvSpPr>
            <p:spPr bwMode="auto">
              <a:xfrm>
                <a:off x="1776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AutoShape 108"/>
              <p:cNvSpPr>
                <a:spLocks noChangeArrowheads="1"/>
              </p:cNvSpPr>
              <p:nvPr/>
            </p:nvSpPr>
            <p:spPr bwMode="auto">
              <a:xfrm rot="10800000" flipH="1">
                <a:off x="1643" y="4083"/>
                <a:ext cx="274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AutoShape 109"/>
              <p:cNvSpPr>
                <a:spLocks noChangeArrowheads="1"/>
              </p:cNvSpPr>
              <p:nvPr/>
            </p:nvSpPr>
            <p:spPr bwMode="auto">
              <a:xfrm>
                <a:off x="1509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" name="AutoShape 110"/>
              <p:cNvSpPr>
                <a:spLocks noChangeArrowheads="1"/>
              </p:cNvSpPr>
              <p:nvPr/>
            </p:nvSpPr>
            <p:spPr bwMode="auto">
              <a:xfrm rot="10800000" flipH="1">
                <a:off x="1376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AutoShape 111"/>
              <p:cNvSpPr>
                <a:spLocks noChangeArrowheads="1"/>
              </p:cNvSpPr>
              <p:nvPr/>
            </p:nvSpPr>
            <p:spPr bwMode="auto">
              <a:xfrm>
                <a:off x="1243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AutoShape 112"/>
              <p:cNvSpPr>
                <a:spLocks noChangeArrowheads="1"/>
              </p:cNvSpPr>
              <p:nvPr/>
            </p:nvSpPr>
            <p:spPr bwMode="auto">
              <a:xfrm rot="10800000" flipH="1">
                <a:off x="1109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AutoShape 113"/>
              <p:cNvSpPr>
                <a:spLocks noChangeArrowheads="1"/>
              </p:cNvSpPr>
              <p:nvPr/>
            </p:nvSpPr>
            <p:spPr bwMode="auto">
              <a:xfrm>
                <a:off x="978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" name="AutoShape 114"/>
              <p:cNvSpPr>
                <a:spLocks noChangeArrowheads="1"/>
              </p:cNvSpPr>
              <p:nvPr/>
            </p:nvSpPr>
            <p:spPr bwMode="auto">
              <a:xfrm rot="10800000" flipH="1">
                <a:off x="843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AutoShape 115"/>
              <p:cNvSpPr>
                <a:spLocks noChangeArrowheads="1"/>
              </p:cNvSpPr>
              <p:nvPr/>
            </p:nvSpPr>
            <p:spPr bwMode="auto">
              <a:xfrm>
                <a:off x="711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" name="AutoShape 116"/>
              <p:cNvSpPr>
                <a:spLocks noChangeArrowheads="1"/>
              </p:cNvSpPr>
              <p:nvPr/>
            </p:nvSpPr>
            <p:spPr bwMode="auto">
              <a:xfrm rot="10800000" flipH="1">
                <a:off x="57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" name="AutoShape 117"/>
              <p:cNvSpPr>
                <a:spLocks noChangeArrowheads="1"/>
              </p:cNvSpPr>
              <p:nvPr/>
            </p:nvSpPr>
            <p:spPr bwMode="auto">
              <a:xfrm>
                <a:off x="444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AutoShape 118"/>
              <p:cNvSpPr>
                <a:spLocks noChangeArrowheads="1"/>
              </p:cNvSpPr>
              <p:nvPr/>
            </p:nvSpPr>
            <p:spPr bwMode="auto">
              <a:xfrm rot="10800000" flipH="1">
                <a:off x="299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AutoShape 119"/>
              <p:cNvSpPr>
                <a:spLocks noChangeArrowheads="1"/>
              </p:cNvSpPr>
              <p:nvPr/>
            </p:nvSpPr>
            <p:spPr bwMode="auto">
              <a:xfrm>
                <a:off x="166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AutoShape 120"/>
              <p:cNvSpPr>
                <a:spLocks noChangeArrowheads="1"/>
              </p:cNvSpPr>
              <p:nvPr/>
            </p:nvSpPr>
            <p:spPr bwMode="auto">
              <a:xfrm rot="10800000" flipH="1">
                <a:off x="23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" name="Group 121"/>
            <p:cNvGrpSpPr>
              <a:grpSpLocks/>
            </p:cNvGrpSpPr>
            <p:nvPr/>
          </p:nvGrpSpPr>
          <p:grpSpPr bwMode="auto">
            <a:xfrm>
              <a:off x="-19" y="4"/>
              <a:ext cx="276" cy="4304"/>
              <a:chOff x="-19" y="4"/>
              <a:chExt cx="276" cy="4304"/>
            </a:xfrm>
          </p:grpSpPr>
          <p:sp>
            <p:nvSpPr>
              <p:cNvPr id="9" name="Rectangle 122"/>
              <p:cNvSpPr>
                <a:spLocks noChangeArrowheads="1"/>
              </p:cNvSpPr>
              <p:nvPr/>
            </p:nvSpPr>
            <p:spPr bwMode="auto">
              <a:xfrm>
                <a:off x="4" y="4032"/>
                <a:ext cx="230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utoShape 123"/>
              <p:cNvSpPr>
                <a:spLocks noChangeArrowheads="1"/>
              </p:cNvSpPr>
              <p:nvPr/>
            </p:nvSpPr>
            <p:spPr bwMode="auto">
              <a:xfrm rot="-5400000">
                <a:off x="4" y="401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AutoShape 124"/>
              <p:cNvSpPr>
                <a:spLocks noChangeArrowheads="1"/>
              </p:cNvSpPr>
              <p:nvPr/>
            </p:nvSpPr>
            <p:spPr bwMode="auto">
              <a:xfrm rot="5400000" flipH="1">
                <a:off x="4" y="38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AutoShape 125"/>
              <p:cNvSpPr>
                <a:spLocks noChangeArrowheads="1"/>
              </p:cNvSpPr>
              <p:nvPr/>
            </p:nvSpPr>
            <p:spPr bwMode="auto">
              <a:xfrm rot="-5400000">
                <a:off x="4" y="3747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AutoShape 126"/>
              <p:cNvSpPr>
                <a:spLocks noChangeArrowheads="1"/>
              </p:cNvSpPr>
              <p:nvPr/>
            </p:nvSpPr>
            <p:spPr bwMode="auto">
              <a:xfrm rot="5400000" flipH="1">
                <a:off x="4" y="361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utoShape 127"/>
              <p:cNvSpPr>
                <a:spLocks noChangeArrowheads="1"/>
              </p:cNvSpPr>
              <p:nvPr/>
            </p:nvSpPr>
            <p:spPr bwMode="auto">
              <a:xfrm rot="-5400000">
                <a:off x="4" y="34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AutoShape 128"/>
              <p:cNvSpPr>
                <a:spLocks noChangeArrowheads="1"/>
              </p:cNvSpPr>
              <p:nvPr/>
            </p:nvSpPr>
            <p:spPr bwMode="auto">
              <a:xfrm rot="5400000" flipH="1">
                <a:off x="4" y="334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lIns="92075" tIns="46038" rIns="92075" bIns="46038" anchor="ctr"/>
              <a:lstStyle/>
              <a:p>
                <a:pPr algn="ctr"/>
                <a:r>
                  <a:rPr lang="en-US" sz="2400"/>
                  <a:t> </a:t>
                </a:r>
              </a:p>
            </p:txBody>
          </p:sp>
          <p:sp>
            <p:nvSpPr>
              <p:cNvPr id="16" name="AutoShape 129"/>
              <p:cNvSpPr>
                <a:spLocks noChangeArrowheads="1"/>
              </p:cNvSpPr>
              <p:nvPr/>
            </p:nvSpPr>
            <p:spPr bwMode="auto">
              <a:xfrm rot="-5400000">
                <a:off x="4" y="321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AutoShape 130"/>
              <p:cNvSpPr>
                <a:spLocks noChangeArrowheads="1"/>
              </p:cNvSpPr>
              <p:nvPr/>
            </p:nvSpPr>
            <p:spPr bwMode="auto">
              <a:xfrm rot="5400000" flipH="1">
                <a:off x="4" y="30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AutoShape 131"/>
              <p:cNvSpPr>
                <a:spLocks noChangeArrowheads="1"/>
              </p:cNvSpPr>
              <p:nvPr/>
            </p:nvSpPr>
            <p:spPr bwMode="auto">
              <a:xfrm rot="-5400000">
                <a:off x="4" y="294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AutoShape 132"/>
              <p:cNvSpPr>
                <a:spLocks noChangeArrowheads="1"/>
              </p:cNvSpPr>
              <p:nvPr/>
            </p:nvSpPr>
            <p:spPr bwMode="auto">
              <a:xfrm rot="5400000" flipH="1">
                <a:off x="4" y="281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AutoShape 133"/>
              <p:cNvSpPr>
                <a:spLocks noChangeArrowheads="1"/>
              </p:cNvSpPr>
              <p:nvPr/>
            </p:nvSpPr>
            <p:spPr bwMode="auto">
              <a:xfrm rot="-5400000">
                <a:off x="4" y="268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AutoShape 134"/>
              <p:cNvSpPr>
                <a:spLocks noChangeArrowheads="1"/>
              </p:cNvSpPr>
              <p:nvPr/>
            </p:nvSpPr>
            <p:spPr bwMode="auto">
              <a:xfrm rot="5400000" flipH="1">
                <a:off x="4" y="25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AutoShape 135"/>
              <p:cNvSpPr>
                <a:spLocks noChangeArrowheads="1"/>
              </p:cNvSpPr>
              <p:nvPr/>
            </p:nvSpPr>
            <p:spPr bwMode="auto">
              <a:xfrm rot="-5400000">
                <a:off x="4" y="2416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AutoShape 136"/>
              <p:cNvSpPr>
                <a:spLocks noChangeArrowheads="1"/>
              </p:cNvSpPr>
              <p:nvPr/>
            </p:nvSpPr>
            <p:spPr bwMode="auto">
              <a:xfrm rot="5400000" flipH="1">
                <a:off x="4" y="228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AutoShape 137"/>
              <p:cNvSpPr>
                <a:spLocks noChangeArrowheads="1"/>
              </p:cNvSpPr>
              <p:nvPr/>
            </p:nvSpPr>
            <p:spPr bwMode="auto">
              <a:xfrm rot="-5400000">
                <a:off x="4" y="21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AutoShape 138"/>
              <p:cNvSpPr>
                <a:spLocks noChangeArrowheads="1"/>
              </p:cNvSpPr>
              <p:nvPr/>
            </p:nvSpPr>
            <p:spPr bwMode="auto">
              <a:xfrm rot="5400000" flipH="1">
                <a:off x="4" y="2016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AutoShape 139"/>
              <p:cNvSpPr>
                <a:spLocks noChangeArrowheads="1"/>
              </p:cNvSpPr>
              <p:nvPr/>
            </p:nvSpPr>
            <p:spPr bwMode="auto">
              <a:xfrm rot="-5400000">
                <a:off x="4" y="188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AutoShape 140"/>
              <p:cNvSpPr>
                <a:spLocks noChangeArrowheads="1"/>
              </p:cNvSpPr>
              <p:nvPr/>
            </p:nvSpPr>
            <p:spPr bwMode="auto">
              <a:xfrm rot="5400000" flipH="1">
                <a:off x="4" y="17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AutoShape 141"/>
              <p:cNvSpPr>
                <a:spLocks noChangeArrowheads="1"/>
              </p:cNvSpPr>
              <p:nvPr/>
            </p:nvSpPr>
            <p:spPr bwMode="auto">
              <a:xfrm rot="-5400000">
                <a:off x="4" y="161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AutoShape 142"/>
              <p:cNvSpPr>
                <a:spLocks noChangeArrowheads="1"/>
              </p:cNvSpPr>
              <p:nvPr/>
            </p:nvSpPr>
            <p:spPr bwMode="auto">
              <a:xfrm rot="5400000" flipH="1">
                <a:off x="4" y="148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AutoShape 143"/>
              <p:cNvSpPr>
                <a:spLocks noChangeArrowheads="1"/>
              </p:cNvSpPr>
              <p:nvPr/>
            </p:nvSpPr>
            <p:spPr bwMode="auto">
              <a:xfrm rot="-5400000">
                <a:off x="4" y="135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AutoShape 144"/>
              <p:cNvSpPr>
                <a:spLocks noChangeArrowheads="1"/>
              </p:cNvSpPr>
              <p:nvPr/>
            </p:nvSpPr>
            <p:spPr bwMode="auto">
              <a:xfrm rot="5400000" flipH="1">
                <a:off x="4" y="121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AutoShape 145"/>
              <p:cNvSpPr>
                <a:spLocks noChangeArrowheads="1"/>
              </p:cNvSpPr>
              <p:nvPr/>
            </p:nvSpPr>
            <p:spPr bwMode="auto">
              <a:xfrm rot="-5400000">
                <a:off x="4" y="1085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AutoShape 146"/>
              <p:cNvSpPr>
                <a:spLocks noChangeArrowheads="1"/>
              </p:cNvSpPr>
              <p:nvPr/>
            </p:nvSpPr>
            <p:spPr bwMode="auto">
              <a:xfrm rot="5400000" flipH="1">
                <a:off x="4" y="95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AutoShape 147"/>
              <p:cNvSpPr>
                <a:spLocks noChangeArrowheads="1"/>
              </p:cNvSpPr>
              <p:nvPr/>
            </p:nvSpPr>
            <p:spPr bwMode="auto">
              <a:xfrm rot="-5400000">
                <a:off x="4" y="81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AutoShape 148"/>
              <p:cNvSpPr>
                <a:spLocks noChangeArrowheads="1"/>
              </p:cNvSpPr>
              <p:nvPr/>
            </p:nvSpPr>
            <p:spPr bwMode="auto">
              <a:xfrm rot="5400000" flipH="1">
                <a:off x="4" y="687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AutoShape 149"/>
              <p:cNvSpPr>
                <a:spLocks noChangeArrowheads="1"/>
              </p:cNvSpPr>
              <p:nvPr/>
            </p:nvSpPr>
            <p:spPr bwMode="auto">
              <a:xfrm rot="-5400000">
                <a:off x="4" y="55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AutoShape 150"/>
              <p:cNvSpPr>
                <a:spLocks noChangeArrowheads="1"/>
              </p:cNvSpPr>
              <p:nvPr/>
            </p:nvSpPr>
            <p:spPr bwMode="auto">
              <a:xfrm rot="5400000" flipH="1">
                <a:off x="4" y="42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AutoShape 151"/>
              <p:cNvSpPr>
                <a:spLocks noChangeArrowheads="1"/>
              </p:cNvSpPr>
              <p:nvPr/>
            </p:nvSpPr>
            <p:spPr bwMode="auto">
              <a:xfrm rot="-5400000">
                <a:off x="4" y="286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Rectangle 152"/>
              <p:cNvSpPr>
                <a:spLocks noChangeArrowheads="1"/>
              </p:cNvSpPr>
              <p:nvPr/>
            </p:nvSpPr>
            <p:spPr bwMode="auto">
              <a:xfrm>
                <a:off x="4" y="4"/>
                <a:ext cx="230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AutoShape 153"/>
              <p:cNvSpPr>
                <a:spLocks noChangeArrowheads="1"/>
              </p:cNvSpPr>
              <p:nvPr/>
            </p:nvSpPr>
            <p:spPr bwMode="auto">
              <a:xfrm rot="5400000" flipH="1">
                <a:off x="4" y="14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AutoShape 154"/>
              <p:cNvSpPr>
                <a:spLocks noChangeArrowheads="1"/>
              </p:cNvSpPr>
              <p:nvPr/>
            </p:nvSpPr>
            <p:spPr bwMode="auto">
              <a:xfrm rot="-5400000">
                <a:off x="4" y="1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395" name="Rectangle 15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396" name="Rectangle 15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019800"/>
            <a:ext cx="1905000" cy="3048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" name="Rectangle 15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19800"/>
            <a:ext cx="2895600" cy="3048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9" name="Rectangle 15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19800"/>
            <a:ext cx="1905000" cy="3048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4A1AD7-A9CA-4014-9FDD-51BBA69DD7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1645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597F6-6DB3-4371-9D7A-076F61E5E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769206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D7299-3655-4734-B45E-8C4F39343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07400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B30E0-C02B-4933-9321-21683CB3F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76135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35872-3DB0-4438-833A-1DD52844D9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840967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388FA-815D-4312-B6A5-D7D7590D6A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09831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AEE22-D6BD-45E1-B030-8A929D2172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63204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2B588-DE89-4035-BA4C-CDA82F51C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26845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3654B-69D2-4B9C-A4D0-6544557D48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40751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E7DBF-722C-4059-955F-999A10DE17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04056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8F604-8226-499B-B72E-A01CDF5239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47727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0163" y="6350"/>
            <a:ext cx="9194801" cy="6834188"/>
            <a:chOff x="-19" y="4"/>
            <a:chExt cx="5792" cy="4305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57" y="4"/>
              <a:ext cx="5603" cy="232"/>
              <a:chOff x="57" y="4"/>
              <a:chExt cx="5603" cy="232"/>
            </a:xfrm>
          </p:grpSpPr>
          <p:sp>
            <p:nvSpPr>
              <p:cNvPr id="1143" name="AutoShape 4"/>
              <p:cNvSpPr>
                <a:spLocks noChangeArrowheads="1"/>
              </p:cNvSpPr>
              <p:nvPr/>
            </p:nvSpPr>
            <p:spPr bwMode="auto">
              <a:xfrm flipH="1">
                <a:off x="57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4" name="AutoShape 5"/>
              <p:cNvSpPr>
                <a:spLocks noChangeArrowheads="1"/>
              </p:cNvSpPr>
              <p:nvPr/>
            </p:nvSpPr>
            <p:spPr bwMode="auto">
              <a:xfrm rot="10800000">
                <a:off x="19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5" name="AutoShape 6"/>
              <p:cNvSpPr>
                <a:spLocks noChangeArrowheads="1"/>
              </p:cNvSpPr>
              <p:nvPr/>
            </p:nvSpPr>
            <p:spPr bwMode="auto">
              <a:xfrm flipH="1">
                <a:off x="32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6" name="AutoShape 7"/>
              <p:cNvSpPr>
                <a:spLocks noChangeArrowheads="1"/>
              </p:cNvSpPr>
              <p:nvPr/>
            </p:nvSpPr>
            <p:spPr bwMode="auto">
              <a:xfrm rot="10800000">
                <a:off x="460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7" name="AutoShape 8"/>
              <p:cNvSpPr>
                <a:spLocks noChangeArrowheads="1"/>
              </p:cNvSpPr>
              <p:nvPr/>
            </p:nvSpPr>
            <p:spPr bwMode="auto">
              <a:xfrm flipH="1">
                <a:off x="593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8" name="AutoShape 9"/>
              <p:cNvSpPr>
                <a:spLocks noChangeArrowheads="1"/>
              </p:cNvSpPr>
              <p:nvPr/>
            </p:nvSpPr>
            <p:spPr bwMode="auto">
              <a:xfrm rot="10800000">
                <a:off x="726" y="4"/>
                <a:ext cx="273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9" name="AutoShape 10"/>
              <p:cNvSpPr>
                <a:spLocks noChangeArrowheads="1"/>
              </p:cNvSpPr>
              <p:nvPr/>
            </p:nvSpPr>
            <p:spPr bwMode="auto">
              <a:xfrm flipH="1">
                <a:off x="860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0" name="AutoShape 11"/>
              <p:cNvSpPr>
                <a:spLocks noChangeArrowheads="1"/>
              </p:cNvSpPr>
              <p:nvPr/>
            </p:nvSpPr>
            <p:spPr bwMode="auto">
              <a:xfrm rot="10800000">
                <a:off x="98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1" name="AutoShape 12"/>
              <p:cNvSpPr>
                <a:spLocks noChangeArrowheads="1"/>
              </p:cNvSpPr>
              <p:nvPr/>
            </p:nvSpPr>
            <p:spPr bwMode="auto">
              <a:xfrm flipH="1">
                <a:off x="1125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2" name="AutoShape 13"/>
              <p:cNvSpPr>
                <a:spLocks noChangeArrowheads="1"/>
              </p:cNvSpPr>
              <p:nvPr/>
            </p:nvSpPr>
            <p:spPr bwMode="auto">
              <a:xfrm rot="10800000">
                <a:off x="125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3" name="AutoShape 14"/>
              <p:cNvSpPr>
                <a:spLocks noChangeArrowheads="1"/>
              </p:cNvSpPr>
              <p:nvPr/>
            </p:nvSpPr>
            <p:spPr bwMode="auto">
              <a:xfrm flipH="1">
                <a:off x="138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4" name="AutoShape 15"/>
              <p:cNvSpPr>
                <a:spLocks noChangeArrowheads="1"/>
              </p:cNvSpPr>
              <p:nvPr/>
            </p:nvSpPr>
            <p:spPr bwMode="auto">
              <a:xfrm rot="10800000">
                <a:off x="1522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5" name="AutoShape 16"/>
              <p:cNvSpPr>
                <a:spLocks noChangeArrowheads="1"/>
              </p:cNvSpPr>
              <p:nvPr/>
            </p:nvSpPr>
            <p:spPr bwMode="auto">
              <a:xfrm flipH="1">
                <a:off x="1656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6" name="AutoShape 17"/>
              <p:cNvSpPr>
                <a:spLocks noChangeArrowheads="1"/>
              </p:cNvSpPr>
              <p:nvPr/>
            </p:nvSpPr>
            <p:spPr bwMode="auto">
              <a:xfrm rot="10800000">
                <a:off x="178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7" name="AutoShape 18"/>
              <p:cNvSpPr>
                <a:spLocks noChangeArrowheads="1"/>
              </p:cNvSpPr>
              <p:nvPr/>
            </p:nvSpPr>
            <p:spPr bwMode="auto">
              <a:xfrm flipH="1">
                <a:off x="1920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8" name="AutoShape 19"/>
              <p:cNvSpPr>
                <a:spLocks noChangeArrowheads="1"/>
              </p:cNvSpPr>
              <p:nvPr/>
            </p:nvSpPr>
            <p:spPr bwMode="auto">
              <a:xfrm rot="10800000">
                <a:off x="2054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9" name="AutoShape 20"/>
              <p:cNvSpPr>
                <a:spLocks noChangeArrowheads="1"/>
              </p:cNvSpPr>
              <p:nvPr/>
            </p:nvSpPr>
            <p:spPr bwMode="auto">
              <a:xfrm flipH="1">
                <a:off x="2187" y="4"/>
                <a:ext cx="273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0" name="AutoShape 21"/>
              <p:cNvSpPr>
                <a:spLocks noChangeArrowheads="1"/>
              </p:cNvSpPr>
              <p:nvPr/>
            </p:nvSpPr>
            <p:spPr bwMode="auto">
              <a:xfrm rot="10800000">
                <a:off x="231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1" name="AutoShape 22"/>
              <p:cNvSpPr>
                <a:spLocks noChangeArrowheads="1"/>
              </p:cNvSpPr>
              <p:nvPr/>
            </p:nvSpPr>
            <p:spPr bwMode="auto">
              <a:xfrm flipH="1">
                <a:off x="245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2" name="AutoShape 23"/>
              <p:cNvSpPr>
                <a:spLocks noChangeArrowheads="1"/>
              </p:cNvSpPr>
              <p:nvPr/>
            </p:nvSpPr>
            <p:spPr bwMode="auto">
              <a:xfrm rot="10800000">
                <a:off x="2584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3" name="AutoShape 24"/>
              <p:cNvSpPr>
                <a:spLocks noChangeArrowheads="1"/>
              </p:cNvSpPr>
              <p:nvPr/>
            </p:nvSpPr>
            <p:spPr bwMode="auto">
              <a:xfrm flipH="1">
                <a:off x="2718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4" name="AutoShape 25"/>
              <p:cNvSpPr>
                <a:spLocks noChangeArrowheads="1"/>
              </p:cNvSpPr>
              <p:nvPr/>
            </p:nvSpPr>
            <p:spPr bwMode="auto">
              <a:xfrm rot="10800000">
                <a:off x="2851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5" name="AutoShape 26"/>
              <p:cNvSpPr>
                <a:spLocks noChangeArrowheads="1"/>
              </p:cNvSpPr>
              <p:nvPr/>
            </p:nvSpPr>
            <p:spPr bwMode="auto">
              <a:xfrm flipH="1">
                <a:off x="2982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6" name="AutoShape 27"/>
              <p:cNvSpPr>
                <a:spLocks noChangeArrowheads="1"/>
              </p:cNvSpPr>
              <p:nvPr/>
            </p:nvSpPr>
            <p:spPr bwMode="auto">
              <a:xfrm rot="10800000">
                <a:off x="3115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7" name="AutoShape 28"/>
              <p:cNvSpPr>
                <a:spLocks noChangeArrowheads="1"/>
              </p:cNvSpPr>
              <p:nvPr/>
            </p:nvSpPr>
            <p:spPr bwMode="auto">
              <a:xfrm flipH="1">
                <a:off x="324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8" name="AutoShape 29"/>
              <p:cNvSpPr>
                <a:spLocks noChangeArrowheads="1"/>
              </p:cNvSpPr>
              <p:nvPr/>
            </p:nvSpPr>
            <p:spPr bwMode="auto">
              <a:xfrm rot="10800000">
                <a:off x="3381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9" name="AutoShape 30"/>
              <p:cNvSpPr>
                <a:spLocks noChangeArrowheads="1"/>
              </p:cNvSpPr>
              <p:nvPr/>
            </p:nvSpPr>
            <p:spPr bwMode="auto">
              <a:xfrm flipH="1">
                <a:off x="3515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0" name="AutoShape 31"/>
              <p:cNvSpPr>
                <a:spLocks noChangeArrowheads="1"/>
              </p:cNvSpPr>
              <p:nvPr/>
            </p:nvSpPr>
            <p:spPr bwMode="auto">
              <a:xfrm rot="10800000">
                <a:off x="364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1" name="AutoShape 32"/>
              <p:cNvSpPr>
                <a:spLocks noChangeArrowheads="1"/>
              </p:cNvSpPr>
              <p:nvPr/>
            </p:nvSpPr>
            <p:spPr bwMode="auto">
              <a:xfrm flipH="1">
                <a:off x="377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2" name="AutoShape 33"/>
              <p:cNvSpPr>
                <a:spLocks noChangeArrowheads="1"/>
              </p:cNvSpPr>
              <p:nvPr/>
            </p:nvSpPr>
            <p:spPr bwMode="auto">
              <a:xfrm rot="10800000">
                <a:off x="391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3" name="AutoShape 34"/>
              <p:cNvSpPr>
                <a:spLocks noChangeArrowheads="1"/>
              </p:cNvSpPr>
              <p:nvPr/>
            </p:nvSpPr>
            <p:spPr bwMode="auto">
              <a:xfrm flipH="1">
                <a:off x="4044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4" name="AutoShape 35"/>
              <p:cNvSpPr>
                <a:spLocks noChangeArrowheads="1"/>
              </p:cNvSpPr>
              <p:nvPr/>
            </p:nvSpPr>
            <p:spPr bwMode="auto">
              <a:xfrm rot="10800000">
                <a:off x="417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5" name="AutoShape 36"/>
              <p:cNvSpPr>
                <a:spLocks noChangeArrowheads="1"/>
              </p:cNvSpPr>
              <p:nvPr/>
            </p:nvSpPr>
            <p:spPr bwMode="auto">
              <a:xfrm flipH="1">
                <a:off x="4312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6" name="AutoShape 37"/>
              <p:cNvSpPr>
                <a:spLocks noChangeArrowheads="1"/>
              </p:cNvSpPr>
              <p:nvPr/>
            </p:nvSpPr>
            <p:spPr bwMode="auto">
              <a:xfrm rot="10800000">
                <a:off x="4444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7" name="AutoShape 38"/>
              <p:cNvSpPr>
                <a:spLocks noChangeArrowheads="1"/>
              </p:cNvSpPr>
              <p:nvPr/>
            </p:nvSpPr>
            <p:spPr bwMode="auto">
              <a:xfrm flipH="1">
                <a:off x="457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" name="AutoShape 39"/>
              <p:cNvSpPr>
                <a:spLocks noChangeArrowheads="1"/>
              </p:cNvSpPr>
              <p:nvPr/>
            </p:nvSpPr>
            <p:spPr bwMode="auto">
              <a:xfrm rot="10800000">
                <a:off x="4709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9" name="AutoShape 40"/>
              <p:cNvSpPr>
                <a:spLocks noChangeArrowheads="1"/>
              </p:cNvSpPr>
              <p:nvPr/>
            </p:nvSpPr>
            <p:spPr bwMode="auto">
              <a:xfrm flipH="1">
                <a:off x="4842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0" name="AutoShape 41"/>
              <p:cNvSpPr>
                <a:spLocks noChangeArrowheads="1"/>
              </p:cNvSpPr>
              <p:nvPr/>
            </p:nvSpPr>
            <p:spPr bwMode="auto">
              <a:xfrm rot="10800000">
                <a:off x="4976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1" name="AutoShape 42"/>
              <p:cNvSpPr>
                <a:spLocks noChangeArrowheads="1"/>
              </p:cNvSpPr>
              <p:nvPr/>
            </p:nvSpPr>
            <p:spPr bwMode="auto">
              <a:xfrm flipH="1">
                <a:off x="5118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2" name="AutoShape 43"/>
              <p:cNvSpPr>
                <a:spLocks noChangeArrowheads="1"/>
              </p:cNvSpPr>
              <p:nvPr/>
            </p:nvSpPr>
            <p:spPr bwMode="auto">
              <a:xfrm rot="10800000">
                <a:off x="5252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3" name="AutoShape 44"/>
              <p:cNvSpPr>
                <a:spLocks noChangeArrowheads="1"/>
              </p:cNvSpPr>
              <p:nvPr/>
            </p:nvSpPr>
            <p:spPr bwMode="auto">
              <a:xfrm flipH="1">
                <a:off x="5385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3" name="Group 45"/>
            <p:cNvGrpSpPr>
              <a:grpSpLocks/>
            </p:cNvGrpSpPr>
            <p:nvPr/>
          </p:nvGrpSpPr>
          <p:grpSpPr bwMode="auto">
            <a:xfrm>
              <a:off x="5497" y="4"/>
              <a:ext cx="276" cy="4304"/>
              <a:chOff x="5497" y="4"/>
              <a:chExt cx="276" cy="4304"/>
            </a:xfrm>
          </p:grpSpPr>
          <p:sp>
            <p:nvSpPr>
              <p:cNvPr id="1110" name="Rectangle 46"/>
              <p:cNvSpPr>
                <a:spLocks noChangeArrowheads="1"/>
              </p:cNvSpPr>
              <p:nvPr/>
            </p:nvSpPr>
            <p:spPr bwMode="auto">
              <a:xfrm>
                <a:off x="5522" y="4"/>
                <a:ext cx="226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1" name="AutoShape 47"/>
              <p:cNvSpPr>
                <a:spLocks noChangeArrowheads="1"/>
              </p:cNvSpPr>
              <p:nvPr/>
            </p:nvSpPr>
            <p:spPr bwMode="auto">
              <a:xfrm rot="5400000" flipH="1">
                <a:off x="5522" y="22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2" name="AutoShape 48"/>
              <p:cNvSpPr>
                <a:spLocks noChangeArrowheads="1"/>
              </p:cNvSpPr>
              <p:nvPr/>
            </p:nvSpPr>
            <p:spPr bwMode="auto">
              <a:xfrm rot="-5400000">
                <a:off x="5522" y="15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3" name="AutoShape 49"/>
              <p:cNvSpPr>
                <a:spLocks noChangeArrowheads="1"/>
              </p:cNvSpPr>
              <p:nvPr/>
            </p:nvSpPr>
            <p:spPr bwMode="auto">
              <a:xfrm rot="5400000" flipH="1">
                <a:off x="5522" y="293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4" name="AutoShape 50"/>
              <p:cNvSpPr>
                <a:spLocks noChangeArrowheads="1"/>
              </p:cNvSpPr>
              <p:nvPr/>
            </p:nvSpPr>
            <p:spPr bwMode="auto">
              <a:xfrm rot="-5400000">
                <a:off x="5522" y="43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5" name="AutoShape 51"/>
              <p:cNvSpPr>
                <a:spLocks noChangeArrowheads="1"/>
              </p:cNvSpPr>
              <p:nvPr/>
            </p:nvSpPr>
            <p:spPr bwMode="auto">
              <a:xfrm rot="5400000" flipH="1">
                <a:off x="5522" y="56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6" name="AutoShape 52"/>
              <p:cNvSpPr>
                <a:spLocks noChangeArrowheads="1"/>
              </p:cNvSpPr>
              <p:nvPr/>
            </p:nvSpPr>
            <p:spPr bwMode="auto">
              <a:xfrm rot="-5400000">
                <a:off x="5522" y="701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7" name="AutoShape 53"/>
              <p:cNvSpPr>
                <a:spLocks noChangeArrowheads="1"/>
              </p:cNvSpPr>
              <p:nvPr/>
            </p:nvSpPr>
            <p:spPr bwMode="auto">
              <a:xfrm rot="5400000" flipH="1">
                <a:off x="5522" y="83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8" name="AutoShape 54"/>
              <p:cNvSpPr>
                <a:spLocks noChangeArrowheads="1"/>
              </p:cNvSpPr>
              <p:nvPr/>
            </p:nvSpPr>
            <p:spPr bwMode="auto">
              <a:xfrm rot="-5400000">
                <a:off x="5522" y="96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9" name="AutoShape 55"/>
              <p:cNvSpPr>
                <a:spLocks noChangeArrowheads="1"/>
              </p:cNvSpPr>
              <p:nvPr/>
            </p:nvSpPr>
            <p:spPr bwMode="auto">
              <a:xfrm rot="5400000" flipH="1">
                <a:off x="5522" y="10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0" name="AutoShape 56"/>
              <p:cNvSpPr>
                <a:spLocks noChangeArrowheads="1"/>
              </p:cNvSpPr>
              <p:nvPr/>
            </p:nvSpPr>
            <p:spPr bwMode="auto">
              <a:xfrm rot="-5400000">
                <a:off x="5522" y="1233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1" name="AutoShape 57"/>
              <p:cNvSpPr>
                <a:spLocks noChangeArrowheads="1"/>
              </p:cNvSpPr>
              <p:nvPr/>
            </p:nvSpPr>
            <p:spPr bwMode="auto">
              <a:xfrm rot="5400000" flipH="1">
                <a:off x="5522" y="1365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2" name="AutoShape 58"/>
              <p:cNvSpPr>
                <a:spLocks noChangeArrowheads="1"/>
              </p:cNvSpPr>
              <p:nvPr/>
            </p:nvSpPr>
            <p:spPr bwMode="auto">
              <a:xfrm rot="-5400000">
                <a:off x="5522" y="14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3" name="AutoShape 59"/>
              <p:cNvSpPr>
                <a:spLocks noChangeArrowheads="1"/>
              </p:cNvSpPr>
              <p:nvPr/>
            </p:nvSpPr>
            <p:spPr bwMode="auto">
              <a:xfrm rot="5400000" flipH="1">
                <a:off x="5522" y="1632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4" name="AutoShape 60"/>
              <p:cNvSpPr>
                <a:spLocks noChangeArrowheads="1"/>
              </p:cNvSpPr>
              <p:nvPr/>
            </p:nvSpPr>
            <p:spPr bwMode="auto">
              <a:xfrm rot="-5400000">
                <a:off x="5522" y="1765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5" name="AutoShape 61"/>
              <p:cNvSpPr>
                <a:spLocks noChangeArrowheads="1"/>
              </p:cNvSpPr>
              <p:nvPr/>
            </p:nvSpPr>
            <p:spPr bwMode="auto">
              <a:xfrm rot="5400000" flipH="1">
                <a:off x="5522" y="18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6" name="AutoShape 62"/>
              <p:cNvSpPr>
                <a:spLocks noChangeArrowheads="1"/>
              </p:cNvSpPr>
              <p:nvPr/>
            </p:nvSpPr>
            <p:spPr bwMode="auto">
              <a:xfrm rot="-5400000">
                <a:off x="5522" y="2032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" name="AutoShape 63"/>
              <p:cNvSpPr>
                <a:spLocks noChangeArrowheads="1"/>
              </p:cNvSpPr>
              <p:nvPr/>
            </p:nvSpPr>
            <p:spPr bwMode="auto">
              <a:xfrm rot="5400000" flipH="1">
                <a:off x="5522" y="216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" name="AutoShape 64"/>
              <p:cNvSpPr>
                <a:spLocks noChangeArrowheads="1"/>
              </p:cNvSpPr>
              <p:nvPr/>
            </p:nvSpPr>
            <p:spPr bwMode="auto">
              <a:xfrm rot="-5400000">
                <a:off x="5522" y="22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" name="AutoShape 65"/>
              <p:cNvSpPr>
                <a:spLocks noChangeArrowheads="1"/>
              </p:cNvSpPr>
              <p:nvPr/>
            </p:nvSpPr>
            <p:spPr bwMode="auto">
              <a:xfrm rot="5400000" flipH="1">
                <a:off x="5522" y="2431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" name="AutoShape 66"/>
              <p:cNvSpPr>
                <a:spLocks noChangeArrowheads="1"/>
              </p:cNvSpPr>
              <p:nvPr/>
            </p:nvSpPr>
            <p:spPr bwMode="auto">
              <a:xfrm rot="-5400000">
                <a:off x="5522" y="256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" name="AutoShape 67"/>
              <p:cNvSpPr>
                <a:spLocks noChangeArrowheads="1"/>
              </p:cNvSpPr>
              <p:nvPr/>
            </p:nvSpPr>
            <p:spPr bwMode="auto">
              <a:xfrm rot="5400000" flipH="1">
                <a:off x="5522" y="26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" name="AutoShape 68"/>
              <p:cNvSpPr>
                <a:spLocks noChangeArrowheads="1"/>
              </p:cNvSpPr>
              <p:nvPr/>
            </p:nvSpPr>
            <p:spPr bwMode="auto">
              <a:xfrm rot="-5400000">
                <a:off x="5522" y="2829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3" name="AutoShape 69"/>
              <p:cNvSpPr>
                <a:spLocks noChangeArrowheads="1"/>
              </p:cNvSpPr>
              <p:nvPr/>
            </p:nvSpPr>
            <p:spPr bwMode="auto">
              <a:xfrm rot="5400000" flipH="1">
                <a:off x="5522" y="2963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4" name="AutoShape 70"/>
              <p:cNvSpPr>
                <a:spLocks noChangeArrowheads="1"/>
              </p:cNvSpPr>
              <p:nvPr/>
            </p:nvSpPr>
            <p:spPr bwMode="auto">
              <a:xfrm rot="-5400000">
                <a:off x="5522" y="309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5" name="AutoShape 71"/>
              <p:cNvSpPr>
                <a:spLocks noChangeArrowheads="1"/>
              </p:cNvSpPr>
              <p:nvPr/>
            </p:nvSpPr>
            <p:spPr bwMode="auto">
              <a:xfrm rot="5400000" flipH="1">
                <a:off x="5522" y="322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6" name="AutoShape 72"/>
              <p:cNvSpPr>
                <a:spLocks noChangeArrowheads="1"/>
              </p:cNvSpPr>
              <p:nvPr/>
            </p:nvSpPr>
            <p:spPr bwMode="auto">
              <a:xfrm rot="-5400000">
                <a:off x="5522" y="3363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7" name="Rectangle 73"/>
              <p:cNvSpPr>
                <a:spLocks noChangeArrowheads="1"/>
              </p:cNvSpPr>
              <p:nvPr/>
            </p:nvSpPr>
            <p:spPr bwMode="auto">
              <a:xfrm>
                <a:off x="5522" y="4032"/>
                <a:ext cx="226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8" name="AutoShape 74"/>
              <p:cNvSpPr>
                <a:spLocks noChangeArrowheads="1"/>
              </p:cNvSpPr>
              <p:nvPr/>
            </p:nvSpPr>
            <p:spPr bwMode="auto">
              <a:xfrm rot="5400000" flipH="1">
                <a:off x="5522" y="349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9" name="AutoShape 75"/>
              <p:cNvSpPr>
                <a:spLocks noChangeArrowheads="1"/>
              </p:cNvSpPr>
              <p:nvPr/>
            </p:nvSpPr>
            <p:spPr bwMode="auto">
              <a:xfrm rot="-5400000">
                <a:off x="5522" y="362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0" name="AutoShape 76"/>
              <p:cNvSpPr>
                <a:spLocks noChangeArrowheads="1"/>
              </p:cNvSpPr>
              <p:nvPr/>
            </p:nvSpPr>
            <p:spPr bwMode="auto">
              <a:xfrm rot="5400000" flipH="1">
                <a:off x="5522" y="3765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1" name="AutoShape 77"/>
              <p:cNvSpPr>
                <a:spLocks noChangeArrowheads="1"/>
              </p:cNvSpPr>
              <p:nvPr/>
            </p:nvSpPr>
            <p:spPr bwMode="auto">
              <a:xfrm rot="-5400000">
                <a:off x="5522" y="38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2" name="AutoShape 78"/>
              <p:cNvSpPr>
                <a:spLocks noChangeArrowheads="1"/>
              </p:cNvSpPr>
              <p:nvPr/>
            </p:nvSpPr>
            <p:spPr bwMode="auto">
              <a:xfrm rot="5400000" flipH="1">
                <a:off x="5522" y="4032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4" name="Group 79"/>
            <p:cNvGrpSpPr>
              <a:grpSpLocks/>
            </p:cNvGrpSpPr>
            <p:nvPr/>
          </p:nvGrpSpPr>
          <p:grpSpPr bwMode="auto">
            <a:xfrm>
              <a:off x="23" y="4083"/>
              <a:ext cx="5504" cy="226"/>
              <a:chOff x="23" y="4083"/>
              <a:chExt cx="5504" cy="226"/>
            </a:xfrm>
          </p:grpSpPr>
          <p:sp>
            <p:nvSpPr>
              <p:cNvPr id="1069" name="AutoShape 80"/>
              <p:cNvSpPr>
                <a:spLocks noChangeArrowheads="1"/>
              </p:cNvSpPr>
              <p:nvPr/>
            </p:nvSpPr>
            <p:spPr bwMode="auto">
              <a:xfrm rot="10800000">
                <a:off x="5383" y="4084"/>
                <a:ext cx="137" cy="224"/>
              </a:xfrm>
              <a:prstGeom prst="rtTriangle">
                <a:avLst/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0" name="AutoShape 81"/>
              <p:cNvSpPr>
                <a:spLocks noChangeArrowheads="1"/>
              </p:cNvSpPr>
              <p:nvPr/>
            </p:nvSpPr>
            <p:spPr bwMode="auto">
              <a:xfrm flipH="1">
                <a:off x="5249" y="4084"/>
                <a:ext cx="278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1" name="AutoShape 82"/>
              <p:cNvSpPr>
                <a:spLocks noChangeArrowheads="1"/>
              </p:cNvSpPr>
              <p:nvPr/>
            </p:nvSpPr>
            <p:spPr bwMode="auto">
              <a:xfrm rot="10800000">
                <a:off x="5116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2" name="AutoShape 83"/>
              <p:cNvSpPr>
                <a:spLocks noChangeArrowheads="1"/>
              </p:cNvSpPr>
              <p:nvPr/>
            </p:nvSpPr>
            <p:spPr bwMode="auto">
              <a:xfrm flipH="1">
                <a:off x="4985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3" name="AutoShape 84"/>
              <p:cNvSpPr>
                <a:spLocks noChangeArrowheads="1"/>
              </p:cNvSpPr>
              <p:nvPr/>
            </p:nvSpPr>
            <p:spPr bwMode="auto">
              <a:xfrm rot="10800000">
                <a:off x="4850" y="4083"/>
                <a:ext cx="278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4" name="AutoShape 85"/>
              <p:cNvSpPr>
                <a:spLocks noChangeArrowheads="1"/>
              </p:cNvSpPr>
              <p:nvPr/>
            </p:nvSpPr>
            <p:spPr bwMode="auto">
              <a:xfrm flipH="1">
                <a:off x="4709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5" name="AutoShape 86"/>
              <p:cNvSpPr>
                <a:spLocks noChangeArrowheads="1"/>
              </p:cNvSpPr>
              <p:nvPr/>
            </p:nvSpPr>
            <p:spPr bwMode="auto">
              <a:xfrm rot="10800000" flipH="1">
                <a:off x="4570" y="4083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6" name="AutoShape 87"/>
              <p:cNvSpPr>
                <a:spLocks noChangeArrowheads="1"/>
              </p:cNvSpPr>
              <p:nvPr/>
            </p:nvSpPr>
            <p:spPr bwMode="auto">
              <a:xfrm>
                <a:off x="4437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7" name="AutoShape 88"/>
              <p:cNvSpPr>
                <a:spLocks noChangeArrowheads="1"/>
              </p:cNvSpPr>
              <p:nvPr/>
            </p:nvSpPr>
            <p:spPr bwMode="auto">
              <a:xfrm rot="10800000" flipH="1">
                <a:off x="4302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8" name="AutoShape 89"/>
              <p:cNvSpPr>
                <a:spLocks noChangeArrowheads="1"/>
              </p:cNvSpPr>
              <p:nvPr/>
            </p:nvSpPr>
            <p:spPr bwMode="auto">
              <a:xfrm>
                <a:off x="4169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9" name="AutoShape 90"/>
              <p:cNvSpPr>
                <a:spLocks noChangeArrowheads="1"/>
              </p:cNvSpPr>
              <p:nvPr/>
            </p:nvSpPr>
            <p:spPr bwMode="auto">
              <a:xfrm rot="10800000" flipH="1">
                <a:off x="4037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0" name="AutoShape 91"/>
              <p:cNvSpPr>
                <a:spLocks noChangeArrowheads="1"/>
              </p:cNvSpPr>
              <p:nvPr/>
            </p:nvSpPr>
            <p:spPr bwMode="auto">
              <a:xfrm>
                <a:off x="3903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1" name="AutoShape 92"/>
              <p:cNvSpPr>
                <a:spLocks noChangeArrowheads="1"/>
              </p:cNvSpPr>
              <p:nvPr/>
            </p:nvSpPr>
            <p:spPr bwMode="auto">
              <a:xfrm rot="10800000" flipH="1">
                <a:off x="3771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2" name="AutoShape 93"/>
              <p:cNvSpPr>
                <a:spLocks noChangeArrowheads="1"/>
              </p:cNvSpPr>
              <p:nvPr/>
            </p:nvSpPr>
            <p:spPr bwMode="auto">
              <a:xfrm>
                <a:off x="3637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3" name="AutoShape 94"/>
              <p:cNvSpPr>
                <a:spLocks noChangeArrowheads="1"/>
              </p:cNvSpPr>
              <p:nvPr/>
            </p:nvSpPr>
            <p:spPr bwMode="auto">
              <a:xfrm rot="10800000" flipH="1">
                <a:off x="3505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4" name="AutoShape 95"/>
              <p:cNvSpPr>
                <a:spLocks noChangeArrowheads="1"/>
              </p:cNvSpPr>
              <p:nvPr/>
            </p:nvSpPr>
            <p:spPr bwMode="auto">
              <a:xfrm>
                <a:off x="3373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5" name="AutoShape 96"/>
              <p:cNvSpPr>
                <a:spLocks noChangeArrowheads="1"/>
              </p:cNvSpPr>
              <p:nvPr/>
            </p:nvSpPr>
            <p:spPr bwMode="auto">
              <a:xfrm rot="10800000" flipH="1">
                <a:off x="323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6" name="AutoShape 97"/>
              <p:cNvSpPr>
                <a:spLocks noChangeArrowheads="1"/>
              </p:cNvSpPr>
              <p:nvPr/>
            </p:nvSpPr>
            <p:spPr bwMode="auto">
              <a:xfrm>
                <a:off x="3106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7" name="AutoShape 98"/>
              <p:cNvSpPr>
                <a:spLocks noChangeArrowheads="1"/>
              </p:cNvSpPr>
              <p:nvPr/>
            </p:nvSpPr>
            <p:spPr bwMode="auto">
              <a:xfrm rot="10800000" flipH="1">
                <a:off x="2972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8" name="AutoShape 99"/>
              <p:cNvSpPr>
                <a:spLocks noChangeArrowheads="1"/>
              </p:cNvSpPr>
              <p:nvPr/>
            </p:nvSpPr>
            <p:spPr bwMode="auto">
              <a:xfrm>
                <a:off x="2842" y="4084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9" name="AutoShape 100"/>
              <p:cNvSpPr>
                <a:spLocks noChangeArrowheads="1"/>
              </p:cNvSpPr>
              <p:nvPr/>
            </p:nvSpPr>
            <p:spPr bwMode="auto">
              <a:xfrm rot="10800000" flipH="1">
                <a:off x="2707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0" name="AutoShape 101"/>
              <p:cNvSpPr>
                <a:spLocks noChangeArrowheads="1"/>
              </p:cNvSpPr>
              <p:nvPr/>
            </p:nvSpPr>
            <p:spPr bwMode="auto">
              <a:xfrm>
                <a:off x="2574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1" name="AutoShape 102"/>
              <p:cNvSpPr>
                <a:spLocks noChangeArrowheads="1"/>
              </p:cNvSpPr>
              <p:nvPr/>
            </p:nvSpPr>
            <p:spPr bwMode="auto">
              <a:xfrm rot="10800000" flipH="1">
                <a:off x="2441" y="4083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2" name="AutoShape 103"/>
              <p:cNvSpPr>
                <a:spLocks noChangeArrowheads="1"/>
              </p:cNvSpPr>
              <p:nvPr/>
            </p:nvSpPr>
            <p:spPr bwMode="auto">
              <a:xfrm>
                <a:off x="2308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3" name="AutoShape 104"/>
              <p:cNvSpPr>
                <a:spLocks noChangeArrowheads="1"/>
              </p:cNvSpPr>
              <p:nvPr/>
            </p:nvSpPr>
            <p:spPr bwMode="auto">
              <a:xfrm rot="10800000" flipH="1">
                <a:off x="2173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4" name="AutoShape 105"/>
              <p:cNvSpPr>
                <a:spLocks noChangeArrowheads="1"/>
              </p:cNvSpPr>
              <p:nvPr/>
            </p:nvSpPr>
            <p:spPr bwMode="auto">
              <a:xfrm>
                <a:off x="2042" y="4084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5" name="AutoShape 106"/>
              <p:cNvSpPr>
                <a:spLocks noChangeArrowheads="1"/>
              </p:cNvSpPr>
              <p:nvPr/>
            </p:nvSpPr>
            <p:spPr bwMode="auto">
              <a:xfrm rot="10800000" flipH="1">
                <a:off x="190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6" name="AutoShape 107"/>
              <p:cNvSpPr>
                <a:spLocks noChangeArrowheads="1"/>
              </p:cNvSpPr>
              <p:nvPr/>
            </p:nvSpPr>
            <p:spPr bwMode="auto">
              <a:xfrm>
                <a:off x="1776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7" name="AutoShape 108"/>
              <p:cNvSpPr>
                <a:spLocks noChangeArrowheads="1"/>
              </p:cNvSpPr>
              <p:nvPr/>
            </p:nvSpPr>
            <p:spPr bwMode="auto">
              <a:xfrm rot="10800000" flipH="1">
                <a:off x="1643" y="4083"/>
                <a:ext cx="274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8" name="AutoShape 109"/>
              <p:cNvSpPr>
                <a:spLocks noChangeArrowheads="1"/>
              </p:cNvSpPr>
              <p:nvPr/>
            </p:nvSpPr>
            <p:spPr bwMode="auto">
              <a:xfrm>
                <a:off x="1509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9" name="AutoShape 110"/>
              <p:cNvSpPr>
                <a:spLocks noChangeArrowheads="1"/>
              </p:cNvSpPr>
              <p:nvPr/>
            </p:nvSpPr>
            <p:spPr bwMode="auto">
              <a:xfrm rot="10800000" flipH="1">
                <a:off x="1376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0" name="AutoShape 111"/>
              <p:cNvSpPr>
                <a:spLocks noChangeArrowheads="1"/>
              </p:cNvSpPr>
              <p:nvPr/>
            </p:nvSpPr>
            <p:spPr bwMode="auto">
              <a:xfrm>
                <a:off x="1243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1" name="AutoShape 112"/>
              <p:cNvSpPr>
                <a:spLocks noChangeArrowheads="1"/>
              </p:cNvSpPr>
              <p:nvPr/>
            </p:nvSpPr>
            <p:spPr bwMode="auto">
              <a:xfrm rot="10800000" flipH="1">
                <a:off x="1109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2" name="AutoShape 113"/>
              <p:cNvSpPr>
                <a:spLocks noChangeArrowheads="1"/>
              </p:cNvSpPr>
              <p:nvPr/>
            </p:nvSpPr>
            <p:spPr bwMode="auto">
              <a:xfrm>
                <a:off x="978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3" name="AutoShape 114"/>
              <p:cNvSpPr>
                <a:spLocks noChangeArrowheads="1"/>
              </p:cNvSpPr>
              <p:nvPr/>
            </p:nvSpPr>
            <p:spPr bwMode="auto">
              <a:xfrm rot="10800000" flipH="1">
                <a:off x="843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4" name="AutoShape 115"/>
              <p:cNvSpPr>
                <a:spLocks noChangeArrowheads="1"/>
              </p:cNvSpPr>
              <p:nvPr/>
            </p:nvSpPr>
            <p:spPr bwMode="auto">
              <a:xfrm>
                <a:off x="711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5" name="AutoShape 116"/>
              <p:cNvSpPr>
                <a:spLocks noChangeArrowheads="1"/>
              </p:cNvSpPr>
              <p:nvPr/>
            </p:nvSpPr>
            <p:spPr bwMode="auto">
              <a:xfrm rot="10800000" flipH="1">
                <a:off x="57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6" name="AutoShape 117"/>
              <p:cNvSpPr>
                <a:spLocks noChangeArrowheads="1"/>
              </p:cNvSpPr>
              <p:nvPr/>
            </p:nvSpPr>
            <p:spPr bwMode="auto">
              <a:xfrm>
                <a:off x="444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7" name="AutoShape 118"/>
              <p:cNvSpPr>
                <a:spLocks noChangeArrowheads="1"/>
              </p:cNvSpPr>
              <p:nvPr/>
            </p:nvSpPr>
            <p:spPr bwMode="auto">
              <a:xfrm rot="10800000" flipH="1">
                <a:off x="299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8" name="AutoShape 119"/>
              <p:cNvSpPr>
                <a:spLocks noChangeArrowheads="1"/>
              </p:cNvSpPr>
              <p:nvPr/>
            </p:nvSpPr>
            <p:spPr bwMode="auto">
              <a:xfrm>
                <a:off x="166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9" name="AutoShape 120"/>
              <p:cNvSpPr>
                <a:spLocks noChangeArrowheads="1"/>
              </p:cNvSpPr>
              <p:nvPr/>
            </p:nvSpPr>
            <p:spPr bwMode="auto">
              <a:xfrm rot="10800000" flipH="1">
                <a:off x="23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5" name="Group 121"/>
            <p:cNvGrpSpPr>
              <a:grpSpLocks/>
            </p:cNvGrpSpPr>
            <p:nvPr/>
          </p:nvGrpSpPr>
          <p:grpSpPr bwMode="auto">
            <a:xfrm>
              <a:off x="-19" y="4"/>
              <a:ext cx="276" cy="4304"/>
              <a:chOff x="-19" y="4"/>
              <a:chExt cx="276" cy="4304"/>
            </a:xfrm>
          </p:grpSpPr>
          <p:sp>
            <p:nvSpPr>
              <p:cNvPr id="1036" name="Rectangle 122"/>
              <p:cNvSpPr>
                <a:spLocks noChangeArrowheads="1"/>
              </p:cNvSpPr>
              <p:nvPr/>
            </p:nvSpPr>
            <p:spPr bwMode="auto">
              <a:xfrm>
                <a:off x="4" y="4032"/>
                <a:ext cx="230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AutoShape 123"/>
              <p:cNvSpPr>
                <a:spLocks noChangeArrowheads="1"/>
              </p:cNvSpPr>
              <p:nvPr/>
            </p:nvSpPr>
            <p:spPr bwMode="auto">
              <a:xfrm rot="-5400000">
                <a:off x="4" y="401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utoShape 124"/>
              <p:cNvSpPr>
                <a:spLocks noChangeArrowheads="1"/>
              </p:cNvSpPr>
              <p:nvPr/>
            </p:nvSpPr>
            <p:spPr bwMode="auto">
              <a:xfrm rot="5400000" flipH="1">
                <a:off x="4" y="38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" name="AutoShape 125"/>
              <p:cNvSpPr>
                <a:spLocks noChangeArrowheads="1"/>
              </p:cNvSpPr>
              <p:nvPr/>
            </p:nvSpPr>
            <p:spPr bwMode="auto">
              <a:xfrm rot="-5400000">
                <a:off x="4" y="3747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" name="AutoShape 126"/>
              <p:cNvSpPr>
                <a:spLocks noChangeArrowheads="1"/>
              </p:cNvSpPr>
              <p:nvPr/>
            </p:nvSpPr>
            <p:spPr bwMode="auto">
              <a:xfrm rot="5400000" flipH="1">
                <a:off x="4" y="361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" name="AutoShape 127"/>
              <p:cNvSpPr>
                <a:spLocks noChangeArrowheads="1"/>
              </p:cNvSpPr>
              <p:nvPr/>
            </p:nvSpPr>
            <p:spPr bwMode="auto">
              <a:xfrm rot="-5400000">
                <a:off x="4" y="34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" name="AutoShape 128"/>
              <p:cNvSpPr>
                <a:spLocks noChangeArrowheads="1"/>
              </p:cNvSpPr>
              <p:nvPr/>
            </p:nvSpPr>
            <p:spPr bwMode="auto">
              <a:xfrm rot="5400000" flipH="1">
                <a:off x="4" y="334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lIns="92075" tIns="46038" rIns="92075" bIns="46038" anchor="ctr"/>
              <a:lstStyle/>
              <a:p>
                <a:pPr algn="ctr"/>
                <a:r>
                  <a:rPr lang="en-US" sz="2400"/>
                  <a:t> </a:t>
                </a:r>
              </a:p>
            </p:txBody>
          </p:sp>
          <p:sp>
            <p:nvSpPr>
              <p:cNvPr id="1043" name="AutoShape 129"/>
              <p:cNvSpPr>
                <a:spLocks noChangeArrowheads="1"/>
              </p:cNvSpPr>
              <p:nvPr/>
            </p:nvSpPr>
            <p:spPr bwMode="auto">
              <a:xfrm rot="-5400000">
                <a:off x="4" y="321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" name="AutoShape 130"/>
              <p:cNvSpPr>
                <a:spLocks noChangeArrowheads="1"/>
              </p:cNvSpPr>
              <p:nvPr/>
            </p:nvSpPr>
            <p:spPr bwMode="auto">
              <a:xfrm rot="5400000" flipH="1">
                <a:off x="4" y="30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" name="AutoShape 131"/>
              <p:cNvSpPr>
                <a:spLocks noChangeArrowheads="1"/>
              </p:cNvSpPr>
              <p:nvPr/>
            </p:nvSpPr>
            <p:spPr bwMode="auto">
              <a:xfrm rot="-5400000">
                <a:off x="4" y="294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6" name="AutoShape 132"/>
              <p:cNvSpPr>
                <a:spLocks noChangeArrowheads="1"/>
              </p:cNvSpPr>
              <p:nvPr/>
            </p:nvSpPr>
            <p:spPr bwMode="auto">
              <a:xfrm rot="5400000" flipH="1">
                <a:off x="4" y="281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" name="AutoShape 133"/>
              <p:cNvSpPr>
                <a:spLocks noChangeArrowheads="1"/>
              </p:cNvSpPr>
              <p:nvPr/>
            </p:nvSpPr>
            <p:spPr bwMode="auto">
              <a:xfrm rot="-5400000">
                <a:off x="4" y="268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8" name="AutoShape 134"/>
              <p:cNvSpPr>
                <a:spLocks noChangeArrowheads="1"/>
              </p:cNvSpPr>
              <p:nvPr/>
            </p:nvSpPr>
            <p:spPr bwMode="auto">
              <a:xfrm rot="5400000" flipH="1">
                <a:off x="4" y="25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9" name="AutoShape 135"/>
              <p:cNvSpPr>
                <a:spLocks noChangeArrowheads="1"/>
              </p:cNvSpPr>
              <p:nvPr/>
            </p:nvSpPr>
            <p:spPr bwMode="auto">
              <a:xfrm rot="-5400000">
                <a:off x="4" y="2416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0" name="AutoShape 136"/>
              <p:cNvSpPr>
                <a:spLocks noChangeArrowheads="1"/>
              </p:cNvSpPr>
              <p:nvPr/>
            </p:nvSpPr>
            <p:spPr bwMode="auto">
              <a:xfrm rot="5400000" flipH="1">
                <a:off x="4" y="228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1" name="AutoShape 137"/>
              <p:cNvSpPr>
                <a:spLocks noChangeArrowheads="1"/>
              </p:cNvSpPr>
              <p:nvPr/>
            </p:nvSpPr>
            <p:spPr bwMode="auto">
              <a:xfrm rot="-5400000">
                <a:off x="4" y="21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2" name="AutoShape 138"/>
              <p:cNvSpPr>
                <a:spLocks noChangeArrowheads="1"/>
              </p:cNvSpPr>
              <p:nvPr/>
            </p:nvSpPr>
            <p:spPr bwMode="auto">
              <a:xfrm rot="5400000" flipH="1">
                <a:off x="4" y="2016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3" name="AutoShape 139"/>
              <p:cNvSpPr>
                <a:spLocks noChangeArrowheads="1"/>
              </p:cNvSpPr>
              <p:nvPr/>
            </p:nvSpPr>
            <p:spPr bwMode="auto">
              <a:xfrm rot="-5400000">
                <a:off x="4" y="188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4" name="AutoShape 140"/>
              <p:cNvSpPr>
                <a:spLocks noChangeArrowheads="1"/>
              </p:cNvSpPr>
              <p:nvPr/>
            </p:nvSpPr>
            <p:spPr bwMode="auto">
              <a:xfrm rot="5400000" flipH="1">
                <a:off x="4" y="17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5" name="AutoShape 141"/>
              <p:cNvSpPr>
                <a:spLocks noChangeArrowheads="1"/>
              </p:cNvSpPr>
              <p:nvPr/>
            </p:nvSpPr>
            <p:spPr bwMode="auto">
              <a:xfrm rot="-5400000">
                <a:off x="4" y="161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6" name="AutoShape 142"/>
              <p:cNvSpPr>
                <a:spLocks noChangeArrowheads="1"/>
              </p:cNvSpPr>
              <p:nvPr/>
            </p:nvSpPr>
            <p:spPr bwMode="auto">
              <a:xfrm rot="5400000" flipH="1">
                <a:off x="4" y="148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7" name="AutoShape 143"/>
              <p:cNvSpPr>
                <a:spLocks noChangeArrowheads="1"/>
              </p:cNvSpPr>
              <p:nvPr/>
            </p:nvSpPr>
            <p:spPr bwMode="auto">
              <a:xfrm rot="-5400000">
                <a:off x="4" y="135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8" name="AutoShape 144"/>
              <p:cNvSpPr>
                <a:spLocks noChangeArrowheads="1"/>
              </p:cNvSpPr>
              <p:nvPr/>
            </p:nvSpPr>
            <p:spPr bwMode="auto">
              <a:xfrm rot="5400000" flipH="1">
                <a:off x="4" y="121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9" name="AutoShape 145"/>
              <p:cNvSpPr>
                <a:spLocks noChangeArrowheads="1"/>
              </p:cNvSpPr>
              <p:nvPr/>
            </p:nvSpPr>
            <p:spPr bwMode="auto">
              <a:xfrm rot="-5400000">
                <a:off x="4" y="1085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0" name="AutoShape 146"/>
              <p:cNvSpPr>
                <a:spLocks noChangeArrowheads="1"/>
              </p:cNvSpPr>
              <p:nvPr/>
            </p:nvSpPr>
            <p:spPr bwMode="auto">
              <a:xfrm rot="5400000" flipH="1">
                <a:off x="4" y="95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1" name="AutoShape 147"/>
              <p:cNvSpPr>
                <a:spLocks noChangeArrowheads="1"/>
              </p:cNvSpPr>
              <p:nvPr/>
            </p:nvSpPr>
            <p:spPr bwMode="auto">
              <a:xfrm rot="-5400000">
                <a:off x="4" y="81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2" name="AutoShape 148"/>
              <p:cNvSpPr>
                <a:spLocks noChangeArrowheads="1"/>
              </p:cNvSpPr>
              <p:nvPr/>
            </p:nvSpPr>
            <p:spPr bwMode="auto">
              <a:xfrm rot="5400000" flipH="1">
                <a:off x="4" y="687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3" name="AutoShape 149"/>
              <p:cNvSpPr>
                <a:spLocks noChangeArrowheads="1"/>
              </p:cNvSpPr>
              <p:nvPr/>
            </p:nvSpPr>
            <p:spPr bwMode="auto">
              <a:xfrm rot="-5400000">
                <a:off x="4" y="55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4" name="AutoShape 150"/>
              <p:cNvSpPr>
                <a:spLocks noChangeArrowheads="1"/>
              </p:cNvSpPr>
              <p:nvPr/>
            </p:nvSpPr>
            <p:spPr bwMode="auto">
              <a:xfrm rot="5400000" flipH="1">
                <a:off x="4" y="42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5" name="AutoShape 151"/>
              <p:cNvSpPr>
                <a:spLocks noChangeArrowheads="1"/>
              </p:cNvSpPr>
              <p:nvPr/>
            </p:nvSpPr>
            <p:spPr bwMode="auto">
              <a:xfrm rot="-5400000">
                <a:off x="4" y="286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6" name="Rectangle 152"/>
              <p:cNvSpPr>
                <a:spLocks noChangeArrowheads="1"/>
              </p:cNvSpPr>
              <p:nvPr/>
            </p:nvSpPr>
            <p:spPr bwMode="auto">
              <a:xfrm>
                <a:off x="4" y="4"/>
                <a:ext cx="230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7" name="AutoShape 153"/>
              <p:cNvSpPr>
                <a:spLocks noChangeArrowheads="1"/>
              </p:cNvSpPr>
              <p:nvPr/>
            </p:nvSpPr>
            <p:spPr bwMode="auto">
              <a:xfrm rot="5400000" flipH="1">
                <a:off x="4" y="14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8" name="AutoShape 154"/>
              <p:cNvSpPr>
                <a:spLocks noChangeArrowheads="1"/>
              </p:cNvSpPr>
              <p:nvPr/>
            </p:nvSpPr>
            <p:spPr bwMode="auto">
              <a:xfrm rot="-5400000">
                <a:off x="4" y="1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9371" name="Rectangle 15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372" name="Rectangle 15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373" name="Rectangle 15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74" name="Rectangle 15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21FAADC-56DA-48FA-82DE-5A739A90E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375" name="Rectangle 15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93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937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37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9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9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71" grpId="0"/>
      <p:bldP spid="9372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3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3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3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37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3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3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3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37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3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3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3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37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3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3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3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37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3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3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3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37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Geometric Sequences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Plus a review of arithmetic sequences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b="1" smtClean="0"/>
              <a:t>2) a</a:t>
            </a:r>
            <a:r>
              <a:rPr lang="en-US" b="1" baseline="-25000" smtClean="0"/>
              <a:t>n</a:t>
            </a:r>
            <a:r>
              <a:rPr lang="en-US" b="1" smtClean="0"/>
              <a:t> = n</a:t>
            </a:r>
            <a:r>
              <a:rPr lang="en-US" b="1" baseline="30000" smtClean="0"/>
              <a:t>2</a:t>
            </a:r>
            <a:r>
              <a:rPr lang="en-US" b="1" smtClean="0"/>
              <a:t> + 1</a:t>
            </a:r>
          </a:p>
          <a:p>
            <a:pPr>
              <a:buFontTx/>
              <a:buNone/>
            </a:pPr>
            <a:endParaRPr lang="en-US" b="1" smtClean="0"/>
          </a:p>
          <a:p>
            <a:pPr>
              <a:buFontTx/>
              <a:buNone/>
            </a:pPr>
            <a:r>
              <a:rPr lang="en-US" b="1" smtClean="0"/>
              <a:t>	To find the first four terms, do the same as above! </a:t>
            </a:r>
          </a:p>
          <a:p>
            <a:pPr>
              <a:buFontTx/>
              <a:buNone/>
            </a:pPr>
            <a:endParaRPr lang="en-US" b="1" smtClean="0"/>
          </a:p>
          <a:p>
            <a:pPr>
              <a:buFontTx/>
              <a:buNone/>
            </a:pPr>
            <a:r>
              <a:rPr lang="en-US" b="1" smtClean="0"/>
              <a:t>		Answer:  2, 5, 10, 17          </a:t>
            </a:r>
          </a:p>
          <a:p>
            <a:pPr>
              <a:buFontTx/>
              <a:buNone/>
            </a:pPr>
            <a:endParaRPr lang="en-US" b="1" smtClean="0"/>
          </a:p>
          <a:p>
            <a:pPr>
              <a:buFontTx/>
              <a:buNone/>
            </a:pPr>
            <a:r>
              <a:rPr lang="en-US" b="1" smtClean="0"/>
              <a:t>		The sequence is </a:t>
            </a:r>
            <a:r>
              <a:rPr lang="en-US" b="1" smtClean="0">
                <a:solidFill>
                  <a:srgbClr val="FFFF00"/>
                </a:solidFill>
              </a:rPr>
              <a:t>neither.</a:t>
            </a:r>
            <a:r>
              <a:rPr lang="en-US" b="1" smtClean="0"/>
              <a:t>  Why?</a:t>
            </a:r>
          </a:p>
          <a:p>
            <a:pPr>
              <a:buFontTx/>
              <a:buNone/>
            </a:pPr>
            <a:endParaRPr lang="en-US" b="1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5562600"/>
          </a:xfrm>
        </p:spPr>
        <p:txBody>
          <a:bodyPr/>
          <a:lstStyle/>
          <a:p>
            <a:pPr>
              <a:buFontTx/>
              <a:buNone/>
            </a:pPr>
            <a:r>
              <a:rPr lang="en-US" b="1" smtClean="0"/>
              <a:t>3)  a</a:t>
            </a:r>
            <a:r>
              <a:rPr lang="en-US" b="1" baseline="-25000" smtClean="0"/>
              <a:t>n</a:t>
            </a:r>
            <a:r>
              <a:rPr lang="en-US" b="1" smtClean="0"/>
              <a:t> = 3*2</a:t>
            </a:r>
            <a:r>
              <a:rPr lang="en-US" b="1" baseline="30000" smtClean="0"/>
              <a:t>n</a:t>
            </a:r>
            <a:r>
              <a:rPr lang="en-US" b="1" smtClean="0"/>
              <a:t> </a:t>
            </a:r>
          </a:p>
          <a:p>
            <a:pPr>
              <a:buFontTx/>
              <a:buNone/>
            </a:pPr>
            <a:endParaRPr lang="en-US" b="1" smtClean="0"/>
          </a:p>
          <a:p>
            <a:pPr>
              <a:buFontTx/>
              <a:buNone/>
            </a:pPr>
            <a:r>
              <a:rPr lang="en-US" b="1" smtClean="0"/>
              <a:t>	Ditto for this one ( got it by now?) </a:t>
            </a:r>
          </a:p>
          <a:p>
            <a:pPr>
              <a:buFontTx/>
              <a:buNone/>
            </a:pPr>
            <a:endParaRPr lang="en-US" b="1" smtClean="0"/>
          </a:p>
          <a:p>
            <a:pPr>
              <a:buFontTx/>
              <a:buNone/>
            </a:pPr>
            <a:endParaRPr lang="en-US" b="1" smtClean="0"/>
          </a:p>
          <a:p>
            <a:pPr>
              <a:buFontTx/>
              <a:buNone/>
            </a:pPr>
            <a:r>
              <a:rPr lang="en-US" b="1" smtClean="0"/>
              <a:t>		Answer:  6, 12, 24, 48         </a:t>
            </a:r>
          </a:p>
          <a:p>
            <a:pPr>
              <a:buFontTx/>
              <a:buNone/>
            </a:pPr>
            <a:endParaRPr lang="en-US" b="1" smtClean="0"/>
          </a:p>
          <a:p>
            <a:pPr>
              <a:buFontTx/>
              <a:buNone/>
            </a:pPr>
            <a:r>
              <a:rPr lang="en-US" b="1" smtClean="0"/>
              <a:t>		The sequence is </a:t>
            </a:r>
            <a:r>
              <a:rPr lang="en-US" b="1" u="sng" smtClean="0">
                <a:solidFill>
                  <a:srgbClr val="FFFF00"/>
                </a:solidFill>
              </a:rPr>
              <a:t>geometric</a:t>
            </a:r>
            <a:r>
              <a:rPr lang="en-US" b="1" smtClean="0"/>
              <a:t> with r = 2</a:t>
            </a:r>
          </a:p>
          <a:p>
            <a:pPr>
              <a:buFontTx/>
              <a:buNone/>
            </a:pPr>
            <a:endParaRPr lang="en-US" b="1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b="1" smtClean="0">
                <a:solidFill>
                  <a:srgbClr val="FFFF00"/>
                </a:solidFill>
              </a:rPr>
              <a:t>Find a formula for each sequence.</a:t>
            </a:r>
            <a:r>
              <a:rPr lang="en-US" smtClean="0">
                <a:solidFill>
                  <a:srgbClr val="FFFF00"/>
                </a:solidFill>
              </a:rPr>
              <a:t> </a:t>
            </a:r>
          </a:p>
          <a:p>
            <a:pPr>
              <a:buFontTx/>
              <a:buNone/>
            </a:pPr>
            <a:r>
              <a:rPr lang="en-US" b="1" smtClean="0">
                <a:solidFill>
                  <a:srgbClr val="FF0000"/>
                </a:solidFill>
              </a:rPr>
              <a:t>1)  2, 5, 8, 11, 14, . . .</a:t>
            </a:r>
            <a:r>
              <a:rPr lang="en-US" smtClean="0">
                <a:solidFill>
                  <a:srgbClr val="FF0000"/>
                </a:solidFill>
              </a:rPr>
              <a:t> </a:t>
            </a:r>
          </a:p>
          <a:p>
            <a:pPr>
              <a:buFontTx/>
              <a:buNone/>
            </a:pPr>
            <a:r>
              <a:rPr lang="en-US" sz="2800" b="1" smtClean="0">
                <a:solidFill>
                  <a:schemeClr val="hlink"/>
                </a:solidFill>
              </a:rPr>
              <a:t>Work:</a:t>
            </a:r>
            <a:r>
              <a:rPr lang="en-US" sz="2800" b="1" smtClean="0"/>
              <a:t> It is arithmetic!  So use the arithmetic formula you learned!</a:t>
            </a:r>
            <a:r>
              <a:rPr lang="en-US" sz="2800" smtClean="0"/>
              <a:t> </a:t>
            </a:r>
            <a:br>
              <a:rPr lang="en-US" sz="2800" smtClean="0"/>
            </a:br>
            <a:r>
              <a:rPr lang="en-US" sz="2800" b="1" smtClean="0"/>
              <a:t>a</a:t>
            </a:r>
            <a:r>
              <a:rPr lang="en-US" sz="2800" b="1" baseline="-25000" smtClean="0"/>
              <a:t>1</a:t>
            </a:r>
            <a:r>
              <a:rPr lang="en-US" sz="2800" b="1" smtClean="0"/>
              <a:t> = 2,  look at the first number in the sequence!</a:t>
            </a:r>
            <a:r>
              <a:rPr lang="en-US" sz="2800" smtClean="0"/>
              <a:t> </a:t>
            </a:r>
            <a:br>
              <a:rPr lang="en-US" sz="2800" smtClean="0"/>
            </a:br>
            <a:r>
              <a:rPr lang="en-US" sz="2800" b="1" smtClean="0"/>
              <a:t>d = 3, look at the common difference!</a:t>
            </a:r>
            <a:r>
              <a:rPr lang="en-US" sz="2800" smtClean="0"/>
              <a:t> </a:t>
            </a:r>
          </a:p>
          <a:p>
            <a:pPr>
              <a:buFontTx/>
              <a:buNone/>
            </a:pPr>
            <a:r>
              <a:rPr lang="en-US" sz="2800" b="1" u="sng" smtClean="0"/>
              <a:t>Therefore,</a:t>
            </a:r>
            <a:r>
              <a:rPr lang="en-US" sz="2800" b="1" smtClean="0"/>
              <a:t> a</a:t>
            </a:r>
            <a:r>
              <a:rPr lang="en-US" sz="2800" b="1" baseline="-25000" smtClean="0"/>
              <a:t>n</a:t>
            </a:r>
            <a:r>
              <a:rPr lang="en-US" sz="2800" b="1" smtClean="0"/>
              <a:t> = 2 + (n - 1)3 and simplifying yields :  a</a:t>
            </a:r>
            <a:r>
              <a:rPr lang="en-US" sz="2800" b="1" baseline="-25000" smtClean="0"/>
              <a:t>n</a:t>
            </a:r>
            <a:r>
              <a:rPr lang="en-US" sz="2800" b="1" smtClean="0"/>
              <a:t> = 3n -1 ( tada!)</a:t>
            </a:r>
            <a:r>
              <a:rPr lang="en-US" sz="2800" smtClean="0"/>
              <a:t> </a:t>
            </a:r>
          </a:p>
          <a:p>
            <a:pPr>
              <a:buFontTx/>
              <a:buNone/>
            </a:pPr>
            <a:r>
              <a:rPr lang="en-US" sz="2800" b="1" smtClean="0"/>
              <a:t>Try putting in 1, then 2, then 3, etc. and you will get the sequence!</a:t>
            </a:r>
            <a:endParaRPr lang="en-US" sz="2800" smtClean="0"/>
          </a:p>
          <a:p>
            <a:pPr>
              <a:buFontTx/>
              <a:buNone/>
            </a:pPr>
            <a:endParaRPr lang="en-US" sz="280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"/>
            <a:ext cx="7772400" cy="5638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b="1" smtClean="0"/>
              <a:t>2) 4, 8, 16, 32, . . .</a:t>
            </a:r>
            <a:r>
              <a:rPr lang="en-US" sz="2800" smtClean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b="1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b="1" smtClean="0"/>
              <a:t>Work: It is </a:t>
            </a:r>
            <a:r>
              <a:rPr lang="en-US" sz="2800" b="1" smtClean="0">
                <a:solidFill>
                  <a:schemeClr val="hlink"/>
                </a:solidFill>
              </a:rPr>
              <a:t>geometric! </a:t>
            </a:r>
            <a:r>
              <a:rPr lang="en-US" sz="2800" b="1" smtClean="0"/>
              <a:t> So use the geometric formula you learned up yonder!</a:t>
            </a:r>
            <a:r>
              <a:rPr lang="en-US" sz="2800" smtClean="0"/>
              <a:t> </a:t>
            </a:r>
            <a:br>
              <a:rPr lang="en-US" sz="2800" smtClean="0"/>
            </a:br>
            <a:r>
              <a:rPr lang="en-US" sz="2800" b="1" smtClean="0"/>
              <a:t>a</a:t>
            </a:r>
            <a:r>
              <a:rPr lang="en-US" sz="2800" b="1" baseline="-25000" smtClean="0"/>
              <a:t>1 </a:t>
            </a:r>
            <a:r>
              <a:rPr lang="en-US" sz="2800" b="1" smtClean="0"/>
              <a:t>= 4, look at the first number in the sequence!</a:t>
            </a:r>
            <a:r>
              <a:rPr lang="en-US" sz="2800" smtClean="0"/>
              <a:t> </a:t>
            </a:r>
            <a:br>
              <a:rPr lang="en-US" sz="2800" smtClean="0"/>
            </a:br>
            <a:r>
              <a:rPr lang="en-US" sz="2800" b="1" smtClean="0"/>
              <a:t>r = 2, look at the common ratio!</a:t>
            </a:r>
            <a:r>
              <a:rPr lang="en-US" sz="2800" smtClean="0"/>
              <a:t> </a:t>
            </a:r>
            <a:r>
              <a:rPr lang="en-US" sz="2800" b="1" u="sng" smtClean="0"/>
              <a:t>Therefore,</a:t>
            </a:r>
            <a:r>
              <a:rPr lang="en-US" sz="2800" b="1" smtClean="0"/>
              <a:t> 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b="1" smtClean="0"/>
              <a:t>		a</a:t>
            </a:r>
            <a:r>
              <a:rPr lang="en-US" sz="2800" b="1" baseline="-25000" smtClean="0"/>
              <a:t>n </a:t>
            </a:r>
            <a:r>
              <a:rPr lang="en-US" sz="2800" b="1" smtClean="0"/>
              <a:t>= 4 * 2 </a:t>
            </a:r>
            <a:r>
              <a:rPr lang="en-US" sz="2800" b="1" baseline="30000" smtClean="0"/>
              <a:t>(n - 1)</a:t>
            </a:r>
            <a:r>
              <a:rPr lang="en-US" sz="2800" b="1" smtClean="0"/>
              <a:t> and simplifying gives us: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b="1" smtClean="0"/>
              <a:t>		a</a:t>
            </a:r>
            <a:r>
              <a:rPr lang="en-US" sz="2800" b="1" baseline="-25000" smtClean="0"/>
              <a:t>n</a:t>
            </a:r>
            <a:r>
              <a:rPr lang="en-US" sz="2800" b="1" smtClean="0"/>
              <a:t> = 2 * 2n 	(Yikes stripes! Where did this 		come from.  rewrite 2(n - 1) as 2n . 2-		1 and cancel with the four!)</a:t>
            </a:r>
            <a:r>
              <a:rPr lang="en-US" sz="2800" smtClean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b="1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b="1" smtClean="0"/>
              <a:t>Try putting in 1, 2, 3, etc and see if you get the sequence back!</a:t>
            </a:r>
          </a:p>
        </p:txBody>
      </p:sp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3)  21, 201, 2001, 20001, . . .</a:t>
            </a:r>
            <a:r>
              <a:rPr lang="en-US" sz="24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	Work:  Bummer!  It's not geometric or arithmetic.  What do I do now?    Don't panic!  Use your head and think!</a:t>
            </a:r>
            <a:r>
              <a:rPr lang="en-US" sz="24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	Think of the sequence as (20 +1), (200+1), (2000 + 1), (20000 + 1), . . .</a:t>
            </a:r>
            <a:r>
              <a:rPr lang="en-US" sz="24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	Then as this sequence:[(2)(10) +1],[(2)(100) +1], [(2)(1000) +1], [(2)(10000) +1]</a:t>
            </a:r>
            <a:r>
              <a:rPr lang="en-US" sz="24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	Wait!  Hold on here!  I see a pattern!  Cool, without a formula!  Powers of 10!</a:t>
            </a:r>
            <a:r>
              <a:rPr lang="en-US" sz="2400" smtClean="0"/>
              <a:t> </a:t>
            </a:r>
            <a:endParaRPr lang="en-US" sz="2400" b="1" smtClean="0"/>
          </a:p>
          <a:p>
            <a:pPr>
              <a:lnSpc>
                <a:spcPct val="80000"/>
              </a:lnSpc>
              <a:buFontTx/>
              <a:buNone/>
            </a:pPr>
            <a:endParaRPr lang="en-US" sz="24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	How does this grab ya!  a</a:t>
            </a:r>
            <a:r>
              <a:rPr lang="en-US" sz="2400" b="1" baseline="-25000" smtClean="0"/>
              <a:t>n</a:t>
            </a:r>
            <a:r>
              <a:rPr lang="en-US" sz="2400" b="1" smtClean="0"/>
              <a:t> = 2*10</a:t>
            </a:r>
            <a:r>
              <a:rPr lang="en-US" sz="2400" b="1" baseline="30000" smtClean="0"/>
              <a:t>n</a:t>
            </a:r>
            <a:r>
              <a:rPr lang="en-US" sz="2400" b="1" smtClean="0"/>
              <a:t> + 1 Does this work? Try it and see!</a:t>
            </a:r>
            <a:r>
              <a:rPr lang="en-US" sz="2400" smtClean="0"/>
              <a:t> </a:t>
            </a:r>
          </a:p>
        </p:txBody>
      </p:sp>
    </p:spTree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5562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Find the indicated term of the sequence.</a:t>
            </a:r>
            <a:r>
              <a:rPr lang="en-US" sz="60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	1)  sequence is arithmetic with t</a:t>
            </a:r>
            <a:r>
              <a:rPr lang="en-US" sz="2400" b="1" baseline="-30000" smtClean="0"/>
              <a:t>1</a:t>
            </a:r>
            <a:r>
              <a:rPr lang="en-US" sz="2400" b="1" smtClean="0"/>
              <a:t> = 5 and t</a:t>
            </a:r>
            <a:r>
              <a:rPr lang="en-US" sz="2400" b="1" baseline="-30000" smtClean="0"/>
              <a:t>7</a:t>
            </a:r>
            <a:r>
              <a:rPr lang="en-US" sz="2400" b="1" smtClean="0"/>
              <a:t> = 	29.   Find t</a:t>
            </a:r>
            <a:r>
              <a:rPr lang="en-US" sz="2400" b="1" baseline="-30000" smtClean="0"/>
              <a:t>53</a:t>
            </a:r>
            <a:r>
              <a:rPr lang="en-US" sz="60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Work:  Use the formula!    29 = 5 + 6d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	Where oh where did I get that! Substitution!</a:t>
            </a:r>
            <a:r>
              <a:rPr lang="en-US" sz="6000" smtClean="0"/>
              <a:t> </a:t>
            </a:r>
            <a:r>
              <a:rPr lang="en-US" sz="2400" b="1" smtClean="0"/>
              <a:t>                                         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smtClean="0"/>
              <a:t>		24 = 6d   means d = 4</a:t>
            </a:r>
            <a:r>
              <a:rPr lang="en-US" sz="6000" smtClean="0"/>
              <a:t> </a:t>
            </a:r>
            <a:br>
              <a:rPr lang="en-US" sz="6000" smtClean="0"/>
            </a:br>
            <a:r>
              <a:rPr lang="en-US" sz="6000" smtClean="0"/>
              <a:t>	</a:t>
            </a:r>
            <a:r>
              <a:rPr lang="en-US" sz="2400" b="1" smtClean="0"/>
              <a:t>t</a:t>
            </a:r>
            <a:r>
              <a:rPr lang="en-US" sz="2400" b="1" baseline="-30000" smtClean="0"/>
              <a:t>53</a:t>
            </a:r>
            <a:r>
              <a:rPr lang="en-US" sz="2400" b="1" smtClean="0"/>
              <a:t> = 5 + 52</a:t>
            </a:r>
            <a:r>
              <a:rPr lang="en-US" sz="2400" b="1" baseline="30000" smtClean="0"/>
              <a:t>.</a:t>
            </a:r>
            <a:r>
              <a:rPr lang="en-US" sz="2400" b="1" smtClean="0"/>
              <a:t>4 =</a:t>
            </a:r>
            <a:r>
              <a:rPr lang="en-US" sz="2800" b="1" smtClean="0"/>
              <a:t> 213</a:t>
            </a:r>
            <a:endParaRPr lang="en-US" sz="6000" smtClean="0"/>
          </a:p>
          <a:p>
            <a:pPr>
              <a:lnSpc>
                <a:spcPct val="80000"/>
              </a:lnSpc>
              <a:buFontTx/>
              <a:buNone/>
            </a:pPr>
            <a:endParaRPr lang="en-US" sz="6000" smtClean="0"/>
          </a:p>
          <a:p>
            <a:pPr>
              <a:lnSpc>
                <a:spcPct val="80000"/>
              </a:lnSpc>
              <a:buFontTx/>
              <a:buNone/>
            </a:pPr>
            <a:endParaRPr lang="en-US" sz="2400" smtClean="0"/>
          </a:p>
        </p:txBody>
      </p:sp>
    </p:spTree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5562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/>
              <a:t>2) Find the number of multiples of  9 between 30 and 901.</a:t>
            </a:r>
            <a:r>
              <a:rPr lang="en-US" sz="54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/>
              <a:t>	Work:  What's the first multiple of 9 in the range?  How about 36.</a:t>
            </a:r>
            <a:r>
              <a:rPr lang="en-US" sz="54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/>
              <a:t>     What's the last multiple of 9 in the range?  How about  900.</a:t>
            </a:r>
            <a:r>
              <a:rPr lang="en-US" sz="5400" smtClean="0"/>
              <a:t> </a:t>
            </a:r>
            <a:r>
              <a:rPr lang="en-US" sz="2000" b="1" smtClean="0"/>
              <a:t>    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/>
              <a:t>	Use the formula:  900 = 36 + 9(n - 1) and solve for n!</a:t>
            </a:r>
            <a:r>
              <a:rPr lang="en-US" sz="54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/>
              <a:t>                                 864 = 9n - 9</a:t>
            </a:r>
            <a:r>
              <a:rPr lang="en-US" sz="5400" smtClean="0"/>
              <a:t> </a:t>
            </a:r>
            <a:endParaRPr lang="en-US" sz="20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/>
              <a:t>                                 873 = 9n</a:t>
            </a:r>
            <a:r>
              <a:rPr lang="en-US" sz="5400" smtClean="0"/>
              <a:t> </a:t>
            </a:r>
            <a:endParaRPr lang="en-US" sz="20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>
                <a:solidFill>
                  <a:srgbClr val="000000"/>
                </a:solidFill>
              </a:rPr>
              <a:t>                                  </a:t>
            </a:r>
            <a:r>
              <a:rPr lang="en-US" sz="2000" b="1" smtClean="0">
                <a:solidFill>
                  <a:srgbClr val="F00FF0"/>
                </a:solidFill>
              </a:rPr>
              <a:t> 97 = n  There are 97 multiples in the range!</a:t>
            </a:r>
            <a:endParaRPr lang="en-US" sz="5400" smtClean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smtClean="0"/>
              <a:t>     </a:t>
            </a:r>
            <a:r>
              <a:rPr lang="en-US" sz="4000" b="1" smtClean="0"/>
              <a:t>How to find the sum of a finite Geometric Series </a:t>
            </a:r>
            <a:r>
              <a:rPr lang="en-US" sz="4000" smtClean="0"/>
              <a:t>  </a:t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4800" b="1" smtClean="0">
                <a:solidFill>
                  <a:srgbClr val="FF0000"/>
                </a:solidFill>
              </a:rPr>
              <a:t>S</a:t>
            </a:r>
            <a:r>
              <a:rPr lang="en-US" b="1" baseline="-30000" smtClean="0">
                <a:solidFill>
                  <a:srgbClr val="FF0000"/>
                </a:solidFill>
              </a:rPr>
              <a:t>n</a:t>
            </a:r>
            <a:r>
              <a:rPr lang="en-US" b="1" smtClean="0">
                <a:solidFill>
                  <a:srgbClr val="FF0000"/>
                </a:solidFill>
              </a:rPr>
              <a:t> </a:t>
            </a:r>
            <a:r>
              <a:rPr lang="en-US" sz="4000" b="1" smtClean="0">
                <a:solidFill>
                  <a:srgbClr val="FF0000"/>
                </a:solidFill>
              </a:rPr>
              <a:t>=  a</a:t>
            </a:r>
            <a:r>
              <a:rPr lang="en-US" sz="2800" b="1" baseline="-30000" smtClean="0">
                <a:solidFill>
                  <a:srgbClr val="FF0000"/>
                </a:solidFill>
              </a:rPr>
              <a:t>1</a:t>
            </a:r>
            <a:r>
              <a:rPr lang="en-US" sz="4000" b="1" smtClean="0">
                <a:solidFill>
                  <a:srgbClr val="FF0000"/>
                </a:solidFill>
              </a:rPr>
              <a:t>(1 - r</a:t>
            </a:r>
            <a:r>
              <a:rPr lang="en-US" b="1" baseline="30000" smtClean="0">
                <a:solidFill>
                  <a:srgbClr val="FF0000"/>
                </a:solidFill>
              </a:rPr>
              <a:t>n</a:t>
            </a:r>
            <a:r>
              <a:rPr lang="en-US" sz="4000" b="1" smtClean="0">
                <a:solidFill>
                  <a:srgbClr val="FF0000"/>
                </a:solidFill>
              </a:rPr>
              <a:t>)/(1 - r)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4000" b="1" smtClean="0">
                <a:solidFill>
                  <a:srgbClr val="FF0000"/>
                </a:solidFill>
              </a:rPr>
              <a:t>	</a:t>
            </a:r>
            <a:r>
              <a:rPr lang="en-US" b="1" smtClean="0">
                <a:solidFill>
                  <a:srgbClr val="FF0000"/>
                </a:solidFill>
              </a:rPr>
              <a:t>where r is the common ratio and           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b="1" smtClean="0">
                <a:solidFill>
                  <a:srgbClr val="FF0000"/>
                </a:solidFill>
              </a:rPr>
              <a:t>(r doesn't = 0)</a:t>
            </a:r>
            <a:endParaRPr lang="en-US" sz="6000" smtClean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b="1" smtClean="0"/>
              <a:t>To find the sum of a finite geometric series, you need to know three things:  </a:t>
            </a:r>
            <a:r>
              <a:rPr lang="en-US" b="1" smtClean="0">
                <a:solidFill>
                  <a:srgbClr val="FFFF00"/>
                </a:solidFill>
              </a:rPr>
              <a:t>the first term, how many terms to add and the common ratio!! (piece of cake!)</a:t>
            </a:r>
            <a:endParaRPr lang="en-US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b="1" smtClean="0">
                <a:solidFill>
                  <a:srgbClr val="FFFF00"/>
                </a:solidFill>
              </a:rPr>
              <a:t>Definition</a:t>
            </a:r>
            <a:r>
              <a:rPr lang="en-US" smtClean="0"/>
              <a:t> </a:t>
            </a:r>
          </a:p>
          <a:p>
            <a:pPr marL="609600" indent="-609600">
              <a:buFontTx/>
              <a:buNone/>
            </a:pPr>
            <a:r>
              <a:rPr lang="en-US" b="1" u="sng" smtClean="0"/>
              <a:t>geometric series</a:t>
            </a:r>
            <a:r>
              <a:rPr lang="en-US" b="1" smtClean="0"/>
              <a:t> - </a:t>
            </a:r>
            <a:r>
              <a:rPr lang="en-US" smtClean="0"/>
              <a:t>the expression formed by adding the terms of a geometric sequence. </a:t>
            </a:r>
          </a:p>
          <a:p>
            <a:pPr marL="609600" indent="-609600">
              <a:buFontTx/>
              <a:buNone/>
            </a:pPr>
            <a:r>
              <a:rPr lang="en-US" b="1" smtClean="0">
                <a:solidFill>
                  <a:srgbClr val="FF0000"/>
                </a:solidFill>
              </a:rPr>
              <a:t>Finding the Sum of the First </a:t>
            </a:r>
            <a:r>
              <a:rPr lang="en-US" b="1" i="1" smtClean="0">
                <a:solidFill>
                  <a:srgbClr val="FF0000"/>
                </a:solidFill>
              </a:rPr>
              <a:t>n</a:t>
            </a:r>
            <a:r>
              <a:rPr lang="en-US" b="1" smtClean="0">
                <a:solidFill>
                  <a:srgbClr val="FF0000"/>
                </a:solidFill>
              </a:rPr>
              <a:t> Terms of a Geometric Sequence.</a:t>
            </a:r>
            <a:r>
              <a:rPr lang="en-US" smtClean="0">
                <a:solidFill>
                  <a:srgbClr val="FF0000"/>
                </a:solidFill>
              </a:rPr>
              <a:t> </a:t>
            </a:r>
          </a:p>
          <a:p>
            <a:pPr marL="990600" lvl="1" indent="-533400"/>
            <a:r>
              <a:rPr lang="en-US" smtClean="0"/>
              <a:t>Use S</a:t>
            </a:r>
            <a:r>
              <a:rPr lang="en-US" baseline="-25000" smtClean="0"/>
              <a:t>n</a:t>
            </a:r>
            <a:r>
              <a:rPr lang="en-US" smtClean="0"/>
              <a:t> = [a</a:t>
            </a:r>
            <a:r>
              <a:rPr lang="en-US" baseline="-25000" smtClean="0"/>
              <a:t>1</a:t>
            </a:r>
            <a:r>
              <a:rPr lang="en-US" smtClean="0"/>
              <a:t>(1 - r</a:t>
            </a:r>
            <a:r>
              <a:rPr lang="en-US" baseline="30000" smtClean="0"/>
              <a:t>n</a:t>
            </a:r>
            <a:r>
              <a:rPr lang="en-US" smtClean="0"/>
              <a:t>)/(1 - r)], S</a:t>
            </a:r>
            <a:r>
              <a:rPr lang="en-US" baseline="-25000" smtClean="0"/>
              <a:t>n</a:t>
            </a:r>
            <a:r>
              <a:rPr lang="en-US" smtClean="0"/>
              <a:t> is the sum of the first </a:t>
            </a:r>
            <a:r>
              <a:rPr lang="en-US" i="1" smtClean="0"/>
              <a:t>n</a:t>
            </a:r>
            <a:r>
              <a:rPr lang="en-US" smtClean="0"/>
              <a:t> terms. </a:t>
            </a:r>
          </a:p>
          <a:p>
            <a:pPr marL="990600" lvl="1" indent="-533400"/>
            <a:r>
              <a:rPr lang="en-US" smtClean="0"/>
              <a:t>Substitute the </a:t>
            </a:r>
            <a:r>
              <a:rPr lang="en-US" i="1" smtClean="0"/>
              <a:t>n</a:t>
            </a:r>
            <a:r>
              <a:rPr lang="en-US" smtClean="0"/>
              <a:t>, </a:t>
            </a:r>
            <a:r>
              <a:rPr lang="en-US" i="1" smtClean="0"/>
              <a:t>a</a:t>
            </a:r>
            <a:r>
              <a:rPr lang="en-US" smtClean="0"/>
              <a:t>, and </a:t>
            </a:r>
            <a:r>
              <a:rPr lang="en-US" i="1" smtClean="0"/>
              <a:t>r</a:t>
            </a:r>
            <a:r>
              <a:rPr lang="en-US" smtClean="0"/>
              <a:t> values into S</a:t>
            </a:r>
            <a:r>
              <a:rPr lang="en-US" baseline="-25000" smtClean="0"/>
              <a:t>n</a:t>
            </a:r>
            <a:r>
              <a:rPr lang="en-US" smtClean="0"/>
              <a:t> = [a</a:t>
            </a:r>
            <a:r>
              <a:rPr lang="en-US" baseline="-25000" smtClean="0"/>
              <a:t>1</a:t>
            </a:r>
            <a:r>
              <a:rPr lang="en-US" smtClean="0"/>
              <a:t>(1 - r</a:t>
            </a:r>
            <a:r>
              <a:rPr lang="en-US" baseline="30000" smtClean="0"/>
              <a:t>n</a:t>
            </a:r>
            <a:r>
              <a:rPr lang="en-US" smtClean="0"/>
              <a:t>)/(1 - r)]. </a:t>
            </a:r>
          </a:p>
          <a:p>
            <a:pPr marL="990600" lvl="1" indent="-533400"/>
            <a:r>
              <a:rPr lang="en-US" smtClean="0"/>
              <a:t>Simplify to find the sum. </a:t>
            </a:r>
          </a:p>
          <a:p>
            <a:pPr marL="609600" indent="-609600"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b="1" u="sng" smtClean="0"/>
              <a:t>Example problem: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>
                <a:solidFill>
                  <a:srgbClr val="FFFF00"/>
                </a:solidFill>
              </a:rPr>
              <a:t>Find the sum of the first 10 terms of the geometric series:</a:t>
            </a:r>
            <a:r>
              <a:rPr lang="en-US" sz="4400" smtClean="0">
                <a:solidFill>
                  <a:srgbClr val="FFFF00"/>
                </a:solidFill>
              </a:rPr>
              <a:t> </a:t>
            </a:r>
            <a:br>
              <a:rPr lang="en-US" sz="4400" smtClean="0">
                <a:solidFill>
                  <a:srgbClr val="FFFF00"/>
                </a:solidFill>
              </a:rPr>
            </a:br>
            <a:r>
              <a:rPr lang="en-US" sz="2000" b="1" smtClean="0">
                <a:solidFill>
                  <a:srgbClr val="FFFF00"/>
                </a:solidFill>
              </a:rPr>
              <a:t>4, 8, 16, 32, 64, </a:t>
            </a:r>
            <a:r>
              <a:rPr lang="en-US" sz="2000" b="1" baseline="30000" smtClean="0">
                <a:solidFill>
                  <a:srgbClr val="FFFF00"/>
                </a:solidFill>
              </a:rPr>
              <a:t>. . .</a:t>
            </a:r>
            <a:r>
              <a:rPr lang="en-US" sz="4400" smtClean="0">
                <a:solidFill>
                  <a:srgbClr val="FFFF00"/>
                </a:solidFill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u="sng" smtClean="0">
                <a:solidFill>
                  <a:srgbClr val="FF8000"/>
                </a:solidFill>
              </a:rPr>
              <a:t>Answer:</a:t>
            </a:r>
            <a:r>
              <a:rPr lang="en-US" sz="2000" b="1" smtClean="0">
                <a:solidFill>
                  <a:srgbClr val="FF8000"/>
                </a:solidFill>
              </a:rPr>
              <a:t>      t</a:t>
            </a:r>
            <a:r>
              <a:rPr lang="en-US" sz="1800" b="1" baseline="-30000" smtClean="0">
                <a:solidFill>
                  <a:srgbClr val="FF8000"/>
                </a:solidFill>
              </a:rPr>
              <a:t>1</a:t>
            </a:r>
            <a:r>
              <a:rPr lang="en-US" sz="2000" b="1" smtClean="0">
                <a:solidFill>
                  <a:srgbClr val="FF8000"/>
                </a:solidFill>
              </a:rPr>
              <a:t> = 4</a:t>
            </a:r>
            <a:r>
              <a:rPr lang="en-US" sz="4400" smtClean="0">
                <a:solidFill>
                  <a:srgbClr val="008080"/>
                </a:solidFill>
              </a:rPr>
              <a:t> </a:t>
            </a:r>
            <a:endParaRPr lang="en-US" sz="4400" smtClean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>
                <a:solidFill>
                  <a:srgbClr val="FF8000"/>
                </a:solidFill>
              </a:rPr>
              <a:t>	r = 2</a:t>
            </a:r>
            <a:r>
              <a:rPr lang="en-US" sz="4400" smtClean="0">
                <a:solidFill>
                  <a:srgbClr val="008080"/>
                </a:solidFill>
              </a:rPr>
              <a:t> </a:t>
            </a:r>
            <a:r>
              <a:rPr lang="en-US" sz="2000" b="1" smtClean="0">
                <a:solidFill>
                  <a:srgbClr val="FF8000"/>
                </a:solidFill>
              </a:rPr>
              <a:t>t</a:t>
            </a:r>
            <a:r>
              <a:rPr lang="en-US" sz="1800" b="1" baseline="-30000" smtClean="0">
                <a:solidFill>
                  <a:srgbClr val="FF8000"/>
                </a:solidFill>
              </a:rPr>
              <a:t>10</a:t>
            </a:r>
            <a:r>
              <a:rPr lang="en-US" sz="2000" b="1" smtClean="0">
                <a:solidFill>
                  <a:srgbClr val="FF8000"/>
                </a:solidFill>
              </a:rPr>
              <a:t> = 4 </a:t>
            </a:r>
            <a:r>
              <a:rPr lang="en-US" sz="2000" b="1" baseline="30000" smtClean="0">
                <a:solidFill>
                  <a:srgbClr val="FF8000"/>
                </a:solidFill>
              </a:rPr>
              <a:t>.</a:t>
            </a:r>
            <a:r>
              <a:rPr lang="en-US" sz="2000" b="1" smtClean="0">
                <a:solidFill>
                  <a:srgbClr val="FF8000"/>
                </a:solidFill>
              </a:rPr>
              <a:t> 2</a:t>
            </a:r>
            <a:r>
              <a:rPr lang="en-US" sz="2000" b="1" baseline="30000" smtClean="0">
                <a:solidFill>
                  <a:srgbClr val="FF8000"/>
                </a:solidFill>
              </a:rPr>
              <a:t>9</a:t>
            </a:r>
            <a:r>
              <a:rPr lang="en-US" sz="2000" b="1" smtClean="0">
                <a:solidFill>
                  <a:srgbClr val="FF8000"/>
                </a:solidFill>
              </a:rPr>
              <a:t> = 2048  (This is the formula for a geometric sequence!)</a:t>
            </a:r>
            <a:endParaRPr lang="en-US" sz="4400" smtClean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u="sng" smtClean="0">
                <a:solidFill>
                  <a:srgbClr val="FF0000"/>
                </a:solidFill>
              </a:rPr>
              <a:t>Therefore:</a:t>
            </a:r>
            <a:r>
              <a:rPr lang="en-US" sz="2000" b="1" smtClean="0">
                <a:solidFill>
                  <a:srgbClr val="FF0000"/>
                </a:solidFill>
              </a:rPr>
              <a:t>  	</a:t>
            </a:r>
            <a:r>
              <a:rPr lang="en-US" sz="2000" smtClean="0"/>
              <a:t>S</a:t>
            </a:r>
            <a:r>
              <a:rPr lang="en-US" sz="2000" baseline="-25000" smtClean="0"/>
              <a:t>n</a:t>
            </a:r>
            <a:r>
              <a:rPr lang="en-US" sz="2000" smtClean="0"/>
              <a:t> = [a</a:t>
            </a:r>
            <a:r>
              <a:rPr lang="en-US" sz="2000" baseline="-25000" smtClean="0"/>
              <a:t>1</a:t>
            </a:r>
            <a:r>
              <a:rPr lang="en-US" sz="2000" smtClean="0"/>
              <a:t>(1 - r</a:t>
            </a:r>
            <a:r>
              <a:rPr lang="en-US" sz="2000" baseline="30000" smtClean="0"/>
              <a:t>n</a:t>
            </a:r>
            <a:r>
              <a:rPr lang="en-US" sz="2000" smtClean="0"/>
              <a:t>)/(1 - r)],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>
                <a:solidFill>
                  <a:srgbClr val="FF0000"/>
                </a:solidFill>
              </a:rPr>
              <a:t>			S</a:t>
            </a:r>
            <a:r>
              <a:rPr lang="en-US" sz="1800" b="1" baseline="-30000" smtClean="0">
                <a:solidFill>
                  <a:srgbClr val="FF0000"/>
                </a:solidFill>
              </a:rPr>
              <a:t>10</a:t>
            </a:r>
            <a:r>
              <a:rPr lang="en-US" sz="2000" b="1" smtClean="0">
                <a:solidFill>
                  <a:srgbClr val="FF0000"/>
                </a:solidFill>
              </a:rPr>
              <a:t> = 4(1-2</a:t>
            </a:r>
            <a:r>
              <a:rPr lang="en-US" sz="1800" b="1" baseline="30000" smtClean="0">
                <a:solidFill>
                  <a:srgbClr val="FF0000"/>
                </a:solidFill>
              </a:rPr>
              <a:t>10</a:t>
            </a:r>
            <a:r>
              <a:rPr lang="en-US" sz="2000" b="1" smtClean="0">
                <a:solidFill>
                  <a:srgbClr val="FF0000"/>
                </a:solidFill>
              </a:rPr>
              <a:t>)/(1 - 2) = 4 </a:t>
            </a:r>
            <a:r>
              <a:rPr lang="en-US" sz="2000" b="1" baseline="30000" smtClean="0">
                <a:solidFill>
                  <a:srgbClr val="FF0000"/>
                </a:solidFill>
              </a:rPr>
              <a:t>.</a:t>
            </a:r>
            <a:r>
              <a:rPr lang="en-US" sz="2000" b="1" smtClean="0">
                <a:solidFill>
                  <a:srgbClr val="FF0000"/>
                </a:solidFill>
              </a:rPr>
              <a:t> 1023 = 4092</a:t>
            </a:r>
            <a:r>
              <a:rPr lang="en-US" sz="4400" smtClean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Definitions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u="sng" smtClean="0"/>
              <a:t>Definitions:</a:t>
            </a:r>
            <a:r>
              <a:rPr lang="en-US" sz="2400" smtClean="0"/>
              <a:t>  (yes, that's right, this is important, know these!)</a:t>
            </a:r>
          </a:p>
          <a:p>
            <a:pPr>
              <a:lnSpc>
                <a:spcPct val="90000"/>
              </a:lnSpc>
            </a:pPr>
            <a:r>
              <a:rPr lang="en-US" sz="2400" b="1" smtClean="0"/>
              <a:t>A </a:t>
            </a:r>
            <a:r>
              <a:rPr lang="en-US" sz="2400" b="1" u="sng" smtClean="0"/>
              <a:t>sequence</a:t>
            </a:r>
            <a:r>
              <a:rPr lang="en-US" sz="2400" b="1" smtClean="0"/>
              <a:t> is a set of numbers, called terms, arranged in some particular order.</a:t>
            </a:r>
            <a:endParaRPr lang="en-US" sz="2400" smtClean="0"/>
          </a:p>
          <a:p>
            <a:pPr>
              <a:lnSpc>
                <a:spcPct val="90000"/>
              </a:lnSpc>
            </a:pPr>
            <a:r>
              <a:rPr lang="en-US" sz="2400" b="1" smtClean="0"/>
              <a:t>An </a:t>
            </a:r>
            <a:r>
              <a:rPr lang="en-US" sz="2400" b="1" u="sng" smtClean="0"/>
              <a:t>arithmetic sequence</a:t>
            </a:r>
            <a:r>
              <a:rPr lang="en-US" sz="2400" b="1" smtClean="0"/>
              <a:t> is a sequence with the difference between two consecutive terms constant.  The difference is called the </a:t>
            </a:r>
            <a:r>
              <a:rPr lang="en-US" sz="2400" b="1" i="1" smtClean="0"/>
              <a:t>common difference.</a:t>
            </a:r>
            <a:r>
              <a:rPr lang="en-US" sz="2400" b="1" smtClean="0"/>
              <a:t> ( isn't that clever!)</a:t>
            </a:r>
            <a:endParaRPr lang="en-US" sz="2400" smtClean="0"/>
          </a:p>
          <a:p>
            <a:pPr>
              <a:lnSpc>
                <a:spcPct val="90000"/>
              </a:lnSpc>
            </a:pPr>
            <a:r>
              <a:rPr lang="en-US" sz="2400" b="1" smtClean="0"/>
              <a:t>A </a:t>
            </a:r>
            <a:r>
              <a:rPr lang="en-US" sz="2400" b="1" u="sng" smtClean="0"/>
              <a:t>geometric sequence</a:t>
            </a:r>
            <a:r>
              <a:rPr lang="en-US" sz="2400" b="1" smtClean="0"/>
              <a:t> is a sequence with a common ratio, r</a:t>
            </a:r>
            <a:r>
              <a:rPr lang="en-US" sz="2400" b="1" i="1" smtClean="0"/>
              <a:t>.</a:t>
            </a:r>
            <a:r>
              <a:rPr lang="en-US" sz="2400" b="1" smtClean="0"/>
              <a:t> (cleverness two!)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i.e. The ratio of successive terms in a geometric sequence is a constant called the common ratio, 	denoted r.</a:t>
            </a:r>
            <a:endParaRPr lang="en-US" sz="200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5410200"/>
          </a:xfrm>
        </p:spPr>
        <p:txBody>
          <a:bodyPr/>
          <a:lstStyle/>
          <a:p>
            <a:pPr>
              <a:buFontTx/>
              <a:buNone/>
            </a:pPr>
            <a:r>
              <a:rPr lang="en-US" b="1" smtClean="0"/>
              <a:t>Example:</a:t>
            </a:r>
            <a:r>
              <a:rPr lang="en-US" smtClean="0"/>
              <a:t> 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mtClean="0"/>
              <a:t>Find the sum of the first 10 terms of the</a:t>
            </a:r>
          </a:p>
          <a:p>
            <a:pPr>
              <a:buFontTx/>
              <a:buNone/>
            </a:pPr>
            <a:r>
              <a:rPr lang="en-US" smtClean="0"/>
              <a:t>geometric series  9 + 36 + 144 + 576 + ... 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mtClean="0"/>
              <a:t>Answer:   	S</a:t>
            </a:r>
            <a:r>
              <a:rPr lang="en-US" baseline="-25000" smtClean="0"/>
              <a:t>n</a:t>
            </a:r>
            <a:r>
              <a:rPr lang="en-US" smtClean="0"/>
              <a:t> = [(1 - r</a:t>
            </a:r>
            <a:r>
              <a:rPr lang="en-US" baseline="30000" smtClean="0"/>
              <a:t>n</a:t>
            </a:r>
            <a:r>
              <a:rPr lang="en-US" smtClean="0"/>
              <a:t>)/(1 - r)]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[9(1- 4</a:t>
            </a:r>
            <a:r>
              <a:rPr lang="en-US" baseline="30000" smtClean="0"/>
              <a:t>10</a:t>
            </a:r>
            <a:r>
              <a:rPr lang="en-US" smtClean="0"/>
              <a:t>)/(1-4)]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[9(-1048575)/(-3)]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28,311,525</a:t>
            </a:r>
          </a:p>
        </p:txBody>
      </p:sp>
    </p:spTree>
  </p:cSld>
  <p:clrMapOvr>
    <a:masterClrMapping/>
  </p:clrMapOvr>
  <p:transition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b="1" smtClean="0"/>
              <a:t>Example:</a:t>
            </a: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mtClean="0"/>
              <a:t>Find the sum of the first 10 terms of the</a:t>
            </a:r>
          </a:p>
          <a:p>
            <a:pPr>
              <a:buFontTx/>
              <a:buNone/>
            </a:pPr>
            <a:r>
              <a:rPr lang="en-US" smtClean="0"/>
              <a:t>geometric series   -6 + -30 + -150 + -750 + ... 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mtClean="0"/>
              <a:t>Answer:   	S</a:t>
            </a:r>
            <a:r>
              <a:rPr lang="en-US" baseline="-25000" smtClean="0"/>
              <a:t>n</a:t>
            </a:r>
            <a:r>
              <a:rPr lang="en-US" smtClean="0"/>
              <a:t> = [(1 - r</a:t>
            </a:r>
            <a:r>
              <a:rPr lang="en-US" baseline="30000" smtClean="0"/>
              <a:t>n</a:t>
            </a:r>
            <a:r>
              <a:rPr lang="en-US" smtClean="0"/>
              <a:t>)/(1 - r)]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[-6(1- 5</a:t>
            </a:r>
            <a:r>
              <a:rPr lang="en-US" baseline="30000" smtClean="0"/>
              <a:t>10</a:t>
            </a:r>
            <a:r>
              <a:rPr lang="en-US" smtClean="0"/>
              <a:t>)/(1-5)]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[-6(-9765624)/(-4)]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-234,374,976</a:t>
            </a:r>
          </a:p>
          <a:p>
            <a:endParaRPr lang="en-US" smtClean="0"/>
          </a:p>
        </p:txBody>
      </p:sp>
    </p:spTree>
  </p:cSld>
  <p:clrMapOvr>
    <a:masterClrMapping/>
  </p:clrMapOvr>
  <p:transition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b="1" smtClean="0"/>
              <a:t>Example:</a:t>
            </a: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mtClean="0"/>
              <a:t>Find the sum of the first 10 terms of the</a:t>
            </a:r>
          </a:p>
          <a:p>
            <a:pPr>
              <a:buFontTx/>
              <a:buNone/>
            </a:pPr>
            <a:r>
              <a:rPr lang="en-US" smtClean="0"/>
              <a:t>geometric series   8 + 56 + 392 + 2744 + ... 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mtClean="0"/>
              <a:t>Answer:   	S</a:t>
            </a:r>
            <a:r>
              <a:rPr lang="en-US" baseline="-25000" smtClean="0"/>
              <a:t>n</a:t>
            </a:r>
            <a:r>
              <a:rPr lang="en-US" smtClean="0"/>
              <a:t> = [(1 - r</a:t>
            </a:r>
            <a:r>
              <a:rPr lang="en-US" baseline="30000" smtClean="0"/>
              <a:t>n</a:t>
            </a:r>
            <a:r>
              <a:rPr lang="en-US" smtClean="0"/>
              <a:t>)/(1 - r)]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[8(1- 7</a:t>
            </a:r>
            <a:r>
              <a:rPr lang="en-US" baseline="30000" smtClean="0"/>
              <a:t>10</a:t>
            </a:r>
            <a:r>
              <a:rPr lang="en-US" smtClean="0"/>
              <a:t>)/(1-7)]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[8(-282,475,248)/(-6)]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13,558,811,900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5562600"/>
          </a:xfrm>
        </p:spPr>
        <p:txBody>
          <a:bodyPr/>
          <a:lstStyle/>
          <a:p>
            <a:pPr>
              <a:buFontTx/>
              <a:buNone/>
            </a:pPr>
            <a:r>
              <a:rPr lang="en-US" b="1" smtClean="0"/>
              <a:t>Example:</a:t>
            </a: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mtClean="0"/>
              <a:t>Find the sum of the first 10 terms of the</a:t>
            </a:r>
          </a:p>
          <a:p>
            <a:pPr>
              <a:buFontTx/>
              <a:buNone/>
            </a:pPr>
            <a:r>
              <a:rPr lang="en-US" smtClean="0"/>
              <a:t>geometric series   4 + 12 + 36 + 108 + ... 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mtClean="0"/>
              <a:t>Answer:   	S</a:t>
            </a:r>
            <a:r>
              <a:rPr lang="en-US" baseline="-25000" smtClean="0"/>
              <a:t>n</a:t>
            </a:r>
            <a:r>
              <a:rPr lang="en-US" smtClean="0"/>
              <a:t> = [(1 - r</a:t>
            </a:r>
            <a:r>
              <a:rPr lang="en-US" baseline="30000" smtClean="0"/>
              <a:t>n</a:t>
            </a:r>
            <a:r>
              <a:rPr lang="en-US" smtClean="0"/>
              <a:t>)/(1 - r)]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[4(1- 3</a:t>
            </a:r>
            <a:r>
              <a:rPr lang="en-US" baseline="30000" smtClean="0"/>
              <a:t>10</a:t>
            </a:r>
            <a:r>
              <a:rPr lang="en-US" smtClean="0"/>
              <a:t>)/(1-3)]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[4(-59,048)/(-2)]</a:t>
            </a:r>
          </a:p>
          <a:p>
            <a:pPr>
              <a:buFontTx/>
              <a:buNone/>
            </a:pPr>
            <a:r>
              <a:rPr lang="en-US" smtClean="0"/>
              <a:t>			S</a:t>
            </a:r>
            <a:r>
              <a:rPr lang="en-US" baseline="-25000" smtClean="0"/>
              <a:t>n</a:t>
            </a:r>
            <a:r>
              <a:rPr lang="en-US" smtClean="0"/>
              <a:t> = 472,384</a:t>
            </a:r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MCj01569530000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219200"/>
            <a:ext cx="7391400" cy="4306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5410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b="1" smtClean="0"/>
              <a:t>Examples: Find the common ratio of the following:</a:t>
            </a:r>
            <a:endParaRPr lang="en-US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	1) 1, 2, 4, 8, 16, ...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		r = 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	2) 27, 9, 3, 1, 1/3, ...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		r = 1/3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	3) 3, 6, 12, 24, 48, ...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		r = 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	4) 1/2, -1, 2, -4, 8, ...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		r = -2</a:t>
            </a:r>
          </a:p>
        </p:txBody>
      </p:sp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b="1" smtClean="0"/>
              <a:t>Examples: Find the next term in each of the previous sequences. 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en-US" sz="2800" smtClean="0"/>
              <a:t>1)  1, 2, 4, 8, 16, ...</a:t>
            </a:r>
          </a:p>
          <a:p>
            <a:pPr marL="990600" lvl="1" indent="-533400">
              <a:buFontTx/>
              <a:buNone/>
            </a:pPr>
            <a:r>
              <a:rPr lang="en-US" sz="2400" smtClean="0"/>
              <a:t>	32</a:t>
            </a:r>
          </a:p>
          <a:p>
            <a:pPr marL="609600" indent="-609600">
              <a:buFontTx/>
              <a:buNone/>
            </a:pPr>
            <a:r>
              <a:rPr lang="en-US" sz="2800" smtClean="0"/>
              <a:t>2)  27, 9, 3, 1, 1/3, ...</a:t>
            </a:r>
          </a:p>
          <a:p>
            <a:pPr marL="609600" indent="-609600">
              <a:buFontTx/>
              <a:buNone/>
            </a:pPr>
            <a:r>
              <a:rPr lang="en-US" sz="2800" smtClean="0"/>
              <a:t>		1/9</a:t>
            </a:r>
          </a:p>
          <a:p>
            <a:pPr marL="609600" indent="-609600">
              <a:buFontTx/>
              <a:buNone/>
            </a:pPr>
            <a:r>
              <a:rPr lang="en-US" sz="2800" smtClean="0"/>
              <a:t>3)  3, 6, 12, 24, 48, ...</a:t>
            </a:r>
          </a:p>
          <a:p>
            <a:pPr marL="609600" indent="-609600">
              <a:buFontTx/>
              <a:buNone/>
            </a:pPr>
            <a:r>
              <a:rPr lang="en-US" sz="2800" smtClean="0"/>
              <a:t>		96</a:t>
            </a:r>
          </a:p>
          <a:p>
            <a:pPr marL="609600" indent="-609600">
              <a:buFontTx/>
              <a:buNone/>
            </a:pPr>
            <a:r>
              <a:rPr lang="en-US" sz="2800" smtClean="0"/>
              <a:t>4)  1/2, -1, 2, -4, 8, ...</a:t>
            </a:r>
          </a:p>
          <a:p>
            <a:pPr marL="609600" indent="-609600">
              <a:buFontTx/>
              <a:buNone/>
            </a:pPr>
            <a:r>
              <a:rPr lang="en-US" sz="2800" smtClean="0"/>
              <a:t>		-16</a:t>
            </a:r>
          </a:p>
        </p:txBody>
      </p:sp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en-US" u="sng" smtClean="0"/>
              <a:t>Let's play guess the sequence!:</a:t>
            </a:r>
            <a:r>
              <a:rPr lang="en-US" smtClean="0"/>
              <a:t> I give you a</a:t>
            </a:r>
          </a:p>
          <a:p>
            <a:pPr marL="609600" indent="-609600" algn="ctr">
              <a:buFontTx/>
              <a:buNone/>
            </a:pPr>
            <a:r>
              <a:rPr lang="en-US" smtClean="0"/>
              <a:t>sequence and you guess the type. </a:t>
            </a:r>
          </a:p>
          <a:p>
            <a:pPr marL="609600" indent="-609600" algn="ctr">
              <a:buFontTx/>
              <a:buNone/>
            </a:pPr>
            <a:endParaRPr lang="en-US" smtClean="0"/>
          </a:p>
          <a:p>
            <a:pPr marL="609600" indent="-609600" algn="ctr">
              <a:buFontTx/>
              <a:buAutoNum type="arabicPeriod"/>
            </a:pPr>
            <a:r>
              <a:rPr lang="en-US" smtClean="0"/>
              <a:t>3, 8, 13, 18, 23, . . .  </a:t>
            </a:r>
            <a:endParaRPr lang="en-US" sz="2400" smtClean="0"/>
          </a:p>
          <a:p>
            <a:pPr marL="609600" indent="-609600" algn="ctr">
              <a:buFontTx/>
              <a:buAutoNum type="arabicPeriod"/>
            </a:pPr>
            <a:r>
              <a:rPr lang="en-US" b="1" smtClean="0"/>
              <a:t>1, 2, 4, 8, 16, . . .</a:t>
            </a:r>
            <a:r>
              <a:rPr lang="en-US" smtClean="0"/>
              <a:t> </a:t>
            </a:r>
          </a:p>
          <a:p>
            <a:pPr marL="609600" indent="-609600" algn="ctr">
              <a:buFontTx/>
              <a:buAutoNum type="arabicPeriod"/>
            </a:pPr>
            <a:r>
              <a:rPr lang="en-US" smtClean="0"/>
              <a:t>24, 12, 6, 3, 3/2, 3/4, . . .  </a:t>
            </a:r>
          </a:p>
          <a:p>
            <a:pPr marL="609600" indent="-609600" algn="ctr">
              <a:buFontTx/>
              <a:buAutoNum type="arabicPeriod"/>
            </a:pPr>
            <a:r>
              <a:rPr lang="en-US" b="1" smtClean="0"/>
              <a:t>55, 51, 47, 43, 39, 35, . . .</a:t>
            </a:r>
            <a:r>
              <a:rPr lang="en-US" smtClean="0"/>
              <a:t> </a:t>
            </a:r>
          </a:p>
          <a:p>
            <a:pPr marL="609600" indent="-609600" algn="ctr">
              <a:buFontTx/>
              <a:buAutoNum type="arabicPeriod"/>
            </a:pPr>
            <a:r>
              <a:rPr lang="en-US" smtClean="0"/>
              <a:t>2, 5, 10, 17, . . .   </a:t>
            </a:r>
          </a:p>
          <a:p>
            <a:pPr marL="609600" indent="-609600" algn="ctr">
              <a:buFontTx/>
              <a:buAutoNum type="arabicPeriod"/>
            </a:pPr>
            <a:r>
              <a:rPr lang="en-US" b="1" smtClean="0"/>
              <a:t>1, 4, 9, 16, 25, 36, . . .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Answers!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1) Arithmetic, the common difference d = 5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2) Geometric, the common ratio r = 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3) Geometric, r = 1/2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4) Arithmetic, d = -4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5) Neither, why? (How about no common difference or ratio!)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6) Neither again! (This looks familiar, could it be from geometry?)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This is important!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b="1" u="sng" smtClean="0">
                <a:solidFill>
                  <a:srgbClr val="FF0000"/>
                </a:solidFill>
              </a:rPr>
              <a:t>Arithmetic formula:</a:t>
            </a:r>
            <a:r>
              <a:rPr lang="en-US" b="1" smtClean="0"/>
              <a:t>      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b="1" smtClean="0"/>
              <a:t>a</a:t>
            </a:r>
            <a:r>
              <a:rPr lang="en-US" b="1" baseline="-25000" smtClean="0"/>
              <a:t>n</a:t>
            </a:r>
            <a:r>
              <a:rPr lang="en-US" b="1" smtClean="0"/>
              <a:t>  =  a</a:t>
            </a:r>
            <a:r>
              <a:rPr lang="en-US" b="1" baseline="-25000" smtClean="0"/>
              <a:t>1</a:t>
            </a:r>
            <a:r>
              <a:rPr lang="en-US" b="1" smtClean="0"/>
              <a:t>  +  (n - 1)d</a:t>
            </a:r>
            <a:endParaRPr lang="en-US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b="1" smtClean="0"/>
              <a:t>a</a:t>
            </a:r>
            <a:r>
              <a:rPr lang="en-US" b="1" baseline="-25000" smtClean="0"/>
              <a:t>n</a:t>
            </a:r>
            <a:r>
              <a:rPr lang="en-US" b="1" smtClean="0"/>
              <a:t>  is the nth term, a</a:t>
            </a:r>
            <a:r>
              <a:rPr lang="en-US" b="1" baseline="-25000" smtClean="0"/>
              <a:t>1</a:t>
            </a:r>
            <a:r>
              <a:rPr lang="en-US" b="1" smtClean="0"/>
              <a:t> is the first term, and d is the common difference.</a:t>
            </a:r>
            <a:endParaRPr lang="en-US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 </a:t>
            </a:r>
            <a:r>
              <a:rPr lang="en-US" b="1" u="sng" smtClean="0">
                <a:solidFill>
                  <a:srgbClr val="FF0000"/>
                </a:solidFill>
              </a:rPr>
              <a:t>Geometric formula:</a:t>
            </a:r>
            <a:r>
              <a:rPr lang="en-US" b="1" smtClean="0">
                <a:solidFill>
                  <a:srgbClr val="FF0000"/>
                </a:solidFill>
              </a:rPr>
              <a:t> </a:t>
            </a:r>
            <a:r>
              <a:rPr lang="en-US" b="1" smtClean="0"/>
              <a:t>         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b="1" smtClean="0"/>
              <a:t>	a</a:t>
            </a:r>
            <a:r>
              <a:rPr lang="en-US" b="1" baseline="-25000" smtClean="0"/>
              <a:t>n</a:t>
            </a:r>
            <a:r>
              <a:rPr lang="en-US" b="1" smtClean="0"/>
              <a:t> = a</a:t>
            </a:r>
            <a:r>
              <a:rPr lang="en-US" b="1" baseline="-25000" smtClean="0"/>
              <a:t>1</a:t>
            </a:r>
            <a:r>
              <a:rPr lang="en-US" b="1" smtClean="0"/>
              <a:t> . r </a:t>
            </a:r>
            <a:r>
              <a:rPr lang="en-US" b="1" baseline="30000" smtClean="0"/>
              <a:t>(n - 1)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b="1" smtClean="0"/>
              <a:t>a</a:t>
            </a:r>
            <a:r>
              <a:rPr lang="en-US" b="1" baseline="-25000" smtClean="0"/>
              <a:t>n</a:t>
            </a:r>
            <a:r>
              <a:rPr lang="en-US" b="1" smtClean="0"/>
              <a:t> is the nth term, a</a:t>
            </a:r>
            <a:r>
              <a:rPr lang="en-US" b="1" baseline="-25000" smtClean="0"/>
              <a:t>1</a:t>
            </a:r>
            <a:r>
              <a:rPr lang="en-US" b="1" smtClean="0"/>
              <a:t> is the first term, and r is the common ratio.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u="sng" smtClean="0"/>
              <a:t>Sample problems</a:t>
            </a:r>
            <a:r>
              <a:rPr lang="en-US" b="1" smtClean="0"/>
              <a:t>:</a:t>
            </a:r>
            <a:endParaRPr 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b="1" smtClean="0"/>
              <a:t>Find the first four terms and state whether the sequence is arithmetic, geometric, or neither.</a:t>
            </a:r>
          </a:p>
          <a:p>
            <a:pPr>
              <a:buFontTx/>
              <a:buNone/>
            </a:pPr>
            <a:endParaRPr lang="en-US" sz="2400" b="1" smtClean="0"/>
          </a:p>
          <a:p>
            <a:pPr>
              <a:buFontTx/>
              <a:buNone/>
            </a:pPr>
            <a:r>
              <a:rPr lang="en-US" b="1" smtClean="0"/>
              <a:t>1)  a</a:t>
            </a:r>
            <a:r>
              <a:rPr lang="en-US" b="1" baseline="-25000" smtClean="0"/>
              <a:t>n</a:t>
            </a:r>
            <a:r>
              <a:rPr lang="en-US" b="1" smtClean="0"/>
              <a:t> = 3n + 2   </a:t>
            </a:r>
            <a:r>
              <a:rPr lang="en-US" smtClean="0"/>
              <a:t> </a:t>
            </a:r>
          </a:p>
          <a:p>
            <a:pPr>
              <a:buFontTx/>
              <a:buNone/>
            </a:pPr>
            <a:r>
              <a:rPr lang="en-US" b="1" smtClean="0"/>
              <a:t>2) a</a:t>
            </a:r>
            <a:r>
              <a:rPr lang="en-US" b="1" baseline="-25000" smtClean="0"/>
              <a:t>n</a:t>
            </a:r>
            <a:r>
              <a:rPr lang="en-US" b="1" smtClean="0"/>
              <a:t> = n</a:t>
            </a:r>
            <a:r>
              <a:rPr lang="en-US" b="1" baseline="30000" smtClean="0"/>
              <a:t>2</a:t>
            </a:r>
            <a:r>
              <a:rPr lang="en-US" b="1" smtClean="0"/>
              <a:t> + 1  </a:t>
            </a:r>
            <a:r>
              <a:rPr lang="en-US" smtClean="0"/>
              <a:t> </a:t>
            </a:r>
          </a:p>
          <a:p>
            <a:pPr>
              <a:buFontTx/>
              <a:buNone/>
            </a:pPr>
            <a:r>
              <a:rPr lang="en-US" b="1" smtClean="0"/>
              <a:t>3)  a</a:t>
            </a:r>
            <a:r>
              <a:rPr lang="en-US" b="1" baseline="-25000" smtClean="0"/>
              <a:t>n</a:t>
            </a:r>
            <a:r>
              <a:rPr lang="en-US" b="1" smtClean="0"/>
              <a:t> = 3*2</a:t>
            </a:r>
            <a:r>
              <a:rPr lang="en-US" b="1" baseline="30000" smtClean="0"/>
              <a:t>n</a:t>
            </a:r>
            <a:r>
              <a:rPr lang="en-US" b="1" smtClean="0"/>
              <a:t>                              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Answers: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b="1" smtClean="0"/>
              <a:t>1)  a</a:t>
            </a:r>
            <a:r>
              <a:rPr lang="en-US" b="1" baseline="-25000" smtClean="0"/>
              <a:t>n</a:t>
            </a:r>
            <a:r>
              <a:rPr lang="en-US" b="1" smtClean="0"/>
              <a:t> = 3n + 2  </a:t>
            </a:r>
          </a:p>
          <a:p>
            <a:pPr>
              <a:buFontTx/>
              <a:buNone/>
            </a:pPr>
            <a:r>
              <a:rPr lang="en-US" b="1" smtClean="0"/>
              <a:t>	To find the first four terms, in a row, replace n with 1, then 2, then 3 and 4 </a:t>
            </a:r>
          </a:p>
          <a:p>
            <a:pPr>
              <a:buFontTx/>
              <a:buNone/>
            </a:pPr>
            <a:endParaRPr lang="en-US" b="1" smtClean="0"/>
          </a:p>
          <a:p>
            <a:pPr>
              <a:buFontTx/>
              <a:buNone/>
            </a:pPr>
            <a:r>
              <a:rPr lang="en-US" b="1" smtClean="0"/>
              <a:t>	Answer: 5, 8, 11, 14          </a:t>
            </a:r>
          </a:p>
          <a:p>
            <a:pPr>
              <a:buFontTx/>
              <a:buNone/>
            </a:pPr>
            <a:r>
              <a:rPr lang="en-US" b="1" smtClean="0"/>
              <a:t>		</a:t>
            </a:r>
          </a:p>
          <a:p>
            <a:pPr>
              <a:buFontTx/>
              <a:buNone/>
            </a:pPr>
            <a:r>
              <a:rPr lang="en-US" b="1" smtClean="0"/>
              <a:t>		The sequence is </a:t>
            </a:r>
            <a:r>
              <a:rPr lang="en-US" b="1" smtClean="0">
                <a:solidFill>
                  <a:srgbClr val="FFFF00"/>
                </a:solidFill>
              </a:rPr>
              <a:t>arithmetic!</a:t>
            </a:r>
            <a:r>
              <a:rPr lang="en-US" b="1" smtClean="0"/>
              <a:t>  d = 3</a:t>
            </a:r>
          </a:p>
          <a:p>
            <a:pPr>
              <a:buFontTx/>
              <a:buNone/>
            </a:pPr>
            <a:endParaRPr lang="en-US" b="1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TCHWK">
  <a:themeElements>
    <a:clrScheme name="PATCHWK 1">
      <a:dk1>
        <a:srgbClr val="6C0093"/>
      </a:dk1>
      <a:lt1>
        <a:srgbClr val="FFFFFF"/>
      </a:lt1>
      <a:dk2>
        <a:srgbClr val="0006B0"/>
      </a:dk2>
      <a:lt2>
        <a:srgbClr val="00B7A5"/>
      </a:lt2>
      <a:accent1>
        <a:srgbClr val="B50069"/>
      </a:accent1>
      <a:accent2>
        <a:srgbClr val="0100B4"/>
      </a:accent2>
      <a:accent3>
        <a:srgbClr val="AAAAD4"/>
      </a:accent3>
      <a:accent4>
        <a:srgbClr val="DADADA"/>
      </a:accent4>
      <a:accent5>
        <a:srgbClr val="D7AAB9"/>
      </a:accent5>
      <a:accent6>
        <a:srgbClr val="0100A3"/>
      </a:accent6>
      <a:hlink>
        <a:srgbClr val="F297CD"/>
      </a:hlink>
      <a:folHlink>
        <a:srgbClr val="751FE6"/>
      </a:folHlink>
    </a:clrScheme>
    <a:fontScheme name="PATCHW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ATCHWK 1">
        <a:dk1>
          <a:srgbClr val="6C0093"/>
        </a:dk1>
        <a:lt1>
          <a:srgbClr val="FFFFFF"/>
        </a:lt1>
        <a:dk2>
          <a:srgbClr val="0006B0"/>
        </a:dk2>
        <a:lt2>
          <a:srgbClr val="00B7A5"/>
        </a:lt2>
        <a:accent1>
          <a:srgbClr val="B50069"/>
        </a:accent1>
        <a:accent2>
          <a:srgbClr val="0100B4"/>
        </a:accent2>
        <a:accent3>
          <a:srgbClr val="AAAAD4"/>
        </a:accent3>
        <a:accent4>
          <a:srgbClr val="DADADA"/>
        </a:accent4>
        <a:accent5>
          <a:srgbClr val="D7AAB9"/>
        </a:accent5>
        <a:accent6>
          <a:srgbClr val="0100A3"/>
        </a:accent6>
        <a:hlink>
          <a:srgbClr val="F297CD"/>
        </a:hlink>
        <a:folHlink>
          <a:srgbClr val="751FE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CHWK 2">
        <a:dk1>
          <a:srgbClr val="081D58"/>
        </a:dk1>
        <a:lt1>
          <a:srgbClr val="FFFFFF"/>
        </a:lt1>
        <a:dk2>
          <a:srgbClr val="CF0E30"/>
        </a:dk2>
        <a:lt2>
          <a:srgbClr val="CECECE"/>
        </a:lt2>
        <a:accent1>
          <a:srgbClr val="79A0FE"/>
        </a:accent1>
        <a:accent2>
          <a:srgbClr val="8CF4EA"/>
        </a:accent2>
        <a:accent3>
          <a:srgbClr val="FFFFFF"/>
        </a:accent3>
        <a:accent4>
          <a:srgbClr val="06174A"/>
        </a:accent4>
        <a:accent5>
          <a:srgbClr val="BECDFE"/>
        </a:accent5>
        <a:accent6>
          <a:srgbClr val="7EDDD4"/>
        </a:accent6>
        <a:hlink>
          <a:srgbClr val="F39FD1"/>
        </a:hlink>
        <a:folHlink>
          <a:srgbClr val="FCFE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TCHWK 3">
        <a:dk1>
          <a:srgbClr val="474747"/>
        </a:dk1>
        <a:lt1>
          <a:srgbClr val="FFFFFF"/>
        </a:lt1>
        <a:dk2>
          <a:srgbClr val="000000"/>
        </a:dk2>
        <a:lt2>
          <a:srgbClr val="CECECE"/>
        </a:lt2>
        <a:accent1>
          <a:srgbClr val="919191"/>
        </a:accent1>
        <a:accent2>
          <a:srgbClr val="ABABAB"/>
        </a:accent2>
        <a:accent3>
          <a:srgbClr val="FFFFFF"/>
        </a:accent3>
        <a:accent4>
          <a:srgbClr val="3B3B3B"/>
        </a:accent4>
        <a:accent5>
          <a:srgbClr val="C7C7C7"/>
        </a:accent5>
        <a:accent6>
          <a:srgbClr val="9B9B9B"/>
        </a:accent6>
        <a:hlink>
          <a:srgbClr val="676767"/>
        </a:hlink>
        <a:folHlink>
          <a:srgbClr val="DADAD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PATCHWK</Template>
  <TotalTime>97</TotalTime>
  <Words>332</Words>
  <Application>Microsoft Office PowerPoint</Application>
  <PresentationFormat>On-screen Show (4:3)</PresentationFormat>
  <Paragraphs>165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Times New Roman</vt:lpstr>
      <vt:lpstr>Arial</vt:lpstr>
      <vt:lpstr>Calibri</vt:lpstr>
      <vt:lpstr>PATCHWK</vt:lpstr>
      <vt:lpstr>Geometric Sequences</vt:lpstr>
      <vt:lpstr>Definitions</vt:lpstr>
      <vt:lpstr>PowerPoint Presentation</vt:lpstr>
      <vt:lpstr>Examples: Find the next term in each of the previous sequences.  </vt:lpstr>
      <vt:lpstr>PowerPoint Presentation</vt:lpstr>
      <vt:lpstr>Answers! </vt:lpstr>
      <vt:lpstr>This is important! </vt:lpstr>
      <vt:lpstr>Sample problems:</vt:lpstr>
      <vt:lpstr>Answers: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    How to find the sum of a finite Geometric Series    </vt:lpstr>
      <vt:lpstr>PowerPoint Presentation</vt:lpstr>
      <vt:lpstr>Example problem: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Geometric Sequences</dc:title>
  <dc:creator>Paige Baker</dc:creator>
  <cp:lastModifiedBy>Teacher E-Solutions</cp:lastModifiedBy>
  <cp:revision>9</cp:revision>
  <dcterms:created xsi:type="dcterms:W3CDTF">2006-04-02T22:16:41Z</dcterms:created>
  <dcterms:modified xsi:type="dcterms:W3CDTF">2019-01-18T17:07:50Z</dcterms:modified>
</cp:coreProperties>
</file>