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59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7300"/>
    <a:srgbClr val="7DE5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68" autoAdjust="0"/>
    <p:restoredTop sz="90924" autoAdjust="0"/>
  </p:normalViewPr>
  <p:slideViewPr>
    <p:cSldViewPr>
      <p:cViewPr>
        <p:scale>
          <a:sx n="75" d="100"/>
          <a:sy n="75" d="100"/>
        </p:scale>
        <p:origin x="-58" y="240"/>
      </p:cViewPr>
      <p:guideLst>
        <p:guide orient="horz" pos="1344"/>
        <p:guide orient="horz" pos="3216"/>
        <p:guide orient="horz" pos="3696"/>
        <p:guide pos="1776"/>
        <p:guide pos="5664"/>
        <p:guide pos="4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AF23FFC-B43A-4027-ADE2-167612077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159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C9BBC05-3339-485B-B82B-031980E42BA9}" type="slidenum">
              <a:rPr lang="en-US" sz="1200" smtClean="0"/>
              <a:pPr eaLnBrk="1" hangingPunct="1"/>
              <a:t>1</a:t>
            </a:fld>
            <a:endParaRPr lang="en-US" sz="1200" smtClean="0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A92DF31-5D0D-4596-9CC1-D3415468AE88}" type="slidenum">
              <a:rPr lang="en-US" sz="1200" smtClean="0"/>
              <a:pPr eaLnBrk="1" hangingPunct="1"/>
              <a:t>10</a:t>
            </a:fld>
            <a:endParaRPr lang="en-US" sz="1200" smtClean="0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B8AB5B7-FF26-4FDE-B85C-89BB3E615951}" type="slidenum">
              <a:rPr lang="en-US" sz="1200" smtClean="0"/>
              <a:pPr eaLnBrk="1" hangingPunct="1"/>
              <a:t>11</a:t>
            </a:fld>
            <a:endParaRPr lang="en-US" sz="1200" smtClean="0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14209E2-A499-4EBB-8465-D3F699AB7808}" type="slidenum">
              <a:rPr lang="en-US" sz="1200" smtClean="0"/>
              <a:pPr eaLnBrk="1" hangingPunct="1"/>
              <a:t>12</a:t>
            </a:fld>
            <a:endParaRPr lang="en-US" sz="1200" smtClean="0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399D615-0B5E-4037-8D72-8135A87A135B}" type="slidenum">
              <a:rPr lang="en-US" sz="1200" smtClean="0"/>
              <a:pPr eaLnBrk="1" hangingPunct="1"/>
              <a:t>13</a:t>
            </a:fld>
            <a:endParaRPr lang="en-US" sz="1200" smtClean="0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D30A758-3256-47E2-84C4-9F31C2D1CE63}" type="slidenum">
              <a:rPr lang="en-US" sz="1200" smtClean="0"/>
              <a:pPr eaLnBrk="1" hangingPunct="1"/>
              <a:t>14</a:t>
            </a:fld>
            <a:endParaRPr lang="en-US" sz="1200" smtClean="0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AC5CB10-5538-4D6C-AAEA-1D0C95C796E2}" type="slidenum">
              <a:rPr lang="en-US" sz="1200" smtClean="0"/>
              <a:pPr eaLnBrk="1" hangingPunct="1"/>
              <a:t>15</a:t>
            </a:fld>
            <a:endParaRPr lang="en-US" sz="1200" smtClean="0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E5BB763-5DBD-4A44-B988-C98E75E0CF53}" type="slidenum">
              <a:rPr lang="en-US" sz="1200" smtClean="0"/>
              <a:pPr eaLnBrk="1" hangingPunct="1"/>
              <a:t>16</a:t>
            </a:fld>
            <a:endParaRPr lang="en-US" sz="1200" smtClean="0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E54D5A3-B58E-4508-ACD9-A0DE5C1A611B}" type="slidenum">
              <a:rPr lang="en-US" sz="1200" smtClean="0"/>
              <a:pPr eaLnBrk="1" hangingPunct="1"/>
              <a:t>17</a:t>
            </a:fld>
            <a:endParaRPr lang="en-US" sz="1200" smtClean="0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44E0011-1849-4789-AE83-AA69B4698279}" type="slidenum">
              <a:rPr lang="en-US" sz="1200" smtClean="0"/>
              <a:pPr eaLnBrk="1" hangingPunct="1"/>
              <a:t>18</a:t>
            </a:fld>
            <a:endParaRPr lang="en-US" sz="1200" smtClean="0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2701ABD-E1F8-4606-9817-27C5C2831290}" type="slidenum">
              <a:rPr lang="en-US" sz="1200" smtClean="0"/>
              <a:pPr eaLnBrk="1" hangingPunct="1"/>
              <a:t>19</a:t>
            </a:fld>
            <a:endParaRPr lang="en-US" sz="1200" smtClean="0"/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D5D6BD8-D566-439F-BB52-CD479BC6AD1C}" type="slidenum">
              <a:rPr lang="en-US" sz="1200" smtClean="0"/>
              <a:pPr eaLnBrk="1" hangingPunct="1"/>
              <a:t>2</a:t>
            </a:fld>
            <a:endParaRPr lang="en-US" sz="1200" smtClean="0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3EB51F5-8C64-4D4C-816B-166888429D14}" type="slidenum">
              <a:rPr lang="en-US" sz="1200" smtClean="0"/>
              <a:pPr eaLnBrk="1" hangingPunct="1"/>
              <a:t>20</a:t>
            </a:fld>
            <a:endParaRPr lang="en-US" sz="1200" smtClean="0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1C93720-2E54-43FF-82E3-200640E95182}" type="slidenum">
              <a:rPr lang="en-US" sz="1200" smtClean="0"/>
              <a:pPr eaLnBrk="1" hangingPunct="1"/>
              <a:t>21</a:t>
            </a:fld>
            <a:endParaRPr lang="en-US" sz="1200" smtClean="0"/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6004E10-8109-4E5B-8DA2-FCF4C1AF41EC}" type="slidenum">
              <a:rPr lang="en-US" sz="1200" smtClean="0"/>
              <a:pPr eaLnBrk="1" hangingPunct="1"/>
              <a:t>3</a:t>
            </a:fld>
            <a:endParaRPr lang="en-US" sz="1200" smtClean="0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52BACE6-A897-4A22-A06D-EC9C0112A7BA}" type="slidenum">
              <a:rPr lang="en-US" sz="1200" smtClean="0"/>
              <a:pPr eaLnBrk="1" hangingPunct="1"/>
              <a:t>4</a:t>
            </a:fld>
            <a:endParaRPr lang="en-US" sz="1200" smtClean="0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3AB5A8B-1CA5-4E0A-B315-3996D3693E96}" type="slidenum">
              <a:rPr lang="en-US" sz="1200" smtClean="0"/>
              <a:pPr eaLnBrk="1" hangingPunct="1"/>
              <a:t>5</a:t>
            </a:fld>
            <a:endParaRPr lang="en-US" sz="1200" smtClean="0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8125557-7715-4E35-87D1-75E3CA44690B}" type="slidenum">
              <a:rPr lang="en-US" sz="1200" smtClean="0"/>
              <a:pPr eaLnBrk="1" hangingPunct="1"/>
              <a:t>6</a:t>
            </a:fld>
            <a:endParaRPr lang="en-US" sz="1200" smtClean="0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4DEE487-F4F3-4E58-9777-ED61A71EBFD3}" type="slidenum">
              <a:rPr lang="en-US" sz="1200" smtClean="0"/>
              <a:pPr eaLnBrk="1" hangingPunct="1"/>
              <a:t>7</a:t>
            </a:fld>
            <a:endParaRPr lang="en-US" sz="1200" smtClean="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C90E4E4-118D-4AFD-A560-5C8D4CE495D1}" type="slidenum">
              <a:rPr lang="en-US" sz="1200" smtClean="0"/>
              <a:pPr eaLnBrk="1" hangingPunct="1"/>
              <a:t>8</a:t>
            </a:fld>
            <a:endParaRPr lang="en-US" sz="1200" smtClean="0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4EE9544-F2A8-4298-BE8B-B88A0BE62A09}" type="slidenum">
              <a:rPr lang="en-US" sz="1200" smtClean="0"/>
              <a:pPr eaLnBrk="1" hangingPunct="1"/>
              <a:t>9</a:t>
            </a:fld>
            <a:endParaRPr lang="en-US" sz="1200" smtClean="0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825C6-71AF-425C-8E5E-BA8B931A69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332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2ACE8-2BA5-4C3A-964E-0B59EB628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425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5E00F-721A-4AFF-AB85-D1D2B1495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585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EE3A7-7606-4206-AE18-5EC12DE46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95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37ECA-5C85-4671-8316-4D50176429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174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F73E1-2338-4465-B1FF-A990DBCD14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48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69386-982D-4ECA-84E0-6BE82782FA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69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36CC8-C8DD-45D2-8BFC-2FE57F1CD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65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65F9A-4506-4A16-8EE5-B27D2ED0A2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131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0F6FB-DE56-4667-A464-AE0A8F17C3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721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A69BF-3820-489C-8CC0-73D0F327E6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038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F1A3E78-ADCC-479F-B1FE-6812DD14E3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1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21.bin"/><Relationship Id="rId9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2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2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2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2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3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33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35.bin"/><Relationship Id="rId9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37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3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39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4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13.bin"/><Relationship Id="rId9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.png"/><Relationship Id="rId4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0" y="0"/>
          <a:ext cx="91440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Image" r:id="rId6" imgW="13002794" imgH="1179279" progId="Photoshop.Image.7">
                  <p:embed/>
                </p:oleObj>
              </mc:Choice>
              <mc:Fallback>
                <p:oleObj name="Image" r:id="rId6" imgW="13002794" imgH="1179279" progId="Photoshop.Image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54000" y="266700"/>
            <a:ext cx="219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EXAMPLE 1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460625" y="293688"/>
            <a:ext cx="4010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D001A"/>
                </a:solidFill>
              </a:rPr>
              <a:t>Identify arithmetic sequences</a:t>
            </a:r>
            <a:endParaRPr lang="en-US" b="1">
              <a:solidFill>
                <a:srgbClr val="CC0000"/>
              </a:solidFill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576263" y="865188"/>
            <a:ext cx="5956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pitchFamily="34" charset="0"/>
              </a:rPr>
              <a:t>Tell whether the sequence is arithmetic.</a:t>
            </a: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585788" y="1262063"/>
            <a:ext cx="3536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a.     </a:t>
            </a:r>
            <a:r>
              <a:rPr lang="en-US"/>
              <a:t>–4,  1,  6,  11,  16,  . . .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5237163" y="1257300"/>
            <a:ext cx="3325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b.     </a:t>
            </a:r>
            <a:r>
              <a:rPr lang="en-US"/>
              <a:t>3,  5,  9,  15,  23, . . .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557213" y="2133600"/>
            <a:ext cx="1905000" cy="457200"/>
          </a:xfrm>
          <a:prstGeom prst="rect">
            <a:avLst/>
          </a:prstGeom>
          <a:solidFill>
            <a:srgbClr val="7DE5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SOLUTION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566738" y="2998788"/>
            <a:ext cx="629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pitchFamily="34" charset="0"/>
              </a:rPr>
              <a:t>Find the differences of consecutive terms.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571500" y="3509963"/>
            <a:ext cx="3257550" cy="476250"/>
            <a:chOff x="360" y="2211"/>
            <a:chExt cx="2052" cy="300"/>
          </a:xfrm>
        </p:grpSpPr>
        <p:sp>
          <p:nvSpPr>
            <p:cNvPr id="2069" name="Rectangle 11"/>
            <p:cNvSpPr>
              <a:spLocks noChangeArrowheads="1"/>
            </p:cNvSpPr>
            <p:nvPr/>
          </p:nvSpPr>
          <p:spPr bwMode="auto">
            <a:xfrm>
              <a:off x="672" y="2223"/>
              <a:ext cx="17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/>
                <a:t>a</a:t>
              </a:r>
              <a:r>
                <a:rPr lang="en-US" baseline="-25000"/>
                <a:t>2</a:t>
              </a:r>
              <a:r>
                <a:rPr lang="en-US"/>
                <a:t> – </a:t>
              </a:r>
              <a:r>
                <a:rPr lang="en-US" i="1"/>
                <a:t>a</a:t>
              </a:r>
              <a:r>
                <a:rPr lang="en-US" baseline="-25000"/>
                <a:t>1</a:t>
              </a:r>
              <a:r>
                <a:rPr lang="en-US"/>
                <a:t> = 1 – (–4) = 5</a:t>
              </a:r>
            </a:p>
          </p:txBody>
        </p:sp>
        <p:sp>
          <p:nvSpPr>
            <p:cNvPr id="2070" name="Rectangle 12"/>
            <p:cNvSpPr>
              <a:spLocks noChangeArrowheads="1"/>
            </p:cNvSpPr>
            <p:nvPr/>
          </p:nvSpPr>
          <p:spPr bwMode="auto">
            <a:xfrm>
              <a:off x="360" y="2211"/>
              <a:ext cx="2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/>
                <a:t>a.</a:t>
              </a:r>
            </a:p>
          </p:txBody>
        </p:sp>
      </p:grp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1062038" y="4114800"/>
            <a:ext cx="2406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a</a:t>
            </a:r>
            <a:r>
              <a:rPr lang="en-US" baseline="-25000"/>
              <a:t>3</a:t>
            </a:r>
            <a:r>
              <a:rPr lang="en-US"/>
              <a:t> – </a:t>
            </a:r>
            <a:r>
              <a:rPr lang="en-US" i="1"/>
              <a:t>a</a:t>
            </a:r>
            <a:r>
              <a:rPr lang="en-US" baseline="-25000"/>
              <a:t>2</a:t>
            </a:r>
            <a:r>
              <a:rPr lang="en-US"/>
              <a:t> = 6 – 1 = 5</a:t>
            </a: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1071563" y="4724400"/>
            <a:ext cx="2559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a</a:t>
            </a:r>
            <a:r>
              <a:rPr lang="en-US" baseline="-25000"/>
              <a:t>4</a:t>
            </a:r>
            <a:r>
              <a:rPr lang="en-US"/>
              <a:t> – </a:t>
            </a:r>
            <a:r>
              <a:rPr lang="en-US" i="1"/>
              <a:t>a</a:t>
            </a:r>
            <a:r>
              <a:rPr lang="en-US" baseline="-25000"/>
              <a:t>3</a:t>
            </a:r>
            <a:r>
              <a:rPr lang="en-US"/>
              <a:t> = 11 – 6 = 5</a:t>
            </a:r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1081088" y="5334000"/>
            <a:ext cx="2686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a</a:t>
            </a:r>
            <a:r>
              <a:rPr lang="en-US" baseline="-25000"/>
              <a:t>5</a:t>
            </a:r>
            <a:r>
              <a:rPr lang="en-US"/>
              <a:t> – </a:t>
            </a:r>
            <a:r>
              <a:rPr lang="en-US" i="1"/>
              <a:t>a</a:t>
            </a:r>
            <a:r>
              <a:rPr lang="en-US" baseline="-25000"/>
              <a:t>4 </a:t>
            </a:r>
            <a:r>
              <a:rPr lang="en-US"/>
              <a:t>= 16 – 11 = 5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5008563" y="3486150"/>
            <a:ext cx="3082925" cy="481013"/>
            <a:chOff x="3155" y="2196"/>
            <a:chExt cx="1942" cy="303"/>
          </a:xfrm>
        </p:grpSpPr>
        <p:sp>
          <p:nvSpPr>
            <p:cNvPr id="2067" name="Rectangle 16"/>
            <p:cNvSpPr>
              <a:spLocks noChangeArrowheads="1"/>
            </p:cNvSpPr>
            <p:nvPr/>
          </p:nvSpPr>
          <p:spPr bwMode="auto">
            <a:xfrm>
              <a:off x="3155" y="2196"/>
              <a:ext cx="27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/>
                <a:t>b.</a:t>
              </a:r>
            </a:p>
          </p:txBody>
        </p:sp>
        <p:sp>
          <p:nvSpPr>
            <p:cNvPr id="2068" name="Rectangle 17"/>
            <p:cNvSpPr>
              <a:spLocks noChangeArrowheads="1"/>
            </p:cNvSpPr>
            <p:nvPr/>
          </p:nvSpPr>
          <p:spPr bwMode="auto">
            <a:xfrm>
              <a:off x="3581" y="2211"/>
              <a:ext cx="15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/>
                <a:t>a</a:t>
              </a:r>
              <a:r>
                <a:rPr lang="en-US" baseline="-25000"/>
                <a:t>2</a:t>
              </a:r>
              <a:r>
                <a:rPr lang="en-US"/>
                <a:t> – </a:t>
              </a:r>
              <a:r>
                <a:rPr lang="en-US" i="1"/>
                <a:t>a</a:t>
              </a:r>
              <a:r>
                <a:rPr lang="en-US" baseline="-25000"/>
                <a:t>1</a:t>
              </a:r>
              <a:r>
                <a:rPr lang="en-US"/>
                <a:t> = 5 – 3 = 2</a:t>
              </a:r>
            </a:p>
          </p:txBody>
        </p:sp>
      </p:grp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5681663" y="4081463"/>
            <a:ext cx="2406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a</a:t>
            </a:r>
            <a:r>
              <a:rPr lang="en-US" baseline="-25000"/>
              <a:t>3</a:t>
            </a:r>
            <a:r>
              <a:rPr lang="en-US"/>
              <a:t> – </a:t>
            </a:r>
            <a:r>
              <a:rPr lang="en-US" i="1"/>
              <a:t>a</a:t>
            </a:r>
            <a:r>
              <a:rPr lang="en-US" baseline="-25000"/>
              <a:t>2</a:t>
            </a:r>
            <a:r>
              <a:rPr lang="en-US"/>
              <a:t> = 9 – 5 = 4</a:t>
            </a:r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5686425" y="4676775"/>
            <a:ext cx="2559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a</a:t>
            </a:r>
            <a:r>
              <a:rPr lang="en-US" baseline="-25000"/>
              <a:t>4</a:t>
            </a:r>
            <a:r>
              <a:rPr lang="en-US"/>
              <a:t> – </a:t>
            </a:r>
            <a:r>
              <a:rPr lang="en-US" i="1"/>
              <a:t>a</a:t>
            </a:r>
            <a:r>
              <a:rPr lang="en-US" baseline="-25000"/>
              <a:t>3</a:t>
            </a:r>
            <a:r>
              <a:rPr lang="en-US"/>
              <a:t> = 15 – 9 = 6</a:t>
            </a:r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5691188" y="5286375"/>
            <a:ext cx="271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a</a:t>
            </a:r>
            <a:r>
              <a:rPr lang="en-US" baseline="-25000"/>
              <a:t>5</a:t>
            </a:r>
            <a:r>
              <a:rPr lang="en-US"/>
              <a:t> – </a:t>
            </a:r>
            <a:r>
              <a:rPr lang="en-US" i="1"/>
              <a:t>a</a:t>
            </a:r>
            <a:r>
              <a:rPr lang="en-US" baseline="-25000"/>
              <a:t>4</a:t>
            </a:r>
            <a:r>
              <a:rPr lang="en-US"/>
              <a:t> = 23 – 15 = 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5" grpId="0" animBg="1" autoUpdateAnimBg="0"/>
      <p:bldP spid="4106" grpId="0" autoUpdateAnimBg="0"/>
      <p:bldP spid="4109" grpId="0" autoUpdateAnimBg="0"/>
      <p:bldP spid="4110" grpId="0" autoUpdateAnimBg="0"/>
      <p:bldP spid="4111" grpId="0" autoUpdateAnimBg="0"/>
      <p:bldP spid="4114" grpId="0" autoUpdateAnimBg="0"/>
      <p:bldP spid="4115" grpId="0" autoUpdateAnimBg="0"/>
      <p:bldP spid="4116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3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4"/>
          <p:cNvGraphicFramePr>
            <a:graphicFrameLocks noChangeAspect="1"/>
          </p:cNvGraphicFramePr>
          <p:nvPr/>
        </p:nvGraphicFramePr>
        <p:xfrm>
          <a:off x="0" y="0"/>
          <a:ext cx="91440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Image" r:id="rId6" imgW="11682540" imgH="1053597" progId="Photoshop.Image.8">
                  <p:embed/>
                </p:oleObj>
              </mc:Choice>
              <mc:Fallback>
                <p:oleObj name="Image" r:id="rId6" imgW="11682540" imgH="1053597" progId="Photoshop.Imag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319088" y="300038"/>
            <a:ext cx="301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GUIDED PRACTICE</a:t>
            </a: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3679825" y="280988"/>
            <a:ext cx="355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CD0000"/>
                </a:solidFill>
              </a:rPr>
              <a:t>for Examples 2, 3, and 4</a:t>
            </a:r>
          </a:p>
        </p:txBody>
      </p:sp>
      <p:sp>
        <p:nvSpPr>
          <p:cNvPr id="11270" name="Rectangle 7"/>
          <p:cNvSpPr>
            <a:spLocks noChangeArrowheads="1"/>
          </p:cNvSpPr>
          <p:nvPr/>
        </p:nvSpPr>
        <p:spPr bwMode="auto">
          <a:xfrm>
            <a:off x="581025" y="1100138"/>
            <a:ext cx="7848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>
                <a:latin typeface="Utopia-Bold" charset="0"/>
              </a:rPr>
              <a:t>Write a rule for the </a:t>
            </a:r>
            <a:r>
              <a:rPr lang="en-US" b="1" i="1">
                <a:latin typeface="Utopia-BoldItalic"/>
              </a:rPr>
              <a:t>n</a:t>
            </a:r>
            <a:r>
              <a:rPr lang="en-US" b="1">
                <a:latin typeface="Utopia-Bold" charset="0"/>
              </a:rPr>
              <a:t>th term of the arithmetic sequence. Then find </a:t>
            </a:r>
            <a:r>
              <a:rPr lang="en-US" i="1"/>
              <a:t>a</a:t>
            </a:r>
            <a:r>
              <a:rPr lang="en-US" baseline="-25000"/>
              <a:t>20</a:t>
            </a:r>
            <a:r>
              <a:rPr lang="en-US" b="1">
                <a:latin typeface="Utopia-Bold" charset="0"/>
              </a:rPr>
              <a:t>.</a:t>
            </a:r>
          </a:p>
        </p:txBody>
      </p:sp>
      <p:sp>
        <p:nvSpPr>
          <p:cNvPr id="11271" name="Rectangle 8"/>
          <p:cNvSpPr>
            <a:spLocks noChangeArrowheads="1"/>
          </p:cNvSpPr>
          <p:nvPr/>
        </p:nvSpPr>
        <p:spPr bwMode="auto">
          <a:xfrm>
            <a:off x="566738" y="1905000"/>
            <a:ext cx="2774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2.    </a:t>
            </a:r>
            <a:r>
              <a:rPr lang="en-US"/>
              <a:t>17, 14, 11, 8, . . .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609600" y="2590800"/>
            <a:ext cx="4398963" cy="485775"/>
            <a:chOff x="369" y="2505"/>
            <a:chExt cx="2771" cy="306"/>
          </a:xfrm>
        </p:grpSpPr>
        <p:sp>
          <p:nvSpPr>
            <p:cNvPr id="11285" name="Rectangle 19"/>
            <p:cNvSpPr>
              <a:spLocks noChangeArrowheads="1"/>
            </p:cNvSpPr>
            <p:nvPr/>
          </p:nvSpPr>
          <p:spPr bwMode="auto">
            <a:xfrm>
              <a:off x="369" y="2523"/>
              <a:ext cx="970" cy="288"/>
            </a:xfrm>
            <a:prstGeom prst="rect">
              <a:avLst/>
            </a:prstGeom>
            <a:solidFill>
              <a:srgbClr val="FFCB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ANSWER</a:t>
              </a:r>
            </a:p>
          </p:txBody>
        </p:sp>
        <p:grpSp>
          <p:nvGrpSpPr>
            <p:cNvPr id="11286" name="Group 20"/>
            <p:cNvGrpSpPr>
              <a:grpSpLocks/>
            </p:cNvGrpSpPr>
            <p:nvPr/>
          </p:nvGrpSpPr>
          <p:grpSpPr bwMode="auto">
            <a:xfrm>
              <a:off x="1658" y="2505"/>
              <a:ext cx="1482" cy="294"/>
              <a:chOff x="1658" y="2505"/>
              <a:chExt cx="1482" cy="294"/>
            </a:xfrm>
          </p:grpSpPr>
          <p:sp>
            <p:nvSpPr>
              <p:cNvPr id="11287" name="Rectangle 21"/>
              <p:cNvSpPr>
                <a:spLocks noChangeArrowheads="1"/>
              </p:cNvSpPr>
              <p:nvPr/>
            </p:nvSpPr>
            <p:spPr bwMode="auto">
              <a:xfrm>
                <a:off x="1658" y="2505"/>
                <a:ext cx="112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i="1">
                    <a:solidFill>
                      <a:srgbClr val="000000"/>
                    </a:solidFill>
                  </a:rPr>
                  <a:t>a</a:t>
                </a:r>
                <a:r>
                  <a:rPr lang="en-US" i="1" baseline="-25000">
                    <a:solidFill>
                      <a:srgbClr val="000000"/>
                    </a:solidFill>
                  </a:rPr>
                  <a:t>n</a:t>
                </a:r>
                <a:r>
                  <a:rPr lang="en-US" i="1">
                    <a:solidFill>
                      <a:srgbClr val="000000"/>
                    </a:solidFill>
                  </a:rPr>
                  <a:t> </a:t>
                </a:r>
                <a:r>
                  <a:rPr lang="en-US">
                    <a:solidFill>
                      <a:srgbClr val="000000"/>
                    </a:solidFill>
                  </a:rPr>
                  <a:t>= </a:t>
                </a:r>
                <a:r>
                  <a:rPr lang="en-US"/>
                  <a:t>20</a:t>
                </a:r>
                <a:r>
                  <a:rPr lang="en-US" i="1">
                    <a:solidFill>
                      <a:srgbClr val="000000"/>
                    </a:solidFill>
                  </a:rPr>
                  <a:t> </a:t>
                </a:r>
                <a:r>
                  <a:rPr lang="en-US"/>
                  <a:t>–</a:t>
                </a:r>
                <a:r>
                  <a:rPr lang="en-US">
                    <a:solidFill>
                      <a:srgbClr val="000000"/>
                    </a:solidFill>
                  </a:rPr>
                  <a:t> 3</a:t>
                </a:r>
                <a:r>
                  <a:rPr lang="en-US" i="1">
                    <a:solidFill>
                      <a:srgbClr val="000000"/>
                    </a:solidFill>
                  </a:rPr>
                  <a:t>n;</a:t>
                </a:r>
                <a:r>
                  <a:rPr lang="en-US">
                    <a:solidFill>
                      <a:srgbClr val="000000"/>
                    </a:solidFill>
                  </a:rPr>
                  <a:t> </a:t>
                </a:r>
              </a:p>
            </p:txBody>
          </p:sp>
          <p:sp>
            <p:nvSpPr>
              <p:cNvPr id="11288" name="Rectangle 22"/>
              <p:cNvSpPr>
                <a:spLocks noChangeArrowheads="1"/>
              </p:cNvSpPr>
              <p:nvPr/>
            </p:nvSpPr>
            <p:spPr bwMode="auto">
              <a:xfrm>
                <a:off x="2640" y="2511"/>
                <a:ext cx="5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000000"/>
                    </a:solidFill>
                  </a:rPr>
                  <a:t> </a:t>
                </a:r>
                <a:r>
                  <a:rPr lang="en-US" i="1">
                    <a:solidFill>
                      <a:srgbClr val="000000"/>
                    </a:solidFill>
                  </a:rPr>
                  <a:t> </a:t>
                </a:r>
                <a:r>
                  <a:rPr lang="en-US"/>
                  <a:t>–</a:t>
                </a:r>
                <a:r>
                  <a:rPr lang="en-US">
                    <a:solidFill>
                      <a:srgbClr val="000000"/>
                    </a:solidFill>
                  </a:rPr>
                  <a:t>40</a:t>
                </a:r>
              </a:p>
            </p:txBody>
          </p:sp>
        </p:grpSp>
      </p:grp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566738" y="3505200"/>
            <a:ext cx="2863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457200" indent="-457200"/>
            <a:r>
              <a:rPr lang="en-US" b="1"/>
              <a:t>3.    </a:t>
            </a:r>
            <a:r>
              <a:rPr lang="en-US" i="1"/>
              <a:t>a</a:t>
            </a:r>
            <a:r>
              <a:rPr lang="en-US" baseline="-25000"/>
              <a:t>11</a:t>
            </a:r>
            <a:r>
              <a:rPr lang="en-US"/>
              <a:t> = –57, </a:t>
            </a:r>
            <a:r>
              <a:rPr lang="en-US" i="1"/>
              <a:t>d </a:t>
            </a:r>
            <a:r>
              <a:rPr lang="en-US"/>
              <a:t>=  –7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09600" y="4238625"/>
            <a:ext cx="4551363" cy="485775"/>
            <a:chOff x="360" y="3597"/>
            <a:chExt cx="2867" cy="306"/>
          </a:xfrm>
        </p:grpSpPr>
        <p:sp>
          <p:nvSpPr>
            <p:cNvPr id="11281" name="Rectangle 25"/>
            <p:cNvSpPr>
              <a:spLocks noChangeArrowheads="1"/>
            </p:cNvSpPr>
            <p:nvPr/>
          </p:nvSpPr>
          <p:spPr bwMode="auto">
            <a:xfrm>
              <a:off x="360" y="3615"/>
              <a:ext cx="970" cy="288"/>
            </a:xfrm>
            <a:prstGeom prst="rect">
              <a:avLst/>
            </a:prstGeom>
            <a:solidFill>
              <a:srgbClr val="FFCB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ANSWER</a:t>
              </a:r>
            </a:p>
          </p:txBody>
        </p:sp>
        <p:grpSp>
          <p:nvGrpSpPr>
            <p:cNvPr id="11282" name="Group 26"/>
            <p:cNvGrpSpPr>
              <a:grpSpLocks/>
            </p:cNvGrpSpPr>
            <p:nvPr/>
          </p:nvGrpSpPr>
          <p:grpSpPr bwMode="auto">
            <a:xfrm>
              <a:off x="1649" y="3597"/>
              <a:ext cx="1578" cy="294"/>
              <a:chOff x="1649" y="3597"/>
              <a:chExt cx="1578" cy="294"/>
            </a:xfrm>
          </p:grpSpPr>
          <p:sp>
            <p:nvSpPr>
              <p:cNvPr id="11283" name="Rectangle 27"/>
              <p:cNvSpPr>
                <a:spLocks noChangeArrowheads="1"/>
              </p:cNvSpPr>
              <p:nvPr/>
            </p:nvSpPr>
            <p:spPr bwMode="auto">
              <a:xfrm>
                <a:off x="1649" y="3597"/>
                <a:ext cx="112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i="1">
                    <a:solidFill>
                      <a:srgbClr val="000000"/>
                    </a:solidFill>
                  </a:rPr>
                  <a:t>a</a:t>
                </a:r>
                <a:r>
                  <a:rPr lang="en-US" i="1" baseline="-25000">
                    <a:solidFill>
                      <a:srgbClr val="000000"/>
                    </a:solidFill>
                  </a:rPr>
                  <a:t>n</a:t>
                </a:r>
                <a:r>
                  <a:rPr lang="en-US" i="1">
                    <a:solidFill>
                      <a:srgbClr val="000000"/>
                    </a:solidFill>
                  </a:rPr>
                  <a:t> </a:t>
                </a:r>
                <a:r>
                  <a:rPr lang="en-US">
                    <a:solidFill>
                      <a:srgbClr val="000000"/>
                    </a:solidFill>
                  </a:rPr>
                  <a:t>= </a:t>
                </a:r>
                <a:r>
                  <a:rPr lang="en-US"/>
                  <a:t>20</a:t>
                </a:r>
                <a:r>
                  <a:rPr lang="en-US" i="1">
                    <a:solidFill>
                      <a:srgbClr val="000000"/>
                    </a:solidFill>
                  </a:rPr>
                  <a:t> </a:t>
                </a:r>
                <a:r>
                  <a:rPr lang="en-US"/>
                  <a:t>–</a:t>
                </a:r>
                <a:r>
                  <a:rPr lang="en-US">
                    <a:solidFill>
                      <a:srgbClr val="000000"/>
                    </a:solidFill>
                  </a:rPr>
                  <a:t> 7</a:t>
                </a:r>
                <a:r>
                  <a:rPr lang="en-US" i="1">
                    <a:solidFill>
                      <a:srgbClr val="000000"/>
                    </a:solidFill>
                  </a:rPr>
                  <a:t>n;</a:t>
                </a:r>
                <a:r>
                  <a:rPr lang="en-US">
                    <a:solidFill>
                      <a:srgbClr val="000000"/>
                    </a:solidFill>
                  </a:rPr>
                  <a:t> </a:t>
                </a:r>
              </a:p>
            </p:txBody>
          </p:sp>
          <p:sp>
            <p:nvSpPr>
              <p:cNvPr id="11284" name="Rectangle 28"/>
              <p:cNvSpPr>
                <a:spLocks noChangeArrowheads="1"/>
              </p:cNvSpPr>
              <p:nvPr/>
            </p:nvSpPr>
            <p:spPr bwMode="auto">
              <a:xfrm>
                <a:off x="2631" y="3603"/>
                <a:ext cx="59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000000"/>
                    </a:solidFill>
                  </a:rPr>
                  <a:t> </a:t>
                </a:r>
                <a:r>
                  <a:rPr lang="en-US" i="1">
                    <a:solidFill>
                      <a:srgbClr val="000000"/>
                    </a:solidFill>
                  </a:rPr>
                  <a:t> </a:t>
                </a:r>
                <a:r>
                  <a:rPr lang="en-US"/>
                  <a:t>–</a:t>
                </a:r>
                <a:r>
                  <a:rPr lang="en-US">
                    <a:solidFill>
                      <a:srgbClr val="000000"/>
                    </a:solidFill>
                  </a:rPr>
                  <a:t>120</a:t>
                </a:r>
              </a:p>
            </p:txBody>
          </p:sp>
        </p:grpSp>
      </p:grpSp>
      <p:sp>
        <p:nvSpPr>
          <p:cNvPr id="3101" name="Rectangle 29"/>
          <p:cNvSpPr>
            <a:spLocks noChangeArrowheads="1"/>
          </p:cNvSpPr>
          <p:nvPr/>
        </p:nvSpPr>
        <p:spPr bwMode="auto">
          <a:xfrm>
            <a:off x="566738" y="5029200"/>
            <a:ext cx="2813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457200" indent="-457200"/>
            <a:r>
              <a:rPr lang="en-US" b="1"/>
              <a:t>4.    </a:t>
            </a:r>
            <a:r>
              <a:rPr lang="en-US" i="1"/>
              <a:t>a</a:t>
            </a:r>
            <a:r>
              <a:rPr lang="en-US" baseline="-25000"/>
              <a:t>7</a:t>
            </a:r>
            <a:r>
              <a:rPr lang="en-US"/>
              <a:t> =  26,</a:t>
            </a:r>
            <a:r>
              <a:rPr lang="en-US" i="1"/>
              <a:t> a</a:t>
            </a:r>
            <a:r>
              <a:rPr lang="en-US" baseline="-25000"/>
              <a:t>16</a:t>
            </a:r>
            <a:r>
              <a:rPr lang="en-US" i="1"/>
              <a:t> </a:t>
            </a:r>
            <a:r>
              <a:rPr lang="en-US"/>
              <a:t>= 71</a:t>
            </a:r>
          </a:p>
        </p:txBody>
      </p:sp>
      <p:grpSp>
        <p:nvGrpSpPr>
          <p:cNvPr id="6" name="Group 30"/>
          <p:cNvGrpSpPr>
            <a:grpSpLocks/>
          </p:cNvGrpSpPr>
          <p:nvPr/>
        </p:nvGrpSpPr>
        <p:grpSpPr bwMode="auto">
          <a:xfrm>
            <a:off x="601663" y="5705475"/>
            <a:ext cx="4275137" cy="490538"/>
            <a:chOff x="360" y="3594"/>
            <a:chExt cx="2693" cy="309"/>
          </a:xfrm>
        </p:grpSpPr>
        <p:sp>
          <p:nvSpPr>
            <p:cNvPr id="11277" name="Rectangle 31"/>
            <p:cNvSpPr>
              <a:spLocks noChangeArrowheads="1"/>
            </p:cNvSpPr>
            <p:nvPr/>
          </p:nvSpPr>
          <p:spPr bwMode="auto">
            <a:xfrm>
              <a:off x="360" y="3615"/>
              <a:ext cx="970" cy="288"/>
            </a:xfrm>
            <a:prstGeom prst="rect">
              <a:avLst/>
            </a:prstGeom>
            <a:solidFill>
              <a:srgbClr val="FFCB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ANSWER</a:t>
              </a:r>
            </a:p>
          </p:txBody>
        </p:sp>
        <p:grpSp>
          <p:nvGrpSpPr>
            <p:cNvPr id="11278" name="Group 32"/>
            <p:cNvGrpSpPr>
              <a:grpSpLocks/>
            </p:cNvGrpSpPr>
            <p:nvPr/>
          </p:nvGrpSpPr>
          <p:grpSpPr bwMode="auto">
            <a:xfrm>
              <a:off x="1559" y="3594"/>
              <a:ext cx="1494" cy="291"/>
              <a:chOff x="1649" y="3594"/>
              <a:chExt cx="1494" cy="291"/>
            </a:xfrm>
          </p:grpSpPr>
          <p:sp>
            <p:nvSpPr>
              <p:cNvPr id="11279" name="Rectangle 33"/>
              <p:cNvSpPr>
                <a:spLocks noChangeArrowheads="1"/>
              </p:cNvSpPr>
              <p:nvPr/>
            </p:nvSpPr>
            <p:spPr bwMode="auto">
              <a:xfrm>
                <a:off x="1649" y="3597"/>
                <a:ext cx="124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i="1">
                    <a:solidFill>
                      <a:srgbClr val="000000"/>
                    </a:solidFill>
                  </a:rPr>
                  <a:t>a</a:t>
                </a:r>
                <a:r>
                  <a:rPr lang="en-US" i="1" baseline="-25000">
                    <a:solidFill>
                      <a:srgbClr val="000000"/>
                    </a:solidFill>
                  </a:rPr>
                  <a:t>n</a:t>
                </a:r>
                <a:r>
                  <a:rPr lang="en-US" i="1">
                    <a:solidFill>
                      <a:srgbClr val="000000"/>
                    </a:solidFill>
                  </a:rPr>
                  <a:t> </a:t>
                </a:r>
                <a:r>
                  <a:rPr lang="en-US">
                    <a:solidFill>
                      <a:srgbClr val="000000"/>
                    </a:solidFill>
                  </a:rPr>
                  <a:t>= –9 </a:t>
                </a:r>
                <a:r>
                  <a:rPr lang="en-US" i="1">
                    <a:solidFill>
                      <a:srgbClr val="000000"/>
                    </a:solidFill>
                  </a:rPr>
                  <a:t> </a:t>
                </a:r>
                <a:r>
                  <a:rPr lang="en-US"/>
                  <a:t>+</a:t>
                </a:r>
                <a:r>
                  <a:rPr lang="en-US">
                    <a:solidFill>
                      <a:srgbClr val="000000"/>
                    </a:solidFill>
                  </a:rPr>
                  <a:t> 5</a:t>
                </a:r>
                <a:r>
                  <a:rPr lang="en-US" i="1">
                    <a:solidFill>
                      <a:srgbClr val="000000"/>
                    </a:solidFill>
                  </a:rPr>
                  <a:t>n;</a:t>
                </a:r>
                <a:r>
                  <a:rPr lang="en-US">
                    <a:solidFill>
                      <a:srgbClr val="000000"/>
                    </a:solidFill>
                  </a:rPr>
                  <a:t> </a:t>
                </a:r>
              </a:p>
            </p:txBody>
          </p:sp>
          <p:sp>
            <p:nvSpPr>
              <p:cNvPr id="11280" name="Rectangle 34"/>
              <p:cNvSpPr>
                <a:spLocks noChangeArrowheads="1"/>
              </p:cNvSpPr>
              <p:nvPr/>
            </p:nvSpPr>
            <p:spPr bwMode="auto">
              <a:xfrm>
                <a:off x="2835" y="3594"/>
                <a:ext cx="3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91</a:t>
                </a:r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5" grpId="0"/>
      <p:bldP spid="310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3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5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4"/>
          <p:cNvGraphicFramePr>
            <a:graphicFrameLocks noChangeAspect="1"/>
          </p:cNvGraphicFramePr>
          <p:nvPr/>
        </p:nvGraphicFramePr>
        <p:xfrm>
          <a:off x="0" y="0"/>
          <a:ext cx="91440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Image" r:id="rId6" imgW="13002794" imgH="1179279" progId="Photoshop.Image.7">
                  <p:embed/>
                </p:oleObj>
              </mc:Choice>
              <mc:Fallback>
                <p:oleObj name="Image" r:id="rId6" imgW="13002794" imgH="1179279" progId="Photoshop.Image.7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254000" y="266700"/>
            <a:ext cx="219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EXAMPLE 5</a:t>
            </a:r>
          </a:p>
        </p:txBody>
      </p:sp>
      <p:sp>
        <p:nvSpPr>
          <p:cNvPr id="12293" name="Rectangle 6"/>
          <p:cNvSpPr>
            <a:spLocks noChangeArrowheads="1"/>
          </p:cNvSpPr>
          <p:nvPr/>
        </p:nvSpPr>
        <p:spPr bwMode="auto">
          <a:xfrm>
            <a:off x="2460625" y="293688"/>
            <a:ext cx="3703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D001A"/>
                </a:solidFill>
              </a:rPr>
              <a:t>Standardized Test Practice</a:t>
            </a:r>
            <a:endParaRPr lang="en-US" b="1">
              <a:solidFill>
                <a:srgbClr val="CC0000"/>
              </a:solidFill>
            </a:endParaRPr>
          </a:p>
        </p:txBody>
      </p:sp>
      <p:pic>
        <p:nvPicPr>
          <p:cNvPr id="12294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1066800"/>
            <a:ext cx="69723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576263" y="2595563"/>
            <a:ext cx="1905000" cy="457200"/>
          </a:xfrm>
          <a:prstGeom prst="rect">
            <a:avLst/>
          </a:prstGeom>
          <a:solidFill>
            <a:srgbClr val="7DE5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SOLUTION</a:t>
            </a: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566738" y="3352800"/>
            <a:ext cx="2222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0000"/>
                </a:solidFill>
              </a:rPr>
              <a:t>a</a:t>
            </a:r>
            <a:r>
              <a:rPr lang="en-US" baseline="-25000">
                <a:solidFill>
                  <a:srgbClr val="FF0000"/>
                </a:solidFill>
              </a:rPr>
              <a:t>1</a:t>
            </a:r>
            <a:r>
              <a:rPr lang="en-US">
                <a:solidFill>
                  <a:srgbClr val="FF001A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= 3 + 5(</a:t>
            </a:r>
            <a:r>
              <a:rPr lang="en-US">
                <a:solidFill>
                  <a:srgbClr val="FF0000"/>
                </a:solidFill>
              </a:rPr>
              <a:t>1</a:t>
            </a:r>
            <a:r>
              <a:rPr lang="en-US">
                <a:solidFill>
                  <a:srgbClr val="000000"/>
                </a:solidFill>
              </a:rPr>
              <a:t>) = 8</a:t>
            </a: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461963" y="3857625"/>
            <a:ext cx="2705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0000"/>
                </a:solidFill>
              </a:rPr>
              <a:t>a</a:t>
            </a:r>
            <a:r>
              <a:rPr lang="en-US" baseline="-25000">
                <a:solidFill>
                  <a:srgbClr val="0073F3"/>
                </a:solidFill>
              </a:rPr>
              <a:t>20</a:t>
            </a:r>
            <a:r>
              <a:rPr lang="en-US" b="1">
                <a:solidFill>
                  <a:srgbClr val="00CDFF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= 3 + 5(</a:t>
            </a:r>
            <a:r>
              <a:rPr lang="en-US">
                <a:solidFill>
                  <a:srgbClr val="0073F3"/>
                </a:solidFill>
              </a:rPr>
              <a:t>20</a:t>
            </a:r>
            <a:r>
              <a:rPr lang="en-US">
                <a:solidFill>
                  <a:srgbClr val="000000"/>
                </a:solidFill>
              </a:rPr>
              <a:t>) =103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458788" y="4276725"/>
            <a:ext cx="2884487" cy="914400"/>
            <a:chOff x="289" y="2694"/>
            <a:chExt cx="1817" cy="576"/>
          </a:xfrm>
        </p:grpSpPr>
        <p:sp>
          <p:nvSpPr>
            <p:cNvPr id="12308" name="Rectangle 12"/>
            <p:cNvSpPr>
              <a:spLocks noChangeArrowheads="1"/>
            </p:cNvSpPr>
            <p:nvPr/>
          </p:nvSpPr>
          <p:spPr bwMode="auto">
            <a:xfrm>
              <a:off x="289" y="2841"/>
              <a:ext cx="7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/>
                <a:t>S</a:t>
              </a:r>
              <a:r>
                <a:rPr lang="en-US" baseline="-25000"/>
                <a:t>20</a:t>
              </a:r>
              <a:r>
                <a:rPr lang="en-US"/>
                <a:t> =  20</a:t>
              </a:r>
            </a:p>
          </p:txBody>
        </p:sp>
        <p:grpSp>
          <p:nvGrpSpPr>
            <p:cNvPr id="12309" name="Group 18"/>
            <p:cNvGrpSpPr>
              <a:grpSpLocks/>
            </p:cNvGrpSpPr>
            <p:nvPr/>
          </p:nvGrpSpPr>
          <p:grpSpPr bwMode="auto">
            <a:xfrm>
              <a:off x="1002" y="2694"/>
              <a:ext cx="1104" cy="576"/>
              <a:chOff x="1056" y="2496"/>
              <a:chExt cx="1104" cy="576"/>
            </a:xfrm>
          </p:grpSpPr>
          <p:sp>
            <p:nvSpPr>
              <p:cNvPr id="12310" name="Text Box 17"/>
              <p:cNvSpPr txBox="1">
                <a:spLocks noChangeArrowheads="1"/>
              </p:cNvSpPr>
              <p:nvPr/>
            </p:nvSpPr>
            <p:spPr bwMode="auto">
              <a:xfrm>
                <a:off x="1056" y="2496"/>
                <a:ext cx="1104" cy="5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4800"/>
                  <a:t>(       )</a:t>
                </a:r>
              </a:p>
            </p:txBody>
          </p:sp>
          <p:grpSp>
            <p:nvGrpSpPr>
              <p:cNvPr id="12311" name="Group 16"/>
              <p:cNvGrpSpPr>
                <a:grpSpLocks/>
              </p:cNvGrpSpPr>
              <p:nvPr/>
            </p:nvGrpSpPr>
            <p:grpSpPr bwMode="auto">
              <a:xfrm>
                <a:off x="1200" y="2592"/>
                <a:ext cx="800" cy="480"/>
                <a:chOff x="1200" y="2592"/>
                <a:chExt cx="800" cy="480"/>
              </a:xfrm>
            </p:grpSpPr>
            <p:sp>
              <p:nvSpPr>
                <p:cNvPr id="12312" name="Rectangle 13"/>
                <p:cNvSpPr>
                  <a:spLocks noChangeArrowheads="1"/>
                </p:cNvSpPr>
                <p:nvPr/>
              </p:nvSpPr>
              <p:spPr bwMode="auto">
                <a:xfrm>
                  <a:off x="1200" y="2592"/>
                  <a:ext cx="80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/>
                    <a:t>8  + 103 </a:t>
                  </a:r>
                </a:p>
              </p:txBody>
            </p:sp>
            <p:sp>
              <p:nvSpPr>
                <p:cNvPr id="12313" name="Line 14"/>
                <p:cNvSpPr>
                  <a:spLocks noChangeShapeType="1"/>
                </p:cNvSpPr>
                <p:nvPr/>
              </p:nvSpPr>
              <p:spPr bwMode="auto">
                <a:xfrm>
                  <a:off x="1248" y="2832"/>
                  <a:ext cx="62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4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392" y="2784"/>
                  <a:ext cx="24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2</a:t>
                  </a:r>
                </a:p>
              </p:txBody>
            </p:sp>
          </p:grpSp>
        </p:grpSp>
      </p:grp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896938" y="5076825"/>
            <a:ext cx="104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= 1110</a:t>
            </a: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3282950" y="3417888"/>
            <a:ext cx="2322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Identify first term.</a:t>
            </a:r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3281363" y="3886200"/>
            <a:ext cx="22812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Identify last term.</a:t>
            </a:r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3300413" y="4429125"/>
            <a:ext cx="55387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Write rule for </a:t>
            </a:r>
            <a:r>
              <a:rPr lang="en-US" sz="2000" i="1">
                <a:solidFill>
                  <a:srgbClr val="0073F3"/>
                </a:solidFill>
              </a:rPr>
              <a:t>S</a:t>
            </a:r>
            <a:r>
              <a:rPr lang="en-US" sz="2000" baseline="-25000">
                <a:solidFill>
                  <a:srgbClr val="0073F3"/>
                </a:solidFill>
              </a:rPr>
              <a:t>20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, substituting </a:t>
            </a:r>
            <a:r>
              <a:rPr lang="en-US" sz="2000">
                <a:solidFill>
                  <a:srgbClr val="0073F3"/>
                </a:solidFill>
              </a:rPr>
              <a:t>8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for </a:t>
            </a:r>
            <a:r>
              <a:rPr lang="en-US" sz="2000" i="1">
                <a:solidFill>
                  <a:srgbClr val="0073F3"/>
                </a:solidFill>
              </a:rPr>
              <a:t>a</a:t>
            </a:r>
            <a:r>
              <a:rPr lang="en-US" sz="2000" baseline="-25000">
                <a:solidFill>
                  <a:srgbClr val="0073F3"/>
                </a:solidFill>
              </a:rPr>
              <a:t>1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and </a:t>
            </a:r>
            <a:r>
              <a:rPr lang="en-US" sz="2000">
                <a:solidFill>
                  <a:srgbClr val="0073F3"/>
                </a:solidFill>
              </a:rPr>
              <a:t>103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for </a:t>
            </a:r>
            <a:r>
              <a:rPr lang="en-US" sz="2000" i="1">
                <a:solidFill>
                  <a:srgbClr val="0073F3"/>
                </a:solidFill>
              </a:rPr>
              <a:t>a</a:t>
            </a:r>
            <a:r>
              <a:rPr lang="en-US" sz="2000" baseline="-25000">
                <a:solidFill>
                  <a:srgbClr val="0073F3"/>
                </a:solidFill>
              </a:rPr>
              <a:t>20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3267075" y="5118100"/>
            <a:ext cx="1239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Simplify.</a:t>
            </a:r>
          </a:p>
        </p:txBody>
      </p: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560388" y="5716588"/>
            <a:ext cx="7059612" cy="488950"/>
            <a:chOff x="353" y="3601"/>
            <a:chExt cx="4447" cy="308"/>
          </a:xfrm>
        </p:grpSpPr>
        <p:sp>
          <p:nvSpPr>
            <p:cNvPr id="12305" name="Rectangle 25"/>
            <p:cNvSpPr>
              <a:spLocks noChangeArrowheads="1"/>
            </p:cNvSpPr>
            <p:nvPr/>
          </p:nvSpPr>
          <p:spPr bwMode="auto">
            <a:xfrm>
              <a:off x="353" y="3621"/>
              <a:ext cx="970" cy="288"/>
            </a:xfrm>
            <a:prstGeom prst="rect">
              <a:avLst/>
            </a:prstGeom>
            <a:solidFill>
              <a:srgbClr val="FFCB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ANSWER</a:t>
              </a:r>
            </a:p>
          </p:txBody>
        </p:sp>
        <p:sp>
          <p:nvSpPr>
            <p:cNvPr id="12306" name="Rectangle 26"/>
            <p:cNvSpPr>
              <a:spLocks noChangeArrowheads="1"/>
            </p:cNvSpPr>
            <p:nvPr/>
          </p:nvSpPr>
          <p:spPr bwMode="auto">
            <a:xfrm>
              <a:off x="1362" y="3601"/>
              <a:ext cx="23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pitchFamily="34" charset="0"/>
                </a:rPr>
                <a:t>The correct answer is </a:t>
              </a:r>
              <a:r>
                <a:rPr lang="en-US" i="1"/>
                <a:t>C</a:t>
              </a:r>
              <a:r>
                <a:rPr lang="en-US" b="1">
                  <a:latin typeface="Arial" pitchFamily="34" charset="0"/>
                </a:rPr>
                <a:t>.</a:t>
              </a:r>
            </a:p>
          </p:txBody>
        </p:sp>
        <p:pic>
          <p:nvPicPr>
            <p:cNvPr id="12307" name="Picture 27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20" y="3624"/>
              <a:ext cx="1080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7" grpId="0" animBg="1" autoUpdateAnimBg="0"/>
      <p:bldP spid="2058" grpId="0" autoUpdateAnimBg="0"/>
      <p:bldP spid="2059" grpId="0" autoUpdateAnimBg="0"/>
      <p:bldP spid="2067" grpId="0" autoUpdateAnimBg="0"/>
      <p:bldP spid="2068" grpId="0" autoUpdateAnimBg="0"/>
      <p:bldP spid="2070" grpId="0" autoUpdateAnimBg="0"/>
      <p:bldP spid="2071" grpId="0" autoUpdateAnimBg="0"/>
      <p:bldP spid="2072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3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1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4"/>
          <p:cNvGraphicFramePr>
            <a:graphicFrameLocks noChangeAspect="1"/>
          </p:cNvGraphicFramePr>
          <p:nvPr/>
        </p:nvGraphicFramePr>
        <p:xfrm>
          <a:off x="0" y="0"/>
          <a:ext cx="91440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2" name="Image" r:id="rId6" imgW="13002794" imgH="1179279" progId="Photoshop.Image.7">
                  <p:embed/>
                </p:oleObj>
              </mc:Choice>
              <mc:Fallback>
                <p:oleObj name="Image" r:id="rId6" imgW="13002794" imgH="1179279" progId="Photoshop.Image.7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254000" y="266700"/>
            <a:ext cx="219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EXAMPLE 1</a:t>
            </a: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2460625" y="293688"/>
            <a:ext cx="3941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D0000"/>
                </a:solidFill>
              </a:rPr>
              <a:t>Identify geometric sequences</a:t>
            </a:r>
          </a:p>
        </p:txBody>
      </p:sp>
      <p:grpSp>
        <p:nvGrpSpPr>
          <p:cNvPr id="13318" name="Group 88"/>
          <p:cNvGrpSpPr>
            <a:grpSpLocks/>
          </p:cNvGrpSpPr>
          <p:nvPr/>
        </p:nvGrpSpPr>
        <p:grpSpPr bwMode="auto">
          <a:xfrm>
            <a:off x="576263" y="1095375"/>
            <a:ext cx="7577137" cy="1038225"/>
            <a:chOff x="363" y="690"/>
            <a:chExt cx="4773" cy="654"/>
          </a:xfrm>
        </p:grpSpPr>
        <p:sp>
          <p:nvSpPr>
            <p:cNvPr id="13388" name="Rectangle 7"/>
            <p:cNvSpPr>
              <a:spLocks noChangeArrowheads="1"/>
            </p:cNvSpPr>
            <p:nvPr/>
          </p:nvSpPr>
          <p:spPr bwMode="auto">
            <a:xfrm>
              <a:off x="363" y="690"/>
              <a:ext cx="37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pitchFamily="34" charset="0"/>
                </a:rPr>
                <a:t>Tell whether the sequence is geometric.</a:t>
              </a:r>
            </a:p>
          </p:txBody>
        </p:sp>
        <p:sp>
          <p:nvSpPr>
            <p:cNvPr id="13389" name="Rectangle 8"/>
            <p:cNvSpPr>
              <a:spLocks noChangeArrowheads="1"/>
            </p:cNvSpPr>
            <p:nvPr/>
          </p:nvSpPr>
          <p:spPr bwMode="auto">
            <a:xfrm>
              <a:off x="384" y="1056"/>
              <a:ext cx="21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/>
                <a:t>a.   </a:t>
              </a:r>
              <a:r>
                <a:rPr lang="en-US"/>
                <a:t>4,  10,  18,  28,  40, . . .</a:t>
              </a:r>
            </a:p>
          </p:txBody>
        </p:sp>
        <p:sp>
          <p:nvSpPr>
            <p:cNvPr id="13390" name="Rectangle 9"/>
            <p:cNvSpPr>
              <a:spLocks noChangeArrowheads="1"/>
            </p:cNvSpPr>
            <p:nvPr/>
          </p:nvSpPr>
          <p:spPr bwMode="auto">
            <a:xfrm>
              <a:off x="2849" y="1056"/>
              <a:ext cx="228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/>
                <a:t>b.   </a:t>
              </a:r>
              <a:r>
                <a:rPr lang="en-US"/>
                <a:t>625,  125,  25,  5,  1, . . .</a:t>
              </a:r>
            </a:p>
          </p:txBody>
        </p:sp>
      </p:grp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590550" y="2514600"/>
            <a:ext cx="1905000" cy="457200"/>
          </a:xfrm>
          <a:prstGeom prst="rect">
            <a:avLst/>
          </a:prstGeom>
          <a:solidFill>
            <a:srgbClr val="7DE5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SOLUTION</a:t>
            </a:r>
          </a:p>
        </p:txBody>
      </p:sp>
      <p:grpSp>
        <p:nvGrpSpPr>
          <p:cNvPr id="3" name="Group 60"/>
          <p:cNvGrpSpPr>
            <a:grpSpLocks/>
          </p:cNvGrpSpPr>
          <p:nvPr/>
        </p:nvGrpSpPr>
        <p:grpSpPr bwMode="auto">
          <a:xfrm>
            <a:off x="2514600" y="4081463"/>
            <a:ext cx="2209800" cy="800100"/>
            <a:chOff x="1779" y="1950"/>
            <a:chExt cx="1392" cy="504"/>
          </a:xfrm>
        </p:grpSpPr>
        <p:grpSp>
          <p:nvGrpSpPr>
            <p:cNvPr id="13374" name="Group 29"/>
            <p:cNvGrpSpPr>
              <a:grpSpLocks/>
            </p:cNvGrpSpPr>
            <p:nvPr/>
          </p:nvGrpSpPr>
          <p:grpSpPr bwMode="auto">
            <a:xfrm>
              <a:off x="1779" y="1950"/>
              <a:ext cx="672" cy="498"/>
              <a:chOff x="999" y="2640"/>
              <a:chExt cx="672" cy="498"/>
            </a:xfrm>
          </p:grpSpPr>
          <p:sp>
            <p:nvSpPr>
              <p:cNvPr id="13385" name="Text Box 30"/>
              <p:cNvSpPr txBox="1">
                <a:spLocks noChangeArrowheads="1"/>
              </p:cNvSpPr>
              <p:nvPr/>
            </p:nvSpPr>
            <p:spPr bwMode="auto">
              <a:xfrm>
                <a:off x="1008" y="2640"/>
                <a:ext cx="6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i="1"/>
                  <a:t>a</a:t>
                </a:r>
                <a:r>
                  <a:rPr lang="en-US" baseline="-25000"/>
                  <a:t>3</a:t>
                </a:r>
              </a:p>
            </p:txBody>
          </p:sp>
          <p:sp>
            <p:nvSpPr>
              <p:cNvPr id="13386" name="Text Box 31"/>
              <p:cNvSpPr txBox="1">
                <a:spLocks noChangeArrowheads="1"/>
              </p:cNvSpPr>
              <p:nvPr/>
            </p:nvSpPr>
            <p:spPr bwMode="auto">
              <a:xfrm>
                <a:off x="999" y="2850"/>
                <a:ext cx="67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i="1"/>
                  <a:t>a</a:t>
                </a:r>
                <a:r>
                  <a:rPr lang="en-US" baseline="-25000"/>
                  <a:t>2</a:t>
                </a:r>
              </a:p>
            </p:txBody>
          </p:sp>
          <p:sp>
            <p:nvSpPr>
              <p:cNvPr id="13387" name="Line 32"/>
              <p:cNvSpPr>
                <a:spLocks noChangeShapeType="1"/>
              </p:cNvSpPr>
              <p:nvPr/>
            </p:nvSpPr>
            <p:spPr bwMode="auto">
              <a:xfrm>
                <a:off x="999" y="291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75" name="Text Box 33"/>
            <p:cNvSpPr txBox="1">
              <a:spLocks noChangeArrowheads="1"/>
            </p:cNvSpPr>
            <p:nvPr/>
          </p:nvSpPr>
          <p:spPr bwMode="auto">
            <a:xfrm>
              <a:off x="2061" y="2082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=</a:t>
              </a:r>
            </a:p>
          </p:txBody>
        </p:sp>
        <p:grpSp>
          <p:nvGrpSpPr>
            <p:cNvPr id="13376" name="Group 39"/>
            <p:cNvGrpSpPr>
              <a:grpSpLocks/>
            </p:cNvGrpSpPr>
            <p:nvPr/>
          </p:nvGrpSpPr>
          <p:grpSpPr bwMode="auto">
            <a:xfrm>
              <a:off x="2199" y="1989"/>
              <a:ext cx="681" cy="453"/>
              <a:chOff x="2539" y="2304"/>
              <a:chExt cx="681" cy="453"/>
            </a:xfrm>
          </p:grpSpPr>
          <p:sp>
            <p:nvSpPr>
              <p:cNvPr id="13382" name="Text Box 36"/>
              <p:cNvSpPr txBox="1">
                <a:spLocks noChangeArrowheads="1"/>
              </p:cNvSpPr>
              <p:nvPr/>
            </p:nvSpPr>
            <p:spPr bwMode="auto">
              <a:xfrm>
                <a:off x="2539" y="2304"/>
                <a:ext cx="6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 18</a:t>
                </a:r>
                <a:endParaRPr lang="en-US" baseline="-25000"/>
              </a:p>
            </p:txBody>
          </p:sp>
          <p:sp>
            <p:nvSpPr>
              <p:cNvPr id="13383" name="Text Box 37"/>
              <p:cNvSpPr txBox="1">
                <a:spLocks noChangeArrowheads="1"/>
              </p:cNvSpPr>
              <p:nvPr/>
            </p:nvSpPr>
            <p:spPr bwMode="auto">
              <a:xfrm>
                <a:off x="2548" y="2469"/>
                <a:ext cx="67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 10</a:t>
                </a:r>
                <a:endParaRPr lang="en-US" baseline="-25000"/>
              </a:p>
            </p:txBody>
          </p:sp>
          <p:sp>
            <p:nvSpPr>
              <p:cNvPr id="13384" name="Line 38"/>
              <p:cNvSpPr>
                <a:spLocks noChangeShapeType="1"/>
              </p:cNvSpPr>
              <p:nvPr/>
            </p:nvSpPr>
            <p:spPr bwMode="auto">
              <a:xfrm>
                <a:off x="2602" y="2535"/>
                <a:ext cx="30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377" name="Group 40"/>
            <p:cNvGrpSpPr>
              <a:grpSpLocks/>
            </p:cNvGrpSpPr>
            <p:nvPr/>
          </p:nvGrpSpPr>
          <p:grpSpPr bwMode="auto">
            <a:xfrm>
              <a:off x="2748" y="1992"/>
              <a:ext cx="423" cy="462"/>
              <a:chOff x="1383" y="2043"/>
              <a:chExt cx="423" cy="462"/>
            </a:xfrm>
          </p:grpSpPr>
          <p:sp>
            <p:nvSpPr>
              <p:cNvPr id="13379" name="Text Box 41"/>
              <p:cNvSpPr txBox="1">
                <a:spLocks noChangeArrowheads="1"/>
              </p:cNvSpPr>
              <p:nvPr/>
            </p:nvSpPr>
            <p:spPr bwMode="auto">
              <a:xfrm>
                <a:off x="1392" y="2043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 9</a:t>
                </a:r>
                <a:endParaRPr lang="en-US" baseline="-25000"/>
              </a:p>
            </p:txBody>
          </p:sp>
          <p:sp>
            <p:nvSpPr>
              <p:cNvPr id="13380" name="Text Box 42"/>
              <p:cNvSpPr txBox="1">
                <a:spLocks noChangeArrowheads="1"/>
              </p:cNvSpPr>
              <p:nvPr/>
            </p:nvSpPr>
            <p:spPr bwMode="auto">
              <a:xfrm>
                <a:off x="1383" y="2217"/>
                <a:ext cx="4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 5</a:t>
                </a:r>
                <a:endParaRPr lang="en-US" baseline="-25000"/>
              </a:p>
            </p:txBody>
          </p:sp>
          <p:sp>
            <p:nvSpPr>
              <p:cNvPr id="13381" name="Line 43"/>
              <p:cNvSpPr>
                <a:spLocks noChangeShapeType="1"/>
              </p:cNvSpPr>
              <p:nvPr/>
            </p:nvSpPr>
            <p:spPr bwMode="auto">
              <a:xfrm>
                <a:off x="1410" y="2274"/>
                <a:ext cx="23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78" name="Text Box 44"/>
            <p:cNvSpPr txBox="1">
              <a:spLocks noChangeArrowheads="1"/>
            </p:cNvSpPr>
            <p:nvPr/>
          </p:nvSpPr>
          <p:spPr bwMode="auto">
            <a:xfrm>
              <a:off x="2565" y="2085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=</a:t>
              </a:r>
            </a:p>
          </p:txBody>
        </p:sp>
      </p:grpSp>
      <p:grpSp>
        <p:nvGrpSpPr>
          <p:cNvPr id="7" name="Group 79"/>
          <p:cNvGrpSpPr>
            <a:grpSpLocks/>
          </p:cNvGrpSpPr>
          <p:nvPr/>
        </p:nvGrpSpPr>
        <p:grpSpPr bwMode="auto">
          <a:xfrm>
            <a:off x="4748213" y="4081463"/>
            <a:ext cx="2185987" cy="804862"/>
            <a:chOff x="2964" y="1932"/>
            <a:chExt cx="1377" cy="507"/>
          </a:xfrm>
        </p:grpSpPr>
        <p:grpSp>
          <p:nvGrpSpPr>
            <p:cNvPr id="13359" name="Group 78"/>
            <p:cNvGrpSpPr>
              <a:grpSpLocks/>
            </p:cNvGrpSpPr>
            <p:nvPr/>
          </p:nvGrpSpPr>
          <p:grpSpPr bwMode="auto">
            <a:xfrm>
              <a:off x="2964" y="1932"/>
              <a:ext cx="1146" cy="498"/>
              <a:chOff x="2964" y="1932"/>
              <a:chExt cx="1146" cy="498"/>
            </a:xfrm>
          </p:grpSpPr>
          <p:grpSp>
            <p:nvGrpSpPr>
              <p:cNvPr id="13364" name="Group 45"/>
              <p:cNvGrpSpPr>
                <a:grpSpLocks/>
              </p:cNvGrpSpPr>
              <p:nvPr/>
            </p:nvGrpSpPr>
            <p:grpSpPr bwMode="auto">
              <a:xfrm>
                <a:off x="2964" y="1932"/>
                <a:ext cx="672" cy="498"/>
                <a:chOff x="999" y="2640"/>
                <a:chExt cx="672" cy="498"/>
              </a:xfrm>
            </p:grpSpPr>
            <p:sp>
              <p:nvSpPr>
                <p:cNvPr id="13371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1008" y="2640"/>
                  <a:ext cx="62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i="1"/>
                    <a:t>a</a:t>
                  </a:r>
                  <a:r>
                    <a:rPr lang="en-US" baseline="-25000"/>
                    <a:t>4</a:t>
                  </a:r>
                </a:p>
              </p:txBody>
            </p:sp>
            <p:sp>
              <p:nvSpPr>
                <p:cNvPr id="13372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999" y="2850"/>
                  <a:ext cx="67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i="1"/>
                    <a:t>a</a:t>
                  </a:r>
                  <a:r>
                    <a:rPr lang="en-US" baseline="-25000"/>
                    <a:t>3</a:t>
                  </a:r>
                </a:p>
              </p:txBody>
            </p:sp>
            <p:sp>
              <p:nvSpPr>
                <p:cNvPr id="13373" name="Line 48"/>
                <p:cNvSpPr>
                  <a:spLocks noChangeShapeType="1"/>
                </p:cNvSpPr>
                <p:nvPr/>
              </p:nvSpPr>
              <p:spPr bwMode="auto">
                <a:xfrm>
                  <a:off x="999" y="2916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3365" name="Text Box 49"/>
              <p:cNvSpPr txBox="1">
                <a:spLocks noChangeArrowheads="1"/>
              </p:cNvSpPr>
              <p:nvPr/>
            </p:nvSpPr>
            <p:spPr bwMode="auto">
              <a:xfrm>
                <a:off x="3234" y="2064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=</a:t>
                </a:r>
              </a:p>
            </p:txBody>
          </p:sp>
          <p:grpSp>
            <p:nvGrpSpPr>
              <p:cNvPr id="13366" name="Group 50"/>
              <p:cNvGrpSpPr>
                <a:grpSpLocks/>
              </p:cNvGrpSpPr>
              <p:nvPr/>
            </p:nvGrpSpPr>
            <p:grpSpPr bwMode="auto">
              <a:xfrm>
                <a:off x="3429" y="1977"/>
                <a:ext cx="681" cy="453"/>
                <a:chOff x="786" y="2004"/>
                <a:chExt cx="681" cy="453"/>
              </a:xfrm>
            </p:grpSpPr>
            <p:sp>
              <p:nvSpPr>
                <p:cNvPr id="13368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786" y="2004"/>
                  <a:ext cx="62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28</a:t>
                  </a:r>
                  <a:endParaRPr lang="en-US" baseline="-25000"/>
                </a:p>
              </p:txBody>
            </p:sp>
            <p:sp>
              <p:nvSpPr>
                <p:cNvPr id="13369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795" y="2169"/>
                  <a:ext cx="67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18</a:t>
                  </a:r>
                  <a:endParaRPr lang="en-US" baseline="-25000"/>
                </a:p>
              </p:txBody>
            </p:sp>
            <p:sp>
              <p:nvSpPr>
                <p:cNvPr id="13370" name="Line 53"/>
                <p:cNvSpPr>
                  <a:spLocks noChangeShapeType="1"/>
                </p:cNvSpPr>
                <p:nvPr/>
              </p:nvSpPr>
              <p:spPr bwMode="auto">
                <a:xfrm>
                  <a:off x="795" y="2235"/>
                  <a:ext cx="309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3367" name="Text Box 54"/>
              <p:cNvSpPr txBox="1">
                <a:spLocks noChangeArrowheads="1"/>
              </p:cNvSpPr>
              <p:nvPr/>
            </p:nvSpPr>
            <p:spPr bwMode="auto">
              <a:xfrm>
                <a:off x="3726" y="2067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=</a:t>
                </a:r>
              </a:p>
            </p:txBody>
          </p:sp>
        </p:grpSp>
        <p:grpSp>
          <p:nvGrpSpPr>
            <p:cNvPr id="13360" name="Group 55"/>
            <p:cNvGrpSpPr>
              <a:grpSpLocks/>
            </p:cNvGrpSpPr>
            <p:nvPr/>
          </p:nvGrpSpPr>
          <p:grpSpPr bwMode="auto">
            <a:xfrm>
              <a:off x="3918" y="1977"/>
              <a:ext cx="423" cy="462"/>
              <a:chOff x="1383" y="2043"/>
              <a:chExt cx="423" cy="462"/>
            </a:xfrm>
          </p:grpSpPr>
          <p:sp>
            <p:nvSpPr>
              <p:cNvPr id="13361" name="Text Box 56"/>
              <p:cNvSpPr txBox="1">
                <a:spLocks noChangeArrowheads="1"/>
              </p:cNvSpPr>
              <p:nvPr/>
            </p:nvSpPr>
            <p:spPr bwMode="auto">
              <a:xfrm>
                <a:off x="1392" y="2043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14</a:t>
                </a:r>
                <a:endParaRPr lang="en-US" baseline="-25000"/>
              </a:p>
            </p:txBody>
          </p:sp>
          <p:sp>
            <p:nvSpPr>
              <p:cNvPr id="13362" name="Text Box 57"/>
              <p:cNvSpPr txBox="1">
                <a:spLocks noChangeArrowheads="1"/>
              </p:cNvSpPr>
              <p:nvPr/>
            </p:nvSpPr>
            <p:spPr bwMode="auto">
              <a:xfrm>
                <a:off x="1383" y="2217"/>
                <a:ext cx="4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 9</a:t>
                </a:r>
                <a:endParaRPr lang="en-US" baseline="-25000"/>
              </a:p>
            </p:txBody>
          </p:sp>
          <p:sp>
            <p:nvSpPr>
              <p:cNvPr id="13363" name="Line 58"/>
              <p:cNvSpPr>
                <a:spLocks noChangeShapeType="1"/>
              </p:cNvSpPr>
              <p:nvPr/>
            </p:nvSpPr>
            <p:spPr bwMode="auto">
              <a:xfrm>
                <a:off x="1410" y="2274"/>
                <a:ext cx="23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2" name="Group 80"/>
          <p:cNvGrpSpPr>
            <a:grpSpLocks/>
          </p:cNvGrpSpPr>
          <p:nvPr/>
        </p:nvGrpSpPr>
        <p:grpSpPr bwMode="auto">
          <a:xfrm>
            <a:off x="6958013" y="4081463"/>
            <a:ext cx="2185987" cy="804862"/>
            <a:chOff x="4368" y="1932"/>
            <a:chExt cx="1377" cy="507"/>
          </a:xfrm>
        </p:grpSpPr>
        <p:grpSp>
          <p:nvGrpSpPr>
            <p:cNvPr id="13345" name="Group 63"/>
            <p:cNvGrpSpPr>
              <a:grpSpLocks/>
            </p:cNvGrpSpPr>
            <p:nvPr/>
          </p:nvGrpSpPr>
          <p:grpSpPr bwMode="auto">
            <a:xfrm>
              <a:off x="4368" y="1932"/>
              <a:ext cx="672" cy="498"/>
              <a:chOff x="999" y="2640"/>
              <a:chExt cx="672" cy="498"/>
            </a:xfrm>
          </p:grpSpPr>
          <p:sp>
            <p:nvSpPr>
              <p:cNvPr id="13356" name="Text Box 64"/>
              <p:cNvSpPr txBox="1">
                <a:spLocks noChangeArrowheads="1"/>
              </p:cNvSpPr>
              <p:nvPr/>
            </p:nvSpPr>
            <p:spPr bwMode="auto">
              <a:xfrm>
                <a:off x="1008" y="2640"/>
                <a:ext cx="6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i="1"/>
                  <a:t>a</a:t>
                </a:r>
                <a:r>
                  <a:rPr lang="en-US" baseline="-25000"/>
                  <a:t>5</a:t>
                </a:r>
              </a:p>
            </p:txBody>
          </p:sp>
          <p:sp>
            <p:nvSpPr>
              <p:cNvPr id="13357" name="Text Box 65"/>
              <p:cNvSpPr txBox="1">
                <a:spLocks noChangeArrowheads="1"/>
              </p:cNvSpPr>
              <p:nvPr/>
            </p:nvSpPr>
            <p:spPr bwMode="auto">
              <a:xfrm>
                <a:off x="999" y="2850"/>
                <a:ext cx="67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i="1"/>
                  <a:t>a</a:t>
                </a:r>
                <a:r>
                  <a:rPr lang="en-US" baseline="-25000"/>
                  <a:t>4</a:t>
                </a:r>
              </a:p>
            </p:txBody>
          </p:sp>
          <p:sp>
            <p:nvSpPr>
              <p:cNvPr id="13358" name="Line 66"/>
              <p:cNvSpPr>
                <a:spLocks noChangeShapeType="1"/>
              </p:cNvSpPr>
              <p:nvPr/>
            </p:nvSpPr>
            <p:spPr bwMode="auto">
              <a:xfrm>
                <a:off x="999" y="291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46" name="Text Box 67"/>
            <p:cNvSpPr txBox="1">
              <a:spLocks noChangeArrowheads="1"/>
            </p:cNvSpPr>
            <p:nvPr/>
          </p:nvSpPr>
          <p:spPr bwMode="auto">
            <a:xfrm>
              <a:off x="4638" y="2064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=</a:t>
              </a:r>
            </a:p>
          </p:txBody>
        </p:sp>
        <p:grpSp>
          <p:nvGrpSpPr>
            <p:cNvPr id="13347" name="Group 68"/>
            <p:cNvGrpSpPr>
              <a:grpSpLocks/>
            </p:cNvGrpSpPr>
            <p:nvPr/>
          </p:nvGrpSpPr>
          <p:grpSpPr bwMode="auto">
            <a:xfrm>
              <a:off x="4833" y="1977"/>
              <a:ext cx="681" cy="453"/>
              <a:chOff x="786" y="2004"/>
              <a:chExt cx="681" cy="453"/>
            </a:xfrm>
          </p:grpSpPr>
          <p:sp>
            <p:nvSpPr>
              <p:cNvPr id="13353" name="Text Box 69"/>
              <p:cNvSpPr txBox="1">
                <a:spLocks noChangeArrowheads="1"/>
              </p:cNvSpPr>
              <p:nvPr/>
            </p:nvSpPr>
            <p:spPr bwMode="auto">
              <a:xfrm>
                <a:off x="786" y="2004"/>
                <a:ext cx="6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40</a:t>
                </a:r>
                <a:endParaRPr lang="en-US" baseline="-25000"/>
              </a:p>
            </p:txBody>
          </p:sp>
          <p:sp>
            <p:nvSpPr>
              <p:cNvPr id="13354" name="Text Box 70"/>
              <p:cNvSpPr txBox="1">
                <a:spLocks noChangeArrowheads="1"/>
              </p:cNvSpPr>
              <p:nvPr/>
            </p:nvSpPr>
            <p:spPr bwMode="auto">
              <a:xfrm>
                <a:off x="795" y="2169"/>
                <a:ext cx="67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28</a:t>
                </a:r>
                <a:endParaRPr lang="en-US" baseline="-25000"/>
              </a:p>
            </p:txBody>
          </p:sp>
          <p:sp>
            <p:nvSpPr>
              <p:cNvPr id="13355" name="Line 71"/>
              <p:cNvSpPr>
                <a:spLocks noChangeShapeType="1"/>
              </p:cNvSpPr>
              <p:nvPr/>
            </p:nvSpPr>
            <p:spPr bwMode="auto">
              <a:xfrm>
                <a:off x="795" y="2235"/>
                <a:ext cx="30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48" name="Text Box 72"/>
            <p:cNvSpPr txBox="1">
              <a:spLocks noChangeArrowheads="1"/>
            </p:cNvSpPr>
            <p:nvPr/>
          </p:nvSpPr>
          <p:spPr bwMode="auto">
            <a:xfrm>
              <a:off x="5130" y="2067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=</a:t>
              </a:r>
            </a:p>
          </p:txBody>
        </p:sp>
        <p:grpSp>
          <p:nvGrpSpPr>
            <p:cNvPr id="13349" name="Group 73"/>
            <p:cNvGrpSpPr>
              <a:grpSpLocks/>
            </p:cNvGrpSpPr>
            <p:nvPr/>
          </p:nvGrpSpPr>
          <p:grpSpPr bwMode="auto">
            <a:xfrm>
              <a:off x="5322" y="1977"/>
              <a:ext cx="423" cy="462"/>
              <a:chOff x="1383" y="2043"/>
              <a:chExt cx="423" cy="462"/>
            </a:xfrm>
          </p:grpSpPr>
          <p:sp>
            <p:nvSpPr>
              <p:cNvPr id="13350" name="Text Box 74"/>
              <p:cNvSpPr txBox="1">
                <a:spLocks noChangeArrowheads="1"/>
              </p:cNvSpPr>
              <p:nvPr/>
            </p:nvSpPr>
            <p:spPr bwMode="auto">
              <a:xfrm>
                <a:off x="1392" y="2043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10</a:t>
                </a:r>
                <a:endParaRPr lang="en-US" baseline="-25000"/>
              </a:p>
            </p:txBody>
          </p:sp>
          <p:sp>
            <p:nvSpPr>
              <p:cNvPr id="13351" name="Text Box 75"/>
              <p:cNvSpPr txBox="1">
                <a:spLocks noChangeArrowheads="1"/>
              </p:cNvSpPr>
              <p:nvPr/>
            </p:nvSpPr>
            <p:spPr bwMode="auto">
              <a:xfrm>
                <a:off x="1383" y="2217"/>
                <a:ext cx="4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 7</a:t>
                </a:r>
                <a:endParaRPr lang="en-US" baseline="-25000"/>
              </a:p>
            </p:txBody>
          </p:sp>
          <p:sp>
            <p:nvSpPr>
              <p:cNvPr id="13352" name="Line 76"/>
              <p:cNvSpPr>
                <a:spLocks noChangeShapeType="1"/>
              </p:cNvSpPr>
              <p:nvPr/>
            </p:nvSpPr>
            <p:spPr bwMode="auto">
              <a:xfrm>
                <a:off x="1410" y="2274"/>
                <a:ext cx="23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129" name="Rectangle 81"/>
          <p:cNvSpPr>
            <a:spLocks noChangeArrowheads="1"/>
          </p:cNvSpPr>
          <p:nvPr/>
        </p:nvSpPr>
        <p:spPr bwMode="auto">
          <a:xfrm>
            <a:off x="552450" y="3052763"/>
            <a:ext cx="80581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>
                <a:latin typeface="Arial" pitchFamily="34" charset="0"/>
              </a:rPr>
              <a:t>To decide whether a sequence is geometric, find the ratios of consecutive terms.</a:t>
            </a:r>
          </a:p>
        </p:txBody>
      </p:sp>
      <p:grpSp>
        <p:nvGrpSpPr>
          <p:cNvPr id="16" name="Group 86"/>
          <p:cNvGrpSpPr>
            <a:grpSpLocks/>
          </p:cNvGrpSpPr>
          <p:nvPr/>
        </p:nvGrpSpPr>
        <p:grpSpPr bwMode="auto">
          <a:xfrm>
            <a:off x="485775" y="5048250"/>
            <a:ext cx="8124825" cy="1379538"/>
            <a:chOff x="306" y="3180"/>
            <a:chExt cx="5118" cy="869"/>
          </a:xfrm>
        </p:grpSpPr>
        <p:sp>
          <p:nvSpPr>
            <p:cNvPr id="13343" name="Rectangle 82"/>
            <p:cNvSpPr>
              <a:spLocks noChangeArrowheads="1"/>
            </p:cNvSpPr>
            <p:nvPr/>
          </p:nvSpPr>
          <p:spPr bwMode="auto">
            <a:xfrm>
              <a:off x="306" y="3180"/>
              <a:ext cx="970" cy="288"/>
            </a:xfrm>
            <a:prstGeom prst="rect">
              <a:avLst/>
            </a:prstGeom>
            <a:solidFill>
              <a:srgbClr val="FFCB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ANSWER</a:t>
              </a:r>
            </a:p>
          </p:txBody>
        </p:sp>
        <p:sp>
          <p:nvSpPr>
            <p:cNvPr id="13344" name="Rectangle 83"/>
            <p:cNvSpPr>
              <a:spLocks noChangeArrowheads="1"/>
            </p:cNvSpPr>
            <p:nvPr/>
          </p:nvSpPr>
          <p:spPr bwMode="auto">
            <a:xfrm>
              <a:off x="372" y="3531"/>
              <a:ext cx="5052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b="1">
                  <a:latin typeface="Arial" pitchFamily="34" charset="0"/>
                </a:rPr>
                <a:t>The ratios are different, so the sequence is not geometric.</a:t>
              </a:r>
            </a:p>
          </p:txBody>
        </p:sp>
      </p:grpSp>
      <p:grpSp>
        <p:nvGrpSpPr>
          <p:cNvPr id="17" name="Group 89"/>
          <p:cNvGrpSpPr>
            <a:grpSpLocks/>
          </p:cNvGrpSpPr>
          <p:nvPr/>
        </p:nvGrpSpPr>
        <p:grpSpPr bwMode="auto">
          <a:xfrm>
            <a:off x="390525" y="3738563"/>
            <a:ext cx="2185988" cy="1147762"/>
            <a:chOff x="246" y="2355"/>
            <a:chExt cx="1377" cy="723"/>
          </a:xfrm>
        </p:grpSpPr>
        <p:grpSp>
          <p:nvGrpSpPr>
            <p:cNvPr id="13326" name="Group 28"/>
            <p:cNvGrpSpPr>
              <a:grpSpLocks/>
            </p:cNvGrpSpPr>
            <p:nvPr/>
          </p:nvGrpSpPr>
          <p:grpSpPr bwMode="auto">
            <a:xfrm>
              <a:off x="1200" y="2616"/>
              <a:ext cx="423" cy="462"/>
              <a:chOff x="1383" y="2043"/>
              <a:chExt cx="423" cy="462"/>
            </a:xfrm>
          </p:grpSpPr>
          <p:sp>
            <p:nvSpPr>
              <p:cNvPr id="13340" name="Text Box 25"/>
              <p:cNvSpPr txBox="1">
                <a:spLocks noChangeArrowheads="1"/>
              </p:cNvSpPr>
              <p:nvPr/>
            </p:nvSpPr>
            <p:spPr bwMode="auto">
              <a:xfrm>
                <a:off x="1392" y="2043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 5</a:t>
                </a:r>
                <a:endParaRPr lang="en-US" baseline="-25000"/>
              </a:p>
            </p:txBody>
          </p:sp>
          <p:sp>
            <p:nvSpPr>
              <p:cNvPr id="13341" name="Text Box 26"/>
              <p:cNvSpPr txBox="1">
                <a:spLocks noChangeArrowheads="1"/>
              </p:cNvSpPr>
              <p:nvPr/>
            </p:nvSpPr>
            <p:spPr bwMode="auto">
              <a:xfrm>
                <a:off x="1383" y="2217"/>
                <a:ext cx="4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 2</a:t>
                </a:r>
                <a:endParaRPr lang="en-US" baseline="-25000"/>
              </a:p>
            </p:txBody>
          </p:sp>
          <p:sp>
            <p:nvSpPr>
              <p:cNvPr id="13342" name="Line 27"/>
              <p:cNvSpPr>
                <a:spLocks noChangeShapeType="1"/>
              </p:cNvSpPr>
              <p:nvPr/>
            </p:nvSpPr>
            <p:spPr bwMode="auto">
              <a:xfrm>
                <a:off x="1410" y="2274"/>
                <a:ext cx="23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327" name="Group 85"/>
            <p:cNvGrpSpPr>
              <a:grpSpLocks/>
            </p:cNvGrpSpPr>
            <p:nvPr/>
          </p:nvGrpSpPr>
          <p:grpSpPr bwMode="auto">
            <a:xfrm>
              <a:off x="246" y="2355"/>
              <a:ext cx="1146" cy="714"/>
              <a:chOff x="96" y="2355"/>
              <a:chExt cx="1146" cy="714"/>
            </a:xfrm>
          </p:grpSpPr>
          <p:grpSp>
            <p:nvGrpSpPr>
              <p:cNvPr id="13328" name="Group 77"/>
              <p:cNvGrpSpPr>
                <a:grpSpLocks/>
              </p:cNvGrpSpPr>
              <p:nvPr/>
            </p:nvGrpSpPr>
            <p:grpSpPr bwMode="auto">
              <a:xfrm>
                <a:off x="96" y="2571"/>
                <a:ext cx="1146" cy="498"/>
                <a:chOff x="96" y="1932"/>
                <a:chExt cx="1146" cy="498"/>
              </a:xfrm>
            </p:grpSpPr>
            <p:grpSp>
              <p:nvGrpSpPr>
                <p:cNvPr id="13330" name="Group 16"/>
                <p:cNvGrpSpPr>
                  <a:grpSpLocks/>
                </p:cNvGrpSpPr>
                <p:nvPr/>
              </p:nvGrpSpPr>
              <p:grpSpPr bwMode="auto">
                <a:xfrm>
                  <a:off x="96" y="1932"/>
                  <a:ext cx="672" cy="498"/>
                  <a:chOff x="999" y="2640"/>
                  <a:chExt cx="672" cy="498"/>
                </a:xfrm>
              </p:grpSpPr>
              <p:sp>
                <p:nvSpPr>
                  <p:cNvPr id="13337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08" y="2640"/>
                    <a:ext cx="624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i="1"/>
                      <a:t>a</a:t>
                    </a:r>
                    <a:r>
                      <a:rPr lang="en-US" baseline="-25000"/>
                      <a:t>1</a:t>
                    </a:r>
                  </a:p>
                </p:txBody>
              </p:sp>
              <p:sp>
                <p:nvSpPr>
                  <p:cNvPr id="13338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99" y="2850"/>
                    <a:ext cx="672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i="1"/>
                      <a:t>a</a:t>
                    </a:r>
                    <a:r>
                      <a:rPr lang="en-US" baseline="-25000"/>
                      <a:t>2</a:t>
                    </a:r>
                  </a:p>
                </p:txBody>
              </p:sp>
              <p:sp>
                <p:nvSpPr>
                  <p:cNvPr id="13339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999" y="2916"/>
                    <a:ext cx="28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3331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366" y="2091"/>
                  <a:ext cx="28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=</a:t>
                  </a:r>
                </a:p>
              </p:txBody>
            </p:sp>
            <p:grpSp>
              <p:nvGrpSpPr>
                <p:cNvPr id="13332" name="Group 22"/>
                <p:cNvGrpSpPr>
                  <a:grpSpLocks/>
                </p:cNvGrpSpPr>
                <p:nvPr/>
              </p:nvGrpSpPr>
              <p:grpSpPr bwMode="auto">
                <a:xfrm>
                  <a:off x="561" y="1977"/>
                  <a:ext cx="681" cy="453"/>
                  <a:chOff x="786" y="2004"/>
                  <a:chExt cx="681" cy="453"/>
                </a:xfrm>
              </p:grpSpPr>
              <p:sp>
                <p:nvSpPr>
                  <p:cNvPr id="13334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86" y="2004"/>
                    <a:ext cx="624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/>
                      <a:t>10</a:t>
                    </a:r>
                    <a:endParaRPr lang="en-US" baseline="-25000"/>
                  </a:p>
                </p:txBody>
              </p:sp>
              <p:sp>
                <p:nvSpPr>
                  <p:cNvPr id="13335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95" y="2169"/>
                    <a:ext cx="672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/>
                      <a:t> 4</a:t>
                    </a:r>
                    <a:endParaRPr lang="en-US" baseline="-25000"/>
                  </a:p>
                </p:txBody>
              </p:sp>
              <p:sp>
                <p:nvSpPr>
                  <p:cNvPr id="13336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795" y="2235"/>
                    <a:ext cx="309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3333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858" y="2094"/>
                  <a:ext cx="28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=</a:t>
                  </a:r>
                </a:p>
              </p:txBody>
            </p:sp>
          </p:grpSp>
          <p:sp>
            <p:nvSpPr>
              <p:cNvPr id="13329" name="Text Box 84"/>
              <p:cNvSpPr txBox="1">
                <a:spLocks noChangeArrowheads="1"/>
              </p:cNvSpPr>
              <p:nvPr/>
            </p:nvSpPr>
            <p:spPr bwMode="auto">
              <a:xfrm>
                <a:off x="96" y="2355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b="1"/>
                  <a:t>a.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 animBg="1" autoUpdateAnimBg="0"/>
      <p:bldP spid="2129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3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8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4"/>
          <p:cNvGraphicFramePr>
            <a:graphicFrameLocks noChangeAspect="1"/>
          </p:cNvGraphicFramePr>
          <p:nvPr/>
        </p:nvGraphicFramePr>
        <p:xfrm>
          <a:off x="0" y="0"/>
          <a:ext cx="91440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9" name="Image" r:id="rId6" imgW="13002794" imgH="1179279" progId="Photoshop.Image.7">
                  <p:embed/>
                </p:oleObj>
              </mc:Choice>
              <mc:Fallback>
                <p:oleObj name="Image" r:id="rId6" imgW="13002794" imgH="1179279" progId="Photoshop.Image.7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254000" y="266700"/>
            <a:ext cx="219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EXAMPLE 1</a:t>
            </a:r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2460625" y="293688"/>
            <a:ext cx="3941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D0000"/>
                </a:solidFill>
              </a:rPr>
              <a:t>Identify geometric sequences</a:t>
            </a:r>
          </a:p>
        </p:txBody>
      </p:sp>
      <p:grpSp>
        <p:nvGrpSpPr>
          <p:cNvPr id="2" name="Group 91"/>
          <p:cNvGrpSpPr>
            <a:grpSpLocks/>
          </p:cNvGrpSpPr>
          <p:nvPr/>
        </p:nvGrpSpPr>
        <p:grpSpPr bwMode="auto">
          <a:xfrm>
            <a:off x="3109913" y="1066800"/>
            <a:ext cx="2209800" cy="800100"/>
            <a:chOff x="1959" y="672"/>
            <a:chExt cx="1392" cy="504"/>
          </a:xfrm>
        </p:grpSpPr>
        <p:grpSp>
          <p:nvGrpSpPr>
            <p:cNvPr id="14394" name="Group 36"/>
            <p:cNvGrpSpPr>
              <a:grpSpLocks/>
            </p:cNvGrpSpPr>
            <p:nvPr/>
          </p:nvGrpSpPr>
          <p:grpSpPr bwMode="auto">
            <a:xfrm>
              <a:off x="2928" y="714"/>
              <a:ext cx="423" cy="462"/>
              <a:chOff x="1383" y="2043"/>
              <a:chExt cx="423" cy="462"/>
            </a:xfrm>
          </p:grpSpPr>
          <p:sp>
            <p:nvSpPr>
              <p:cNvPr id="14405" name="Text Box 37"/>
              <p:cNvSpPr txBox="1">
                <a:spLocks noChangeArrowheads="1"/>
              </p:cNvSpPr>
              <p:nvPr/>
            </p:nvSpPr>
            <p:spPr bwMode="auto">
              <a:xfrm>
                <a:off x="1392" y="2043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 1</a:t>
                </a:r>
                <a:endParaRPr lang="en-US" baseline="-25000"/>
              </a:p>
            </p:txBody>
          </p:sp>
          <p:sp>
            <p:nvSpPr>
              <p:cNvPr id="14406" name="Text Box 38"/>
              <p:cNvSpPr txBox="1">
                <a:spLocks noChangeArrowheads="1"/>
              </p:cNvSpPr>
              <p:nvPr/>
            </p:nvSpPr>
            <p:spPr bwMode="auto">
              <a:xfrm>
                <a:off x="1383" y="2217"/>
                <a:ext cx="4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 5</a:t>
                </a:r>
                <a:endParaRPr lang="en-US" baseline="-25000"/>
              </a:p>
            </p:txBody>
          </p:sp>
          <p:sp>
            <p:nvSpPr>
              <p:cNvPr id="14407" name="Line 39"/>
              <p:cNvSpPr>
                <a:spLocks noChangeShapeType="1"/>
              </p:cNvSpPr>
              <p:nvPr/>
            </p:nvSpPr>
            <p:spPr bwMode="auto">
              <a:xfrm>
                <a:off x="1410" y="2274"/>
                <a:ext cx="23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395" name="Group 77"/>
            <p:cNvGrpSpPr>
              <a:grpSpLocks/>
            </p:cNvGrpSpPr>
            <p:nvPr/>
          </p:nvGrpSpPr>
          <p:grpSpPr bwMode="auto">
            <a:xfrm>
              <a:off x="1959" y="672"/>
              <a:ext cx="1074" cy="498"/>
              <a:chOff x="1779" y="672"/>
              <a:chExt cx="1074" cy="498"/>
            </a:xfrm>
          </p:grpSpPr>
          <p:grpSp>
            <p:nvGrpSpPr>
              <p:cNvPr id="14396" name="Group 27"/>
              <p:cNvGrpSpPr>
                <a:grpSpLocks/>
              </p:cNvGrpSpPr>
              <p:nvPr/>
            </p:nvGrpSpPr>
            <p:grpSpPr bwMode="auto">
              <a:xfrm>
                <a:off x="1779" y="672"/>
                <a:ext cx="672" cy="498"/>
                <a:chOff x="999" y="2640"/>
                <a:chExt cx="672" cy="498"/>
              </a:xfrm>
            </p:grpSpPr>
            <p:sp>
              <p:nvSpPr>
                <p:cNvPr id="14402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1008" y="2640"/>
                  <a:ext cx="62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i="1"/>
                    <a:t>a</a:t>
                  </a:r>
                  <a:r>
                    <a:rPr lang="en-US" baseline="-25000"/>
                    <a:t>3</a:t>
                  </a:r>
                </a:p>
              </p:txBody>
            </p:sp>
            <p:sp>
              <p:nvSpPr>
                <p:cNvPr id="14403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999" y="2850"/>
                  <a:ext cx="67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i="1"/>
                    <a:t>a</a:t>
                  </a:r>
                  <a:r>
                    <a:rPr lang="en-US" baseline="-25000"/>
                    <a:t>2</a:t>
                  </a:r>
                </a:p>
              </p:txBody>
            </p:sp>
            <p:sp>
              <p:nvSpPr>
                <p:cNvPr id="14404" name="Line 30"/>
                <p:cNvSpPr>
                  <a:spLocks noChangeShapeType="1"/>
                </p:cNvSpPr>
                <p:nvPr/>
              </p:nvSpPr>
              <p:spPr bwMode="auto">
                <a:xfrm>
                  <a:off x="999" y="2916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397" name="Text Box 31"/>
              <p:cNvSpPr txBox="1">
                <a:spLocks noChangeArrowheads="1"/>
              </p:cNvSpPr>
              <p:nvPr/>
            </p:nvSpPr>
            <p:spPr bwMode="auto">
              <a:xfrm>
                <a:off x="2061" y="804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=</a:t>
                </a:r>
              </a:p>
            </p:txBody>
          </p:sp>
          <p:sp>
            <p:nvSpPr>
              <p:cNvPr id="14398" name="Text Box 33"/>
              <p:cNvSpPr txBox="1">
                <a:spLocks noChangeArrowheads="1"/>
              </p:cNvSpPr>
              <p:nvPr/>
            </p:nvSpPr>
            <p:spPr bwMode="auto">
              <a:xfrm>
                <a:off x="2217" y="711"/>
                <a:ext cx="6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 25</a:t>
                </a:r>
                <a:endParaRPr lang="en-US" baseline="-25000"/>
              </a:p>
            </p:txBody>
          </p:sp>
          <p:sp>
            <p:nvSpPr>
              <p:cNvPr id="14399" name="Text Box 34"/>
              <p:cNvSpPr txBox="1">
                <a:spLocks noChangeArrowheads="1"/>
              </p:cNvSpPr>
              <p:nvPr/>
            </p:nvSpPr>
            <p:spPr bwMode="auto">
              <a:xfrm>
                <a:off x="2154" y="876"/>
                <a:ext cx="67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 125</a:t>
                </a:r>
                <a:endParaRPr lang="en-US" baseline="-25000"/>
              </a:p>
            </p:txBody>
          </p:sp>
          <p:sp>
            <p:nvSpPr>
              <p:cNvPr id="14400" name="Line 35"/>
              <p:cNvSpPr>
                <a:spLocks noChangeShapeType="1"/>
              </p:cNvSpPr>
              <p:nvPr/>
            </p:nvSpPr>
            <p:spPr bwMode="auto">
              <a:xfrm>
                <a:off x="2262" y="942"/>
                <a:ext cx="30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1" name="Text Box 40"/>
              <p:cNvSpPr txBox="1">
                <a:spLocks noChangeArrowheads="1"/>
              </p:cNvSpPr>
              <p:nvPr/>
            </p:nvSpPr>
            <p:spPr bwMode="auto">
              <a:xfrm>
                <a:off x="2565" y="807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=</a:t>
                </a:r>
              </a:p>
            </p:txBody>
          </p:sp>
        </p:grpSp>
      </p:grpSp>
      <p:grpSp>
        <p:nvGrpSpPr>
          <p:cNvPr id="6" name="Group 41"/>
          <p:cNvGrpSpPr>
            <a:grpSpLocks/>
          </p:cNvGrpSpPr>
          <p:nvPr/>
        </p:nvGrpSpPr>
        <p:grpSpPr bwMode="auto">
          <a:xfrm>
            <a:off x="5376863" y="1066800"/>
            <a:ext cx="2185987" cy="804863"/>
            <a:chOff x="2964" y="1932"/>
            <a:chExt cx="1377" cy="507"/>
          </a:xfrm>
        </p:grpSpPr>
        <p:grpSp>
          <p:nvGrpSpPr>
            <p:cNvPr id="14379" name="Group 42"/>
            <p:cNvGrpSpPr>
              <a:grpSpLocks/>
            </p:cNvGrpSpPr>
            <p:nvPr/>
          </p:nvGrpSpPr>
          <p:grpSpPr bwMode="auto">
            <a:xfrm>
              <a:off x="2964" y="1932"/>
              <a:ext cx="1146" cy="498"/>
              <a:chOff x="2964" y="1932"/>
              <a:chExt cx="1146" cy="498"/>
            </a:xfrm>
          </p:grpSpPr>
          <p:grpSp>
            <p:nvGrpSpPr>
              <p:cNvPr id="14384" name="Group 43"/>
              <p:cNvGrpSpPr>
                <a:grpSpLocks/>
              </p:cNvGrpSpPr>
              <p:nvPr/>
            </p:nvGrpSpPr>
            <p:grpSpPr bwMode="auto">
              <a:xfrm>
                <a:off x="2964" y="1932"/>
                <a:ext cx="672" cy="498"/>
                <a:chOff x="999" y="2640"/>
                <a:chExt cx="672" cy="498"/>
              </a:xfrm>
            </p:grpSpPr>
            <p:sp>
              <p:nvSpPr>
                <p:cNvPr id="14391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008" y="2640"/>
                  <a:ext cx="62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i="1"/>
                    <a:t>a</a:t>
                  </a:r>
                  <a:r>
                    <a:rPr lang="en-US" baseline="-25000"/>
                    <a:t>4</a:t>
                  </a:r>
                </a:p>
              </p:txBody>
            </p:sp>
            <p:sp>
              <p:nvSpPr>
                <p:cNvPr id="14392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999" y="2850"/>
                  <a:ext cx="67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i="1"/>
                    <a:t>a</a:t>
                  </a:r>
                  <a:r>
                    <a:rPr lang="en-US" baseline="-25000"/>
                    <a:t>3</a:t>
                  </a:r>
                </a:p>
              </p:txBody>
            </p:sp>
            <p:sp>
              <p:nvSpPr>
                <p:cNvPr id="14393" name="Line 46"/>
                <p:cNvSpPr>
                  <a:spLocks noChangeShapeType="1"/>
                </p:cNvSpPr>
                <p:nvPr/>
              </p:nvSpPr>
              <p:spPr bwMode="auto">
                <a:xfrm>
                  <a:off x="999" y="2916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385" name="Text Box 47"/>
              <p:cNvSpPr txBox="1">
                <a:spLocks noChangeArrowheads="1"/>
              </p:cNvSpPr>
              <p:nvPr/>
            </p:nvSpPr>
            <p:spPr bwMode="auto">
              <a:xfrm>
                <a:off x="3234" y="2064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=</a:t>
                </a:r>
              </a:p>
            </p:txBody>
          </p:sp>
          <p:grpSp>
            <p:nvGrpSpPr>
              <p:cNvPr id="14386" name="Group 48"/>
              <p:cNvGrpSpPr>
                <a:grpSpLocks/>
              </p:cNvGrpSpPr>
              <p:nvPr/>
            </p:nvGrpSpPr>
            <p:grpSpPr bwMode="auto">
              <a:xfrm>
                <a:off x="3429" y="1977"/>
                <a:ext cx="681" cy="453"/>
                <a:chOff x="786" y="2004"/>
                <a:chExt cx="681" cy="453"/>
              </a:xfrm>
            </p:grpSpPr>
            <p:sp>
              <p:nvSpPr>
                <p:cNvPr id="14388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786" y="2004"/>
                  <a:ext cx="62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 5</a:t>
                  </a:r>
                  <a:endParaRPr lang="en-US" baseline="-25000"/>
                </a:p>
              </p:txBody>
            </p:sp>
            <p:sp>
              <p:nvSpPr>
                <p:cNvPr id="14389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795" y="2169"/>
                  <a:ext cx="67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25</a:t>
                  </a:r>
                  <a:endParaRPr lang="en-US" baseline="-25000"/>
                </a:p>
              </p:txBody>
            </p:sp>
            <p:sp>
              <p:nvSpPr>
                <p:cNvPr id="14390" name="Line 51"/>
                <p:cNvSpPr>
                  <a:spLocks noChangeShapeType="1"/>
                </p:cNvSpPr>
                <p:nvPr/>
              </p:nvSpPr>
              <p:spPr bwMode="auto">
                <a:xfrm>
                  <a:off x="795" y="2235"/>
                  <a:ext cx="309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387" name="Text Box 52"/>
              <p:cNvSpPr txBox="1">
                <a:spLocks noChangeArrowheads="1"/>
              </p:cNvSpPr>
              <p:nvPr/>
            </p:nvSpPr>
            <p:spPr bwMode="auto">
              <a:xfrm>
                <a:off x="3726" y="2067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=</a:t>
                </a:r>
              </a:p>
            </p:txBody>
          </p:sp>
        </p:grpSp>
        <p:grpSp>
          <p:nvGrpSpPr>
            <p:cNvPr id="14380" name="Group 53"/>
            <p:cNvGrpSpPr>
              <a:grpSpLocks/>
            </p:cNvGrpSpPr>
            <p:nvPr/>
          </p:nvGrpSpPr>
          <p:grpSpPr bwMode="auto">
            <a:xfrm>
              <a:off x="3918" y="1977"/>
              <a:ext cx="423" cy="462"/>
              <a:chOff x="1383" y="2043"/>
              <a:chExt cx="423" cy="462"/>
            </a:xfrm>
          </p:grpSpPr>
          <p:sp>
            <p:nvSpPr>
              <p:cNvPr id="14381" name="Text Box 54"/>
              <p:cNvSpPr txBox="1">
                <a:spLocks noChangeArrowheads="1"/>
              </p:cNvSpPr>
              <p:nvPr/>
            </p:nvSpPr>
            <p:spPr bwMode="auto">
              <a:xfrm>
                <a:off x="1392" y="2043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 1</a:t>
                </a:r>
                <a:endParaRPr lang="en-US" baseline="-25000"/>
              </a:p>
            </p:txBody>
          </p:sp>
          <p:sp>
            <p:nvSpPr>
              <p:cNvPr id="14382" name="Text Box 55"/>
              <p:cNvSpPr txBox="1">
                <a:spLocks noChangeArrowheads="1"/>
              </p:cNvSpPr>
              <p:nvPr/>
            </p:nvSpPr>
            <p:spPr bwMode="auto">
              <a:xfrm>
                <a:off x="1383" y="2217"/>
                <a:ext cx="4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 5</a:t>
                </a:r>
                <a:endParaRPr lang="en-US" baseline="-25000"/>
              </a:p>
            </p:txBody>
          </p:sp>
          <p:sp>
            <p:nvSpPr>
              <p:cNvPr id="14383" name="Line 56"/>
              <p:cNvSpPr>
                <a:spLocks noChangeShapeType="1"/>
              </p:cNvSpPr>
              <p:nvPr/>
            </p:nvSpPr>
            <p:spPr bwMode="auto">
              <a:xfrm>
                <a:off x="1410" y="2274"/>
                <a:ext cx="23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" name="Group 88"/>
          <p:cNvGrpSpPr>
            <a:grpSpLocks/>
          </p:cNvGrpSpPr>
          <p:nvPr/>
        </p:nvGrpSpPr>
        <p:grpSpPr bwMode="auto">
          <a:xfrm>
            <a:off x="7605713" y="1066800"/>
            <a:ext cx="1385887" cy="804863"/>
            <a:chOff x="4611" y="672"/>
            <a:chExt cx="873" cy="507"/>
          </a:xfrm>
        </p:grpSpPr>
        <p:grpSp>
          <p:nvGrpSpPr>
            <p:cNvPr id="14370" name="Group 58"/>
            <p:cNvGrpSpPr>
              <a:grpSpLocks/>
            </p:cNvGrpSpPr>
            <p:nvPr/>
          </p:nvGrpSpPr>
          <p:grpSpPr bwMode="auto">
            <a:xfrm>
              <a:off x="4611" y="672"/>
              <a:ext cx="672" cy="498"/>
              <a:chOff x="999" y="2640"/>
              <a:chExt cx="672" cy="498"/>
            </a:xfrm>
          </p:grpSpPr>
          <p:sp>
            <p:nvSpPr>
              <p:cNvPr id="14376" name="Text Box 59"/>
              <p:cNvSpPr txBox="1">
                <a:spLocks noChangeArrowheads="1"/>
              </p:cNvSpPr>
              <p:nvPr/>
            </p:nvSpPr>
            <p:spPr bwMode="auto">
              <a:xfrm>
                <a:off x="1008" y="2640"/>
                <a:ext cx="6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i="1"/>
                  <a:t>a</a:t>
                </a:r>
                <a:r>
                  <a:rPr lang="en-US" baseline="-25000"/>
                  <a:t>5</a:t>
                </a:r>
              </a:p>
            </p:txBody>
          </p:sp>
          <p:sp>
            <p:nvSpPr>
              <p:cNvPr id="14377" name="Text Box 60"/>
              <p:cNvSpPr txBox="1">
                <a:spLocks noChangeArrowheads="1"/>
              </p:cNvSpPr>
              <p:nvPr/>
            </p:nvSpPr>
            <p:spPr bwMode="auto">
              <a:xfrm>
                <a:off x="999" y="2850"/>
                <a:ext cx="67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i="1"/>
                  <a:t>a</a:t>
                </a:r>
                <a:r>
                  <a:rPr lang="en-US" baseline="-25000"/>
                  <a:t>4</a:t>
                </a:r>
              </a:p>
            </p:txBody>
          </p:sp>
          <p:sp>
            <p:nvSpPr>
              <p:cNvPr id="14378" name="Line 61"/>
              <p:cNvSpPr>
                <a:spLocks noChangeShapeType="1"/>
              </p:cNvSpPr>
              <p:nvPr/>
            </p:nvSpPr>
            <p:spPr bwMode="auto">
              <a:xfrm>
                <a:off x="999" y="291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71" name="Text Box 67"/>
            <p:cNvSpPr txBox="1">
              <a:spLocks noChangeArrowheads="1"/>
            </p:cNvSpPr>
            <p:nvPr/>
          </p:nvSpPr>
          <p:spPr bwMode="auto">
            <a:xfrm>
              <a:off x="4869" y="807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=</a:t>
              </a:r>
            </a:p>
          </p:txBody>
        </p:sp>
        <p:grpSp>
          <p:nvGrpSpPr>
            <p:cNvPr id="14372" name="Group 68"/>
            <p:cNvGrpSpPr>
              <a:grpSpLocks/>
            </p:cNvGrpSpPr>
            <p:nvPr/>
          </p:nvGrpSpPr>
          <p:grpSpPr bwMode="auto">
            <a:xfrm>
              <a:off x="5061" y="717"/>
              <a:ext cx="423" cy="462"/>
              <a:chOff x="1383" y="2043"/>
              <a:chExt cx="423" cy="462"/>
            </a:xfrm>
          </p:grpSpPr>
          <p:sp>
            <p:nvSpPr>
              <p:cNvPr id="14373" name="Text Box 69"/>
              <p:cNvSpPr txBox="1">
                <a:spLocks noChangeArrowheads="1"/>
              </p:cNvSpPr>
              <p:nvPr/>
            </p:nvSpPr>
            <p:spPr bwMode="auto">
              <a:xfrm>
                <a:off x="1392" y="2043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 1</a:t>
                </a:r>
                <a:endParaRPr lang="en-US" baseline="-25000"/>
              </a:p>
            </p:txBody>
          </p:sp>
          <p:sp>
            <p:nvSpPr>
              <p:cNvPr id="14374" name="Text Box 70"/>
              <p:cNvSpPr txBox="1">
                <a:spLocks noChangeArrowheads="1"/>
              </p:cNvSpPr>
              <p:nvPr/>
            </p:nvSpPr>
            <p:spPr bwMode="auto">
              <a:xfrm>
                <a:off x="1383" y="2217"/>
                <a:ext cx="4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 5</a:t>
                </a:r>
                <a:endParaRPr lang="en-US" baseline="-25000"/>
              </a:p>
            </p:txBody>
          </p:sp>
          <p:sp>
            <p:nvSpPr>
              <p:cNvPr id="14375" name="Line 71"/>
              <p:cNvSpPr>
                <a:spLocks noChangeShapeType="1"/>
              </p:cNvSpPr>
              <p:nvPr/>
            </p:nvSpPr>
            <p:spPr bwMode="auto">
              <a:xfrm>
                <a:off x="1410" y="2274"/>
                <a:ext cx="23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4345" name="Group 82"/>
          <p:cNvGrpSpPr>
            <a:grpSpLocks/>
          </p:cNvGrpSpPr>
          <p:nvPr/>
        </p:nvGrpSpPr>
        <p:grpSpPr bwMode="auto">
          <a:xfrm>
            <a:off x="376238" y="1066800"/>
            <a:ext cx="2633662" cy="804863"/>
            <a:chOff x="57" y="672"/>
            <a:chExt cx="1659" cy="507"/>
          </a:xfrm>
        </p:grpSpPr>
        <p:grpSp>
          <p:nvGrpSpPr>
            <p:cNvPr id="14354" name="Group 76"/>
            <p:cNvGrpSpPr>
              <a:grpSpLocks/>
            </p:cNvGrpSpPr>
            <p:nvPr/>
          </p:nvGrpSpPr>
          <p:grpSpPr bwMode="auto">
            <a:xfrm>
              <a:off x="339" y="672"/>
              <a:ext cx="1377" cy="507"/>
              <a:chOff x="339" y="672"/>
              <a:chExt cx="1377" cy="507"/>
            </a:xfrm>
          </p:grpSpPr>
          <p:grpSp>
            <p:nvGrpSpPr>
              <p:cNvPr id="14356" name="Group 75"/>
              <p:cNvGrpSpPr>
                <a:grpSpLocks/>
              </p:cNvGrpSpPr>
              <p:nvPr/>
            </p:nvGrpSpPr>
            <p:grpSpPr bwMode="auto">
              <a:xfrm>
                <a:off x="339" y="672"/>
                <a:ext cx="1101" cy="498"/>
                <a:chOff x="339" y="672"/>
                <a:chExt cx="1101" cy="498"/>
              </a:xfrm>
            </p:grpSpPr>
            <p:grpSp>
              <p:nvGrpSpPr>
                <p:cNvPr id="14361" name="Group 12"/>
                <p:cNvGrpSpPr>
                  <a:grpSpLocks/>
                </p:cNvGrpSpPr>
                <p:nvPr/>
              </p:nvGrpSpPr>
              <p:grpSpPr bwMode="auto">
                <a:xfrm>
                  <a:off x="339" y="672"/>
                  <a:ext cx="672" cy="498"/>
                  <a:chOff x="999" y="2640"/>
                  <a:chExt cx="672" cy="498"/>
                </a:xfrm>
              </p:grpSpPr>
              <p:sp>
                <p:nvSpPr>
                  <p:cNvPr id="14367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08" y="2640"/>
                    <a:ext cx="624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i="1"/>
                      <a:t>a</a:t>
                    </a:r>
                    <a:r>
                      <a:rPr lang="en-US" baseline="-25000"/>
                      <a:t>1</a:t>
                    </a:r>
                  </a:p>
                </p:txBody>
              </p:sp>
              <p:sp>
                <p:nvSpPr>
                  <p:cNvPr id="14368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99" y="2850"/>
                    <a:ext cx="672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i="1"/>
                      <a:t>a</a:t>
                    </a:r>
                    <a:r>
                      <a:rPr lang="en-US" baseline="-25000"/>
                      <a:t>2</a:t>
                    </a:r>
                  </a:p>
                </p:txBody>
              </p:sp>
              <p:sp>
                <p:nvSpPr>
                  <p:cNvPr id="14369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999" y="2916"/>
                    <a:ext cx="28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362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609" y="804"/>
                  <a:ext cx="28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=</a:t>
                  </a:r>
                </a:p>
              </p:txBody>
            </p:sp>
            <p:sp>
              <p:nvSpPr>
                <p:cNvPr id="14363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768" y="717"/>
                  <a:ext cx="62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125</a:t>
                  </a:r>
                  <a:endParaRPr lang="en-US" baseline="-25000"/>
                </a:p>
              </p:txBody>
            </p:sp>
            <p:sp>
              <p:nvSpPr>
                <p:cNvPr id="14364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768" y="882"/>
                  <a:ext cx="67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625</a:t>
                  </a:r>
                  <a:endParaRPr lang="en-US" baseline="-25000"/>
                </a:p>
              </p:txBody>
            </p:sp>
            <p:sp>
              <p:nvSpPr>
                <p:cNvPr id="14365" name="Line 20"/>
                <p:cNvSpPr>
                  <a:spLocks noChangeShapeType="1"/>
                </p:cNvSpPr>
                <p:nvPr/>
              </p:nvSpPr>
              <p:spPr bwMode="auto">
                <a:xfrm>
                  <a:off x="813" y="948"/>
                  <a:ext cx="309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66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101" y="807"/>
                  <a:ext cx="28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=</a:t>
                  </a:r>
                </a:p>
              </p:txBody>
            </p:sp>
          </p:grpSp>
          <p:grpSp>
            <p:nvGrpSpPr>
              <p:cNvPr id="14357" name="Group 22"/>
              <p:cNvGrpSpPr>
                <a:grpSpLocks/>
              </p:cNvGrpSpPr>
              <p:nvPr/>
            </p:nvGrpSpPr>
            <p:grpSpPr bwMode="auto">
              <a:xfrm>
                <a:off x="1293" y="717"/>
                <a:ext cx="423" cy="462"/>
                <a:chOff x="1383" y="2043"/>
                <a:chExt cx="423" cy="462"/>
              </a:xfrm>
            </p:grpSpPr>
            <p:sp>
              <p:nvSpPr>
                <p:cNvPr id="14358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392" y="2043"/>
                  <a:ext cx="38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 1</a:t>
                  </a:r>
                  <a:endParaRPr lang="en-US" baseline="-25000"/>
                </a:p>
              </p:txBody>
            </p:sp>
            <p:sp>
              <p:nvSpPr>
                <p:cNvPr id="14359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1383" y="2217"/>
                  <a:ext cx="423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 5</a:t>
                  </a:r>
                  <a:endParaRPr lang="en-US" baseline="-25000"/>
                </a:p>
              </p:txBody>
            </p:sp>
            <p:sp>
              <p:nvSpPr>
                <p:cNvPr id="14360" name="Line 25"/>
                <p:cNvSpPr>
                  <a:spLocks noChangeShapeType="1"/>
                </p:cNvSpPr>
                <p:nvPr/>
              </p:nvSpPr>
              <p:spPr bwMode="auto">
                <a:xfrm>
                  <a:off x="1410" y="2274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4355" name="Text Box 81"/>
            <p:cNvSpPr txBox="1">
              <a:spLocks noChangeArrowheads="1"/>
            </p:cNvSpPr>
            <p:nvPr/>
          </p:nvSpPr>
          <p:spPr bwMode="auto">
            <a:xfrm>
              <a:off x="57" y="76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b.</a:t>
              </a:r>
            </a:p>
          </p:txBody>
        </p:sp>
      </p:grpSp>
      <p:grpSp>
        <p:nvGrpSpPr>
          <p:cNvPr id="19" name="Group 90"/>
          <p:cNvGrpSpPr>
            <a:grpSpLocks/>
          </p:cNvGrpSpPr>
          <p:nvPr/>
        </p:nvGrpSpPr>
        <p:grpSpPr bwMode="auto">
          <a:xfrm>
            <a:off x="485775" y="2209800"/>
            <a:ext cx="8020050" cy="1379538"/>
            <a:chOff x="354" y="1392"/>
            <a:chExt cx="5052" cy="869"/>
          </a:xfrm>
        </p:grpSpPr>
        <p:sp>
          <p:nvSpPr>
            <p:cNvPr id="14347" name="Rectangle 73"/>
            <p:cNvSpPr>
              <a:spLocks noChangeArrowheads="1"/>
            </p:cNvSpPr>
            <p:nvPr/>
          </p:nvSpPr>
          <p:spPr bwMode="auto">
            <a:xfrm>
              <a:off x="369" y="1392"/>
              <a:ext cx="970" cy="288"/>
            </a:xfrm>
            <a:prstGeom prst="rect">
              <a:avLst/>
            </a:prstGeom>
            <a:solidFill>
              <a:srgbClr val="FFCB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ANSWER</a:t>
              </a:r>
            </a:p>
          </p:txBody>
        </p:sp>
        <p:grpSp>
          <p:nvGrpSpPr>
            <p:cNvPr id="14348" name="Group 89"/>
            <p:cNvGrpSpPr>
              <a:grpSpLocks/>
            </p:cNvGrpSpPr>
            <p:nvPr/>
          </p:nvGrpSpPr>
          <p:grpSpPr bwMode="auto">
            <a:xfrm>
              <a:off x="354" y="1683"/>
              <a:ext cx="5052" cy="578"/>
              <a:chOff x="354" y="2196"/>
              <a:chExt cx="5052" cy="578"/>
            </a:xfrm>
          </p:grpSpPr>
          <p:sp>
            <p:nvSpPr>
              <p:cNvPr id="14349" name="Rectangle 74"/>
              <p:cNvSpPr>
                <a:spLocks noChangeArrowheads="1"/>
              </p:cNvSpPr>
              <p:nvPr/>
            </p:nvSpPr>
            <p:spPr bwMode="auto">
              <a:xfrm>
                <a:off x="354" y="2256"/>
                <a:ext cx="5052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b="1">
                    <a:solidFill>
                      <a:srgbClr val="000000"/>
                    </a:solidFill>
                    <a:latin typeface="Arial" pitchFamily="34" charset="0"/>
                  </a:rPr>
                  <a:t>Each ratio is      , so the sequence is geometric.</a:t>
                </a:r>
              </a:p>
              <a:p>
                <a:endParaRPr lang="en-US" b="1">
                  <a:latin typeface="Arial" pitchFamily="34" charset="0"/>
                </a:endParaRPr>
              </a:p>
            </p:txBody>
          </p:sp>
          <p:grpSp>
            <p:nvGrpSpPr>
              <p:cNvPr id="14350" name="Group 84"/>
              <p:cNvGrpSpPr>
                <a:grpSpLocks/>
              </p:cNvGrpSpPr>
              <p:nvPr/>
            </p:nvGrpSpPr>
            <p:grpSpPr bwMode="auto">
              <a:xfrm>
                <a:off x="1578" y="2196"/>
                <a:ext cx="423" cy="462"/>
                <a:chOff x="1383" y="2043"/>
                <a:chExt cx="423" cy="462"/>
              </a:xfrm>
            </p:grpSpPr>
            <p:sp>
              <p:nvSpPr>
                <p:cNvPr id="14351" name="Text Box 85"/>
                <p:cNvSpPr txBox="1">
                  <a:spLocks noChangeArrowheads="1"/>
                </p:cNvSpPr>
                <p:nvPr/>
              </p:nvSpPr>
              <p:spPr bwMode="auto">
                <a:xfrm>
                  <a:off x="1392" y="2043"/>
                  <a:ext cx="38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 1</a:t>
                  </a:r>
                  <a:endParaRPr lang="en-US" baseline="-25000"/>
                </a:p>
              </p:txBody>
            </p:sp>
            <p:sp>
              <p:nvSpPr>
                <p:cNvPr id="14352" name="Text Box 86"/>
                <p:cNvSpPr txBox="1">
                  <a:spLocks noChangeArrowheads="1"/>
                </p:cNvSpPr>
                <p:nvPr/>
              </p:nvSpPr>
              <p:spPr bwMode="auto">
                <a:xfrm>
                  <a:off x="1383" y="2217"/>
                  <a:ext cx="423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 5</a:t>
                  </a:r>
                  <a:endParaRPr lang="en-US" baseline="-25000"/>
                </a:p>
              </p:txBody>
            </p:sp>
            <p:sp>
              <p:nvSpPr>
                <p:cNvPr id="14353" name="Line 87"/>
                <p:cNvSpPr>
                  <a:spLocks noChangeShapeType="1"/>
                </p:cNvSpPr>
                <p:nvPr/>
              </p:nvSpPr>
              <p:spPr bwMode="auto">
                <a:xfrm>
                  <a:off x="1410" y="2274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3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4"/>
          <p:cNvGraphicFramePr>
            <a:graphicFrameLocks noChangeAspect="1"/>
          </p:cNvGraphicFramePr>
          <p:nvPr/>
        </p:nvGraphicFramePr>
        <p:xfrm>
          <a:off x="0" y="0"/>
          <a:ext cx="91440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Image" r:id="rId6" imgW="11682540" imgH="1053597" progId="Photoshop.Image.8">
                  <p:embed/>
                </p:oleObj>
              </mc:Choice>
              <mc:Fallback>
                <p:oleObj name="Image" r:id="rId6" imgW="11682540" imgH="1053597" progId="Photoshop.Imag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319088" y="300038"/>
            <a:ext cx="301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GUIDED PRACTICE</a:t>
            </a:r>
          </a:p>
        </p:txBody>
      </p:sp>
      <p:sp>
        <p:nvSpPr>
          <p:cNvPr id="15365" name="Text Box 6"/>
          <p:cNvSpPr txBox="1">
            <a:spLocks noChangeArrowheads="1"/>
          </p:cNvSpPr>
          <p:nvPr/>
        </p:nvSpPr>
        <p:spPr bwMode="auto">
          <a:xfrm>
            <a:off x="3679825" y="280988"/>
            <a:ext cx="355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CC0000"/>
                </a:solidFill>
              </a:rPr>
              <a:t>for Example 1</a:t>
            </a:r>
          </a:p>
        </p:txBody>
      </p:sp>
      <p:sp>
        <p:nvSpPr>
          <p:cNvPr id="15366" name="Rectangle 7"/>
          <p:cNvSpPr>
            <a:spLocks noChangeArrowheads="1"/>
          </p:cNvSpPr>
          <p:nvPr/>
        </p:nvSpPr>
        <p:spPr bwMode="auto">
          <a:xfrm>
            <a:off x="517525" y="1114425"/>
            <a:ext cx="81883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pitchFamily="34" charset="0"/>
              </a:rPr>
              <a:t>Tell whether the sequence is geometric. </a:t>
            </a:r>
            <a:r>
              <a:rPr lang="en-US" b="1" i="1">
                <a:latin typeface="Arial" pitchFamily="34" charset="0"/>
              </a:rPr>
              <a:t>Explain </a:t>
            </a:r>
            <a:r>
              <a:rPr lang="en-US" b="1">
                <a:latin typeface="Arial" pitchFamily="34" charset="0"/>
              </a:rPr>
              <a:t>why or</a:t>
            </a:r>
          </a:p>
          <a:p>
            <a:r>
              <a:rPr lang="en-US" b="1">
                <a:latin typeface="Arial" pitchFamily="34" charset="0"/>
              </a:rPr>
              <a:t> why not.</a:t>
            </a:r>
          </a:p>
        </p:txBody>
      </p:sp>
      <p:sp>
        <p:nvSpPr>
          <p:cNvPr id="15367" name="Rectangle 9"/>
          <p:cNvSpPr>
            <a:spLocks noChangeArrowheads="1"/>
          </p:cNvSpPr>
          <p:nvPr/>
        </p:nvSpPr>
        <p:spPr bwMode="auto">
          <a:xfrm>
            <a:off x="501650" y="2133600"/>
            <a:ext cx="322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Utopia-Bold" charset="0"/>
              </a:rPr>
              <a:t>1.    </a:t>
            </a:r>
            <a:r>
              <a:rPr lang="en-US">
                <a:latin typeface="Utopia-Regular" charset="0"/>
              </a:rPr>
              <a:t>81, 27, 9, 3, 1, . . .</a:t>
            </a:r>
          </a:p>
        </p:txBody>
      </p:sp>
      <p:grpSp>
        <p:nvGrpSpPr>
          <p:cNvPr id="2" name="Group 84"/>
          <p:cNvGrpSpPr>
            <a:grpSpLocks/>
          </p:cNvGrpSpPr>
          <p:nvPr/>
        </p:nvGrpSpPr>
        <p:grpSpPr bwMode="auto">
          <a:xfrm>
            <a:off x="1219200" y="2568575"/>
            <a:ext cx="6924675" cy="936625"/>
            <a:chOff x="438" y="768"/>
            <a:chExt cx="4362" cy="590"/>
          </a:xfrm>
        </p:grpSpPr>
        <p:sp>
          <p:nvSpPr>
            <p:cNvPr id="15379" name="Text Box 85"/>
            <p:cNvSpPr txBox="1">
              <a:spLocks noChangeArrowheads="1"/>
            </p:cNvSpPr>
            <p:nvPr/>
          </p:nvSpPr>
          <p:spPr bwMode="auto">
            <a:xfrm>
              <a:off x="1517" y="840"/>
              <a:ext cx="3283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" pitchFamily="34" charset="0"/>
                </a:rPr>
                <a:t>Each ratio is</a:t>
              </a:r>
              <a:r>
                <a:rPr lang="en-US"/>
                <a:t>    , </a:t>
              </a:r>
              <a:r>
                <a:rPr lang="en-US" b="1">
                  <a:latin typeface="Arial" pitchFamily="34" charset="0"/>
                </a:rPr>
                <a:t>So the sequence is</a:t>
              </a:r>
            </a:p>
            <a:p>
              <a:pPr eaLnBrk="1" hangingPunct="1"/>
              <a:r>
                <a:rPr lang="en-US" b="1">
                  <a:latin typeface="Arial" pitchFamily="34" charset="0"/>
                </a:rPr>
                <a:t>geometric.</a:t>
              </a:r>
            </a:p>
          </p:txBody>
        </p:sp>
        <p:sp>
          <p:nvSpPr>
            <p:cNvPr id="15380" name="Text Box 86"/>
            <p:cNvSpPr txBox="1">
              <a:spLocks noChangeArrowheads="1"/>
            </p:cNvSpPr>
            <p:nvPr/>
          </p:nvSpPr>
          <p:spPr bwMode="auto">
            <a:xfrm>
              <a:off x="2708" y="76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/>
                <a:t>1</a:t>
              </a:r>
            </a:p>
          </p:txBody>
        </p:sp>
        <p:sp>
          <p:nvSpPr>
            <p:cNvPr id="15381" name="Text Box 87"/>
            <p:cNvSpPr txBox="1">
              <a:spLocks noChangeArrowheads="1"/>
            </p:cNvSpPr>
            <p:nvPr/>
          </p:nvSpPr>
          <p:spPr bwMode="auto">
            <a:xfrm>
              <a:off x="2708" y="93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/>
                <a:t>3</a:t>
              </a:r>
            </a:p>
          </p:txBody>
        </p:sp>
        <p:sp>
          <p:nvSpPr>
            <p:cNvPr id="15382" name="Line 88"/>
            <p:cNvSpPr>
              <a:spLocks noChangeShapeType="1"/>
            </p:cNvSpPr>
            <p:nvPr/>
          </p:nvSpPr>
          <p:spPr bwMode="auto">
            <a:xfrm>
              <a:off x="2736" y="100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3" name="Text Box 89"/>
            <p:cNvSpPr txBox="1">
              <a:spLocks noChangeArrowheads="1"/>
            </p:cNvSpPr>
            <p:nvPr/>
          </p:nvSpPr>
          <p:spPr bwMode="auto">
            <a:xfrm>
              <a:off x="438" y="824"/>
              <a:ext cx="970" cy="288"/>
            </a:xfrm>
            <a:prstGeom prst="rect">
              <a:avLst/>
            </a:prstGeom>
            <a:solidFill>
              <a:srgbClr val="FFCB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" pitchFamily="34" charset="0"/>
                </a:rPr>
                <a:t>ANSWER</a:t>
              </a:r>
            </a:p>
          </p:txBody>
        </p:sp>
      </p:grpSp>
      <p:sp>
        <p:nvSpPr>
          <p:cNvPr id="3162" name="Rectangle 90"/>
          <p:cNvSpPr>
            <a:spLocks noChangeArrowheads="1"/>
          </p:cNvSpPr>
          <p:nvPr/>
        </p:nvSpPr>
        <p:spPr bwMode="auto">
          <a:xfrm>
            <a:off x="501650" y="3622675"/>
            <a:ext cx="3395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Utopia-Bold" charset="0"/>
              </a:rPr>
              <a:t>2.    </a:t>
            </a:r>
            <a:r>
              <a:rPr lang="en-US">
                <a:latin typeface="Utopia-Regular" charset="0"/>
              </a:rPr>
              <a:t>1, 2, 6, 24, 120, . . .</a:t>
            </a:r>
          </a:p>
        </p:txBody>
      </p:sp>
      <p:grpSp>
        <p:nvGrpSpPr>
          <p:cNvPr id="3" name="Group 91"/>
          <p:cNvGrpSpPr>
            <a:grpSpLocks/>
          </p:cNvGrpSpPr>
          <p:nvPr/>
        </p:nvGrpSpPr>
        <p:grpSpPr bwMode="auto">
          <a:xfrm>
            <a:off x="1200150" y="4130675"/>
            <a:ext cx="7715250" cy="822325"/>
            <a:chOff x="336" y="3437"/>
            <a:chExt cx="4860" cy="518"/>
          </a:xfrm>
        </p:grpSpPr>
        <p:sp>
          <p:nvSpPr>
            <p:cNvPr id="15377" name="Text Box 92"/>
            <p:cNvSpPr txBox="1">
              <a:spLocks noChangeArrowheads="1"/>
            </p:cNvSpPr>
            <p:nvPr/>
          </p:nvSpPr>
          <p:spPr bwMode="auto">
            <a:xfrm>
              <a:off x="336" y="3466"/>
              <a:ext cx="970" cy="288"/>
            </a:xfrm>
            <a:prstGeom prst="rect">
              <a:avLst/>
            </a:prstGeom>
            <a:solidFill>
              <a:srgbClr val="FFCB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" pitchFamily="34" charset="0"/>
                </a:rPr>
                <a:t>ANSWER</a:t>
              </a:r>
            </a:p>
          </p:txBody>
        </p:sp>
        <p:sp>
          <p:nvSpPr>
            <p:cNvPr id="15378" name="Text Box 93"/>
            <p:cNvSpPr txBox="1">
              <a:spLocks noChangeArrowheads="1"/>
            </p:cNvSpPr>
            <p:nvPr/>
          </p:nvSpPr>
          <p:spPr bwMode="auto">
            <a:xfrm>
              <a:off x="1401" y="3437"/>
              <a:ext cx="3795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" pitchFamily="34" charset="0"/>
                </a:rPr>
                <a:t>The ratios are different. The sequence is</a:t>
              </a:r>
            </a:p>
            <a:p>
              <a:pPr eaLnBrk="1" hangingPunct="1"/>
              <a:r>
                <a:rPr lang="en-US" b="1">
                  <a:latin typeface="Arial" pitchFamily="34" charset="0"/>
                </a:rPr>
                <a:t>not geometric.</a:t>
              </a:r>
            </a:p>
          </p:txBody>
        </p:sp>
      </p:grpSp>
      <p:sp>
        <p:nvSpPr>
          <p:cNvPr id="3166" name="Rectangle 94"/>
          <p:cNvSpPr>
            <a:spLocks noChangeArrowheads="1"/>
          </p:cNvSpPr>
          <p:nvPr/>
        </p:nvSpPr>
        <p:spPr bwMode="auto">
          <a:xfrm>
            <a:off x="501650" y="5181600"/>
            <a:ext cx="3852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Utopia-Bold" charset="0"/>
              </a:rPr>
              <a:t>3.    </a:t>
            </a:r>
            <a:r>
              <a:rPr lang="en-US"/>
              <a:t>–</a:t>
            </a:r>
            <a:r>
              <a:rPr lang="en-US">
                <a:latin typeface="Utopia-Regular" charset="0"/>
              </a:rPr>
              <a:t>4, 8, </a:t>
            </a:r>
            <a:r>
              <a:rPr lang="en-US"/>
              <a:t>–</a:t>
            </a:r>
            <a:r>
              <a:rPr lang="en-US">
                <a:latin typeface="Utopia-Regular" charset="0"/>
              </a:rPr>
              <a:t>16, 32, </a:t>
            </a:r>
            <a:r>
              <a:rPr lang="en-US"/>
              <a:t>–</a:t>
            </a:r>
            <a:r>
              <a:rPr lang="en-US">
                <a:latin typeface="Utopia-Regular" charset="0"/>
              </a:rPr>
              <a:t>64, . . .</a:t>
            </a:r>
          </a:p>
        </p:txBody>
      </p:sp>
      <p:grpSp>
        <p:nvGrpSpPr>
          <p:cNvPr id="4" name="Group 95"/>
          <p:cNvGrpSpPr>
            <a:grpSpLocks/>
          </p:cNvGrpSpPr>
          <p:nvPr/>
        </p:nvGrpSpPr>
        <p:grpSpPr bwMode="auto">
          <a:xfrm>
            <a:off x="1219200" y="5715000"/>
            <a:ext cx="7154863" cy="838200"/>
            <a:chOff x="336" y="3600"/>
            <a:chExt cx="4507" cy="528"/>
          </a:xfrm>
        </p:grpSpPr>
        <p:grpSp>
          <p:nvGrpSpPr>
            <p:cNvPr id="15373" name="Group 96"/>
            <p:cNvGrpSpPr>
              <a:grpSpLocks/>
            </p:cNvGrpSpPr>
            <p:nvPr/>
          </p:nvGrpSpPr>
          <p:grpSpPr bwMode="auto">
            <a:xfrm>
              <a:off x="336" y="3610"/>
              <a:ext cx="4507" cy="518"/>
              <a:chOff x="336" y="3466"/>
              <a:chExt cx="4507" cy="518"/>
            </a:xfrm>
          </p:grpSpPr>
          <p:sp>
            <p:nvSpPr>
              <p:cNvPr id="15375" name="Text Box 97"/>
              <p:cNvSpPr txBox="1">
                <a:spLocks noChangeArrowheads="1"/>
              </p:cNvSpPr>
              <p:nvPr/>
            </p:nvSpPr>
            <p:spPr bwMode="auto">
              <a:xfrm>
                <a:off x="336" y="3466"/>
                <a:ext cx="970" cy="288"/>
              </a:xfrm>
              <a:prstGeom prst="rect">
                <a:avLst/>
              </a:prstGeom>
              <a:solidFill>
                <a:srgbClr val="FFCB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b="1">
                    <a:latin typeface="Arial" pitchFamily="34" charset="0"/>
                  </a:rPr>
                  <a:t>ANSWER</a:t>
                </a:r>
              </a:p>
            </p:txBody>
          </p:sp>
          <p:sp>
            <p:nvSpPr>
              <p:cNvPr id="15376" name="Text Box 98"/>
              <p:cNvSpPr txBox="1">
                <a:spLocks noChangeArrowheads="1"/>
              </p:cNvSpPr>
              <p:nvPr/>
            </p:nvSpPr>
            <p:spPr bwMode="auto">
              <a:xfrm>
                <a:off x="1401" y="3466"/>
                <a:ext cx="3442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b="1">
                    <a:latin typeface="Arial" pitchFamily="34" charset="0"/>
                  </a:rPr>
                  <a:t>Each ratio is</a:t>
                </a:r>
                <a:r>
                  <a:rPr lang="en-US"/>
                  <a:t>      </a:t>
                </a:r>
                <a:r>
                  <a:rPr lang="en-US" b="1">
                    <a:latin typeface="Arial" pitchFamily="34" charset="0"/>
                  </a:rPr>
                  <a:t>. So the sequence is </a:t>
                </a:r>
              </a:p>
              <a:p>
                <a:pPr eaLnBrk="1" hangingPunct="1"/>
                <a:r>
                  <a:rPr lang="en-US" b="1">
                    <a:latin typeface="Arial" pitchFamily="34" charset="0"/>
                  </a:rPr>
                  <a:t>geometric.</a:t>
                </a:r>
              </a:p>
            </p:txBody>
          </p:sp>
        </p:grpSp>
        <p:sp>
          <p:nvSpPr>
            <p:cNvPr id="15374" name="Text Box 99"/>
            <p:cNvSpPr txBox="1">
              <a:spLocks noChangeArrowheads="1"/>
            </p:cNvSpPr>
            <p:nvPr/>
          </p:nvSpPr>
          <p:spPr bwMode="auto">
            <a:xfrm>
              <a:off x="2572" y="3600"/>
              <a:ext cx="5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/>
                <a:t> –2    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2" grpId="0"/>
      <p:bldP spid="316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6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7"/>
          <p:cNvGraphicFramePr>
            <a:graphicFrameLocks noChangeAspect="1"/>
          </p:cNvGraphicFramePr>
          <p:nvPr/>
        </p:nvGraphicFramePr>
        <p:xfrm>
          <a:off x="0" y="0"/>
          <a:ext cx="91440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Image" r:id="rId6" imgW="13002794" imgH="1179279" progId="Photoshop.Image.7">
                  <p:embed/>
                </p:oleObj>
              </mc:Choice>
              <mc:Fallback>
                <p:oleObj name="Image" r:id="rId6" imgW="13002794" imgH="1179279" progId="Photoshop.Image.7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Text Box 8"/>
          <p:cNvSpPr txBox="1">
            <a:spLocks noChangeArrowheads="1"/>
          </p:cNvSpPr>
          <p:nvPr/>
        </p:nvSpPr>
        <p:spPr bwMode="auto">
          <a:xfrm>
            <a:off x="254000" y="266700"/>
            <a:ext cx="219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EXAMPLE 2</a:t>
            </a:r>
          </a:p>
        </p:txBody>
      </p:sp>
      <p:sp>
        <p:nvSpPr>
          <p:cNvPr id="16389" name="Rectangle 9"/>
          <p:cNvSpPr>
            <a:spLocks noChangeArrowheads="1"/>
          </p:cNvSpPr>
          <p:nvPr/>
        </p:nvSpPr>
        <p:spPr bwMode="auto">
          <a:xfrm>
            <a:off x="2460625" y="293688"/>
            <a:ext cx="3922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D0000"/>
                </a:solidFill>
              </a:rPr>
              <a:t>Write a rule for the </a:t>
            </a:r>
            <a:r>
              <a:rPr lang="en-US" b="1" i="1">
                <a:solidFill>
                  <a:srgbClr val="CD0000"/>
                </a:solidFill>
              </a:rPr>
              <a:t>nth</a:t>
            </a:r>
            <a:r>
              <a:rPr lang="en-US" b="1">
                <a:solidFill>
                  <a:srgbClr val="CD0000"/>
                </a:solidFill>
              </a:rPr>
              <a:t> term</a:t>
            </a:r>
          </a:p>
        </p:txBody>
      </p:sp>
      <p:grpSp>
        <p:nvGrpSpPr>
          <p:cNvPr id="16390" name="Group 28"/>
          <p:cNvGrpSpPr>
            <a:grpSpLocks/>
          </p:cNvGrpSpPr>
          <p:nvPr/>
        </p:nvGrpSpPr>
        <p:grpSpPr bwMode="auto">
          <a:xfrm>
            <a:off x="514350" y="1100138"/>
            <a:ext cx="8456613" cy="957262"/>
            <a:chOff x="324" y="693"/>
            <a:chExt cx="5327" cy="603"/>
          </a:xfrm>
        </p:grpSpPr>
        <p:sp>
          <p:nvSpPr>
            <p:cNvPr id="16408" name="Rectangle 11"/>
            <p:cNvSpPr>
              <a:spLocks noChangeArrowheads="1"/>
            </p:cNvSpPr>
            <p:nvPr/>
          </p:nvSpPr>
          <p:spPr bwMode="auto">
            <a:xfrm>
              <a:off x="324" y="693"/>
              <a:ext cx="53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pitchFamily="34" charset="0"/>
                </a:rPr>
                <a:t>Write a rule for the </a:t>
              </a:r>
              <a:r>
                <a:rPr lang="en-US" i="1"/>
                <a:t>nth</a:t>
              </a:r>
              <a:r>
                <a:rPr lang="en-US" b="1">
                  <a:latin typeface="Arial" pitchFamily="34" charset="0"/>
                </a:rPr>
                <a:t> term of the sequence. Then find </a:t>
              </a:r>
              <a:r>
                <a:rPr lang="en-US" i="1"/>
                <a:t>a</a:t>
              </a:r>
              <a:r>
                <a:rPr lang="en-US" baseline="-25000"/>
                <a:t>7</a:t>
              </a:r>
              <a:r>
                <a:rPr lang="en-US" b="1">
                  <a:latin typeface="Arial" pitchFamily="34" charset="0"/>
                </a:rPr>
                <a:t>.</a:t>
              </a:r>
            </a:p>
          </p:txBody>
        </p:sp>
        <p:sp>
          <p:nvSpPr>
            <p:cNvPr id="16409" name="Rectangle 12"/>
            <p:cNvSpPr>
              <a:spLocks noChangeArrowheads="1"/>
            </p:cNvSpPr>
            <p:nvPr/>
          </p:nvSpPr>
          <p:spPr bwMode="auto">
            <a:xfrm>
              <a:off x="357" y="999"/>
              <a:ext cx="20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/>
                <a:t>a.   </a:t>
              </a:r>
              <a:r>
                <a:rPr lang="en-US"/>
                <a:t>4,  20,  100,  500, . . .</a:t>
              </a:r>
            </a:p>
          </p:txBody>
        </p:sp>
        <p:sp>
          <p:nvSpPr>
            <p:cNvPr id="16410" name="Rectangle 13"/>
            <p:cNvSpPr>
              <a:spLocks noChangeArrowheads="1"/>
            </p:cNvSpPr>
            <p:nvPr/>
          </p:nvSpPr>
          <p:spPr bwMode="auto">
            <a:xfrm>
              <a:off x="2844" y="1008"/>
              <a:ext cx="209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/>
                <a:t>b.   </a:t>
              </a:r>
              <a:r>
                <a:rPr lang="en-US"/>
                <a:t>152, –76, 38, –19, . . .</a:t>
              </a:r>
            </a:p>
          </p:txBody>
        </p:sp>
      </p:grp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566738" y="2243138"/>
            <a:ext cx="1905000" cy="457200"/>
          </a:xfrm>
          <a:prstGeom prst="rect">
            <a:avLst/>
          </a:prstGeom>
          <a:solidFill>
            <a:srgbClr val="7DE5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SOLUTION</a:t>
            </a:r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566738" y="2805113"/>
            <a:ext cx="7777162" cy="1462087"/>
            <a:chOff x="357" y="1767"/>
            <a:chExt cx="4899" cy="921"/>
          </a:xfrm>
        </p:grpSpPr>
        <p:grpSp>
          <p:nvGrpSpPr>
            <p:cNvPr id="16398" name="Group 29"/>
            <p:cNvGrpSpPr>
              <a:grpSpLocks/>
            </p:cNvGrpSpPr>
            <p:nvPr/>
          </p:nvGrpSpPr>
          <p:grpSpPr bwMode="auto">
            <a:xfrm>
              <a:off x="357" y="1767"/>
              <a:ext cx="4899" cy="518"/>
              <a:chOff x="357" y="1767"/>
              <a:chExt cx="4899" cy="518"/>
            </a:xfrm>
          </p:grpSpPr>
          <p:sp>
            <p:nvSpPr>
              <p:cNvPr id="16406" name="Rectangle 15"/>
              <p:cNvSpPr>
                <a:spLocks noChangeArrowheads="1"/>
              </p:cNvSpPr>
              <p:nvPr/>
            </p:nvSpPr>
            <p:spPr bwMode="auto">
              <a:xfrm>
                <a:off x="657" y="1767"/>
                <a:ext cx="4599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b="1">
                    <a:latin typeface="Arial" pitchFamily="34" charset="0"/>
                  </a:rPr>
                  <a:t>The sequence is geometric with first term </a:t>
                </a:r>
                <a:r>
                  <a:rPr lang="en-US" i="1"/>
                  <a:t>a</a:t>
                </a:r>
                <a:r>
                  <a:rPr lang="en-US" baseline="-25000"/>
                  <a:t>1</a:t>
                </a:r>
                <a:r>
                  <a:rPr lang="en-US"/>
                  <a:t> = 4</a:t>
                </a:r>
                <a:r>
                  <a:rPr lang="en-US" b="1">
                    <a:latin typeface="Arial" pitchFamily="34" charset="0"/>
                  </a:rPr>
                  <a:t> and common ratio</a:t>
                </a:r>
              </a:p>
            </p:txBody>
          </p:sp>
          <p:sp>
            <p:nvSpPr>
              <p:cNvPr id="16407" name="Rectangle 16"/>
              <p:cNvSpPr>
                <a:spLocks noChangeArrowheads="1"/>
              </p:cNvSpPr>
              <p:nvPr/>
            </p:nvSpPr>
            <p:spPr bwMode="auto">
              <a:xfrm>
                <a:off x="357" y="1773"/>
                <a:ext cx="2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/>
                  <a:t>a.</a:t>
                </a:r>
              </a:p>
            </p:txBody>
          </p:sp>
        </p:grpSp>
        <p:grpSp>
          <p:nvGrpSpPr>
            <p:cNvPr id="16399" name="Group 30"/>
            <p:cNvGrpSpPr>
              <a:grpSpLocks/>
            </p:cNvGrpSpPr>
            <p:nvPr/>
          </p:nvGrpSpPr>
          <p:grpSpPr bwMode="auto">
            <a:xfrm>
              <a:off x="745" y="2217"/>
              <a:ext cx="3623" cy="471"/>
              <a:chOff x="745" y="2217"/>
              <a:chExt cx="3623" cy="471"/>
            </a:xfrm>
          </p:grpSpPr>
          <p:sp>
            <p:nvSpPr>
              <p:cNvPr id="16400" name="Rectangle 17"/>
              <p:cNvSpPr>
                <a:spLocks noChangeArrowheads="1"/>
              </p:cNvSpPr>
              <p:nvPr/>
            </p:nvSpPr>
            <p:spPr bwMode="auto">
              <a:xfrm>
                <a:off x="745" y="2310"/>
                <a:ext cx="34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/>
                  <a:t>r </a:t>
                </a:r>
                <a:r>
                  <a:rPr lang="en-US"/>
                  <a:t>=</a:t>
                </a:r>
              </a:p>
            </p:txBody>
          </p:sp>
          <p:grpSp>
            <p:nvGrpSpPr>
              <p:cNvPr id="16401" name="Group 21"/>
              <p:cNvGrpSpPr>
                <a:grpSpLocks/>
              </p:cNvGrpSpPr>
              <p:nvPr/>
            </p:nvGrpSpPr>
            <p:grpSpPr bwMode="auto">
              <a:xfrm>
                <a:off x="1060" y="2217"/>
                <a:ext cx="798" cy="471"/>
                <a:chOff x="1152" y="3024"/>
                <a:chExt cx="798" cy="471"/>
              </a:xfrm>
            </p:grpSpPr>
            <p:sp>
              <p:nvSpPr>
                <p:cNvPr id="16403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1152" y="3024"/>
                  <a:ext cx="72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20</a:t>
                  </a:r>
                </a:p>
              </p:txBody>
            </p:sp>
            <p:sp>
              <p:nvSpPr>
                <p:cNvPr id="16404" name="Line 19"/>
                <p:cNvSpPr>
                  <a:spLocks noChangeShapeType="1"/>
                </p:cNvSpPr>
                <p:nvPr/>
              </p:nvSpPr>
              <p:spPr bwMode="auto">
                <a:xfrm>
                  <a:off x="1182" y="3255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05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1182" y="3207"/>
                  <a:ext cx="76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4</a:t>
                  </a:r>
                </a:p>
              </p:txBody>
            </p:sp>
          </p:grpSp>
          <p:sp>
            <p:nvSpPr>
              <p:cNvPr id="16402" name="Rectangle 22"/>
              <p:cNvSpPr>
                <a:spLocks noChangeArrowheads="1"/>
              </p:cNvSpPr>
              <p:nvPr/>
            </p:nvSpPr>
            <p:spPr bwMode="auto">
              <a:xfrm>
                <a:off x="1336" y="2304"/>
                <a:ext cx="30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= 5</a:t>
                </a:r>
                <a:r>
                  <a:rPr lang="en-US" b="1">
                    <a:latin typeface="Arial" pitchFamily="34" charset="0"/>
                  </a:rPr>
                  <a:t>. So, a rule for the </a:t>
                </a:r>
                <a:r>
                  <a:rPr lang="en-US" i="1"/>
                  <a:t>nth</a:t>
                </a:r>
                <a:r>
                  <a:rPr lang="en-US" b="1">
                    <a:latin typeface="Arial" pitchFamily="34" charset="0"/>
                  </a:rPr>
                  <a:t> term is:</a:t>
                </a:r>
              </a:p>
            </p:txBody>
          </p:sp>
        </p:grpSp>
      </p:grp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585788" y="4348163"/>
            <a:ext cx="1668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0000"/>
                </a:solidFill>
              </a:rPr>
              <a:t>a</a:t>
            </a:r>
            <a:r>
              <a:rPr lang="en-US" i="1" baseline="-25000">
                <a:solidFill>
                  <a:srgbClr val="000000"/>
                </a:solidFill>
              </a:rPr>
              <a:t>n</a:t>
            </a:r>
            <a:r>
              <a:rPr lang="en-US" i="1">
                <a:solidFill>
                  <a:srgbClr val="000000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= </a:t>
            </a:r>
            <a:r>
              <a:rPr lang="en-US" i="1">
                <a:solidFill>
                  <a:srgbClr val="FF001A"/>
                </a:solidFill>
              </a:rPr>
              <a:t>a</a:t>
            </a:r>
            <a:r>
              <a:rPr lang="en-US" baseline="-25000">
                <a:solidFill>
                  <a:srgbClr val="FF001A"/>
                </a:solidFill>
              </a:rPr>
              <a:t>1 </a:t>
            </a:r>
            <a:r>
              <a:rPr lang="en-US" i="1">
                <a:solidFill>
                  <a:srgbClr val="0073F3"/>
                </a:solidFill>
              </a:rPr>
              <a:t>r </a:t>
            </a:r>
            <a:r>
              <a:rPr lang="en-US" i="1" baseline="30000">
                <a:solidFill>
                  <a:srgbClr val="000000"/>
                </a:solidFill>
              </a:rPr>
              <a:t>n – </a:t>
            </a:r>
            <a:r>
              <a:rPr lang="en-US" baseline="30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903288" y="4824413"/>
            <a:ext cx="134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= </a:t>
            </a:r>
            <a:r>
              <a:rPr lang="en-US">
                <a:solidFill>
                  <a:srgbClr val="FF001A"/>
                </a:solidFill>
              </a:rPr>
              <a:t>4</a:t>
            </a:r>
            <a:r>
              <a:rPr lang="en-US">
                <a:solidFill>
                  <a:srgbClr val="000000"/>
                </a:solidFill>
              </a:rPr>
              <a:t>(</a:t>
            </a:r>
            <a:r>
              <a:rPr lang="en-US">
                <a:solidFill>
                  <a:srgbClr val="0073F3"/>
                </a:solidFill>
              </a:rPr>
              <a:t>5</a:t>
            </a:r>
            <a:r>
              <a:rPr lang="en-US">
                <a:solidFill>
                  <a:srgbClr val="000000"/>
                </a:solidFill>
              </a:rPr>
              <a:t>)</a:t>
            </a:r>
            <a:r>
              <a:rPr lang="en-US" i="1" baseline="30000">
                <a:solidFill>
                  <a:srgbClr val="000000"/>
                </a:solidFill>
              </a:rPr>
              <a:t>n –</a:t>
            </a:r>
            <a:r>
              <a:rPr lang="en-US" baseline="30000">
                <a:solidFill>
                  <a:srgbClr val="000000"/>
                </a:solidFill>
              </a:rPr>
              <a:t> 1</a:t>
            </a:r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2965450" y="4356100"/>
            <a:ext cx="23955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Write general rule.</a:t>
            </a: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2960688" y="4829175"/>
            <a:ext cx="3668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Substitute </a:t>
            </a:r>
            <a:r>
              <a:rPr lang="en-US" sz="2000">
                <a:solidFill>
                  <a:srgbClr val="0073F3"/>
                </a:solidFill>
              </a:rPr>
              <a:t>4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for </a:t>
            </a:r>
            <a:r>
              <a:rPr lang="en-US" sz="2000" i="1">
                <a:solidFill>
                  <a:srgbClr val="0073F3"/>
                </a:solidFill>
              </a:rPr>
              <a:t>a</a:t>
            </a:r>
            <a:r>
              <a:rPr lang="en-US" sz="2000" baseline="-25000">
                <a:solidFill>
                  <a:srgbClr val="0073F3"/>
                </a:solidFill>
              </a:rPr>
              <a:t>1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and</a:t>
            </a:r>
            <a:r>
              <a:rPr lang="en-US" sz="2000">
                <a:solidFill>
                  <a:srgbClr val="0073F3"/>
                </a:solidFill>
              </a:rPr>
              <a:t> 5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for </a:t>
            </a:r>
            <a:r>
              <a:rPr lang="en-US" sz="2000" i="1">
                <a:solidFill>
                  <a:srgbClr val="0073F3"/>
                </a:solidFill>
              </a:rPr>
              <a:t>r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576263" y="5562600"/>
            <a:ext cx="515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pitchFamily="34" charset="0"/>
              </a:rPr>
              <a:t>The </a:t>
            </a:r>
            <a:r>
              <a:rPr lang="en-US"/>
              <a:t>7</a:t>
            </a:r>
            <a:r>
              <a:rPr lang="en-US" i="1"/>
              <a:t>th</a:t>
            </a:r>
            <a:r>
              <a:rPr lang="en-US" b="1">
                <a:latin typeface="Arial" pitchFamily="34" charset="0"/>
              </a:rPr>
              <a:t> term is </a:t>
            </a:r>
            <a:r>
              <a:rPr lang="en-US" i="1"/>
              <a:t>a</a:t>
            </a:r>
            <a:r>
              <a:rPr lang="en-US" baseline="-25000"/>
              <a:t>7</a:t>
            </a:r>
            <a:r>
              <a:rPr lang="en-US"/>
              <a:t> = 4(5)</a:t>
            </a:r>
            <a:r>
              <a:rPr lang="en-US" baseline="30000"/>
              <a:t>7</a:t>
            </a:r>
            <a:r>
              <a:rPr lang="en-US" i="1" baseline="30000">
                <a:solidFill>
                  <a:srgbClr val="000000"/>
                </a:solidFill>
              </a:rPr>
              <a:t> –</a:t>
            </a:r>
            <a:r>
              <a:rPr lang="en-US" baseline="30000"/>
              <a:t> 1 </a:t>
            </a:r>
            <a:r>
              <a:rPr lang="en-US"/>
              <a:t> = 62,500</a:t>
            </a:r>
            <a:r>
              <a:rPr lang="en-US" b="1">
                <a:latin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2" grpId="0" animBg="1" autoUpdateAnimBg="0"/>
      <p:bldP spid="2071" grpId="0" autoUpdateAnimBg="0"/>
      <p:bldP spid="2072" grpId="0" autoUpdateAnimBg="0"/>
      <p:bldP spid="2073" grpId="0" autoUpdateAnimBg="0"/>
      <p:bldP spid="2074" grpId="0" autoUpdateAnimBg="0"/>
      <p:bldP spid="2075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3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0" y="0"/>
          <a:ext cx="91440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4" name="Image" r:id="rId6" imgW="13002794" imgH="1179279" progId="Photoshop.Image.7">
                  <p:embed/>
                </p:oleObj>
              </mc:Choice>
              <mc:Fallback>
                <p:oleObj name="Image" r:id="rId6" imgW="13002794" imgH="1179279" progId="Photoshop.Image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54000" y="266700"/>
            <a:ext cx="219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EXAMPLE 2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2460625" y="293688"/>
            <a:ext cx="3922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D0000"/>
                </a:solidFill>
              </a:rPr>
              <a:t>Write a rule for the </a:t>
            </a:r>
            <a:r>
              <a:rPr lang="en-US" b="1" i="1">
                <a:solidFill>
                  <a:srgbClr val="CD0000"/>
                </a:solidFill>
              </a:rPr>
              <a:t>nth</a:t>
            </a:r>
            <a:r>
              <a:rPr lang="en-US" b="1">
                <a:solidFill>
                  <a:srgbClr val="CD0000"/>
                </a:solidFill>
              </a:rPr>
              <a:t> term</a:t>
            </a:r>
          </a:p>
        </p:txBody>
      </p:sp>
      <p:grpSp>
        <p:nvGrpSpPr>
          <p:cNvPr id="17414" name="Group 87"/>
          <p:cNvGrpSpPr>
            <a:grpSpLocks/>
          </p:cNvGrpSpPr>
          <p:nvPr/>
        </p:nvGrpSpPr>
        <p:grpSpPr bwMode="auto">
          <a:xfrm>
            <a:off x="590550" y="1100138"/>
            <a:ext cx="8324850" cy="1490662"/>
            <a:chOff x="372" y="693"/>
            <a:chExt cx="5244" cy="939"/>
          </a:xfrm>
        </p:grpSpPr>
        <p:grpSp>
          <p:nvGrpSpPr>
            <p:cNvPr id="17448" name="Group 85"/>
            <p:cNvGrpSpPr>
              <a:grpSpLocks/>
            </p:cNvGrpSpPr>
            <p:nvPr/>
          </p:nvGrpSpPr>
          <p:grpSpPr bwMode="auto">
            <a:xfrm>
              <a:off x="372" y="693"/>
              <a:ext cx="5244" cy="521"/>
              <a:chOff x="372" y="693"/>
              <a:chExt cx="5244" cy="521"/>
            </a:xfrm>
          </p:grpSpPr>
          <p:sp>
            <p:nvSpPr>
              <p:cNvPr id="17461" name="Rectangle 24"/>
              <p:cNvSpPr>
                <a:spLocks noChangeArrowheads="1"/>
              </p:cNvSpPr>
              <p:nvPr/>
            </p:nvSpPr>
            <p:spPr bwMode="auto">
              <a:xfrm>
                <a:off x="618" y="696"/>
                <a:ext cx="4998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b="1">
                    <a:latin typeface="Arial" pitchFamily="34" charset="0"/>
                  </a:rPr>
                  <a:t>The sequence is geometric with first term </a:t>
                </a:r>
                <a:r>
                  <a:rPr lang="en-US" i="1"/>
                  <a:t>a</a:t>
                </a:r>
                <a:r>
                  <a:rPr lang="en-US" baseline="-25000"/>
                  <a:t>1</a:t>
                </a:r>
                <a:r>
                  <a:rPr lang="en-US"/>
                  <a:t> = 152</a:t>
                </a:r>
                <a:r>
                  <a:rPr lang="en-US" b="1">
                    <a:latin typeface="Arial" pitchFamily="34" charset="0"/>
                  </a:rPr>
                  <a:t> and common ratio</a:t>
                </a:r>
              </a:p>
            </p:txBody>
          </p:sp>
          <p:sp>
            <p:nvSpPr>
              <p:cNvPr id="17462" name="Text Box 25"/>
              <p:cNvSpPr txBox="1">
                <a:spLocks noChangeArrowheads="1"/>
              </p:cNvSpPr>
              <p:nvPr/>
            </p:nvSpPr>
            <p:spPr bwMode="auto">
              <a:xfrm>
                <a:off x="372" y="693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b="1"/>
                  <a:t>b.</a:t>
                </a:r>
              </a:p>
            </p:txBody>
          </p:sp>
        </p:grpSp>
        <p:grpSp>
          <p:nvGrpSpPr>
            <p:cNvPr id="17449" name="Group 86"/>
            <p:cNvGrpSpPr>
              <a:grpSpLocks/>
            </p:cNvGrpSpPr>
            <p:nvPr/>
          </p:nvGrpSpPr>
          <p:grpSpPr bwMode="auto">
            <a:xfrm>
              <a:off x="684" y="1152"/>
              <a:ext cx="3924" cy="480"/>
              <a:chOff x="369" y="1248"/>
              <a:chExt cx="3924" cy="480"/>
            </a:xfrm>
          </p:grpSpPr>
          <p:sp>
            <p:nvSpPr>
              <p:cNvPr id="17450" name="Rectangle 26"/>
              <p:cNvSpPr>
                <a:spLocks noChangeArrowheads="1"/>
              </p:cNvSpPr>
              <p:nvPr/>
            </p:nvSpPr>
            <p:spPr bwMode="auto">
              <a:xfrm>
                <a:off x="369" y="1341"/>
                <a:ext cx="34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/>
                  <a:t>r </a:t>
                </a:r>
                <a:r>
                  <a:rPr lang="en-US"/>
                  <a:t>=</a:t>
                </a:r>
              </a:p>
            </p:txBody>
          </p:sp>
          <p:grpSp>
            <p:nvGrpSpPr>
              <p:cNvPr id="17451" name="Group 31"/>
              <p:cNvGrpSpPr>
                <a:grpSpLocks/>
              </p:cNvGrpSpPr>
              <p:nvPr/>
            </p:nvGrpSpPr>
            <p:grpSpPr bwMode="auto">
              <a:xfrm>
                <a:off x="684" y="1257"/>
                <a:ext cx="798" cy="471"/>
                <a:chOff x="684" y="1275"/>
                <a:chExt cx="798" cy="471"/>
              </a:xfrm>
            </p:grpSpPr>
            <p:sp>
              <p:nvSpPr>
                <p:cNvPr id="17458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684" y="1275"/>
                  <a:ext cx="72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–76</a:t>
                  </a:r>
                </a:p>
              </p:txBody>
            </p:sp>
            <p:sp>
              <p:nvSpPr>
                <p:cNvPr id="17459" name="Line 29"/>
                <p:cNvSpPr>
                  <a:spLocks noChangeShapeType="1"/>
                </p:cNvSpPr>
                <p:nvPr/>
              </p:nvSpPr>
              <p:spPr bwMode="auto">
                <a:xfrm>
                  <a:off x="714" y="1506"/>
                  <a:ext cx="39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60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714" y="1458"/>
                  <a:ext cx="76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152</a:t>
                  </a:r>
                </a:p>
              </p:txBody>
            </p:sp>
          </p:grpSp>
          <p:sp>
            <p:nvSpPr>
              <p:cNvPr id="17452" name="Rectangle 32"/>
              <p:cNvSpPr>
                <a:spLocks noChangeArrowheads="1"/>
              </p:cNvSpPr>
              <p:nvPr/>
            </p:nvSpPr>
            <p:spPr bwMode="auto">
              <a:xfrm>
                <a:off x="1089" y="1344"/>
                <a:ext cx="2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=</a:t>
                </a:r>
              </a:p>
            </p:txBody>
          </p:sp>
          <p:grpSp>
            <p:nvGrpSpPr>
              <p:cNvPr id="17453" name="Group 37"/>
              <p:cNvGrpSpPr>
                <a:grpSpLocks/>
              </p:cNvGrpSpPr>
              <p:nvPr/>
            </p:nvGrpSpPr>
            <p:grpSpPr bwMode="auto">
              <a:xfrm>
                <a:off x="1284" y="1248"/>
                <a:ext cx="462" cy="480"/>
                <a:chOff x="1212" y="2784"/>
                <a:chExt cx="462" cy="480"/>
              </a:xfrm>
            </p:grpSpPr>
            <p:sp>
              <p:nvSpPr>
                <p:cNvPr id="17455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1212" y="2784"/>
                  <a:ext cx="43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 –1</a:t>
                  </a:r>
                </a:p>
              </p:txBody>
            </p:sp>
            <p:sp>
              <p:nvSpPr>
                <p:cNvPr id="17456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1338" y="2976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/>
                    <a:t>2</a:t>
                  </a:r>
                </a:p>
              </p:txBody>
            </p:sp>
            <p:sp>
              <p:nvSpPr>
                <p:cNvPr id="17457" name="Line 36"/>
                <p:cNvSpPr>
                  <a:spLocks noChangeShapeType="1"/>
                </p:cNvSpPr>
                <p:nvPr/>
              </p:nvSpPr>
              <p:spPr bwMode="auto">
                <a:xfrm>
                  <a:off x="1248" y="3024"/>
                  <a:ext cx="26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454" name="Rectangle 38"/>
              <p:cNvSpPr>
                <a:spLocks noChangeArrowheads="1"/>
              </p:cNvSpPr>
              <p:nvPr/>
            </p:nvSpPr>
            <p:spPr bwMode="auto">
              <a:xfrm>
                <a:off x="1566" y="1296"/>
                <a:ext cx="272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latin typeface="Arial" pitchFamily="34" charset="0"/>
                  </a:rPr>
                  <a:t>.So, a rule for the </a:t>
                </a:r>
                <a:r>
                  <a:rPr lang="en-US" i="1"/>
                  <a:t>nth</a:t>
                </a:r>
                <a:r>
                  <a:rPr lang="en-US" b="1">
                    <a:latin typeface="Arial" pitchFamily="34" charset="0"/>
                  </a:rPr>
                  <a:t> term is:</a:t>
                </a:r>
              </a:p>
            </p:txBody>
          </p:sp>
        </p:grpSp>
      </p:grpSp>
      <p:sp>
        <p:nvSpPr>
          <p:cNvPr id="4136" name="Rectangle 40"/>
          <p:cNvSpPr>
            <a:spLocks noChangeArrowheads="1"/>
          </p:cNvSpPr>
          <p:nvPr/>
        </p:nvSpPr>
        <p:spPr bwMode="auto">
          <a:xfrm>
            <a:off x="533400" y="2895600"/>
            <a:ext cx="1668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0000"/>
                </a:solidFill>
              </a:rPr>
              <a:t>a</a:t>
            </a:r>
            <a:r>
              <a:rPr lang="en-US" i="1" baseline="-25000">
                <a:solidFill>
                  <a:srgbClr val="000000"/>
                </a:solidFill>
              </a:rPr>
              <a:t>n</a:t>
            </a:r>
            <a:r>
              <a:rPr lang="en-US" i="1">
                <a:solidFill>
                  <a:srgbClr val="000000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= </a:t>
            </a:r>
            <a:r>
              <a:rPr lang="en-US" i="1">
                <a:solidFill>
                  <a:srgbClr val="FF001A"/>
                </a:solidFill>
              </a:rPr>
              <a:t>a</a:t>
            </a:r>
            <a:r>
              <a:rPr lang="en-US" baseline="-25000">
                <a:solidFill>
                  <a:srgbClr val="FF001A"/>
                </a:solidFill>
              </a:rPr>
              <a:t>1 </a:t>
            </a:r>
            <a:r>
              <a:rPr lang="en-US" i="1">
                <a:solidFill>
                  <a:srgbClr val="0073F3"/>
                </a:solidFill>
              </a:rPr>
              <a:t>r </a:t>
            </a:r>
            <a:r>
              <a:rPr lang="en-US" i="1" baseline="30000">
                <a:solidFill>
                  <a:srgbClr val="000000"/>
                </a:solidFill>
              </a:rPr>
              <a:t>n – </a:t>
            </a:r>
            <a:r>
              <a:rPr lang="en-US" baseline="30000">
                <a:solidFill>
                  <a:srgbClr val="000000"/>
                </a:solidFill>
              </a:rPr>
              <a:t>1</a:t>
            </a:r>
          </a:p>
        </p:txBody>
      </p:sp>
      <p:grpSp>
        <p:nvGrpSpPr>
          <p:cNvPr id="7" name="Group 88"/>
          <p:cNvGrpSpPr>
            <a:grpSpLocks/>
          </p:cNvGrpSpPr>
          <p:nvPr/>
        </p:nvGrpSpPr>
        <p:grpSpPr bwMode="auto">
          <a:xfrm>
            <a:off x="581025" y="3471863"/>
            <a:ext cx="2052638" cy="838200"/>
            <a:chOff x="366" y="2187"/>
            <a:chExt cx="1293" cy="528"/>
          </a:xfrm>
        </p:grpSpPr>
        <p:sp>
          <p:nvSpPr>
            <p:cNvPr id="17440" name="Rectangle 41"/>
            <p:cNvSpPr>
              <a:spLocks noChangeArrowheads="1"/>
            </p:cNvSpPr>
            <p:nvPr/>
          </p:nvSpPr>
          <p:spPr bwMode="auto">
            <a:xfrm>
              <a:off x="366" y="2325"/>
              <a:ext cx="5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= </a:t>
              </a:r>
              <a:r>
                <a:rPr lang="en-US">
                  <a:solidFill>
                    <a:srgbClr val="FF3300"/>
                  </a:solidFill>
                </a:rPr>
                <a:t>152</a:t>
              </a:r>
            </a:p>
          </p:txBody>
        </p:sp>
        <p:sp>
          <p:nvSpPr>
            <p:cNvPr id="17441" name="Text Box 50"/>
            <p:cNvSpPr txBox="1">
              <a:spLocks noChangeArrowheads="1"/>
            </p:cNvSpPr>
            <p:nvPr/>
          </p:nvSpPr>
          <p:spPr bwMode="auto">
            <a:xfrm>
              <a:off x="825" y="2187"/>
              <a:ext cx="759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400"/>
                <a:t>(   )</a:t>
              </a:r>
            </a:p>
          </p:txBody>
        </p:sp>
        <p:grpSp>
          <p:nvGrpSpPr>
            <p:cNvPr id="17442" name="Group 49"/>
            <p:cNvGrpSpPr>
              <a:grpSpLocks/>
            </p:cNvGrpSpPr>
            <p:nvPr/>
          </p:nvGrpSpPr>
          <p:grpSpPr bwMode="auto">
            <a:xfrm>
              <a:off x="865" y="2235"/>
              <a:ext cx="554" cy="480"/>
              <a:chOff x="886" y="2055"/>
              <a:chExt cx="554" cy="480"/>
            </a:xfrm>
          </p:grpSpPr>
          <p:sp>
            <p:nvSpPr>
              <p:cNvPr id="17444" name="Text Box 43"/>
              <p:cNvSpPr txBox="1">
                <a:spLocks noChangeArrowheads="1"/>
              </p:cNvSpPr>
              <p:nvPr/>
            </p:nvSpPr>
            <p:spPr bwMode="auto">
              <a:xfrm>
                <a:off x="978" y="2055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   </a:t>
                </a:r>
                <a:r>
                  <a:rPr lang="en-US">
                    <a:solidFill>
                      <a:srgbClr val="0073F3"/>
                    </a:solidFill>
                  </a:rPr>
                  <a:t>1</a:t>
                </a:r>
              </a:p>
            </p:txBody>
          </p:sp>
          <p:sp>
            <p:nvSpPr>
              <p:cNvPr id="17445" name="Text Box 44"/>
              <p:cNvSpPr txBox="1">
                <a:spLocks noChangeArrowheads="1"/>
              </p:cNvSpPr>
              <p:nvPr/>
            </p:nvSpPr>
            <p:spPr bwMode="auto">
              <a:xfrm>
                <a:off x="1104" y="2247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0073F3"/>
                    </a:solidFill>
                  </a:rPr>
                  <a:t>2</a:t>
                </a:r>
              </a:p>
            </p:txBody>
          </p:sp>
          <p:sp>
            <p:nvSpPr>
              <p:cNvPr id="17446" name="Line 45"/>
              <p:cNvSpPr>
                <a:spLocks noChangeShapeType="1"/>
              </p:cNvSpPr>
              <p:nvPr/>
            </p:nvSpPr>
            <p:spPr bwMode="auto">
              <a:xfrm>
                <a:off x="1077" y="2295"/>
                <a:ext cx="237" cy="0"/>
              </a:xfrm>
              <a:prstGeom prst="line">
                <a:avLst/>
              </a:prstGeom>
              <a:noFill/>
              <a:ln w="9525">
                <a:solidFill>
                  <a:srgbClr val="0073F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47" name="Rectangle 47"/>
              <p:cNvSpPr>
                <a:spLocks noChangeArrowheads="1"/>
              </p:cNvSpPr>
              <p:nvPr/>
            </p:nvSpPr>
            <p:spPr bwMode="auto">
              <a:xfrm>
                <a:off x="886" y="2121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0073F3"/>
                    </a:solidFill>
                  </a:rPr>
                  <a:t>–</a:t>
                </a:r>
              </a:p>
            </p:txBody>
          </p:sp>
        </p:grpSp>
        <p:sp>
          <p:nvSpPr>
            <p:cNvPr id="17443" name="Rectangle 52"/>
            <p:cNvSpPr>
              <a:spLocks noChangeArrowheads="1"/>
            </p:cNvSpPr>
            <p:nvPr/>
          </p:nvSpPr>
          <p:spPr bwMode="auto">
            <a:xfrm>
              <a:off x="1287" y="2243"/>
              <a:ext cx="37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 baseline="30000">
                  <a:solidFill>
                    <a:srgbClr val="000000"/>
                  </a:solidFill>
                </a:rPr>
                <a:t>n – </a:t>
              </a:r>
              <a:r>
                <a:rPr lang="en-US" baseline="30000">
                  <a:solidFill>
                    <a:srgbClr val="000000"/>
                  </a:solidFill>
                </a:rPr>
                <a:t>1</a:t>
              </a:r>
            </a:p>
          </p:txBody>
        </p:sp>
      </p:grpSp>
      <p:sp>
        <p:nvSpPr>
          <p:cNvPr id="4150" name="Rectangle 54"/>
          <p:cNvSpPr>
            <a:spLocks noChangeArrowheads="1"/>
          </p:cNvSpPr>
          <p:nvPr/>
        </p:nvSpPr>
        <p:spPr bwMode="auto">
          <a:xfrm>
            <a:off x="2600325" y="2879725"/>
            <a:ext cx="23955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Write general rule.</a:t>
            </a:r>
          </a:p>
        </p:txBody>
      </p:sp>
      <p:grpSp>
        <p:nvGrpSpPr>
          <p:cNvPr id="9" name="Group 61"/>
          <p:cNvGrpSpPr>
            <a:grpSpLocks/>
          </p:cNvGrpSpPr>
          <p:nvPr/>
        </p:nvGrpSpPr>
        <p:grpSpPr bwMode="auto">
          <a:xfrm>
            <a:off x="2595563" y="3581400"/>
            <a:ext cx="4572000" cy="701675"/>
            <a:chOff x="1392" y="3062"/>
            <a:chExt cx="2880" cy="442"/>
          </a:xfrm>
        </p:grpSpPr>
        <p:sp>
          <p:nvSpPr>
            <p:cNvPr id="17434" name="Rectangle 60"/>
            <p:cNvSpPr>
              <a:spLocks noChangeArrowheads="1"/>
            </p:cNvSpPr>
            <p:nvPr/>
          </p:nvSpPr>
          <p:spPr bwMode="auto">
            <a:xfrm>
              <a:off x="1392" y="3168"/>
              <a:ext cx="28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73F3"/>
                  </a:solidFill>
                  <a:latin typeface="Arial" pitchFamily="34" charset="0"/>
                </a:rPr>
                <a:t>Substitute </a:t>
              </a:r>
              <a:r>
                <a:rPr lang="en-US" sz="2000">
                  <a:solidFill>
                    <a:srgbClr val="0073F3"/>
                  </a:solidFill>
                </a:rPr>
                <a:t>152</a:t>
              </a:r>
              <a:r>
                <a:rPr lang="en-US" sz="2000" b="1">
                  <a:solidFill>
                    <a:srgbClr val="0073F3"/>
                  </a:solidFill>
                  <a:latin typeface="Arial" pitchFamily="34" charset="0"/>
                </a:rPr>
                <a:t> for </a:t>
              </a:r>
              <a:r>
                <a:rPr lang="en-US" sz="2000" i="1">
                  <a:solidFill>
                    <a:srgbClr val="0073F3"/>
                  </a:solidFill>
                </a:rPr>
                <a:t>a</a:t>
              </a:r>
              <a:r>
                <a:rPr lang="en-US" sz="2000" baseline="-25000">
                  <a:solidFill>
                    <a:srgbClr val="0073F3"/>
                  </a:solidFill>
                </a:rPr>
                <a:t>1</a:t>
              </a:r>
              <a:r>
                <a:rPr lang="en-US" sz="2000" b="1">
                  <a:solidFill>
                    <a:srgbClr val="0073F3"/>
                  </a:solidFill>
                  <a:latin typeface="Arial" pitchFamily="34" charset="0"/>
                </a:rPr>
                <a:t> and          for </a:t>
              </a:r>
              <a:r>
                <a:rPr lang="en-US" sz="2000" i="1">
                  <a:solidFill>
                    <a:srgbClr val="0073F3"/>
                  </a:solidFill>
                </a:rPr>
                <a:t>r</a:t>
              </a:r>
              <a:r>
                <a:rPr lang="en-US" sz="2000" b="1">
                  <a:solidFill>
                    <a:srgbClr val="0073F3"/>
                  </a:solidFill>
                  <a:latin typeface="Arial" pitchFamily="34" charset="0"/>
                </a:rPr>
                <a:t>.</a:t>
              </a:r>
            </a:p>
          </p:txBody>
        </p:sp>
        <p:grpSp>
          <p:nvGrpSpPr>
            <p:cNvPr id="17435" name="Group 55"/>
            <p:cNvGrpSpPr>
              <a:grpSpLocks/>
            </p:cNvGrpSpPr>
            <p:nvPr/>
          </p:nvGrpSpPr>
          <p:grpSpPr bwMode="auto">
            <a:xfrm>
              <a:off x="3279" y="3062"/>
              <a:ext cx="554" cy="442"/>
              <a:chOff x="886" y="2055"/>
              <a:chExt cx="554" cy="442"/>
            </a:xfrm>
          </p:grpSpPr>
          <p:sp>
            <p:nvSpPr>
              <p:cNvPr id="17436" name="Text Box 56"/>
              <p:cNvSpPr txBox="1">
                <a:spLocks noChangeArrowheads="1"/>
              </p:cNvSpPr>
              <p:nvPr/>
            </p:nvSpPr>
            <p:spPr bwMode="auto">
              <a:xfrm>
                <a:off x="978" y="2055"/>
                <a:ext cx="43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000"/>
                  <a:t>   </a:t>
                </a:r>
                <a:r>
                  <a:rPr lang="en-US" sz="2000">
                    <a:solidFill>
                      <a:srgbClr val="0073F3"/>
                    </a:solidFill>
                  </a:rPr>
                  <a:t>1</a:t>
                </a:r>
              </a:p>
            </p:txBody>
          </p:sp>
          <p:sp>
            <p:nvSpPr>
              <p:cNvPr id="17437" name="Text Box 57"/>
              <p:cNvSpPr txBox="1">
                <a:spLocks noChangeArrowheads="1"/>
              </p:cNvSpPr>
              <p:nvPr/>
            </p:nvSpPr>
            <p:spPr bwMode="auto">
              <a:xfrm>
                <a:off x="1104" y="2247"/>
                <a:ext cx="3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000">
                    <a:solidFill>
                      <a:srgbClr val="0073F3"/>
                    </a:solidFill>
                  </a:rPr>
                  <a:t>2</a:t>
                </a:r>
              </a:p>
            </p:txBody>
          </p:sp>
          <p:sp>
            <p:nvSpPr>
              <p:cNvPr id="17438" name="Line 58"/>
              <p:cNvSpPr>
                <a:spLocks noChangeShapeType="1"/>
              </p:cNvSpPr>
              <p:nvPr/>
            </p:nvSpPr>
            <p:spPr bwMode="auto">
              <a:xfrm>
                <a:off x="1077" y="2295"/>
                <a:ext cx="237" cy="0"/>
              </a:xfrm>
              <a:prstGeom prst="line">
                <a:avLst/>
              </a:prstGeom>
              <a:noFill/>
              <a:ln w="9525">
                <a:solidFill>
                  <a:srgbClr val="0073F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39" name="Rectangle 59"/>
              <p:cNvSpPr>
                <a:spLocks noChangeArrowheads="1"/>
              </p:cNvSpPr>
              <p:nvPr/>
            </p:nvSpPr>
            <p:spPr bwMode="auto">
              <a:xfrm>
                <a:off x="886" y="2152"/>
                <a:ext cx="19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solidFill>
                      <a:srgbClr val="0073F3"/>
                    </a:solidFill>
                  </a:rPr>
                  <a:t>–</a:t>
                </a:r>
              </a:p>
            </p:txBody>
          </p:sp>
        </p:grpSp>
      </p:grpSp>
      <p:grpSp>
        <p:nvGrpSpPr>
          <p:cNvPr id="11" name="Group 84"/>
          <p:cNvGrpSpPr>
            <a:grpSpLocks/>
          </p:cNvGrpSpPr>
          <p:nvPr/>
        </p:nvGrpSpPr>
        <p:grpSpPr bwMode="auto">
          <a:xfrm>
            <a:off x="561975" y="4495800"/>
            <a:ext cx="5659438" cy="852488"/>
            <a:chOff x="354" y="2832"/>
            <a:chExt cx="3565" cy="537"/>
          </a:xfrm>
        </p:grpSpPr>
        <p:grpSp>
          <p:nvGrpSpPr>
            <p:cNvPr id="17420" name="Group 76"/>
            <p:cNvGrpSpPr>
              <a:grpSpLocks/>
            </p:cNvGrpSpPr>
            <p:nvPr/>
          </p:nvGrpSpPr>
          <p:grpSpPr bwMode="auto">
            <a:xfrm>
              <a:off x="2454" y="2832"/>
              <a:ext cx="1050" cy="519"/>
              <a:chOff x="2454" y="2832"/>
              <a:chExt cx="1050" cy="519"/>
            </a:xfrm>
          </p:grpSpPr>
          <p:sp>
            <p:nvSpPr>
              <p:cNvPr id="17432" name="Text Box 74"/>
              <p:cNvSpPr txBox="1">
                <a:spLocks noChangeArrowheads="1"/>
              </p:cNvSpPr>
              <p:nvPr/>
            </p:nvSpPr>
            <p:spPr bwMode="auto">
              <a:xfrm>
                <a:off x="2454" y="2832"/>
                <a:ext cx="714" cy="5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4800"/>
                  <a:t>(   )</a:t>
                </a:r>
              </a:p>
            </p:txBody>
          </p:sp>
          <p:sp>
            <p:nvSpPr>
              <p:cNvPr id="17433" name="Rectangle 75"/>
              <p:cNvSpPr>
                <a:spLocks noChangeArrowheads="1"/>
              </p:cNvSpPr>
              <p:nvPr/>
            </p:nvSpPr>
            <p:spPr bwMode="auto">
              <a:xfrm>
                <a:off x="2961" y="2914"/>
                <a:ext cx="543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baseline="30000">
                    <a:solidFill>
                      <a:srgbClr val="000000"/>
                    </a:solidFill>
                  </a:rPr>
                  <a:t>7</a:t>
                </a:r>
                <a:r>
                  <a:rPr lang="en-US" i="1" baseline="30000">
                    <a:solidFill>
                      <a:srgbClr val="000000"/>
                    </a:solidFill>
                  </a:rPr>
                  <a:t> – </a:t>
                </a:r>
                <a:r>
                  <a:rPr lang="en-US" baseline="30000">
                    <a:solidFill>
                      <a:srgbClr val="000000"/>
                    </a:solidFill>
                  </a:rPr>
                  <a:t>1</a:t>
                </a:r>
              </a:p>
            </p:txBody>
          </p:sp>
        </p:grpSp>
        <p:sp>
          <p:nvSpPr>
            <p:cNvPr id="17421" name="Rectangle 62"/>
            <p:cNvSpPr>
              <a:spLocks noChangeArrowheads="1"/>
            </p:cNvSpPr>
            <p:nvPr/>
          </p:nvSpPr>
          <p:spPr bwMode="auto">
            <a:xfrm>
              <a:off x="354" y="2976"/>
              <a:ext cx="214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pitchFamily="34" charset="0"/>
                </a:rPr>
                <a:t>The </a:t>
              </a:r>
              <a:r>
                <a:rPr lang="en-US"/>
                <a:t>7</a:t>
              </a:r>
              <a:r>
                <a:rPr lang="en-US" i="1"/>
                <a:t>th</a:t>
              </a:r>
              <a:r>
                <a:rPr lang="en-US" b="1">
                  <a:latin typeface="Arial" pitchFamily="34" charset="0"/>
                </a:rPr>
                <a:t> term is </a:t>
              </a:r>
              <a:r>
                <a:rPr lang="en-US" i="1"/>
                <a:t>a</a:t>
              </a:r>
              <a:r>
                <a:rPr lang="en-US" baseline="-25000"/>
                <a:t>7</a:t>
              </a:r>
              <a:r>
                <a:rPr lang="en-US"/>
                <a:t> = 152</a:t>
              </a:r>
            </a:p>
          </p:txBody>
        </p:sp>
        <p:grpSp>
          <p:nvGrpSpPr>
            <p:cNvPr id="17422" name="Group 68"/>
            <p:cNvGrpSpPr>
              <a:grpSpLocks/>
            </p:cNvGrpSpPr>
            <p:nvPr/>
          </p:nvGrpSpPr>
          <p:grpSpPr bwMode="auto">
            <a:xfrm>
              <a:off x="2529" y="2889"/>
              <a:ext cx="554" cy="480"/>
              <a:chOff x="2430" y="2889"/>
              <a:chExt cx="554" cy="480"/>
            </a:xfrm>
          </p:grpSpPr>
          <p:sp>
            <p:nvSpPr>
              <p:cNvPr id="17428" name="Text Box 64"/>
              <p:cNvSpPr txBox="1">
                <a:spLocks noChangeArrowheads="1"/>
              </p:cNvSpPr>
              <p:nvPr/>
            </p:nvSpPr>
            <p:spPr bwMode="auto">
              <a:xfrm>
                <a:off x="2522" y="2889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   1</a:t>
                </a:r>
              </a:p>
            </p:txBody>
          </p:sp>
          <p:sp>
            <p:nvSpPr>
              <p:cNvPr id="17429" name="Text Box 65"/>
              <p:cNvSpPr txBox="1">
                <a:spLocks noChangeArrowheads="1"/>
              </p:cNvSpPr>
              <p:nvPr/>
            </p:nvSpPr>
            <p:spPr bwMode="auto">
              <a:xfrm>
                <a:off x="2648" y="3081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2</a:t>
                </a:r>
              </a:p>
            </p:txBody>
          </p:sp>
          <p:sp>
            <p:nvSpPr>
              <p:cNvPr id="17430" name="Line 66"/>
              <p:cNvSpPr>
                <a:spLocks noChangeShapeType="1"/>
              </p:cNvSpPr>
              <p:nvPr/>
            </p:nvSpPr>
            <p:spPr bwMode="auto">
              <a:xfrm>
                <a:off x="2621" y="3129"/>
                <a:ext cx="23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31" name="Rectangle 67"/>
              <p:cNvSpPr>
                <a:spLocks noChangeArrowheads="1"/>
              </p:cNvSpPr>
              <p:nvPr/>
            </p:nvSpPr>
            <p:spPr bwMode="auto">
              <a:xfrm>
                <a:off x="2430" y="2955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–</a:t>
                </a:r>
              </a:p>
            </p:txBody>
          </p:sp>
        </p:grpSp>
        <p:grpSp>
          <p:nvGrpSpPr>
            <p:cNvPr id="17423" name="Group 82"/>
            <p:cNvGrpSpPr>
              <a:grpSpLocks/>
            </p:cNvGrpSpPr>
            <p:nvPr/>
          </p:nvGrpSpPr>
          <p:grpSpPr bwMode="auto">
            <a:xfrm>
              <a:off x="3339" y="2871"/>
              <a:ext cx="580" cy="480"/>
              <a:chOff x="4172" y="3168"/>
              <a:chExt cx="580" cy="480"/>
            </a:xfrm>
          </p:grpSpPr>
          <p:sp>
            <p:nvSpPr>
              <p:cNvPr id="17425" name="Text Box 78"/>
              <p:cNvSpPr txBox="1">
                <a:spLocks noChangeArrowheads="1"/>
              </p:cNvSpPr>
              <p:nvPr/>
            </p:nvSpPr>
            <p:spPr bwMode="auto">
              <a:xfrm>
                <a:off x="4172" y="3168"/>
                <a:ext cx="5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   19</a:t>
                </a:r>
              </a:p>
            </p:txBody>
          </p:sp>
          <p:sp>
            <p:nvSpPr>
              <p:cNvPr id="17426" name="Text Box 79"/>
              <p:cNvSpPr txBox="1">
                <a:spLocks noChangeArrowheads="1"/>
              </p:cNvSpPr>
              <p:nvPr/>
            </p:nvSpPr>
            <p:spPr bwMode="auto">
              <a:xfrm>
                <a:off x="4352" y="3360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8</a:t>
                </a:r>
              </a:p>
            </p:txBody>
          </p:sp>
          <p:sp>
            <p:nvSpPr>
              <p:cNvPr id="17427" name="Line 80"/>
              <p:cNvSpPr>
                <a:spLocks noChangeShapeType="1"/>
              </p:cNvSpPr>
              <p:nvPr/>
            </p:nvSpPr>
            <p:spPr bwMode="auto">
              <a:xfrm>
                <a:off x="4334" y="3408"/>
                <a:ext cx="23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424" name="Rectangle 83"/>
            <p:cNvSpPr>
              <a:spLocks noChangeArrowheads="1"/>
            </p:cNvSpPr>
            <p:nvPr/>
          </p:nvSpPr>
          <p:spPr bwMode="auto">
            <a:xfrm>
              <a:off x="3280" y="2976"/>
              <a:ext cx="2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6" grpId="0" autoUpdateAnimBg="0"/>
      <p:bldP spid="4150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2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0" y="0"/>
          <a:ext cx="91440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3" name="Image" r:id="rId6" imgW="13002794" imgH="1179279" progId="Photoshop.Image.7">
                  <p:embed/>
                </p:oleObj>
              </mc:Choice>
              <mc:Fallback>
                <p:oleObj name="Image" r:id="rId6" imgW="13002794" imgH="1179279" progId="Photoshop.Image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54000" y="266700"/>
            <a:ext cx="219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EXAMPLE 3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2460625" y="293688"/>
            <a:ext cx="5937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D0000"/>
                </a:solidFill>
              </a:rPr>
              <a:t>Write a rule given a term and common ratio</a:t>
            </a:r>
          </a:p>
        </p:txBody>
      </p:sp>
      <p:grpSp>
        <p:nvGrpSpPr>
          <p:cNvPr id="18438" name="Group 66"/>
          <p:cNvGrpSpPr>
            <a:grpSpLocks/>
          </p:cNvGrpSpPr>
          <p:nvPr/>
        </p:nvGrpSpPr>
        <p:grpSpPr bwMode="auto">
          <a:xfrm>
            <a:off x="566738" y="1100138"/>
            <a:ext cx="8196262" cy="1366837"/>
            <a:chOff x="357" y="693"/>
            <a:chExt cx="5163" cy="861"/>
          </a:xfrm>
        </p:grpSpPr>
        <p:sp>
          <p:nvSpPr>
            <p:cNvPr id="18449" name="Rectangle 52"/>
            <p:cNvSpPr>
              <a:spLocks noChangeArrowheads="1"/>
            </p:cNvSpPr>
            <p:nvPr/>
          </p:nvSpPr>
          <p:spPr bwMode="auto">
            <a:xfrm>
              <a:off x="357" y="693"/>
              <a:ext cx="5067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b="1">
                  <a:latin typeface="Arial" pitchFamily="34" charset="0"/>
                </a:rPr>
                <a:t>One term of a geometric sequence is </a:t>
              </a:r>
              <a:r>
                <a:rPr lang="en-US" i="1"/>
                <a:t>a</a:t>
              </a:r>
              <a:r>
                <a:rPr lang="en-US" baseline="-25000"/>
                <a:t>4</a:t>
              </a:r>
              <a:r>
                <a:rPr lang="en-US"/>
                <a:t> =12</a:t>
              </a:r>
              <a:r>
                <a:rPr lang="en-US" b="1">
                  <a:latin typeface="Arial" pitchFamily="34" charset="0"/>
                </a:rPr>
                <a:t>. The common ratio is </a:t>
              </a:r>
              <a:r>
                <a:rPr lang="en-US" i="1"/>
                <a:t>r </a:t>
              </a:r>
              <a:r>
                <a:rPr lang="en-US"/>
                <a:t>= 2</a:t>
              </a:r>
              <a:r>
                <a:rPr lang="en-US" b="1">
                  <a:latin typeface="Arial" pitchFamily="34" charset="0"/>
                </a:rPr>
                <a:t>.</a:t>
              </a:r>
            </a:p>
          </p:txBody>
        </p:sp>
        <p:sp>
          <p:nvSpPr>
            <p:cNvPr id="18450" name="Rectangle 53"/>
            <p:cNvSpPr>
              <a:spLocks noChangeArrowheads="1"/>
            </p:cNvSpPr>
            <p:nvPr/>
          </p:nvSpPr>
          <p:spPr bwMode="auto">
            <a:xfrm>
              <a:off x="363" y="1260"/>
              <a:ext cx="28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/>
                <a:t>a.</a:t>
              </a:r>
              <a:r>
                <a:rPr lang="en-US" b="1">
                  <a:latin typeface="Arial" pitchFamily="34" charset="0"/>
                </a:rPr>
                <a:t> Write a rule for the </a:t>
              </a:r>
              <a:r>
                <a:rPr lang="en-US" i="1"/>
                <a:t>nth</a:t>
              </a:r>
              <a:r>
                <a:rPr lang="en-US" b="1">
                  <a:latin typeface="Arial" pitchFamily="34" charset="0"/>
                </a:rPr>
                <a:t> term.</a:t>
              </a:r>
            </a:p>
          </p:txBody>
        </p:sp>
        <p:sp>
          <p:nvSpPr>
            <p:cNvPr id="18451" name="Rectangle 54"/>
            <p:cNvSpPr>
              <a:spLocks noChangeArrowheads="1"/>
            </p:cNvSpPr>
            <p:nvPr/>
          </p:nvSpPr>
          <p:spPr bwMode="auto">
            <a:xfrm>
              <a:off x="3298" y="1266"/>
              <a:ext cx="22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/>
                <a:t>b.</a:t>
              </a:r>
              <a:r>
                <a:rPr lang="en-US" b="1">
                  <a:latin typeface="Arial" pitchFamily="34" charset="0"/>
                </a:rPr>
                <a:t> Graph the sequence.</a:t>
              </a:r>
            </a:p>
          </p:txBody>
        </p:sp>
      </p:grpSp>
      <p:sp>
        <p:nvSpPr>
          <p:cNvPr id="5175" name="Rectangle 55"/>
          <p:cNvSpPr>
            <a:spLocks noChangeArrowheads="1"/>
          </p:cNvSpPr>
          <p:nvPr/>
        </p:nvSpPr>
        <p:spPr bwMode="auto">
          <a:xfrm>
            <a:off x="571500" y="2667000"/>
            <a:ext cx="1905000" cy="457200"/>
          </a:xfrm>
          <a:prstGeom prst="rect">
            <a:avLst/>
          </a:prstGeom>
          <a:solidFill>
            <a:srgbClr val="7DE5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SOLUTION</a:t>
            </a:r>
          </a:p>
        </p:txBody>
      </p:sp>
      <p:sp>
        <p:nvSpPr>
          <p:cNvPr id="5176" name="Rectangle 56"/>
          <p:cNvSpPr>
            <a:spLocks noChangeArrowheads="1"/>
          </p:cNvSpPr>
          <p:nvPr/>
        </p:nvSpPr>
        <p:spPr bwMode="auto">
          <a:xfrm>
            <a:off x="557213" y="3200400"/>
            <a:ext cx="6454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a.</a:t>
            </a:r>
            <a:r>
              <a:rPr lang="en-US" b="1">
                <a:latin typeface="Arial" pitchFamily="34" charset="0"/>
              </a:rPr>
              <a:t> Use the general rule to find the first term.</a:t>
            </a:r>
          </a:p>
        </p:txBody>
      </p:sp>
      <p:sp>
        <p:nvSpPr>
          <p:cNvPr id="5177" name="Rectangle 57"/>
          <p:cNvSpPr>
            <a:spLocks noChangeArrowheads="1"/>
          </p:cNvSpPr>
          <p:nvPr/>
        </p:nvSpPr>
        <p:spPr bwMode="auto">
          <a:xfrm>
            <a:off x="609600" y="3690938"/>
            <a:ext cx="1668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a</a:t>
            </a:r>
            <a:r>
              <a:rPr lang="en-US" i="1" baseline="-25000"/>
              <a:t>n</a:t>
            </a:r>
            <a:r>
              <a:rPr lang="en-US" i="1"/>
              <a:t> </a:t>
            </a:r>
            <a:r>
              <a:rPr lang="en-US"/>
              <a:t>= </a:t>
            </a:r>
            <a:r>
              <a:rPr lang="en-US" i="1"/>
              <a:t>a</a:t>
            </a:r>
            <a:r>
              <a:rPr lang="en-US" baseline="-25000"/>
              <a:t>1</a:t>
            </a:r>
            <a:r>
              <a:rPr lang="en-US" i="1"/>
              <a:t>r </a:t>
            </a:r>
            <a:r>
              <a:rPr lang="en-US" i="1" baseline="30000"/>
              <a:t>n </a:t>
            </a:r>
            <a:r>
              <a:rPr lang="en-US" baseline="30000"/>
              <a:t>–  1</a:t>
            </a:r>
          </a:p>
        </p:txBody>
      </p:sp>
      <p:sp>
        <p:nvSpPr>
          <p:cNvPr id="5178" name="Rectangle 58"/>
          <p:cNvSpPr>
            <a:spLocks noChangeArrowheads="1"/>
          </p:cNvSpPr>
          <p:nvPr/>
        </p:nvSpPr>
        <p:spPr bwMode="auto">
          <a:xfrm>
            <a:off x="604838" y="4152900"/>
            <a:ext cx="1668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a</a:t>
            </a:r>
            <a:r>
              <a:rPr lang="en-US" baseline="-25000"/>
              <a:t>4</a:t>
            </a:r>
            <a:r>
              <a:rPr lang="en-US" i="1"/>
              <a:t> </a:t>
            </a:r>
            <a:r>
              <a:rPr lang="en-US"/>
              <a:t>= </a:t>
            </a:r>
            <a:r>
              <a:rPr lang="en-US" i="1"/>
              <a:t>a</a:t>
            </a:r>
            <a:r>
              <a:rPr lang="en-US" baseline="-25000"/>
              <a:t>1</a:t>
            </a:r>
            <a:r>
              <a:rPr lang="en-US" i="1"/>
              <a:t>r </a:t>
            </a:r>
            <a:r>
              <a:rPr lang="en-US" baseline="30000"/>
              <a:t>4</a:t>
            </a:r>
            <a:r>
              <a:rPr lang="en-US" i="1" baseline="30000"/>
              <a:t> </a:t>
            </a:r>
            <a:r>
              <a:rPr lang="en-US" baseline="30000"/>
              <a:t>–  1</a:t>
            </a:r>
          </a:p>
        </p:txBody>
      </p:sp>
      <p:sp>
        <p:nvSpPr>
          <p:cNvPr id="5179" name="Rectangle 59"/>
          <p:cNvSpPr>
            <a:spLocks noChangeArrowheads="1"/>
          </p:cNvSpPr>
          <p:nvPr/>
        </p:nvSpPr>
        <p:spPr bwMode="auto">
          <a:xfrm>
            <a:off x="542925" y="4614863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12 = </a:t>
            </a:r>
            <a:r>
              <a:rPr lang="en-US" i="1"/>
              <a:t>a</a:t>
            </a:r>
            <a:r>
              <a:rPr lang="en-US" baseline="-25000"/>
              <a:t>1</a:t>
            </a:r>
            <a:r>
              <a:rPr lang="en-US"/>
              <a:t>(2)</a:t>
            </a:r>
            <a:r>
              <a:rPr lang="en-US" baseline="30000"/>
              <a:t>3</a:t>
            </a:r>
          </a:p>
        </p:txBody>
      </p:sp>
      <p:sp>
        <p:nvSpPr>
          <p:cNvPr id="5180" name="Rectangle 60"/>
          <p:cNvSpPr>
            <a:spLocks noChangeArrowheads="1"/>
          </p:cNvSpPr>
          <p:nvPr/>
        </p:nvSpPr>
        <p:spPr bwMode="auto">
          <a:xfrm>
            <a:off x="481013" y="51054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1.5 = </a:t>
            </a:r>
            <a:r>
              <a:rPr lang="en-US" i="1"/>
              <a:t>a</a:t>
            </a:r>
            <a:r>
              <a:rPr lang="en-US" baseline="-25000"/>
              <a:t>1</a:t>
            </a:r>
          </a:p>
        </p:txBody>
      </p:sp>
      <p:sp>
        <p:nvSpPr>
          <p:cNvPr id="5182" name="Rectangle 62"/>
          <p:cNvSpPr>
            <a:spLocks noChangeArrowheads="1"/>
          </p:cNvSpPr>
          <p:nvPr/>
        </p:nvSpPr>
        <p:spPr bwMode="auto">
          <a:xfrm>
            <a:off x="2443163" y="3689350"/>
            <a:ext cx="23955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Write general rule.</a:t>
            </a:r>
          </a:p>
        </p:txBody>
      </p:sp>
      <p:sp>
        <p:nvSpPr>
          <p:cNvPr id="5183" name="Rectangle 63"/>
          <p:cNvSpPr>
            <a:spLocks noChangeArrowheads="1"/>
          </p:cNvSpPr>
          <p:nvPr/>
        </p:nvSpPr>
        <p:spPr bwMode="auto">
          <a:xfrm>
            <a:off x="2438400" y="4183063"/>
            <a:ext cx="22971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Substitute </a:t>
            </a:r>
            <a:r>
              <a:rPr lang="en-US" sz="2000">
                <a:solidFill>
                  <a:srgbClr val="0073F3"/>
                </a:solidFill>
              </a:rPr>
              <a:t>4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for </a:t>
            </a:r>
            <a:r>
              <a:rPr lang="en-US" sz="2000" i="1">
                <a:solidFill>
                  <a:srgbClr val="0073F3"/>
                </a:solidFill>
              </a:rPr>
              <a:t>n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5184" name="Rectangle 64"/>
          <p:cNvSpPr>
            <a:spLocks noChangeArrowheads="1"/>
          </p:cNvSpPr>
          <p:nvPr/>
        </p:nvSpPr>
        <p:spPr bwMode="auto">
          <a:xfrm>
            <a:off x="2438400" y="4652963"/>
            <a:ext cx="3802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Substitute </a:t>
            </a:r>
            <a:r>
              <a:rPr lang="en-US" sz="2000">
                <a:solidFill>
                  <a:srgbClr val="0073F3"/>
                </a:solidFill>
              </a:rPr>
              <a:t>12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for </a:t>
            </a:r>
            <a:r>
              <a:rPr lang="en-US" sz="2000" i="1">
                <a:solidFill>
                  <a:srgbClr val="0073F3"/>
                </a:solidFill>
              </a:rPr>
              <a:t>a</a:t>
            </a:r>
            <a:r>
              <a:rPr lang="en-US" sz="2000" baseline="-25000">
                <a:solidFill>
                  <a:srgbClr val="0073F3"/>
                </a:solidFill>
              </a:rPr>
              <a:t>4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and </a:t>
            </a:r>
            <a:r>
              <a:rPr lang="en-US" sz="2000">
                <a:solidFill>
                  <a:srgbClr val="0073F3"/>
                </a:solidFill>
              </a:rPr>
              <a:t>2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for </a:t>
            </a:r>
            <a:r>
              <a:rPr lang="en-US" sz="2000" i="1">
                <a:solidFill>
                  <a:srgbClr val="0073F3"/>
                </a:solidFill>
              </a:rPr>
              <a:t>r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5185" name="Rectangle 65"/>
          <p:cNvSpPr>
            <a:spLocks noChangeArrowheads="1"/>
          </p:cNvSpPr>
          <p:nvPr/>
        </p:nvSpPr>
        <p:spPr bwMode="auto">
          <a:xfrm>
            <a:off x="2438400" y="5162550"/>
            <a:ext cx="1619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Solve for </a:t>
            </a:r>
            <a:r>
              <a:rPr lang="en-US" sz="2000" i="1">
                <a:solidFill>
                  <a:srgbClr val="0073F3"/>
                </a:solidFill>
              </a:rPr>
              <a:t>a</a:t>
            </a:r>
            <a:r>
              <a:rPr lang="en-US" sz="2000" baseline="-25000">
                <a:solidFill>
                  <a:srgbClr val="0073F3"/>
                </a:solidFill>
              </a:rPr>
              <a:t>1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5" grpId="0" animBg="1" autoUpdateAnimBg="0"/>
      <p:bldP spid="5176" grpId="0" autoUpdateAnimBg="0"/>
      <p:bldP spid="5177" grpId="0" autoUpdateAnimBg="0"/>
      <p:bldP spid="5178" grpId="0" autoUpdateAnimBg="0"/>
      <p:bldP spid="5179" grpId="0" autoUpdateAnimBg="0"/>
      <p:bldP spid="5180" grpId="0" autoUpdateAnimBg="0"/>
      <p:bldP spid="5182" grpId="0" autoUpdateAnimBg="0"/>
      <p:bldP spid="5183" grpId="0" autoUpdateAnimBg="0"/>
      <p:bldP spid="5184" grpId="0" autoUpdateAnimBg="0"/>
      <p:bldP spid="5185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3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0" y="0"/>
          <a:ext cx="91440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4" name="Image" r:id="rId6" imgW="13002794" imgH="1179279" progId="Photoshop.Image.7">
                  <p:embed/>
                </p:oleObj>
              </mc:Choice>
              <mc:Fallback>
                <p:oleObj name="Image" r:id="rId6" imgW="13002794" imgH="1179279" progId="Photoshop.Image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254000" y="266700"/>
            <a:ext cx="219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EXAMPLE 3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2460625" y="293688"/>
            <a:ext cx="5937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D0000"/>
                </a:solidFill>
              </a:rPr>
              <a:t>Write a rule given a term and common ratio</a:t>
            </a:r>
          </a:p>
        </p:txBody>
      </p:sp>
      <p:sp>
        <p:nvSpPr>
          <p:cNvPr id="19462" name="Rectangle 21"/>
          <p:cNvSpPr>
            <a:spLocks noChangeArrowheads="1"/>
          </p:cNvSpPr>
          <p:nvPr/>
        </p:nvSpPr>
        <p:spPr bwMode="auto">
          <a:xfrm>
            <a:off x="581025" y="1676400"/>
            <a:ext cx="1617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0000"/>
                </a:solidFill>
              </a:rPr>
              <a:t>a</a:t>
            </a:r>
            <a:r>
              <a:rPr lang="en-US" i="1" baseline="-25000">
                <a:solidFill>
                  <a:srgbClr val="000000"/>
                </a:solidFill>
              </a:rPr>
              <a:t>n</a:t>
            </a:r>
            <a:r>
              <a:rPr lang="en-US" i="1">
                <a:solidFill>
                  <a:srgbClr val="000000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= </a:t>
            </a:r>
            <a:r>
              <a:rPr lang="en-US" i="1">
                <a:solidFill>
                  <a:srgbClr val="FF001A"/>
                </a:solidFill>
              </a:rPr>
              <a:t>a</a:t>
            </a:r>
            <a:r>
              <a:rPr lang="en-US" baseline="-25000">
                <a:solidFill>
                  <a:srgbClr val="FF001A"/>
                </a:solidFill>
              </a:rPr>
              <a:t>1</a:t>
            </a:r>
            <a:r>
              <a:rPr lang="en-US" i="1">
                <a:solidFill>
                  <a:srgbClr val="0073F3"/>
                </a:solidFill>
              </a:rPr>
              <a:t>r </a:t>
            </a:r>
            <a:r>
              <a:rPr lang="en-US" i="1" baseline="30000">
                <a:solidFill>
                  <a:srgbClr val="000000"/>
                </a:solidFill>
              </a:rPr>
              <a:t>n –</a:t>
            </a:r>
            <a:r>
              <a:rPr lang="en-US" baseline="30000">
                <a:solidFill>
                  <a:srgbClr val="000000"/>
                </a:solidFill>
              </a:rPr>
              <a:t> 1</a:t>
            </a:r>
          </a:p>
        </p:txBody>
      </p:sp>
      <p:sp>
        <p:nvSpPr>
          <p:cNvPr id="19463" name="Rectangle 22"/>
          <p:cNvSpPr>
            <a:spLocks noChangeArrowheads="1"/>
          </p:cNvSpPr>
          <p:nvPr/>
        </p:nvSpPr>
        <p:spPr bwMode="auto">
          <a:xfrm>
            <a:off x="566738" y="1100138"/>
            <a:ext cx="4244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pitchFamily="34" charset="0"/>
              </a:rPr>
              <a:t>So, a rule for the </a:t>
            </a:r>
            <a:r>
              <a:rPr lang="en-US" i="1"/>
              <a:t>nth</a:t>
            </a:r>
            <a:r>
              <a:rPr lang="en-US" b="1">
                <a:latin typeface="Arial" pitchFamily="34" charset="0"/>
              </a:rPr>
              <a:t> term is:</a:t>
            </a:r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909638" y="2152650"/>
            <a:ext cx="165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= </a:t>
            </a:r>
            <a:r>
              <a:rPr lang="en-US">
                <a:solidFill>
                  <a:srgbClr val="FF001A"/>
                </a:solidFill>
              </a:rPr>
              <a:t>1.5</a:t>
            </a:r>
            <a:r>
              <a:rPr lang="en-US">
                <a:solidFill>
                  <a:srgbClr val="000000"/>
                </a:solidFill>
              </a:rPr>
              <a:t>(</a:t>
            </a:r>
            <a:r>
              <a:rPr lang="en-US">
                <a:solidFill>
                  <a:srgbClr val="0073F3"/>
                </a:solidFill>
              </a:rPr>
              <a:t>2</a:t>
            </a:r>
            <a:r>
              <a:rPr lang="en-US">
                <a:solidFill>
                  <a:srgbClr val="000000"/>
                </a:solidFill>
              </a:rPr>
              <a:t>) </a:t>
            </a:r>
            <a:r>
              <a:rPr lang="en-US" i="1" baseline="30000">
                <a:solidFill>
                  <a:srgbClr val="000000"/>
                </a:solidFill>
              </a:rPr>
              <a:t>n –</a:t>
            </a:r>
            <a:r>
              <a:rPr lang="en-US" baseline="30000">
                <a:solidFill>
                  <a:srgbClr val="000000"/>
                </a:solidFill>
              </a:rPr>
              <a:t> 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9465" name="Rectangle 24"/>
          <p:cNvSpPr>
            <a:spLocks noChangeArrowheads="1"/>
          </p:cNvSpPr>
          <p:nvPr/>
        </p:nvSpPr>
        <p:spPr bwMode="auto">
          <a:xfrm>
            <a:off x="2667000" y="1660525"/>
            <a:ext cx="23955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Write general rule.</a:t>
            </a:r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2643188" y="2147888"/>
            <a:ext cx="38655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Substitute </a:t>
            </a:r>
            <a:r>
              <a:rPr lang="en-US" sz="2000">
                <a:solidFill>
                  <a:srgbClr val="0073F3"/>
                </a:solidFill>
              </a:rPr>
              <a:t>1.5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for </a:t>
            </a:r>
            <a:r>
              <a:rPr lang="en-US" sz="2000" i="1">
                <a:solidFill>
                  <a:srgbClr val="0073F3"/>
                </a:solidFill>
              </a:rPr>
              <a:t>a</a:t>
            </a:r>
            <a:r>
              <a:rPr lang="en-US" sz="2000" baseline="-25000">
                <a:solidFill>
                  <a:srgbClr val="0073F3"/>
                </a:solidFill>
              </a:rPr>
              <a:t>1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and </a:t>
            </a:r>
            <a:r>
              <a:rPr lang="en-US" sz="2000">
                <a:solidFill>
                  <a:srgbClr val="0073F3"/>
                </a:solidFill>
              </a:rPr>
              <a:t>2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for </a:t>
            </a:r>
            <a:r>
              <a:rPr lang="en-US" sz="2000" i="1">
                <a:solidFill>
                  <a:srgbClr val="0073F3"/>
                </a:solidFill>
              </a:rPr>
              <a:t>r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574675" y="2514600"/>
            <a:ext cx="7959725" cy="3786188"/>
            <a:chOff x="362" y="1584"/>
            <a:chExt cx="5014" cy="2385"/>
          </a:xfrm>
        </p:grpSpPr>
        <p:grpSp>
          <p:nvGrpSpPr>
            <p:cNvPr id="19468" name="Group 28"/>
            <p:cNvGrpSpPr>
              <a:grpSpLocks/>
            </p:cNvGrpSpPr>
            <p:nvPr/>
          </p:nvGrpSpPr>
          <p:grpSpPr bwMode="auto">
            <a:xfrm>
              <a:off x="362" y="1603"/>
              <a:ext cx="3286" cy="1668"/>
              <a:chOff x="362" y="1819"/>
              <a:chExt cx="3286" cy="1668"/>
            </a:xfrm>
          </p:grpSpPr>
          <p:sp>
            <p:nvSpPr>
              <p:cNvPr id="19471" name="Rectangle 26"/>
              <p:cNvSpPr>
                <a:spLocks noChangeArrowheads="1"/>
              </p:cNvSpPr>
              <p:nvPr/>
            </p:nvSpPr>
            <p:spPr bwMode="auto">
              <a:xfrm>
                <a:off x="579" y="1819"/>
                <a:ext cx="3069" cy="16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pitchFamily="34" charset="0"/>
                  </a:rPr>
                  <a:t>Create a table of values for the sequence. The graph of the first </a:t>
                </a:r>
                <a:r>
                  <a:rPr lang="en-US"/>
                  <a:t>6 </a:t>
                </a:r>
                <a:r>
                  <a:rPr lang="en-US" b="1">
                    <a:latin typeface="Arial" pitchFamily="34" charset="0"/>
                  </a:rPr>
                  <a:t>terms of the sequence is shown. Notice that the points lie on an exponential curve. This is true for </a:t>
                </a:r>
                <a:r>
                  <a:rPr lang="en-US" b="1" i="1">
                    <a:latin typeface="Arial" pitchFamily="34" charset="0"/>
                  </a:rPr>
                  <a:t>any </a:t>
                </a:r>
                <a:r>
                  <a:rPr lang="en-US" b="1">
                    <a:latin typeface="Arial" pitchFamily="34" charset="0"/>
                  </a:rPr>
                  <a:t>geometric sequence with </a:t>
                </a:r>
                <a:r>
                  <a:rPr lang="en-US" i="1"/>
                  <a:t>r </a:t>
                </a:r>
                <a:r>
                  <a:rPr lang="en-US"/>
                  <a:t>&gt; 0</a:t>
                </a:r>
                <a:r>
                  <a:rPr lang="en-US" b="1">
                    <a:latin typeface="Arial" pitchFamily="34" charset="0"/>
                  </a:rPr>
                  <a:t>.</a:t>
                </a:r>
              </a:p>
            </p:txBody>
          </p:sp>
          <p:sp>
            <p:nvSpPr>
              <p:cNvPr id="19472" name="Rectangle 27"/>
              <p:cNvSpPr>
                <a:spLocks noChangeArrowheads="1"/>
              </p:cNvSpPr>
              <p:nvPr/>
            </p:nvSpPr>
            <p:spPr bwMode="auto">
              <a:xfrm>
                <a:off x="362" y="1824"/>
                <a:ext cx="27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/>
                  <a:t>b.</a:t>
                </a:r>
              </a:p>
            </p:txBody>
          </p:sp>
        </p:grpSp>
        <p:pic>
          <p:nvPicPr>
            <p:cNvPr id="19469" name="Picture 29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0" y="1584"/>
              <a:ext cx="1536" cy="1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70" name="Picture 30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3264"/>
              <a:ext cx="3552" cy="7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7" grpId="0" autoUpdateAnimBg="0"/>
      <p:bldP spid="6169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0" y="0"/>
          <a:ext cx="91440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Image" r:id="rId6" imgW="13002794" imgH="1179279" progId="Photoshop.Image.7">
                  <p:embed/>
                </p:oleObj>
              </mc:Choice>
              <mc:Fallback>
                <p:oleObj name="Image" r:id="rId6" imgW="13002794" imgH="1179279" progId="Photoshop.Image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54000" y="266700"/>
            <a:ext cx="219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EXAMPLE 4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2460625" y="293688"/>
            <a:ext cx="3914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D0000"/>
                </a:solidFill>
              </a:rPr>
              <a:t>Write a rule given two terms</a:t>
            </a:r>
          </a:p>
        </p:txBody>
      </p:sp>
      <p:sp>
        <p:nvSpPr>
          <p:cNvPr id="20486" name="Rectangle 17"/>
          <p:cNvSpPr>
            <a:spLocks noChangeArrowheads="1"/>
          </p:cNvSpPr>
          <p:nvPr/>
        </p:nvSpPr>
        <p:spPr bwMode="auto">
          <a:xfrm>
            <a:off x="576263" y="1095375"/>
            <a:ext cx="78819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Two terms of a geometric sequence are </a:t>
            </a:r>
            <a:r>
              <a:rPr lang="en-US" i="1"/>
              <a:t>a</a:t>
            </a:r>
            <a:r>
              <a:rPr lang="en-US" baseline="-25000"/>
              <a:t>3</a:t>
            </a:r>
            <a:r>
              <a:rPr lang="en-US"/>
              <a:t> = –48</a:t>
            </a:r>
            <a:r>
              <a:rPr lang="en-US" b="1">
                <a:latin typeface="Arial" pitchFamily="34" charset="0"/>
              </a:rPr>
              <a:t> and </a:t>
            </a:r>
            <a:r>
              <a:rPr lang="en-US" i="1"/>
              <a:t>a</a:t>
            </a:r>
            <a:r>
              <a:rPr lang="en-US" baseline="-25000"/>
              <a:t>6 </a:t>
            </a:r>
            <a:r>
              <a:rPr lang="en-US"/>
              <a:t>= 3072</a:t>
            </a:r>
            <a:r>
              <a:rPr lang="en-US" b="1">
                <a:latin typeface="Arial" pitchFamily="34" charset="0"/>
              </a:rPr>
              <a:t>. Find a rule for the </a:t>
            </a:r>
            <a:r>
              <a:rPr lang="en-US" i="1"/>
              <a:t>nth</a:t>
            </a:r>
            <a:r>
              <a:rPr lang="en-US" b="1">
                <a:latin typeface="Arial" pitchFamily="34" charset="0"/>
              </a:rPr>
              <a:t> term.</a:t>
            </a: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557213" y="2133600"/>
            <a:ext cx="1905000" cy="457200"/>
          </a:xfrm>
          <a:prstGeom prst="rect">
            <a:avLst/>
          </a:prstGeom>
          <a:solidFill>
            <a:srgbClr val="7DE5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SOLUTION</a:t>
            </a:r>
          </a:p>
        </p:txBody>
      </p:sp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839788" y="4114800"/>
            <a:ext cx="1617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0000"/>
                </a:solidFill>
              </a:rPr>
              <a:t>a</a:t>
            </a:r>
            <a:r>
              <a:rPr lang="en-US" baseline="-25000">
                <a:solidFill>
                  <a:srgbClr val="FF001A"/>
                </a:solidFill>
              </a:rPr>
              <a:t>3</a:t>
            </a:r>
            <a:r>
              <a:rPr lang="en-US" b="1">
                <a:solidFill>
                  <a:srgbClr val="FF001A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= </a:t>
            </a:r>
            <a:r>
              <a:rPr lang="en-US" i="1">
                <a:solidFill>
                  <a:srgbClr val="000000"/>
                </a:solidFill>
              </a:rPr>
              <a:t>a</a:t>
            </a:r>
            <a:r>
              <a:rPr lang="en-US" baseline="-25000">
                <a:solidFill>
                  <a:srgbClr val="000000"/>
                </a:solidFill>
              </a:rPr>
              <a:t>1</a:t>
            </a:r>
            <a:r>
              <a:rPr lang="en-US" i="1">
                <a:solidFill>
                  <a:srgbClr val="000000"/>
                </a:solidFill>
              </a:rPr>
              <a:t>r </a:t>
            </a:r>
            <a:r>
              <a:rPr lang="en-US" baseline="30000">
                <a:solidFill>
                  <a:srgbClr val="FF001A"/>
                </a:solidFill>
              </a:rPr>
              <a:t>3</a:t>
            </a:r>
            <a:r>
              <a:rPr lang="en-US" b="1" baseline="30000">
                <a:solidFill>
                  <a:srgbClr val="FF001A"/>
                </a:solidFill>
              </a:rPr>
              <a:t> </a:t>
            </a:r>
            <a:r>
              <a:rPr lang="en-US" baseline="30000">
                <a:solidFill>
                  <a:srgbClr val="000000"/>
                </a:solidFill>
              </a:rPr>
              <a:t>– 1</a:t>
            </a:r>
          </a:p>
        </p:txBody>
      </p:sp>
      <p:sp>
        <p:nvSpPr>
          <p:cNvPr id="7189" name="Rectangle 21"/>
          <p:cNvSpPr>
            <a:spLocks noChangeArrowheads="1"/>
          </p:cNvSpPr>
          <p:nvPr/>
        </p:nvSpPr>
        <p:spPr bwMode="auto">
          <a:xfrm>
            <a:off x="833438" y="4748213"/>
            <a:ext cx="1617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0000"/>
                </a:solidFill>
              </a:rPr>
              <a:t>a</a:t>
            </a:r>
            <a:r>
              <a:rPr lang="en-US" baseline="-25000">
                <a:solidFill>
                  <a:srgbClr val="0073F3"/>
                </a:solidFill>
              </a:rPr>
              <a:t>6</a:t>
            </a:r>
            <a:r>
              <a:rPr lang="en-US" b="1">
                <a:solidFill>
                  <a:srgbClr val="FF001A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= </a:t>
            </a:r>
            <a:r>
              <a:rPr lang="en-US" i="1">
                <a:solidFill>
                  <a:srgbClr val="000000"/>
                </a:solidFill>
              </a:rPr>
              <a:t>a</a:t>
            </a:r>
            <a:r>
              <a:rPr lang="en-US" baseline="-25000">
                <a:solidFill>
                  <a:srgbClr val="000000"/>
                </a:solidFill>
              </a:rPr>
              <a:t>1</a:t>
            </a:r>
            <a:r>
              <a:rPr lang="en-US" i="1">
                <a:solidFill>
                  <a:srgbClr val="000000"/>
                </a:solidFill>
              </a:rPr>
              <a:t>r</a:t>
            </a:r>
            <a:r>
              <a:rPr lang="en-US" i="1">
                <a:solidFill>
                  <a:srgbClr val="0073F3"/>
                </a:solidFill>
              </a:rPr>
              <a:t> </a:t>
            </a:r>
            <a:r>
              <a:rPr lang="en-US" baseline="30000">
                <a:solidFill>
                  <a:srgbClr val="0073F3"/>
                </a:solidFill>
              </a:rPr>
              <a:t>6</a:t>
            </a:r>
            <a:r>
              <a:rPr lang="en-US" b="1" baseline="30000">
                <a:solidFill>
                  <a:srgbClr val="FF001A"/>
                </a:solidFill>
              </a:rPr>
              <a:t> </a:t>
            </a:r>
            <a:r>
              <a:rPr lang="en-US" baseline="30000">
                <a:solidFill>
                  <a:srgbClr val="000000"/>
                </a:solidFill>
              </a:rPr>
              <a:t>– 1</a:t>
            </a:r>
          </a:p>
        </p:txBody>
      </p:sp>
      <p:pic>
        <p:nvPicPr>
          <p:cNvPr id="7190" name="Picture 2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088" y="4262438"/>
            <a:ext cx="87630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1" name="Picture 2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4138" y="4895850"/>
            <a:ext cx="87630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92" name="Rectangle 24"/>
          <p:cNvSpPr>
            <a:spLocks noChangeArrowheads="1"/>
          </p:cNvSpPr>
          <p:nvPr/>
        </p:nvSpPr>
        <p:spPr bwMode="auto">
          <a:xfrm>
            <a:off x="3519488" y="4114800"/>
            <a:ext cx="1566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–48 = </a:t>
            </a:r>
            <a:r>
              <a:rPr lang="en-US" i="1"/>
              <a:t>a</a:t>
            </a:r>
            <a:r>
              <a:rPr lang="en-US" baseline="-25000"/>
              <a:t>1 </a:t>
            </a:r>
            <a:r>
              <a:rPr lang="en-US" i="1"/>
              <a:t>r </a:t>
            </a:r>
            <a:r>
              <a:rPr lang="en-US" baseline="30000"/>
              <a:t>2</a:t>
            </a:r>
          </a:p>
        </p:txBody>
      </p:sp>
      <p:sp>
        <p:nvSpPr>
          <p:cNvPr id="7193" name="Rectangle 25"/>
          <p:cNvSpPr>
            <a:spLocks noChangeArrowheads="1"/>
          </p:cNvSpPr>
          <p:nvPr/>
        </p:nvSpPr>
        <p:spPr bwMode="auto">
          <a:xfrm>
            <a:off x="3443288" y="4748213"/>
            <a:ext cx="1668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Utopia-Regular" charset="0"/>
              </a:rPr>
              <a:t>3072 </a:t>
            </a:r>
            <a:r>
              <a:rPr lang="en-US">
                <a:latin typeface="MathematicalPiLTStd-1"/>
              </a:rPr>
              <a:t>= </a:t>
            </a:r>
            <a:r>
              <a:rPr lang="en-US" i="1">
                <a:latin typeface="Utopia-Italic"/>
              </a:rPr>
              <a:t>a</a:t>
            </a:r>
            <a:r>
              <a:rPr lang="en-US" baseline="-25000">
                <a:latin typeface="Utopia-Regular" charset="0"/>
              </a:rPr>
              <a:t>1</a:t>
            </a:r>
            <a:r>
              <a:rPr lang="en-US" i="1">
                <a:latin typeface="Utopia-Italic"/>
              </a:rPr>
              <a:t>r </a:t>
            </a:r>
            <a:r>
              <a:rPr lang="en-US" baseline="30000">
                <a:latin typeface="Utopia-Regular" charset="0"/>
              </a:rPr>
              <a:t>5</a:t>
            </a: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5276850" y="4238625"/>
            <a:ext cx="1468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Equation </a:t>
            </a:r>
            <a:r>
              <a:rPr lang="en-US" sz="2000">
                <a:solidFill>
                  <a:srgbClr val="0073F3"/>
                </a:solidFill>
              </a:rPr>
              <a:t>1</a:t>
            </a:r>
          </a:p>
        </p:txBody>
      </p:sp>
      <p:sp>
        <p:nvSpPr>
          <p:cNvPr id="7195" name="Rectangle 27"/>
          <p:cNvSpPr>
            <a:spLocks noChangeArrowheads="1"/>
          </p:cNvSpPr>
          <p:nvPr/>
        </p:nvSpPr>
        <p:spPr bwMode="auto">
          <a:xfrm>
            <a:off x="5281613" y="4800600"/>
            <a:ext cx="1468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Equation </a:t>
            </a:r>
            <a:r>
              <a:rPr lang="en-US" sz="2000">
                <a:solidFill>
                  <a:srgbClr val="0073F3"/>
                </a:solidFill>
              </a:rPr>
              <a:t>2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361950" y="2674938"/>
            <a:ext cx="8458200" cy="1203325"/>
            <a:chOff x="228" y="1685"/>
            <a:chExt cx="5328" cy="758"/>
          </a:xfrm>
        </p:grpSpPr>
        <p:sp>
          <p:nvSpPr>
            <p:cNvPr id="20497" name="Rectangle 19"/>
            <p:cNvSpPr>
              <a:spLocks noChangeArrowheads="1"/>
            </p:cNvSpPr>
            <p:nvPr/>
          </p:nvSpPr>
          <p:spPr bwMode="auto">
            <a:xfrm>
              <a:off x="1056" y="1695"/>
              <a:ext cx="4500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Write a system of equations using </a:t>
              </a:r>
              <a:r>
                <a:rPr lang="en-US" i="1">
                  <a:solidFill>
                    <a:srgbClr val="000000"/>
                  </a:solidFill>
                </a:rPr>
                <a:t>a</a:t>
              </a:r>
              <a:r>
                <a:rPr lang="en-US" i="1" baseline="-25000">
                  <a:solidFill>
                    <a:srgbClr val="000000"/>
                  </a:solidFill>
                </a:rPr>
                <a:t>n</a:t>
              </a:r>
              <a:r>
                <a:rPr lang="en-US" i="1">
                  <a:solidFill>
                    <a:srgbClr val="000000"/>
                  </a:solidFill>
                </a:rPr>
                <a:t> </a:t>
              </a:r>
              <a:r>
                <a:rPr lang="en-US">
                  <a:solidFill>
                    <a:srgbClr val="000000"/>
                  </a:solidFill>
                </a:rPr>
                <a:t>= </a:t>
              </a:r>
              <a:r>
                <a:rPr lang="en-US" i="1">
                  <a:solidFill>
                    <a:srgbClr val="000000"/>
                  </a:solidFill>
                </a:rPr>
                <a:t>a</a:t>
              </a:r>
              <a:r>
                <a:rPr lang="en-US" baseline="-25000">
                  <a:solidFill>
                    <a:srgbClr val="000000"/>
                  </a:solidFill>
                </a:rPr>
                <a:t>1</a:t>
              </a:r>
              <a:r>
                <a:rPr lang="en-US" i="1">
                  <a:solidFill>
                    <a:srgbClr val="000000"/>
                  </a:solidFill>
                </a:rPr>
                <a:t>r </a:t>
              </a:r>
              <a:r>
                <a:rPr lang="en-US" i="1" baseline="30000">
                  <a:solidFill>
                    <a:srgbClr val="000000"/>
                  </a:solidFill>
                </a:rPr>
                <a:t>n </a:t>
              </a:r>
              <a:r>
                <a:rPr lang="en-US" baseline="30000">
                  <a:solidFill>
                    <a:srgbClr val="000000"/>
                  </a:solidFill>
                </a:rPr>
                <a:t>– 1</a:t>
              </a:r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 and substituting </a:t>
              </a:r>
              <a:r>
                <a:rPr lang="en-US">
                  <a:solidFill>
                    <a:srgbClr val="FF001A"/>
                  </a:solidFill>
                </a:rPr>
                <a:t>3</a:t>
              </a:r>
              <a:r>
                <a:rPr lang="en-US" b="1">
                  <a:solidFill>
                    <a:srgbClr val="FF001A"/>
                  </a:solidFill>
                  <a:latin typeface="Arial" pitchFamily="34" charset="0"/>
                </a:rPr>
                <a:t> </a:t>
              </a:r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for </a:t>
              </a:r>
              <a:r>
                <a:rPr lang="en-US" i="1">
                  <a:solidFill>
                    <a:srgbClr val="000000"/>
                  </a:solidFill>
                </a:rPr>
                <a:t>n</a:t>
              </a:r>
              <a:r>
                <a:rPr lang="en-US" b="1" i="1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(Equation </a:t>
              </a:r>
              <a:r>
                <a:rPr lang="en-US">
                  <a:solidFill>
                    <a:srgbClr val="000000"/>
                  </a:solidFill>
                </a:rPr>
                <a:t>1</a:t>
              </a:r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) and then </a:t>
              </a:r>
              <a:r>
                <a:rPr lang="en-US">
                  <a:solidFill>
                    <a:srgbClr val="0073F3"/>
                  </a:solidFill>
                </a:rPr>
                <a:t>6</a:t>
              </a:r>
              <a:r>
                <a:rPr lang="en-US" b="1">
                  <a:solidFill>
                    <a:srgbClr val="00CDFF"/>
                  </a:solidFill>
                  <a:latin typeface="Arial" pitchFamily="34" charset="0"/>
                </a:rPr>
                <a:t> </a:t>
              </a:r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for </a:t>
              </a:r>
              <a:r>
                <a:rPr lang="en-US" i="1">
                  <a:solidFill>
                    <a:srgbClr val="000000"/>
                  </a:solidFill>
                </a:rPr>
                <a:t>n</a:t>
              </a:r>
              <a:r>
                <a:rPr lang="en-US" b="1" i="1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(Equation </a:t>
              </a:r>
              <a:r>
                <a:rPr lang="en-US">
                  <a:solidFill>
                    <a:srgbClr val="000000"/>
                  </a:solidFill>
                </a:rPr>
                <a:t>2</a:t>
              </a:r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).</a:t>
              </a:r>
            </a:p>
          </p:txBody>
        </p:sp>
        <p:sp>
          <p:nvSpPr>
            <p:cNvPr id="20498" name="Rectangle 28"/>
            <p:cNvSpPr>
              <a:spLocks noChangeArrowheads="1"/>
            </p:cNvSpPr>
            <p:nvPr/>
          </p:nvSpPr>
          <p:spPr bwMode="auto">
            <a:xfrm>
              <a:off x="228" y="1685"/>
              <a:ext cx="7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3300"/>
                  </a:solidFill>
                  <a:latin typeface="Arial" pitchFamily="34" charset="0"/>
                </a:rPr>
                <a:t>STEP 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6" grpId="0" animBg="1" autoUpdateAnimBg="0"/>
      <p:bldP spid="7188" grpId="0" autoUpdateAnimBg="0"/>
      <p:bldP spid="7189" grpId="0" autoUpdateAnimBg="0"/>
      <p:bldP spid="7192" grpId="0" autoUpdateAnimBg="0"/>
      <p:bldP spid="7193" grpId="0" autoUpdateAnimBg="0"/>
      <p:bldP spid="7194" grpId="0" autoUpdateAnimBg="0"/>
      <p:bldP spid="7195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0" y="0"/>
          <a:ext cx="91440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Image" r:id="rId6" imgW="13002794" imgH="1179279" progId="Photoshop.Image.7">
                  <p:embed/>
                </p:oleObj>
              </mc:Choice>
              <mc:Fallback>
                <p:oleObj name="Image" r:id="rId6" imgW="13002794" imgH="1179279" progId="Photoshop.Image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54000" y="266700"/>
            <a:ext cx="219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EXAMPLE 1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2460625" y="293688"/>
            <a:ext cx="4010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D001A"/>
                </a:solidFill>
              </a:rPr>
              <a:t>Identify arithmetic sequences</a:t>
            </a:r>
            <a:endParaRPr lang="en-US" b="1">
              <a:solidFill>
                <a:srgbClr val="CC0000"/>
              </a:solidFill>
            </a:endParaRPr>
          </a:p>
        </p:txBody>
      </p:sp>
      <p:sp>
        <p:nvSpPr>
          <p:cNvPr id="3078" name="Rectangle 22"/>
          <p:cNvSpPr>
            <a:spLocks noChangeArrowheads="1"/>
          </p:cNvSpPr>
          <p:nvPr/>
        </p:nvSpPr>
        <p:spPr bwMode="auto">
          <a:xfrm>
            <a:off x="609600" y="2093913"/>
            <a:ext cx="356711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Each difference is </a:t>
            </a:r>
            <a:r>
              <a:rPr lang="en-US">
                <a:solidFill>
                  <a:srgbClr val="000000"/>
                </a:solidFill>
              </a:rPr>
              <a:t>5</a:t>
            </a:r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, so the sequence is arithmetic.</a:t>
            </a:r>
          </a:p>
        </p:txBody>
      </p:sp>
      <p:sp>
        <p:nvSpPr>
          <p:cNvPr id="3079" name="Rectangle 23"/>
          <p:cNvSpPr>
            <a:spLocks noChangeArrowheads="1"/>
          </p:cNvSpPr>
          <p:nvPr/>
        </p:nvSpPr>
        <p:spPr bwMode="auto">
          <a:xfrm>
            <a:off x="698500" y="1355725"/>
            <a:ext cx="1539875" cy="457200"/>
          </a:xfrm>
          <a:prstGeom prst="rect">
            <a:avLst/>
          </a:prstGeom>
          <a:solidFill>
            <a:srgbClr val="FFCB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ANSWER</a:t>
            </a:r>
          </a:p>
        </p:txBody>
      </p:sp>
      <p:sp>
        <p:nvSpPr>
          <p:cNvPr id="3080" name="Rectangle 25"/>
          <p:cNvSpPr>
            <a:spLocks noChangeArrowheads="1"/>
          </p:cNvSpPr>
          <p:nvPr/>
        </p:nvSpPr>
        <p:spPr bwMode="auto">
          <a:xfrm>
            <a:off x="5032375" y="1322388"/>
            <a:ext cx="1539875" cy="457200"/>
          </a:xfrm>
          <a:prstGeom prst="rect">
            <a:avLst/>
          </a:prstGeom>
          <a:solidFill>
            <a:srgbClr val="FFCB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ANSWER</a:t>
            </a:r>
          </a:p>
        </p:txBody>
      </p:sp>
      <p:sp>
        <p:nvSpPr>
          <p:cNvPr id="3081" name="Rectangle 26"/>
          <p:cNvSpPr>
            <a:spLocks noChangeArrowheads="1"/>
          </p:cNvSpPr>
          <p:nvPr/>
        </p:nvSpPr>
        <p:spPr bwMode="auto">
          <a:xfrm>
            <a:off x="4981575" y="2041525"/>
            <a:ext cx="3657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>
                <a:latin typeface="Arial" pitchFamily="34" charset="0"/>
              </a:rPr>
              <a:t>The differences are not constant, so the  sequence is not arithmetic.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1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0" y="0"/>
          <a:ext cx="91440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2" name="Image" r:id="rId6" imgW="13002794" imgH="1179279" progId="Photoshop.Image.7">
                  <p:embed/>
                </p:oleObj>
              </mc:Choice>
              <mc:Fallback>
                <p:oleObj name="Image" r:id="rId6" imgW="13002794" imgH="1179279" progId="Photoshop.Image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54000" y="266700"/>
            <a:ext cx="219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EXAMPLE 4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460625" y="293688"/>
            <a:ext cx="3914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D0000"/>
                </a:solidFill>
              </a:rPr>
              <a:t>Write a rule given two terms</a:t>
            </a:r>
          </a:p>
        </p:txBody>
      </p:sp>
      <p:grpSp>
        <p:nvGrpSpPr>
          <p:cNvPr id="21510" name="Group 46"/>
          <p:cNvGrpSpPr>
            <a:grpSpLocks/>
          </p:cNvGrpSpPr>
          <p:nvPr/>
        </p:nvGrpSpPr>
        <p:grpSpPr bwMode="auto">
          <a:xfrm>
            <a:off x="376238" y="1085850"/>
            <a:ext cx="3935412" cy="471488"/>
            <a:chOff x="237" y="684"/>
            <a:chExt cx="2479" cy="297"/>
          </a:xfrm>
        </p:grpSpPr>
        <p:sp>
          <p:nvSpPr>
            <p:cNvPr id="21539" name="Rectangle 18"/>
            <p:cNvSpPr>
              <a:spLocks noChangeArrowheads="1"/>
            </p:cNvSpPr>
            <p:nvPr/>
          </p:nvSpPr>
          <p:spPr bwMode="auto">
            <a:xfrm>
              <a:off x="237" y="684"/>
              <a:ext cx="7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3300"/>
                  </a:solidFill>
                  <a:latin typeface="Arial" pitchFamily="34" charset="0"/>
                </a:rPr>
                <a:t>STEP 2</a:t>
              </a:r>
            </a:p>
          </p:txBody>
        </p:sp>
        <p:sp>
          <p:nvSpPr>
            <p:cNvPr id="21540" name="Rectangle 19"/>
            <p:cNvSpPr>
              <a:spLocks noChangeArrowheads="1"/>
            </p:cNvSpPr>
            <p:nvPr/>
          </p:nvSpPr>
          <p:spPr bwMode="auto">
            <a:xfrm>
              <a:off x="978" y="693"/>
              <a:ext cx="17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pitchFamily="34" charset="0"/>
                </a:rPr>
                <a:t>Solve the system.</a:t>
              </a:r>
            </a:p>
          </p:txBody>
        </p:sp>
      </p:grpSp>
      <p:grpSp>
        <p:nvGrpSpPr>
          <p:cNvPr id="21511" name="Group 47"/>
          <p:cNvGrpSpPr>
            <a:grpSpLocks/>
          </p:cNvGrpSpPr>
          <p:nvPr/>
        </p:nvGrpSpPr>
        <p:grpSpPr bwMode="auto">
          <a:xfrm>
            <a:off x="538163" y="1609725"/>
            <a:ext cx="1611312" cy="762000"/>
            <a:chOff x="339" y="1014"/>
            <a:chExt cx="1015" cy="480"/>
          </a:xfrm>
        </p:grpSpPr>
        <p:grpSp>
          <p:nvGrpSpPr>
            <p:cNvPr id="21534" name="Group 20"/>
            <p:cNvGrpSpPr>
              <a:grpSpLocks/>
            </p:cNvGrpSpPr>
            <p:nvPr/>
          </p:nvGrpSpPr>
          <p:grpSpPr bwMode="auto">
            <a:xfrm>
              <a:off x="339" y="1014"/>
              <a:ext cx="480" cy="480"/>
              <a:chOff x="2544" y="1344"/>
              <a:chExt cx="480" cy="480"/>
            </a:xfrm>
          </p:grpSpPr>
          <p:sp>
            <p:nvSpPr>
              <p:cNvPr id="21536" name="Rectangle 21"/>
              <p:cNvSpPr>
                <a:spLocks noChangeArrowheads="1"/>
              </p:cNvSpPr>
              <p:nvPr/>
            </p:nvSpPr>
            <p:spPr bwMode="auto">
              <a:xfrm>
                <a:off x="2544" y="1344"/>
                <a:ext cx="45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 –48</a:t>
                </a:r>
              </a:p>
            </p:txBody>
          </p:sp>
          <p:sp>
            <p:nvSpPr>
              <p:cNvPr id="21537" name="Rectangle 22"/>
              <p:cNvSpPr>
                <a:spLocks noChangeArrowheads="1"/>
              </p:cNvSpPr>
              <p:nvPr/>
            </p:nvSpPr>
            <p:spPr bwMode="auto">
              <a:xfrm>
                <a:off x="2701" y="1536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/>
                  <a:t>r</a:t>
                </a:r>
                <a:r>
                  <a:rPr lang="en-US" baseline="30000"/>
                  <a:t>2</a:t>
                </a:r>
              </a:p>
            </p:txBody>
          </p:sp>
          <p:sp>
            <p:nvSpPr>
              <p:cNvPr id="21538" name="Line 23"/>
              <p:cNvSpPr>
                <a:spLocks noChangeShapeType="1"/>
              </p:cNvSpPr>
              <p:nvPr/>
            </p:nvSpPr>
            <p:spPr bwMode="auto">
              <a:xfrm>
                <a:off x="2592" y="1578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535" name="Rectangle 24"/>
            <p:cNvSpPr>
              <a:spLocks noChangeArrowheads="1"/>
            </p:cNvSpPr>
            <p:nvPr/>
          </p:nvSpPr>
          <p:spPr bwMode="auto">
            <a:xfrm>
              <a:off x="864" y="1110"/>
              <a:ext cx="49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=</a:t>
              </a:r>
              <a:r>
                <a:rPr lang="en-US">
                  <a:latin typeface="MathematicalPiLTStd-1"/>
                </a:rPr>
                <a:t>  </a:t>
              </a:r>
              <a:r>
                <a:rPr lang="en-US" i="1"/>
                <a:t>a</a:t>
              </a:r>
              <a:r>
                <a:rPr lang="en-US" baseline="-25000"/>
                <a:t>1</a:t>
              </a:r>
            </a:p>
          </p:txBody>
        </p:sp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657225" y="2128838"/>
            <a:ext cx="3171825" cy="762000"/>
            <a:chOff x="414" y="1341"/>
            <a:chExt cx="1998" cy="480"/>
          </a:xfrm>
        </p:grpSpPr>
        <p:sp>
          <p:nvSpPr>
            <p:cNvPr id="21528" name="Rectangle 25"/>
            <p:cNvSpPr>
              <a:spLocks noChangeArrowheads="1"/>
            </p:cNvSpPr>
            <p:nvPr/>
          </p:nvSpPr>
          <p:spPr bwMode="auto">
            <a:xfrm>
              <a:off x="414" y="1437"/>
              <a:ext cx="6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3072 =</a:t>
              </a:r>
            </a:p>
          </p:txBody>
        </p:sp>
        <p:grpSp>
          <p:nvGrpSpPr>
            <p:cNvPr id="21529" name="Group 26"/>
            <p:cNvGrpSpPr>
              <a:grpSpLocks/>
            </p:cNvGrpSpPr>
            <p:nvPr/>
          </p:nvGrpSpPr>
          <p:grpSpPr bwMode="auto">
            <a:xfrm>
              <a:off x="1032" y="1341"/>
              <a:ext cx="480" cy="480"/>
              <a:chOff x="2544" y="1344"/>
              <a:chExt cx="480" cy="480"/>
            </a:xfrm>
          </p:grpSpPr>
          <p:sp>
            <p:nvSpPr>
              <p:cNvPr id="21531" name="Rectangle 27"/>
              <p:cNvSpPr>
                <a:spLocks noChangeArrowheads="1"/>
              </p:cNvSpPr>
              <p:nvPr/>
            </p:nvSpPr>
            <p:spPr bwMode="auto">
              <a:xfrm>
                <a:off x="2544" y="1344"/>
                <a:ext cx="45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 –48</a:t>
                </a:r>
              </a:p>
            </p:txBody>
          </p:sp>
          <p:sp>
            <p:nvSpPr>
              <p:cNvPr id="21532" name="Rectangle 28"/>
              <p:cNvSpPr>
                <a:spLocks noChangeArrowheads="1"/>
              </p:cNvSpPr>
              <p:nvPr/>
            </p:nvSpPr>
            <p:spPr bwMode="auto">
              <a:xfrm>
                <a:off x="2701" y="1536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/>
                  <a:t>r</a:t>
                </a:r>
                <a:r>
                  <a:rPr lang="en-US" baseline="30000"/>
                  <a:t>2</a:t>
                </a:r>
              </a:p>
            </p:txBody>
          </p:sp>
          <p:sp>
            <p:nvSpPr>
              <p:cNvPr id="21533" name="Line 29"/>
              <p:cNvSpPr>
                <a:spLocks noChangeShapeType="1"/>
              </p:cNvSpPr>
              <p:nvPr/>
            </p:nvSpPr>
            <p:spPr bwMode="auto">
              <a:xfrm>
                <a:off x="2592" y="1578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530" name="Text Box 30"/>
            <p:cNvSpPr txBox="1">
              <a:spLocks noChangeArrowheads="1"/>
            </p:cNvSpPr>
            <p:nvPr/>
          </p:nvSpPr>
          <p:spPr bwMode="auto">
            <a:xfrm>
              <a:off x="1500" y="1419"/>
              <a:ext cx="9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(</a:t>
              </a:r>
              <a:r>
                <a:rPr lang="en-US" i="1"/>
                <a:t>r</a:t>
              </a:r>
              <a:r>
                <a:rPr lang="en-US" baseline="30000"/>
                <a:t>5</a:t>
              </a:r>
              <a:r>
                <a:rPr lang="en-US"/>
                <a:t> )</a:t>
              </a:r>
            </a:p>
          </p:txBody>
        </p:sp>
      </p:grpSp>
      <p:sp>
        <p:nvSpPr>
          <p:cNvPr id="8223" name="Rectangle 31"/>
          <p:cNvSpPr>
            <a:spLocks noChangeArrowheads="1"/>
          </p:cNvSpPr>
          <p:nvPr/>
        </p:nvSpPr>
        <p:spPr bwMode="auto">
          <a:xfrm>
            <a:off x="654050" y="2828925"/>
            <a:ext cx="1795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3072 = –48</a:t>
            </a:r>
            <a:r>
              <a:rPr lang="en-US" i="1"/>
              <a:t>r</a:t>
            </a:r>
            <a:r>
              <a:rPr lang="en-US" baseline="30000"/>
              <a:t>3</a:t>
            </a:r>
          </a:p>
        </p:txBody>
      </p:sp>
      <p:sp>
        <p:nvSpPr>
          <p:cNvPr id="8224" name="Rectangle 32"/>
          <p:cNvSpPr>
            <a:spLocks noChangeArrowheads="1"/>
          </p:cNvSpPr>
          <p:nvPr/>
        </p:nvSpPr>
        <p:spPr bwMode="auto">
          <a:xfrm>
            <a:off x="973138" y="3305175"/>
            <a:ext cx="931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–4 = </a:t>
            </a:r>
            <a:r>
              <a:rPr lang="en-US" i="1"/>
              <a:t>r</a:t>
            </a:r>
          </a:p>
        </p:txBody>
      </p:sp>
      <p:sp>
        <p:nvSpPr>
          <p:cNvPr id="8225" name="Rectangle 33"/>
          <p:cNvSpPr>
            <a:spLocks noChangeArrowheads="1"/>
          </p:cNvSpPr>
          <p:nvPr/>
        </p:nvSpPr>
        <p:spPr bwMode="auto">
          <a:xfrm>
            <a:off x="739775" y="3743325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–48 = </a:t>
            </a:r>
            <a:r>
              <a:rPr lang="en-US" i="1"/>
              <a:t>a</a:t>
            </a:r>
            <a:r>
              <a:rPr lang="en-US" baseline="-25000"/>
              <a:t>1</a:t>
            </a:r>
            <a:r>
              <a:rPr lang="en-US"/>
              <a:t>(–4)</a:t>
            </a:r>
            <a:r>
              <a:rPr lang="en-US" baseline="30000"/>
              <a:t>2</a:t>
            </a:r>
          </a:p>
        </p:txBody>
      </p:sp>
      <p:sp>
        <p:nvSpPr>
          <p:cNvPr id="8226" name="Rectangle 34"/>
          <p:cNvSpPr>
            <a:spLocks noChangeArrowheads="1"/>
          </p:cNvSpPr>
          <p:nvPr/>
        </p:nvSpPr>
        <p:spPr bwMode="auto">
          <a:xfrm>
            <a:off x="885825" y="42291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–3 = </a:t>
            </a:r>
            <a:r>
              <a:rPr lang="en-US" i="1"/>
              <a:t>a</a:t>
            </a:r>
            <a:r>
              <a:rPr lang="en-US" baseline="-25000"/>
              <a:t>1</a:t>
            </a:r>
          </a:p>
        </p:txBody>
      </p:sp>
      <p:sp>
        <p:nvSpPr>
          <p:cNvPr id="8227" name="Rectangle 35"/>
          <p:cNvSpPr>
            <a:spLocks noChangeArrowheads="1"/>
          </p:cNvSpPr>
          <p:nvPr/>
        </p:nvSpPr>
        <p:spPr bwMode="auto">
          <a:xfrm>
            <a:off x="371475" y="4800600"/>
            <a:ext cx="1233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3300"/>
                </a:solidFill>
                <a:latin typeface="Arial" pitchFamily="34" charset="0"/>
              </a:rPr>
              <a:t>STEP 3</a:t>
            </a:r>
          </a:p>
        </p:txBody>
      </p:sp>
      <p:sp>
        <p:nvSpPr>
          <p:cNvPr id="8228" name="Rectangle 36"/>
          <p:cNvSpPr>
            <a:spLocks noChangeArrowheads="1"/>
          </p:cNvSpPr>
          <p:nvPr/>
        </p:nvSpPr>
        <p:spPr bwMode="auto">
          <a:xfrm>
            <a:off x="990600" y="5124450"/>
            <a:ext cx="1617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a</a:t>
            </a:r>
            <a:r>
              <a:rPr lang="en-US" i="1" baseline="-25000"/>
              <a:t>n</a:t>
            </a:r>
            <a:r>
              <a:rPr lang="en-US" i="1"/>
              <a:t> </a:t>
            </a:r>
            <a:r>
              <a:rPr lang="en-US"/>
              <a:t>= </a:t>
            </a:r>
            <a:r>
              <a:rPr lang="en-US" i="1"/>
              <a:t>a</a:t>
            </a:r>
            <a:r>
              <a:rPr lang="en-US" baseline="-25000"/>
              <a:t>1</a:t>
            </a:r>
            <a:r>
              <a:rPr lang="en-US" i="1"/>
              <a:t>r </a:t>
            </a:r>
            <a:r>
              <a:rPr lang="en-US" i="1" baseline="30000"/>
              <a:t>n </a:t>
            </a:r>
            <a:r>
              <a:rPr lang="en-US" baseline="30000"/>
              <a:t>– 1</a:t>
            </a:r>
          </a:p>
        </p:txBody>
      </p:sp>
      <p:sp>
        <p:nvSpPr>
          <p:cNvPr id="8229" name="Rectangle 37"/>
          <p:cNvSpPr>
            <a:spLocks noChangeArrowheads="1"/>
          </p:cNvSpPr>
          <p:nvPr/>
        </p:nvSpPr>
        <p:spPr bwMode="auto">
          <a:xfrm>
            <a:off x="990600" y="5700713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a</a:t>
            </a:r>
            <a:r>
              <a:rPr lang="en-US" i="1" baseline="-25000"/>
              <a:t>n</a:t>
            </a:r>
            <a:r>
              <a:rPr lang="en-US" i="1"/>
              <a:t> </a:t>
            </a:r>
            <a:r>
              <a:rPr lang="en-US"/>
              <a:t>= – 3(–4)</a:t>
            </a:r>
            <a:r>
              <a:rPr lang="en-US" i="1" baseline="30000"/>
              <a:t>n </a:t>
            </a:r>
            <a:r>
              <a:rPr lang="en-US" baseline="30000"/>
              <a:t>– 1</a:t>
            </a:r>
          </a:p>
        </p:txBody>
      </p:sp>
      <p:sp>
        <p:nvSpPr>
          <p:cNvPr id="21520" name="Rectangle 38"/>
          <p:cNvSpPr>
            <a:spLocks noChangeArrowheads="1"/>
          </p:cNvSpPr>
          <p:nvPr/>
        </p:nvSpPr>
        <p:spPr bwMode="auto">
          <a:xfrm>
            <a:off x="3173413" y="1709738"/>
            <a:ext cx="2973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Solve Equation </a:t>
            </a:r>
            <a:r>
              <a:rPr lang="en-US" sz="2000">
                <a:solidFill>
                  <a:srgbClr val="0073F3"/>
                </a:solidFill>
              </a:rPr>
              <a:t>1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for </a:t>
            </a:r>
            <a:r>
              <a:rPr lang="en-US" sz="2000" i="1">
                <a:solidFill>
                  <a:srgbClr val="0073F3"/>
                </a:solidFill>
              </a:rPr>
              <a:t>a</a:t>
            </a:r>
            <a:r>
              <a:rPr lang="en-US" sz="2000" baseline="-25000">
                <a:solidFill>
                  <a:srgbClr val="0073F3"/>
                </a:solidFill>
              </a:rPr>
              <a:t>1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8231" name="Rectangle 39"/>
          <p:cNvSpPr>
            <a:spLocks noChangeArrowheads="1"/>
          </p:cNvSpPr>
          <p:nvPr/>
        </p:nvSpPr>
        <p:spPr bwMode="auto">
          <a:xfrm>
            <a:off x="3195638" y="2295525"/>
            <a:ext cx="38084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Substitute for </a:t>
            </a:r>
            <a:r>
              <a:rPr lang="en-US" sz="2000" i="1">
                <a:solidFill>
                  <a:srgbClr val="0073F3"/>
                </a:solidFill>
              </a:rPr>
              <a:t>a</a:t>
            </a:r>
            <a:r>
              <a:rPr lang="en-US" sz="2000" baseline="-25000">
                <a:solidFill>
                  <a:srgbClr val="0073F3"/>
                </a:solidFill>
              </a:rPr>
              <a:t>1</a:t>
            </a:r>
            <a:r>
              <a:rPr lang="en-US" sz="2000" b="1" baseline="-25000">
                <a:solidFill>
                  <a:srgbClr val="0073F3"/>
                </a:solidFill>
                <a:latin typeface="Arial" pitchFamily="34" charset="0"/>
              </a:rPr>
              <a:t> 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in Equation </a:t>
            </a:r>
            <a:r>
              <a:rPr lang="en-US" sz="2000">
                <a:solidFill>
                  <a:srgbClr val="0073F3"/>
                </a:solidFill>
              </a:rPr>
              <a:t>2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8232" name="Rectangle 40"/>
          <p:cNvSpPr>
            <a:spLocks noChangeArrowheads="1"/>
          </p:cNvSpPr>
          <p:nvPr/>
        </p:nvSpPr>
        <p:spPr bwMode="auto">
          <a:xfrm>
            <a:off x="3186113" y="2890838"/>
            <a:ext cx="12398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Simplify.</a:t>
            </a:r>
          </a:p>
        </p:txBody>
      </p:sp>
      <p:sp>
        <p:nvSpPr>
          <p:cNvPr id="8233" name="Rectangle 41"/>
          <p:cNvSpPr>
            <a:spLocks noChangeArrowheads="1"/>
          </p:cNvSpPr>
          <p:nvPr/>
        </p:nvSpPr>
        <p:spPr bwMode="auto">
          <a:xfrm>
            <a:off x="3200400" y="3365500"/>
            <a:ext cx="1508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Solve for </a:t>
            </a:r>
            <a:r>
              <a:rPr lang="en-US" sz="2000" i="1">
                <a:solidFill>
                  <a:srgbClr val="0073F3"/>
                </a:solidFill>
              </a:rPr>
              <a:t>r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8234" name="Rectangle 42"/>
          <p:cNvSpPr>
            <a:spLocks noChangeArrowheads="1"/>
          </p:cNvSpPr>
          <p:nvPr/>
        </p:nvSpPr>
        <p:spPr bwMode="auto">
          <a:xfrm>
            <a:off x="3200400" y="3814763"/>
            <a:ext cx="37211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Substitute for </a:t>
            </a:r>
            <a:r>
              <a:rPr lang="en-US" sz="2000" i="1">
                <a:solidFill>
                  <a:srgbClr val="0073F3"/>
                </a:solidFill>
              </a:rPr>
              <a:t>r</a:t>
            </a:r>
            <a:r>
              <a:rPr lang="en-US" sz="2000" b="1" i="1">
                <a:solidFill>
                  <a:srgbClr val="0073F3"/>
                </a:solidFill>
                <a:latin typeface="Arial" pitchFamily="34" charset="0"/>
              </a:rPr>
              <a:t> 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in Equation </a:t>
            </a:r>
            <a:r>
              <a:rPr lang="en-US" sz="2000">
                <a:solidFill>
                  <a:srgbClr val="0073F3"/>
                </a:solidFill>
              </a:rPr>
              <a:t>1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8235" name="Rectangle 43"/>
          <p:cNvSpPr>
            <a:spLocks noChangeArrowheads="1"/>
          </p:cNvSpPr>
          <p:nvPr/>
        </p:nvSpPr>
        <p:spPr bwMode="auto">
          <a:xfrm>
            <a:off x="3200400" y="4271963"/>
            <a:ext cx="1619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Solve for </a:t>
            </a:r>
            <a:r>
              <a:rPr lang="en-US" sz="2000" i="1">
                <a:solidFill>
                  <a:srgbClr val="0073F3"/>
                </a:solidFill>
              </a:rPr>
              <a:t>a</a:t>
            </a:r>
            <a:r>
              <a:rPr lang="en-US" sz="2000" baseline="-25000">
                <a:solidFill>
                  <a:srgbClr val="0073F3"/>
                </a:solidFill>
              </a:rPr>
              <a:t>1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8236" name="Rectangle 44"/>
          <p:cNvSpPr>
            <a:spLocks noChangeArrowheads="1"/>
          </p:cNvSpPr>
          <p:nvPr/>
        </p:nvSpPr>
        <p:spPr bwMode="auto">
          <a:xfrm>
            <a:off x="3192463" y="5270500"/>
            <a:ext cx="23955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Write general rule.</a:t>
            </a:r>
          </a:p>
        </p:txBody>
      </p:sp>
      <p:sp>
        <p:nvSpPr>
          <p:cNvPr id="8237" name="Rectangle 45"/>
          <p:cNvSpPr>
            <a:spLocks noChangeArrowheads="1"/>
          </p:cNvSpPr>
          <p:nvPr/>
        </p:nvSpPr>
        <p:spPr bwMode="auto">
          <a:xfrm>
            <a:off x="3197225" y="5738813"/>
            <a:ext cx="2859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Substitute for </a:t>
            </a:r>
            <a:r>
              <a:rPr lang="en-US" sz="2000" i="1">
                <a:solidFill>
                  <a:srgbClr val="0073F3"/>
                </a:solidFill>
              </a:rPr>
              <a:t>a</a:t>
            </a:r>
            <a:r>
              <a:rPr lang="en-US" sz="2000" baseline="-25000">
                <a:solidFill>
                  <a:srgbClr val="0073F3"/>
                </a:solidFill>
              </a:rPr>
              <a:t>1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and </a:t>
            </a:r>
            <a:r>
              <a:rPr lang="en-US" sz="2000" i="1">
                <a:solidFill>
                  <a:srgbClr val="0073F3"/>
                </a:solidFill>
                <a:latin typeface="Arial" pitchFamily="34" charset="0"/>
              </a:rPr>
              <a:t>r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3" grpId="0" autoUpdateAnimBg="0"/>
      <p:bldP spid="8224" grpId="0" autoUpdateAnimBg="0"/>
      <p:bldP spid="8225" grpId="0" autoUpdateAnimBg="0"/>
      <p:bldP spid="8226" grpId="0" autoUpdateAnimBg="0"/>
      <p:bldP spid="8227" grpId="0" autoUpdateAnimBg="0"/>
      <p:bldP spid="8228" grpId="0" autoUpdateAnimBg="0"/>
      <p:bldP spid="8229" grpId="0" autoUpdateAnimBg="0"/>
      <p:bldP spid="8231" grpId="0" autoUpdateAnimBg="0"/>
      <p:bldP spid="8232" grpId="0" autoUpdateAnimBg="0"/>
      <p:bldP spid="8233" grpId="0" autoUpdateAnimBg="0"/>
      <p:bldP spid="8234" grpId="0" autoUpdateAnimBg="0"/>
      <p:bldP spid="8235" grpId="0" autoUpdateAnimBg="0"/>
      <p:bldP spid="8236" grpId="0" autoUpdateAnimBg="0"/>
      <p:bldP spid="8237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3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4"/>
          <p:cNvGraphicFramePr>
            <a:graphicFrameLocks noChangeAspect="1"/>
          </p:cNvGraphicFramePr>
          <p:nvPr/>
        </p:nvGraphicFramePr>
        <p:xfrm>
          <a:off x="0" y="0"/>
          <a:ext cx="91440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2" name="Image" r:id="rId6" imgW="11682540" imgH="1053597" progId="Photoshop.Image.8">
                  <p:embed/>
                </p:oleObj>
              </mc:Choice>
              <mc:Fallback>
                <p:oleObj name="Image" r:id="rId6" imgW="11682540" imgH="1053597" progId="Photoshop.Imag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319088" y="300038"/>
            <a:ext cx="301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GUIDED PRACTICE</a:t>
            </a:r>
          </a:p>
        </p:txBody>
      </p:sp>
      <p:sp>
        <p:nvSpPr>
          <p:cNvPr id="22533" name="Text Box 6"/>
          <p:cNvSpPr txBox="1">
            <a:spLocks noChangeArrowheads="1"/>
          </p:cNvSpPr>
          <p:nvPr/>
        </p:nvSpPr>
        <p:spPr bwMode="auto">
          <a:xfrm>
            <a:off x="3679825" y="280988"/>
            <a:ext cx="355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CC0000"/>
                </a:solidFill>
              </a:rPr>
              <a:t>for Examples 2, 3 and 4</a:t>
            </a:r>
          </a:p>
        </p:txBody>
      </p:sp>
      <p:sp>
        <p:nvSpPr>
          <p:cNvPr id="22534" name="Rectangle 16"/>
          <p:cNvSpPr>
            <a:spLocks noChangeArrowheads="1"/>
          </p:cNvSpPr>
          <p:nvPr/>
        </p:nvSpPr>
        <p:spPr bwMode="auto">
          <a:xfrm>
            <a:off x="517525" y="1111250"/>
            <a:ext cx="668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>
                <a:latin typeface="Arial" pitchFamily="34" charset="0"/>
              </a:rPr>
              <a:t>Write a rule for the </a:t>
            </a:r>
            <a:r>
              <a:rPr lang="en-US" i="1"/>
              <a:t>n</a:t>
            </a:r>
            <a:r>
              <a:rPr lang="en-US" baseline="30000">
                <a:latin typeface="Arial" pitchFamily="34" charset="0"/>
              </a:rPr>
              <a:t>th</a:t>
            </a:r>
            <a:r>
              <a:rPr lang="en-US" b="1">
                <a:latin typeface="Arial" pitchFamily="34" charset="0"/>
              </a:rPr>
              <a:t> term of the geometric sequence. Then find </a:t>
            </a:r>
            <a:r>
              <a:rPr lang="en-US" i="1"/>
              <a:t>a</a:t>
            </a:r>
            <a:r>
              <a:rPr lang="en-US" baseline="-25000"/>
              <a:t>8</a:t>
            </a:r>
            <a:r>
              <a:rPr lang="en-US" b="1">
                <a:latin typeface="Arial" pitchFamily="34" charset="0"/>
              </a:rPr>
              <a:t>.</a:t>
            </a:r>
          </a:p>
        </p:txBody>
      </p:sp>
      <p:sp>
        <p:nvSpPr>
          <p:cNvPr id="22535" name="Rectangle 17"/>
          <p:cNvSpPr>
            <a:spLocks noChangeArrowheads="1"/>
          </p:cNvSpPr>
          <p:nvPr/>
        </p:nvSpPr>
        <p:spPr bwMode="auto">
          <a:xfrm>
            <a:off x="517525" y="1927225"/>
            <a:ext cx="292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4.    </a:t>
            </a:r>
            <a:r>
              <a:rPr lang="en-US"/>
              <a:t>3, 15, 75, 375, . . .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609600" y="2819400"/>
            <a:ext cx="3155950" cy="457200"/>
            <a:chOff x="384" y="1776"/>
            <a:chExt cx="1988" cy="288"/>
          </a:xfrm>
        </p:grpSpPr>
        <p:sp>
          <p:nvSpPr>
            <p:cNvPr id="22549" name="Text Box 44"/>
            <p:cNvSpPr txBox="1">
              <a:spLocks noChangeArrowheads="1"/>
            </p:cNvSpPr>
            <p:nvPr/>
          </p:nvSpPr>
          <p:spPr bwMode="auto">
            <a:xfrm>
              <a:off x="384" y="1776"/>
              <a:ext cx="970" cy="288"/>
            </a:xfrm>
            <a:prstGeom prst="rect">
              <a:avLst/>
            </a:prstGeom>
            <a:solidFill>
              <a:srgbClr val="FFCB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" pitchFamily="34" charset="0"/>
                </a:rPr>
                <a:t>ANSWER</a:t>
              </a:r>
            </a:p>
          </p:txBody>
        </p:sp>
        <p:sp>
          <p:nvSpPr>
            <p:cNvPr id="22550" name="Rectangle 45"/>
            <p:cNvSpPr>
              <a:spLocks noChangeArrowheads="1"/>
            </p:cNvSpPr>
            <p:nvPr/>
          </p:nvSpPr>
          <p:spPr bwMode="auto">
            <a:xfrm>
              <a:off x="1632" y="1776"/>
              <a:ext cx="7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234,375</a:t>
              </a:r>
            </a:p>
          </p:txBody>
        </p:sp>
      </p:grp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3657600" y="2805113"/>
            <a:ext cx="2047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;  a</a:t>
            </a:r>
            <a:r>
              <a:rPr lang="en-US" baseline="-25000"/>
              <a:t>n</a:t>
            </a:r>
            <a:r>
              <a:rPr lang="en-US"/>
              <a:t> = 3( 5 )</a:t>
            </a:r>
            <a:r>
              <a:rPr lang="en-US" i="1" baseline="30000"/>
              <a:t>n </a:t>
            </a:r>
            <a:r>
              <a:rPr lang="en-US" baseline="30000"/>
              <a:t>– 1</a:t>
            </a:r>
          </a:p>
        </p:txBody>
      </p:sp>
      <p:sp>
        <p:nvSpPr>
          <p:cNvPr id="3121" name="Rectangle 49"/>
          <p:cNvSpPr>
            <a:spLocks noChangeArrowheads="1"/>
          </p:cNvSpPr>
          <p:nvPr/>
        </p:nvSpPr>
        <p:spPr bwMode="auto">
          <a:xfrm>
            <a:off x="534988" y="3549650"/>
            <a:ext cx="2500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5.    </a:t>
            </a:r>
            <a:r>
              <a:rPr lang="en-US" i="1"/>
              <a:t>a</a:t>
            </a:r>
            <a:r>
              <a:rPr lang="en-US" baseline="-25000"/>
              <a:t>6</a:t>
            </a:r>
            <a:r>
              <a:rPr lang="en-US"/>
              <a:t> = –96, </a:t>
            </a:r>
            <a:r>
              <a:rPr lang="en-US" i="1"/>
              <a:t>r </a:t>
            </a:r>
            <a:r>
              <a:rPr lang="en-US"/>
              <a:t>= 2</a:t>
            </a:r>
          </a:p>
        </p:txBody>
      </p: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646113" y="4343400"/>
            <a:ext cx="4410075" cy="457200"/>
            <a:chOff x="336" y="3072"/>
            <a:chExt cx="2778" cy="288"/>
          </a:xfrm>
        </p:grpSpPr>
        <p:sp>
          <p:nvSpPr>
            <p:cNvPr id="22547" name="Text Box 51"/>
            <p:cNvSpPr txBox="1">
              <a:spLocks noChangeArrowheads="1"/>
            </p:cNvSpPr>
            <p:nvPr/>
          </p:nvSpPr>
          <p:spPr bwMode="auto">
            <a:xfrm>
              <a:off x="336" y="3072"/>
              <a:ext cx="970" cy="288"/>
            </a:xfrm>
            <a:prstGeom prst="rect">
              <a:avLst/>
            </a:prstGeom>
            <a:solidFill>
              <a:srgbClr val="FFCB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" pitchFamily="34" charset="0"/>
                </a:rPr>
                <a:t>ANSWER</a:t>
              </a:r>
            </a:p>
          </p:txBody>
        </p:sp>
        <p:sp>
          <p:nvSpPr>
            <p:cNvPr id="22548" name="Rectangle 52"/>
            <p:cNvSpPr>
              <a:spLocks noChangeArrowheads="1"/>
            </p:cNvSpPr>
            <p:nvPr/>
          </p:nvSpPr>
          <p:spPr bwMode="auto">
            <a:xfrm>
              <a:off x="1488" y="3072"/>
              <a:ext cx="16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–</a:t>
              </a:r>
              <a:r>
                <a:rPr lang="en-US">
                  <a:solidFill>
                    <a:srgbClr val="000000"/>
                  </a:solidFill>
                </a:rPr>
                <a:t>384; </a:t>
              </a:r>
              <a:r>
                <a:rPr lang="en-US"/>
                <a:t>a</a:t>
              </a:r>
              <a:r>
                <a:rPr lang="en-US" baseline="-25000"/>
                <a:t>n</a:t>
              </a:r>
              <a:r>
                <a:rPr lang="en-US">
                  <a:solidFill>
                    <a:srgbClr val="000000"/>
                  </a:solidFill>
                </a:rPr>
                <a:t> = </a:t>
              </a:r>
              <a:r>
                <a:rPr lang="en-US"/>
                <a:t>–</a:t>
              </a:r>
              <a:r>
                <a:rPr lang="en-US">
                  <a:solidFill>
                    <a:srgbClr val="000000"/>
                  </a:solidFill>
                </a:rPr>
                <a:t>3(2)</a:t>
              </a:r>
              <a:r>
                <a:rPr lang="en-US" i="1" baseline="30000"/>
                <a:t>n</a:t>
              </a:r>
              <a:r>
                <a:rPr lang="en-US" b="1" baseline="30000">
                  <a:solidFill>
                    <a:srgbClr val="FF001A"/>
                  </a:solidFill>
                </a:rPr>
                <a:t> </a:t>
              </a:r>
              <a:r>
                <a:rPr lang="en-US" baseline="30000">
                  <a:solidFill>
                    <a:srgbClr val="000000"/>
                  </a:solidFill>
                </a:rPr>
                <a:t>– 1</a:t>
              </a:r>
            </a:p>
          </p:txBody>
        </p:sp>
      </p:grpSp>
      <p:sp>
        <p:nvSpPr>
          <p:cNvPr id="3125" name="Rectangle 53"/>
          <p:cNvSpPr>
            <a:spLocks noChangeArrowheads="1"/>
          </p:cNvSpPr>
          <p:nvPr/>
        </p:nvSpPr>
        <p:spPr bwMode="auto">
          <a:xfrm>
            <a:off x="533400" y="5105400"/>
            <a:ext cx="2863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6.    </a:t>
            </a:r>
            <a:r>
              <a:rPr lang="en-US" i="1"/>
              <a:t>a</a:t>
            </a:r>
            <a:r>
              <a:rPr lang="en-US" baseline="-25000"/>
              <a:t>2</a:t>
            </a:r>
            <a:r>
              <a:rPr lang="en-US"/>
              <a:t> = –12, </a:t>
            </a:r>
            <a:r>
              <a:rPr lang="en-US" i="1"/>
              <a:t>a</a:t>
            </a:r>
            <a:r>
              <a:rPr lang="en-US" baseline="-25000"/>
              <a:t>4</a:t>
            </a:r>
            <a:r>
              <a:rPr lang="en-US"/>
              <a:t> = – 3</a:t>
            </a:r>
          </a:p>
        </p:txBody>
      </p:sp>
      <p:grpSp>
        <p:nvGrpSpPr>
          <p:cNvPr id="4" name="Group 59"/>
          <p:cNvGrpSpPr>
            <a:grpSpLocks/>
          </p:cNvGrpSpPr>
          <p:nvPr/>
        </p:nvGrpSpPr>
        <p:grpSpPr bwMode="auto">
          <a:xfrm>
            <a:off x="4956175" y="5664200"/>
            <a:ext cx="415925" cy="736600"/>
            <a:chOff x="1757" y="3568"/>
            <a:chExt cx="262" cy="464"/>
          </a:xfrm>
        </p:grpSpPr>
        <p:sp>
          <p:nvSpPr>
            <p:cNvPr id="22544" name="Text Box 55"/>
            <p:cNvSpPr txBox="1">
              <a:spLocks noChangeArrowheads="1"/>
            </p:cNvSpPr>
            <p:nvPr/>
          </p:nvSpPr>
          <p:spPr bwMode="auto">
            <a:xfrm>
              <a:off x="1789" y="356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/>
                <a:t>1</a:t>
              </a:r>
            </a:p>
          </p:txBody>
        </p:sp>
        <p:sp>
          <p:nvSpPr>
            <p:cNvPr id="22545" name="Text Box 56"/>
            <p:cNvSpPr txBox="1">
              <a:spLocks noChangeArrowheads="1"/>
            </p:cNvSpPr>
            <p:nvPr/>
          </p:nvSpPr>
          <p:spPr bwMode="auto">
            <a:xfrm>
              <a:off x="1757" y="3744"/>
              <a:ext cx="2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/>
                <a:t> 2</a:t>
              </a:r>
            </a:p>
          </p:txBody>
        </p:sp>
        <p:sp>
          <p:nvSpPr>
            <p:cNvPr id="22546" name="Line 57"/>
            <p:cNvSpPr>
              <a:spLocks noChangeShapeType="1"/>
            </p:cNvSpPr>
            <p:nvPr/>
          </p:nvSpPr>
          <p:spPr bwMode="auto">
            <a:xfrm>
              <a:off x="1779" y="380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37" name="Rectangle 65"/>
          <p:cNvSpPr>
            <a:spLocks noChangeArrowheads="1"/>
          </p:cNvSpPr>
          <p:nvPr/>
        </p:nvSpPr>
        <p:spPr bwMode="auto">
          <a:xfrm>
            <a:off x="2498725" y="5781675"/>
            <a:ext cx="4816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/>
              <a:t>–</a:t>
            </a:r>
            <a:r>
              <a:rPr lang="en-US">
                <a:solidFill>
                  <a:srgbClr val="000000"/>
                </a:solidFill>
              </a:rPr>
              <a:t>0.1875 ; </a:t>
            </a:r>
            <a:r>
              <a:rPr lang="en-US"/>
              <a:t>an</a:t>
            </a:r>
            <a:r>
              <a:rPr lang="en-US">
                <a:solidFill>
                  <a:srgbClr val="000000"/>
                </a:solidFill>
              </a:rPr>
              <a:t> = </a:t>
            </a:r>
            <a:r>
              <a:rPr lang="en-US"/>
              <a:t>–24(     )</a:t>
            </a:r>
            <a:r>
              <a:rPr lang="en-US" i="1" baseline="30000"/>
              <a:t>n </a:t>
            </a:r>
            <a:r>
              <a:rPr lang="en-US" baseline="30000"/>
              <a:t>– 1</a:t>
            </a:r>
          </a:p>
        </p:txBody>
      </p:sp>
      <p:sp>
        <p:nvSpPr>
          <p:cNvPr id="3139" name="Text Box 67"/>
          <p:cNvSpPr txBox="1">
            <a:spLocks noChangeArrowheads="1"/>
          </p:cNvSpPr>
          <p:nvPr/>
        </p:nvSpPr>
        <p:spPr bwMode="auto">
          <a:xfrm>
            <a:off x="685800" y="5791200"/>
            <a:ext cx="1539875" cy="457200"/>
          </a:xfrm>
          <a:prstGeom prst="rect">
            <a:avLst/>
          </a:prstGeom>
          <a:solidFill>
            <a:srgbClr val="FFCB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latin typeface="Arial" pitchFamily="34" charset="0"/>
              </a:rPr>
              <a:t>ANSWER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9" grpId="0"/>
      <p:bldP spid="3121" grpId="0"/>
      <p:bldP spid="3125" grpId="0"/>
      <p:bldP spid="3137" grpId="0"/>
      <p:bldP spid="31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3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4"/>
          <p:cNvGraphicFramePr>
            <a:graphicFrameLocks noChangeAspect="1"/>
          </p:cNvGraphicFramePr>
          <p:nvPr/>
        </p:nvGraphicFramePr>
        <p:xfrm>
          <a:off x="0" y="0"/>
          <a:ext cx="91440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Image" r:id="rId6" imgW="11682540" imgH="1053597" progId="Photoshop.Image.8">
                  <p:embed/>
                </p:oleObj>
              </mc:Choice>
              <mc:Fallback>
                <p:oleObj name="Image" r:id="rId6" imgW="11682540" imgH="1053597" progId="Photoshop.Imag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319088" y="300038"/>
            <a:ext cx="301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GUIDED PRACTICE</a:t>
            </a:r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3679825" y="280988"/>
            <a:ext cx="355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CC0000"/>
                </a:solidFill>
              </a:rPr>
              <a:t>for Example 1</a:t>
            </a:r>
          </a:p>
        </p:txBody>
      </p:sp>
      <p:sp>
        <p:nvSpPr>
          <p:cNvPr id="4102" name="Rectangle 10"/>
          <p:cNvSpPr>
            <a:spLocks noChangeArrowheads="1"/>
          </p:cNvSpPr>
          <p:nvPr/>
        </p:nvSpPr>
        <p:spPr bwMode="auto">
          <a:xfrm>
            <a:off x="585788" y="1104900"/>
            <a:ext cx="7543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520700" indent="-520700">
              <a:spcBef>
                <a:spcPct val="50000"/>
              </a:spcBef>
            </a:pPr>
            <a:r>
              <a:rPr lang="en-US" b="1"/>
              <a:t>1.</a:t>
            </a:r>
            <a:r>
              <a:rPr lang="en-US" b="1">
                <a:latin typeface="Utopia-Bold" charset="0"/>
              </a:rPr>
              <a:t>    </a:t>
            </a:r>
            <a:r>
              <a:rPr lang="en-US" b="1">
                <a:latin typeface="Arial" pitchFamily="34" charset="0"/>
              </a:rPr>
              <a:t>Tell whether the sequence</a:t>
            </a:r>
            <a:r>
              <a:rPr lang="en-US">
                <a:latin typeface="Utopia-Regular" charset="0"/>
              </a:rPr>
              <a:t> </a:t>
            </a:r>
            <a:r>
              <a:rPr lang="en-US"/>
              <a:t>17, 14, 11, 8, 5, . . .</a:t>
            </a:r>
            <a:r>
              <a:rPr lang="en-US" b="1">
                <a:latin typeface="Arial" pitchFamily="34" charset="0"/>
              </a:rPr>
              <a:t> is arithmetic. </a:t>
            </a:r>
            <a:r>
              <a:rPr lang="en-US" b="1" i="1">
                <a:latin typeface="Arial" pitchFamily="34" charset="0"/>
              </a:rPr>
              <a:t>Explain </a:t>
            </a:r>
            <a:r>
              <a:rPr lang="en-US" b="1">
                <a:latin typeface="Arial" pitchFamily="34" charset="0"/>
              </a:rPr>
              <a:t>why or why not.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457200" y="2208213"/>
            <a:ext cx="7192963" cy="822325"/>
            <a:chOff x="369" y="3490"/>
            <a:chExt cx="4531" cy="518"/>
          </a:xfrm>
        </p:grpSpPr>
        <p:sp>
          <p:nvSpPr>
            <p:cNvPr id="4104" name="Rectangle 21"/>
            <p:cNvSpPr>
              <a:spLocks noChangeArrowheads="1"/>
            </p:cNvSpPr>
            <p:nvPr/>
          </p:nvSpPr>
          <p:spPr bwMode="auto">
            <a:xfrm>
              <a:off x="369" y="3552"/>
              <a:ext cx="970" cy="288"/>
            </a:xfrm>
            <a:prstGeom prst="rect">
              <a:avLst/>
            </a:prstGeom>
            <a:solidFill>
              <a:srgbClr val="FFCB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ANSWER</a:t>
              </a:r>
            </a:p>
          </p:txBody>
        </p:sp>
        <p:sp>
          <p:nvSpPr>
            <p:cNvPr id="4105" name="Text Box 22"/>
            <p:cNvSpPr txBox="1">
              <a:spLocks noChangeArrowheads="1"/>
            </p:cNvSpPr>
            <p:nvPr/>
          </p:nvSpPr>
          <p:spPr bwMode="auto">
            <a:xfrm>
              <a:off x="1478" y="3490"/>
              <a:ext cx="3422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" pitchFamily="34" charset="0"/>
                </a:rPr>
                <a:t>Arithmetic; </a:t>
              </a:r>
            </a:p>
            <a:p>
              <a:pPr eaLnBrk="1" hangingPunct="1"/>
              <a:r>
                <a:rPr lang="en-US" b="1">
                  <a:latin typeface="Arial" pitchFamily="34" charset="0"/>
                </a:rPr>
                <a:t>There is a common differences of </a:t>
              </a:r>
              <a:r>
                <a:rPr lang="en-US"/>
                <a:t>–3</a:t>
              </a:r>
              <a:endParaRPr lang="en-US" b="1"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3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4"/>
          <p:cNvGraphicFramePr>
            <a:graphicFrameLocks noChangeAspect="1"/>
          </p:cNvGraphicFramePr>
          <p:nvPr/>
        </p:nvGraphicFramePr>
        <p:xfrm>
          <a:off x="0" y="0"/>
          <a:ext cx="91440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Image" r:id="rId6" imgW="13002794" imgH="1179279" progId="Photoshop.Image.7">
                  <p:embed/>
                </p:oleObj>
              </mc:Choice>
              <mc:Fallback>
                <p:oleObj name="Image" r:id="rId6" imgW="13002794" imgH="1179279" progId="Photoshop.Image.7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254000" y="266700"/>
            <a:ext cx="219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EXAMPLE 2</a:t>
            </a:r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2460625" y="293688"/>
            <a:ext cx="3887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D0000"/>
                </a:solidFill>
              </a:rPr>
              <a:t>Write a rule for the</a:t>
            </a:r>
            <a:r>
              <a:rPr lang="en-US">
                <a:solidFill>
                  <a:srgbClr val="CD0000"/>
                </a:solidFill>
              </a:rPr>
              <a:t> </a:t>
            </a:r>
            <a:r>
              <a:rPr lang="en-US" i="1">
                <a:solidFill>
                  <a:srgbClr val="CD0000"/>
                </a:solidFill>
              </a:rPr>
              <a:t>n</a:t>
            </a:r>
            <a:r>
              <a:rPr lang="en-US">
                <a:solidFill>
                  <a:srgbClr val="CD0000"/>
                </a:solidFill>
              </a:rPr>
              <a:t>th</a:t>
            </a:r>
            <a:r>
              <a:rPr lang="en-US" b="1">
                <a:solidFill>
                  <a:srgbClr val="CD0000"/>
                </a:solidFill>
              </a:rPr>
              <a:t> term</a:t>
            </a:r>
          </a:p>
        </p:txBody>
      </p:sp>
      <p:sp>
        <p:nvSpPr>
          <p:cNvPr id="5126" name="Rectangle 8"/>
          <p:cNvSpPr>
            <a:spLocks noChangeArrowheads="1"/>
          </p:cNvSpPr>
          <p:nvPr/>
        </p:nvSpPr>
        <p:spPr bwMode="auto">
          <a:xfrm>
            <a:off x="1108075" y="1905000"/>
            <a:ext cx="2698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a.     </a:t>
            </a:r>
            <a:r>
              <a:rPr lang="en-US"/>
              <a:t>4, 9, 14, 19, . . .</a:t>
            </a:r>
          </a:p>
        </p:txBody>
      </p:sp>
      <p:sp>
        <p:nvSpPr>
          <p:cNvPr id="5127" name="Rectangle 9"/>
          <p:cNvSpPr>
            <a:spLocks noChangeArrowheads="1"/>
          </p:cNvSpPr>
          <p:nvPr/>
        </p:nvSpPr>
        <p:spPr bwMode="auto">
          <a:xfrm>
            <a:off x="5360988" y="1924050"/>
            <a:ext cx="2716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b. </a:t>
            </a:r>
            <a:r>
              <a:rPr lang="en-US"/>
              <a:t>60, 52, 44, 36, . . .</a:t>
            </a: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566738" y="2624138"/>
            <a:ext cx="1905000" cy="457200"/>
          </a:xfrm>
          <a:prstGeom prst="rect">
            <a:avLst/>
          </a:prstGeom>
          <a:solidFill>
            <a:srgbClr val="7DE5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SOLUTION</a:t>
            </a: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581025" y="3195638"/>
            <a:ext cx="80295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The sequence is arithmetic with first term </a:t>
            </a:r>
            <a:r>
              <a:rPr lang="en-US" i="1"/>
              <a:t>a</a:t>
            </a:r>
            <a:r>
              <a:rPr lang="en-US" baseline="-25000"/>
              <a:t>1</a:t>
            </a:r>
            <a:r>
              <a:rPr lang="en-US"/>
              <a:t> = 4</a:t>
            </a:r>
            <a:r>
              <a:rPr lang="en-US" b="1">
                <a:latin typeface="Arial" pitchFamily="34" charset="0"/>
              </a:rPr>
              <a:t> and common difference </a:t>
            </a:r>
            <a:r>
              <a:rPr lang="en-US" i="1"/>
              <a:t>d </a:t>
            </a:r>
            <a:r>
              <a:rPr lang="en-US"/>
              <a:t>= 9 – 4 = 5</a:t>
            </a:r>
            <a:r>
              <a:rPr lang="en-US" b="1">
                <a:latin typeface="Arial" pitchFamily="34" charset="0"/>
              </a:rPr>
              <a:t>. So, a rule for the</a:t>
            </a:r>
            <a:r>
              <a:rPr lang="en-US"/>
              <a:t> </a:t>
            </a:r>
            <a:r>
              <a:rPr lang="en-US" i="1"/>
              <a:t>n</a:t>
            </a:r>
            <a:r>
              <a:rPr lang="en-US"/>
              <a:t>th</a:t>
            </a:r>
            <a:r>
              <a:rPr lang="en-US" b="1">
                <a:latin typeface="Arial" pitchFamily="34" charset="0"/>
              </a:rPr>
              <a:t> term is:</a:t>
            </a: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603250" y="4376738"/>
            <a:ext cx="252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i="1">
                <a:solidFill>
                  <a:srgbClr val="000000"/>
                </a:solidFill>
              </a:rPr>
              <a:t>a</a:t>
            </a:r>
            <a:r>
              <a:rPr lang="en-US" i="1" baseline="-25000">
                <a:solidFill>
                  <a:srgbClr val="000000"/>
                </a:solidFill>
              </a:rPr>
              <a:t>n</a:t>
            </a:r>
            <a:r>
              <a:rPr lang="en-US" i="1">
                <a:solidFill>
                  <a:srgbClr val="000000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= </a:t>
            </a:r>
            <a:r>
              <a:rPr lang="en-US" i="1">
                <a:solidFill>
                  <a:srgbClr val="FF001A"/>
                </a:solidFill>
              </a:rPr>
              <a:t>a</a:t>
            </a:r>
            <a:r>
              <a:rPr lang="en-US" baseline="-25000">
                <a:solidFill>
                  <a:srgbClr val="FF001A"/>
                </a:solidFill>
              </a:rPr>
              <a:t>1</a:t>
            </a:r>
            <a:r>
              <a:rPr lang="en-US" b="1">
                <a:solidFill>
                  <a:srgbClr val="FF001A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+ (</a:t>
            </a:r>
            <a:r>
              <a:rPr lang="en-US" i="1">
                <a:solidFill>
                  <a:srgbClr val="000000"/>
                </a:solidFill>
              </a:rPr>
              <a:t>n </a:t>
            </a:r>
            <a:r>
              <a:rPr lang="en-US"/>
              <a:t>–</a:t>
            </a:r>
            <a:r>
              <a:rPr lang="en-US">
                <a:solidFill>
                  <a:srgbClr val="000000"/>
                </a:solidFill>
              </a:rPr>
              <a:t> 1) </a:t>
            </a:r>
            <a:r>
              <a:rPr lang="en-US" i="1">
                <a:solidFill>
                  <a:srgbClr val="0073F3"/>
                </a:solidFill>
              </a:rPr>
              <a:t>d</a:t>
            </a: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942975" y="4824413"/>
            <a:ext cx="1873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= </a:t>
            </a:r>
            <a:r>
              <a:rPr lang="en-US">
                <a:solidFill>
                  <a:srgbClr val="FF001A"/>
                </a:solidFill>
              </a:rPr>
              <a:t>4</a:t>
            </a:r>
            <a:r>
              <a:rPr lang="en-US" b="1">
                <a:solidFill>
                  <a:srgbClr val="FF001A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+ (</a:t>
            </a:r>
            <a:r>
              <a:rPr lang="en-US" i="1">
                <a:solidFill>
                  <a:srgbClr val="000000"/>
                </a:solidFill>
              </a:rPr>
              <a:t>n </a:t>
            </a:r>
            <a:r>
              <a:rPr lang="en-US"/>
              <a:t>–</a:t>
            </a:r>
            <a:r>
              <a:rPr lang="en-US">
                <a:solidFill>
                  <a:srgbClr val="000000"/>
                </a:solidFill>
              </a:rPr>
              <a:t> 1)</a:t>
            </a:r>
            <a:r>
              <a:rPr lang="en-US">
                <a:solidFill>
                  <a:srgbClr val="0073F3"/>
                </a:solidFill>
              </a:rPr>
              <a:t>5</a:t>
            </a: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942975" y="5257800"/>
            <a:ext cx="1365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= –1 + 5</a:t>
            </a:r>
            <a:r>
              <a:rPr lang="en-US" i="1"/>
              <a:t>n</a:t>
            </a: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3819525" y="4437063"/>
            <a:ext cx="23955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Write general rule.</a:t>
            </a: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3814763" y="4897438"/>
            <a:ext cx="37036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Substitute </a:t>
            </a:r>
            <a:r>
              <a:rPr lang="en-US" sz="2000">
                <a:solidFill>
                  <a:srgbClr val="0073F3"/>
                </a:solidFill>
              </a:rPr>
              <a:t>4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for </a:t>
            </a:r>
            <a:r>
              <a:rPr lang="en-US" sz="2000" i="1">
                <a:solidFill>
                  <a:srgbClr val="0073F3"/>
                </a:solidFill>
              </a:rPr>
              <a:t>a</a:t>
            </a:r>
            <a:r>
              <a:rPr lang="en-US" sz="2000" baseline="-25000">
                <a:solidFill>
                  <a:srgbClr val="0073F3"/>
                </a:solidFill>
              </a:rPr>
              <a:t>1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and </a:t>
            </a:r>
            <a:r>
              <a:rPr lang="en-US" sz="2000">
                <a:solidFill>
                  <a:srgbClr val="0073F3"/>
                </a:solidFill>
              </a:rPr>
              <a:t>5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for </a:t>
            </a:r>
            <a:r>
              <a:rPr lang="en-US" sz="2000" i="1">
                <a:solidFill>
                  <a:srgbClr val="0073F3"/>
                </a:solidFill>
              </a:rPr>
              <a:t>d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3795713" y="5284788"/>
            <a:ext cx="12398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Simplify.</a:t>
            </a: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571500" y="5791200"/>
            <a:ext cx="5192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pitchFamily="34" charset="0"/>
              </a:rPr>
              <a:t>The </a:t>
            </a:r>
            <a:r>
              <a:rPr lang="en-US"/>
              <a:t>15</a:t>
            </a:r>
            <a:r>
              <a:rPr lang="en-US" i="1"/>
              <a:t>th</a:t>
            </a:r>
            <a:r>
              <a:rPr lang="en-US" b="1">
                <a:latin typeface="Arial" pitchFamily="34" charset="0"/>
              </a:rPr>
              <a:t> term is </a:t>
            </a:r>
            <a:r>
              <a:rPr lang="en-US" i="1"/>
              <a:t>a</a:t>
            </a:r>
            <a:r>
              <a:rPr lang="en-US" baseline="-25000"/>
              <a:t>15</a:t>
            </a:r>
            <a:r>
              <a:rPr lang="en-US"/>
              <a:t> = –1 + 5(15) = 74.</a:t>
            </a:r>
          </a:p>
        </p:txBody>
      </p:sp>
      <p:grpSp>
        <p:nvGrpSpPr>
          <p:cNvPr id="5137" name="Group 21"/>
          <p:cNvGrpSpPr>
            <a:grpSpLocks/>
          </p:cNvGrpSpPr>
          <p:nvPr/>
        </p:nvGrpSpPr>
        <p:grpSpPr bwMode="auto">
          <a:xfrm>
            <a:off x="581025" y="1071563"/>
            <a:ext cx="7953375" cy="850900"/>
            <a:chOff x="366" y="675"/>
            <a:chExt cx="5010" cy="536"/>
          </a:xfrm>
        </p:grpSpPr>
        <p:sp>
          <p:nvSpPr>
            <p:cNvPr id="5138" name="Rectangle 7"/>
            <p:cNvSpPr>
              <a:spLocks noChangeArrowheads="1"/>
            </p:cNvSpPr>
            <p:nvPr/>
          </p:nvSpPr>
          <p:spPr bwMode="auto">
            <a:xfrm>
              <a:off x="780" y="693"/>
              <a:ext cx="4596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b="1">
                  <a:latin typeface="Arial" pitchFamily="34" charset="0"/>
                </a:rPr>
                <a:t>Write a rule for the </a:t>
              </a:r>
              <a:r>
                <a:rPr lang="en-US" i="1"/>
                <a:t>nth</a:t>
              </a:r>
              <a:r>
                <a:rPr lang="en-US" b="1">
                  <a:latin typeface="Arial" pitchFamily="34" charset="0"/>
                </a:rPr>
                <a:t> term of the sequence. Then find </a:t>
              </a:r>
              <a:r>
                <a:rPr lang="en-US" i="1"/>
                <a:t>a</a:t>
              </a:r>
              <a:r>
                <a:rPr lang="en-US" baseline="-25000"/>
                <a:t>15</a:t>
              </a:r>
              <a:r>
                <a:rPr lang="en-US" b="1">
                  <a:latin typeface="Arial" pitchFamily="34" charset="0"/>
                </a:rPr>
                <a:t>.</a:t>
              </a:r>
            </a:p>
          </p:txBody>
        </p:sp>
        <p:sp>
          <p:nvSpPr>
            <p:cNvPr id="5139" name="Rectangle 20"/>
            <p:cNvSpPr>
              <a:spLocks noChangeArrowheads="1"/>
            </p:cNvSpPr>
            <p:nvPr/>
          </p:nvSpPr>
          <p:spPr bwMode="auto">
            <a:xfrm>
              <a:off x="366" y="675"/>
              <a:ext cx="2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/>
                <a:t>a.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 animBg="1" autoUpdateAnimBg="0"/>
      <p:bldP spid="2059" grpId="0" autoUpdateAnimBg="0"/>
      <p:bldP spid="2060" grpId="0" autoUpdateAnimBg="0"/>
      <p:bldP spid="2061" grpId="0" autoUpdateAnimBg="0"/>
      <p:bldP spid="2063" grpId="0" autoUpdateAnimBg="0"/>
      <p:bldP spid="2064" grpId="0" autoUpdateAnimBg="0"/>
      <p:bldP spid="2065" grpId="0" autoUpdateAnimBg="0"/>
      <p:bldP spid="2066" grpId="0" autoUpdateAnimBg="0"/>
      <p:bldP spid="206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3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0" y="0"/>
          <a:ext cx="91440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Image" r:id="rId6" imgW="13002794" imgH="1179279" progId="Photoshop.Image.7">
                  <p:embed/>
                </p:oleObj>
              </mc:Choice>
              <mc:Fallback>
                <p:oleObj name="Image" r:id="rId6" imgW="13002794" imgH="1179279" progId="Photoshop.Image.7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254000" y="266700"/>
            <a:ext cx="219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EXAMPLE 2</a:t>
            </a:r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2460625" y="293688"/>
            <a:ext cx="3887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D0000"/>
                </a:solidFill>
              </a:rPr>
              <a:t>Write a rule for the</a:t>
            </a:r>
            <a:r>
              <a:rPr lang="en-US">
                <a:solidFill>
                  <a:srgbClr val="CD0000"/>
                </a:solidFill>
              </a:rPr>
              <a:t> </a:t>
            </a:r>
            <a:r>
              <a:rPr lang="en-US" i="1">
                <a:solidFill>
                  <a:srgbClr val="CD0000"/>
                </a:solidFill>
              </a:rPr>
              <a:t>n</a:t>
            </a:r>
            <a:r>
              <a:rPr lang="en-US">
                <a:solidFill>
                  <a:srgbClr val="CD0000"/>
                </a:solidFill>
              </a:rPr>
              <a:t>th</a:t>
            </a:r>
            <a:r>
              <a:rPr lang="en-US" b="1">
                <a:solidFill>
                  <a:srgbClr val="CD0000"/>
                </a:solidFill>
              </a:rPr>
              <a:t> term</a:t>
            </a:r>
          </a:p>
        </p:txBody>
      </p:sp>
      <p:sp>
        <p:nvSpPr>
          <p:cNvPr id="6150" name="Rectangle 11"/>
          <p:cNvSpPr>
            <a:spLocks noChangeArrowheads="1"/>
          </p:cNvSpPr>
          <p:nvPr/>
        </p:nvSpPr>
        <p:spPr bwMode="auto">
          <a:xfrm>
            <a:off x="900113" y="1104900"/>
            <a:ext cx="80295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   The sequence is arithmetic with first term </a:t>
            </a:r>
            <a:r>
              <a:rPr lang="en-US" i="1"/>
              <a:t>a</a:t>
            </a:r>
            <a:r>
              <a:rPr lang="en-US" baseline="-25000"/>
              <a:t>1</a:t>
            </a:r>
            <a:r>
              <a:rPr lang="en-US"/>
              <a:t> = 60</a:t>
            </a:r>
            <a:r>
              <a:rPr lang="en-US" b="1">
                <a:latin typeface="Arial" pitchFamily="34" charset="0"/>
              </a:rPr>
              <a:t> and common difference </a:t>
            </a:r>
            <a:r>
              <a:rPr lang="en-US" i="1"/>
              <a:t>d </a:t>
            </a:r>
            <a:r>
              <a:rPr lang="en-US"/>
              <a:t>= 52 – 60 = –8</a:t>
            </a:r>
            <a:r>
              <a:rPr lang="en-US" b="1">
                <a:latin typeface="Arial" pitchFamily="34" charset="0"/>
              </a:rPr>
              <a:t>. So, a rule for the </a:t>
            </a:r>
            <a:r>
              <a:rPr lang="en-US" i="1"/>
              <a:t>nth</a:t>
            </a:r>
            <a:r>
              <a:rPr lang="en-US" b="1">
                <a:latin typeface="Arial" pitchFamily="34" charset="0"/>
              </a:rPr>
              <a:t> term is:</a:t>
            </a: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1058863" y="2505075"/>
            <a:ext cx="252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i="1">
                <a:solidFill>
                  <a:srgbClr val="000000"/>
                </a:solidFill>
              </a:rPr>
              <a:t>a</a:t>
            </a:r>
            <a:r>
              <a:rPr lang="en-US" i="1" baseline="-25000">
                <a:solidFill>
                  <a:srgbClr val="000000"/>
                </a:solidFill>
              </a:rPr>
              <a:t>n</a:t>
            </a:r>
            <a:r>
              <a:rPr lang="en-US" i="1">
                <a:solidFill>
                  <a:srgbClr val="000000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= </a:t>
            </a:r>
            <a:r>
              <a:rPr lang="en-US" i="1">
                <a:solidFill>
                  <a:srgbClr val="FF001A"/>
                </a:solidFill>
              </a:rPr>
              <a:t>a</a:t>
            </a:r>
            <a:r>
              <a:rPr lang="en-US" baseline="-25000">
                <a:solidFill>
                  <a:srgbClr val="FF001A"/>
                </a:solidFill>
              </a:rPr>
              <a:t>1</a:t>
            </a:r>
            <a:r>
              <a:rPr lang="en-US" b="1">
                <a:solidFill>
                  <a:srgbClr val="FF001A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+ (</a:t>
            </a:r>
            <a:r>
              <a:rPr lang="en-US" i="1">
                <a:solidFill>
                  <a:srgbClr val="000000"/>
                </a:solidFill>
              </a:rPr>
              <a:t>n </a:t>
            </a:r>
            <a:r>
              <a:rPr lang="en-US"/>
              <a:t>–</a:t>
            </a:r>
            <a:r>
              <a:rPr lang="en-US">
                <a:solidFill>
                  <a:srgbClr val="000000"/>
                </a:solidFill>
              </a:rPr>
              <a:t> 1) </a:t>
            </a:r>
            <a:r>
              <a:rPr lang="en-US" i="1">
                <a:solidFill>
                  <a:srgbClr val="0073F3"/>
                </a:solidFill>
              </a:rPr>
              <a:t>d</a:t>
            </a: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1398588" y="3035300"/>
            <a:ext cx="2943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= </a:t>
            </a:r>
            <a:r>
              <a:rPr lang="en-US">
                <a:solidFill>
                  <a:srgbClr val="FF001A"/>
                </a:solidFill>
              </a:rPr>
              <a:t>60</a:t>
            </a:r>
            <a:r>
              <a:rPr lang="en-US" b="1">
                <a:solidFill>
                  <a:srgbClr val="FF001A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+ (</a:t>
            </a:r>
            <a:r>
              <a:rPr lang="en-US" i="1">
                <a:solidFill>
                  <a:srgbClr val="000000"/>
                </a:solidFill>
              </a:rPr>
              <a:t>n </a:t>
            </a:r>
            <a:r>
              <a:rPr lang="en-US"/>
              <a:t>–</a:t>
            </a:r>
            <a:r>
              <a:rPr lang="en-US">
                <a:solidFill>
                  <a:srgbClr val="000000"/>
                </a:solidFill>
              </a:rPr>
              <a:t> 1)(</a:t>
            </a:r>
            <a:r>
              <a:rPr lang="en-US">
                <a:solidFill>
                  <a:srgbClr val="0073F3"/>
                </a:solidFill>
              </a:rPr>
              <a:t>–8</a:t>
            </a:r>
            <a:r>
              <a:rPr lang="en-US"/>
              <a:t>)</a:t>
            </a: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1398588" y="3595688"/>
            <a:ext cx="134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= 68 – 8</a:t>
            </a:r>
            <a:r>
              <a:rPr lang="en-US" i="1"/>
              <a:t>n</a:t>
            </a:r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4275138" y="2565400"/>
            <a:ext cx="23955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Write general rule.</a:t>
            </a:r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4270375" y="3079750"/>
            <a:ext cx="4035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Substitute </a:t>
            </a:r>
            <a:r>
              <a:rPr lang="en-US" sz="2000">
                <a:solidFill>
                  <a:srgbClr val="0073F3"/>
                </a:solidFill>
              </a:rPr>
              <a:t>60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for </a:t>
            </a:r>
            <a:r>
              <a:rPr lang="en-US" sz="2000" i="1">
                <a:solidFill>
                  <a:srgbClr val="0073F3"/>
                </a:solidFill>
              </a:rPr>
              <a:t>a</a:t>
            </a:r>
            <a:r>
              <a:rPr lang="en-US" sz="2000" baseline="-25000">
                <a:solidFill>
                  <a:srgbClr val="0073F3"/>
                </a:solidFill>
              </a:rPr>
              <a:t>1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and </a:t>
            </a:r>
            <a:r>
              <a:rPr lang="en-US" sz="2000">
                <a:solidFill>
                  <a:srgbClr val="0073F3"/>
                </a:solidFill>
              </a:rPr>
              <a:t>– 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8 for </a:t>
            </a:r>
            <a:r>
              <a:rPr lang="en-US" sz="2000" i="1">
                <a:solidFill>
                  <a:srgbClr val="0073F3"/>
                </a:solidFill>
              </a:rPr>
              <a:t>d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4251325" y="3641725"/>
            <a:ext cx="1239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Simplify.</a:t>
            </a:r>
          </a:p>
        </p:txBody>
      </p:sp>
      <p:sp>
        <p:nvSpPr>
          <p:cNvPr id="6157" name="Rectangle 19"/>
          <p:cNvSpPr>
            <a:spLocks noChangeArrowheads="1"/>
          </p:cNvSpPr>
          <p:nvPr/>
        </p:nvSpPr>
        <p:spPr bwMode="auto">
          <a:xfrm>
            <a:off x="581025" y="1104900"/>
            <a:ext cx="430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b.</a:t>
            </a:r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571500" y="4191000"/>
            <a:ext cx="5326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pitchFamily="34" charset="0"/>
              </a:rPr>
              <a:t>The </a:t>
            </a:r>
            <a:r>
              <a:rPr lang="en-US"/>
              <a:t>15</a:t>
            </a:r>
            <a:r>
              <a:rPr lang="en-US" i="1"/>
              <a:t>th</a:t>
            </a:r>
            <a:r>
              <a:rPr lang="en-US" b="1">
                <a:latin typeface="Arial" pitchFamily="34" charset="0"/>
              </a:rPr>
              <a:t> term is </a:t>
            </a:r>
            <a:r>
              <a:rPr lang="en-US" i="1"/>
              <a:t>a</a:t>
            </a:r>
            <a:r>
              <a:rPr lang="en-US" baseline="-25000"/>
              <a:t>15</a:t>
            </a:r>
            <a:r>
              <a:rPr lang="en-US"/>
              <a:t> = 68 – 8(15) = –52.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8" grpId="0" autoUpdateAnimBg="0"/>
      <p:bldP spid="4109" grpId="0" autoUpdateAnimBg="0"/>
      <p:bldP spid="4110" grpId="0" autoUpdateAnimBg="0"/>
      <p:bldP spid="4111" grpId="0" autoUpdateAnimBg="0"/>
      <p:bldP spid="4112" grpId="0" autoUpdateAnimBg="0"/>
      <p:bldP spid="4113" grpId="0" autoUpdateAnimBg="0"/>
      <p:bldP spid="411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3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4"/>
          <p:cNvGraphicFramePr>
            <a:graphicFrameLocks noChangeAspect="1"/>
          </p:cNvGraphicFramePr>
          <p:nvPr/>
        </p:nvGraphicFramePr>
        <p:xfrm>
          <a:off x="0" y="0"/>
          <a:ext cx="91440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Image" r:id="rId6" imgW="13002794" imgH="1179279" progId="Photoshop.Image.7">
                  <p:embed/>
                </p:oleObj>
              </mc:Choice>
              <mc:Fallback>
                <p:oleObj name="Image" r:id="rId6" imgW="13002794" imgH="1179279" progId="Photoshop.Image.7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254000" y="266700"/>
            <a:ext cx="219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EXAMPLE 3</a:t>
            </a:r>
          </a:p>
        </p:txBody>
      </p:sp>
      <p:sp>
        <p:nvSpPr>
          <p:cNvPr id="7173" name="Rectangle 6"/>
          <p:cNvSpPr>
            <a:spLocks noChangeArrowheads="1"/>
          </p:cNvSpPr>
          <p:nvPr/>
        </p:nvSpPr>
        <p:spPr bwMode="auto">
          <a:xfrm>
            <a:off x="2460625" y="293688"/>
            <a:ext cx="6613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D0000"/>
                </a:solidFill>
              </a:rPr>
              <a:t>Write a rule given a term and common difference</a:t>
            </a:r>
          </a:p>
        </p:txBody>
      </p:sp>
      <p:sp>
        <p:nvSpPr>
          <p:cNvPr id="7174" name="Rectangle 7"/>
          <p:cNvSpPr>
            <a:spLocks noChangeArrowheads="1"/>
          </p:cNvSpPr>
          <p:nvPr/>
        </p:nvSpPr>
        <p:spPr bwMode="auto">
          <a:xfrm>
            <a:off x="609600" y="1104900"/>
            <a:ext cx="83200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8925" indent="-288925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One term of an arithmetic sequence is </a:t>
            </a:r>
            <a:r>
              <a:rPr lang="en-US" i="1"/>
              <a:t>a</a:t>
            </a:r>
            <a:r>
              <a:rPr lang="en-US" baseline="-25000"/>
              <a:t>19</a:t>
            </a:r>
            <a:r>
              <a:rPr lang="en-US"/>
              <a:t> = 48</a:t>
            </a:r>
            <a:r>
              <a:rPr lang="en-US" b="1">
                <a:latin typeface="Arial" pitchFamily="34" charset="0"/>
              </a:rPr>
              <a:t>. The      common difference is </a:t>
            </a:r>
            <a:r>
              <a:rPr lang="en-US" i="1"/>
              <a:t>d </a:t>
            </a:r>
            <a:r>
              <a:rPr lang="en-US"/>
              <a:t>= 3</a:t>
            </a:r>
            <a:r>
              <a:rPr lang="en-US" b="1">
                <a:latin typeface="Arial" pitchFamily="34" charset="0"/>
              </a:rPr>
              <a:t>.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028700" y="3443288"/>
            <a:ext cx="252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i="1">
                <a:solidFill>
                  <a:srgbClr val="000000"/>
                </a:solidFill>
              </a:rPr>
              <a:t>a</a:t>
            </a:r>
            <a:r>
              <a:rPr lang="en-US" i="1" baseline="-25000">
                <a:solidFill>
                  <a:srgbClr val="000000"/>
                </a:solidFill>
              </a:rPr>
              <a:t>n</a:t>
            </a:r>
            <a:r>
              <a:rPr lang="en-US" i="1">
                <a:solidFill>
                  <a:srgbClr val="000000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= </a:t>
            </a:r>
            <a:r>
              <a:rPr lang="en-US" i="1"/>
              <a:t>a</a:t>
            </a:r>
            <a:r>
              <a:rPr lang="en-US" baseline="-25000"/>
              <a:t>1</a:t>
            </a:r>
            <a:r>
              <a:rPr lang="en-US" b="1">
                <a:solidFill>
                  <a:srgbClr val="FF001A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+ (</a:t>
            </a:r>
            <a:r>
              <a:rPr lang="en-US" i="1">
                <a:solidFill>
                  <a:srgbClr val="000000"/>
                </a:solidFill>
              </a:rPr>
              <a:t>n </a:t>
            </a:r>
            <a:r>
              <a:rPr lang="en-US"/>
              <a:t>–</a:t>
            </a:r>
            <a:r>
              <a:rPr lang="en-US">
                <a:solidFill>
                  <a:srgbClr val="000000"/>
                </a:solidFill>
              </a:rPr>
              <a:t> 1)</a:t>
            </a:r>
            <a:r>
              <a:rPr lang="en-US" i="1"/>
              <a:t>d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944563" y="4129088"/>
            <a:ext cx="2943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i="1">
                <a:solidFill>
                  <a:srgbClr val="000000"/>
                </a:solidFill>
              </a:rPr>
              <a:t>a</a:t>
            </a:r>
            <a:r>
              <a:rPr lang="en-US" baseline="-25000">
                <a:solidFill>
                  <a:srgbClr val="000000"/>
                </a:solidFill>
              </a:rPr>
              <a:t>19 </a:t>
            </a:r>
            <a:r>
              <a:rPr lang="en-US">
                <a:solidFill>
                  <a:srgbClr val="000000"/>
                </a:solidFill>
              </a:rPr>
              <a:t>=</a:t>
            </a:r>
            <a:r>
              <a:rPr lang="en-US" b="1">
                <a:solidFill>
                  <a:srgbClr val="FF001A"/>
                </a:solidFill>
              </a:rPr>
              <a:t> </a:t>
            </a:r>
            <a:r>
              <a:rPr lang="en-US" i="1"/>
              <a:t>a</a:t>
            </a:r>
            <a:r>
              <a:rPr lang="en-US" baseline="-25000"/>
              <a:t>1</a:t>
            </a:r>
            <a:r>
              <a:rPr lang="en-US" b="1">
                <a:solidFill>
                  <a:srgbClr val="FF001A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+ (19</a:t>
            </a:r>
            <a:r>
              <a:rPr lang="en-US" i="1">
                <a:solidFill>
                  <a:srgbClr val="000000"/>
                </a:solidFill>
              </a:rPr>
              <a:t> </a:t>
            </a:r>
            <a:r>
              <a:rPr lang="en-US"/>
              <a:t>–</a:t>
            </a:r>
            <a:r>
              <a:rPr lang="en-US">
                <a:solidFill>
                  <a:srgbClr val="000000"/>
                </a:solidFill>
              </a:rPr>
              <a:t> 1)</a:t>
            </a:r>
            <a:r>
              <a:rPr lang="en-US" i="1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977900" y="4810125"/>
            <a:ext cx="2051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48 = </a:t>
            </a:r>
            <a:r>
              <a:rPr lang="en-US" i="1"/>
              <a:t>a</a:t>
            </a:r>
            <a:r>
              <a:rPr lang="en-US" baseline="-25000"/>
              <a:t>1</a:t>
            </a:r>
            <a:r>
              <a:rPr lang="en-US"/>
              <a:t> + 18(3)</a:t>
            </a:r>
            <a:endParaRPr lang="en-US" i="1"/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4262438" y="3517900"/>
            <a:ext cx="23955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Write general rule.</a:t>
            </a: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4240213" y="4235450"/>
            <a:ext cx="23415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Substitute </a:t>
            </a:r>
            <a:r>
              <a:rPr lang="en-US" sz="2000">
                <a:solidFill>
                  <a:srgbClr val="0073F3"/>
                </a:solidFill>
              </a:rPr>
              <a:t>19 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for</a:t>
            </a:r>
            <a:r>
              <a:rPr lang="en-US" sz="2000">
                <a:solidFill>
                  <a:srgbClr val="0073F3"/>
                </a:solidFill>
              </a:rPr>
              <a:t> </a:t>
            </a:r>
            <a:r>
              <a:rPr lang="en-US" sz="2000" i="1">
                <a:solidFill>
                  <a:srgbClr val="0073F3"/>
                </a:solidFill>
              </a:rPr>
              <a:t>n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4225925" y="5551488"/>
            <a:ext cx="1619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Solve for </a:t>
            </a:r>
            <a:r>
              <a:rPr lang="en-US" sz="2000" i="1">
                <a:solidFill>
                  <a:srgbClr val="0073F3"/>
                </a:solidFill>
              </a:rPr>
              <a:t>a</a:t>
            </a:r>
            <a:r>
              <a:rPr lang="en-US" sz="2000" baseline="-25000">
                <a:solidFill>
                  <a:srgbClr val="0073F3"/>
                </a:solidFill>
              </a:rPr>
              <a:t>1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914400" y="6096000"/>
            <a:ext cx="4233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pitchFamily="34" charset="0"/>
              </a:rPr>
              <a:t>So, a rule for the </a:t>
            </a:r>
            <a:r>
              <a:rPr lang="en-US" b="1" i="1">
                <a:latin typeface="Arial" pitchFamily="34" charset="0"/>
              </a:rPr>
              <a:t>n</a:t>
            </a:r>
            <a:r>
              <a:rPr lang="en-US" b="1" baseline="30000">
                <a:latin typeface="Arial" pitchFamily="34" charset="0"/>
              </a:rPr>
              <a:t>th</a:t>
            </a:r>
            <a:r>
              <a:rPr lang="en-US" b="1">
                <a:latin typeface="Arial" pitchFamily="34" charset="0"/>
              </a:rPr>
              <a:t> term is:</a:t>
            </a:r>
          </a:p>
        </p:txBody>
      </p:sp>
      <p:sp>
        <p:nvSpPr>
          <p:cNvPr id="7182" name="Rectangle 16"/>
          <p:cNvSpPr>
            <a:spLocks noChangeArrowheads="1"/>
          </p:cNvSpPr>
          <p:nvPr/>
        </p:nvSpPr>
        <p:spPr bwMode="auto">
          <a:xfrm>
            <a:off x="762000" y="1905000"/>
            <a:ext cx="4610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a.</a:t>
            </a:r>
            <a:r>
              <a:rPr lang="en-US" b="1">
                <a:latin typeface="Arial" pitchFamily="34" charset="0"/>
              </a:rPr>
              <a:t>  Write a rule for the </a:t>
            </a:r>
            <a:r>
              <a:rPr lang="en-US" i="1">
                <a:latin typeface="Arial" pitchFamily="34" charset="0"/>
              </a:rPr>
              <a:t>nth</a:t>
            </a:r>
            <a:r>
              <a:rPr lang="en-US" b="1">
                <a:latin typeface="Arial" pitchFamily="34" charset="0"/>
              </a:rPr>
              <a:t> term.</a:t>
            </a:r>
          </a:p>
        </p:txBody>
      </p:sp>
      <p:sp>
        <p:nvSpPr>
          <p:cNvPr id="7183" name="Rectangle 17"/>
          <p:cNvSpPr>
            <a:spLocks noChangeArrowheads="1"/>
          </p:cNvSpPr>
          <p:nvPr/>
        </p:nvSpPr>
        <p:spPr bwMode="auto">
          <a:xfrm>
            <a:off x="5410200" y="1905000"/>
            <a:ext cx="3546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/>
              <a:t>b.</a:t>
            </a:r>
            <a:r>
              <a:rPr lang="en-US" b="1">
                <a:latin typeface="Arial" pitchFamily="34" charset="0"/>
              </a:rPr>
              <a:t> Graph the sequence.</a:t>
            </a:r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908050" y="5529263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 –6 = </a:t>
            </a:r>
            <a:r>
              <a:rPr lang="en-US" i="1"/>
              <a:t>a</a:t>
            </a:r>
            <a:r>
              <a:rPr lang="en-US" baseline="-25000"/>
              <a:t>1</a:t>
            </a:r>
            <a:r>
              <a:rPr lang="en-US"/>
              <a:t> </a:t>
            </a:r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4233863" y="4903788"/>
            <a:ext cx="39068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Substitute </a:t>
            </a:r>
            <a:r>
              <a:rPr lang="en-US" sz="2000">
                <a:solidFill>
                  <a:srgbClr val="0073F3"/>
                </a:solidFill>
              </a:rPr>
              <a:t>48 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for </a:t>
            </a:r>
            <a:r>
              <a:rPr lang="en-US" sz="2000" i="1">
                <a:solidFill>
                  <a:srgbClr val="0073F3"/>
                </a:solidFill>
              </a:rPr>
              <a:t>a</a:t>
            </a:r>
            <a:r>
              <a:rPr lang="en-US" sz="2000" baseline="-25000">
                <a:solidFill>
                  <a:srgbClr val="0073F3"/>
                </a:solidFill>
              </a:rPr>
              <a:t>19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and </a:t>
            </a:r>
            <a:r>
              <a:rPr lang="en-US" sz="2000">
                <a:solidFill>
                  <a:srgbClr val="0073F3"/>
                </a:solidFill>
              </a:rPr>
              <a:t>3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for </a:t>
            </a:r>
            <a:r>
              <a:rPr lang="en-US" sz="2000" i="1">
                <a:solidFill>
                  <a:srgbClr val="0073F3"/>
                </a:solidFill>
              </a:rPr>
              <a:t>d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685800" y="2514600"/>
            <a:ext cx="1981200" cy="457200"/>
          </a:xfrm>
          <a:prstGeom prst="rect">
            <a:avLst/>
          </a:prstGeom>
          <a:solidFill>
            <a:srgbClr val="7DE5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SOLUTION</a:t>
            </a:r>
          </a:p>
        </p:txBody>
      </p:sp>
      <p:sp>
        <p:nvSpPr>
          <p:cNvPr id="5142" name="Rectangle 22"/>
          <p:cNvSpPr>
            <a:spLocks noChangeArrowheads="1"/>
          </p:cNvSpPr>
          <p:nvPr/>
        </p:nvSpPr>
        <p:spPr bwMode="auto">
          <a:xfrm>
            <a:off x="747713" y="3048000"/>
            <a:ext cx="6446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Utopia-Bold" charset="0"/>
              </a:rPr>
              <a:t>a. </a:t>
            </a:r>
            <a:r>
              <a:rPr lang="en-US" b="1">
                <a:latin typeface="Arial" pitchFamily="34" charset="0"/>
              </a:rPr>
              <a:t>Use the general rule to find the first term.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 autoUpdateAnimBg="0"/>
      <p:bldP spid="5129" grpId="0" autoUpdateAnimBg="0"/>
      <p:bldP spid="5130" grpId="0" autoUpdateAnimBg="0"/>
      <p:bldP spid="5131" grpId="0" autoUpdateAnimBg="0"/>
      <p:bldP spid="5132" grpId="0" autoUpdateAnimBg="0"/>
      <p:bldP spid="5133" grpId="0" autoUpdateAnimBg="0"/>
      <p:bldP spid="5135" grpId="0" autoUpdateAnimBg="0"/>
      <p:bldP spid="5138" grpId="0" autoUpdateAnimBg="0"/>
      <p:bldP spid="5139" grpId="0" autoUpdateAnimBg="0"/>
      <p:bldP spid="5141" grpId="0" animBg="1" autoUpdateAnimBg="0"/>
      <p:bldP spid="514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3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4"/>
          <p:cNvGraphicFramePr>
            <a:graphicFrameLocks noChangeAspect="1"/>
          </p:cNvGraphicFramePr>
          <p:nvPr/>
        </p:nvGraphicFramePr>
        <p:xfrm>
          <a:off x="0" y="0"/>
          <a:ext cx="91440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Image" r:id="rId6" imgW="13002794" imgH="1179279" progId="Photoshop.Image.7">
                  <p:embed/>
                </p:oleObj>
              </mc:Choice>
              <mc:Fallback>
                <p:oleObj name="Image" r:id="rId6" imgW="13002794" imgH="1179279" progId="Photoshop.Image.7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254000" y="266700"/>
            <a:ext cx="219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EXAMPLE 3</a:t>
            </a:r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2460625" y="293688"/>
            <a:ext cx="6613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D0000"/>
                </a:solidFill>
              </a:rPr>
              <a:t>Write a rule given a term and common difference</a:t>
            </a:r>
          </a:p>
        </p:txBody>
      </p:sp>
      <p:sp>
        <p:nvSpPr>
          <p:cNvPr id="8198" name="Rectangle 20"/>
          <p:cNvSpPr>
            <a:spLocks noChangeArrowheads="1"/>
          </p:cNvSpPr>
          <p:nvPr/>
        </p:nvSpPr>
        <p:spPr bwMode="auto">
          <a:xfrm>
            <a:off x="603250" y="1081088"/>
            <a:ext cx="252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i="1">
                <a:solidFill>
                  <a:srgbClr val="000000"/>
                </a:solidFill>
              </a:rPr>
              <a:t>a</a:t>
            </a:r>
            <a:r>
              <a:rPr lang="en-US" i="1" baseline="-25000">
                <a:solidFill>
                  <a:srgbClr val="000000"/>
                </a:solidFill>
              </a:rPr>
              <a:t>n</a:t>
            </a:r>
            <a:r>
              <a:rPr lang="en-US" i="1">
                <a:solidFill>
                  <a:srgbClr val="000000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= </a:t>
            </a:r>
            <a:r>
              <a:rPr lang="en-US" i="1">
                <a:solidFill>
                  <a:srgbClr val="FF001A"/>
                </a:solidFill>
              </a:rPr>
              <a:t>a</a:t>
            </a:r>
            <a:r>
              <a:rPr lang="en-US" baseline="-25000">
                <a:solidFill>
                  <a:srgbClr val="FF001A"/>
                </a:solidFill>
              </a:rPr>
              <a:t>1</a:t>
            </a:r>
            <a:r>
              <a:rPr lang="en-US" b="1">
                <a:solidFill>
                  <a:srgbClr val="FF001A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+ (</a:t>
            </a:r>
            <a:r>
              <a:rPr lang="en-US" i="1">
                <a:solidFill>
                  <a:srgbClr val="000000"/>
                </a:solidFill>
              </a:rPr>
              <a:t>n </a:t>
            </a:r>
            <a:r>
              <a:rPr lang="en-US"/>
              <a:t>–</a:t>
            </a:r>
            <a:r>
              <a:rPr lang="en-US">
                <a:solidFill>
                  <a:srgbClr val="000000"/>
                </a:solidFill>
              </a:rPr>
              <a:t> 1)</a:t>
            </a:r>
            <a:r>
              <a:rPr lang="en-US" i="1">
                <a:solidFill>
                  <a:srgbClr val="0073F3"/>
                </a:solidFill>
              </a:rPr>
              <a:t>d</a:t>
            </a:r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942975" y="1528763"/>
            <a:ext cx="2943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= </a:t>
            </a:r>
            <a:r>
              <a:rPr lang="en-US">
                <a:solidFill>
                  <a:srgbClr val="FF3300"/>
                </a:solidFill>
              </a:rPr>
              <a:t>–</a:t>
            </a:r>
            <a:r>
              <a:rPr lang="en-US">
                <a:solidFill>
                  <a:srgbClr val="FF001A"/>
                </a:solidFill>
              </a:rPr>
              <a:t>6</a:t>
            </a:r>
            <a:r>
              <a:rPr lang="en-US" b="1">
                <a:solidFill>
                  <a:srgbClr val="FF001A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+ (</a:t>
            </a:r>
            <a:r>
              <a:rPr lang="en-US" i="1">
                <a:solidFill>
                  <a:srgbClr val="000000"/>
                </a:solidFill>
              </a:rPr>
              <a:t>n </a:t>
            </a:r>
            <a:r>
              <a:rPr lang="en-US"/>
              <a:t>–</a:t>
            </a:r>
            <a:r>
              <a:rPr lang="en-US">
                <a:solidFill>
                  <a:srgbClr val="000000"/>
                </a:solidFill>
              </a:rPr>
              <a:t> 1)</a:t>
            </a:r>
            <a:r>
              <a:rPr lang="en-US">
                <a:solidFill>
                  <a:srgbClr val="0073F3"/>
                </a:solidFill>
              </a:rPr>
              <a:t>3</a:t>
            </a:r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942975" y="1876425"/>
            <a:ext cx="1365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= –9 + 3</a:t>
            </a:r>
            <a:r>
              <a:rPr lang="en-US" i="1"/>
              <a:t>n</a:t>
            </a:r>
          </a:p>
        </p:txBody>
      </p:sp>
      <p:sp>
        <p:nvSpPr>
          <p:cNvPr id="8201" name="Rectangle 23"/>
          <p:cNvSpPr>
            <a:spLocks noChangeArrowheads="1"/>
          </p:cNvSpPr>
          <p:nvPr/>
        </p:nvSpPr>
        <p:spPr bwMode="auto">
          <a:xfrm>
            <a:off x="3819525" y="1141413"/>
            <a:ext cx="23955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Write general rule.</a:t>
            </a:r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3814763" y="1601788"/>
            <a:ext cx="3844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Substitute </a:t>
            </a:r>
            <a:r>
              <a:rPr lang="en-US" sz="2000">
                <a:solidFill>
                  <a:srgbClr val="0073F3"/>
                </a:solidFill>
              </a:rPr>
              <a:t>–6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for </a:t>
            </a:r>
            <a:r>
              <a:rPr lang="en-US" sz="2000" i="1">
                <a:solidFill>
                  <a:srgbClr val="0073F3"/>
                </a:solidFill>
              </a:rPr>
              <a:t>a</a:t>
            </a:r>
            <a:r>
              <a:rPr lang="en-US" sz="2000" baseline="-25000">
                <a:solidFill>
                  <a:srgbClr val="0073F3"/>
                </a:solidFill>
              </a:rPr>
              <a:t>1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and 3 for </a:t>
            </a:r>
            <a:r>
              <a:rPr lang="en-US" sz="2000" i="1">
                <a:solidFill>
                  <a:srgbClr val="0073F3"/>
                </a:solidFill>
              </a:rPr>
              <a:t>d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3795713" y="1989138"/>
            <a:ext cx="12398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Simplify.</a:t>
            </a:r>
          </a:p>
        </p:txBody>
      </p:sp>
      <p:pic>
        <p:nvPicPr>
          <p:cNvPr id="6172" name="Picture 2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257800"/>
            <a:ext cx="406717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576263" y="2667000"/>
            <a:ext cx="8110537" cy="2343150"/>
            <a:chOff x="363" y="1680"/>
            <a:chExt cx="5109" cy="1476"/>
          </a:xfrm>
        </p:grpSpPr>
        <p:grpSp>
          <p:nvGrpSpPr>
            <p:cNvPr id="8206" name="Group 30"/>
            <p:cNvGrpSpPr>
              <a:grpSpLocks/>
            </p:cNvGrpSpPr>
            <p:nvPr/>
          </p:nvGrpSpPr>
          <p:grpSpPr bwMode="auto">
            <a:xfrm>
              <a:off x="363" y="1680"/>
              <a:ext cx="3477" cy="1447"/>
              <a:chOff x="363" y="1680"/>
              <a:chExt cx="3477" cy="1447"/>
            </a:xfrm>
          </p:grpSpPr>
          <p:sp>
            <p:nvSpPr>
              <p:cNvPr id="8208" name="Rectangle 26"/>
              <p:cNvSpPr>
                <a:spLocks noChangeArrowheads="1"/>
              </p:cNvSpPr>
              <p:nvPr/>
            </p:nvSpPr>
            <p:spPr bwMode="auto">
              <a:xfrm>
                <a:off x="654" y="1689"/>
                <a:ext cx="3186" cy="14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Arial" pitchFamily="34" charset="0"/>
                  </a:rPr>
                  <a:t>Create a table of values for the sequence. The graph of the first</a:t>
                </a:r>
                <a:r>
                  <a:rPr lang="en-US"/>
                  <a:t> 6</a:t>
                </a:r>
                <a:r>
                  <a:rPr lang="en-US" b="1">
                    <a:latin typeface="Arial" pitchFamily="34" charset="0"/>
                  </a:rPr>
                  <a:t> terms of the sequence is shown. Notice that the points lie on a line. This is true for </a:t>
                </a:r>
                <a:r>
                  <a:rPr lang="en-US" b="1" i="1">
                    <a:latin typeface="Arial" pitchFamily="34" charset="0"/>
                  </a:rPr>
                  <a:t>any </a:t>
                </a:r>
                <a:r>
                  <a:rPr lang="en-US" b="1">
                    <a:latin typeface="Arial" pitchFamily="34" charset="0"/>
                  </a:rPr>
                  <a:t>arithmetic sequence.</a:t>
                </a:r>
              </a:p>
            </p:txBody>
          </p:sp>
          <p:sp>
            <p:nvSpPr>
              <p:cNvPr id="8209" name="Rectangle 27"/>
              <p:cNvSpPr>
                <a:spLocks noChangeArrowheads="1"/>
              </p:cNvSpPr>
              <p:nvPr/>
            </p:nvSpPr>
            <p:spPr bwMode="auto">
              <a:xfrm>
                <a:off x="363" y="1680"/>
                <a:ext cx="27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/>
                  <a:t>b.</a:t>
                </a:r>
              </a:p>
            </p:txBody>
          </p:sp>
        </p:grpSp>
        <p:pic>
          <p:nvPicPr>
            <p:cNvPr id="8207" name="Picture 29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0" y="1728"/>
              <a:ext cx="1632" cy="1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5" grpId="0" autoUpdateAnimBg="0"/>
      <p:bldP spid="6166" grpId="0" autoUpdateAnimBg="0"/>
      <p:bldP spid="6168" grpId="0" autoUpdateAnimBg="0"/>
      <p:bldP spid="616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0" y="0"/>
          <a:ext cx="91440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Image" r:id="rId6" imgW="13002794" imgH="1179279" progId="Photoshop.Image.7">
                  <p:embed/>
                </p:oleObj>
              </mc:Choice>
              <mc:Fallback>
                <p:oleObj name="Image" r:id="rId6" imgW="13002794" imgH="1179279" progId="Photoshop.Image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54000" y="266700"/>
            <a:ext cx="219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EXAMPLE 4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460625" y="293688"/>
            <a:ext cx="3914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D0000"/>
                </a:solidFill>
              </a:rPr>
              <a:t>Write a rule given two terms</a:t>
            </a:r>
          </a:p>
        </p:txBody>
      </p:sp>
      <p:sp>
        <p:nvSpPr>
          <p:cNvPr id="9222" name="Rectangle 17"/>
          <p:cNvSpPr>
            <a:spLocks noChangeArrowheads="1"/>
          </p:cNvSpPr>
          <p:nvPr/>
        </p:nvSpPr>
        <p:spPr bwMode="auto">
          <a:xfrm>
            <a:off x="585788" y="1100138"/>
            <a:ext cx="787241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Two terms of an arithmetic sequence are </a:t>
            </a:r>
            <a:r>
              <a:rPr lang="en-US" i="1"/>
              <a:t>a</a:t>
            </a:r>
            <a:r>
              <a:rPr lang="en-US" baseline="-25000"/>
              <a:t>8</a:t>
            </a:r>
            <a:r>
              <a:rPr lang="en-US"/>
              <a:t> = 21</a:t>
            </a:r>
            <a:r>
              <a:rPr lang="en-US" b="1">
                <a:latin typeface="Arial" pitchFamily="34" charset="0"/>
              </a:rPr>
              <a:t> and </a:t>
            </a:r>
            <a:r>
              <a:rPr lang="en-US" i="1"/>
              <a:t>a</a:t>
            </a:r>
            <a:r>
              <a:rPr lang="en-US" baseline="-25000"/>
              <a:t>27</a:t>
            </a:r>
            <a:r>
              <a:rPr lang="en-US"/>
              <a:t> = 97</a:t>
            </a:r>
            <a:r>
              <a:rPr lang="en-US" b="1">
                <a:latin typeface="Arial" pitchFamily="34" charset="0"/>
              </a:rPr>
              <a:t>. Find a rule for the </a:t>
            </a:r>
            <a:r>
              <a:rPr lang="en-US" i="1"/>
              <a:t>n</a:t>
            </a:r>
            <a:r>
              <a:rPr lang="en-US"/>
              <a:t>th</a:t>
            </a:r>
            <a:r>
              <a:rPr lang="en-US" b="1">
                <a:latin typeface="Arial" pitchFamily="34" charset="0"/>
              </a:rPr>
              <a:t> term.</a:t>
            </a: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571500" y="2471738"/>
            <a:ext cx="1905000" cy="457200"/>
          </a:xfrm>
          <a:prstGeom prst="rect">
            <a:avLst/>
          </a:prstGeom>
          <a:solidFill>
            <a:srgbClr val="7DE5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SOLUTION</a:t>
            </a:r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690563" y="3041650"/>
            <a:ext cx="7996237" cy="1670050"/>
            <a:chOff x="435" y="1916"/>
            <a:chExt cx="5037" cy="1052"/>
          </a:xfrm>
        </p:grpSpPr>
        <p:sp>
          <p:nvSpPr>
            <p:cNvPr id="9225" name="Rectangle 19"/>
            <p:cNvSpPr>
              <a:spLocks noChangeArrowheads="1"/>
            </p:cNvSpPr>
            <p:nvPr/>
          </p:nvSpPr>
          <p:spPr bwMode="auto">
            <a:xfrm>
              <a:off x="435" y="1916"/>
              <a:ext cx="7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3300"/>
                  </a:solidFill>
                  <a:latin typeface="Arial" pitchFamily="34" charset="0"/>
                </a:rPr>
                <a:t>STEP 1</a:t>
              </a:r>
            </a:p>
          </p:txBody>
        </p:sp>
        <p:sp>
          <p:nvSpPr>
            <p:cNvPr id="9226" name="Rectangle 20"/>
            <p:cNvSpPr>
              <a:spLocks noChangeArrowheads="1"/>
            </p:cNvSpPr>
            <p:nvPr/>
          </p:nvSpPr>
          <p:spPr bwMode="auto">
            <a:xfrm>
              <a:off x="435" y="2220"/>
              <a:ext cx="5037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Write a system of equations using </a:t>
              </a:r>
              <a:r>
                <a:rPr lang="en-US" i="1">
                  <a:solidFill>
                    <a:srgbClr val="000000"/>
                  </a:solidFill>
                </a:rPr>
                <a:t>a</a:t>
              </a:r>
              <a:r>
                <a:rPr lang="en-US" i="1" baseline="-25000">
                  <a:solidFill>
                    <a:srgbClr val="000000"/>
                  </a:solidFill>
                </a:rPr>
                <a:t>n</a:t>
              </a:r>
              <a:r>
                <a:rPr lang="en-US" i="1">
                  <a:solidFill>
                    <a:srgbClr val="000000"/>
                  </a:solidFill>
                </a:rPr>
                <a:t> </a:t>
              </a:r>
              <a:r>
                <a:rPr lang="en-US">
                  <a:solidFill>
                    <a:srgbClr val="000000"/>
                  </a:solidFill>
                </a:rPr>
                <a:t>= </a:t>
              </a:r>
              <a:r>
                <a:rPr lang="en-US" i="1">
                  <a:solidFill>
                    <a:srgbClr val="000000"/>
                  </a:solidFill>
                </a:rPr>
                <a:t>a</a:t>
              </a:r>
              <a:r>
                <a:rPr lang="en-US" baseline="-25000">
                  <a:solidFill>
                    <a:srgbClr val="000000"/>
                  </a:solidFill>
                </a:rPr>
                <a:t>1</a:t>
              </a:r>
              <a:r>
                <a:rPr lang="en-US">
                  <a:solidFill>
                    <a:srgbClr val="000000"/>
                  </a:solidFill>
                </a:rPr>
                <a:t> +</a:t>
              </a:r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en-US">
                  <a:solidFill>
                    <a:srgbClr val="000000"/>
                  </a:solidFill>
                </a:rPr>
                <a:t>(</a:t>
              </a:r>
              <a:r>
                <a:rPr lang="en-US" i="1">
                  <a:solidFill>
                    <a:srgbClr val="000000"/>
                  </a:solidFill>
                </a:rPr>
                <a:t>n </a:t>
              </a:r>
              <a:r>
                <a:rPr lang="en-US">
                  <a:solidFill>
                    <a:srgbClr val="000000"/>
                  </a:solidFill>
                </a:rPr>
                <a:t>– 1)</a:t>
              </a:r>
              <a:r>
                <a:rPr lang="en-US" i="1">
                  <a:solidFill>
                    <a:srgbClr val="000000"/>
                  </a:solidFill>
                </a:rPr>
                <a:t>d</a:t>
              </a:r>
              <a:r>
                <a:rPr lang="en-US" b="1" i="1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and substituting </a:t>
              </a:r>
              <a:r>
                <a:rPr lang="en-US">
                  <a:solidFill>
                    <a:srgbClr val="FF001A"/>
                  </a:solidFill>
                </a:rPr>
                <a:t>27</a:t>
              </a:r>
              <a:r>
                <a:rPr lang="en-US" b="1">
                  <a:solidFill>
                    <a:srgbClr val="FF001A"/>
                  </a:solidFill>
                  <a:latin typeface="Arial" pitchFamily="34" charset="0"/>
                </a:rPr>
                <a:t> </a:t>
              </a:r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for </a:t>
              </a:r>
              <a:r>
                <a:rPr lang="en-US" i="1">
                  <a:solidFill>
                    <a:srgbClr val="000000"/>
                  </a:solidFill>
                </a:rPr>
                <a:t>n</a:t>
              </a:r>
              <a:r>
                <a:rPr lang="en-US" b="1" i="1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(Equation</a:t>
              </a:r>
              <a:r>
                <a:rPr lang="en-US">
                  <a:solidFill>
                    <a:srgbClr val="000000"/>
                  </a:solidFill>
                </a:rPr>
                <a:t> 1</a:t>
              </a:r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) and then </a:t>
              </a:r>
              <a:r>
                <a:rPr lang="en-US">
                  <a:solidFill>
                    <a:srgbClr val="0073F3"/>
                  </a:solidFill>
                </a:rPr>
                <a:t>8</a:t>
              </a:r>
              <a:r>
                <a:rPr lang="en-US">
                  <a:solidFill>
                    <a:srgbClr val="00CDFF"/>
                  </a:solidFill>
                </a:rPr>
                <a:t> </a:t>
              </a:r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for </a:t>
              </a:r>
              <a:r>
                <a:rPr lang="en-US" i="1">
                  <a:solidFill>
                    <a:srgbClr val="000000"/>
                  </a:solidFill>
                </a:rPr>
                <a:t>n</a:t>
              </a:r>
              <a:r>
                <a:rPr lang="en-US" b="1" i="1">
                  <a:solidFill>
                    <a:srgbClr val="000000"/>
                  </a:solidFill>
                  <a:latin typeface="Arial" pitchFamily="34" charset="0"/>
                </a:rPr>
                <a:t> </a:t>
              </a:r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(Equation </a:t>
              </a:r>
              <a:r>
                <a:rPr lang="en-US">
                  <a:solidFill>
                    <a:srgbClr val="000000"/>
                  </a:solidFill>
                </a:rPr>
                <a:t>2</a:t>
              </a:r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).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6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12700" y="6535738"/>
          <a:ext cx="914400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8" name="Image" r:id="rId4" imgW="13003175" imgH="456821" progId="Photoshop.Image.7">
                  <p:embed/>
                </p:oleObj>
              </mc:Choice>
              <mc:Fallback>
                <p:oleObj name="Image" r:id="rId4" imgW="13003175" imgH="456821" progId="Photoshop.Image.7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" y="6535738"/>
                        <a:ext cx="914400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0" y="0"/>
          <a:ext cx="91440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Image" r:id="rId6" imgW="13002794" imgH="1179279" progId="Photoshop.Image.7">
                  <p:embed/>
                </p:oleObj>
              </mc:Choice>
              <mc:Fallback>
                <p:oleObj name="Image" r:id="rId6" imgW="13002794" imgH="1179279" progId="Photoshop.Image.7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54000" y="266700"/>
            <a:ext cx="219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  <a:latin typeface="Arial" pitchFamily="34" charset="0"/>
              </a:rPr>
              <a:t>EXAMPLE 4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2460625" y="293688"/>
            <a:ext cx="3914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D0000"/>
                </a:solidFill>
              </a:rPr>
              <a:t>Write a rule given two terms</a:t>
            </a:r>
          </a:p>
        </p:txBody>
      </p:sp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409575" y="2185988"/>
            <a:ext cx="3552825" cy="457200"/>
            <a:chOff x="258" y="1377"/>
            <a:chExt cx="2238" cy="288"/>
          </a:xfrm>
        </p:grpSpPr>
        <p:sp>
          <p:nvSpPr>
            <p:cNvPr id="10276" name="Rectangle 17"/>
            <p:cNvSpPr>
              <a:spLocks noChangeArrowheads="1"/>
            </p:cNvSpPr>
            <p:nvPr/>
          </p:nvSpPr>
          <p:spPr bwMode="auto">
            <a:xfrm>
              <a:off x="258" y="1377"/>
              <a:ext cx="7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3300"/>
                  </a:solidFill>
                  <a:latin typeface="Arial" pitchFamily="34" charset="0"/>
                </a:rPr>
                <a:t>STEP 2</a:t>
              </a:r>
            </a:p>
          </p:txBody>
        </p:sp>
        <p:sp>
          <p:nvSpPr>
            <p:cNvPr id="10277" name="Rectangle 18"/>
            <p:cNvSpPr>
              <a:spLocks noChangeArrowheads="1"/>
            </p:cNvSpPr>
            <p:nvPr/>
          </p:nvSpPr>
          <p:spPr bwMode="auto">
            <a:xfrm>
              <a:off x="1030" y="1392"/>
              <a:ext cx="146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>
                  <a:latin typeface="Arial" pitchFamily="34" charset="0"/>
                </a:rPr>
                <a:t>Solve the system.</a:t>
              </a:r>
            </a:p>
          </p:txBody>
        </p:sp>
      </p:grp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3976688" y="2195513"/>
            <a:ext cx="1479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/>
              <a:t>76 = 19</a:t>
            </a:r>
            <a:r>
              <a:rPr lang="en-US" i="1"/>
              <a:t>d</a:t>
            </a:r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4143375" y="2733675"/>
            <a:ext cx="1006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/>
              <a:t>4 = </a:t>
            </a:r>
            <a:r>
              <a:rPr lang="en-US" i="1"/>
              <a:t>d</a:t>
            </a: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3976688" y="3238500"/>
            <a:ext cx="2051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97 = </a:t>
            </a:r>
            <a:r>
              <a:rPr lang="en-US" i="1"/>
              <a:t>a</a:t>
            </a:r>
            <a:r>
              <a:rPr lang="en-US" baseline="-25000"/>
              <a:t>1</a:t>
            </a:r>
            <a:r>
              <a:rPr lang="en-US"/>
              <a:t> + 26(4)</a:t>
            </a:r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6640513" y="2217738"/>
            <a:ext cx="1284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Subtract.</a:t>
            </a:r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6621463" y="2763838"/>
            <a:ext cx="1536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Solve for </a:t>
            </a:r>
            <a:r>
              <a:rPr lang="en-US" sz="2000" i="1">
                <a:solidFill>
                  <a:srgbClr val="0073F3"/>
                </a:solidFill>
              </a:rPr>
              <a:t>d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8218" name="Rectangle 26"/>
          <p:cNvSpPr>
            <a:spLocks noChangeArrowheads="1"/>
          </p:cNvSpPr>
          <p:nvPr/>
        </p:nvSpPr>
        <p:spPr bwMode="auto">
          <a:xfrm>
            <a:off x="6638925" y="3275013"/>
            <a:ext cx="2286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Substitute for </a:t>
            </a:r>
            <a:r>
              <a:rPr lang="en-US" sz="2000" i="1">
                <a:solidFill>
                  <a:srgbClr val="0073F3"/>
                </a:solidFill>
              </a:rPr>
              <a:t>d 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in Equation </a:t>
            </a:r>
            <a:r>
              <a:rPr lang="en-US" sz="2000">
                <a:solidFill>
                  <a:srgbClr val="0073F3"/>
                </a:solidFill>
              </a:rPr>
              <a:t>1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3976688" y="3990975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–</a:t>
            </a:r>
            <a:r>
              <a:rPr lang="en-US"/>
              <a:t>7 = </a:t>
            </a:r>
            <a:r>
              <a:rPr lang="en-US" i="1"/>
              <a:t>a</a:t>
            </a:r>
            <a:r>
              <a:rPr lang="en-US" baseline="-25000"/>
              <a:t>1</a:t>
            </a:r>
          </a:p>
        </p:txBody>
      </p:sp>
      <p:sp>
        <p:nvSpPr>
          <p:cNvPr id="8221" name="Rectangle 29"/>
          <p:cNvSpPr>
            <a:spLocks noChangeArrowheads="1"/>
          </p:cNvSpPr>
          <p:nvPr/>
        </p:nvSpPr>
        <p:spPr bwMode="auto">
          <a:xfrm>
            <a:off x="6632575" y="4062413"/>
            <a:ext cx="1619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Solve for </a:t>
            </a:r>
            <a:r>
              <a:rPr lang="en-US" sz="2000" i="1">
                <a:solidFill>
                  <a:srgbClr val="0073F3"/>
                </a:solidFill>
              </a:rPr>
              <a:t>a</a:t>
            </a:r>
            <a:r>
              <a:rPr lang="en-US" sz="2000" baseline="-25000">
                <a:solidFill>
                  <a:srgbClr val="0073F3"/>
                </a:solidFill>
              </a:rPr>
              <a:t>1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  <p:grpSp>
        <p:nvGrpSpPr>
          <p:cNvPr id="3" name="Group 53"/>
          <p:cNvGrpSpPr>
            <a:grpSpLocks/>
          </p:cNvGrpSpPr>
          <p:nvPr/>
        </p:nvGrpSpPr>
        <p:grpSpPr bwMode="auto">
          <a:xfrm>
            <a:off x="547688" y="4525963"/>
            <a:ext cx="3378200" cy="474662"/>
            <a:chOff x="345" y="2851"/>
            <a:chExt cx="2128" cy="299"/>
          </a:xfrm>
        </p:grpSpPr>
        <p:sp>
          <p:nvSpPr>
            <p:cNvPr id="10274" name="Rectangle 30"/>
            <p:cNvSpPr>
              <a:spLocks noChangeArrowheads="1"/>
            </p:cNvSpPr>
            <p:nvPr/>
          </p:nvSpPr>
          <p:spPr bwMode="auto">
            <a:xfrm>
              <a:off x="345" y="2862"/>
              <a:ext cx="7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3300"/>
                  </a:solidFill>
                  <a:latin typeface="Arial" pitchFamily="34" charset="0"/>
                </a:rPr>
                <a:t>STEP 3</a:t>
              </a:r>
            </a:p>
          </p:txBody>
        </p:sp>
        <p:sp>
          <p:nvSpPr>
            <p:cNvPr id="10275" name="Rectangle 33"/>
            <p:cNvSpPr>
              <a:spLocks noChangeArrowheads="1"/>
            </p:cNvSpPr>
            <p:nvPr/>
          </p:nvSpPr>
          <p:spPr bwMode="auto">
            <a:xfrm>
              <a:off x="1044" y="2851"/>
              <a:ext cx="14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>
                  <a:latin typeface="Arial" pitchFamily="34" charset="0"/>
                </a:rPr>
                <a:t>Find a rule for </a:t>
              </a:r>
              <a:r>
                <a:rPr lang="en-US" i="1"/>
                <a:t>a</a:t>
              </a:r>
              <a:r>
                <a:rPr lang="en-US" i="1" baseline="-25000"/>
                <a:t>n</a:t>
              </a:r>
              <a:r>
                <a:rPr lang="en-US" sz="2000" b="1">
                  <a:latin typeface="Arial" pitchFamily="34" charset="0"/>
                </a:rPr>
                <a:t>.</a:t>
              </a:r>
            </a:p>
          </p:txBody>
        </p:sp>
      </p:grpSp>
      <p:sp>
        <p:nvSpPr>
          <p:cNvPr id="8226" name="Rectangle 34"/>
          <p:cNvSpPr>
            <a:spLocks noChangeArrowheads="1"/>
          </p:cNvSpPr>
          <p:nvPr/>
        </p:nvSpPr>
        <p:spPr bwMode="auto">
          <a:xfrm>
            <a:off x="4030663" y="4529138"/>
            <a:ext cx="2370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i="1"/>
              <a:t>a</a:t>
            </a:r>
            <a:r>
              <a:rPr lang="en-US" i="1" baseline="-25000"/>
              <a:t>n</a:t>
            </a:r>
            <a:r>
              <a:rPr lang="en-US" i="1"/>
              <a:t> </a:t>
            </a:r>
            <a:r>
              <a:rPr lang="en-US"/>
              <a:t>= </a:t>
            </a:r>
            <a:r>
              <a:rPr lang="en-US" i="1"/>
              <a:t>a</a:t>
            </a:r>
            <a:r>
              <a:rPr lang="en-US" baseline="-25000"/>
              <a:t>1</a:t>
            </a:r>
            <a:r>
              <a:rPr lang="en-US"/>
              <a:t> + (</a:t>
            </a:r>
            <a:r>
              <a:rPr lang="en-US" i="1"/>
              <a:t>n </a:t>
            </a:r>
            <a:r>
              <a:rPr lang="en-US">
                <a:solidFill>
                  <a:srgbClr val="000000"/>
                </a:solidFill>
              </a:rPr>
              <a:t>–</a:t>
            </a:r>
            <a:r>
              <a:rPr lang="en-US"/>
              <a:t> 1)</a:t>
            </a:r>
            <a:r>
              <a:rPr lang="en-US" i="1"/>
              <a:t>d</a:t>
            </a:r>
          </a:p>
        </p:txBody>
      </p:sp>
      <p:sp>
        <p:nvSpPr>
          <p:cNvPr id="8227" name="Rectangle 35"/>
          <p:cNvSpPr>
            <a:spLocks noChangeArrowheads="1"/>
          </p:cNvSpPr>
          <p:nvPr/>
        </p:nvSpPr>
        <p:spPr bwMode="auto">
          <a:xfrm>
            <a:off x="6629400" y="4557713"/>
            <a:ext cx="23955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Write general rule.</a:t>
            </a:r>
          </a:p>
        </p:txBody>
      </p:sp>
      <p:sp>
        <p:nvSpPr>
          <p:cNvPr id="8228" name="Rectangle 36"/>
          <p:cNvSpPr>
            <a:spLocks noChangeArrowheads="1"/>
          </p:cNvSpPr>
          <p:nvPr/>
        </p:nvSpPr>
        <p:spPr bwMode="auto">
          <a:xfrm>
            <a:off x="4360863" y="5110163"/>
            <a:ext cx="2025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= </a:t>
            </a:r>
            <a:r>
              <a:rPr lang="en-US">
                <a:solidFill>
                  <a:srgbClr val="000000"/>
                </a:solidFill>
              </a:rPr>
              <a:t>–</a:t>
            </a:r>
            <a:r>
              <a:rPr lang="en-US"/>
              <a:t>7 + (</a:t>
            </a:r>
            <a:r>
              <a:rPr lang="en-US" i="1"/>
              <a:t>n </a:t>
            </a:r>
            <a:r>
              <a:rPr lang="en-US">
                <a:solidFill>
                  <a:srgbClr val="000000"/>
                </a:solidFill>
              </a:rPr>
              <a:t>–</a:t>
            </a:r>
            <a:r>
              <a:rPr lang="en-US"/>
              <a:t> 1)4</a:t>
            </a:r>
          </a:p>
        </p:txBody>
      </p:sp>
      <p:sp>
        <p:nvSpPr>
          <p:cNvPr id="8229" name="Rectangle 37"/>
          <p:cNvSpPr>
            <a:spLocks noChangeArrowheads="1"/>
          </p:cNvSpPr>
          <p:nvPr/>
        </p:nvSpPr>
        <p:spPr bwMode="auto">
          <a:xfrm>
            <a:off x="6624638" y="5094288"/>
            <a:ext cx="23193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Substitute for </a:t>
            </a:r>
            <a:r>
              <a:rPr lang="en-US" sz="2000" i="1">
                <a:solidFill>
                  <a:srgbClr val="0073F3"/>
                </a:solidFill>
              </a:rPr>
              <a:t>a</a:t>
            </a:r>
            <a:r>
              <a:rPr lang="en-US" sz="2000" baseline="-25000">
                <a:solidFill>
                  <a:srgbClr val="0073F3"/>
                </a:solidFill>
              </a:rPr>
              <a:t>1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 and </a:t>
            </a:r>
            <a:r>
              <a:rPr lang="en-US" sz="2000" i="1">
                <a:solidFill>
                  <a:srgbClr val="0073F3"/>
                </a:solidFill>
              </a:rPr>
              <a:t>d</a:t>
            </a:r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8230" name="Rectangle 38"/>
          <p:cNvSpPr>
            <a:spLocks noChangeArrowheads="1"/>
          </p:cNvSpPr>
          <p:nvPr/>
        </p:nvSpPr>
        <p:spPr bwMode="auto">
          <a:xfrm>
            <a:off x="4349750" y="5881688"/>
            <a:ext cx="1517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= </a:t>
            </a:r>
            <a:r>
              <a:rPr lang="en-US">
                <a:solidFill>
                  <a:srgbClr val="000000"/>
                </a:solidFill>
              </a:rPr>
              <a:t>–</a:t>
            </a:r>
            <a:r>
              <a:rPr lang="en-US"/>
              <a:t>11 + 4</a:t>
            </a:r>
            <a:r>
              <a:rPr lang="en-US" i="1"/>
              <a:t>n</a:t>
            </a:r>
          </a:p>
        </p:txBody>
      </p:sp>
      <p:sp>
        <p:nvSpPr>
          <p:cNvPr id="8231" name="Rectangle 39"/>
          <p:cNvSpPr>
            <a:spLocks noChangeArrowheads="1"/>
          </p:cNvSpPr>
          <p:nvPr/>
        </p:nvSpPr>
        <p:spPr bwMode="auto">
          <a:xfrm>
            <a:off x="6599238" y="5932488"/>
            <a:ext cx="12398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Simplify.</a:t>
            </a:r>
          </a:p>
        </p:txBody>
      </p:sp>
      <p:grpSp>
        <p:nvGrpSpPr>
          <p:cNvPr id="10262" name="Group 50"/>
          <p:cNvGrpSpPr>
            <a:grpSpLocks/>
          </p:cNvGrpSpPr>
          <p:nvPr/>
        </p:nvGrpSpPr>
        <p:grpSpPr bwMode="auto">
          <a:xfrm>
            <a:off x="838200" y="1143000"/>
            <a:ext cx="5233988" cy="481013"/>
            <a:chOff x="528" y="720"/>
            <a:chExt cx="3297" cy="303"/>
          </a:xfrm>
        </p:grpSpPr>
        <p:sp>
          <p:nvSpPr>
            <p:cNvPr id="10271" name="Rectangle 40"/>
            <p:cNvSpPr>
              <a:spLocks noChangeArrowheads="1"/>
            </p:cNvSpPr>
            <p:nvPr/>
          </p:nvSpPr>
          <p:spPr bwMode="auto">
            <a:xfrm>
              <a:off x="528" y="720"/>
              <a:ext cx="16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i="1">
                  <a:solidFill>
                    <a:srgbClr val="000000"/>
                  </a:solidFill>
                </a:rPr>
                <a:t>a</a:t>
              </a:r>
              <a:r>
                <a:rPr lang="en-US" baseline="-25000">
                  <a:solidFill>
                    <a:srgbClr val="FF001A"/>
                  </a:solidFill>
                </a:rPr>
                <a:t>27 </a:t>
              </a:r>
              <a:r>
                <a:rPr lang="en-US">
                  <a:solidFill>
                    <a:srgbClr val="000000"/>
                  </a:solidFill>
                </a:rPr>
                <a:t>= </a:t>
              </a:r>
              <a:r>
                <a:rPr lang="en-US" i="1">
                  <a:solidFill>
                    <a:srgbClr val="000000"/>
                  </a:solidFill>
                </a:rPr>
                <a:t>a</a:t>
              </a:r>
              <a:r>
                <a:rPr lang="en-US" baseline="-25000">
                  <a:solidFill>
                    <a:srgbClr val="000000"/>
                  </a:solidFill>
                </a:rPr>
                <a:t>1</a:t>
              </a:r>
              <a:r>
                <a:rPr lang="en-US">
                  <a:solidFill>
                    <a:srgbClr val="000000"/>
                  </a:solidFill>
                </a:rPr>
                <a:t> + (</a:t>
              </a:r>
              <a:r>
                <a:rPr lang="en-US">
                  <a:solidFill>
                    <a:srgbClr val="FF001A"/>
                  </a:solidFill>
                </a:rPr>
                <a:t>27 </a:t>
              </a:r>
              <a:r>
                <a:rPr lang="en-US">
                  <a:solidFill>
                    <a:srgbClr val="000000"/>
                  </a:solidFill>
                </a:rPr>
                <a:t>– 1)</a:t>
              </a:r>
              <a:r>
                <a:rPr lang="en-US" i="1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10272" name="Rectangle 43"/>
            <p:cNvSpPr>
              <a:spLocks noChangeArrowheads="1"/>
            </p:cNvSpPr>
            <p:nvPr/>
          </p:nvSpPr>
          <p:spPr bwMode="auto">
            <a:xfrm>
              <a:off x="2509" y="735"/>
              <a:ext cx="13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/>
                <a:t>97 = </a:t>
              </a:r>
              <a:r>
                <a:rPr lang="en-US" i="1"/>
                <a:t>a</a:t>
              </a:r>
              <a:r>
                <a:rPr lang="en-US" baseline="-25000"/>
                <a:t>1</a:t>
              </a:r>
              <a:r>
                <a:rPr lang="en-US"/>
                <a:t> + 26</a:t>
              </a:r>
              <a:r>
                <a:rPr lang="en-US" i="1"/>
                <a:t>d</a:t>
              </a:r>
            </a:p>
          </p:txBody>
        </p:sp>
        <p:pic>
          <p:nvPicPr>
            <p:cNvPr id="10273" name="Picture 46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0" y="804"/>
              <a:ext cx="312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54"/>
          <p:cNvGrpSpPr>
            <a:grpSpLocks/>
          </p:cNvGrpSpPr>
          <p:nvPr/>
        </p:nvGrpSpPr>
        <p:grpSpPr bwMode="auto">
          <a:xfrm>
            <a:off x="928688" y="1533525"/>
            <a:ext cx="4994275" cy="461963"/>
            <a:chOff x="585" y="966"/>
            <a:chExt cx="3146" cy="291"/>
          </a:xfrm>
        </p:grpSpPr>
        <p:sp>
          <p:nvSpPr>
            <p:cNvPr id="10266" name="Line 45"/>
            <p:cNvSpPr>
              <a:spLocks noChangeShapeType="1"/>
            </p:cNvSpPr>
            <p:nvPr/>
          </p:nvSpPr>
          <p:spPr bwMode="auto">
            <a:xfrm>
              <a:off x="2481" y="1248"/>
              <a:ext cx="11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67" name="Group 51"/>
            <p:cNvGrpSpPr>
              <a:grpSpLocks/>
            </p:cNvGrpSpPr>
            <p:nvPr/>
          </p:nvGrpSpPr>
          <p:grpSpPr bwMode="auto">
            <a:xfrm>
              <a:off x="585" y="966"/>
              <a:ext cx="3146" cy="291"/>
              <a:chOff x="585" y="966"/>
              <a:chExt cx="3146" cy="291"/>
            </a:xfrm>
          </p:grpSpPr>
          <p:sp>
            <p:nvSpPr>
              <p:cNvPr id="10268" name="Rectangle 41"/>
              <p:cNvSpPr>
                <a:spLocks noChangeArrowheads="1"/>
              </p:cNvSpPr>
              <p:nvPr/>
            </p:nvSpPr>
            <p:spPr bwMode="auto">
              <a:xfrm>
                <a:off x="585" y="966"/>
                <a:ext cx="153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i="1">
                    <a:solidFill>
                      <a:srgbClr val="000000"/>
                    </a:solidFill>
                  </a:rPr>
                  <a:t>a</a:t>
                </a:r>
                <a:r>
                  <a:rPr lang="en-US" baseline="-25000">
                    <a:solidFill>
                      <a:srgbClr val="0073F3"/>
                    </a:solidFill>
                  </a:rPr>
                  <a:t>8</a:t>
                </a:r>
                <a:r>
                  <a:rPr lang="en-US" b="1">
                    <a:solidFill>
                      <a:srgbClr val="00CDFF"/>
                    </a:solidFill>
                  </a:rPr>
                  <a:t> </a:t>
                </a:r>
                <a:r>
                  <a:rPr lang="en-US">
                    <a:solidFill>
                      <a:srgbClr val="000000"/>
                    </a:solidFill>
                  </a:rPr>
                  <a:t>= </a:t>
                </a:r>
                <a:r>
                  <a:rPr lang="en-US" i="1">
                    <a:solidFill>
                      <a:srgbClr val="000000"/>
                    </a:solidFill>
                  </a:rPr>
                  <a:t>a</a:t>
                </a:r>
                <a:r>
                  <a:rPr lang="en-US" baseline="-25000">
                    <a:solidFill>
                      <a:srgbClr val="000000"/>
                    </a:solidFill>
                  </a:rPr>
                  <a:t>1</a:t>
                </a:r>
                <a:r>
                  <a:rPr lang="en-US">
                    <a:solidFill>
                      <a:srgbClr val="000000"/>
                    </a:solidFill>
                  </a:rPr>
                  <a:t> + (</a:t>
                </a:r>
                <a:r>
                  <a:rPr lang="en-US">
                    <a:solidFill>
                      <a:srgbClr val="0073F3"/>
                    </a:solidFill>
                  </a:rPr>
                  <a:t>8</a:t>
                </a:r>
                <a:r>
                  <a:rPr lang="en-US" b="1">
                    <a:solidFill>
                      <a:srgbClr val="00CDFF"/>
                    </a:solidFill>
                  </a:rPr>
                  <a:t> </a:t>
                </a:r>
                <a:r>
                  <a:rPr lang="en-US">
                    <a:solidFill>
                      <a:srgbClr val="000000"/>
                    </a:solidFill>
                  </a:rPr>
                  <a:t>– 1)</a:t>
                </a:r>
                <a:r>
                  <a:rPr lang="en-US" i="1">
                    <a:solidFill>
                      <a:srgbClr val="000000"/>
                    </a:solidFill>
                  </a:rPr>
                  <a:t>d</a:t>
                </a:r>
              </a:p>
            </p:txBody>
          </p:sp>
          <p:sp>
            <p:nvSpPr>
              <p:cNvPr id="10269" name="Rectangle 44"/>
              <p:cNvSpPr>
                <a:spLocks noChangeArrowheads="1"/>
              </p:cNvSpPr>
              <p:nvPr/>
            </p:nvSpPr>
            <p:spPr bwMode="auto">
              <a:xfrm>
                <a:off x="2511" y="969"/>
                <a:ext cx="122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/>
                  <a:t>21 = </a:t>
                </a:r>
                <a:r>
                  <a:rPr lang="en-US" i="1"/>
                  <a:t>a</a:t>
                </a:r>
                <a:r>
                  <a:rPr lang="en-US" baseline="-25000"/>
                  <a:t>1</a:t>
                </a:r>
                <a:r>
                  <a:rPr lang="en-US"/>
                  <a:t> +   7</a:t>
                </a:r>
                <a:r>
                  <a:rPr lang="en-US" i="1"/>
                  <a:t>d</a:t>
                </a:r>
              </a:p>
            </p:txBody>
          </p:sp>
          <p:pic>
            <p:nvPicPr>
              <p:cNvPr id="10270" name="Picture 47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57" y="1035"/>
                <a:ext cx="312" cy="1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0264" name="Rectangle 48"/>
          <p:cNvSpPr>
            <a:spLocks noChangeArrowheads="1"/>
          </p:cNvSpPr>
          <p:nvPr/>
        </p:nvSpPr>
        <p:spPr bwMode="auto">
          <a:xfrm>
            <a:off x="6637338" y="1190625"/>
            <a:ext cx="1468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Equation </a:t>
            </a:r>
            <a:r>
              <a:rPr lang="en-US" sz="2000">
                <a:solidFill>
                  <a:srgbClr val="0073F3"/>
                </a:solidFill>
              </a:rPr>
              <a:t>1</a:t>
            </a:r>
          </a:p>
        </p:txBody>
      </p:sp>
      <p:sp>
        <p:nvSpPr>
          <p:cNvPr id="8241" name="Rectangle 49"/>
          <p:cNvSpPr>
            <a:spLocks noChangeArrowheads="1"/>
          </p:cNvSpPr>
          <p:nvPr/>
        </p:nvSpPr>
        <p:spPr bwMode="auto">
          <a:xfrm>
            <a:off x="6629400" y="1584325"/>
            <a:ext cx="1468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73F3"/>
                </a:solidFill>
                <a:latin typeface="Arial" pitchFamily="34" charset="0"/>
              </a:rPr>
              <a:t>Equation </a:t>
            </a:r>
            <a:r>
              <a:rPr lang="en-US" sz="2000">
                <a:solidFill>
                  <a:srgbClr val="0073F3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1" grpId="0" autoUpdateAnimBg="0"/>
      <p:bldP spid="8212" grpId="0" autoUpdateAnimBg="0"/>
      <p:bldP spid="8213" grpId="0" autoUpdateAnimBg="0"/>
      <p:bldP spid="8216" grpId="0" autoUpdateAnimBg="0"/>
      <p:bldP spid="8217" grpId="0" autoUpdateAnimBg="0"/>
      <p:bldP spid="8218" grpId="0" autoUpdateAnimBg="0"/>
      <p:bldP spid="8219" grpId="0" autoUpdateAnimBg="0"/>
      <p:bldP spid="8221" grpId="0" autoUpdateAnimBg="0"/>
      <p:bldP spid="8226" grpId="0" autoUpdateAnimBg="0"/>
      <p:bldP spid="8227" grpId="0" autoUpdateAnimBg="0"/>
      <p:bldP spid="8228" grpId="0" autoUpdateAnimBg="0"/>
      <p:bldP spid="8229" grpId="0" autoUpdateAnimBg="0"/>
      <p:bldP spid="8230" grpId="0" autoUpdateAnimBg="0"/>
      <p:bldP spid="8231" grpId="0" autoUpdateAnimBg="0"/>
      <p:bldP spid="8241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1984</Words>
  <Application>Microsoft Office PowerPoint</Application>
  <PresentationFormat>On-screen Show (4:3)</PresentationFormat>
  <Paragraphs>388</Paragraphs>
  <Slides>21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Times New Roman</vt:lpstr>
      <vt:lpstr>Arial</vt:lpstr>
      <vt:lpstr>Utopia-Bold</vt:lpstr>
      <vt:lpstr>Utopia-Regular</vt:lpstr>
      <vt:lpstr>Utopia-BoldItalic</vt:lpstr>
      <vt:lpstr>MathematicalPiLTStd-1</vt:lpstr>
      <vt:lpstr>Utopia-Italic</vt:lpstr>
      <vt:lpstr>Default Design</vt:lpstr>
      <vt:lpstr>Adobe Photoshop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Tridat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Teacher E-Solutions</cp:lastModifiedBy>
  <cp:revision>19</cp:revision>
  <dcterms:created xsi:type="dcterms:W3CDTF">2006-07-17T04:58:51Z</dcterms:created>
  <dcterms:modified xsi:type="dcterms:W3CDTF">2019-01-18T17:07:53Z</dcterms:modified>
</cp:coreProperties>
</file>