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459" r:id="rId2"/>
  </p:sldMasterIdLst>
  <p:notesMasterIdLst>
    <p:notesMasterId r:id="rId74"/>
  </p:notesMasterIdLst>
  <p:sldIdLst>
    <p:sldId id="272" r:id="rId3"/>
    <p:sldId id="30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4" r:id="rId14"/>
    <p:sldId id="313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9" r:id="rId29"/>
    <p:sldId id="330" r:id="rId30"/>
    <p:sldId id="331" r:id="rId31"/>
    <p:sldId id="332" r:id="rId32"/>
    <p:sldId id="334" r:id="rId33"/>
    <p:sldId id="335" r:id="rId34"/>
    <p:sldId id="333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FF00FF"/>
    <a:srgbClr val="00FFFF"/>
    <a:srgbClr val="00FF00"/>
    <a:srgbClr val="FF66FF"/>
    <a:srgbClr val="FF99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84331" autoAdjust="0"/>
  </p:normalViewPr>
  <p:slideViewPr>
    <p:cSldViewPr snapToGrid="0">
      <p:cViewPr varScale="1">
        <p:scale>
          <a:sx n="37" d="100"/>
          <a:sy n="37" d="100"/>
        </p:scale>
        <p:origin x="-278" y="-91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80.wmf"/><Relationship Id="rId2" Type="http://schemas.openxmlformats.org/officeDocument/2006/relationships/image" Target="../media/image74.wmf"/><Relationship Id="rId1" Type="http://schemas.openxmlformats.org/officeDocument/2006/relationships/image" Target="../media/image71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69.wmf"/><Relationship Id="rId4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20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12" Type="http://schemas.openxmlformats.org/officeDocument/2006/relationships/image" Target="../media/image119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11" Type="http://schemas.openxmlformats.org/officeDocument/2006/relationships/image" Target="../media/image118.wmf"/><Relationship Id="rId5" Type="http://schemas.openxmlformats.org/officeDocument/2006/relationships/image" Target="../media/image112.wmf"/><Relationship Id="rId10" Type="http://schemas.openxmlformats.org/officeDocument/2006/relationships/image" Target="../media/image117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12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9" Type="http://schemas.openxmlformats.org/officeDocument/2006/relationships/image" Target="../media/image163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7" Type="http://schemas.openxmlformats.org/officeDocument/2006/relationships/image" Target="../media/image207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6" Type="http://schemas.openxmlformats.org/officeDocument/2006/relationships/image" Target="../media/image206.wmf"/><Relationship Id="rId5" Type="http://schemas.openxmlformats.org/officeDocument/2006/relationships/image" Target="../media/image205.wmf"/><Relationship Id="rId4" Type="http://schemas.openxmlformats.org/officeDocument/2006/relationships/image" Target="../media/image20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image" Target="../media/image210.wmf"/><Relationship Id="rId7" Type="http://schemas.openxmlformats.org/officeDocument/2006/relationships/image" Target="../media/image214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8.wmf"/><Relationship Id="rId7" Type="http://schemas.openxmlformats.org/officeDocument/2006/relationships/image" Target="../media/image222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10" Type="http://schemas.openxmlformats.org/officeDocument/2006/relationships/image" Target="../media/image225.wmf"/><Relationship Id="rId4" Type="http://schemas.openxmlformats.org/officeDocument/2006/relationships/image" Target="../media/image219.wmf"/><Relationship Id="rId9" Type="http://schemas.openxmlformats.org/officeDocument/2006/relationships/image" Target="../media/image224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7" Type="http://schemas.openxmlformats.org/officeDocument/2006/relationships/image" Target="../media/image242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6" Type="http://schemas.openxmlformats.org/officeDocument/2006/relationships/image" Target="../media/image241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image" Target="../media/image253.wmf"/><Relationship Id="rId7" Type="http://schemas.openxmlformats.org/officeDocument/2006/relationships/image" Target="../media/image257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Relationship Id="rId6" Type="http://schemas.openxmlformats.org/officeDocument/2006/relationships/image" Target="../media/image256.wmf"/><Relationship Id="rId11" Type="http://schemas.openxmlformats.org/officeDocument/2006/relationships/image" Target="../media/image261.wmf"/><Relationship Id="rId5" Type="http://schemas.openxmlformats.org/officeDocument/2006/relationships/image" Target="../media/image255.wmf"/><Relationship Id="rId10" Type="http://schemas.openxmlformats.org/officeDocument/2006/relationships/image" Target="../media/image260.wmf"/><Relationship Id="rId4" Type="http://schemas.openxmlformats.org/officeDocument/2006/relationships/image" Target="../media/image254.wmf"/><Relationship Id="rId9" Type="http://schemas.openxmlformats.org/officeDocument/2006/relationships/image" Target="../media/image25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image" Target="../media/image243.wmf"/><Relationship Id="rId7" Type="http://schemas.openxmlformats.org/officeDocument/2006/relationships/image" Target="../media/image268.wmf"/><Relationship Id="rId2" Type="http://schemas.openxmlformats.org/officeDocument/2006/relationships/image" Target="../media/image264.wmf"/><Relationship Id="rId1" Type="http://schemas.openxmlformats.org/officeDocument/2006/relationships/image" Target="../media/image263.wmf"/><Relationship Id="rId6" Type="http://schemas.openxmlformats.org/officeDocument/2006/relationships/image" Target="../media/image267.wmf"/><Relationship Id="rId5" Type="http://schemas.openxmlformats.org/officeDocument/2006/relationships/image" Target="../media/image266.wmf"/><Relationship Id="rId10" Type="http://schemas.openxmlformats.org/officeDocument/2006/relationships/image" Target="../media/image271.wmf"/><Relationship Id="rId4" Type="http://schemas.openxmlformats.org/officeDocument/2006/relationships/image" Target="../media/image265.wmf"/><Relationship Id="rId9" Type="http://schemas.openxmlformats.org/officeDocument/2006/relationships/image" Target="../media/image27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43.wmf"/><Relationship Id="rId4" Type="http://schemas.openxmlformats.org/officeDocument/2006/relationships/image" Target="../media/image24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wmf"/><Relationship Id="rId2" Type="http://schemas.openxmlformats.org/officeDocument/2006/relationships/image" Target="../media/image276.wmf"/><Relationship Id="rId1" Type="http://schemas.openxmlformats.org/officeDocument/2006/relationships/image" Target="../media/image243.wmf"/><Relationship Id="rId5" Type="http://schemas.openxmlformats.org/officeDocument/2006/relationships/image" Target="../media/image279.wmf"/><Relationship Id="rId4" Type="http://schemas.openxmlformats.org/officeDocument/2006/relationships/image" Target="../media/image27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wmf"/><Relationship Id="rId2" Type="http://schemas.openxmlformats.org/officeDocument/2006/relationships/image" Target="../media/image281.wmf"/><Relationship Id="rId1" Type="http://schemas.openxmlformats.org/officeDocument/2006/relationships/image" Target="../media/image280.wmf"/><Relationship Id="rId4" Type="http://schemas.openxmlformats.org/officeDocument/2006/relationships/image" Target="../media/image283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3" Type="http://schemas.openxmlformats.org/officeDocument/2006/relationships/image" Target="../media/image287.wmf"/><Relationship Id="rId7" Type="http://schemas.openxmlformats.org/officeDocument/2006/relationships/image" Target="../media/image291.wmf"/><Relationship Id="rId2" Type="http://schemas.openxmlformats.org/officeDocument/2006/relationships/image" Target="../media/image286.wmf"/><Relationship Id="rId1" Type="http://schemas.openxmlformats.org/officeDocument/2006/relationships/image" Target="../media/image285.wmf"/><Relationship Id="rId6" Type="http://schemas.openxmlformats.org/officeDocument/2006/relationships/image" Target="../media/image290.wmf"/><Relationship Id="rId5" Type="http://schemas.openxmlformats.org/officeDocument/2006/relationships/image" Target="../media/image289.wmf"/><Relationship Id="rId4" Type="http://schemas.openxmlformats.org/officeDocument/2006/relationships/image" Target="../media/image28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7" Type="http://schemas.openxmlformats.org/officeDocument/2006/relationships/image" Target="../media/image300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6" Type="http://schemas.openxmlformats.org/officeDocument/2006/relationships/image" Target="../media/image299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wmf"/><Relationship Id="rId7" Type="http://schemas.openxmlformats.org/officeDocument/2006/relationships/image" Target="../media/image308.wmf"/><Relationship Id="rId2" Type="http://schemas.openxmlformats.org/officeDocument/2006/relationships/image" Target="../media/image303.wmf"/><Relationship Id="rId1" Type="http://schemas.openxmlformats.org/officeDocument/2006/relationships/image" Target="../media/image302.wmf"/><Relationship Id="rId6" Type="http://schemas.openxmlformats.org/officeDocument/2006/relationships/image" Target="../media/image307.wmf"/><Relationship Id="rId5" Type="http://schemas.openxmlformats.org/officeDocument/2006/relationships/image" Target="../media/image306.wmf"/><Relationship Id="rId4" Type="http://schemas.openxmlformats.org/officeDocument/2006/relationships/image" Target="../media/image305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image" Target="../media/image312.wmf"/><Relationship Id="rId7" Type="http://schemas.openxmlformats.org/officeDocument/2006/relationships/image" Target="../media/image316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wmf"/><Relationship Id="rId13" Type="http://schemas.openxmlformats.org/officeDocument/2006/relationships/image" Target="../media/image332.wmf"/><Relationship Id="rId3" Type="http://schemas.openxmlformats.org/officeDocument/2006/relationships/image" Target="../media/image322.wmf"/><Relationship Id="rId7" Type="http://schemas.openxmlformats.org/officeDocument/2006/relationships/image" Target="../media/image326.wmf"/><Relationship Id="rId12" Type="http://schemas.openxmlformats.org/officeDocument/2006/relationships/image" Target="../media/image331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Relationship Id="rId6" Type="http://schemas.openxmlformats.org/officeDocument/2006/relationships/image" Target="../media/image325.wmf"/><Relationship Id="rId11" Type="http://schemas.openxmlformats.org/officeDocument/2006/relationships/image" Target="../media/image330.wmf"/><Relationship Id="rId5" Type="http://schemas.openxmlformats.org/officeDocument/2006/relationships/image" Target="../media/image324.wmf"/><Relationship Id="rId10" Type="http://schemas.openxmlformats.org/officeDocument/2006/relationships/image" Target="../media/image329.wmf"/><Relationship Id="rId4" Type="http://schemas.openxmlformats.org/officeDocument/2006/relationships/image" Target="../media/image323.wmf"/><Relationship Id="rId9" Type="http://schemas.openxmlformats.org/officeDocument/2006/relationships/image" Target="../media/image3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E9E5DA-BF7F-43D9-81B7-18C5F465EA34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5F9771-0E31-4282-A7AE-F6EBB099F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50FA9AA-055C-47F9-B699-05D23908590D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3C3401D-4BE6-486E-9DF0-07179B5D908A}" type="slidenum">
              <a:rPr lang="en-GB" sz="1200" smtClean="0"/>
              <a:pPr eaLnBrk="1" hangingPunct="1"/>
              <a:t>10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9798E0C-F7C6-463D-A2B3-7E231B902912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E06B88F-3EAC-4D56-AC71-E8210D473DB2}" type="slidenum">
              <a:rPr lang="en-GB" sz="1200" smtClean="0"/>
              <a:pPr eaLnBrk="1" hangingPunct="1"/>
              <a:t>12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B191D9E-FF29-4DD7-A757-519E41719EBD}" type="slidenum">
              <a:rPr lang="en-GB" sz="1200" smtClean="0"/>
              <a:pPr eaLnBrk="1" hangingPunct="1"/>
              <a:t>13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22E206B-8456-4408-A7C8-7DB58F0F0C2E}" type="slidenum">
              <a:rPr lang="en-GB" sz="1200" smtClean="0"/>
              <a:pPr eaLnBrk="1" hangingPunct="1"/>
              <a:t>14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E9FAC62-2CDE-469B-9ACD-1EC4CBA08A6E}" type="slidenum">
              <a:rPr lang="en-GB" sz="1200" smtClean="0"/>
              <a:pPr eaLnBrk="1" hangingPunct="1"/>
              <a:t>25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C72DD74-63AB-4AAF-866E-9066F0F384F3}" type="slidenum">
              <a:rPr lang="en-GB" sz="1200" smtClean="0"/>
              <a:pPr eaLnBrk="1" hangingPunct="1"/>
              <a:t>26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35A03D9-1E36-438F-98CC-ECE9610F434A}" type="slidenum">
              <a:rPr lang="en-GB" sz="1200" smtClean="0"/>
              <a:pPr eaLnBrk="1" hangingPunct="1"/>
              <a:t>27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E22E573-A01F-4848-918B-257DBA773926}" type="slidenum">
              <a:rPr lang="en-GB" sz="1200" smtClean="0"/>
              <a:pPr eaLnBrk="1" hangingPunct="1"/>
              <a:t>28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29F87BD-0746-4103-89C9-9CB8A45DCE7E}" type="slidenum">
              <a:rPr lang="en-GB" sz="1200" smtClean="0"/>
              <a:pPr eaLnBrk="1" hangingPunct="1"/>
              <a:t>29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B4E0ACF-83B3-428E-8D16-308E50073F9A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0A2A8A2-B472-43FF-A846-7B089F30D602}" type="slidenum">
              <a:rPr lang="en-GB" sz="1200" smtClean="0"/>
              <a:pPr eaLnBrk="1" hangingPunct="1"/>
              <a:t>30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E291C06-3EFE-4D84-8919-57B9DE53444A}" type="slidenum">
              <a:rPr lang="en-GB" sz="1200" smtClean="0"/>
              <a:pPr eaLnBrk="1" hangingPunct="1"/>
              <a:t>31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476846F-F3E5-4C48-9F8E-D6E8F7DFF907}" type="slidenum">
              <a:rPr lang="en-GB" sz="1200" smtClean="0"/>
              <a:pPr eaLnBrk="1" hangingPunct="1"/>
              <a:t>32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326B328-8424-4B68-AB8D-118646FA75C6}" type="slidenum">
              <a:rPr lang="en-GB" sz="1200" smtClean="0"/>
              <a:pPr eaLnBrk="1" hangingPunct="1"/>
              <a:t>33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8253D1B-A01B-46FA-A46D-D12BC71526CE}" type="slidenum">
              <a:rPr lang="en-GB" sz="1200" smtClean="0"/>
              <a:pPr eaLnBrk="1" hangingPunct="1"/>
              <a:t>34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70BB299-5CBC-4427-98E0-39298741E4FB}" type="slidenum">
              <a:rPr lang="en-GB" sz="1200" smtClean="0"/>
              <a:pPr eaLnBrk="1" hangingPunct="1"/>
              <a:t>35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E2A3637-5C1C-424F-A464-B27F37B0F279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E4D42E9-30BC-413B-8B6C-F1A597A81E92}" type="slidenum">
              <a:rPr lang="en-GB" sz="1200" smtClean="0"/>
              <a:pPr eaLnBrk="1" hangingPunct="1"/>
              <a:t>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AA82E3A-A468-4417-84B5-B62BBEC59FEA}" type="slidenum">
              <a:rPr lang="en-GB" sz="1200" smtClean="0"/>
              <a:pPr eaLnBrk="1" hangingPunct="1"/>
              <a:t>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79BF7D2-D53D-4D67-9370-5B6F46BD3733}" type="slidenum">
              <a:rPr lang="en-GB" sz="1200" smtClean="0"/>
              <a:pPr eaLnBrk="1" hangingPunct="1"/>
              <a:t>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DC25E97-129C-4DC7-9BE6-F477F8E202D4}" type="slidenum">
              <a:rPr lang="en-GB" sz="1200" smtClean="0"/>
              <a:pPr eaLnBrk="1" hangingPunct="1"/>
              <a:t>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9C9525A-1152-4583-9549-DD4C877524D3}" type="slidenum">
              <a:rPr lang="en-GB" sz="1200" smtClean="0"/>
              <a:pPr eaLnBrk="1" hangingPunct="1"/>
              <a:t>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0861C39-CB6C-46D0-86F3-43823A0ECED5}" type="slidenum">
              <a:rPr lang="en-GB" sz="1200" smtClean="0"/>
              <a:pPr eaLnBrk="1" hangingPunct="1"/>
              <a:t>9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GB" sz="2800" smtClean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5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8100" y="14986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GB" sz="1600" smtClean="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797300" y="1371600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GB" sz="2000" smtClean="0">
                <a:latin typeface="Comic Sans MS" pitchFamily="66" charset="0"/>
              </a:rPr>
              <a:t>Outcome 1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3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46E7-2A35-489C-A88F-EE86991DC5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76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523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2AD-90C5-43DA-B43D-E1F50755D0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21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162E-13A7-439A-A846-1A5C265C08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46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4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GB" sz="2800" smtClean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6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123825" y="146367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3576638" y="1347788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GB" sz="2000" smtClean="0">
                <a:latin typeface="Comic Sans MS" pitchFamily="66" charset="0"/>
              </a:rPr>
              <a:t>Outcome 1</a:t>
            </a:r>
          </a:p>
        </p:txBody>
      </p:sp>
    </p:spTree>
    <p:extLst>
      <p:ext uri="{BB962C8B-B14F-4D97-AF65-F5344CB8AC3E}">
        <p14:creationId xmlns:p14="http://schemas.microsoft.com/office/powerpoint/2010/main" val="108329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C362-C70E-4BAE-99B7-BA4B0F4F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9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A6D5-4DC7-40D2-8A30-4E560AA16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3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C4F9-89F6-447A-8CBA-515FAD1FDF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8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1D25-6329-4D04-815D-D25F404EE2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3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C540-B6A0-491B-B78B-57E3A720B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63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3882-4E32-4536-8CBD-33B7096B37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44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32FE-BC1E-447D-A77F-36F1A47B76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8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4AB22-144F-49E1-9EBE-8BA4C526E1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09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BDE2-6A1F-4E7E-BA84-8E7F1284D1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9C0C-B2F6-4682-BC9C-B75DA40C97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4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4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DC997838-AA04-4585-9566-DA5528E136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GB" sz="2800" smtClean="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033" name="Picture 21" descr="scottishflag"/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2" descr="Office Objects 057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22"/>
          <p:cNvSpPr txBox="1">
            <a:spLocks noChangeArrowheads="1"/>
          </p:cNvSpPr>
          <p:nvPr userDrawn="1"/>
        </p:nvSpPr>
        <p:spPr bwMode="auto">
          <a:xfrm>
            <a:off x="142875" y="1428750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1036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69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latin typeface="Comic Sans MS" pitchFamily="66" charset="0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  <p:sldLayoutId id="2147484689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C8F151-7043-4799-A819-4E32FF8335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36.xml"/><Relationship Id="rId7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slide" Target="slide35.xml"/><Relationship Id="rId5" Type="http://schemas.openxmlformats.org/officeDocument/2006/relationships/slide" Target="slide14.xml"/><Relationship Id="rId10" Type="http://schemas.openxmlformats.org/officeDocument/2006/relationships/slide" Target="slide29.xml"/><Relationship Id="rId4" Type="http://schemas.openxmlformats.org/officeDocument/2006/relationships/slide" Target="slide9.xml"/><Relationship Id="rId9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9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3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openxmlformats.org/officeDocument/2006/relationships/slide" Target="slide21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96.wmf"/><Relationship Id="rId3" Type="http://schemas.openxmlformats.org/officeDocument/2006/relationships/image" Target="../media/image98.png"/><Relationship Id="rId7" Type="http://schemas.openxmlformats.org/officeDocument/2006/relationships/image" Target="../media/image90.png"/><Relationship Id="rId12" Type="http://schemas.openxmlformats.org/officeDocument/2006/relationships/image" Target="../media/image91.png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0.png"/><Relationship Id="rId11" Type="http://schemas.openxmlformats.org/officeDocument/2006/relationships/image" Target="../media/image93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93.bin"/><Relationship Id="rId10" Type="http://schemas.openxmlformats.org/officeDocument/2006/relationships/oleObject" Target="../embeddings/oleObject91.bin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99.png"/><Relationship Id="rId9" Type="http://schemas.openxmlformats.org/officeDocument/2006/relationships/image" Target="../media/image92.wmf"/><Relationship Id="rId14" Type="http://schemas.openxmlformats.org/officeDocument/2006/relationships/image" Target="../media/image9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01.bin"/><Relationship Id="rId3" Type="http://schemas.openxmlformats.org/officeDocument/2006/relationships/image" Target="../media/image98.png"/><Relationship Id="rId21" Type="http://schemas.openxmlformats.org/officeDocument/2006/relationships/image" Target="../media/image107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0.png"/><Relationship Id="rId11" Type="http://schemas.openxmlformats.org/officeDocument/2006/relationships/image" Target="../media/image102.wmf"/><Relationship Id="rId5" Type="http://schemas.openxmlformats.org/officeDocument/2006/relationships/audio" Target="../media/audio1.wav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06.wmf"/><Relationship Id="rId4" Type="http://schemas.openxmlformats.org/officeDocument/2006/relationships/image" Target="../media/image99.png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9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07.bin"/><Relationship Id="rId26" Type="http://schemas.openxmlformats.org/officeDocument/2006/relationships/oleObject" Target="../embeddings/oleObject111.bin"/><Relationship Id="rId3" Type="http://schemas.openxmlformats.org/officeDocument/2006/relationships/image" Target="../media/image121.png"/><Relationship Id="rId21" Type="http://schemas.openxmlformats.org/officeDocument/2006/relationships/image" Target="../media/image113.wmf"/><Relationship Id="rId34" Type="http://schemas.openxmlformats.org/officeDocument/2006/relationships/oleObject" Target="../embeddings/oleObject115.bin"/><Relationship Id="rId7" Type="http://schemas.openxmlformats.org/officeDocument/2006/relationships/audio" Target="../media/audio1.wav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11.wmf"/><Relationship Id="rId25" Type="http://schemas.openxmlformats.org/officeDocument/2006/relationships/image" Target="../media/image115.wmf"/><Relationship Id="rId33" Type="http://schemas.openxmlformats.org/officeDocument/2006/relationships/image" Target="../media/image119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29" Type="http://schemas.openxmlformats.org/officeDocument/2006/relationships/image" Target="../media/image117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9.png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110.bin"/><Relationship Id="rId32" Type="http://schemas.openxmlformats.org/officeDocument/2006/relationships/oleObject" Target="../embeddings/oleObject114.bin"/><Relationship Id="rId5" Type="http://schemas.openxmlformats.org/officeDocument/2006/relationships/image" Target="../media/image91.png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112.bin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12.wmf"/><Relationship Id="rId31" Type="http://schemas.openxmlformats.org/officeDocument/2006/relationships/image" Target="../media/image118.wmf"/><Relationship Id="rId4" Type="http://schemas.openxmlformats.org/officeDocument/2006/relationships/image" Target="../media/image98.png"/><Relationship Id="rId9" Type="http://schemas.openxmlformats.org/officeDocument/2006/relationships/image" Target="../media/image90.png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Relationship Id="rId27" Type="http://schemas.openxmlformats.org/officeDocument/2006/relationships/image" Target="../media/image116.wmf"/><Relationship Id="rId30" Type="http://schemas.openxmlformats.org/officeDocument/2006/relationships/oleObject" Target="../embeddings/oleObject113.bin"/><Relationship Id="rId35" Type="http://schemas.openxmlformats.org/officeDocument/2006/relationships/image" Target="../media/image12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20.bin"/><Relationship Id="rId26" Type="http://schemas.openxmlformats.org/officeDocument/2006/relationships/oleObject" Target="../embeddings/oleObject124.bin"/><Relationship Id="rId3" Type="http://schemas.openxmlformats.org/officeDocument/2006/relationships/image" Target="../media/image134.png"/><Relationship Id="rId21" Type="http://schemas.openxmlformats.org/officeDocument/2006/relationships/image" Target="../media/image127.wmf"/><Relationship Id="rId7" Type="http://schemas.openxmlformats.org/officeDocument/2006/relationships/audio" Target="../media/audio1.wav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25.wmf"/><Relationship Id="rId25" Type="http://schemas.openxmlformats.org/officeDocument/2006/relationships/image" Target="../media/image129.wmf"/><Relationship Id="rId33" Type="http://schemas.openxmlformats.org/officeDocument/2006/relationships/image" Target="../media/image13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29" Type="http://schemas.openxmlformats.org/officeDocument/2006/relationships/image" Target="../media/image131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9.png"/><Relationship Id="rId11" Type="http://schemas.openxmlformats.org/officeDocument/2006/relationships/image" Target="../media/image122.wmf"/><Relationship Id="rId24" Type="http://schemas.openxmlformats.org/officeDocument/2006/relationships/oleObject" Target="../embeddings/oleObject123.bin"/><Relationship Id="rId32" Type="http://schemas.openxmlformats.org/officeDocument/2006/relationships/oleObject" Target="../embeddings/oleObject127.bin"/><Relationship Id="rId5" Type="http://schemas.openxmlformats.org/officeDocument/2006/relationships/image" Target="../media/image91.png"/><Relationship Id="rId15" Type="http://schemas.openxmlformats.org/officeDocument/2006/relationships/image" Target="../media/image124.wmf"/><Relationship Id="rId23" Type="http://schemas.openxmlformats.org/officeDocument/2006/relationships/image" Target="../media/image128.wmf"/><Relationship Id="rId28" Type="http://schemas.openxmlformats.org/officeDocument/2006/relationships/oleObject" Target="../embeddings/oleObject125.bin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26.wmf"/><Relationship Id="rId31" Type="http://schemas.openxmlformats.org/officeDocument/2006/relationships/image" Target="../media/image132.wmf"/><Relationship Id="rId4" Type="http://schemas.openxmlformats.org/officeDocument/2006/relationships/image" Target="../media/image98.png"/><Relationship Id="rId9" Type="http://schemas.openxmlformats.org/officeDocument/2006/relationships/image" Target="../media/image90.png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Relationship Id="rId27" Type="http://schemas.openxmlformats.org/officeDocument/2006/relationships/image" Target="../media/image130.wmf"/><Relationship Id="rId30" Type="http://schemas.openxmlformats.org/officeDocument/2006/relationships/oleObject" Target="../embeddings/oleObject12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39.wmf"/><Relationship Id="rId26" Type="http://schemas.openxmlformats.org/officeDocument/2006/relationships/image" Target="../media/image143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134.bin"/><Relationship Id="rId7" Type="http://schemas.openxmlformats.org/officeDocument/2006/relationships/image" Target="../media/image100.png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32.bin"/><Relationship Id="rId25" Type="http://schemas.openxmlformats.org/officeDocument/2006/relationships/oleObject" Target="../embeddings/oleObject136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1" Type="http://schemas.openxmlformats.org/officeDocument/2006/relationships/vmlDrawing" Target="../drawings/vmlDrawing3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29.bin"/><Relationship Id="rId24" Type="http://schemas.openxmlformats.org/officeDocument/2006/relationships/image" Target="../media/image142.wmf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131.bin"/><Relationship Id="rId23" Type="http://schemas.openxmlformats.org/officeDocument/2006/relationships/oleObject" Target="../embeddings/oleObject135.bin"/><Relationship Id="rId28" Type="http://schemas.openxmlformats.org/officeDocument/2006/relationships/image" Target="../media/image144.wmf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33.bin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37.wmf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13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142.bin"/><Relationship Id="rId26" Type="http://schemas.openxmlformats.org/officeDocument/2006/relationships/oleObject" Target="../embeddings/oleObject146.bin"/><Relationship Id="rId3" Type="http://schemas.openxmlformats.org/officeDocument/2006/relationships/image" Target="../media/image98.png"/><Relationship Id="rId21" Type="http://schemas.openxmlformats.org/officeDocument/2006/relationships/image" Target="../media/image150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48.wmf"/><Relationship Id="rId25" Type="http://schemas.openxmlformats.org/officeDocument/2006/relationships/image" Target="../media/image152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41.bin"/><Relationship Id="rId20" Type="http://schemas.openxmlformats.org/officeDocument/2006/relationships/oleObject" Target="../embeddings/oleObject143.bin"/><Relationship Id="rId1" Type="http://schemas.openxmlformats.org/officeDocument/2006/relationships/vmlDrawing" Target="../drawings/vmlDrawing36.vml"/><Relationship Id="rId6" Type="http://schemas.openxmlformats.org/officeDocument/2006/relationships/audio" Target="../media/audio1.wav"/><Relationship Id="rId11" Type="http://schemas.openxmlformats.org/officeDocument/2006/relationships/image" Target="../media/image145.wmf"/><Relationship Id="rId24" Type="http://schemas.openxmlformats.org/officeDocument/2006/relationships/oleObject" Target="../embeddings/oleObject145.bin"/><Relationship Id="rId5" Type="http://schemas.openxmlformats.org/officeDocument/2006/relationships/image" Target="../media/image99.png"/><Relationship Id="rId15" Type="http://schemas.openxmlformats.org/officeDocument/2006/relationships/image" Target="../media/image147.wmf"/><Relationship Id="rId23" Type="http://schemas.openxmlformats.org/officeDocument/2006/relationships/image" Target="../media/image151.wmf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149.wmf"/><Relationship Id="rId4" Type="http://schemas.openxmlformats.org/officeDocument/2006/relationships/image" Target="../media/image91.png"/><Relationship Id="rId9" Type="http://schemas.openxmlformats.org/officeDocument/2006/relationships/image" Target="../media/image154.png"/><Relationship Id="rId14" Type="http://schemas.openxmlformats.org/officeDocument/2006/relationships/oleObject" Target="../embeddings/oleObject140.bin"/><Relationship Id="rId22" Type="http://schemas.openxmlformats.org/officeDocument/2006/relationships/oleObject" Target="../embeddings/oleObject144.bin"/><Relationship Id="rId27" Type="http://schemas.openxmlformats.org/officeDocument/2006/relationships/image" Target="../media/image15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151.bin"/><Relationship Id="rId26" Type="http://schemas.openxmlformats.org/officeDocument/2006/relationships/oleObject" Target="../embeddings/oleObject155.bin"/><Relationship Id="rId3" Type="http://schemas.openxmlformats.org/officeDocument/2006/relationships/image" Target="../media/image98.png"/><Relationship Id="rId21" Type="http://schemas.openxmlformats.org/officeDocument/2006/relationships/image" Target="../media/image160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148.bin"/><Relationship Id="rId17" Type="http://schemas.openxmlformats.org/officeDocument/2006/relationships/image" Target="../media/image158.wmf"/><Relationship Id="rId25" Type="http://schemas.openxmlformats.org/officeDocument/2006/relationships/image" Target="../media/image162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50.bin"/><Relationship Id="rId20" Type="http://schemas.openxmlformats.org/officeDocument/2006/relationships/oleObject" Target="../embeddings/oleObject152.bin"/><Relationship Id="rId1" Type="http://schemas.openxmlformats.org/officeDocument/2006/relationships/vmlDrawing" Target="../drawings/vmlDrawing37.vml"/><Relationship Id="rId6" Type="http://schemas.openxmlformats.org/officeDocument/2006/relationships/audio" Target="../media/audio1.wav"/><Relationship Id="rId11" Type="http://schemas.openxmlformats.org/officeDocument/2006/relationships/image" Target="../media/image155.wmf"/><Relationship Id="rId24" Type="http://schemas.openxmlformats.org/officeDocument/2006/relationships/oleObject" Target="../embeddings/oleObject154.bin"/><Relationship Id="rId5" Type="http://schemas.openxmlformats.org/officeDocument/2006/relationships/image" Target="../media/image99.png"/><Relationship Id="rId15" Type="http://schemas.openxmlformats.org/officeDocument/2006/relationships/image" Target="../media/image157.wmf"/><Relationship Id="rId23" Type="http://schemas.openxmlformats.org/officeDocument/2006/relationships/image" Target="../media/image161.wmf"/><Relationship Id="rId10" Type="http://schemas.openxmlformats.org/officeDocument/2006/relationships/oleObject" Target="../embeddings/oleObject147.bin"/><Relationship Id="rId19" Type="http://schemas.openxmlformats.org/officeDocument/2006/relationships/image" Target="../media/image159.wmf"/><Relationship Id="rId4" Type="http://schemas.openxmlformats.org/officeDocument/2006/relationships/image" Target="../media/image91.png"/><Relationship Id="rId9" Type="http://schemas.openxmlformats.org/officeDocument/2006/relationships/image" Target="../media/image164.png"/><Relationship Id="rId14" Type="http://schemas.openxmlformats.org/officeDocument/2006/relationships/oleObject" Target="../embeddings/oleObject149.bin"/><Relationship Id="rId22" Type="http://schemas.openxmlformats.org/officeDocument/2006/relationships/oleObject" Target="../embeddings/oleObject153.bin"/><Relationship Id="rId27" Type="http://schemas.openxmlformats.org/officeDocument/2006/relationships/image" Target="../media/image16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69.wmf"/><Relationship Id="rId26" Type="http://schemas.openxmlformats.org/officeDocument/2006/relationships/image" Target="../media/image173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162.bin"/><Relationship Id="rId7" Type="http://schemas.openxmlformats.org/officeDocument/2006/relationships/image" Target="../media/image100.png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68.wmf"/><Relationship Id="rId20" Type="http://schemas.openxmlformats.org/officeDocument/2006/relationships/image" Target="../media/image170.wmf"/><Relationship Id="rId29" Type="http://schemas.openxmlformats.org/officeDocument/2006/relationships/image" Target="../media/image174.png"/><Relationship Id="rId1" Type="http://schemas.openxmlformats.org/officeDocument/2006/relationships/vmlDrawing" Target="../drawings/vmlDrawing38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72.wmf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28" Type="http://schemas.openxmlformats.org/officeDocument/2006/relationships/audio" Target="../media/audio2.wav"/><Relationship Id="rId10" Type="http://schemas.openxmlformats.org/officeDocument/2006/relationships/image" Target="../media/image165.wmf"/><Relationship Id="rId19" Type="http://schemas.openxmlformats.org/officeDocument/2006/relationships/oleObject" Target="../embeddings/oleObject161.bin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67.wmf"/><Relationship Id="rId22" Type="http://schemas.openxmlformats.org/officeDocument/2006/relationships/image" Target="../media/image171.wmf"/><Relationship Id="rId27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167.bin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78.wmf"/><Relationship Id="rId1" Type="http://schemas.openxmlformats.org/officeDocument/2006/relationships/vmlDrawing" Target="../drawings/vmlDrawing39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66.bin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75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77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13" Type="http://schemas.openxmlformats.org/officeDocument/2006/relationships/oleObject" Target="../embeddings/oleObject171.bin"/><Relationship Id="rId18" Type="http://schemas.openxmlformats.org/officeDocument/2006/relationships/image" Target="../media/image183.wmf"/><Relationship Id="rId3" Type="http://schemas.openxmlformats.org/officeDocument/2006/relationships/image" Target="../media/image98.png"/><Relationship Id="rId7" Type="http://schemas.openxmlformats.org/officeDocument/2006/relationships/image" Target="../media/image90.png"/><Relationship Id="rId12" Type="http://schemas.openxmlformats.org/officeDocument/2006/relationships/image" Target="../media/image99.png"/><Relationship Id="rId17" Type="http://schemas.openxmlformats.org/officeDocument/2006/relationships/oleObject" Target="../embeddings/oleObject173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82.wmf"/><Relationship Id="rId20" Type="http://schemas.openxmlformats.org/officeDocument/2006/relationships/image" Target="../media/image184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0.png"/><Relationship Id="rId11" Type="http://schemas.openxmlformats.org/officeDocument/2006/relationships/image" Target="../media/image180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172.bin"/><Relationship Id="rId10" Type="http://schemas.openxmlformats.org/officeDocument/2006/relationships/oleObject" Target="../embeddings/oleObject170.bin"/><Relationship Id="rId19" Type="http://schemas.openxmlformats.org/officeDocument/2006/relationships/oleObject" Target="../embeddings/oleObject174.bin"/><Relationship Id="rId4" Type="http://schemas.openxmlformats.org/officeDocument/2006/relationships/image" Target="../media/image91.png"/><Relationship Id="rId9" Type="http://schemas.openxmlformats.org/officeDocument/2006/relationships/image" Target="../media/image179.wmf"/><Relationship Id="rId14" Type="http://schemas.openxmlformats.org/officeDocument/2006/relationships/image" Target="../media/image18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179.bin"/><Relationship Id="rId3" Type="http://schemas.openxmlformats.org/officeDocument/2006/relationships/image" Target="../media/image98.png"/><Relationship Id="rId21" Type="http://schemas.openxmlformats.org/officeDocument/2006/relationships/image" Target="../media/image190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88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78.bin"/><Relationship Id="rId20" Type="http://schemas.openxmlformats.org/officeDocument/2006/relationships/oleObject" Target="../embeddings/oleObject180.bin"/><Relationship Id="rId1" Type="http://schemas.openxmlformats.org/officeDocument/2006/relationships/vmlDrawing" Target="../drawings/vmlDrawing41.vml"/><Relationship Id="rId6" Type="http://schemas.openxmlformats.org/officeDocument/2006/relationships/audio" Target="../media/audio1.wav"/><Relationship Id="rId11" Type="http://schemas.openxmlformats.org/officeDocument/2006/relationships/image" Target="../media/image185.wmf"/><Relationship Id="rId5" Type="http://schemas.openxmlformats.org/officeDocument/2006/relationships/image" Target="../media/image99.png"/><Relationship Id="rId15" Type="http://schemas.openxmlformats.org/officeDocument/2006/relationships/image" Target="../media/image187.wmf"/><Relationship Id="rId23" Type="http://schemas.openxmlformats.org/officeDocument/2006/relationships/image" Target="../media/image191.wmf"/><Relationship Id="rId10" Type="http://schemas.openxmlformats.org/officeDocument/2006/relationships/oleObject" Target="../embeddings/oleObject175.bin"/><Relationship Id="rId19" Type="http://schemas.openxmlformats.org/officeDocument/2006/relationships/image" Target="../media/image189.wmf"/><Relationship Id="rId4" Type="http://schemas.openxmlformats.org/officeDocument/2006/relationships/image" Target="../media/image91.png"/><Relationship Id="rId9" Type="http://schemas.openxmlformats.org/officeDocument/2006/relationships/image" Target="../media/image192.png"/><Relationship Id="rId14" Type="http://schemas.openxmlformats.org/officeDocument/2006/relationships/oleObject" Target="../embeddings/oleObject177.bin"/><Relationship Id="rId22" Type="http://schemas.openxmlformats.org/officeDocument/2006/relationships/oleObject" Target="../embeddings/oleObject18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197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188.bin"/><Relationship Id="rId7" Type="http://schemas.openxmlformats.org/officeDocument/2006/relationships/image" Target="../media/image100.png"/><Relationship Id="rId12" Type="http://schemas.openxmlformats.org/officeDocument/2006/relationships/image" Target="../media/image194.wmf"/><Relationship Id="rId17" Type="http://schemas.openxmlformats.org/officeDocument/2006/relationships/oleObject" Target="../embeddings/oleObject186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96.wmf"/><Relationship Id="rId20" Type="http://schemas.openxmlformats.org/officeDocument/2006/relationships/image" Target="../media/image198.wmf"/><Relationship Id="rId1" Type="http://schemas.openxmlformats.org/officeDocument/2006/relationships/vmlDrawing" Target="../drawings/vmlDrawing42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83.bin"/><Relationship Id="rId24" Type="http://schemas.openxmlformats.org/officeDocument/2006/relationships/image" Target="../media/image200.wmf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185.bin"/><Relationship Id="rId23" Type="http://schemas.openxmlformats.org/officeDocument/2006/relationships/oleObject" Target="../embeddings/oleObject189.bin"/><Relationship Id="rId10" Type="http://schemas.openxmlformats.org/officeDocument/2006/relationships/image" Target="../media/image193.wmf"/><Relationship Id="rId19" Type="http://schemas.openxmlformats.org/officeDocument/2006/relationships/oleObject" Target="../embeddings/oleObject187.bin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95.wmf"/><Relationship Id="rId22" Type="http://schemas.openxmlformats.org/officeDocument/2006/relationships/image" Target="../media/image19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192.bin"/><Relationship Id="rId18" Type="http://schemas.openxmlformats.org/officeDocument/2006/relationships/image" Target="../media/image205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196.bin"/><Relationship Id="rId7" Type="http://schemas.openxmlformats.org/officeDocument/2006/relationships/image" Target="../media/image100.png"/><Relationship Id="rId12" Type="http://schemas.openxmlformats.org/officeDocument/2006/relationships/image" Target="../media/image202.wmf"/><Relationship Id="rId17" Type="http://schemas.openxmlformats.org/officeDocument/2006/relationships/oleObject" Target="../embeddings/oleObject19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04.wmf"/><Relationship Id="rId20" Type="http://schemas.openxmlformats.org/officeDocument/2006/relationships/image" Target="../media/image206.wmf"/><Relationship Id="rId1" Type="http://schemas.openxmlformats.org/officeDocument/2006/relationships/vmlDrawing" Target="../drawings/vmlDrawing43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91.bin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193.bin"/><Relationship Id="rId10" Type="http://schemas.openxmlformats.org/officeDocument/2006/relationships/image" Target="../media/image201.wmf"/><Relationship Id="rId19" Type="http://schemas.openxmlformats.org/officeDocument/2006/relationships/oleObject" Target="../embeddings/oleObject195.bin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90.bin"/><Relationship Id="rId14" Type="http://schemas.openxmlformats.org/officeDocument/2006/relationships/image" Target="../media/image203.wmf"/><Relationship Id="rId22" Type="http://schemas.openxmlformats.org/officeDocument/2006/relationships/image" Target="../media/image20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199.bin"/><Relationship Id="rId18" Type="http://schemas.openxmlformats.org/officeDocument/2006/relationships/image" Target="../media/image212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203.bin"/><Relationship Id="rId7" Type="http://schemas.openxmlformats.org/officeDocument/2006/relationships/image" Target="../media/image100.png"/><Relationship Id="rId12" Type="http://schemas.openxmlformats.org/officeDocument/2006/relationships/image" Target="../media/image209.wmf"/><Relationship Id="rId17" Type="http://schemas.openxmlformats.org/officeDocument/2006/relationships/oleObject" Target="../embeddings/oleObject20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11.wmf"/><Relationship Id="rId20" Type="http://schemas.openxmlformats.org/officeDocument/2006/relationships/image" Target="../media/image213.wmf"/><Relationship Id="rId1" Type="http://schemas.openxmlformats.org/officeDocument/2006/relationships/vmlDrawing" Target="../drawings/vmlDrawing44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98.bin"/><Relationship Id="rId24" Type="http://schemas.openxmlformats.org/officeDocument/2006/relationships/image" Target="../media/image215.wmf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200.bin"/><Relationship Id="rId23" Type="http://schemas.openxmlformats.org/officeDocument/2006/relationships/oleObject" Target="../embeddings/oleObject204.bin"/><Relationship Id="rId10" Type="http://schemas.openxmlformats.org/officeDocument/2006/relationships/image" Target="../media/image208.wmf"/><Relationship Id="rId19" Type="http://schemas.openxmlformats.org/officeDocument/2006/relationships/oleObject" Target="../embeddings/oleObject202.bin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210.wmf"/><Relationship Id="rId22" Type="http://schemas.openxmlformats.org/officeDocument/2006/relationships/image" Target="../media/image214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17.wmf"/><Relationship Id="rId18" Type="http://schemas.openxmlformats.org/officeDocument/2006/relationships/oleObject" Target="../embeddings/oleObject209.bin"/><Relationship Id="rId26" Type="http://schemas.openxmlformats.org/officeDocument/2006/relationships/oleObject" Target="../embeddings/oleObject213.bin"/><Relationship Id="rId3" Type="http://schemas.openxmlformats.org/officeDocument/2006/relationships/image" Target="../media/image98.png"/><Relationship Id="rId21" Type="http://schemas.openxmlformats.org/officeDocument/2006/relationships/image" Target="../media/image221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219.wmf"/><Relationship Id="rId25" Type="http://schemas.openxmlformats.org/officeDocument/2006/relationships/image" Target="../media/image22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0.bin"/><Relationship Id="rId29" Type="http://schemas.openxmlformats.org/officeDocument/2006/relationships/image" Target="../media/image225.wmf"/><Relationship Id="rId1" Type="http://schemas.openxmlformats.org/officeDocument/2006/relationships/vmlDrawing" Target="../drawings/vmlDrawing45.vml"/><Relationship Id="rId6" Type="http://schemas.openxmlformats.org/officeDocument/2006/relationships/audio" Target="../media/audio1.wav"/><Relationship Id="rId11" Type="http://schemas.openxmlformats.org/officeDocument/2006/relationships/image" Target="../media/image226.png"/><Relationship Id="rId24" Type="http://schemas.openxmlformats.org/officeDocument/2006/relationships/oleObject" Target="../embeddings/oleObject212.bin"/><Relationship Id="rId32" Type="http://schemas.openxmlformats.org/officeDocument/2006/relationships/image" Target="../media/image174.png"/><Relationship Id="rId5" Type="http://schemas.openxmlformats.org/officeDocument/2006/relationships/image" Target="../media/image99.png"/><Relationship Id="rId15" Type="http://schemas.openxmlformats.org/officeDocument/2006/relationships/image" Target="../media/image218.wmf"/><Relationship Id="rId23" Type="http://schemas.openxmlformats.org/officeDocument/2006/relationships/image" Target="../media/image222.wmf"/><Relationship Id="rId28" Type="http://schemas.openxmlformats.org/officeDocument/2006/relationships/oleObject" Target="../embeddings/oleObject214.bin"/><Relationship Id="rId10" Type="http://schemas.openxmlformats.org/officeDocument/2006/relationships/image" Target="../media/image216.wmf"/><Relationship Id="rId19" Type="http://schemas.openxmlformats.org/officeDocument/2006/relationships/image" Target="../media/image220.wmf"/><Relationship Id="rId31" Type="http://schemas.openxmlformats.org/officeDocument/2006/relationships/audio" Target="../media/audio2.wav"/><Relationship Id="rId4" Type="http://schemas.openxmlformats.org/officeDocument/2006/relationships/image" Target="../media/image91.png"/><Relationship Id="rId9" Type="http://schemas.openxmlformats.org/officeDocument/2006/relationships/oleObject" Target="../embeddings/oleObject205.bin"/><Relationship Id="rId14" Type="http://schemas.openxmlformats.org/officeDocument/2006/relationships/oleObject" Target="../embeddings/oleObject207.bin"/><Relationship Id="rId22" Type="http://schemas.openxmlformats.org/officeDocument/2006/relationships/oleObject" Target="../embeddings/oleObject211.bin"/><Relationship Id="rId27" Type="http://schemas.openxmlformats.org/officeDocument/2006/relationships/image" Target="../media/image224.wmf"/><Relationship Id="rId30" Type="http://schemas.openxmlformats.org/officeDocument/2006/relationships/slide" Target="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0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28.wmf"/><Relationship Id="rId18" Type="http://schemas.openxmlformats.org/officeDocument/2006/relationships/oleObject" Target="../embeddings/oleObject219.bin"/><Relationship Id="rId3" Type="http://schemas.openxmlformats.org/officeDocument/2006/relationships/image" Target="../media/image98.png"/><Relationship Id="rId21" Type="http://schemas.openxmlformats.org/officeDocument/2006/relationships/image" Target="../media/image232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230.wmf"/><Relationship Id="rId25" Type="http://schemas.openxmlformats.org/officeDocument/2006/relationships/image" Target="../media/image234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0.bin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00.png"/><Relationship Id="rId11" Type="http://schemas.openxmlformats.org/officeDocument/2006/relationships/image" Target="../media/image227.wmf"/><Relationship Id="rId24" Type="http://schemas.openxmlformats.org/officeDocument/2006/relationships/oleObject" Target="../embeddings/oleObject222.bin"/><Relationship Id="rId5" Type="http://schemas.openxmlformats.org/officeDocument/2006/relationships/audio" Target="../media/audio1.wav"/><Relationship Id="rId15" Type="http://schemas.openxmlformats.org/officeDocument/2006/relationships/image" Target="../media/image229.wmf"/><Relationship Id="rId23" Type="http://schemas.openxmlformats.org/officeDocument/2006/relationships/image" Target="../media/image233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231.wmf"/><Relationship Id="rId4" Type="http://schemas.openxmlformats.org/officeDocument/2006/relationships/image" Target="../media/image99.png"/><Relationship Id="rId9" Type="http://schemas.openxmlformats.org/officeDocument/2006/relationships/image" Target="../media/image91.png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240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229.bin"/><Relationship Id="rId7" Type="http://schemas.openxmlformats.org/officeDocument/2006/relationships/image" Target="../media/image91.png"/><Relationship Id="rId12" Type="http://schemas.openxmlformats.org/officeDocument/2006/relationships/image" Target="../media/image237.wmf"/><Relationship Id="rId17" Type="http://schemas.openxmlformats.org/officeDocument/2006/relationships/oleObject" Target="../embeddings/oleObject227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39.wmf"/><Relationship Id="rId20" Type="http://schemas.openxmlformats.org/officeDocument/2006/relationships/image" Target="../media/image241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224.bin"/><Relationship Id="rId5" Type="http://schemas.openxmlformats.org/officeDocument/2006/relationships/image" Target="../media/image100.png"/><Relationship Id="rId15" Type="http://schemas.openxmlformats.org/officeDocument/2006/relationships/oleObject" Target="../embeddings/oleObject226.bin"/><Relationship Id="rId10" Type="http://schemas.openxmlformats.org/officeDocument/2006/relationships/image" Target="../media/image236.wmf"/><Relationship Id="rId19" Type="http://schemas.openxmlformats.org/officeDocument/2006/relationships/oleObject" Target="../embeddings/oleObject228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238.wmf"/><Relationship Id="rId22" Type="http://schemas.openxmlformats.org/officeDocument/2006/relationships/image" Target="../media/image24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oleObject" Target="../embeddings/oleObject231.bin"/><Relationship Id="rId18" Type="http://schemas.openxmlformats.org/officeDocument/2006/relationships/image" Target="../media/image246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235.bin"/><Relationship Id="rId7" Type="http://schemas.openxmlformats.org/officeDocument/2006/relationships/image" Target="../media/image90.png"/><Relationship Id="rId12" Type="http://schemas.openxmlformats.org/officeDocument/2006/relationships/image" Target="../media/image243.wmf"/><Relationship Id="rId17" Type="http://schemas.openxmlformats.org/officeDocument/2006/relationships/oleObject" Target="../embeddings/oleObject233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45.wmf"/><Relationship Id="rId20" Type="http://schemas.openxmlformats.org/officeDocument/2006/relationships/image" Target="../media/image24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230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232.bin"/><Relationship Id="rId10" Type="http://schemas.openxmlformats.org/officeDocument/2006/relationships/image" Target="../media/image91.png"/><Relationship Id="rId19" Type="http://schemas.openxmlformats.org/officeDocument/2006/relationships/oleObject" Target="../embeddings/oleObject234.bin"/><Relationship Id="rId4" Type="http://schemas.openxmlformats.org/officeDocument/2006/relationships/image" Target="../media/image99.png"/><Relationship Id="rId9" Type="http://schemas.openxmlformats.org/officeDocument/2006/relationships/image" Target="../media/image250.png"/><Relationship Id="rId14" Type="http://schemas.openxmlformats.org/officeDocument/2006/relationships/image" Target="../media/image244.wmf"/><Relationship Id="rId22" Type="http://schemas.openxmlformats.org/officeDocument/2006/relationships/image" Target="../media/image24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image" Target="../media/image252.wmf"/><Relationship Id="rId18" Type="http://schemas.openxmlformats.org/officeDocument/2006/relationships/oleObject" Target="../embeddings/oleObject240.bin"/><Relationship Id="rId26" Type="http://schemas.openxmlformats.org/officeDocument/2006/relationships/oleObject" Target="../embeddings/oleObject244.bin"/><Relationship Id="rId3" Type="http://schemas.openxmlformats.org/officeDocument/2006/relationships/image" Target="../media/image98.png"/><Relationship Id="rId21" Type="http://schemas.openxmlformats.org/officeDocument/2006/relationships/image" Target="../media/image256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237.bin"/><Relationship Id="rId17" Type="http://schemas.openxmlformats.org/officeDocument/2006/relationships/image" Target="../media/image254.wmf"/><Relationship Id="rId25" Type="http://schemas.openxmlformats.org/officeDocument/2006/relationships/image" Target="../media/image258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39.bin"/><Relationship Id="rId20" Type="http://schemas.openxmlformats.org/officeDocument/2006/relationships/oleObject" Target="../embeddings/oleObject241.bin"/><Relationship Id="rId29" Type="http://schemas.openxmlformats.org/officeDocument/2006/relationships/image" Target="../media/image260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0.png"/><Relationship Id="rId11" Type="http://schemas.openxmlformats.org/officeDocument/2006/relationships/image" Target="../media/image91.png"/><Relationship Id="rId24" Type="http://schemas.openxmlformats.org/officeDocument/2006/relationships/oleObject" Target="../embeddings/oleObject243.bin"/><Relationship Id="rId5" Type="http://schemas.openxmlformats.org/officeDocument/2006/relationships/audio" Target="../media/audio1.wav"/><Relationship Id="rId15" Type="http://schemas.openxmlformats.org/officeDocument/2006/relationships/image" Target="../media/image253.wmf"/><Relationship Id="rId23" Type="http://schemas.openxmlformats.org/officeDocument/2006/relationships/image" Target="../media/image257.wmf"/><Relationship Id="rId28" Type="http://schemas.openxmlformats.org/officeDocument/2006/relationships/oleObject" Target="../embeddings/oleObject245.bin"/><Relationship Id="rId10" Type="http://schemas.openxmlformats.org/officeDocument/2006/relationships/image" Target="../media/image262.png"/><Relationship Id="rId19" Type="http://schemas.openxmlformats.org/officeDocument/2006/relationships/image" Target="../media/image255.wmf"/><Relationship Id="rId31" Type="http://schemas.openxmlformats.org/officeDocument/2006/relationships/image" Target="../media/image261.wmf"/><Relationship Id="rId4" Type="http://schemas.openxmlformats.org/officeDocument/2006/relationships/image" Target="../media/image99.png"/><Relationship Id="rId9" Type="http://schemas.openxmlformats.org/officeDocument/2006/relationships/image" Target="../media/image251.wmf"/><Relationship Id="rId14" Type="http://schemas.openxmlformats.org/officeDocument/2006/relationships/oleObject" Target="../embeddings/oleObject238.bin"/><Relationship Id="rId22" Type="http://schemas.openxmlformats.org/officeDocument/2006/relationships/oleObject" Target="../embeddings/oleObject242.bin"/><Relationship Id="rId27" Type="http://schemas.openxmlformats.org/officeDocument/2006/relationships/image" Target="../media/image259.wmf"/><Relationship Id="rId30" Type="http://schemas.openxmlformats.org/officeDocument/2006/relationships/oleObject" Target="../embeddings/oleObject246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64.wmf"/><Relationship Id="rId18" Type="http://schemas.openxmlformats.org/officeDocument/2006/relationships/oleObject" Target="../embeddings/oleObject251.bin"/><Relationship Id="rId26" Type="http://schemas.openxmlformats.org/officeDocument/2006/relationships/oleObject" Target="../embeddings/oleObject255.bin"/><Relationship Id="rId3" Type="http://schemas.openxmlformats.org/officeDocument/2006/relationships/image" Target="../media/image98.png"/><Relationship Id="rId21" Type="http://schemas.openxmlformats.org/officeDocument/2006/relationships/image" Target="../media/image267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248.bin"/><Relationship Id="rId17" Type="http://schemas.openxmlformats.org/officeDocument/2006/relationships/image" Target="../media/image265.wmf"/><Relationship Id="rId25" Type="http://schemas.openxmlformats.org/officeDocument/2006/relationships/image" Target="../media/image269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50.bin"/><Relationship Id="rId20" Type="http://schemas.openxmlformats.org/officeDocument/2006/relationships/oleObject" Target="../embeddings/oleObject252.bin"/><Relationship Id="rId29" Type="http://schemas.openxmlformats.org/officeDocument/2006/relationships/image" Target="../media/image271.wmf"/><Relationship Id="rId1" Type="http://schemas.openxmlformats.org/officeDocument/2006/relationships/vmlDrawing" Target="../drawings/vmlDrawing50.vml"/><Relationship Id="rId6" Type="http://schemas.openxmlformats.org/officeDocument/2006/relationships/audio" Target="../media/audio1.wav"/><Relationship Id="rId11" Type="http://schemas.openxmlformats.org/officeDocument/2006/relationships/image" Target="../media/image263.wmf"/><Relationship Id="rId24" Type="http://schemas.openxmlformats.org/officeDocument/2006/relationships/oleObject" Target="../embeddings/oleObject254.bin"/><Relationship Id="rId5" Type="http://schemas.openxmlformats.org/officeDocument/2006/relationships/image" Target="../media/image99.png"/><Relationship Id="rId15" Type="http://schemas.openxmlformats.org/officeDocument/2006/relationships/image" Target="../media/image243.wmf"/><Relationship Id="rId23" Type="http://schemas.openxmlformats.org/officeDocument/2006/relationships/image" Target="../media/image268.wmf"/><Relationship Id="rId28" Type="http://schemas.openxmlformats.org/officeDocument/2006/relationships/oleObject" Target="../embeddings/oleObject256.bin"/><Relationship Id="rId10" Type="http://schemas.openxmlformats.org/officeDocument/2006/relationships/oleObject" Target="../embeddings/oleObject247.bin"/><Relationship Id="rId19" Type="http://schemas.openxmlformats.org/officeDocument/2006/relationships/image" Target="../media/image266.wmf"/><Relationship Id="rId4" Type="http://schemas.openxmlformats.org/officeDocument/2006/relationships/image" Target="../media/image91.png"/><Relationship Id="rId9" Type="http://schemas.openxmlformats.org/officeDocument/2006/relationships/image" Target="../media/image272.png"/><Relationship Id="rId14" Type="http://schemas.openxmlformats.org/officeDocument/2006/relationships/oleObject" Target="../embeddings/oleObject249.bin"/><Relationship Id="rId22" Type="http://schemas.openxmlformats.org/officeDocument/2006/relationships/oleObject" Target="../embeddings/oleObject253.bin"/><Relationship Id="rId27" Type="http://schemas.openxmlformats.org/officeDocument/2006/relationships/image" Target="../media/image27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3.wmf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258.bin"/><Relationship Id="rId17" Type="http://schemas.openxmlformats.org/officeDocument/2006/relationships/image" Target="../media/image246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60.bin"/><Relationship Id="rId1" Type="http://schemas.openxmlformats.org/officeDocument/2006/relationships/vmlDrawing" Target="../drawings/vmlDrawing51.vml"/><Relationship Id="rId6" Type="http://schemas.openxmlformats.org/officeDocument/2006/relationships/audio" Target="../media/audio1.wav"/><Relationship Id="rId11" Type="http://schemas.openxmlformats.org/officeDocument/2006/relationships/image" Target="../media/image243.wmf"/><Relationship Id="rId5" Type="http://schemas.openxmlformats.org/officeDocument/2006/relationships/image" Target="../media/image99.png"/><Relationship Id="rId15" Type="http://schemas.openxmlformats.org/officeDocument/2006/relationships/image" Target="../media/image274.wmf"/><Relationship Id="rId10" Type="http://schemas.openxmlformats.org/officeDocument/2006/relationships/oleObject" Target="../embeddings/oleObject257.bin"/><Relationship Id="rId4" Type="http://schemas.openxmlformats.org/officeDocument/2006/relationships/image" Target="../media/image91.png"/><Relationship Id="rId9" Type="http://schemas.openxmlformats.org/officeDocument/2006/relationships/image" Target="../media/image275.png"/><Relationship Id="rId14" Type="http://schemas.openxmlformats.org/officeDocument/2006/relationships/oleObject" Target="../embeddings/oleObject259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263.bin"/><Relationship Id="rId18" Type="http://schemas.openxmlformats.org/officeDocument/2006/relationships/image" Target="../media/image279.wmf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12" Type="http://schemas.openxmlformats.org/officeDocument/2006/relationships/image" Target="../media/image276.wmf"/><Relationship Id="rId17" Type="http://schemas.openxmlformats.org/officeDocument/2006/relationships/oleObject" Target="../embeddings/oleObject265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78.wmf"/><Relationship Id="rId1" Type="http://schemas.openxmlformats.org/officeDocument/2006/relationships/vmlDrawing" Target="../drawings/vmlDrawing52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62.bin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264.bin"/><Relationship Id="rId10" Type="http://schemas.openxmlformats.org/officeDocument/2006/relationships/image" Target="../media/image243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27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81.wmf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267.bin"/><Relationship Id="rId17" Type="http://schemas.openxmlformats.org/officeDocument/2006/relationships/image" Target="../media/image28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69.bin"/><Relationship Id="rId1" Type="http://schemas.openxmlformats.org/officeDocument/2006/relationships/vmlDrawing" Target="../drawings/vmlDrawing53.vml"/><Relationship Id="rId6" Type="http://schemas.openxmlformats.org/officeDocument/2006/relationships/audio" Target="../media/audio1.wav"/><Relationship Id="rId11" Type="http://schemas.openxmlformats.org/officeDocument/2006/relationships/image" Target="../media/image280.wmf"/><Relationship Id="rId5" Type="http://schemas.openxmlformats.org/officeDocument/2006/relationships/image" Target="../media/image99.png"/><Relationship Id="rId15" Type="http://schemas.openxmlformats.org/officeDocument/2006/relationships/image" Target="../media/image282.wmf"/><Relationship Id="rId10" Type="http://schemas.openxmlformats.org/officeDocument/2006/relationships/oleObject" Target="../embeddings/oleObject266.bin"/><Relationship Id="rId4" Type="http://schemas.openxmlformats.org/officeDocument/2006/relationships/image" Target="../media/image91.png"/><Relationship Id="rId9" Type="http://schemas.openxmlformats.org/officeDocument/2006/relationships/image" Target="../media/image284.png"/><Relationship Id="rId14" Type="http://schemas.openxmlformats.org/officeDocument/2006/relationships/oleObject" Target="../embeddings/oleObject26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0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oleObject" Target="../embeddings/oleObject272.bin"/><Relationship Id="rId18" Type="http://schemas.openxmlformats.org/officeDocument/2006/relationships/image" Target="../media/image289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276.bin"/><Relationship Id="rId7" Type="http://schemas.openxmlformats.org/officeDocument/2006/relationships/image" Target="../media/image90.png"/><Relationship Id="rId12" Type="http://schemas.openxmlformats.org/officeDocument/2006/relationships/image" Target="../media/image286.wmf"/><Relationship Id="rId17" Type="http://schemas.openxmlformats.org/officeDocument/2006/relationships/oleObject" Target="../embeddings/oleObject27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88.wmf"/><Relationship Id="rId20" Type="http://schemas.openxmlformats.org/officeDocument/2006/relationships/image" Target="../media/image290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271.bin"/><Relationship Id="rId24" Type="http://schemas.openxmlformats.org/officeDocument/2006/relationships/image" Target="../media/image292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273.bin"/><Relationship Id="rId23" Type="http://schemas.openxmlformats.org/officeDocument/2006/relationships/oleObject" Target="../embeddings/oleObject277.bin"/><Relationship Id="rId10" Type="http://schemas.openxmlformats.org/officeDocument/2006/relationships/image" Target="../media/image285.wmf"/><Relationship Id="rId19" Type="http://schemas.openxmlformats.org/officeDocument/2006/relationships/oleObject" Target="../embeddings/oleObject275.bin"/><Relationship Id="rId4" Type="http://schemas.openxmlformats.org/officeDocument/2006/relationships/image" Target="../media/image99.png"/><Relationship Id="rId9" Type="http://schemas.openxmlformats.org/officeDocument/2006/relationships/oleObject" Target="../embeddings/oleObject270.bin"/><Relationship Id="rId14" Type="http://schemas.openxmlformats.org/officeDocument/2006/relationships/image" Target="../media/image287.wmf"/><Relationship Id="rId22" Type="http://schemas.openxmlformats.org/officeDocument/2006/relationships/image" Target="../media/image29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oleObject" Target="../embeddings/oleObject280.bin"/><Relationship Id="rId18" Type="http://schemas.openxmlformats.org/officeDocument/2006/relationships/image" Target="../media/image298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284.bin"/><Relationship Id="rId7" Type="http://schemas.openxmlformats.org/officeDocument/2006/relationships/image" Target="../media/image90.png"/><Relationship Id="rId12" Type="http://schemas.openxmlformats.org/officeDocument/2006/relationships/image" Target="../media/image295.wmf"/><Relationship Id="rId17" Type="http://schemas.openxmlformats.org/officeDocument/2006/relationships/oleObject" Target="../embeddings/oleObject282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97.wmf"/><Relationship Id="rId20" Type="http://schemas.openxmlformats.org/officeDocument/2006/relationships/image" Target="../media/image299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279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281.bin"/><Relationship Id="rId10" Type="http://schemas.openxmlformats.org/officeDocument/2006/relationships/image" Target="../media/image294.wmf"/><Relationship Id="rId19" Type="http://schemas.openxmlformats.org/officeDocument/2006/relationships/oleObject" Target="../embeddings/oleObject283.bin"/><Relationship Id="rId4" Type="http://schemas.openxmlformats.org/officeDocument/2006/relationships/image" Target="../media/image99.png"/><Relationship Id="rId9" Type="http://schemas.openxmlformats.org/officeDocument/2006/relationships/oleObject" Target="../embeddings/oleObject278.bin"/><Relationship Id="rId14" Type="http://schemas.openxmlformats.org/officeDocument/2006/relationships/image" Target="../media/image296.wmf"/><Relationship Id="rId22" Type="http://schemas.openxmlformats.org/officeDocument/2006/relationships/image" Target="../media/image300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oleObject" Target="../embeddings/oleObject287.bin"/><Relationship Id="rId18" Type="http://schemas.openxmlformats.org/officeDocument/2006/relationships/image" Target="../media/image306.wmf"/><Relationship Id="rId3" Type="http://schemas.openxmlformats.org/officeDocument/2006/relationships/image" Target="../media/image98.png"/><Relationship Id="rId21" Type="http://schemas.openxmlformats.org/officeDocument/2006/relationships/oleObject" Target="../embeddings/oleObject291.bin"/><Relationship Id="rId7" Type="http://schemas.openxmlformats.org/officeDocument/2006/relationships/image" Target="../media/image90.png"/><Relationship Id="rId12" Type="http://schemas.openxmlformats.org/officeDocument/2006/relationships/image" Target="../media/image303.wmf"/><Relationship Id="rId17" Type="http://schemas.openxmlformats.org/officeDocument/2006/relationships/oleObject" Target="../embeddings/oleObject289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05.wmf"/><Relationship Id="rId20" Type="http://schemas.openxmlformats.org/officeDocument/2006/relationships/image" Target="../media/image307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286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288.bin"/><Relationship Id="rId10" Type="http://schemas.openxmlformats.org/officeDocument/2006/relationships/image" Target="../media/image302.wmf"/><Relationship Id="rId19" Type="http://schemas.openxmlformats.org/officeDocument/2006/relationships/oleObject" Target="../embeddings/oleObject290.bin"/><Relationship Id="rId4" Type="http://schemas.openxmlformats.org/officeDocument/2006/relationships/image" Target="../media/image99.png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304.wmf"/><Relationship Id="rId22" Type="http://schemas.openxmlformats.org/officeDocument/2006/relationships/image" Target="../media/image30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11.wmf"/><Relationship Id="rId18" Type="http://schemas.openxmlformats.org/officeDocument/2006/relationships/oleObject" Target="../embeddings/oleObject296.bin"/><Relationship Id="rId3" Type="http://schemas.openxmlformats.org/officeDocument/2006/relationships/image" Target="../media/image98.png"/><Relationship Id="rId21" Type="http://schemas.openxmlformats.org/officeDocument/2006/relationships/image" Target="../media/image315.wmf"/><Relationship Id="rId7" Type="http://schemas.openxmlformats.org/officeDocument/2006/relationships/image" Target="../media/image90.png"/><Relationship Id="rId12" Type="http://schemas.openxmlformats.org/officeDocument/2006/relationships/oleObject" Target="../embeddings/oleObject293.bin"/><Relationship Id="rId17" Type="http://schemas.openxmlformats.org/officeDocument/2006/relationships/image" Target="../media/image313.wmf"/><Relationship Id="rId25" Type="http://schemas.openxmlformats.org/officeDocument/2006/relationships/image" Target="../media/image317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95.bin"/><Relationship Id="rId20" Type="http://schemas.openxmlformats.org/officeDocument/2006/relationships/oleObject" Target="../embeddings/oleObject297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00.png"/><Relationship Id="rId11" Type="http://schemas.openxmlformats.org/officeDocument/2006/relationships/image" Target="../media/image310.wmf"/><Relationship Id="rId24" Type="http://schemas.openxmlformats.org/officeDocument/2006/relationships/oleObject" Target="../embeddings/oleObject299.bin"/><Relationship Id="rId5" Type="http://schemas.openxmlformats.org/officeDocument/2006/relationships/audio" Target="../media/audio1.wav"/><Relationship Id="rId15" Type="http://schemas.openxmlformats.org/officeDocument/2006/relationships/image" Target="../media/image312.wmf"/><Relationship Id="rId23" Type="http://schemas.openxmlformats.org/officeDocument/2006/relationships/image" Target="../media/image316.wmf"/><Relationship Id="rId10" Type="http://schemas.openxmlformats.org/officeDocument/2006/relationships/oleObject" Target="../embeddings/oleObject292.bin"/><Relationship Id="rId19" Type="http://schemas.openxmlformats.org/officeDocument/2006/relationships/image" Target="../media/image314.wmf"/><Relationship Id="rId4" Type="http://schemas.openxmlformats.org/officeDocument/2006/relationships/image" Target="../media/image99.png"/><Relationship Id="rId9" Type="http://schemas.openxmlformats.org/officeDocument/2006/relationships/image" Target="../media/image319.png"/><Relationship Id="rId14" Type="http://schemas.openxmlformats.org/officeDocument/2006/relationships/oleObject" Target="../embeddings/oleObject294.bin"/><Relationship Id="rId22" Type="http://schemas.openxmlformats.org/officeDocument/2006/relationships/oleObject" Target="../embeddings/oleObject29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302.bin"/><Relationship Id="rId18" Type="http://schemas.openxmlformats.org/officeDocument/2006/relationships/image" Target="../media/image324.wmf"/><Relationship Id="rId26" Type="http://schemas.openxmlformats.org/officeDocument/2006/relationships/image" Target="../media/image328.wmf"/><Relationship Id="rId3" Type="http://schemas.openxmlformats.org/officeDocument/2006/relationships/image" Target="../media/image333.png"/><Relationship Id="rId21" Type="http://schemas.openxmlformats.org/officeDocument/2006/relationships/oleObject" Target="../embeddings/oleObject306.bin"/><Relationship Id="rId34" Type="http://schemas.openxmlformats.org/officeDocument/2006/relationships/image" Target="../media/image332.wmf"/><Relationship Id="rId7" Type="http://schemas.openxmlformats.org/officeDocument/2006/relationships/image" Target="../media/image100.png"/><Relationship Id="rId12" Type="http://schemas.openxmlformats.org/officeDocument/2006/relationships/image" Target="../media/image321.wmf"/><Relationship Id="rId17" Type="http://schemas.openxmlformats.org/officeDocument/2006/relationships/oleObject" Target="../embeddings/oleObject304.bin"/><Relationship Id="rId25" Type="http://schemas.openxmlformats.org/officeDocument/2006/relationships/oleObject" Target="../embeddings/oleObject308.bin"/><Relationship Id="rId33" Type="http://schemas.openxmlformats.org/officeDocument/2006/relationships/oleObject" Target="../embeddings/oleObject312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23.wmf"/><Relationship Id="rId20" Type="http://schemas.openxmlformats.org/officeDocument/2006/relationships/image" Target="../media/image325.wmf"/><Relationship Id="rId29" Type="http://schemas.openxmlformats.org/officeDocument/2006/relationships/oleObject" Target="../embeddings/oleObject310.bin"/><Relationship Id="rId1" Type="http://schemas.openxmlformats.org/officeDocument/2006/relationships/vmlDrawing" Target="../drawings/vmlDrawing58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301.bin"/><Relationship Id="rId24" Type="http://schemas.openxmlformats.org/officeDocument/2006/relationships/image" Target="../media/image327.wmf"/><Relationship Id="rId32" Type="http://schemas.openxmlformats.org/officeDocument/2006/relationships/image" Target="../media/image331.wmf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303.bin"/><Relationship Id="rId23" Type="http://schemas.openxmlformats.org/officeDocument/2006/relationships/oleObject" Target="../embeddings/oleObject307.bin"/><Relationship Id="rId28" Type="http://schemas.openxmlformats.org/officeDocument/2006/relationships/image" Target="../media/image329.wmf"/><Relationship Id="rId10" Type="http://schemas.openxmlformats.org/officeDocument/2006/relationships/image" Target="../media/image320.wmf"/><Relationship Id="rId19" Type="http://schemas.openxmlformats.org/officeDocument/2006/relationships/oleObject" Target="../embeddings/oleObject305.bin"/><Relationship Id="rId31" Type="http://schemas.openxmlformats.org/officeDocument/2006/relationships/oleObject" Target="../embeddings/oleObject311.bin"/><Relationship Id="rId4" Type="http://schemas.openxmlformats.org/officeDocument/2006/relationships/image" Target="../media/image98.png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322.wmf"/><Relationship Id="rId22" Type="http://schemas.openxmlformats.org/officeDocument/2006/relationships/image" Target="../media/image326.wmf"/><Relationship Id="rId27" Type="http://schemas.openxmlformats.org/officeDocument/2006/relationships/oleObject" Target="../embeddings/oleObject309.bin"/><Relationship Id="rId30" Type="http://schemas.openxmlformats.org/officeDocument/2006/relationships/image" Target="../media/image3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82563"/>
            <a:ext cx="7086600" cy="10366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VECTORS</a:t>
            </a:r>
          </a:p>
        </p:txBody>
      </p:sp>
      <p:sp>
        <p:nvSpPr>
          <p:cNvPr id="1843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25" y="5737225"/>
            <a:ext cx="542925" cy="436563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2195513" y="5722938"/>
            <a:ext cx="349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Exam Type Questions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33650" y="1746250"/>
            <a:ext cx="2282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3D Vectors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97613" y="2303463"/>
            <a:ext cx="2328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Properties 3D</a:t>
            </a:r>
          </a:p>
        </p:txBody>
      </p:sp>
      <p:sp>
        <p:nvSpPr>
          <p:cNvPr id="1843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85938" y="1843088"/>
            <a:ext cx="409575" cy="268287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2381250"/>
            <a:ext cx="409575" cy="268288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6297613" y="2771775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Section formula</a:t>
            </a:r>
          </a:p>
        </p:txBody>
      </p:sp>
      <p:sp>
        <p:nvSpPr>
          <p:cNvPr id="18442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2854325"/>
            <a:ext cx="409575" cy="287338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6297613" y="3241675"/>
            <a:ext cx="2511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Scalar Product</a:t>
            </a:r>
          </a:p>
        </p:txBody>
      </p:sp>
      <p:sp>
        <p:nvSpPr>
          <p:cNvPr id="18444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334486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97613" y="4179888"/>
            <a:ext cx="2846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b="1" dirty="0">
                <a:solidFill>
                  <a:srgbClr val="F9F911"/>
                </a:solidFill>
                <a:latin typeface="+mj-lt"/>
                <a:cs typeface="Arial" charset="0"/>
              </a:rPr>
              <a:t>Angle</a:t>
            </a:r>
            <a:r>
              <a:rPr lang="en-GB" b="1" dirty="0">
                <a:solidFill>
                  <a:srgbClr val="F9F911"/>
                </a:solidFill>
                <a:latin typeface="Comic Sans MS" pitchFamily="66" charset="0"/>
                <a:cs typeface="Arial" charset="0"/>
              </a:rPr>
              <a:t> between vectors</a:t>
            </a: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6297613" y="4937125"/>
            <a:ext cx="243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Perpendicular</a:t>
            </a:r>
          </a:p>
        </p:txBody>
      </p:sp>
      <p:sp>
        <p:nvSpPr>
          <p:cNvPr id="18447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4291013"/>
            <a:ext cx="409575" cy="268287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5053013"/>
            <a:ext cx="409575" cy="268287"/>
          </a:xfrm>
          <a:prstGeom prst="actionButtonForwardNex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Text Box 10"/>
          <p:cNvSpPr txBox="1">
            <a:spLocks noChangeArrowheads="1"/>
          </p:cNvSpPr>
          <p:nvPr/>
        </p:nvSpPr>
        <p:spPr bwMode="auto">
          <a:xfrm>
            <a:off x="6297613" y="3709988"/>
            <a:ext cx="2846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Component Form</a:t>
            </a:r>
          </a:p>
        </p:txBody>
      </p:sp>
      <p:sp>
        <p:nvSpPr>
          <p:cNvPr id="18450" name="AutoShape 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3817938"/>
            <a:ext cx="409575" cy="268287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10"/>
          <p:cNvSpPr txBox="1">
            <a:spLocks noChangeArrowheads="1"/>
          </p:cNvSpPr>
          <p:nvPr/>
        </p:nvSpPr>
        <p:spPr bwMode="auto">
          <a:xfrm>
            <a:off x="6313488" y="5378450"/>
            <a:ext cx="2647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Properties of Scalar Product</a:t>
            </a:r>
          </a:p>
        </p:txBody>
      </p:sp>
      <p:sp>
        <p:nvSpPr>
          <p:cNvPr id="18452" name="AutoShape 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5494338"/>
            <a:ext cx="409575" cy="268287"/>
          </a:xfrm>
          <a:prstGeom prst="actionButtonForwardNex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/>
          <p:cNvSpPr/>
          <p:nvPr/>
        </p:nvSpPr>
        <p:spPr bwMode="auto">
          <a:xfrm>
            <a:off x="3459163" y="3657600"/>
            <a:ext cx="2759075" cy="1143000"/>
          </a:xfrm>
          <a:prstGeom prst="cube">
            <a:avLst/>
          </a:prstGeom>
          <a:solidFill>
            <a:schemeClr val="tx1">
              <a:lumMod val="95000"/>
              <a:alpha val="35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>
            <a:off x="4022725" y="4602163"/>
            <a:ext cx="3795713" cy="1433512"/>
          </a:xfrm>
          <a:prstGeom prst="straightConnector1">
            <a:avLst/>
          </a:prstGeom>
          <a:solidFill>
            <a:srgbClr val="4D4D4D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652" name="Group 46"/>
          <p:cNvGrpSpPr>
            <a:grpSpLocks/>
          </p:cNvGrpSpPr>
          <p:nvPr/>
        </p:nvGrpSpPr>
        <p:grpSpPr bwMode="auto">
          <a:xfrm>
            <a:off x="2490788" y="3322638"/>
            <a:ext cx="4395787" cy="2041525"/>
            <a:chOff x="2490932" y="4450080"/>
            <a:chExt cx="4395643" cy="2042161"/>
          </a:xfrm>
        </p:grpSpPr>
        <p:cxnSp>
          <p:nvCxnSpPr>
            <p:cNvPr id="27687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8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758440" y="4450080"/>
              <a:ext cx="2849880" cy="204216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3383078" y="5928502"/>
              <a:ext cx="430198" cy="462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Coordinates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818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Write down the coordinates for the 7 vertices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138" y="4641850"/>
            <a:ext cx="4873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2413" y="2597150"/>
            <a:ext cx="425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0" y="2684463"/>
            <a:ext cx="460375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</a:rPr>
              <a:t>z</a:t>
            </a:r>
          </a:p>
        </p:txBody>
      </p:sp>
      <p:cxnSp>
        <p:nvCxnSpPr>
          <p:cNvPr id="27658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317750" y="4311651"/>
            <a:ext cx="2270125" cy="31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6232525" y="3184525"/>
            <a:ext cx="409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2600" y="3916363"/>
            <a:ext cx="3794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6725" y="478472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61125" y="4251325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65525" y="3124200"/>
            <a:ext cx="377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2125" y="3733800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32125" y="4389438"/>
            <a:ext cx="3952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44563" y="5922963"/>
            <a:ext cx="6054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What is the coordinates of the vertex H so that it makes a cuboid shape. 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132513" y="35687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4" name="Oval 53"/>
          <p:cNvSpPr/>
          <p:nvPr/>
        </p:nvSpPr>
        <p:spPr bwMode="auto">
          <a:xfrm>
            <a:off x="5827713" y="38481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5" name="Oval 54"/>
          <p:cNvSpPr/>
          <p:nvPr/>
        </p:nvSpPr>
        <p:spPr bwMode="auto">
          <a:xfrm>
            <a:off x="6132513" y="4467225"/>
            <a:ext cx="173037" cy="174625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6" name="Oval 55"/>
          <p:cNvSpPr/>
          <p:nvPr/>
        </p:nvSpPr>
        <p:spPr bwMode="auto">
          <a:xfrm>
            <a:off x="5827713" y="4687888"/>
            <a:ext cx="173037" cy="17303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 bwMode="auto">
          <a:xfrm>
            <a:off x="3652838" y="35687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8" name="Oval 57"/>
          <p:cNvSpPr/>
          <p:nvPr/>
        </p:nvSpPr>
        <p:spPr bwMode="auto">
          <a:xfrm>
            <a:off x="3348038" y="38481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 bwMode="auto">
          <a:xfrm>
            <a:off x="3348038" y="4687888"/>
            <a:ext cx="173037" cy="17303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479925" y="4816475"/>
            <a:ext cx="3730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8238" y="3840163"/>
            <a:ext cx="3714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48400" y="4419600"/>
            <a:ext cx="322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56363" y="3140075"/>
            <a:ext cx="12747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(6, 1, 2)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29125" y="402748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(6, 0, 2)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37163" y="503713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(6, 0, 0)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69088" y="4251325"/>
            <a:ext cx="1274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(6, 1, 0)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60788" y="3095625"/>
            <a:ext cx="1274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(0, 1, 2)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25625" y="370998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(0, 0, 2)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16113" y="4338638"/>
            <a:ext cx="12334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(0,0, 0)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54913" y="6065838"/>
            <a:ext cx="16017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H(0, 1, 0 )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3743325" y="4467225"/>
            <a:ext cx="173038" cy="174625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3581400" y="4038600"/>
            <a:ext cx="420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5" grpId="0" animBg="1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/>
          <p:cNvSpPr/>
          <p:nvPr/>
        </p:nvSpPr>
        <p:spPr bwMode="auto">
          <a:xfrm>
            <a:off x="3444875" y="4419600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9" name="Freeform 68"/>
          <p:cNvSpPr/>
          <p:nvPr/>
        </p:nvSpPr>
        <p:spPr bwMode="auto">
          <a:xfrm>
            <a:off x="3505200" y="5318125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5973763" y="5275263"/>
            <a:ext cx="838200" cy="633412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2097088"/>
            <a:ext cx="818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3D vectors are defined by 3 components.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3476625"/>
            <a:ext cx="4333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8850" y="2782888"/>
            <a:ext cx="81851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For example, the velocity of an aircraft taking off can be illustrated by the vector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GB" dirty="0">
                <a:latin typeface="+mj-lt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11963" y="4038600"/>
            <a:ext cx="1323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(7, 3, 2)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59163" y="4435475"/>
            <a:ext cx="3306762" cy="1492250"/>
            <a:chOff x="3459483" y="4434841"/>
            <a:chExt cx="3307076" cy="1493519"/>
          </a:xfrm>
        </p:grpSpPr>
        <p:cxnSp>
          <p:nvCxnSpPr>
            <p:cNvPr id="28702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3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" name="TextBox 57"/>
          <p:cNvSpPr txBox="1"/>
          <p:nvPr/>
        </p:nvSpPr>
        <p:spPr>
          <a:xfrm>
            <a:off x="5197475" y="4479925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6705600" y="4359275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418263" y="5449888"/>
            <a:ext cx="373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19625" y="5983288"/>
            <a:ext cx="373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7</a:t>
            </a:r>
          </a:p>
        </p:txBody>
      </p:sp>
      <p:sp>
        <p:nvSpPr>
          <p:cNvPr id="73" name="Freeform 72"/>
          <p:cNvSpPr/>
          <p:nvPr/>
        </p:nvSpPr>
        <p:spPr bwMode="auto">
          <a:xfrm>
            <a:off x="5562600" y="5775325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5" name="Freeform 74"/>
          <p:cNvSpPr/>
          <p:nvPr/>
        </p:nvSpPr>
        <p:spPr bwMode="auto">
          <a:xfrm>
            <a:off x="6537325" y="5089525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6355557" y="4891881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6799263" y="4703763"/>
            <a:ext cx="373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490788" y="4956175"/>
            <a:ext cx="4395787" cy="1536700"/>
            <a:chOff x="2490932" y="4955619"/>
            <a:chExt cx="4395643" cy="1536621"/>
          </a:xfrm>
        </p:grpSpPr>
        <p:cxnSp>
          <p:nvCxnSpPr>
            <p:cNvPr id="28699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3383078" y="5928707"/>
              <a:ext cx="430198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15138" y="5770563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27525" y="4548188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95625" y="4276725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18175" y="5969000"/>
            <a:ext cx="3714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7300" y="5099050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3433763" y="5924550"/>
            <a:ext cx="2605087" cy="793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035176" y="5165725"/>
            <a:ext cx="2825750" cy="222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 build="p"/>
      <p:bldP spid="49" grpId="0"/>
      <p:bldP spid="58" grpId="0"/>
      <p:bldP spid="62" grpId="0" animBg="1"/>
      <p:bldP spid="64" grpId="0"/>
      <p:bldP spid="66" grpId="0"/>
      <p:bldP spid="76" grpId="0"/>
      <p:bldP spid="30" grpId="0"/>
      <p:bldP spid="31" grpId="0"/>
      <p:bldP spid="55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8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876301" y="5029200"/>
            <a:ext cx="2825750" cy="222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699" name="Group 46"/>
          <p:cNvGrpSpPr>
            <a:grpSpLocks/>
          </p:cNvGrpSpPr>
          <p:nvPr/>
        </p:nvGrpSpPr>
        <p:grpSpPr bwMode="auto">
          <a:xfrm>
            <a:off x="1363663" y="4773613"/>
            <a:ext cx="4395787" cy="1536700"/>
            <a:chOff x="2490932" y="4955619"/>
            <a:chExt cx="4395643" cy="1536621"/>
          </a:xfrm>
        </p:grpSpPr>
        <p:cxnSp>
          <p:nvCxnSpPr>
            <p:cNvPr id="29714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2971928" y="5898546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00"/>
                  </a:solidFill>
                  <a:latin typeface="+mj-lt"/>
                </a:rPr>
                <a:t>O</a:t>
              </a:r>
            </a:p>
          </p:txBody>
        </p:sp>
      </p:grp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2300288" y="5334000"/>
            <a:ext cx="534987" cy="438150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12925" y="3340100"/>
            <a:ext cx="4333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90825" y="5191125"/>
            <a:ext cx="3286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j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70150" y="5754688"/>
            <a:ext cx="285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 err="1">
                <a:solidFill>
                  <a:srgbClr val="FFFF00"/>
                </a:solidFill>
                <a:latin typeface="+mj-lt"/>
              </a:rPr>
              <a:t>i</a:t>
            </a:r>
            <a:endParaRPr lang="en-GB" sz="2800" u="sng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1889919" y="5379244"/>
            <a:ext cx="793750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656263" y="5634038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68650" y="4411663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2274888" y="5745163"/>
            <a:ext cx="757237" cy="4762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862138" y="5068888"/>
            <a:ext cx="4064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4238" y="1914525"/>
            <a:ext cx="8259762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Any vector can be represented in terms of the               </a:t>
            </a:r>
            <a:r>
              <a:rPr lang="en-GB" sz="2800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,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sz="2800" dirty="0">
                <a:latin typeface="+mj-lt"/>
              </a:rPr>
              <a:t> and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sz="2800" dirty="0">
                <a:latin typeface="+mj-lt"/>
              </a:rPr>
              <a:t> </a:t>
            </a:r>
          </a:p>
          <a:p>
            <a:pPr>
              <a:defRPr/>
            </a:pPr>
            <a:r>
              <a:rPr lang="en-GB" dirty="0">
                <a:latin typeface="+mj-lt"/>
              </a:rPr>
              <a:t>Where </a:t>
            </a:r>
            <a:r>
              <a:rPr lang="en-GB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dirty="0">
                <a:latin typeface="+mj-lt"/>
              </a:rPr>
              <a:t>,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dirty="0">
                <a:latin typeface="+mj-lt"/>
              </a:rPr>
              <a:t> and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k </a:t>
            </a:r>
            <a:r>
              <a:rPr lang="en-GB" dirty="0">
                <a:latin typeface="+mj-lt"/>
              </a:rPr>
              <a:t>are unit vectors </a:t>
            </a:r>
          </a:p>
          <a:p>
            <a:pPr>
              <a:defRPr/>
            </a:pPr>
            <a:r>
              <a:rPr lang="en-GB" dirty="0">
                <a:latin typeface="+mj-lt"/>
              </a:rPr>
              <a:t>in the x, y and z directions.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929313" y="4051300"/>
          <a:ext cx="84296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4" imgW="469696" imgH="710891" progId="Equation.DSMT4">
                  <p:embed/>
                </p:oleObj>
              </mc:Choice>
              <mc:Fallback>
                <p:oleObj name="Equation" r:id="rId4" imgW="469696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051300"/>
                        <a:ext cx="842962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11975" y="4051300"/>
          <a:ext cx="91122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6" imgW="508000" imgH="711200" progId="Equation.DSMT4">
                  <p:embed/>
                </p:oleObj>
              </mc:Choice>
              <mc:Fallback>
                <p:oleObj name="Equation" r:id="rId6" imgW="5080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4051300"/>
                        <a:ext cx="911225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961313" y="4051300"/>
          <a:ext cx="91122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8" imgW="508000" imgH="711200" progId="Equation.DSMT4">
                  <p:embed/>
                </p:oleObj>
              </mc:Choice>
              <mc:Fallback>
                <p:oleObj name="Equation" r:id="rId8" imgW="5080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313" y="4051300"/>
                        <a:ext cx="911225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/>
          <p:cNvSpPr/>
          <p:nvPr/>
        </p:nvSpPr>
        <p:spPr bwMode="auto">
          <a:xfrm>
            <a:off x="1631950" y="446563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9" name="Freeform 68"/>
          <p:cNvSpPr/>
          <p:nvPr/>
        </p:nvSpPr>
        <p:spPr bwMode="auto">
          <a:xfrm>
            <a:off x="1692275" y="536416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4160838" y="532130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8875" y="3522663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" y="1914525"/>
            <a:ext cx="825976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Any vector can be represented in terms of the               </a:t>
            </a:r>
            <a:r>
              <a:rPr lang="en-GB" sz="2800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,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sz="2800" dirty="0">
                <a:latin typeface="+mj-lt"/>
              </a:rPr>
              <a:t> and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sz="2800" dirty="0">
                <a:latin typeface="+mj-lt"/>
              </a:rPr>
              <a:t> </a:t>
            </a:r>
          </a:p>
          <a:p>
            <a:pPr>
              <a:defRPr/>
            </a:pPr>
            <a:r>
              <a:rPr lang="en-GB" dirty="0">
                <a:latin typeface="+mj-lt"/>
              </a:rPr>
              <a:t>Where </a:t>
            </a:r>
            <a:r>
              <a:rPr lang="en-GB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dirty="0">
                <a:latin typeface="+mj-lt"/>
              </a:rPr>
              <a:t>,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dirty="0">
                <a:latin typeface="+mj-lt"/>
              </a:rPr>
              <a:t> and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dirty="0">
                <a:latin typeface="+mj-lt"/>
              </a:rPr>
              <a:t> are unit vectors </a:t>
            </a:r>
          </a:p>
          <a:p>
            <a:pPr>
              <a:defRPr/>
            </a:pPr>
            <a:r>
              <a:rPr lang="en-GB" dirty="0">
                <a:latin typeface="+mj-lt"/>
              </a:rPr>
              <a:t>in the x, y and z directions.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99038" y="408463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(7, 3, 2)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646238" y="4481513"/>
            <a:ext cx="3306762" cy="1492250"/>
            <a:chOff x="3459483" y="4434841"/>
            <a:chExt cx="3307076" cy="1493519"/>
          </a:xfrm>
        </p:grpSpPr>
        <p:cxnSp>
          <p:nvCxnSpPr>
            <p:cNvPr id="30748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9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50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" name="TextBox 57"/>
          <p:cNvSpPr txBox="1"/>
          <p:nvPr/>
        </p:nvSpPr>
        <p:spPr>
          <a:xfrm>
            <a:off x="3384550" y="45259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4892675" y="440531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4605338" y="549592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06700" y="602932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7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749675" y="582136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5" name="Freeform 74"/>
          <p:cNvSpPr/>
          <p:nvPr/>
        </p:nvSpPr>
        <p:spPr bwMode="auto">
          <a:xfrm>
            <a:off x="4724400" y="513556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4542632" y="493791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4986338" y="4749800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08025" y="4956175"/>
            <a:ext cx="4395788" cy="1536700"/>
            <a:chOff x="2490932" y="4955619"/>
            <a:chExt cx="4395643" cy="1536621"/>
          </a:xfrm>
        </p:grpSpPr>
        <p:cxnSp>
          <p:nvCxnSpPr>
            <p:cNvPr id="30745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6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02213" y="581660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600" y="459422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1600200" y="594360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22251" y="5211762"/>
            <a:ext cx="2825750" cy="222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6137275" y="4664075"/>
            <a:ext cx="26812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v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 ( 7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i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+  3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+ 2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005638" y="5286375"/>
          <a:ext cx="979487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4" imgW="545863" imgH="710891" progId="Equation.DSMT4">
                  <p:embed/>
                </p:oleObj>
              </mc:Choice>
              <mc:Fallback>
                <p:oleObj name="Equation" r:id="rId4" imgW="545863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5286375"/>
                        <a:ext cx="979487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 build="p"/>
      <p:bldP spid="49" grpId="0"/>
      <p:bldP spid="58" grpId="0"/>
      <p:bldP spid="62" grpId="0" animBg="1"/>
      <p:bldP spid="64" grpId="0"/>
      <p:bldP spid="66" grpId="0"/>
      <p:bldP spid="76" grpId="0"/>
      <p:bldP spid="30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4725" y="2387600"/>
            <a:ext cx="79565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8000" dirty="0">
                <a:latin typeface="+mj-lt"/>
              </a:rPr>
              <a:t>Good News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2038" y="4167188"/>
            <a:ext cx="795655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All the rules for 2D vectors apply in the same way for 3D.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Magnitude of 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a Vector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55638" y="2068513"/>
            <a:ext cx="804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vector’s magnitude (length) is represented by </a:t>
            </a:r>
            <a:endParaRPr lang="en-GB" sz="2600" dirty="0">
              <a:latin typeface="+mj-lt"/>
            </a:endParaRPr>
          </a:p>
        </p:txBody>
      </p:sp>
      <p:cxnSp>
        <p:nvCxnSpPr>
          <p:cNvPr id="32772" name="Straight Connector 6"/>
          <p:cNvCxnSpPr>
            <a:cxnSpLocks noChangeShapeType="1"/>
          </p:cNvCxnSpPr>
          <p:nvPr/>
        </p:nvCxnSpPr>
        <p:spPr bwMode="auto">
          <a:xfrm>
            <a:off x="989013" y="3352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8459788" y="1993900"/>
          <a:ext cx="415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3" imgW="164957" imgH="253780" progId="Equation.DSMT4">
                  <p:embed/>
                </p:oleObj>
              </mc:Choice>
              <mc:Fallback>
                <p:oleObj name="Equation" r:id="rId3" imgW="164957" imgH="2537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1993900"/>
                        <a:ext cx="415925" cy="638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30275" y="2813050"/>
            <a:ext cx="71167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3D vector’s  magnitude is calculated  using Pythagoras Theorem twice.</a:t>
            </a:r>
            <a:endParaRPr lang="en-GB" sz="2600" dirty="0">
              <a:latin typeface="+mj-lt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7763" y="3811588"/>
          <a:ext cx="30654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5" imgW="1143000" imgH="292100" progId="Equation.DSMT4">
                  <p:embed/>
                </p:oleObj>
              </mc:Choice>
              <mc:Fallback>
                <p:oleObj name="Equation" r:id="rId5" imgW="11430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3811588"/>
                        <a:ext cx="3065462" cy="78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46700" y="468788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3" name="Freeform 12"/>
          <p:cNvSpPr/>
          <p:nvPr/>
        </p:nvSpPr>
        <p:spPr bwMode="auto">
          <a:xfrm>
            <a:off x="5407025" y="558641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2778" name="Straight Connector 13"/>
          <p:cNvCxnSpPr>
            <a:cxnSpLocks noChangeShapeType="1"/>
          </p:cNvCxnSpPr>
          <p:nvPr/>
        </p:nvCxnSpPr>
        <p:spPr bwMode="auto">
          <a:xfrm flipV="1">
            <a:off x="7875588" y="554355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873625" y="4567238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grpSp>
        <p:nvGrpSpPr>
          <p:cNvPr id="32780" name="Group 58"/>
          <p:cNvGrpSpPr>
            <a:grpSpLocks/>
          </p:cNvGrpSpPr>
          <p:nvPr/>
        </p:nvGrpSpPr>
        <p:grpSpPr bwMode="auto">
          <a:xfrm>
            <a:off x="5360988" y="4703763"/>
            <a:ext cx="3306762" cy="1492250"/>
            <a:chOff x="3459483" y="4434841"/>
            <a:chExt cx="3307076" cy="1493519"/>
          </a:xfrm>
        </p:grpSpPr>
        <p:cxnSp>
          <p:nvCxnSpPr>
            <p:cNvPr id="32799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0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1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7099300" y="474821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8607425" y="462756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320088" y="57181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1450" y="62515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464425" y="604361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 bwMode="auto">
          <a:xfrm>
            <a:off x="8439150" y="535781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2787" name="Straight Connector 26"/>
          <p:cNvCxnSpPr>
            <a:cxnSpLocks noChangeShapeType="1"/>
          </p:cNvCxnSpPr>
          <p:nvPr/>
        </p:nvCxnSpPr>
        <p:spPr bwMode="auto">
          <a:xfrm rot="16200000" flipV="1">
            <a:off x="8257382" y="516016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8701088" y="4972050"/>
            <a:ext cx="322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1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32789" name="Group 46"/>
          <p:cNvGrpSpPr>
            <a:grpSpLocks/>
          </p:cNvGrpSpPr>
          <p:nvPr/>
        </p:nvGrpSpPr>
        <p:grpSpPr bwMode="auto">
          <a:xfrm>
            <a:off x="4422775" y="5178425"/>
            <a:ext cx="4395788" cy="1536700"/>
            <a:chOff x="2490932" y="4955619"/>
            <a:chExt cx="4395643" cy="1536621"/>
          </a:xfrm>
        </p:grpSpPr>
        <p:cxnSp>
          <p:nvCxnSpPr>
            <p:cNvPr id="32796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16963" y="603885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29350" y="481647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32792" name="Straight Connector 34"/>
          <p:cNvCxnSpPr>
            <a:cxnSpLocks noChangeShapeType="1"/>
          </p:cNvCxnSpPr>
          <p:nvPr/>
        </p:nvCxnSpPr>
        <p:spPr bwMode="auto">
          <a:xfrm>
            <a:off x="5314950" y="616585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446588" y="5951538"/>
            <a:ext cx="1798637" cy="14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182688" y="4786313"/>
          <a:ext cx="29289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7" imgW="1091726" imgH="291973" progId="Equation.DSMT4">
                  <p:embed/>
                </p:oleObj>
              </mc:Choice>
              <mc:Fallback>
                <p:oleObj name="Equation" r:id="rId7" imgW="1091726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786313"/>
                        <a:ext cx="2928937" cy="78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8013" y="5759450"/>
          <a:ext cx="1531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9" imgW="571252" imgH="266584" progId="Equation.DSMT4">
                  <p:embed/>
                </p:oleObj>
              </mc:Choice>
              <mc:Fallback>
                <p:oleObj name="Equation" r:id="rId9" imgW="571252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5759450"/>
                        <a:ext cx="1531937" cy="714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Addition of vectors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227388" y="2506663"/>
          <a:ext cx="32051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3" imgW="1739900" imgH="711200" progId="Equation.DSMT4">
                  <p:embed/>
                </p:oleObj>
              </mc:Choice>
              <mc:Fallback>
                <p:oleObj name="Equation" r:id="rId3" imgW="1739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506663"/>
                        <a:ext cx="3205162" cy="1308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798888" y="4151313"/>
          <a:ext cx="20605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5" imgW="774364" imgH="215806" progId="Equation.DSMT4">
                  <p:embed/>
                </p:oleObj>
              </mc:Choice>
              <mc:Fallback>
                <p:oleObj name="Equation" r:id="rId5" imgW="774364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151313"/>
                        <a:ext cx="2060575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730625" y="5062538"/>
          <a:ext cx="219868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7" imgW="1193800" imgH="711200" progId="Equation.DSMT4">
                  <p:embed/>
                </p:oleObj>
              </mc:Choice>
              <mc:Fallback>
                <p:oleObj name="Equation" r:id="rId7" imgW="11938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5062538"/>
                        <a:ext cx="2198688" cy="1308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925638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general we have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335213" y="3255963"/>
          <a:ext cx="50323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3" imgW="2311400" imgH="711200" progId="Equation.DSMT4">
                  <p:embed/>
                </p:oleObj>
              </mc:Choice>
              <mc:Fallback>
                <p:oleObj name="Equation" r:id="rId3" imgW="23114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255963"/>
                        <a:ext cx="5032375" cy="1546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26876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266950" y="4995863"/>
          <a:ext cx="5141913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5" imgW="2235200" imgH="711200" progId="Equation.DSMT4">
                  <p:embed/>
                </p:oleObj>
              </mc:Choice>
              <mc:Fallback>
                <p:oleObj name="Equation" r:id="rId5" imgW="22352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4995863"/>
                        <a:ext cx="5141913" cy="1635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Negative Vector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819400" y="2017713"/>
            <a:ext cx="3032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Negative vector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06488" y="2700338"/>
          <a:ext cx="4662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3" imgW="1803400" imgH="241300" progId="Equation.DSMT4">
                  <p:embed/>
                </p:oleObj>
              </mc:Choice>
              <mc:Fallback>
                <p:oleObj name="Equation" r:id="rId3" imgW="1803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700338"/>
                        <a:ext cx="4662487" cy="622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93875" y="4341813"/>
          <a:ext cx="3503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5" imgW="1524000" imgH="254000" progId="Equation.DSMT4">
                  <p:embed/>
                </p:oleObj>
              </mc:Choice>
              <mc:Fallback>
                <p:oleObj name="Equation" r:id="rId5" imgW="15240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341813"/>
                        <a:ext cx="3503613" cy="584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/>
          <a:srcRect l="27750" t="49792" r="57500" b="28125"/>
          <a:stretch>
            <a:fillRect/>
          </a:stretch>
        </p:blipFill>
        <p:spPr bwMode="auto">
          <a:xfrm>
            <a:off x="6416675" y="1935163"/>
            <a:ext cx="2559050" cy="2300287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3678238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any vector </a:t>
            </a:r>
            <a:r>
              <a:rPr lang="en-GB" sz="2800" b="1" u="sng" dirty="0">
                <a:latin typeface="+mj-lt"/>
              </a:rPr>
              <a:t>u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76413" y="5065713"/>
          <a:ext cx="398462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8" imgW="1854200" imgH="711200" progId="Equation.DSMT4">
                  <p:embed/>
                </p:oleObj>
              </mc:Choice>
              <mc:Fallback>
                <p:oleObj name="Equation" r:id="rId8" imgW="18542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5065713"/>
                        <a:ext cx="3984625" cy="1528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89038" y="1819275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Subtraction of vectors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013075" y="2398713"/>
          <a:ext cx="306387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3" imgW="1663700" imgH="711200" progId="Equation.DSMT4">
                  <p:embed/>
                </p:oleObj>
              </mc:Choice>
              <mc:Fallback>
                <p:oleObj name="Equation" r:id="rId3" imgW="16637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398713"/>
                        <a:ext cx="3063875" cy="1309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651250" y="3979863"/>
          <a:ext cx="17859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5" imgW="698197" imgH="215806" progId="Equation.DSMT4">
                  <p:embed/>
                </p:oleObj>
              </mc:Choice>
              <mc:Fallback>
                <p:oleObj name="Equation" r:id="rId5" imgW="69819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979863"/>
                        <a:ext cx="1785938" cy="552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300413" y="4802188"/>
          <a:ext cx="24892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7" imgW="1117600" imgH="711200" progId="Equation.DSMT4">
                  <p:embed/>
                </p:oleObj>
              </mc:Choice>
              <mc:Fallback>
                <p:oleObj name="Equation" r:id="rId7" imgW="11176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802188"/>
                        <a:ext cx="2489200" cy="1582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Collinearity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089150"/>
            <a:ext cx="81534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Reminder from chapter 1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03300" y="4618038"/>
          <a:ext cx="80343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4" imgW="3708400" imgH="241300" progId="Equation.DSMT4">
                  <p:embed/>
                </p:oleObj>
              </mc:Choice>
              <mc:Fallback>
                <p:oleObj name="Equation" r:id="rId4" imgW="3708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618038"/>
                        <a:ext cx="8034338" cy="566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836863"/>
            <a:ext cx="8153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Points are said to be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collinear</a:t>
            </a:r>
            <a:r>
              <a:rPr lang="en-GB" sz="3200" dirty="0">
                <a:latin typeface="+mj-lt"/>
              </a:rPr>
              <a:t> if they lie on the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same straight line</a:t>
            </a:r>
            <a:r>
              <a:rPr lang="en-GB" sz="3200" dirty="0"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086225"/>
            <a:ext cx="25304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For vectors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74725" y="5473700"/>
          <a:ext cx="81692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6" imgW="3302000" imgH="457200" progId="Equation.DSMT4">
                  <p:embed/>
                </p:oleObj>
              </mc:Choice>
              <mc:Fallback>
                <p:oleObj name="Equation" r:id="rId6" imgW="3302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5473700"/>
                        <a:ext cx="8169275" cy="1073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2322513" y="2828925"/>
          <a:ext cx="50323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3" imgW="2311400" imgH="711200" progId="Equation.DSMT4">
                  <p:embed/>
                </p:oleObj>
              </mc:Choice>
              <mc:Fallback>
                <p:oleObj name="Equation" r:id="rId3" imgW="23114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828925"/>
                        <a:ext cx="5032375" cy="1546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18796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79638" y="4873625"/>
          <a:ext cx="53181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5" imgW="2311400" imgH="711200" progId="Equation.DSMT4">
                  <p:embed/>
                </p:oleObj>
              </mc:Choice>
              <mc:Fallback>
                <p:oleObj name="Equation" r:id="rId5" imgW="23114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4873625"/>
                        <a:ext cx="5318125" cy="1635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922463" y="1992313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Multiplication by a scalar ( a number)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632075" y="2660650"/>
          <a:ext cx="49355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3" imgW="2374900" imgH="711200" progId="Equation.DSMT4">
                  <p:embed/>
                </p:oleObj>
              </mc:Choice>
              <mc:Fallback>
                <p:oleObj name="Equation" r:id="rId3" imgW="2374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660650"/>
                        <a:ext cx="4935538" cy="1476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12838" y="4398963"/>
          <a:ext cx="79740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5" imgW="3263900" imgH="215900" progId="Equation.DSMT4">
                  <p:embed/>
                </p:oleObj>
              </mc:Choice>
              <mc:Fallback>
                <p:oleObj name="Equation" r:id="rId5" imgW="32639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98963"/>
                        <a:ext cx="7974012" cy="544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47863" y="5207000"/>
            <a:ext cx="6303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Hence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latin typeface="+mj-lt"/>
              </a:rPr>
              <a:t>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i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9944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Conversely 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v</a:t>
            </a:r>
            <a:endParaRPr lang="en-GB" sz="2800" i="1" u="sng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563" y="2181225"/>
            <a:ext cx="7026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Show that the two vectors are parallel.</a:t>
            </a:r>
            <a:endParaRPr lang="en-GB" sz="2800" u="sng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063875" y="2873375"/>
          <a:ext cx="36163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3" imgW="1739900" imgH="711200" progId="Equation.DSMT4">
                  <p:embed/>
                </p:oleObj>
              </mc:Choice>
              <mc:Fallback>
                <p:oleObj name="Equation" r:id="rId3" imgW="1739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873375"/>
                        <a:ext cx="3616325" cy="1476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98700" y="4570413"/>
            <a:ext cx="54054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z</a:t>
            </a:r>
            <a:r>
              <a:rPr lang="en-GB" sz="2800" dirty="0">
                <a:latin typeface="+mj-lt"/>
              </a:rPr>
              <a:t> 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w</a:t>
            </a:r>
            <a:r>
              <a:rPr lang="en-GB" sz="2800" dirty="0">
                <a:latin typeface="+mj-lt"/>
              </a:rPr>
              <a:t>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z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i="1" u="sng" dirty="0">
                <a:solidFill>
                  <a:srgbClr val="FFFF00"/>
                </a:solidFill>
                <a:latin typeface="+mj-lt"/>
              </a:rPr>
              <a:t>w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957513" y="5110163"/>
          <a:ext cx="26638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5" imgW="1282700" imgH="711200" progId="Equation.DSMT4">
                  <p:embed/>
                </p:oleObj>
              </mc:Choice>
              <mc:Fallback>
                <p:oleObj name="Equation" r:id="rId5" imgW="12827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110163"/>
                        <a:ext cx="2663825" cy="1476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226175" y="5454650"/>
          <a:ext cx="1863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7" imgW="558558" imgH="215806" progId="Equation.DSMT4">
                  <p:embed/>
                </p:oleObj>
              </mc:Choice>
              <mc:Fallback>
                <p:oleObj name="Equation" r:id="rId7" imgW="558558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5454650"/>
                        <a:ext cx="1863725" cy="717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40963" name="Object 4"/>
          <p:cNvGraphicFramePr>
            <a:graphicFrameLocks noChangeAspect="1"/>
          </p:cNvGraphicFramePr>
          <p:nvPr/>
        </p:nvGraphicFramePr>
        <p:xfrm>
          <a:off x="1176338" y="1976438"/>
          <a:ext cx="62706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3" imgW="2679700" imgH="482600" progId="Equation.DSMT4">
                  <p:embed/>
                </p:oleObj>
              </mc:Choice>
              <mc:Fallback>
                <p:oleObj name="Equation" r:id="rId3" imgW="26797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76438"/>
                        <a:ext cx="6270625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325688" y="3662363"/>
          <a:ext cx="2170112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quation" r:id="rId5" imgW="927100" imgH="711200" progId="Equation.DSMT4">
                  <p:embed/>
                </p:oleObj>
              </mc:Choice>
              <mc:Fallback>
                <p:oleObj name="Equation" r:id="rId5" imgW="9271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662363"/>
                        <a:ext cx="2170112" cy="1804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/>
          <p:cNvSpPr/>
          <p:nvPr/>
        </p:nvSpPr>
        <p:spPr bwMode="auto">
          <a:xfrm>
            <a:off x="5346700" y="468788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0" name="Freeform 19"/>
          <p:cNvSpPr/>
          <p:nvPr/>
        </p:nvSpPr>
        <p:spPr bwMode="auto">
          <a:xfrm>
            <a:off x="5407025" y="558641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40967" name="Straight Connector 13"/>
          <p:cNvCxnSpPr>
            <a:cxnSpLocks noChangeShapeType="1"/>
          </p:cNvCxnSpPr>
          <p:nvPr/>
        </p:nvCxnSpPr>
        <p:spPr bwMode="auto">
          <a:xfrm flipV="1">
            <a:off x="7875588" y="554355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873625" y="4567238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grpSp>
        <p:nvGrpSpPr>
          <p:cNvPr id="40969" name="Group 58"/>
          <p:cNvGrpSpPr>
            <a:grpSpLocks/>
          </p:cNvGrpSpPr>
          <p:nvPr/>
        </p:nvGrpSpPr>
        <p:grpSpPr bwMode="auto">
          <a:xfrm>
            <a:off x="5360988" y="4703763"/>
            <a:ext cx="3306762" cy="1492250"/>
            <a:chOff x="3459483" y="4434841"/>
            <a:chExt cx="3307076" cy="1493519"/>
          </a:xfrm>
        </p:grpSpPr>
        <p:cxnSp>
          <p:nvCxnSpPr>
            <p:cNvPr id="40987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8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9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TextBox 29"/>
          <p:cNvSpPr txBox="1"/>
          <p:nvPr/>
        </p:nvSpPr>
        <p:spPr>
          <a:xfrm>
            <a:off x="7019925" y="4684713"/>
            <a:ext cx="384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8607425" y="462756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288338" y="5702300"/>
            <a:ext cx="373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21450" y="62515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464425" y="604361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5" name="Freeform 34"/>
          <p:cNvSpPr/>
          <p:nvPr/>
        </p:nvSpPr>
        <p:spPr bwMode="auto">
          <a:xfrm>
            <a:off x="8439150" y="535781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40976" name="Straight Connector 26"/>
          <p:cNvCxnSpPr>
            <a:cxnSpLocks noChangeShapeType="1"/>
          </p:cNvCxnSpPr>
          <p:nvPr/>
        </p:nvCxnSpPr>
        <p:spPr bwMode="auto">
          <a:xfrm rot="16200000" flipV="1">
            <a:off x="8257382" y="516016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701088" y="4972050"/>
            <a:ext cx="322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1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0978" name="Group 46"/>
          <p:cNvGrpSpPr>
            <a:grpSpLocks/>
          </p:cNvGrpSpPr>
          <p:nvPr/>
        </p:nvGrpSpPr>
        <p:grpSpPr bwMode="auto">
          <a:xfrm>
            <a:off x="4422775" y="5178425"/>
            <a:ext cx="4395788" cy="1536700"/>
            <a:chOff x="2490932" y="4955619"/>
            <a:chExt cx="4395643" cy="1536621"/>
          </a:xfrm>
        </p:grpSpPr>
        <p:cxnSp>
          <p:nvCxnSpPr>
            <p:cNvPr id="40984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716963" y="603885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29350" y="481647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40981" name="Straight Connector 34"/>
          <p:cNvCxnSpPr>
            <a:cxnSpLocks noChangeShapeType="1"/>
          </p:cNvCxnSpPr>
          <p:nvPr/>
        </p:nvCxnSpPr>
        <p:spPr bwMode="auto">
          <a:xfrm>
            <a:off x="5314950" y="616585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2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446588" y="5951538"/>
            <a:ext cx="1798637" cy="14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 bwMode="auto">
          <a:xfrm>
            <a:off x="7689850" y="4159250"/>
            <a:ext cx="1408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 (3,2,1)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1179513" y="2486025"/>
          <a:ext cx="68341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3" imgW="2921000" imgH="241300" progId="Equation.DSMT4">
                  <p:embed/>
                </p:oleObj>
              </mc:Choice>
              <mc:Fallback>
                <p:oleObj name="Equation" r:id="rId3" imgW="29210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486025"/>
                        <a:ext cx="6834187" cy="612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149600" y="3651250"/>
          <a:ext cx="3209925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5" imgW="1371600" imgH="711200" progId="Equation.DSMT4">
                  <p:embed/>
                </p:oleObj>
              </mc:Choice>
              <mc:Fallback>
                <p:oleObj name="Equation" r:id="rId5" imgW="13716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651250"/>
                        <a:ext cx="3209925" cy="18049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82675" y="2759075"/>
            <a:ext cx="4597400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p</a:t>
            </a:r>
            <a:r>
              <a:rPr lang="en-GB" sz="2800" dirty="0">
                <a:latin typeface="+mj-lt"/>
              </a:rPr>
              <a:t> is a position vector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of the point P that divides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AB in the ratio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m : 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then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379538" y="5294313"/>
          <a:ext cx="3973512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4" imgW="1333500" imgH="393700" progId="Equation.DSMT4">
                  <p:embed/>
                </p:oleObj>
              </mc:Choice>
              <mc:Fallback>
                <p:oleObj name="Equation" r:id="rId4" imgW="1333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5294313"/>
                        <a:ext cx="3973512" cy="1274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3763" y="3763963"/>
            <a:ext cx="463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27325"/>
            <a:ext cx="373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n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61038" y="4602163"/>
            <a:ext cx="136525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4725" y="2103438"/>
            <a:ext cx="38179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Summarising we have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  <p:bldP spid="10" grpId="0"/>
      <p:bldP spid="14" grpId="0"/>
      <p:bldP spid="15" grpId="0"/>
      <p:bldP spid="16" grpId="0" animBg="1"/>
      <p:bldP spid="17" grpId="0" animBg="1"/>
      <p:bldP spid="19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4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The scalar product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3688" y="2803525"/>
            <a:ext cx="447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u="sng" dirty="0">
                <a:latin typeface="+mj-lt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8625" y="5427663"/>
            <a:ext cx="45878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u="sng" dirty="0">
                <a:latin typeface="+mj-lt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670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The scalar product is defined as being:</a:t>
            </a:r>
          </a:p>
        </p:txBody>
      </p:sp>
      <p:cxnSp>
        <p:nvCxnSpPr>
          <p:cNvPr id="44039" name="Straight Arrow Connector 20"/>
          <p:cNvCxnSpPr>
            <a:cxnSpLocks noChangeShapeType="1"/>
          </p:cNvCxnSpPr>
          <p:nvPr/>
        </p:nvCxnSpPr>
        <p:spPr bwMode="auto">
          <a:xfrm>
            <a:off x="5751513" y="4699000"/>
            <a:ext cx="2925762" cy="1193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248400" y="4235450"/>
            <a:ext cx="52863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400" dirty="0">
                <a:latin typeface="+mj-lt"/>
              </a:rPr>
              <a:t>θ</a:t>
            </a:r>
            <a:endParaRPr lang="en-GB" sz="4400" dirty="0">
              <a:latin typeface="+mj-lt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 rot="3000000">
            <a:off x="7050088" y="3433762"/>
            <a:ext cx="387350" cy="346075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7" name="Isosceles Triangle 26"/>
          <p:cNvSpPr/>
          <p:nvPr/>
        </p:nvSpPr>
        <p:spPr bwMode="auto">
          <a:xfrm rot="6960000">
            <a:off x="7040563" y="5110162"/>
            <a:ext cx="387350" cy="346075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16038" y="3060700"/>
          <a:ext cx="33670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060700"/>
                        <a:ext cx="3367087" cy="822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670050" y="4156075"/>
          <a:ext cx="25733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6" imgW="863225" imgH="203112" progId="Equation.DSMT4">
                  <p:embed/>
                </p:oleObj>
              </mc:Choice>
              <mc:Fallback>
                <p:oleObj name="Equation" r:id="rId6" imgW="863225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4156075"/>
                        <a:ext cx="2573338" cy="657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/>
          <p:cNvSpPr/>
          <p:nvPr/>
        </p:nvSpPr>
        <p:spPr bwMode="auto">
          <a:xfrm>
            <a:off x="4876800" y="1279525"/>
            <a:ext cx="2971800" cy="1546225"/>
          </a:xfrm>
          <a:prstGeom prst="cloud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Must be</a:t>
            </a:r>
          </a:p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tail to 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The Scalar Product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Find the scalar product for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when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|= 4 , 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|= 5  when (a) </a:t>
            </a:r>
            <a:r>
              <a:rPr lang="el-GR" sz="2800" dirty="0">
                <a:latin typeface="+mj-lt"/>
              </a:rPr>
              <a:t>θ</a:t>
            </a:r>
            <a:r>
              <a:rPr lang="en-GB" sz="2800" dirty="0">
                <a:latin typeface="+mj-lt"/>
              </a:rPr>
              <a:t> = 45</a:t>
            </a:r>
            <a:r>
              <a:rPr lang="en-GB" sz="2800" baseline="30000" dirty="0">
                <a:latin typeface="+mj-lt"/>
              </a:rPr>
              <a:t>o</a:t>
            </a:r>
            <a:r>
              <a:rPr lang="en-GB" sz="2800" dirty="0">
                <a:latin typeface="+mj-lt"/>
              </a:rPr>
              <a:t>   (b) </a:t>
            </a:r>
            <a:r>
              <a:rPr lang="el-GR" sz="2800" dirty="0">
                <a:latin typeface="+mj-lt"/>
              </a:rPr>
              <a:t>θ</a:t>
            </a:r>
            <a:r>
              <a:rPr lang="en-GB" sz="2800" baseline="30000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= 90</a:t>
            </a:r>
            <a:r>
              <a:rPr lang="en-GB" sz="2800" baseline="30000" dirty="0">
                <a:latin typeface="+mj-lt"/>
              </a:rPr>
              <a:t>o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173163" y="3670300"/>
          <a:ext cx="33670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670300"/>
                        <a:ext cx="3367087" cy="822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829175" y="3654425"/>
          <a:ext cx="34178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6" imgW="990600" imgH="228600" progId="Equation.DSMT4">
                  <p:embed/>
                </p:oleObj>
              </mc:Choice>
              <mc:Fallback>
                <p:oleObj name="Equation" r:id="rId6" imgW="990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654425"/>
                        <a:ext cx="3417888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71550" y="4854575"/>
          <a:ext cx="58769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8" imgW="2108200" imgH="457200" progId="Equation.DSMT4">
                  <p:embed/>
                </p:oleObj>
              </mc:Choice>
              <mc:Fallback>
                <p:oleObj name="Equation" r:id="rId8" imgW="2108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54575"/>
                        <a:ext cx="5876925" cy="1384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The Scalar Product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Find the scalar product for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when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|= 4 , 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|= 5  when (a) </a:t>
            </a:r>
            <a:r>
              <a:rPr lang="el-GR" sz="2800" dirty="0">
                <a:latin typeface="+mj-lt"/>
              </a:rPr>
              <a:t>θ</a:t>
            </a:r>
            <a:r>
              <a:rPr lang="en-GB" sz="2800" dirty="0">
                <a:latin typeface="+mj-lt"/>
              </a:rPr>
              <a:t> = 45</a:t>
            </a:r>
            <a:r>
              <a:rPr lang="en-GB" sz="2800" baseline="30000" dirty="0">
                <a:latin typeface="+mj-lt"/>
              </a:rPr>
              <a:t>o</a:t>
            </a:r>
            <a:r>
              <a:rPr lang="en-GB" sz="2800" dirty="0">
                <a:latin typeface="+mj-lt"/>
              </a:rPr>
              <a:t>   (b) </a:t>
            </a:r>
            <a:r>
              <a:rPr lang="el-GR" sz="2800" dirty="0">
                <a:latin typeface="+mj-lt"/>
              </a:rPr>
              <a:t>θ</a:t>
            </a:r>
            <a:r>
              <a:rPr lang="en-GB" sz="2800" baseline="30000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= 90</a:t>
            </a:r>
            <a:r>
              <a:rPr lang="en-GB" sz="2800" baseline="30000" dirty="0">
                <a:latin typeface="+mj-lt"/>
              </a:rPr>
              <a:t>o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173163" y="3670300"/>
          <a:ext cx="33670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670300"/>
                        <a:ext cx="3367087" cy="822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829175" y="3654425"/>
          <a:ext cx="34178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6" imgW="990600" imgH="228600" progId="Equation.DSMT4">
                  <p:embed/>
                </p:oleObj>
              </mc:Choice>
              <mc:Fallback>
                <p:oleObj name="Equation" r:id="rId6" imgW="990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654425"/>
                        <a:ext cx="3417888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36863" y="4778375"/>
          <a:ext cx="29384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8" imgW="1053643" imgH="215806" progId="Equation.DSMT4">
                  <p:embed/>
                </p:oleObj>
              </mc:Choice>
              <mc:Fallback>
                <p:oleObj name="Equation" r:id="rId8" imgW="1053643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778375"/>
                        <a:ext cx="2938462" cy="654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0275" y="5610225"/>
            <a:ext cx="8153400" cy="1169988"/>
          </a:xfrm>
          <a:prstGeom prst="rect">
            <a:avLst/>
          </a:prstGeom>
          <a:solidFill>
            <a:srgbClr val="000000"/>
          </a:solidFill>
          <a:ln w="57150"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Important :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are perpendicular then</a:t>
            </a:r>
          </a:p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.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Component Form Scalar Product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655888"/>
            <a:ext cx="7302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332038" y="4275138"/>
          <a:ext cx="43132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275138"/>
                        <a:ext cx="4313237" cy="739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1706563" y="2200275"/>
          <a:ext cx="297338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6" imgW="1600200" imgH="711200" progId="Equation.DSMT4">
                  <p:embed/>
                </p:oleObj>
              </mc:Choice>
              <mc:Fallback>
                <p:oleObj name="Equation" r:id="rId6" imgW="16002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2200275"/>
                        <a:ext cx="2973387" cy="1435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2655888"/>
            <a:ext cx="11271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then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092200" y="4557713"/>
          <a:ext cx="18097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4" imgW="799753" imgH="241195" progId="Equation.DSMT4">
                  <p:embed/>
                </p:oleObj>
              </mc:Choice>
              <mc:Fallback>
                <p:oleObj name="Equation" r:id="rId4" imgW="799753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557713"/>
                        <a:ext cx="1809750" cy="5921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30275" y="1952625"/>
            <a:ext cx="8153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Prove that the points A(2,4), B(8,6) and C(11,7) are collinear.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940050" y="2911475"/>
          <a:ext cx="16954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6" imgW="749300" imgH="457200" progId="Equation.DSMT4">
                  <p:embed/>
                </p:oleObj>
              </mc:Choice>
              <mc:Fallback>
                <p:oleObj name="Equation" r:id="rId6" imgW="7493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911475"/>
                        <a:ext cx="16954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40263" y="2911475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2911475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96963" y="3175000"/>
          <a:ext cx="18383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0" imgW="812447" imgH="241195" progId="Equation.DSMT4">
                  <p:embed/>
                </p:oleObj>
              </mc:Choice>
              <mc:Fallback>
                <p:oleObj name="Equation" r:id="rId10" imgW="812447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175000"/>
                        <a:ext cx="1838325" cy="592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894013" y="4294188"/>
          <a:ext cx="18097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2" imgW="800100" imgH="457200" progId="Equation.DSMT4">
                  <p:embed/>
                </p:oleObj>
              </mc:Choice>
              <mc:Fallback>
                <p:oleObj name="Equation" r:id="rId12" imgW="8001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4294188"/>
                        <a:ext cx="18097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13288" y="4294188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4" imgW="266584" imgH="457002" progId="Equation.DSMT4">
                  <p:embed/>
                </p:oleObj>
              </mc:Choice>
              <mc:Fallback>
                <p:oleObj name="Equation" r:id="rId14" imgW="266584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4294188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108075" y="5645150"/>
          <a:ext cx="27305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6" imgW="1206500" imgH="457200" progId="Equation.DSMT4">
                  <p:embed/>
                </p:oleObj>
              </mc:Choice>
              <mc:Fallback>
                <p:oleObj name="Equation" r:id="rId16" imgW="1206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5645150"/>
                        <a:ext cx="273050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833813" y="5942013"/>
          <a:ext cx="7461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8" imgW="330057" imgH="215806" progId="Equation.DSMT4">
                  <p:embed/>
                </p:oleObj>
              </mc:Choice>
              <mc:Fallback>
                <p:oleObj name="Equation" r:id="rId18" imgW="33005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5942013"/>
                        <a:ext cx="746125" cy="528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Collinearity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Angle between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325" y="2030413"/>
            <a:ext cx="83216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To find the angle between two vectors we simply use the scalar product formula </a:t>
            </a:r>
            <a:r>
              <a:rPr lang="en-GB" sz="2800" dirty="0">
                <a:latin typeface="+mj-lt"/>
              </a:rPr>
              <a:t>rearranged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989013" y="3392488"/>
          <a:ext cx="2439987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392488"/>
                        <a:ext cx="2439987" cy="1271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891088" y="3417888"/>
          <a:ext cx="4040187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6" imgW="1600200" imgH="444500" progId="Equation.DSMT4">
                  <p:embed/>
                </p:oleObj>
              </mc:Choice>
              <mc:Fallback>
                <p:oleObj name="Equation" r:id="rId6" imgW="16002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3417888"/>
                        <a:ext cx="4040187" cy="1220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16363" y="3767138"/>
            <a:ext cx="5476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Angle between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325" y="2030413"/>
            <a:ext cx="8321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Find the angle between the two vectors below.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3503613" y="4352925"/>
          <a:ext cx="24399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352925"/>
                        <a:ext cx="2439987" cy="127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056313" y="2643188"/>
          <a:ext cx="280828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6" imgW="1511300" imgH="711200" progId="Equation.DSMT4">
                  <p:embed/>
                </p:oleObj>
              </mc:Choice>
              <mc:Fallback>
                <p:oleObj name="Equation" r:id="rId6" imgW="15113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643188"/>
                        <a:ext cx="2808287" cy="1435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462088" y="5967413"/>
          <a:ext cx="32464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8" imgW="1562100" imgH="304800" progId="Equation.DSMT4">
                  <p:embed/>
                </p:oleObj>
              </mc:Choice>
              <mc:Fallback>
                <p:oleObj name="Equation" r:id="rId8" imgW="15621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967413"/>
                        <a:ext cx="3246437" cy="649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54675" y="5942013"/>
          <a:ext cx="32305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10" imgW="1524000" imgH="304800" progId="Equation.DSMT4">
                  <p:embed/>
                </p:oleObj>
              </mc:Choice>
              <mc:Fallback>
                <p:oleObj name="Equation" r:id="rId10" imgW="15240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5942013"/>
                        <a:ext cx="3230563" cy="661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4"/>
          <p:cNvGraphicFramePr>
            <a:graphicFrameLocks noChangeAspect="1"/>
          </p:cNvGraphicFramePr>
          <p:nvPr/>
        </p:nvGraphicFramePr>
        <p:xfrm>
          <a:off x="1065213" y="2700338"/>
          <a:ext cx="4768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12" imgW="2171700" imgH="241300" progId="Equation.DSMT4">
                  <p:embed/>
                </p:oleObj>
              </mc:Choice>
              <mc:Fallback>
                <p:oleObj name="Equation" r:id="rId12" imgW="21717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700338"/>
                        <a:ext cx="4768850" cy="5762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Angle between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325" y="2030413"/>
            <a:ext cx="8321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Find the angle between the two vectors below.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942975" y="4322763"/>
          <a:ext cx="24399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4322763"/>
                        <a:ext cx="2439988" cy="127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5819775" y="2492375"/>
          <a:ext cx="32480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6" imgW="1562100" imgH="304800" progId="Equation.DSMT4">
                  <p:embed/>
                </p:oleObj>
              </mc:Choice>
              <mc:Fallback>
                <p:oleObj name="Equation" r:id="rId6" imgW="15621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2492375"/>
                        <a:ext cx="3248025" cy="64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4"/>
          <p:cNvGraphicFramePr>
            <a:graphicFrameLocks noChangeAspect="1"/>
          </p:cNvGraphicFramePr>
          <p:nvPr/>
        </p:nvGraphicFramePr>
        <p:xfrm>
          <a:off x="5837238" y="3214688"/>
          <a:ext cx="32305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8" imgW="1524000" imgH="304800" progId="Equation.DSMT4">
                  <p:embed/>
                </p:oleObj>
              </mc:Choice>
              <mc:Fallback>
                <p:oleObj name="Equation" r:id="rId8" imgW="15240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3214688"/>
                        <a:ext cx="3230562" cy="661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31875" y="2827338"/>
          <a:ext cx="45989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10" imgW="2032000" imgH="241300" progId="Equation.DSMT4">
                  <p:embed/>
                </p:oleObj>
              </mc:Choice>
              <mc:Fallback>
                <p:oleObj name="Equation" r:id="rId10" imgW="20320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827338"/>
                        <a:ext cx="4598988" cy="638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379788" y="4321175"/>
          <a:ext cx="2405062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12" imgW="863225" imgH="418918" progId="Equation.DSMT4">
                  <p:embed/>
                </p:oleObj>
              </mc:Choice>
              <mc:Fallback>
                <p:oleObj name="Equation" r:id="rId12" imgW="863225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4321175"/>
                        <a:ext cx="2405062" cy="1273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789613" y="4687888"/>
          <a:ext cx="16621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14" imgW="596641" imgH="177723" progId="Equation.DSMT4">
                  <p:embed/>
                </p:oleObj>
              </mc:Choice>
              <mc:Fallback>
                <p:oleObj name="Equation" r:id="rId14" imgW="596641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687888"/>
                        <a:ext cx="1662112" cy="53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406525" y="5884863"/>
          <a:ext cx="43862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16" imgW="1574800" imgH="228600" progId="Equation.DSMT4">
                  <p:embed/>
                </p:oleObj>
              </mc:Choice>
              <mc:Fallback>
                <p:oleObj name="Equation" r:id="rId16" imgW="1574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5884863"/>
                        <a:ext cx="4386263" cy="693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60438" y="2046288"/>
            <a:ext cx="26812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Show that for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286000" y="4229100"/>
          <a:ext cx="43132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29100"/>
                        <a:ext cx="4313238" cy="739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208088" y="2611438"/>
          <a:ext cx="290353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6" imgW="1562100" imgH="711200" progId="Equation.DSMT4">
                  <p:embed/>
                </p:oleObj>
              </mc:Choice>
              <mc:Fallback>
                <p:oleObj name="Equation" r:id="rId6" imgW="15621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611438"/>
                        <a:ext cx="2903537" cy="1435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3021013"/>
            <a:ext cx="457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are perpendicular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997075" y="5222875"/>
          <a:ext cx="48609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8" imgW="1904174" imgH="215806" progId="Equation.DSMT4">
                  <p:embed/>
                </p:oleObj>
              </mc:Choice>
              <mc:Fallback>
                <p:oleObj name="Equation" r:id="rId8" imgW="1904174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5222875"/>
                        <a:ext cx="4860925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400300" y="6121400"/>
          <a:ext cx="40163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10" imgW="1574117" imgH="215806" progId="Equation.DSMT4">
                  <p:embed/>
                </p:oleObj>
              </mc:Choice>
              <mc:Fallback>
                <p:oleObj name="Equation" r:id="rId10" imgW="157411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6121400"/>
                        <a:ext cx="4016375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/>
          <p:cNvSpPr/>
          <p:nvPr/>
        </p:nvSpPr>
        <p:spPr bwMode="auto">
          <a:xfrm>
            <a:off x="2041525" y="2103438"/>
            <a:ext cx="1951038" cy="701675"/>
          </a:xfrm>
          <a:prstGeom prst="cloud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. </a:t>
            </a: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=0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Perpendicular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Perpendicular Vectors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733675" y="3282950"/>
          <a:ext cx="43497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4" imgW="1562100" imgH="444500" progId="Equation.DSMT4">
                  <p:embed/>
                </p:oleObj>
              </mc:Choice>
              <mc:Fallback>
                <p:oleObj name="Equation" r:id="rId4" imgW="15621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282950"/>
                        <a:ext cx="4349750" cy="127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17638" y="2155825"/>
          <a:ext cx="69818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6" imgW="2540000" imgH="254000" progId="Equation.DSMT4">
                  <p:embed/>
                </p:oleObj>
              </mc:Choice>
              <mc:Fallback>
                <p:oleObj name="Equation" r:id="rId6" imgW="25400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2155825"/>
                        <a:ext cx="6981825" cy="815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246438" y="4864100"/>
          <a:ext cx="33242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8" imgW="1193800" imgH="228600" progId="Equation.DSMT4">
                  <p:embed/>
                </p:oleObj>
              </mc:Choice>
              <mc:Fallback>
                <p:oleObj name="Equation" r:id="rId8" imgW="1193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864100"/>
                        <a:ext cx="3324225" cy="693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27125" y="5916613"/>
            <a:ext cx="7742238" cy="523875"/>
          </a:xfrm>
          <a:prstGeom prst="rect">
            <a:avLst/>
          </a:prstGeom>
          <a:solidFill>
            <a:srgbClr val="000000"/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  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.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= 0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are perpendicular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5075" y="3657600"/>
            <a:ext cx="1127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Properties of a Scalar Product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855913" y="4400550"/>
          <a:ext cx="36782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4" imgW="1320227" imgH="215806" progId="Equation.DSMT4">
                  <p:embed/>
                </p:oleObj>
              </mc:Choice>
              <mc:Fallback>
                <p:oleObj name="Equation" r:id="rId4" imgW="132022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400550"/>
                        <a:ext cx="3678237" cy="617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630613" y="3024188"/>
          <a:ext cx="21288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6" imgW="774364" imgH="215806" progId="Equation.DSMT4">
                  <p:embed/>
                </p:oleObj>
              </mc:Choice>
              <mc:Fallback>
                <p:oleObj name="Equation" r:id="rId6" imgW="774364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3024188"/>
                        <a:ext cx="2128837" cy="693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0275" y="1997075"/>
            <a:ext cx="79883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Two properties that you need to be aware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011237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  <a:latin typeface="Arial" pitchFamily="34" charset="0"/>
              </a:rPr>
              <a:t>Vectors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8500" y="3857625"/>
            <a:ext cx="7732713" cy="658813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Arial" pitchFamily="34" charset="0"/>
              </a:rPr>
              <a:t>Strategies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2842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0000FF"/>
                </a:solidFill>
                <a:latin typeface="Arial" pitchFamily="34" charset="0"/>
              </a:rPr>
              <a:t>Higher Maths</a:t>
            </a:r>
          </a:p>
        </p:txBody>
      </p:sp>
      <p:pic>
        <p:nvPicPr>
          <p:cNvPr id="54277" name="Picture 5" descr="Top-Banner-light-granite-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3375"/>
            <a:ext cx="8096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992563" y="618172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Click to start</a:t>
            </a:r>
          </a:p>
        </p:txBody>
      </p:sp>
      <p:pic>
        <p:nvPicPr>
          <p:cNvPr id="54279" name="Picture 7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/>
      <p:bldP spid="440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22082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3200">
                <a:latin typeface="Arial" pitchFamily="34" charset="0"/>
              </a:rPr>
              <a:t>Vectors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13906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latin typeface="Arial" pitchFamily="34" charset="0"/>
              </a:rPr>
              <a:t>The following questions are on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34940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latin typeface="Arial" pitchFamily="34" charset="0"/>
              </a:rPr>
              <a:t>Non-calculator questions will be indicated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3200400" y="58674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latin typeface="Arial" pitchFamily="34" charset="0"/>
              </a:rPr>
              <a:t>Click to continue</a:t>
            </a:r>
          </a:p>
        </p:txBody>
      </p:sp>
      <p:pic>
        <p:nvPicPr>
          <p:cNvPr id="55303" name="Picture 9" descr="No-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216275"/>
            <a:ext cx="7477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0" y="43672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You will need a pencil, paper, ruler and rubber.</a:t>
            </a:r>
          </a:p>
        </p:txBody>
      </p:sp>
      <p:pic>
        <p:nvPicPr>
          <p:cNvPr id="55305" name="Picture 12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482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0" y="14430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latin typeface="Arial" pitchFamily="34" charset="0"/>
              </a:rPr>
              <a:t>The questions are in groups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371850" y="4657725"/>
            <a:ext cx="374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Angles between vectors (5)</a:t>
            </a:r>
          </a:p>
        </p:txBody>
      </p:sp>
      <p:pic>
        <p:nvPicPr>
          <p:cNvPr id="56325" name="Picture 9" descr="Gel-button-round-arrow">
            <a:hlinkClick r:id="rId2" action="ppaction://hlinksldjump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6069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3371850" y="3516313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Points dividing lines in ratios</a:t>
            </a:r>
          </a:p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Collinear points (8)</a:t>
            </a:r>
          </a:p>
        </p:txBody>
      </p:sp>
      <p:pic>
        <p:nvPicPr>
          <p:cNvPr id="56327" name="Picture 11" descr="Gel-button-round-arrow">
            <a:hlinkClick r:id="rId5" action="ppaction://hlinksldjump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5401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3360738" y="2606675"/>
            <a:ext cx="3744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General vector questions (15)</a:t>
            </a:r>
          </a:p>
        </p:txBody>
      </p:sp>
      <p:pic>
        <p:nvPicPr>
          <p:cNvPr id="56329" name="Picture 13" descr="Gel-button-round-arrow">
            <a:hlinkClick r:id="rId6" action="ppaction://hlinksldjump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25161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AutoShap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Text Box 15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26908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General Vector Questions</a:t>
            </a:r>
          </a:p>
        </p:txBody>
      </p:sp>
      <p:sp>
        <p:nvSpPr>
          <p:cNvPr id="57348" name="Text Box 10"/>
          <p:cNvSpPr txBox="1">
            <a:spLocks noChangeArrowheads="1"/>
          </p:cNvSpPr>
          <p:nvPr/>
        </p:nvSpPr>
        <p:spPr bwMode="auto">
          <a:xfrm>
            <a:off x="4013200" y="45672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Continue</a:t>
            </a:r>
          </a:p>
        </p:txBody>
      </p:sp>
      <p:pic>
        <p:nvPicPr>
          <p:cNvPr id="57349" name="Picture 11" descr="Gel-button-round-arrow">
            <a:hlinkClick r:id="" action="ppaction://hlinkshowjump?jump=nextslide" highlightClick="1">
              <a:snd r:embed="rId2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195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utoShap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13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7352" name="Text Box 14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7353" name="AutoShape 15">
            <a:hlinkClick r:id="rId4" action="ppaction://hlinksldjump">
              <a:snd r:embed="rId5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510463" y="5889625"/>
            <a:ext cx="1100137" cy="323850"/>
          </a:xfrm>
          <a:prstGeom prst="curvedUpArrow">
            <a:avLst>
              <a:gd name="adj1" fmla="val 67941"/>
              <a:gd name="adj2" fmla="val 135882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6"/>
          <p:cNvSpPr txBox="1">
            <a:spLocks noChangeArrowheads="1"/>
          </p:cNvSpPr>
          <p:nvPr/>
        </p:nvSpPr>
        <p:spPr bwMode="auto">
          <a:xfrm>
            <a:off x="7383463" y="63436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Collinearity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419350" y="2865438"/>
          <a:ext cx="5281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4" imgW="2438400" imgH="241300" progId="Equation.DSMT4">
                  <p:embed/>
                </p:oleObj>
              </mc:Choice>
              <mc:Fallback>
                <p:oleObj name="Equation" r:id="rId4" imgW="2438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65438"/>
                        <a:ext cx="5281613" cy="566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85950" y="3889375"/>
          <a:ext cx="63484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6" imgW="2565400" imgH="431800" progId="Equation.DSMT4">
                  <p:embed/>
                </p:oleObj>
              </mc:Choice>
              <mc:Fallback>
                <p:oleObj name="Equation" r:id="rId6" imgW="2565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889375"/>
                        <a:ext cx="6348413" cy="1012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58390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91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5837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6089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210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58376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58379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Rectangle 17"/>
          <p:cNvSpPr>
            <a:spLocks noChangeArrowheads="1"/>
          </p:cNvSpPr>
          <p:nvPr/>
        </p:nvSpPr>
        <p:spPr bwMode="auto">
          <a:xfrm>
            <a:off x="319088" y="996950"/>
            <a:ext cx="7118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sz="2000">
                <a:cs typeface="Times New Roman" pitchFamily="18" charset="0"/>
              </a:rPr>
              <a:t>Vectors  </a:t>
            </a:r>
            <a:r>
              <a:rPr lang="en-GB" sz="2000" b="1" i="1">
                <a:cs typeface="Times New Roman" pitchFamily="18" charset="0"/>
              </a:rPr>
              <a:t>u</a:t>
            </a:r>
            <a:r>
              <a:rPr lang="en-GB" sz="2000">
                <a:cs typeface="Times New Roman" pitchFamily="18" charset="0"/>
              </a:rPr>
              <a:t>  and  </a:t>
            </a:r>
            <a:r>
              <a:rPr lang="en-GB" sz="2000" b="1" i="1">
                <a:cs typeface="Times New Roman" pitchFamily="18" charset="0"/>
              </a:rPr>
              <a:t>v</a:t>
            </a:r>
            <a:r>
              <a:rPr lang="en-GB" sz="2000">
                <a:cs typeface="Times New Roman" pitchFamily="18" charset="0"/>
              </a:rPr>
              <a:t>  are defined by                         and</a:t>
            </a:r>
          </a:p>
          <a:p>
            <a:pPr algn="l" eaLnBrk="0" hangingPunct="0"/>
            <a:r>
              <a:rPr lang="en-GB" sz="2000"/>
              <a:t>Determine whether or not  </a:t>
            </a:r>
            <a:r>
              <a:rPr lang="en-GB" sz="2000" b="1" i="1"/>
              <a:t>u</a:t>
            </a:r>
            <a:r>
              <a:rPr lang="en-GB" sz="2000"/>
              <a:t>  and  </a:t>
            </a:r>
            <a:r>
              <a:rPr lang="en-GB" sz="2000" b="1" i="1"/>
              <a:t>v</a:t>
            </a:r>
            <a:r>
              <a:rPr lang="en-GB" sz="2000"/>
              <a:t>  are perpendicular to each other.</a:t>
            </a:r>
            <a:r>
              <a:rPr lang="en-GB" sz="200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58381" name="Object 16"/>
          <p:cNvGraphicFramePr>
            <a:graphicFrameLocks noChangeAspect="1"/>
          </p:cNvGraphicFramePr>
          <p:nvPr/>
        </p:nvGraphicFramePr>
        <p:xfrm>
          <a:off x="3579813" y="1060450"/>
          <a:ext cx="11541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Equation" r:id="rId8" imgW="698197" imgH="203112" progId="Equation.DSMT4">
                  <p:embed/>
                </p:oleObj>
              </mc:Choice>
              <mc:Fallback>
                <p:oleObj name="Equation" r:id="rId8" imgW="698197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060450"/>
                        <a:ext cx="11541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5"/>
          <p:cNvGraphicFramePr>
            <a:graphicFrameLocks noChangeAspect="1"/>
          </p:cNvGraphicFramePr>
          <p:nvPr/>
        </p:nvGraphicFramePr>
        <p:xfrm>
          <a:off x="5375275" y="1054100"/>
          <a:ext cx="16446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Equation" r:id="rId10" imgW="990170" imgH="203112" progId="Equation.DSMT4">
                  <p:embed/>
                </p:oleObj>
              </mc:Choice>
              <mc:Fallback>
                <p:oleObj name="Equation" r:id="rId10" imgW="990170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054100"/>
                        <a:ext cx="164465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83" name="Picture 20" descr="No-calcula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03238" y="2292350"/>
            <a:ext cx="24892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Is Scalar product = 0   </a:t>
            </a:r>
          </a:p>
        </p:txBody>
      </p:sp>
      <p:graphicFrame>
        <p:nvGraphicFramePr>
          <p:cNvPr id="46103" name="Object 23"/>
          <p:cNvGraphicFramePr>
            <a:graphicFrameLocks noChangeAspect="1"/>
          </p:cNvGraphicFramePr>
          <p:nvPr/>
        </p:nvGraphicFramePr>
        <p:xfrm>
          <a:off x="3660775" y="1887538"/>
          <a:ext cx="17684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Equation" r:id="rId13" imgW="825500" imgH="558800" progId="Equation.DSMT4">
                  <p:embed/>
                </p:oleObj>
              </mc:Choice>
              <mc:Fallback>
                <p:oleObj name="Equation" r:id="rId13" imgW="8255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887538"/>
                        <a:ext cx="1768475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4" name="Object 24"/>
          <p:cNvGraphicFramePr>
            <a:graphicFrameLocks noChangeAspect="1"/>
          </p:cNvGraphicFramePr>
          <p:nvPr/>
        </p:nvGraphicFramePr>
        <p:xfrm>
          <a:off x="904875" y="3548063"/>
          <a:ext cx="3509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Equation" r:id="rId15" imgW="1637589" imgH="203112" progId="Equation.DSMT4">
                  <p:embed/>
                </p:oleObj>
              </mc:Choice>
              <mc:Fallback>
                <p:oleObj name="Equation" r:id="rId15" imgW="163758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548063"/>
                        <a:ext cx="35099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5" name="Object 25"/>
          <p:cNvGraphicFramePr>
            <a:graphicFrameLocks noChangeAspect="1"/>
          </p:cNvGraphicFramePr>
          <p:nvPr/>
        </p:nvGraphicFramePr>
        <p:xfrm>
          <a:off x="5199063" y="3471863"/>
          <a:ext cx="30464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Equation" r:id="rId17" imgW="1422400" imgH="254000" progId="Equation.DSMT4">
                  <p:embed/>
                </p:oleObj>
              </mc:Choice>
              <mc:Fallback>
                <p:oleObj name="Equation" r:id="rId17" imgW="14224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3471863"/>
                        <a:ext cx="30464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6" name="Object 26"/>
          <p:cNvGraphicFramePr>
            <a:graphicFrameLocks noChangeAspect="1"/>
          </p:cNvGraphicFramePr>
          <p:nvPr/>
        </p:nvGraphicFramePr>
        <p:xfrm>
          <a:off x="2081213" y="4343400"/>
          <a:ext cx="9794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Equation" r:id="rId19" imgW="457002" imgH="203112" progId="Equation.DSMT4">
                  <p:embed/>
                </p:oleObj>
              </mc:Choice>
              <mc:Fallback>
                <p:oleObj name="Equation" r:id="rId19" imgW="457002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343400"/>
                        <a:ext cx="9794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3930650" y="4354513"/>
            <a:ext cx="345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Hence vectors are perpendicular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1" grpId="0" animBg="1"/>
      <p:bldP spid="461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5941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59395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50185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48783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59400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59402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59403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Rectangle 15"/>
          <p:cNvSpPr>
            <a:spLocks noChangeArrowheads="1"/>
          </p:cNvSpPr>
          <p:nvPr/>
        </p:nvSpPr>
        <p:spPr bwMode="auto">
          <a:xfrm>
            <a:off x="384175" y="1155700"/>
            <a:ext cx="7570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For what value of  t  are the vectors                   and                    perpendicular ?	</a:t>
            </a:r>
            <a:endParaRPr lang="en-GB" sz="2000" b="1"/>
          </a:p>
        </p:txBody>
      </p:sp>
      <p:sp>
        <p:nvSpPr>
          <p:cNvPr id="59405" name="Rectangle 17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406" name="Object 16"/>
          <p:cNvGraphicFramePr>
            <a:graphicFrameLocks noChangeAspect="1"/>
          </p:cNvGraphicFramePr>
          <p:nvPr/>
        </p:nvGraphicFramePr>
        <p:xfrm>
          <a:off x="3844925" y="912813"/>
          <a:ext cx="8556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Equation" r:id="rId8" imgW="520700" imgH="558800" progId="Equation.DSMT4">
                  <p:embed/>
                </p:oleObj>
              </mc:Choice>
              <mc:Fallback>
                <p:oleObj name="Equation" r:id="rId8" imgW="520700" imgH="558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912813"/>
                        <a:ext cx="8556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Rectangle 1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408" name="Object 18"/>
          <p:cNvGraphicFramePr>
            <a:graphicFrameLocks noChangeAspect="1"/>
          </p:cNvGraphicFramePr>
          <p:nvPr/>
        </p:nvGraphicFramePr>
        <p:xfrm>
          <a:off x="5284788" y="887413"/>
          <a:ext cx="8286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Equation" r:id="rId10" imgW="495085" imgH="558558" progId="Equation.DSMT4">
                  <p:embed/>
                </p:oleObj>
              </mc:Choice>
              <mc:Fallback>
                <p:oleObj name="Equation" r:id="rId10" imgW="495085" imgH="55855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887413"/>
                        <a:ext cx="8286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03238" y="2292350"/>
            <a:ext cx="26447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Put Scalar product = 0   </a:t>
            </a:r>
          </a:p>
        </p:txBody>
      </p:sp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3606800" y="1887538"/>
          <a:ext cx="187642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12" imgW="876300" imgH="558800" progId="Equation.DSMT4">
                  <p:embed/>
                </p:oleObj>
              </mc:Choice>
              <mc:Fallback>
                <p:oleObj name="Equation" r:id="rId12" imgW="876300" imgH="558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87538"/>
                        <a:ext cx="1876425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8" name="Object 22"/>
          <p:cNvGraphicFramePr>
            <a:graphicFrameLocks noChangeAspect="1"/>
          </p:cNvGraphicFramePr>
          <p:nvPr/>
        </p:nvGraphicFramePr>
        <p:xfrm>
          <a:off x="954088" y="3465513"/>
          <a:ext cx="32654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Equation" r:id="rId14" imgW="1524000" imgH="254000" progId="Equation.DSMT4">
                  <p:embed/>
                </p:oleObj>
              </mc:Choice>
              <mc:Fallback>
                <p:oleObj name="Equation" r:id="rId14" imgW="1524000" imgH="254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3465513"/>
                        <a:ext cx="32654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5229225" y="3495675"/>
          <a:ext cx="2230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Equation" r:id="rId16" imgW="1040948" imgH="203112" progId="Equation.DSMT4">
                  <p:embed/>
                </p:oleObj>
              </mc:Choice>
              <mc:Fallback>
                <p:oleObj name="Equation" r:id="rId16" imgW="1040948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495675"/>
                        <a:ext cx="22304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517525" y="4314825"/>
            <a:ext cx="29384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Perpendicular </a:t>
            </a:r>
            <a:r>
              <a:rPr lang="en-GB" sz="2000">
                <a:sym typeface="Symbol" pitchFamily="18" charset="2"/>
              </a:rPr>
              <a:t>  </a:t>
            </a:r>
            <a:r>
              <a:rPr lang="en-GB" sz="2000" b="1" i="1">
                <a:sym typeface="Symbol" pitchFamily="18" charset="2"/>
              </a:rPr>
              <a:t>u.v</a:t>
            </a:r>
            <a:r>
              <a:rPr lang="en-GB" sz="2000">
                <a:sym typeface="Symbol" pitchFamily="18" charset="2"/>
              </a:rPr>
              <a:t> = 0</a:t>
            </a:r>
            <a:r>
              <a:rPr lang="en-GB" sz="2000"/>
              <a:t>   </a:t>
            </a:r>
          </a:p>
        </p:txBody>
      </p:sp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4014788" y="4262438"/>
          <a:ext cx="19859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Equation" r:id="rId18" imgW="926698" imgH="203112" progId="Equation.DSMT4">
                  <p:embed/>
                </p:oleObj>
              </mc:Choice>
              <mc:Fallback>
                <p:oleObj name="Equation" r:id="rId18" imgW="926698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4262438"/>
                        <a:ext cx="19859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4" name="Object 28"/>
          <p:cNvGraphicFramePr>
            <a:graphicFrameLocks noChangeAspect="1"/>
          </p:cNvGraphicFramePr>
          <p:nvPr/>
        </p:nvGraphicFramePr>
        <p:xfrm>
          <a:off x="4395788" y="4941888"/>
          <a:ext cx="12239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Equation" r:id="rId20" imgW="571252" imgH="203112" progId="Equation.DSMT4">
                  <p:embed/>
                </p:oleObj>
              </mc:Choice>
              <mc:Fallback>
                <p:oleObj name="Equation" r:id="rId20" imgW="571252" imgH="20311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4941888"/>
                        <a:ext cx="12239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 animBg="1"/>
      <p:bldP spid="5020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5" descr="1999-1%20Q%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6725" r="6033" b="5460"/>
          <a:stretch>
            <a:fillRect/>
          </a:stretch>
        </p:blipFill>
        <p:spPr bwMode="auto">
          <a:xfrm>
            <a:off x="5675313" y="673100"/>
            <a:ext cx="29511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9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0454" name="Picture 3" descr="Round-button-yell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55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0420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0423" name="Picture 8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3149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0426" name="Picture 11" descr="Round-Gel-Back">
            <a:hlinkClick r:id="" action="ppaction://hlinkshowjump?jump=previous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0429" name="Picture 14" descr="Gel-button-round-arrow">
            <a:hlinkClick r:id="" action="ppaction://hlinkshowjump?jump=next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Rectangle 21"/>
          <p:cNvSpPr>
            <a:spLocks noChangeArrowheads="1"/>
          </p:cNvSpPr>
          <p:nvPr/>
        </p:nvSpPr>
        <p:spPr bwMode="auto">
          <a:xfrm>
            <a:off x="309563" y="703263"/>
            <a:ext cx="5329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VABCD is a pyramid with rectangular base ABCD.</a:t>
            </a:r>
            <a:endParaRPr lang="en-GB" sz="1800"/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vectors                                   </a:t>
            </a:r>
            <a:r>
              <a:rPr lang="en-GB" sz="1800"/>
              <a:t>are given by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endParaRPr lang="en-GB" sz="1800"/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endParaRPr lang="en-GB" sz="1800"/>
          </a:p>
          <a:p>
            <a:pPr algn="l">
              <a:lnSpc>
                <a:spcPct val="17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Express              in component form. </a:t>
            </a:r>
          </a:p>
        </p:txBody>
      </p:sp>
      <p:graphicFrame>
        <p:nvGraphicFramePr>
          <p:cNvPr id="60431" name="Object 20"/>
          <p:cNvGraphicFramePr>
            <a:graphicFrameLocks noChangeAspect="1"/>
          </p:cNvGraphicFramePr>
          <p:nvPr/>
        </p:nvGraphicFramePr>
        <p:xfrm>
          <a:off x="1485900" y="1198563"/>
          <a:ext cx="16383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6" name="Equation" r:id="rId10" imgW="1155700" imgH="241300" progId="Equation.DSMT4">
                  <p:embed/>
                </p:oleObj>
              </mc:Choice>
              <mc:Fallback>
                <p:oleObj name="Equation" r:id="rId10" imgW="1155700" imgH="241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198563"/>
                        <a:ext cx="16383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2" name="Object 19"/>
          <p:cNvGraphicFramePr>
            <a:graphicFrameLocks noChangeAspect="1"/>
          </p:cNvGraphicFramePr>
          <p:nvPr/>
        </p:nvGraphicFramePr>
        <p:xfrm>
          <a:off x="458788" y="1614488"/>
          <a:ext cx="15446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7" name="Equation" r:id="rId12" imgW="1117600" imgH="241300" progId="Equation.DSMT4">
                  <p:embed/>
                </p:oleObj>
              </mc:Choice>
              <mc:Fallback>
                <p:oleObj name="Equation" r:id="rId12" imgW="11176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14488"/>
                        <a:ext cx="154463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3" name="Object 18"/>
          <p:cNvGraphicFramePr>
            <a:graphicFrameLocks noChangeAspect="1"/>
          </p:cNvGraphicFramePr>
          <p:nvPr/>
        </p:nvGraphicFramePr>
        <p:xfrm>
          <a:off x="2212975" y="1611313"/>
          <a:ext cx="17827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Equation" r:id="rId14" imgW="1282700" imgH="241300" progId="Equation.DSMT4">
                  <p:embed/>
                </p:oleObj>
              </mc:Choice>
              <mc:Fallback>
                <p:oleObj name="Equation" r:id="rId14" imgW="1282700" imgH="241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1611313"/>
                        <a:ext cx="17827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17"/>
          <p:cNvGraphicFramePr>
            <a:graphicFrameLocks noChangeAspect="1"/>
          </p:cNvGraphicFramePr>
          <p:nvPr/>
        </p:nvGraphicFramePr>
        <p:xfrm>
          <a:off x="460375" y="2090738"/>
          <a:ext cx="1479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Equation" r:id="rId16" imgW="1066800" imgH="241300" progId="Equation.DSMT4">
                  <p:embed/>
                </p:oleObj>
              </mc:Choice>
              <mc:Fallback>
                <p:oleObj name="Equation" r:id="rId16" imgW="10668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090738"/>
                        <a:ext cx="14795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Object 16"/>
          <p:cNvGraphicFramePr>
            <a:graphicFrameLocks noChangeAspect="1"/>
          </p:cNvGraphicFramePr>
          <p:nvPr/>
        </p:nvGraphicFramePr>
        <p:xfrm>
          <a:off x="1277938" y="2562225"/>
          <a:ext cx="4127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Equation" r:id="rId18" imgW="266353" imgH="215619" progId="Equation.DSMT4">
                  <p:embed/>
                </p:oleObj>
              </mc:Choice>
              <mc:Fallback>
                <p:oleObj name="Equation" r:id="rId18" imgW="266353" imgH="21561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562225"/>
                        <a:ext cx="4127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3062288" y="3316288"/>
          <a:ext cx="19319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Equation" r:id="rId20" imgW="990170" imgH="215806" progId="Equation.DSMT4">
                  <p:embed/>
                </p:oleObj>
              </mc:Choice>
              <mc:Fallback>
                <p:oleObj name="Equation" r:id="rId20" imgW="990170" imgH="215806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316288"/>
                        <a:ext cx="193198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9" name="Object 29"/>
          <p:cNvGraphicFramePr>
            <a:graphicFrameLocks noChangeAspect="1"/>
          </p:cNvGraphicFramePr>
          <p:nvPr/>
        </p:nvGraphicFramePr>
        <p:xfrm>
          <a:off x="6523038" y="3279775"/>
          <a:ext cx="23018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Equation" r:id="rId22" imgW="1180588" imgH="241195" progId="Equation.DSMT4">
                  <p:embed/>
                </p:oleObj>
              </mc:Choice>
              <mc:Fallback>
                <p:oleObj name="Equation" r:id="rId22" imgW="1180588" imgH="241195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279775"/>
                        <a:ext cx="23018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5842000" y="3840163"/>
          <a:ext cx="1212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Equation" r:id="rId24" imgW="622030" imgH="215806" progId="Equation.DSMT4">
                  <p:embed/>
                </p:oleObj>
              </mc:Choice>
              <mc:Fallback>
                <p:oleObj name="Equation" r:id="rId24" imgW="622030" imgH="21580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840163"/>
                        <a:ext cx="12128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1" name="Object 31"/>
          <p:cNvGraphicFramePr>
            <a:graphicFrameLocks noChangeAspect="1"/>
          </p:cNvGraphicFramePr>
          <p:nvPr/>
        </p:nvGraphicFramePr>
        <p:xfrm>
          <a:off x="3086100" y="3892550"/>
          <a:ext cx="18811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Equation" r:id="rId26" imgW="964781" imgH="215806" progId="Equation.DSMT4">
                  <p:embed/>
                </p:oleObj>
              </mc:Choice>
              <mc:Fallback>
                <p:oleObj name="Equation" r:id="rId26" imgW="964781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892550"/>
                        <a:ext cx="188118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4" name="Line 34"/>
          <p:cNvSpPr>
            <a:spLocks noChangeShapeType="1"/>
          </p:cNvSpPr>
          <p:nvPr/>
        </p:nvSpPr>
        <p:spPr bwMode="auto">
          <a:xfrm flipV="1">
            <a:off x="6850063" y="1511300"/>
            <a:ext cx="609600" cy="1249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 flipV="1">
            <a:off x="7170738" y="946150"/>
            <a:ext cx="274637" cy="581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 flipV="1">
            <a:off x="6835775" y="917575"/>
            <a:ext cx="319088" cy="1812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603250" y="3324225"/>
            <a:ext cx="226536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Ttriangle rule  </a:t>
            </a:r>
            <a:r>
              <a:rPr lang="en-GB" sz="1800">
                <a:sym typeface="Symbol" pitchFamily="18" charset="2"/>
              </a:rPr>
              <a:t> ACV</a:t>
            </a: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205413" y="3336925"/>
            <a:ext cx="122713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Re-arrange</a:t>
            </a:r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 flipV="1">
            <a:off x="6850063" y="2019300"/>
            <a:ext cx="1495425" cy="7413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 flipH="1" flipV="1">
            <a:off x="7459663" y="1527175"/>
            <a:ext cx="885825" cy="4778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 flipV="1">
            <a:off x="6850063" y="1527175"/>
            <a:ext cx="609600" cy="1219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88963" y="3943350"/>
            <a:ext cx="22479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Triangle rule  </a:t>
            </a:r>
            <a:r>
              <a:rPr lang="en-GB" sz="1800">
                <a:sym typeface="Symbol" pitchFamily="18" charset="2"/>
              </a:rPr>
              <a:t> ABC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5089525" y="3894138"/>
            <a:ext cx="59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also</a:t>
            </a:r>
          </a:p>
        </p:txBody>
      </p:sp>
      <p:graphicFrame>
        <p:nvGraphicFramePr>
          <p:cNvPr id="51244" name="Object 44"/>
          <p:cNvGraphicFramePr>
            <a:graphicFrameLocks noChangeAspect="1"/>
          </p:cNvGraphicFramePr>
          <p:nvPr/>
        </p:nvGraphicFramePr>
        <p:xfrm>
          <a:off x="644525" y="4657725"/>
          <a:ext cx="2914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Equation" r:id="rId28" imgW="1688367" imgH="304668" progId="Equation.DSMT4">
                  <p:embed/>
                </p:oleObj>
              </mc:Choice>
              <mc:Fallback>
                <p:oleObj name="Equation" r:id="rId28" imgW="1688367" imgH="304668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657725"/>
                        <a:ext cx="29146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5" name="Object 45"/>
          <p:cNvGraphicFramePr>
            <a:graphicFrameLocks noChangeAspect="1"/>
          </p:cNvGraphicFramePr>
          <p:nvPr/>
        </p:nvGraphicFramePr>
        <p:xfrm>
          <a:off x="3819525" y="4410075"/>
          <a:ext cx="23907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6" name="Equation" r:id="rId30" imgW="1688367" imgH="710891" progId="Equation.DSMT4">
                  <p:embed/>
                </p:oleObj>
              </mc:Choice>
              <mc:Fallback>
                <p:oleObj name="Equation" r:id="rId30" imgW="1688367" imgH="710891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4410075"/>
                        <a:ext cx="23907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6" name="Object 46"/>
          <p:cNvGraphicFramePr>
            <a:graphicFrameLocks noChangeAspect="1"/>
          </p:cNvGraphicFramePr>
          <p:nvPr/>
        </p:nvGraphicFramePr>
        <p:xfrm>
          <a:off x="6424613" y="4410075"/>
          <a:ext cx="13843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32" imgW="977900" imgH="711200" progId="Equation.DSMT4">
                  <p:embed/>
                </p:oleObj>
              </mc:Choice>
              <mc:Fallback>
                <p:oleObj name="Equation" r:id="rId32" imgW="977900" imgH="7112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4410075"/>
                        <a:ext cx="13843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7" name="Object 47"/>
          <p:cNvGraphicFramePr>
            <a:graphicFrameLocks noChangeAspect="1"/>
          </p:cNvGraphicFramePr>
          <p:nvPr/>
        </p:nvGraphicFramePr>
        <p:xfrm>
          <a:off x="1544638" y="5395913"/>
          <a:ext cx="3013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34" imgW="1511300" imgH="241300" progId="Equation.DSMT4">
                  <p:embed/>
                </p:oleObj>
              </mc:Choice>
              <mc:Fallback>
                <p:oleObj name="Equation" r:id="rId34" imgW="1511300" imgH="2413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5395913"/>
                        <a:ext cx="301307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4" grpId="0" animBg="1"/>
      <p:bldP spid="51234" grpId="1" animBg="1"/>
      <p:bldP spid="51235" grpId="0" animBg="1"/>
      <p:bldP spid="51235" grpId="1" animBg="1"/>
      <p:bldP spid="51236" grpId="0" animBg="1"/>
      <p:bldP spid="51236" grpId="1" animBg="1"/>
      <p:bldP spid="51237" grpId="0" animBg="1"/>
      <p:bldP spid="51238" grpId="0" animBg="1"/>
      <p:bldP spid="51239" grpId="0" animBg="1"/>
      <p:bldP spid="51239" grpId="1" animBg="1"/>
      <p:bldP spid="51240" grpId="0" animBg="1"/>
      <p:bldP spid="51240" grpId="1" animBg="1"/>
      <p:bldP spid="51241" grpId="0" animBg="1"/>
      <p:bldP spid="51241" grpId="1" animBg="1"/>
      <p:bldP spid="51242" grpId="0" animBg="1"/>
      <p:bldP spid="512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8" descr="1999-1%20Q%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892175"/>
            <a:ext cx="21748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3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1473" name="Picture 3" descr="Round-button-yell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74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1444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1447" name="Picture 8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5450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1450" name="Picture 11" descr="Round-Gel-Back">
            <a:hlinkClick r:id="" action="ppaction://hlinkshowjump?jump=previous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1453" name="Picture 14" descr="Gel-button-round-arrow">
            <a:hlinkClick r:id="" action="ppaction://hlinkshowjump?jump=next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Rectangle 15"/>
          <p:cNvSpPr>
            <a:spLocks noChangeArrowheads="1"/>
          </p:cNvSpPr>
          <p:nvPr/>
        </p:nvSpPr>
        <p:spPr bwMode="auto">
          <a:xfrm>
            <a:off x="200025" y="698500"/>
            <a:ext cx="66484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diagram shows two vectors  </a:t>
            </a:r>
            <a:r>
              <a:rPr lang="en-GB" sz="1800" b="1" i="1"/>
              <a:t>a</a:t>
            </a:r>
            <a:r>
              <a:rPr lang="en-GB" sz="1800"/>
              <a:t>  and  </a:t>
            </a:r>
            <a:r>
              <a:rPr lang="en-GB" sz="1800" b="1" i="1"/>
              <a:t>b</a:t>
            </a:r>
            <a:r>
              <a:rPr lang="en-GB" sz="1800"/>
              <a:t>,  with |</a:t>
            </a:r>
            <a:r>
              <a:rPr lang="en-GB" sz="1800" b="1" i="1"/>
              <a:t> a</a:t>
            </a:r>
            <a:r>
              <a:rPr lang="en-GB" sz="1800"/>
              <a:t> | = 3 and |</a:t>
            </a:r>
            <a:r>
              <a:rPr lang="en-GB" sz="1800" b="1" i="1"/>
              <a:t> b</a:t>
            </a:r>
            <a:r>
              <a:rPr lang="en-GB" sz="1800"/>
              <a:t> | = 2</a:t>
            </a:r>
            <a:r>
              <a:rPr lang="en-GB" sz="1800">
                <a:sym typeface="Symbol" pitchFamily="18" charset="2"/>
              </a:rPr>
              <a:t></a:t>
            </a:r>
            <a:r>
              <a:rPr lang="en-GB" sz="1800"/>
              <a:t>2.</a:t>
            </a:r>
            <a:endParaRPr lang="en-GB" sz="1800">
              <a:sym typeface="Symbol" pitchFamily="18" charset="2"/>
            </a:endParaRP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These vectors are inclined at an angle of 45° to each other.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a)   Evaluate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	i)	</a:t>
            </a:r>
            <a:r>
              <a:rPr lang="en-GB" sz="1800" b="1" i="1">
                <a:sym typeface="Symbol" pitchFamily="18" charset="2"/>
              </a:rPr>
              <a:t>a.a         </a:t>
            </a:r>
            <a:r>
              <a:rPr lang="en-GB" sz="1800">
                <a:sym typeface="Symbol" pitchFamily="18" charset="2"/>
              </a:rPr>
              <a:t>ii)  </a:t>
            </a:r>
            <a:r>
              <a:rPr lang="en-GB" sz="1800" b="1" i="1">
                <a:sym typeface="Symbol" pitchFamily="18" charset="2"/>
              </a:rPr>
              <a:t>b.b      </a:t>
            </a:r>
            <a:r>
              <a:rPr lang="en-GB" sz="1800">
                <a:sym typeface="Symbol" pitchFamily="18" charset="2"/>
              </a:rPr>
              <a:t>iii)  </a:t>
            </a:r>
            <a:r>
              <a:rPr lang="en-GB" sz="1800" b="1" i="1">
                <a:sym typeface="Symbol" pitchFamily="18" charset="2"/>
              </a:rPr>
              <a:t>a.b		</a:t>
            </a:r>
            <a:endParaRPr lang="en-GB" sz="1800">
              <a:sym typeface="Symbol" pitchFamily="18" charset="2"/>
            </a:endParaRP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b)   Another vector  </a:t>
            </a:r>
            <a:r>
              <a:rPr lang="en-GB" sz="1800" b="1" i="1">
                <a:sym typeface="Symbol" pitchFamily="18" charset="2"/>
              </a:rPr>
              <a:t>p</a:t>
            </a:r>
            <a:r>
              <a:rPr lang="en-GB" sz="1800">
                <a:sym typeface="Symbol" pitchFamily="18" charset="2"/>
              </a:rPr>
              <a:t>  is defined by  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       Evaluate  </a:t>
            </a:r>
            <a:r>
              <a:rPr lang="en-GB" sz="1800" b="1" i="1">
                <a:sym typeface="Symbol" pitchFamily="18" charset="2"/>
              </a:rPr>
              <a:t>p.p</a:t>
            </a:r>
            <a:r>
              <a:rPr lang="en-GB" sz="1800">
                <a:sym typeface="Symbol" pitchFamily="18" charset="2"/>
              </a:rPr>
              <a:t>  and hence write down  |</a:t>
            </a:r>
            <a:r>
              <a:rPr lang="en-GB" sz="1800" b="1" i="1">
                <a:sym typeface="Symbol" pitchFamily="18" charset="2"/>
              </a:rPr>
              <a:t> p</a:t>
            </a:r>
            <a:r>
              <a:rPr lang="en-GB" sz="1800">
                <a:sym typeface="Symbol" pitchFamily="18" charset="2"/>
              </a:rPr>
              <a:t> |. </a:t>
            </a:r>
          </a:p>
        </p:txBody>
      </p:sp>
      <p:sp>
        <p:nvSpPr>
          <p:cNvPr id="61455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56" name="Object 16"/>
          <p:cNvGraphicFramePr>
            <a:graphicFrameLocks noChangeAspect="1"/>
          </p:cNvGraphicFramePr>
          <p:nvPr/>
        </p:nvGraphicFramePr>
        <p:xfrm>
          <a:off x="3260725" y="2390775"/>
          <a:ext cx="11096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Equation" r:id="rId10" imgW="736600" imgH="203200" progId="Equation.DSMT4">
                  <p:embed/>
                </p:oleObj>
              </mc:Choice>
              <mc:Fallback>
                <p:oleObj name="Equation" r:id="rId10" imgW="7366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2390775"/>
                        <a:ext cx="110966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3" name="Object 19"/>
          <p:cNvGraphicFramePr>
            <a:graphicFrameLocks noChangeAspect="1"/>
          </p:cNvGraphicFramePr>
          <p:nvPr/>
        </p:nvGraphicFramePr>
        <p:xfrm>
          <a:off x="989013" y="3352800"/>
          <a:ext cx="20558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Equation" r:id="rId12" imgW="1091726" imgH="253890" progId="Equation.DSMT4">
                  <p:embed/>
                </p:oleObj>
              </mc:Choice>
              <mc:Fallback>
                <p:oleObj name="Equation" r:id="rId12" imgW="1091726" imgH="25389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352800"/>
                        <a:ext cx="20558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3130550" y="3386138"/>
          <a:ext cx="1671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Equation" r:id="rId14" imgW="888614" imgH="203112" progId="Equation.DSMT4">
                  <p:embed/>
                </p:oleObj>
              </mc:Choice>
              <mc:Fallback>
                <p:oleObj name="Equation" r:id="rId14" imgW="888614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386138"/>
                        <a:ext cx="16716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5" name="Object 21"/>
          <p:cNvGraphicFramePr>
            <a:graphicFrameLocks noChangeAspect="1"/>
          </p:cNvGraphicFramePr>
          <p:nvPr/>
        </p:nvGraphicFramePr>
        <p:xfrm>
          <a:off x="5788025" y="3314700"/>
          <a:ext cx="2055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Equation" r:id="rId16" imgW="1091726" imgH="215806" progId="Equation.DSMT4">
                  <p:embed/>
                </p:oleObj>
              </mc:Choice>
              <mc:Fallback>
                <p:oleObj name="Equation" r:id="rId16" imgW="1091726" imgH="21580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3314700"/>
                        <a:ext cx="20558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6" name="Object 22"/>
          <p:cNvGraphicFramePr>
            <a:graphicFrameLocks noChangeAspect="1"/>
          </p:cNvGraphicFramePr>
          <p:nvPr/>
        </p:nvGraphicFramePr>
        <p:xfrm>
          <a:off x="8078788" y="3381375"/>
          <a:ext cx="4302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3381375"/>
                        <a:ext cx="4302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1016000" y="4005263"/>
          <a:ext cx="21748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0" name="Equation" r:id="rId20" imgW="1155700" imgH="254000" progId="Equation.DSMT4">
                  <p:embed/>
                </p:oleObj>
              </mc:Choice>
              <mc:Fallback>
                <p:oleObj name="Equation" r:id="rId20" imgW="1155700" imgH="254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005263"/>
                        <a:ext cx="21748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3336925" y="3851275"/>
          <a:ext cx="23669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Equation" r:id="rId22" imgW="1257300" imgH="419100" progId="Equation.DSMT4">
                  <p:embed/>
                </p:oleObj>
              </mc:Choice>
              <mc:Fallback>
                <p:oleObj name="Equation" r:id="rId22" imgW="1257300" imgH="419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851275"/>
                        <a:ext cx="236696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430213" y="3352800"/>
            <a:ext cx="338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i)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5118100" y="3338513"/>
            <a:ext cx="407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ii)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446088" y="4029075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iii)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446088" y="4868863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52256" name="Object 32"/>
          <p:cNvGraphicFramePr>
            <a:graphicFrameLocks noChangeAspect="1"/>
          </p:cNvGraphicFramePr>
          <p:nvPr/>
        </p:nvGraphicFramePr>
        <p:xfrm>
          <a:off x="1047750" y="4811713"/>
          <a:ext cx="3132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Equation" r:id="rId24" imgW="1663700" imgH="254000" progId="Equation.DSMT4">
                  <p:embed/>
                </p:oleObj>
              </mc:Choice>
              <mc:Fallback>
                <p:oleObj name="Equation" r:id="rId24" imgW="1663700" imgH="2540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811713"/>
                        <a:ext cx="31321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7" name="Object 33"/>
          <p:cNvGraphicFramePr>
            <a:graphicFrameLocks noChangeAspect="1"/>
          </p:cNvGraphicFramePr>
          <p:nvPr/>
        </p:nvGraphicFramePr>
        <p:xfrm>
          <a:off x="4471988" y="4829175"/>
          <a:ext cx="2749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Equation" r:id="rId26" imgW="1459866" imgH="203112" progId="Equation.DSMT4">
                  <p:embed/>
                </p:oleObj>
              </mc:Choice>
              <mc:Fallback>
                <p:oleObj name="Equation" r:id="rId26" imgW="1459866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829175"/>
                        <a:ext cx="27495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8" name="Object 34"/>
          <p:cNvGraphicFramePr>
            <a:graphicFrameLocks noChangeAspect="1"/>
          </p:cNvGraphicFramePr>
          <p:nvPr/>
        </p:nvGraphicFramePr>
        <p:xfrm>
          <a:off x="979488" y="5341938"/>
          <a:ext cx="18637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Equation" r:id="rId28" imgW="990170" imgH="203112" progId="Equation.DSMT4">
                  <p:embed/>
                </p:oleObj>
              </mc:Choice>
              <mc:Fallback>
                <p:oleObj name="Equation" r:id="rId28" imgW="990170" imgH="20311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341938"/>
                        <a:ext cx="18637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9" name="Object 35"/>
          <p:cNvGraphicFramePr>
            <a:graphicFrameLocks noChangeAspect="1"/>
          </p:cNvGraphicFramePr>
          <p:nvPr/>
        </p:nvGraphicFramePr>
        <p:xfrm>
          <a:off x="2905125" y="5343525"/>
          <a:ext cx="8604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Equation" r:id="rId30" imgW="457002" imgH="203112" progId="Equation.DSMT4">
                  <p:embed/>
                </p:oleObj>
              </mc:Choice>
              <mc:Fallback>
                <p:oleObj name="Equation" r:id="rId30" imgW="457002" imgH="20311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343525"/>
                        <a:ext cx="8604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3898900" y="5322888"/>
            <a:ext cx="1468438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Since </a:t>
            </a:r>
            <a:r>
              <a:rPr lang="en-GB" sz="1800" b="1" i="1"/>
              <a:t>p.p</a:t>
            </a:r>
            <a:r>
              <a:rPr lang="en-GB" sz="1800"/>
              <a:t> = </a:t>
            </a:r>
            <a:r>
              <a:rPr lang="en-GB" sz="1800" i="1"/>
              <a:t>p</a:t>
            </a:r>
            <a:r>
              <a:rPr lang="en-GB" sz="1800" baseline="30000"/>
              <a:t>2</a:t>
            </a:r>
            <a:endParaRPr lang="en-GB" sz="1800"/>
          </a:p>
        </p:txBody>
      </p:sp>
      <p:graphicFrame>
        <p:nvGraphicFramePr>
          <p:cNvPr id="52261" name="Object 37"/>
          <p:cNvGraphicFramePr>
            <a:graphicFrameLocks noChangeAspect="1"/>
          </p:cNvGraphicFramePr>
          <p:nvPr/>
        </p:nvGraphicFramePr>
        <p:xfrm>
          <a:off x="5518150" y="5256213"/>
          <a:ext cx="23415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Equation" r:id="rId32" imgW="1244060" imgH="266584" progId="Equation.DSMT4">
                  <p:embed/>
                </p:oleObj>
              </mc:Choice>
              <mc:Fallback>
                <p:oleObj name="Equation" r:id="rId32" imgW="1244060" imgH="266584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5256213"/>
                        <a:ext cx="23415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/>
      <p:bldP spid="52250" grpId="0"/>
      <p:bldP spid="52252" grpId="0"/>
      <p:bldP spid="52254" grpId="0"/>
      <p:bldP spid="522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2491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2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246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247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3402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2473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2475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2476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Rectangle 17"/>
          <p:cNvSpPr>
            <a:spLocks noChangeArrowheads="1"/>
          </p:cNvSpPr>
          <p:nvPr/>
        </p:nvSpPr>
        <p:spPr bwMode="auto">
          <a:xfrm>
            <a:off x="638175" y="990600"/>
            <a:ext cx="40655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 algn="l"/>
            <a:r>
              <a:rPr lang="en-GB" sz="1800">
                <a:cs typeface="Times New Roman" pitchFamily="18" charset="0"/>
              </a:rPr>
              <a:t>Vectors  </a:t>
            </a:r>
            <a:r>
              <a:rPr lang="en-GB" sz="1800" b="1" i="1">
                <a:cs typeface="Times New Roman" pitchFamily="18" charset="0"/>
              </a:rPr>
              <a:t>p</a:t>
            </a:r>
            <a:r>
              <a:rPr lang="en-GB" sz="1800">
                <a:cs typeface="Times New Roman" pitchFamily="18" charset="0"/>
              </a:rPr>
              <a:t>,  </a:t>
            </a:r>
            <a:r>
              <a:rPr lang="en-GB" sz="1800" b="1" i="1">
                <a:cs typeface="Times New Roman" pitchFamily="18" charset="0"/>
              </a:rPr>
              <a:t>q</a:t>
            </a:r>
            <a:r>
              <a:rPr lang="en-GB" sz="1800">
                <a:cs typeface="Times New Roman" pitchFamily="18" charset="0"/>
              </a:rPr>
              <a:t>  and  </a:t>
            </a:r>
            <a:r>
              <a:rPr lang="en-GB" sz="1800" b="1" i="1">
                <a:cs typeface="Times New Roman" pitchFamily="18" charset="0"/>
              </a:rPr>
              <a:t>r</a:t>
            </a:r>
            <a:r>
              <a:rPr lang="en-GB" sz="1800">
                <a:cs typeface="Times New Roman" pitchFamily="18" charset="0"/>
              </a:rPr>
              <a:t>  are defined by </a:t>
            </a:r>
          </a:p>
          <a:p>
            <a:pPr marL="457200" indent="-457200" algn="l">
              <a:lnSpc>
                <a:spcPct val="140000"/>
              </a:lnSpc>
            </a:pPr>
            <a:r>
              <a:rPr lang="en-GB" sz="1800"/>
              <a:t>a)	Express                      in component form</a:t>
            </a:r>
          </a:p>
          <a:p>
            <a:pPr marL="457200" indent="-457200" algn="l">
              <a:lnSpc>
                <a:spcPct val="140000"/>
              </a:lnSpc>
            </a:pPr>
            <a:r>
              <a:rPr lang="en-GB" sz="1800"/>
              <a:t>b)	Calculate  </a:t>
            </a:r>
            <a:r>
              <a:rPr lang="en-GB" sz="1800" b="1" i="1"/>
              <a:t>p.r</a:t>
            </a:r>
            <a:r>
              <a:rPr lang="en-GB" sz="1800"/>
              <a:t>	</a:t>
            </a:r>
          </a:p>
          <a:p>
            <a:pPr marL="457200" indent="-457200" algn="l">
              <a:lnSpc>
                <a:spcPct val="140000"/>
              </a:lnSpc>
            </a:pPr>
            <a:r>
              <a:rPr lang="en-GB" sz="1800"/>
              <a:t>c)	Find |</a:t>
            </a:r>
            <a:r>
              <a:rPr lang="en-GB" sz="1800" b="1" i="1"/>
              <a:t>r</a:t>
            </a:r>
            <a:r>
              <a:rPr lang="en-GB" sz="1800"/>
              <a:t>| </a:t>
            </a:r>
          </a:p>
          <a:p>
            <a:pPr marL="457200" indent="-457200" algn="l"/>
            <a:endParaRPr lang="en-GB" sz="1800"/>
          </a:p>
          <a:p>
            <a:pPr marL="457200" indent="-457200" algn="l"/>
            <a:endParaRPr lang="en-GB" sz="1800"/>
          </a:p>
        </p:txBody>
      </p:sp>
      <p:graphicFrame>
        <p:nvGraphicFramePr>
          <p:cNvPr id="62478" name="Object 16"/>
          <p:cNvGraphicFramePr>
            <a:graphicFrameLocks noChangeAspect="1"/>
          </p:cNvGraphicFramePr>
          <p:nvPr/>
        </p:nvGraphicFramePr>
        <p:xfrm>
          <a:off x="3940175" y="1033463"/>
          <a:ext cx="41878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Equation" r:id="rId9" imgW="2730500" imgH="203200" progId="Equation.DSMT4">
                  <p:embed/>
                </p:oleObj>
              </mc:Choice>
              <mc:Fallback>
                <p:oleObj name="Equation" r:id="rId9" imgW="27305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033463"/>
                        <a:ext cx="41878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1941513" y="1522413"/>
          <a:ext cx="9890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Equation" r:id="rId11" imgW="647419" imgH="203112" progId="Equation.DSMT4">
                  <p:embed/>
                </p:oleObj>
              </mc:Choice>
              <mc:Fallback>
                <p:oleObj name="Equation" r:id="rId11" imgW="64741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522413"/>
                        <a:ext cx="9890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1463675" y="2954338"/>
          <a:ext cx="9890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Equation" r:id="rId13" imgW="647419" imgH="203112" progId="Equation.DSMT4">
                  <p:embed/>
                </p:oleObj>
              </mc:Choice>
              <mc:Fallback>
                <p:oleObj name="Equation" r:id="rId13" imgW="64741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954338"/>
                        <a:ext cx="9890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9" name="Object 21"/>
          <p:cNvGraphicFramePr>
            <a:graphicFrameLocks noChangeAspect="1"/>
          </p:cNvGraphicFramePr>
          <p:nvPr/>
        </p:nvGraphicFramePr>
        <p:xfrm>
          <a:off x="2670175" y="2916238"/>
          <a:ext cx="3413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Equation" r:id="rId15" imgW="2235200" imgH="254000" progId="Equation.DSMT4">
                  <p:embed/>
                </p:oleObj>
              </mc:Choice>
              <mc:Fallback>
                <p:oleObj name="Equation" r:id="rId15" imgW="2235200" imgH="254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2916238"/>
                        <a:ext cx="3413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0" name="Object 22"/>
          <p:cNvGraphicFramePr>
            <a:graphicFrameLocks noChangeAspect="1"/>
          </p:cNvGraphicFramePr>
          <p:nvPr/>
        </p:nvGraphicFramePr>
        <p:xfrm>
          <a:off x="6400800" y="2941638"/>
          <a:ext cx="1435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17" imgW="939392" imgH="203112" progId="Equation.DSMT4">
                  <p:embed/>
                </p:oleObj>
              </mc:Choice>
              <mc:Fallback>
                <p:oleObj name="Equation" r:id="rId17" imgW="939392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41638"/>
                        <a:ext cx="1435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77863" y="2933700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77863" y="3687763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53273" name="Object 25"/>
          <p:cNvGraphicFramePr>
            <a:graphicFrameLocks noChangeAspect="1"/>
          </p:cNvGraphicFramePr>
          <p:nvPr/>
        </p:nvGraphicFramePr>
        <p:xfrm>
          <a:off x="1450975" y="3706813"/>
          <a:ext cx="2579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19" imgW="1651000" imgH="254000" progId="Equation.DSMT4">
                  <p:embed/>
                </p:oleObj>
              </mc:Choice>
              <mc:Fallback>
                <p:oleObj name="Equation" r:id="rId19" imgW="16510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706813"/>
                        <a:ext cx="2579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4148138" y="3730625"/>
          <a:ext cx="333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21" imgW="2133600" imgH="203200" progId="Equation.DSMT4">
                  <p:embed/>
                </p:oleObj>
              </mc:Choice>
              <mc:Fallback>
                <p:oleObj name="Equation" r:id="rId21" imgW="2133600" imgH="203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3730625"/>
                        <a:ext cx="333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5" name="Object 27"/>
          <p:cNvGraphicFramePr>
            <a:graphicFrameLocks noChangeAspect="1"/>
          </p:cNvGraphicFramePr>
          <p:nvPr/>
        </p:nvGraphicFramePr>
        <p:xfrm>
          <a:off x="7621588" y="3697288"/>
          <a:ext cx="10334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23" imgW="660113" imgH="203112" progId="Equation.DSMT4">
                  <p:embed/>
                </p:oleObj>
              </mc:Choice>
              <mc:Fallback>
                <p:oleObj name="Equation" r:id="rId23" imgW="660113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3697288"/>
                        <a:ext cx="10334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77863" y="4525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c)</a:t>
            </a:r>
          </a:p>
        </p:txBody>
      </p:sp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1444625" y="4470400"/>
          <a:ext cx="16684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Equation" r:id="rId25" imgW="1091726" imgH="291973" progId="Equation.DSMT4">
                  <p:embed/>
                </p:oleObj>
              </mc:Choice>
              <mc:Fallback>
                <p:oleObj name="Equation" r:id="rId25" imgW="1091726" imgH="29197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4470400"/>
                        <a:ext cx="16684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8" name="Object 30"/>
          <p:cNvGraphicFramePr>
            <a:graphicFrameLocks noChangeAspect="1"/>
          </p:cNvGraphicFramePr>
          <p:nvPr/>
        </p:nvGraphicFramePr>
        <p:xfrm>
          <a:off x="3463925" y="4489450"/>
          <a:ext cx="2911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27" imgW="1904174" imgH="266584" progId="Equation.DSMT4">
                  <p:embed/>
                </p:oleObj>
              </mc:Choice>
              <mc:Fallback>
                <p:oleObj name="Equation" r:id="rId27" imgW="1904174" imgH="26658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489450"/>
                        <a:ext cx="2911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72" grpId="0"/>
      <p:bldP spid="532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3517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8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349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3494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9958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3497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3500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3502" name="Picture 16" descr="1994-1%20Q%20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919163"/>
            <a:ext cx="235426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3" name="Rectangle 17"/>
          <p:cNvSpPr>
            <a:spLocks noChangeArrowheads="1"/>
          </p:cNvSpPr>
          <p:nvPr/>
        </p:nvSpPr>
        <p:spPr bwMode="auto">
          <a:xfrm>
            <a:off x="295275" y="733425"/>
            <a:ext cx="53355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The diagram shows a point P with co-ordinates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(4, 2, 6) and two points S and T which lie on the x-axis. </a:t>
            </a:r>
          </a:p>
          <a:p>
            <a:pPr algn="l">
              <a:lnSpc>
                <a:spcPct val="16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If P is 7 units from S and 7 units from T,  </a:t>
            </a:r>
          </a:p>
          <a:p>
            <a:pPr algn="l">
              <a:lnSpc>
                <a:spcPct val="9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find the co-ordinates of S and T. 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458788" y="2811463"/>
            <a:ext cx="21272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Use distance formula</a:t>
            </a:r>
          </a:p>
        </p:txBody>
      </p:sp>
      <p:graphicFrame>
        <p:nvGraphicFramePr>
          <p:cNvPr id="71699" name="Object 19"/>
          <p:cNvGraphicFramePr>
            <a:graphicFrameLocks noChangeAspect="1"/>
          </p:cNvGraphicFramePr>
          <p:nvPr/>
        </p:nvGraphicFramePr>
        <p:xfrm>
          <a:off x="2938463" y="2811463"/>
          <a:ext cx="9128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Equation" r:id="rId10" imgW="596641" imgH="203112" progId="Equation.DSMT4">
                  <p:embed/>
                </p:oleObj>
              </mc:Choice>
              <mc:Fallback>
                <p:oleObj name="Equation" r:id="rId10" imgW="596641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811463"/>
                        <a:ext cx="9128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0" name="Object 20"/>
          <p:cNvGraphicFramePr>
            <a:graphicFrameLocks noChangeAspect="1"/>
          </p:cNvGraphicFramePr>
          <p:nvPr/>
        </p:nvGraphicFramePr>
        <p:xfrm>
          <a:off x="4157663" y="2797175"/>
          <a:ext cx="893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Equation" r:id="rId12" imgW="583947" imgH="203112" progId="Equation.DSMT4">
                  <p:embed/>
                </p:oleObj>
              </mc:Choice>
              <mc:Fallback>
                <p:oleObj name="Equation" r:id="rId12" imgW="583947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2797175"/>
                        <a:ext cx="8937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1" name="Object 21"/>
          <p:cNvGraphicFramePr>
            <a:graphicFrameLocks noChangeAspect="1"/>
          </p:cNvGraphicFramePr>
          <p:nvPr/>
        </p:nvGraphicFramePr>
        <p:xfrm>
          <a:off x="752475" y="3394075"/>
          <a:ext cx="267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Equation" r:id="rId14" imgW="1752600" imgH="228600" progId="Equation.DSMT4">
                  <p:embed/>
                </p:oleObj>
              </mc:Choice>
              <mc:Fallback>
                <p:oleObj name="Equation" r:id="rId14" imgW="17526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3394075"/>
                        <a:ext cx="2679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2" name="Object 22"/>
          <p:cNvGraphicFramePr>
            <a:graphicFrameLocks noChangeAspect="1"/>
          </p:cNvGraphicFramePr>
          <p:nvPr/>
        </p:nvGraphicFramePr>
        <p:xfrm>
          <a:off x="3932238" y="3365500"/>
          <a:ext cx="20399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Equation" r:id="rId16" imgW="1333500" imgH="228600" progId="Equation.DSMT4">
                  <p:embed/>
                </p:oleObj>
              </mc:Choice>
              <mc:Fallback>
                <p:oleObj name="Equation" r:id="rId16" imgW="13335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3365500"/>
                        <a:ext cx="20399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3" name="Object 23"/>
          <p:cNvGraphicFramePr>
            <a:graphicFrameLocks noChangeAspect="1"/>
          </p:cNvGraphicFramePr>
          <p:nvPr/>
        </p:nvGraphicFramePr>
        <p:xfrm>
          <a:off x="6530975" y="3365500"/>
          <a:ext cx="1457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Equation" r:id="rId18" imgW="952087" imgH="228501" progId="Equation.DSMT4">
                  <p:embed/>
                </p:oleObj>
              </mc:Choice>
              <mc:Fallback>
                <p:oleObj name="Equation" r:id="rId18" imgW="952087" imgH="22850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3365500"/>
                        <a:ext cx="14573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854075" y="4083050"/>
          <a:ext cx="12239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name="Equation" r:id="rId20" imgW="799753" imgH="203112" progId="Equation.DSMT4">
                  <p:embed/>
                </p:oleObj>
              </mc:Choice>
              <mc:Fallback>
                <p:oleObj name="Equation" r:id="rId20" imgW="799753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4083050"/>
                        <a:ext cx="12239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5" name="Object 25"/>
          <p:cNvGraphicFramePr>
            <a:graphicFrameLocks noChangeAspect="1"/>
          </p:cNvGraphicFramePr>
          <p:nvPr/>
        </p:nvGraphicFramePr>
        <p:xfrm>
          <a:off x="2643188" y="4040188"/>
          <a:ext cx="1827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Equation" r:id="rId22" imgW="1193800" imgH="203200" progId="Equation.DSMT4">
                  <p:embed/>
                </p:oleObj>
              </mc:Choice>
              <mc:Fallback>
                <p:oleObj name="Equation" r:id="rId22" imgW="11938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040188"/>
                        <a:ext cx="18272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547688" y="4486275"/>
            <a:ext cx="633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hence there are </a:t>
            </a:r>
            <a:r>
              <a:rPr lang="en-GB" sz="2000">
                <a:solidFill>
                  <a:schemeClr val="accent2"/>
                </a:solidFill>
              </a:rPr>
              <a:t>2 points</a:t>
            </a:r>
            <a:r>
              <a:rPr lang="en-GB" sz="2000">
                <a:solidFill>
                  <a:srgbClr val="FF3300"/>
                </a:solidFill>
              </a:rPr>
              <a:t> on the x axis that are 7 units from P </a:t>
            </a:r>
          </a:p>
        </p:txBody>
      </p:sp>
      <p:graphicFrame>
        <p:nvGraphicFramePr>
          <p:cNvPr id="71707" name="Object 27"/>
          <p:cNvGraphicFramePr>
            <a:graphicFrameLocks noChangeAspect="1"/>
          </p:cNvGraphicFramePr>
          <p:nvPr/>
        </p:nvGraphicFramePr>
        <p:xfrm>
          <a:off x="2424113" y="5100638"/>
          <a:ext cx="1139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Equation" r:id="rId24" imgW="558558" imgH="203112" progId="Equation.DSMT4">
                  <p:embed/>
                </p:oleObj>
              </mc:Choice>
              <mc:Fallback>
                <p:oleObj name="Equation" r:id="rId24" imgW="558558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100638"/>
                        <a:ext cx="11398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8" name="Object 28"/>
          <p:cNvGraphicFramePr>
            <a:graphicFrameLocks noChangeAspect="1"/>
          </p:cNvGraphicFramePr>
          <p:nvPr/>
        </p:nvGraphicFramePr>
        <p:xfrm>
          <a:off x="5021263" y="5072063"/>
          <a:ext cx="1217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Equation" r:id="rId26" imgW="596641" imgH="203112" progId="Equation.DSMT4">
                  <p:embed/>
                </p:oleObj>
              </mc:Choice>
              <mc:Fallback>
                <p:oleObj name="Equation" r:id="rId26" imgW="596641" imgH="20311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5072063"/>
                        <a:ext cx="12176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7064375" y="4494213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i.e.    S  and  T</a:t>
            </a:r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3944938" y="5051425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6" grpId="0"/>
      <p:bldP spid="71709" grpId="0"/>
      <p:bldP spid="717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8"/>
          <p:cNvSpPr>
            <a:spLocks noChangeArrowheads="1"/>
          </p:cNvSpPr>
          <p:nvPr/>
        </p:nvSpPr>
        <p:spPr bwMode="auto">
          <a:xfrm>
            <a:off x="365125" y="882650"/>
            <a:ext cx="42291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position vectors of the points P and Q are  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 b="1" i="1">
                <a:cs typeface="Times New Roman" pitchFamily="18" charset="0"/>
              </a:rPr>
              <a:t>p</a:t>
            </a:r>
            <a:r>
              <a:rPr lang="en-GB" sz="1800">
                <a:cs typeface="Times New Roman" pitchFamily="18" charset="0"/>
              </a:rPr>
              <a:t> = –</a:t>
            </a:r>
            <a:r>
              <a:rPr lang="en-GB" sz="1800" b="1" i="1">
                <a:cs typeface="Times New Roman" pitchFamily="18" charset="0"/>
              </a:rPr>
              <a:t>i</a:t>
            </a:r>
            <a:r>
              <a:rPr lang="en-GB" sz="1800">
                <a:cs typeface="Times New Roman" pitchFamily="18" charset="0"/>
              </a:rPr>
              <a:t> +3</a:t>
            </a:r>
            <a:r>
              <a:rPr lang="en-GB" sz="1800" b="1" i="1">
                <a:cs typeface="Times New Roman" pitchFamily="18" charset="0"/>
              </a:rPr>
              <a:t>j</a:t>
            </a:r>
            <a:r>
              <a:rPr lang="en-GB" sz="1800">
                <a:cs typeface="Times New Roman" pitchFamily="18" charset="0"/>
              </a:rPr>
              <a:t>+4</a:t>
            </a:r>
            <a:r>
              <a:rPr lang="en-GB" sz="1800" b="1" i="1">
                <a:cs typeface="Times New Roman" pitchFamily="18" charset="0"/>
              </a:rPr>
              <a:t>k</a:t>
            </a:r>
            <a:r>
              <a:rPr lang="en-GB" sz="1800">
                <a:cs typeface="Times New Roman" pitchFamily="18" charset="0"/>
              </a:rPr>
              <a:t>  and  </a:t>
            </a:r>
            <a:r>
              <a:rPr lang="en-GB" sz="1800" b="1" i="1">
                <a:cs typeface="Times New Roman" pitchFamily="18" charset="0"/>
              </a:rPr>
              <a:t>q</a:t>
            </a:r>
            <a:r>
              <a:rPr lang="en-GB" sz="1800">
                <a:cs typeface="Times New Roman" pitchFamily="18" charset="0"/>
              </a:rPr>
              <a:t> = 7</a:t>
            </a:r>
            <a:r>
              <a:rPr lang="en-GB" sz="1800" b="1" i="1">
                <a:cs typeface="Times New Roman" pitchFamily="18" charset="0"/>
              </a:rPr>
              <a:t> i</a:t>
            </a:r>
            <a:r>
              <a:rPr lang="en-GB" sz="1800">
                <a:cs typeface="Times New Roman" pitchFamily="18" charset="0"/>
              </a:rPr>
              <a:t> – </a:t>
            </a:r>
            <a:r>
              <a:rPr lang="en-GB" sz="1800" b="1" i="1">
                <a:cs typeface="Times New Roman" pitchFamily="18" charset="0"/>
              </a:rPr>
              <a:t>j</a:t>
            </a:r>
            <a:r>
              <a:rPr lang="en-GB" sz="1800">
                <a:cs typeface="Times New Roman" pitchFamily="18" charset="0"/>
              </a:rPr>
              <a:t> + 5</a:t>
            </a:r>
            <a:r>
              <a:rPr lang="en-GB" sz="1800" b="1" i="1">
                <a:cs typeface="Times New Roman" pitchFamily="18" charset="0"/>
              </a:rPr>
              <a:t> k </a:t>
            </a:r>
            <a:r>
              <a:rPr lang="en-GB" sz="1800">
                <a:cs typeface="Times New Roman" pitchFamily="18" charset="0"/>
              </a:rPr>
              <a:t>respectively.</a:t>
            </a:r>
            <a:endParaRPr lang="en-GB" sz="1800"/>
          </a:p>
          <a:p>
            <a:pPr algn="l">
              <a:lnSpc>
                <a:spcPct val="130000"/>
              </a:lnSpc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   Express           in component form.</a:t>
            </a:r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   Find the length of PQ. </a:t>
            </a:r>
          </a:p>
        </p:txBody>
      </p:sp>
      <p:grpSp>
        <p:nvGrpSpPr>
          <p:cNvPr id="64515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4538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39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4516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4519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9815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4522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4525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15" descr="1997-1%20Q%20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882650"/>
            <a:ext cx="229393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27" name="Object 16"/>
          <p:cNvGraphicFramePr>
            <a:graphicFrameLocks noChangeAspect="1"/>
          </p:cNvGraphicFramePr>
          <p:nvPr/>
        </p:nvGraphicFramePr>
        <p:xfrm>
          <a:off x="1501775" y="1774825"/>
          <a:ext cx="3762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Equation" r:id="rId10" imgW="253890" imgH="241195" progId="Equation.DSMT4">
                  <p:embed/>
                </p:oleObj>
              </mc:Choice>
              <mc:Fallback>
                <p:oleObj name="Equation" r:id="rId10" imgW="253890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1774825"/>
                        <a:ext cx="3762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1" name="Object 21"/>
          <p:cNvGraphicFramePr>
            <a:graphicFrameLocks noChangeAspect="1"/>
          </p:cNvGraphicFramePr>
          <p:nvPr/>
        </p:nvGraphicFramePr>
        <p:xfrm>
          <a:off x="1006475" y="3186113"/>
          <a:ext cx="13700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Equation" r:id="rId12" imgW="698500" imgH="241300" progId="Equation.DSMT4">
                  <p:embed/>
                </p:oleObj>
              </mc:Choice>
              <mc:Fallback>
                <p:oleObj name="Equation" r:id="rId12" imgW="698500" imgH="241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186113"/>
                        <a:ext cx="13700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2" name="Object 22"/>
          <p:cNvGraphicFramePr>
            <a:graphicFrameLocks noChangeAspect="1"/>
          </p:cNvGraphicFramePr>
          <p:nvPr/>
        </p:nvGraphicFramePr>
        <p:xfrm>
          <a:off x="2646363" y="2917825"/>
          <a:ext cx="23177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14" imgW="1180588" imgH="558558" progId="Equation.DSMT4">
                  <p:embed/>
                </p:oleObj>
              </mc:Choice>
              <mc:Fallback>
                <p:oleObj name="Equation" r:id="rId14" imgW="1180588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917825"/>
                        <a:ext cx="23177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431800" y="32226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56344" name="Object 24"/>
          <p:cNvGraphicFramePr>
            <a:graphicFrameLocks noChangeAspect="1"/>
          </p:cNvGraphicFramePr>
          <p:nvPr/>
        </p:nvGraphicFramePr>
        <p:xfrm>
          <a:off x="5110163" y="2917825"/>
          <a:ext cx="16938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16" imgW="863225" imgH="558558" progId="Equation.DSMT4">
                  <p:embed/>
                </p:oleObj>
              </mc:Choice>
              <mc:Fallback>
                <p:oleObj name="Equation" r:id="rId16" imgW="863225" imgH="55855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2917825"/>
                        <a:ext cx="169386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5" name="Object 25"/>
          <p:cNvGraphicFramePr>
            <a:graphicFrameLocks noChangeAspect="1"/>
          </p:cNvGraphicFramePr>
          <p:nvPr/>
        </p:nvGraphicFramePr>
        <p:xfrm>
          <a:off x="6883400" y="3249613"/>
          <a:ext cx="174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18" imgW="888614" imgH="203112" progId="Equation.DSMT4">
                  <p:embed/>
                </p:oleObj>
              </mc:Choice>
              <mc:Fallback>
                <p:oleObj name="Equation" r:id="rId18" imgW="888614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249613"/>
                        <a:ext cx="17462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6" name="Object 26"/>
          <p:cNvGraphicFramePr>
            <a:graphicFrameLocks noChangeAspect="1"/>
          </p:cNvGraphicFramePr>
          <p:nvPr/>
        </p:nvGraphicFramePr>
        <p:xfrm>
          <a:off x="1065213" y="4291013"/>
          <a:ext cx="27892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Equation" r:id="rId20" imgW="1421783" imgH="317362" progId="Equation.DSMT4">
                  <p:embed/>
                </p:oleObj>
              </mc:Choice>
              <mc:Fallback>
                <p:oleObj name="Equation" r:id="rId20" imgW="1421783" imgH="31736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291013"/>
                        <a:ext cx="27892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431800" y="440213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56348" name="Object 28"/>
          <p:cNvGraphicFramePr>
            <a:graphicFrameLocks noChangeAspect="1"/>
          </p:cNvGraphicFramePr>
          <p:nvPr/>
        </p:nvGraphicFramePr>
        <p:xfrm>
          <a:off x="4067175" y="4378325"/>
          <a:ext cx="17430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Equation" r:id="rId22" imgW="889000" imgH="228600" progId="Equation.DSMT4">
                  <p:embed/>
                </p:oleObj>
              </mc:Choice>
              <mc:Fallback>
                <p:oleObj name="Equation" r:id="rId22" imgW="8890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378325"/>
                        <a:ext cx="17430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9" name="Object 29"/>
          <p:cNvGraphicFramePr>
            <a:graphicFrameLocks noChangeAspect="1"/>
          </p:cNvGraphicFramePr>
          <p:nvPr/>
        </p:nvGraphicFramePr>
        <p:xfrm>
          <a:off x="6067425" y="4378325"/>
          <a:ext cx="822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Equation" r:id="rId24" imgW="419100" imgH="228600" progId="Equation.DSMT4">
                  <p:embed/>
                </p:oleObj>
              </mc:Choice>
              <mc:Fallback>
                <p:oleObj name="Equation" r:id="rId24" imgW="4191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4378325"/>
                        <a:ext cx="8223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0" name="Object 30"/>
          <p:cNvGraphicFramePr>
            <a:graphicFrameLocks noChangeAspect="1"/>
          </p:cNvGraphicFramePr>
          <p:nvPr/>
        </p:nvGraphicFramePr>
        <p:xfrm>
          <a:off x="7169150" y="4427538"/>
          <a:ext cx="4730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Equation" r:id="rId26" imgW="241091" imgH="177646" progId="Equation.DSMT4">
                  <p:embed/>
                </p:oleObj>
              </mc:Choice>
              <mc:Fallback>
                <p:oleObj name="Equation" r:id="rId26" imgW="241091" imgH="17764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4427538"/>
                        <a:ext cx="4730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3" grpId="0"/>
      <p:bldP spid="563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5581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2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553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5542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50387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5545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5547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5548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9" name="Rectangle 15"/>
          <p:cNvSpPr>
            <a:spLocks noChangeArrowheads="1"/>
          </p:cNvSpPr>
          <p:nvPr/>
        </p:nvSpPr>
        <p:spPr bwMode="auto">
          <a:xfrm>
            <a:off x="361950" y="684213"/>
            <a:ext cx="43862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PQR is an equilateral triangle of side 2 units. 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endParaRPr lang="en-GB" sz="2000"/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Evaluate  </a:t>
            </a:r>
            <a:r>
              <a:rPr lang="en-GB" sz="2000" b="1" i="1"/>
              <a:t>a.</a:t>
            </a:r>
            <a:r>
              <a:rPr lang="en-GB" sz="2000"/>
              <a:t>(</a:t>
            </a:r>
            <a:r>
              <a:rPr lang="en-GB" sz="2000" b="1" i="1"/>
              <a:t>b</a:t>
            </a:r>
            <a:r>
              <a:rPr lang="en-GB" sz="2000"/>
              <a:t> + </a:t>
            </a:r>
            <a:r>
              <a:rPr lang="en-GB" sz="2000" b="1" i="1"/>
              <a:t>c</a:t>
            </a:r>
            <a:r>
              <a:rPr lang="en-GB" sz="2000"/>
              <a:t>) and hence identify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two vectors which are perpendicular. </a:t>
            </a:r>
          </a:p>
        </p:txBody>
      </p:sp>
      <p:graphicFrame>
        <p:nvGraphicFramePr>
          <p:cNvPr id="65550" name="Object 16"/>
          <p:cNvGraphicFramePr>
            <a:graphicFrameLocks noChangeAspect="1"/>
          </p:cNvGraphicFramePr>
          <p:nvPr/>
        </p:nvGraphicFramePr>
        <p:xfrm>
          <a:off x="436563" y="1308100"/>
          <a:ext cx="3181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3" name="Equation" r:id="rId9" imgW="1968500" imgH="241300" progId="Equation.DSMT4">
                  <p:embed/>
                </p:oleObj>
              </mc:Choice>
              <mc:Fallback>
                <p:oleObj name="Equation" r:id="rId9" imgW="19685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308100"/>
                        <a:ext cx="3181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498475" y="2593975"/>
          <a:ext cx="2735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4" name="Equation" r:id="rId11" imgW="1282700" imgH="203200" progId="Equation.DSMT4">
                  <p:embed/>
                </p:oleObj>
              </mc:Choice>
              <mc:Fallback>
                <p:oleObj name="Equation" r:id="rId11" imgW="1282700" imgH="203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593975"/>
                        <a:ext cx="27352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461963" y="3217863"/>
          <a:ext cx="25733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5" name="Equation" r:id="rId13" imgW="1205977" imgH="253890" progId="Equation.DSMT4">
                  <p:embed/>
                </p:oleObj>
              </mc:Choice>
              <mc:Fallback>
                <p:oleObj name="Equation" r:id="rId13" imgW="1205977" imgH="25389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217863"/>
                        <a:ext cx="257333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3228975" y="3103563"/>
          <a:ext cx="26003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Equation" r:id="rId15" imgW="1218671" imgH="317362" progId="Equation.DSMT4">
                  <p:embed/>
                </p:oleObj>
              </mc:Choice>
              <mc:Fallback>
                <p:oleObj name="Equation" r:id="rId15" imgW="1218671" imgH="31736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103563"/>
                        <a:ext cx="26003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6" name="Object 22"/>
          <p:cNvGraphicFramePr>
            <a:graphicFrameLocks noChangeAspect="1"/>
          </p:cNvGraphicFramePr>
          <p:nvPr/>
        </p:nvGraphicFramePr>
        <p:xfrm>
          <a:off x="6326188" y="3225800"/>
          <a:ext cx="17335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Equation" r:id="rId17" imgW="812447" imgH="203112" progId="Equation.DSMT4">
                  <p:embed/>
                </p:oleObj>
              </mc:Choice>
              <mc:Fallback>
                <p:oleObj name="Equation" r:id="rId17" imgW="812447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225800"/>
                        <a:ext cx="17335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5002213" y="1873250"/>
            <a:ext cx="1071562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Diagram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232525" y="808038"/>
            <a:ext cx="2214563" cy="2190750"/>
            <a:chOff x="3926" y="509"/>
            <a:chExt cx="1395" cy="1380"/>
          </a:xfrm>
        </p:grpSpPr>
        <p:grpSp>
          <p:nvGrpSpPr>
            <p:cNvPr id="65567" name="Group 34"/>
            <p:cNvGrpSpPr>
              <a:grpSpLocks/>
            </p:cNvGrpSpPr>
            <p:nvPr/>
          </p:nvGrpSpPr>
          <p:grpSpPr bwMode="auto">
            <a:xfrm>
              <a:off x="3926" y="509"/>
              <a:ext cx="1395" cy="1232"/>
              <a:chOff x="3926" y="509"/>
              <a:chExt cx="1395" cy="1232"/>
            </a:xfrm>
          </p:grpSpPr>
          <p:sp>
            <p:nvSpPr>
              <p:cNvPr id="65571" name="AutoShape 24"/>
              <p:cNvSpPr>
                <a:spLocks noChangeArrowheads="1"/>
              </p:cNvSpPr>
              <p:nvPr/>
            </p:nvSpPr>
            <p:spPr bwMode="auto">
              <a:xfrm>
                <a:off x="4069" y="713"/>
                <a:ext cx="1107" cy="915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2" name="Text Box 25"/>
              <p:cNvSpPr txBox="1">
                <a:spLocks noChangeArrowheads="1"/>
              </p:cNvSpPr>
              <p:nvPr/>
            </p:nvSpPr>
            <p:spPr bwMode="auto">
              <a:xfrm>
                <a:off x="4578" y="509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P</a:t>
                </a:r>
              </a:p>
            </p:txBody>
          </p:sp>
          <p:sp>
            <p:nvSpPr>
              <p:cNvPr id="65573" name="Text Box 26"/>
              <p:cNvSpPr txBox="1">
                <a:spLocks noChangeArrowheads="1"/>
              </p:cNvSpPr>
              <p:nvPr/>
            </p:nvSpPr>
            <p:spPr bwMode="auto">
              <a:xfrm>
                <a:off x="5217" y="1568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R</a:t>
                </a:r>
              </a:p>
            </p:txBody>
          </p:sp>
          <p:sp>
            <p:nvSpPr>
              <p:cNvPr id="65574" name="Text Box 27"/>
              <p:cNvSpPr txBox="1">
                <a:spLocks noChangeArrowheads="1"/>
              </p:cNvSpPr>
              <p:nvPr/>
            </p:nvSpPr>
            <p:spPr bwMode="auto">
              <a:xfrm>
                <a:off x="3926" y="1540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Q</a:t>
                </a:r>
              </a:p>
            </p:txBody>
          </p:sp>
          <p:sp>
            <p:nvSpPr>
              <p:cNvPr id="65575" name="Line 28"/>
              <p:cNvSpPr>
                <a:spLocks noChangeShapeType="1"/>
              </p:cNvSpPr>
              <p:nvPr/>
            </p:nvSpPr>
            <p:spPr bwMode="auto">
              <a:xfrm flipH="1">
                <a:off x="4315" y="749"/>
                <a:ext cx="284" cy="4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6" name="Line 29"/>
              <p:cNvSpPr>
                <a:spLocks noChangeShapeType="1"/>
              </p:cNvSpPr>
              <p:nvPr/>
            </p:nvSpPr>
            <p:spPr bwMode="auto">
              <a:xfrm>
                <a:off x="4634" y="739"/>
                <a:ext cx="292" cy="48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7" name="Line 30"/>
              <p:cNvSpPr>
                <a:spLocks noChangeShapeType="1"/>
              </p:cNvSpPr>
              <p:nvPr/>
            </p:nvSpPr>
            <p:spPr bwMode="auto">
              <a:xfrm>
                <a:off x="4068" y="1635"/>
                <a:ext cx="575" cy="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Text Box 31"/>
              <p:cNvSpPr txBox="1">
                <a:spLocks noChangeArrowheads="1"/>
              </p:cNvSpPr>
              <p:nvPr/>
            </p:nvSpPr>
            <p:spPr bwMode="auto">
              <a:xfrm>
                <a:off x="4225" y="1429"/>
                <a:ext cx="2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60°</a:t>
                </a:r>
              </a:p>
            </p:txBody>
          </p:sp>
          <p:sp>
            <p:nvSpPr>
              <p:cNvPr id="65579" name="Text Box 32"/>
              <p:cNvSpPr txBox="1">
                <a:spLocks noChangeArrowheads="1"/>
              </p:cNvSpPr>
              <p:nvPr/>
            </p:nvSpPr>
            <p:spPr bwMode="auto">
              <a:xfrm>
                <a:off x="4830" y="1429"/>
                <a:ext cx="2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60°</a:t>
                </a:r>
              </a:p>
            </p:txBody>
          </p:sp>
          <p:sp>
            <p:nvSpPr>
              <p:cNvPr id="65580" name="Text Box 33"/>
              <p:cNvSpPr txBox="1">
                <a:spLocks noChangeArrowheads="1"/>
              </p:cNvSpPr>
              <p:nvPr/>
            </p:nvSpPr>
            <p:spPr bwMode="auto">
              <a:xfrm>
                <a:off x="4516" y="878"/>
                <a:ext cx="2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60°</a:t>
                </a:r>
              </a:p>
            </p:txBody>
          </p:sp>
        </p:grpSp>
        <p:sp>
          <p:nvSpPr>
            <p:cNvPr id="65568" name="Text Box 35"/>
            <p:cNvSpPr txBox="1">
              <a:spLocks noChangeArrowheads="1"/>
            </p:cNvSpPr>
            <p:nvPr/>
          </p:nvSpPr>
          <p:spPr bwMode="auto">
            <a:xfrm>
              <a:off x="4188" y="96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 b="1" i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65569" name="Text Box 36"/>
            <p:cNvSpPr txBox="1">
              <a:spLocks noChangeArrowheads="1"/>
            </p:cNvSpPr>
            <p:nvPr/>
          </p:nvSpPr>
          <p:spPr bwMode="auto">
            <a:xfrm>
              <a:off x="4967" y="96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 b="1" i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65570" name="Text Box 37"/>
            <p:cNvSpPr txBox="1">
              <a:spLocks noChangeArrowheads="1"/>
            </p:cNvSpPr>
            <p:nvPr/>
          </p:nvSpPr>
          <p:spPr bwMode="auto">
            <a:xfrm>
              <a:off x="4589" y="1697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 b="1" i="1">
                  <a:solidFill>
                    <a:srgbClr val="FF3300"/>
                  </a:solidFill>
                </a:rPr>
                <a:t>c</a:t>
              </a:r>
            </a:p>
          </p:txBody>
        </p:sp>
      </p:grp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487363" y="3860800"/>
            <a:ext cx="6900862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NB for  </a:t>
            </a:r>
            <a:r>
              <a:rPr lang="en-GB" sz="2000" b="1" i="1"/>
              <a:t>a.c</a:t>
            </a:r>
            <a:r>
              <a:rPr lang="en-GB" sz="1800"/>
              <a:t>  vectors must point OUT of the vertex   ( so angle is 120° ) </a:t>
            </a:r>
          </a:p>
        </p:txBody>
      </p:sp>
      <p:graphicFrame>
        <p:nvGraphicFramePr>
          <p:cNvPr id="57383" name="Object 39"/>
          <p:cNvGraphicFramePr>
            <a:graphicFrameLocks noChangeAspect="1"/>
          </p:cNvGraphicFramePr>
          <p:nvPr/>
        </p:nvGraphicFramePr>
        <p:xfrm>
          <a:off x="482600" y="4435475"/>
          <a:ext cx="26812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Equation" r:id="rId19" imgW="1256755" imgH="253890" progId="Equation.DSMT4">
                  <p:embed/>
                </p:oleObj>
              </mc:Choice>
              <mc:Fallback>
                <p:oleObj name="Equation" r:id="rId19" imgW="1256755" imgH="25389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435475"/>
                        <a:ext cx="26812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4" name="Object 40"/>
          <p:cNvGraphicFramePr>
            <a:graphicFrameLocks noChangeAspect="1"/>
          </p:cNvGraphicFramePr>
          <p:nvPr/>
        </p:nvGraphicFramePr>
        <p:xfrm>
          <a:off x="3141663" y="4322763"/>
          <a:ext cx="29511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" name="Equation" r:id="rId21" imgW="1384300" imgH="330200" progId="Equation.DSMT4">
                  <p:embed/>
                </p:oleObj>
              </mc:Choice>
              <mc:Fallback>
                <p:oleObj name="Equation" r:id="rId21" imgW="1384300" imgH="3302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322763"/>
                        <a:ext cx="29511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5" name="Object 41"/>
          <p:cNvGraphicFramePr>
            <a:graphicFrameLocks noChangeAspect="1"/>
          </p:cNvGraphicFramePr>
          <p:nvPr/>
        </p:nvGraphicFramePr>
        <p:xfrm>
          <a:off x="6264275" y="4449763"/>
          <a:ext cx="19764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Equation" r:id="rId23" imgW="926698" imgH="203112" progId="Equation.DSMT4">
                  <p:embed/>
                </p:oleObj>
              </mc:Choice>
              <mc:Fallback>
                <p:oleObj name="Equation" r:id="rId23" imgW="926698" imgH="203112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4449763"/>
                        <a:ext cx="19764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588963" y="5141913"/>
            <a:ext cx="8334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Hence</a:t>
            </a:r>
          </a:p>
        </p:txBody>
      </p:sp>
      <p:graphicFrame>
        <p:nvGraphicFramePr>
          <p:cNvPr id="57387" name="Object 43"/>
          <p:cNvGraphicFramePr>
            <a:graphicFrameLocks noChangeAspect="1"/>
          </p:cNvGraphicFramePr>
          <p:nvPr/>
        </p:nvGraphicFramePr>
        <p:xfrm>
          <a:off x="1722438" y="5103813"/>
          <a:ext cx="16779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Equation" r:id="rId25" imgW="787058" imgH="203112" progId="Equation.DSMT4">
                  <p:embed/>
                </p:oleObj>
              </mc:Choice>
              <mc:Fallback>
                <p:oleObj name="Equation" r:id="rId25" imgW="787058" imgH="203112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5103813"/>
                        <a:ext cx="16779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3632200" y="507841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so,  </a:t>
            </a:r>
            <a:r>
              <a:rPr lang="en-GB" b="1" i="1">
                <a:solidFill>
                  <a:schemeClr val="accent2"/>
                </a:solidFill>
              </a:rPr>
              <a:t>a</a:t>
            </a:r>
            <a:r>
              <a:rPr lang="en-GB" sz="2000">
                <a:solidFill>
                  <a:schemeClr val="accent2"/>
                </a:solidFill>
              </a:rPr>
              <a:t>  is perpendicular to  </a:t>
            </a:r>
            <a:r>
              <a:rPr lang="en-GB" b="1" i="1">
                <a:solidFill>
                  <a:schemeClr val="accent2"/>
                </a:solidFill>
              </a:rPr>
              <a:t>b + c</a:t>
            </a:r>
          </a:p>
        </p:txBody>
      </p:sp>
      <p:grpSp>
        <p:nvGrpSpPr>
          <p:cNvPr id="65564" name="Group 49"/>
          <p:cNvGrpSpPr>
            <a:grpSpLocks/>
          </p:cNvGrpSpPr>
          <p:nvPr/>
        </p:nvGrpSpPr>
        <p:grpSpPr bwMode="auto">
          <a:xfrm>
            <a:off x="2222500" y="5751513"/>
            <a:ext cx="1416050" cy="949325"/>
            <a:chOff x="1400" y="3623"/>
            <a:chExt cx="892" cy="598"/>
          </a:xfrm>
        </p:grpSpPr>
        <p:pic>
          <p:nvPicPr>
            <p:cNvPr id="65565" name="Picture 47" descr="Round-button-blue">
              <a:hlinkClick r:id="rId27" action="ppaction://hlinksldjump" highlightClick="1">
                <a:snd r:embed="rId28" name="MagicStars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3623"/>
              <a:ext cx="25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6" name="Text Box 48"/>
            <p:cNvSpPr txBox="1">
              <a:spLocks noChangeArrowheads="1"/>
            </p:cNvSpPr>
            <p:nvPr/>
          </p:nvSpPr>
          <p:spPr bwMode="auto">
            <a:xfrm>
              <a:off x="1400" y="3855"/>
              <a:ext cx="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Table of</a:t>
              </a:r>
            </a:p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Exact Values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7" grpId="0" animBg="1"/>
      <p:bldP spid="57382" grpId="0" animBg="1"/>
      <p:bldP spid="57386" grpId="0" animBg="1"/>
      <p:bldP spid="573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6579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0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656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6566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5290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6569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6571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6572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Rectangle 16"/>
          <p:cNvSpPr>
            <a:spLocks noChangeArrowheads="1"/>
          </p:cNvSpPr>
          <p:nvPr/>
        </p:nvSpPr>
        <p:spPr bwMode="auto">
          <a:xfrm>
            <a:off x="336550" y="977900"/>
            <a:ext cx="554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/>
              <a:t>Calculate the length of the vector  2</a:t>
            </a:r>
            <a:r>
              <a:rPr lang="en-GB" b="1" i="1"/>
              <a:t>i</a:t>
            </a:r>
            <a:r>
              <a:rPr lang="en-GB"/>
              <a:t> – 3</a:t>
            </a:r>
            <a:r>
              <a:rPr lang="en-GB" b="1" i="1"/>
              <a:t>j</a:t>
            </a:r>
            <a:r>
              <a:rPr lang="en-GB"/>
              <a:t> + </a:t>
            </a:r>
            <a:r>
              <a:rPr lang="en-GB">
                <a:sym typeface="Symbol" pitchFamily="18" charset="2"/>
              </a:rPr>
              <a:t></a:t>
            </a:r>
            <a:r>
              <a:rPr lang="en-GB"/>
              <a:t>3</a:t>
            </a:r>
            <a:r>
              <a:rPr lang="en-GB" b="1" i="1">
                <a:sym typeface="Symbol" pitchFamily="18" charset="2"/>
              </a:rPr>
              <a:t>k</a:t>
            </a:r>
            <a:r>
              <a:rPr lang="en-GB">
                <a:sym typeface="Symbol" pitchFamily="18" charset="2"/>
              </a:rPr>
              <a:t> 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1897063" y="1838325"/>
          <a:ext cx="26479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Equation" r:id="rId9" imgW="1384300" imgH="381000" progId="Equation.DSMT4">
                  <p:embed/>
                </p:oleObj>
              </mc:Choice>
              <mc:Fallback>
                <p:oleObj name="Equation" r:id="rId9" imgW="1384300" imgH="38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838325"/>
                        <a:ext cx="26479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703263" y="1997075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FF3300"/>
                </a:solidFill>
              </a:rPr>
              <a:t>Length</a:t>
            </a:r>
          </a:p>
        </p:txBody>
      </p:sp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4970463" y="1925638"/>
          <a:ext cx="1893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Equation" r:id="rId11" imgW="825500" imgH="228600" progId="Equation.DSMT4">
                  <p:embed/>
                </p:oleObj>
              </mc:Choice>
              <mc:Fallback>
                <p:oleObj name="Equation" r:id="rId11" imgW="8255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925638"/>
                        <a:ext cx="18938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Object 20"/>
          <p:cNvGraphicFramePr>
            <a:graphicFrameLocks noChangeAspect="1"/>
          </p:cNvGraphicFramePr>
          <p:nvPr/>
        </p:nvGraphicFramePr>
        <p:xfrm>
          <a:off x="5364163" y="2820988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Equation" r:id="rId13" imgW="482391" imgH="228501" progId="Equation.DSMT4">
                  <p:embed/>
                </p:oleObj>
              </mc:Choice>
              <mc:Fallback>
                <p:oleObj name="Equation" r:id="rId13" imgW="482391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820988"/>
                        <a:ext cx="11064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9" name="Object 21"/>
          <p:cNvGraphicFramePr>
            <a:graphicFrameLocks noChangeAspect="1"/>
          </p:cNvGraphicFramePr>
          <p:nvPr/>
        </p:nvGraphicFramePr>
        <p:xfrm>
          <a:off x="5567363" y="3632200"/>
          <a:ext cx="69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Equation" r:id="rId15" imgW="304404" imgH="177569" progId="Equation.DSMT4">
                  <p:embed/>
                </p:oleObj>
              </mc:Choice>
              <mc:Fallback>
                <p:oleObj name="Equation" r:id="rId15" imgW="304404" imgH="17756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3632200"/>
                        <a:ext cx="698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7608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9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758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759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7592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7594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7595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6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597" name="Rectangle 18"/>
          <p:cNvSpPr>
            <a:spLocks noChangeArrowheads="1"/>
          </p:cNvSpPr>
          <p:nvPr/>
        </p:nvSpPr>
        <p:spPr bwMode="auto">
          <a:xfrm>
            <a:off x="373063" y="1200150"/>
            <a:ext cx="7491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000">
                <a:cs typeface="Times New Roman" pitchFamily="18" charset="0"/>
              </a:rPr>
              <a:t>Find the value of  k  for which the vectors            </a:t>
            </a:r>
            <a:r>
              <a:rPr lang="en-GB" sz="2000"/>
              <a:t>and             are perpendicular </a:t>
            </a:r>
          </a:p>
        </p:txBody>
      </p:sp>
      <p:graphicFrame>
        <p:nvGraphicFramePr>
          <p:cNvPr id="67598" name="Object 17"/>
          <p:cNvGraphicFramePr>
            <a:graphicFrameLocks noChangeAspect="1"/>
          </p:cNvGraphicFramePr>
          <p:nvPr/>
        </p:nvGraphicFramePr>
        <p:xfrm>
          <a:off x="4392613" y="992188"/>
          <a:ext cx="4826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Equation" r:id="rId8" imgW="253890" imgH="507780" progId="Equation.DSMT4">
                  <p:embed/>
                </p:oleObj>
              </mc:Choice>
              <mc:Fallback>
                <p:oleObj name="Equation" r:id="rId8" imgW="253890" imgH="5077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992188"/>
                        <a:ext cx="4826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9" name="Rectangle 19"/>
          <p:cNvSpPr>
            <a:spLocks noChangeArrowheads="1"/>
          </p:cNvSpPr>
          <p:nvPr/>
        </p:nvSpPr>
        <p:spPr bwMode="auto">
          <a:xfrm>
            <a:off x="3381375" y="3598863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1000">
                <a:cs typeface="Times New Roman" pitchFamily="18" charset="0"/>
              </a:rPr>
              <a:t>   </a:t>
            </a:r>
            <a:endParaRPr lang="en-GB"/>
          </a:p>
        </p:txBody>
      </p:sp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5408613" y="998538"/>
          <a:ext cx="5445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Equation" r:id="rId10" imgW="304668" imgH="507780" progId="Equation.DSMT4">
                  <p:embed/>
                </p:oleObj>
              </mc:Choice>
              <mc:Fallback>
                <p:oleObj name="Equation" r:id="rId10" imgW="304668" imgH="5077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998538"/>
                        <a:ext cx="5445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1" name="Rectangle 20"/>
          <p:cNvSpPr>
            <a:spLocks noChangeArrowheads="1"/>
          </p:cNvSpPr>
          <p:nvPr/>
        </p:nvSpPr>
        <p:spPr bwMode="auto">
          <a:xfrm>
            <a:off x="3381375" y="4356100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1000">
                <a:cs typeface="Times New Roman" pitchFamily="18" charset="0"/>
              </a:rPr>
              <a:t> </a:t>
            </a:r>
            <a:endParaRPr lang="en-GB"/>
          </a:p>
        </p:txBody>
      </p:sp>
      <p:pic>
        <p:nvPicPr>
          <p:cNvPr id="3" name="Picture 21" descr="tic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5974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503238" y="2592388"/>
            <a:ext cx="26447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Put Scalar product = 0   </a:t>
            </a:r>
          </a:p>
        </p:txBody>
      </p:sp>
      <p:graphicFrame>
        <p:nvGraphicFramePr>
          <p:cNvPr id="64535" name="Object 23"/>
          <p:cNvGraphicFramePr>
            <a:graphicFrameLocks noChangeAspect="1"/>
          </p:cNvGraphicFramePr>
          <p:nvPr/>
        </p:nvGraphicFramePr>
        <p:xfrm>
          <a:off x="3687763" y="2187575"/>
          <a:ext cx="17145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Equation" r:id="rId13" imgW="800100" imgH="558800" progId="Equation.DSMT4">
                  <p:embed/>
                </p:oleObj>
              </mc:Choice>
              <mc:Fallback>
                <p:oleObj name="Equation" r:id="rId13" imgW="8001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187575"/>
                        <a:ext cx="17145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6" name="Object 24"/>
          <p:cNvGraphicFramePr>
            <a:graphicFrameLocks noChangeAspect="1"/>
          </p:cNvGraphicFramePr>
          <p:nvPr/>
        </p:nvGraphicFramePr>
        <p:xfrm>
          <a:off x="1320800" y="3819525"/>
          <a:ext cx="25304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Equation" r:id="rId15" imgW="1180588" imgH="203112" progId="Equation.DSMT4">
                  <p:embed/>
                </p:oleObj>
              </mc:Choice>
              <mc:Fallback>
                <p:oleObj name="Equation" r:id="rId15" imgW="1180588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819525"/>
                        <a:ext cx="25304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0" name="Object 28"/>
          <p:cNvGraphicFramePr>
            <a:graphicFrameLocks noChangeAspect="1"/>
          </p:cNvGraphicFramePr>
          <p:nvPr/>
        </p:nvGraphicFramePr>
        <p:xfrm>
          <a:off x="4165600" y="4632325"/>
          <a:ext cx="12795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Equation" r:id="rId17" imgW="596641" imgH="203112" progId="Equation.DSMT4">
                  <p:embed/>
                </p:oleObj>
              </mc:Choice>
              <mc:Fallback>
                <p:oleObj name="Equation" r:id="rId17" imgW="596641" imgH="20311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632325"/>
                        <a:ext cx="12795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1" name="Object 29"/>
          <p:cNvGraphicFramePr>
            <a:graphicFrameLocks noChangeAspect="1"/>
          </p:cNvGraphicFramePr>
          <p:nvPr/>
        </p:nvGraphicFramePr>
        <p:xfrm>
          <a:off x="5465763" y="3819525"/>
          <a:ext cx="20399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Equation" r:id="rId19" imgW="952087" imgH="203112" progId="Equation.DSMT4">
                  <p:embed/>
                </p:oleObj>
              </mc:Choice>
              <mc:Fallback>
                <p:oleObj name="Equation" r:id="rId19" imgW="952087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3819525"/>
                        <a:ext cx="20399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010400" y="3810000"/>
            <a:ext cx="1493838" cy="1524000"/>
            <a:chOff x="7010400" y="3810002"/>
            <a:chExt cx="1493520" cy="1523998"/>
          </a:xfrm>
        </p:grpSpPr>
        <p:cxnSp>
          <p:nvCxnSpPr>
            <p:cNvPr id="22558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6995161" y="3825241"/>
              <a:ext cx="1523998" cy="14935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Straight Connector 34"/>
            <p:cNvCxnSpPr>
              <a:cxnSpLocks noChangeShapeType="1"/>
            </p:cNvCxnSpPr>
            <p:nvPr/>
          </p:nvCxnSpPr>
          <p:spPr bwMode="auto">
            <a:xfrm rot="5400000">
              <a:off x="7627620" y="4640580"/>
              <a:ext cx="19812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0" name="Straight Connector 35"/>
            <p:cNvCxnSpPr>
              <a:cxnSpLocks noChangeShapeType="1"/>
            </p:cNvCxnSpPr>
            <p:nvPr/>
          </p:nvCxnSpPr>
          <p:spPr bwMode="auto">
            <a:xfrm>
              <a:off x="7712234" y="4542314"/>
              <a:ext cx="243046" cy="2968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Section Formula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212850" y="2154238"/>
          <a:ext cx="20970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4" imgW="926698" imgH="215806" progId="Equation.DSMT4">
                  <p:embed/>
                </p:oleObj>
              </mc:Choice>
              <mc:Fallback>
                <p:oleObj name="Equation" r:id="rId4" imgW="926698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154238"/>
                        <a:ext cx="2097088" cy="530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1212850" y="2874963"/>
          <a:ext cx="23558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6" imgW="1040948" imgH="393529" progId="Equation.DSMT4">
                  <p:embed/>
                </p:oleObj>
              </mc:Choice>
              <mc:Fallback>
                <p:oleObj name="Equation" r:id="rId6" imgW="104094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874963"/>
                        <a:ext cx="2355850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222375" y="4030663"/>
          <a:ext cx="23558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8" imgW="1040948" imgH="393529" progId="Equation.DSMT4">
                  <p:embed/>
                </p:oleObj>
              </mc:Choice>
              <mc:Fallback>
                <p:oleObj name="Equation" r:id="rId8" imgW="104094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030663"/>
                        <a:ext cx="2355850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238250" y="5187950"/>
          <a:ext cx="18954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0" imgW="837836" imgH="393529" progId="Equation.DSMT4">
                  <p:embed/>
                </p:oleObj>
              </mc:Choice>
              <mc:Fallback>
                <p:oleObj name="Equation" r:id="rId10" imgW="8378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187950"/>
                        <a:ext cx="1895475" cy="966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Freeform 6"/>
          <p:cNvSpPr>
            <a:spLocks noChangeArrowheads="1"/>
          </p:cNvSpPr>
          <p:nvPr/>
        </p:nvSpPr>
        <p:spPr bwMode="auto">
          <a:xfrm>
            <a:off x="5867400" y="2498725"/>
            <a:ext cx="2879725" cy="2851150"/>
          </a:xfrm>
          <a:custGeom>
            <a:avLst/>
            <a:gdLst>
              <a:gd name="T0" fmla="*/ 2868943 w 2880360"/>
              <a:gd name="T1" fmla="*/ 0 h 2849880"/>
              <a:gd name="T2" fmla="*/ 0 w 2880360"/>
              <a:gd name="T3" fmla="*/ 2150775 h 2849880"/>
              <a:gd name="T4" fmla="*/ 2626071 w 2880360"/>
              <a:gd name="T5" fmla="*/ 2872820 h 2849880"/>
              <a:gd name="T6" fmla="*/ 2868943 w 2880360"/>
              <a:gd name="T7" fmla="*/ 0 h 284988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60"/>
              <a:gd name="T13" fmla="*/ 0 h 2849880"/>
              <a:gd name="T14" fmla="*/ 2880360 w 2880360"/>
              <a:gd name="T15" fmla="*/ 2849880 h 2849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60" h="2849880">
                <a:moveTo>
                  <a:pt x="2880360" y="0"/>
                </a:moveTo>
                <a:lnTo>
                  <a:pt x="0" y="2133600"/>
                </a:lnTo>
                <a:lnTo>
                  <a:pt x="2636520" y="2849880"/>
                </a:lnTo>
                <a:lnTo>
                  <a:pt x="2880360" y="0"/>
                </a:lnTo>
                <a:close/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74075" y="5227638"/>
            <a:ext cx="4714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810000"/>
            <a:ext cx="346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59075"/>
            <a:ext cx="4048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2</a:t>
            </a:r>
          </a:p>
        </p:txBody>
      </p:sp>
      <p:sp>
        <p:nvSpPr>
          <p:cNvPr id="22542" name="Oval 15"/>
          <p:cNvSpPr>
            <a:spLocks noChangeArrowheads="1"/>
          </p:cNvSpPr>
          <p:nvPr/>
        </p:nvSpPr>
        <p:spPr bwMode="auto">
          <a:xfrm>
            <a:off x="5837238" y="4572000"/>
            <a:ext cx="136525" cy="1365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4" name="Oval 17"/>
          <p:cNvSpPr>
            <a:spLocks noChangeArrowheads="1"/>
          </p:cNvSpPr>
          <p:nvPr/>
        </p:nvSpPr>
        <p:spPr bwMode="auto">
          <a:xfrm>
            <a:off x="8442325" y="5287963"/>
            <a:ext cx="138113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5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4333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</a:t>
            </a:r>
          </a:p>
        </p:txBody>
      </p:sp>
      <p:cxnSp>
        <p:nvCxnSpPr>
          <p:cNvPr id="22547" name="Straight Connector 25"/>
          <p:cNvCxnSpPr>
            <a:cxnSpLocks noChangeShapeType="1"/>
          </p:cNvCxnSpPr>
          <p:nvPr/>
        </p:nvCxnSpPr>
        <p:spPr bwMode="auto">
          <a:xfrm rot="16200000" flipH="1">
            <a:off x="7070725" y="5029201"/>
            <a:ext cx="16827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8" name="Straight Connector 26"/>
          <p:cNvCxnSpPr>
            <a:cxnSpLocks noChangeShapeType="1"/>
          </p:cNvCxnSpPr>
          <p:nvPr/>
        </p:nvCxnSpPr>
        <p:spPr bwMode="auto">
          <a:xfrm flipV="1">
            <a:off x="7102475" y="4876800"/>
            <a:ext cx="21272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Straight Connector 28"/>
          <p:cNvCxnSpPr>
            <a:cxnSpLocks noChangeShapeType="1"/>
          </p:cNvCxnSpPr>
          <p:nvPr/>
        </p:nvCxnSpPr>
        <p:spPr bwMode="auto">
          <a:xfrm flipV="1">
            <a:off x="8412163" y="3825875"/>
            <a:ext cx="214312" cy="1666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Straight Connector 30"/>
          <p:cNvCxnSpPr>
            <a:cxnSpLocks noChangeShapeType="1"/>
          </p:cNvCxnSpPr>
          <p:nvPr/>
        </p:nvCxnSpPr>
        <p:spPr bwMode="auto">
          <a:xfrm rot="16200000" flipV="1">
            <a:off x="8588375" y="3848100"/>
            <a:ext cx="228600" cy="1524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Straight Connector 37"/>
          <p:cNvCxnSpPr>
            <a:cxnSpLocks noChangeShapeType="1"/>
          </p:cNvCxnSpPr>
          <p:nvPr/>
        </p:nvCxnSpPr>
        <p:spPr bwMode="auto">
          <a:xfrm>
            <a:off x="7208838" y="3429000"/>
            <a:ext cx="288925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Straight Connector 39"/>
          <p:cNvCxnSpPr>
            <a:cxnSpLocks noChangeShapeType="1"/>
          </p:cNvCxnSpPr>
          <p:nvPr/>
        </p:nvCxnSpPr>
        <p:spPr bwMode="auto">
          <a:xfrm rot="5400000">
            <a:off x="7330281" y="3566319"/>
            <a:ext cx="288925" cy="4603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6842125" y="5029200"/>
            <a:ext cx="395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48713" y="3565525"/>
            <a:ext cx="4286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546725" y="2027238"/>
            <a:ext cx="2957513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6416675" y="2759075"/>
            <a:ext cx="403225" cy="522288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8088" y="3856038"/>
            <a:ext cx="3857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24" grpId="0"/>
      <p:bldP spid="45" grpId="0"/>
      <p:bldP spid="46" grpId="0"/>
      <p:bldP spid="52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8635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861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8614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50974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8617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8619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8620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22" name="Rectangle 16"/>
          <p:cNvSpPr>
            <a:spLocks noChangeArrowheads="1"/>
          </p:cNvSpPr>
          <p:nvPr/>
        </p:nvSpPr>
        <p:spPr bwMode="auto">
          <a:xfrm>
            <a:off x="350838" y="1069975"/>
            <a:ext cx="54308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 is the point (2, –1, 4), B is (7, 1, 3) and C is (–6, 4, 2).  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If ABCD is a parallelogram, find the co-ordinates of D. </a:t>
            </a:r>
          </a:p>
        </p:txBody>
      </p:sp>
      <p:pic>
        <p:nvPicPr>
          <p:cNvPr id="68623" name="Picture 17" descr="1994-1%20Q%2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963613"/>
            <a:ext cx="23590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457200" y="2622550"/>
          <a:ext cx="23050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Equation" r:id="rId10" imgW="1066337" imgH="215806" progId="Equation.DSMT4">
                  <p:embed/>
                </p:oleObj>
              </mc:Choice>
              <mc:Fallback>
                <p:oleObj name="Equation" r:id="rId10" imgW="1066337" imgH="21580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22550"/>
                        <a:ext cx="23050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3343275" y="2311400"/>
          <a:ext cx="20589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Equation" r:id="rId12" imgW="952087" imgH="558558" progId="Equation.DSMT4">
                  <p:embed/>
                </p:oleObj>
              </mc:Choice>
              <mc:Fallback>
                <p:oleObj name="Equation" r:id="rId12" imgW="952087" imgH="558558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2311400"/>
                        <a:ext cx="205898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061075" y="2311400"/>
          <a:ext cx="150971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Equation" r:id="rId14" imgW="698500" imgH="558800" progId="Equation.DSMT4">
                  <p:embed/>
                </p:oleObj>
              </mc:Choice>
              <mc:Fallback>
                <p:oleObj name="Equation" r:id="rId14" imgW="698500" imgH="558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2311400"/>
                        <a:ext cx="1509713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73063" y="3649663"/>
            <a:ext cx="4114800" cy="477837"/>
            <a:chOff x="235" y="2480"/>
            <a:chExt cx="2592" cy="301"/>
          </a:xfrm>
        </p:grpSpPr>
        <p:sp>
          <p:nvSpPr>
            <p:cNvPr id="68632" name="Text Box 21"/>
            <p:cNvSpPr txBox="1">
              <a:spLocks noChangeArrowheads="1"/>
            </p:cNvSpPr>
            <p:nvPr/>
          </p:nvSpPr>
          <p:spPr bwMode="auto">
            <a:xfrm>
              <a:off x="235" y="2514"/>
              <a:ext cx="14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rgbClr val="FF3300"/>
                  </a:solidFill>
                </a:rPr>
                <a:t>D is the displacement</a:t>
              </a:r>
            </a:p>
          </p:txBody>
        </p:sp>
        <p:graphicFrame>
          <p:nvGraphicFramePr>
            <p:cNvPr id="68633" name="Object 22"/>
            <p:cNvGraphicFramePr>
              <a:graphicFrameLocks noChangeAspect="1"/>
            </p:cNvGraphicFramePr>
            <p:nvPr/>
          </p:nvGraphicFramePr>
          <p:xfrm>
            <a:off x="1780" y="2480"/>
            <a:ext cx="363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40" name="Equation" r:id="rId16" imgW="266469" imgH="203024" progId="Equation.DSMT4">
                    <p:embed/>
                  </p:oleObj>
                </mc:Choice>
                <mc:Fallback>
                  <p:oleObj name="Equation" r:id="rId16" imgW="266469" imgH="203024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0" y="2480"/>
                          <a:ext cx="363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34" name="Text Box 23"/>
            <p:cNvSpPr txBox="1">
              <a:spLocks noChangeArrowheads="1"/>
            </p:cNvSpPr>
            <p:nvPr/>
          </p:nvSpPr>
          <p:spPr bwMode="auto">
            <a:xfrm>
              <a:off x="2245" y="2531"/>
              <a:ext cx="5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rgbClr val="FF3300"/>
                  </a:solidFill>
                </a:rPr>
                <a:t>from A</a:t>
              </a:r>
            </a:p>
          </p:txBody>
        </p:sp>
      </p:grp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73063" y="4738688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hence</a:t>
            </a:r>
          </a:p>
        </p:txBody>
      </p:sp>
      <p:graphicFrame>
        <p:nvGraphicFramePr>
          <p:cNvPr id="65561" name="Object 25"/>
          <p:cNvGraphicFramePr>
            <a:graphicFrameLocks noChangeAspect="1"/>
          </p:cNvGraphicFramePr>
          <p:nvPr/>
        </p:nvGraphicFramePr>
        <p:xfrm>
          <a:off x="1344613" y="4371975"/>
          <a:ext cx="20320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1" name="Equation" r:id="rId18" imgW="939800" imgH="558800" progId="Equation.DSMT4">
                  <p:embed/>
                </p:oleObj>
              </mc:Choice>
              <mc:Fallback>
                <p:oleObj name="Equation" r:id="rId18" imgW="939800" imgH="55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371975"/>
                        <a:ext cx="20320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2" name="Object 26"/>
          <p:cNvGraphicFramePr>
            <a:graphicFrameLocks noChangeAspect="1"/>
          </p:cNvGraphicFramePr>
          <p:nvPr/>
        </p:nvGraphicFramePr>
        <p:xfrm>
          <a:off x="3813175" y="4371975"/>
          <a:ext cx="123666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2" name="Equation" r:id="rId20" imgW="571252" imgH="558558" progId="Equation.DSMT4">
                  <p:embed/>
                </p:oleObj>
              </mc:Choice>
              <mc:Fallback>
                <p:oleObj name="Equation" r:id="rId20" imgW="571252" imgH="558558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4371975"/>
                        <a:ext cx="1236663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3" name="Object 27"/>
          <p:cNvGraphicFramePr>
            <a:graphicFrameLocks noChangeAspect="1"/>
          </p:cNvGraphicFramePr>
          <p:nvPr/>
        </p:nvGraphicFramePr>
        <p:xfrm>
          <a:off x="5378450" y="4640263"/>
          <a:ext cx="24145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Equation" r:id="rId22" imgW="1117115" imgH="253890" progId="Equation.DSMT4">
                  <p:embed/>
                </p:oleObj>
              </mc:Choice>
              <mc:Fallback>
                <p:oleObj name="Equation" r:id="rId22" imgW="1117115" imgH="25389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640263"/>
                        <a:ext cx="24145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9657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8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69635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69638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1244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69641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69643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69644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Rectangle 16"/>
          <p:cNvSpPr>
            <a:spLocks noChangeArrowheads="1"/>
          </p:cNvSpPr>
          <p:nvPr/>
        </p:nvSpPr>
        <p:spPr bwMode="auto">
          <a:xfrm>
            <a:off x="347663" y="1025525"/>
            <a:ext cx="70056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000">
                <a:cs typeface="Times New Roman" pitchFamily="18" charset="0"/>
              </a:rPr>
              <a:t>If                </a:t>
            </a:r>
            <a:r>
              <a:rPr lang="en-GB" sz="2000"/>
              <a:t>and                 write down the components of  </a:t>
            </a:r>
            <a:r>
              <a:rPr lang="en-GB" sz="2000" b="1" i="1"/>
              <a:t>u</a:t>
            </a:r>
            <a:r>
              <a:rPr lang="en-GB" sz="2000"/>
              <a:t> + </a:t>
            </a:r>
            <a:r>
              <a:rPr lang="en-GB" sz="2000" b="1" i="1"/>
              <a:t>v</a:t>
            </a:r>
            <a:r>
              <a:rPr lang="en-GB" sz="2000"/>
              <a:t>  and  </a:t>
            </a:r>
            <a:r>
              <a:rPr lang="en-GB" sz="2000" b="1" i="1"/>
              <a:t>u</a:t>
            </a:r>
            <a:r>
              <a:rPr lang="en-GB" sz="2000"/>
              <a:t> – </a:t>
            </a:r>
            <a:r>
              <a:rPr lang="en-GB" sz="2000" b="1" i="1"/>
              <a:t>v</a:t>
            </a:r>
            <a:endParaRPr lang="en-GB" sz="2000"/>
          </a:p>
          <a:p>
            <a:pPr algn="l">
              <a:lnSpc>
                <a:spcPct val="270000"/>
              </a:lnSpc>
            </a:pPr>
            <a:r>
              <a:rPr lang="en-GB" sz="2000"/>
              <a:t>Hence show that   </a:t>
            </a:r>
            <a:r>
              <a:rPr lang="en-GB" sz="2000" b="1" i="1"/>
              <a:t>u</a:t>
            </a:r>
            <a:r>
              <a:rPr lang="en-GB" sz="2000"/>
              <a:t> + </a:t>
            </a:r>
            <a:r>
              <a:rPr lang="en-GB" sz="2000" b="1" i="1"/>
              <a:t>v</a:t>
            </a:r>
            <a:r>
              <a:rPr lang="en-GB" sz="2000"/>
              <a:t>  and  </a:t>
            </a:r>
            <a:r>
              <a:rPr lang="en-GB" sz="2000" b="1" i="1"/>
              <a:t>u</a:t>
            </a:r>
            <a:r>
              <a:rPr lang="en-GB" sz="2000"/>
              <a:t> – </a:t>
            </a:r>
            <a:r>
              <a:rPr lang="en-GB" sz="2000" b="1" i="1"/>
              <a:t>v   </a:t>
            </a:r>
            <a:r>
              <a:rPr lang="en-GB" sz="2000"/>
              <a:t>are perpendicular. </a:t>
            </a:r>
          </a:p>
        </p:txBody>
      </p:sp>
      <p:graphicFrame>
        <p:nvGraphicFramePr>
          <p:cNvPr id="69646" name="Object 17"/>
          <p:cNvGraphicFramePr>
            <a:graphicFrameLocks noChangeAspect="1"/>
          </p:cNvGraphicFramePr>
          <p:nvPr/>
        </p:nvGraphicFramePr>
        <p:xfrm>
          <a:off x="633413" y="769938"/>
          <a:ext cx="8890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9" imgW="571252" imgH="558558" progId="Equation.DSMT4">
                  <p:embed/>
                </p:oleObj>
              </mc:Choice>
              <mc:Fallback>
                <p:oleObj name="Equation" r:id="rId9" imgW="571252" imgH="558558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769938"/>
                        <a:ext cx="8890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9"/>
          <p:cNvGraphicFramePr>
            <a:graphicFrameLocks noChangeAspect="1"/>
          </p:cNvGraphicFramePr>
          <p:nvPr/>
        </p:nvGraphicFramePr>
        <p:xfrm>
          <a:off x="1966913" y="781050"/>
          <a:ext cx="8667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11" imgW="558800" imgH="558800" progId="Equation.DSMT4">
                  <p:embed/>
                </p:oleObj>
              </mc:Choice>
              <mc:Fallback>
                <p:oleObj name="Equation" r:id="rId11" imgW="558800" imgH="558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781050"/>
                        <a:ext cx="8667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8" name="Rectangle 20"/>
          <p:cNvSpPr>
            <a:spLocks noChangeArrowheads="1"/>
          </p:cNvSpPr>
          <p:nvPr/>
        </p:nvSpPr>
        <p:spPr bwMode="auto">
          <a:xfrm>
            <a:off x="3068638" y="415131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304800" algn="l"/>
                <a:tab pos="609600" algn="l"/>
                <a:tab pos="6248400" algn="l"/>
              </a:tabLst>
            </a:pPr>
            <a:r>
              <a:rPr lang="en-GB" sz="1000">
                <a:cs typeface="Times New Roman" pitchFamily="18" charset="0"/>
              </a:rPr>
              <a:t>  </a:t>
            </a:r>
            <a:endParaRPr lang="en-GB"/>
          </a:p>
        </p:txBody>
      </p:sp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571500" y="2227263"/>
          <a:ext cx="14351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13" imgW="723586" imgH="558558" progId="Equation.DSMT4">
                  <p:embed/>
                </p:oleObj>
              </mc:Choice>
              <mc:Fallback>
                <p:oleObj name="Equation" r:id="rId13" imgW="723586" imgH="55855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227263"/>
                        <a:ext cx="14351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3132138" y="2227263"/>
          <a:ext cx="14525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15" imgW="723586" imgH="558558" progId="Equation.DSMT4">
                  <p:embed/>
                </p:oleObj>
              </mc:Choice>
              <mc:Fallback>
                <p:oleObj name="Equation" r:id="rId15" imgW="723586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227263"/>
                        <a:ext cx="145256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3" name="Object 23"/>
          <p:cNvGraphicFramePr>
            <a:graphicFrameLocks noChangeAspect="1"/>
          </p:cNvGraphicFramePr>
          <p:nvPr/>
        </p:nvGraphicFramePr>
        <p:xfrm>
          <a:off x="468313" y="3438525"/>
          <a:ext cx="31686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Equation" r:id="rId17" imgW="1612900" imgH="558800" progId="Equation.DSMT4">
                  <p:embed/>
                </p:oleObj>
              </mc:Choice>
              <mc:Fallback>
                <p:oleObj name="Equation" r:id="rId17" imgW="16129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38525"/>
                        <a:ext cx="31686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495925" y="2570163"/>
            <a:ext cx="237331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look at scalar product</a:t>
            </a:r>
          </a:p>
        </p:txBody>
      </p:sp>
      <p:graphicFrame>
        <p:nvGraphicFramePr>
          <p:cNvPr id="66585" name="Object 25"/>
          <p:cNvGraphicFramePr>
            <a:graphicFrameLocks noChangeAspect="1"/>
          </p:cNvGraphicFramePr>
          <p:nvPr/>
        </p:nvGraphicFramePr>
        <p:xfrm>
          <a:off x="4062413" y="3573463"/>
          <a:ext cx="46021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4" name="Equation" r:id="rId19" imgW="2336800" imgH="482600" progId="Equation.DSMT4">
                  <p:embed/>
                </p:oleObj>
              </mc:Choice>
              <mc:Fallback>
                <p:oleObj name="Equation" r:id="rId19" imgW="2336800" imgH="482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573463"/>
                        <a:ext cx="460216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6" name="Object 26"/>
          <p:cNvGraphicFramePr>
            <a:graphicFrameLocks noChangeAspect="1"/>
          </p:cNvGraphicFramePr>
          <p:nvPr/>
        </p:nvGraphicFramePr>
        <p:xfrm>
          <a:off x="5180013" y="4679950"/>
          <a:ext cx="13763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Equation" r:id="rId21" imgW="698197" imgH="177723" progId="Equation.DSMT4">
                  <p:embed/>
                </p:oleObj>
              </mc:Choice>
              <mc:Fallback>
                <p:oleObj name="Equation" r:id="rId21" imgW="698197" imgH="177723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4679950"/>
                        <a:ext cx="13763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7" name="Object 27"/>
          <p:cNvGraphicFramePr>
            <a:graphicFrameLocks noChangeAspect="1"/>
          </p:cNvGraphicFramePr>
          <p:nvPr/>
        </p:nvGraphicFramePr>
        <p:xfrm>
          <a:off x="7167563" y="4694238"/>
          <a:ext cx="476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Equation" r:id="rId23" imgW="241091" imgH="177646" progId="Equation.DSMT4">
                  <p:embed/>
                </p:oleObj>
              </mc:Choice>
              <mc:Fallback>
                <p:oleObj name="Equation" r:id="rId23" imgW="241091" imgH="177646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694238"/>
                        <a:ext cx="476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1708150" y="525303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</a:rPr>
              <a:t>Hence vectors are perpendicular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animBg="1"/>
      <p:bldP spid="665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0680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81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065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0662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9371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0665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0667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0668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Rectangle 16"/>
          <p:cNvSpPr>
            <a:spLocks noChangeArrowheads="1"/>
          </p:cNvSpPr>
          <p:nvPr/>
        </p:nvSpPr>
        <p:spPr bwMode="auto">
          <a:xfrm>
            <a:off x="317500" y="650875"/>
            <a:ext cx="72628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The vectors  </a:t>
            </a:r>
            <a:r>
              <a:rPr lang="en-GB" sz="2000" b="1"/>
              <a:t>a</a:t>
            </a:r>
            <a:r>
              <a:rPr lang="en-GB" sz="2000"/>
              <a:t>,  </a:t>
            </a:r>
            <a:r>
              <a:rPr lang="en-GB" sz="2000" b="1"/>
              <a:t>b</a:t>
            </a:r>
            <a:r>
              <a:rPr lang="en-GB" sz="2000"/>
              <a:t>  and  </a:t>
            </a:r>
            <a:r>
              <a:rPr lang="en-GB" sz="2000" b="1"/>
              <a:t>c</a:t>
            </a:r>
            <a:r>
              <a:rPr lang="en-GB" sz="2000"/>
              <a:t>  are defined as follows:   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 </a:t>
            </a:r>
            <a:r>
              <a:rPr lang="en-GB" sz="2000" b="1"/>
              <a:t>a</a:t>
            </a:r>
            <a:r>
              <a:rPr lang="en-GB" sz="2000"/>
              <a:t> = 2</a:t>
            </a:r>
            <a:r>
              <a:rPr lang="en-GB" sz="2000" b="1"/>
              <a:t>i</a:t>
            </a:r>
            <a:r>
              <a:rPr lang="en-GB" sz="2000"/>
              <a:t> – </a:t>
            </a:r>
            <a:r>
              <a:rPr lang="en-GB" sz="2000" b="1"/>
              <a:t>k</a:t>
            </a:r>
            <a:r>
              <a:rPr lang="en-GB" sz="2000"/>
              <a:t>,      </a:t>
            </a:r>
            <a:r>
              <a:rPr lang="en-GB" sz="2000" b="1"/>
              <a:t>b</a:t>
            </a:r>
            <a:r>
              <a:rPr lang="en-GB" sz="2000"/>
              <a:t> = </a:t>
            </a:r>
            <a:r>
              <a:rPr lang="en-GB" sz="2000" b="1"/>
              <a:t>i</a:t>
            </a:r>
            <a:r>
              <a:rPr lang="en-GB" sz="2000"/>
              <a:t> + 2</a:t>
            </a:r>
            <a:r>
              <a:rPr lang="en-GB" sz="2000" b="1"/>
              <a:t>j</a:t>
            </a:r>
            <a:r>
              <a:rPr lang="en-GB" sz="2000"/>
              <a:t> + </a:t>
            </a:r>
            <a:r>
              <a:rPr lang="en-GB" sz="2000" b="1"/>
              <a:t>k</a:t>
            </a:r>
            <a:r>
              <a:rPr lang="en-GB" sz="2000"/>
              <a:t>,     </a:t>
            </a:r>
            <a:r>
              <a:rPr lang="en-GB" sz="2000" b="1"/>
              <a:t> c</a:t>
            </a:r>
            <a:r>
              <a:rPr lang="en-GB" sz="2000"/>
              <a:t> = –</a:t>
            </a:r>
            <a:r>
              <a:rPr lang="en-GB" sz="2000" b="1"/>
              <a:t>j</a:t>
            </a:r>
            <a:r>
              <a:rPr lang="en-GB" sz="2000"/>
              <a:t> + </a:t>
            </a:r>
            <a:r>
              <a:rPr lang="en-GB" sz="2000" b="1"/>
              <a:t>k</a:t>
            </a:r>
            <a:endParaRPr lang="en-GB" sz="2000"/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a)   Evaluate    </a:t>
            </a:r>
            <a:r>
              <a:rPr lang="en-GB" sz="2000" b="1"/>
              <a:t>a.b</a:t>
            </a:r>
            <a:r>
              <a:rPr lang="en-GB" sz="2000"/>
              <a:t> + </a:t>
            </a:r>
            <a:r>
              <a:rPr lang="en-GB" sz="2000" b="1"/>
              <a:t>a.c</a:t>
            </a:r>
            <a:r>
              <a:rPr lang="en-GB" sz="2000"/>
              <a:t>	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b)   From your answer to part (a), make a deduction about the vector   </a:t>
            </a:r>
            <a:r>
              <a:rPr lang="en-GB" sz="2000" b="1"/>
              <a:t>b</a:t>
            </a:r>
            <a:r>
              <a:rPr lang="en-GB" sz="2000"/>
              <a:t> + </a:t>
            </a:r>
            <a:r>
              <a:rPr lang="en-GB" sz="2000" b="1"/>
              <a:t>c</a:t>
            </a:r>
            <a:r>
              <a:rPr lang="en-GB" sz="2000"/>
              <a:t> 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1063625" y="2671763"/>
          <a:ext cx="174625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9" imgW="889000" imgH="558800" progId="Equation.DSMT4">
                  <p:embed/>
                </p:oleObj>
              </mc:Choice>
              <mc:Fallback>
                <p:oleObj name="Equation" r:id="rId9" imgW="889000" imgH="558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2671763"/>
                        <a:ext cx="174625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71475" y="29924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3171825" y="2962275"/>
          <a:ext cx="17208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11" imgW="876300" imgH="203200" progId="Equation.DSMT4">
                  <p:embed/>
                </p:oleObj>
              </mc:Choice>
              <mc:Fallback>
                <p:oleObj name="Equation" r:id="rId11" imgW="876300" imgH="203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962275"/>
                        <a:ext cx="17208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5630863" y="2962275"/>
          <a:ext cx="8985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13" imgW="457002" imgH="203112" progId="Equation.DSMT4">
                  <p:embed/>
                </p:oleObj>
              </mc:Choice>
              <mc:Fallback>
                <p:oleObj name="Equation" r:id="rId13" imgW="457002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2962275"/>
                        <a:ext cx="8985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1014413" y="3830638"/>
          <a:ext cx="184626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15" imgW="939800" imgH="558800" progId="Equation.DSMT4">
                  <p:embed/>
                </p:oleObj>
              </mc:Choice>
              <mc:Fallback>
                <p:oleObj name="Equation" r:id="rId15" imgW="939800" imgH="558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830638"/>
                        <a:ext cx="184626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371475" y="511968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68631" name="Object 23"/>
          <p:cNvGraphicFramePr>
            <a:graphicFrameLocks noChangeAspect="1"/>
          </p:cNvGraphicFramePr>
          <p:nvPr/>
        </p:nvGraphicFramePr>
        <p:xfrm>
          <a:off x="3184525" y="4121150"/>
          <a:ext cx="1695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Equation" r:id="rId17" imgW="863225" imgH="203112" progId="Equation.DSMT4">
                  <p:embed/>
                </p:oleObj>
              </mc:Choice>
              <mc:Fallback>
                <p:oleObj name="Equation" r:id="rId17" imgW="863225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121150"/>
                        <a:ext cx="1695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2" name="Object 24"/>
          <p:cNvGraphicFramePr>
            <a:graphicFrameLocks noChangeAspect="1"/>
          </p:cNvGraphicFramePr>
          <p:nvPr/>
        </p:nvGraphicFramePr>
        <p:xfrm>
          <a:off x="5543550" y="4121150"/>
          <a:ext cx="1073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Equation" r:id="rId19" imgW="545626" imgH="203024" progId="Equation.DSMT4">
                  <p:embed/>
                </p:oleObj>
              </mc:Choice>
              <mc:Fallback>
                <p:oleObj name="Equation" r:id="rId19" imgW="545626" imgH="203024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121150"/>
                        <a:ext cx="10731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3" name="Object 25"/>
          <p:cNvGraphicFramePr>
            <a:graphicFrameLocks noChangeAspect="1"/>
          </p:cNvGraphicFramePr>
          <p:nvPr/>
        </p:nvGraphicFramePr>
        <p:xfrm>
          <a:off x="7267575" y="4105275"/>
          <a:ext cx="15700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Equation" r:id="rId21" imgW="799753" imgH="203112" progId="Equation.DSMT4">
                  <p:embed/>
                </p:oleObj>
              </mc:Choice>
              <mc:Fallback>
                <p:oleObj name="Equation" r:id="rId21" imgW="799753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105275"/>
                        <a:ext cx="15700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1125538" y="5060950"/>
            <a:ext cx="314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b="1" i="1">
                <a:solidFill>
                  <a:schemeClr val="accent2"/>
                </a:solidFill>
              </a:rPr>
              <a:t>b + c</a:t>
            </a:r>
            <a:r>
              <a:rPr lang="en-GB">
                <a:solidFill>
                  <a:schemeClr val="accent2"/>
                </a:solidFill>
              </a:rPr>
              <a:t>  </a:t>
            </a:r>
            <a:r>
              <a:rPr lang="en-GB" sz="2000">
                <a:solidFill>
                  <a:schemeClr val="accent2"/>
                </a:solidFill>
              </a:rPr>
              <a:t>is perpendicular to</a:t>
            </a:r>
            <a:r>
              <a:rPr lang="en-GB">
                <a:solidFill>
                  <a:schemeClr val="accent2"/>
                </a:solidFill>
              </a:rPr>
              <a:t>  </a:t>
            </a:r>
            <a:r>
              <a:rPr lang="en-GB" b="1" i="1">
                <a:solidFill>
                  <a:schemeClr val="accent2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8630" grpId="0"/>
      <p:bldP spid="686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170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168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1686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8783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1689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1691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1692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1694" name="Group 19"/>
          <p:cNvGrpSpPr>
            <a:grpSpLocks/>
          </p:cNvGrpSpPr>
          <p:nvPr/>
        </p:nvGrpSpPr>
        <p:grpSpPr bwMode="auto">
          <a:xfrm>
            <a:off x="344488" y="911225"/>
            <a:ext cx="4230687" cy="1927225"/>
            <a:chOff x="241" y="670"/>
            <a:chExt cx="2665" cy="1214"/>
          </a:xfrm>
        </p:grpSpPr>
        <p:sp>
          <p:nvSpPr>
            <p:cNvPr id="71704" name="Rectangle 17"/>
            <p:cNvSpPr>
              <a:spLocks noChangeArrowheads="1"/>
            </p:cNvSpPr>
            <p:nvPr/>
          </p:nvSpPr>
          <p:spPr bwMode="auto">
            <a:xfrm>
              <a:off x="241" y="670"/>
              <a:ext cx="2665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>
                  <a:cs typeface="Times New Roman" pitchFamily="18" charset="0"/>
                </a:rPr>
                <a:t>A is the point ( –3, 2, 4 ) and B is ( –1, 3, 2 )</a:t>
              </a:r>
              <a:endParaRPr lang="en-GB" sz="2000"/>
            </a:p>
            <a:p>
              <a:pPr algn="l" eaLnBrk="0" hangingPunct="0"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>
                  <a:cs typeface="Times New Roman" pitchFamily="18" charset="0"/>
                </a:rPr>
                <a:t>Find:	</a:t>
              </a:r>
            </a:p>
            <a:p>
              <a:pPr algn="l" eaLnBrk="0" hangingPunct="0">
                <a:lnSpc>
                  <a:spcPct val="130000"/>
                </a:lnSpc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>
                  <a:cs typeface="Times New Roman" pitchFamily="18" charset="0"/>
                </a:rPr>
                <a:t>a)    the components of </a:t>
              </a:r>
              <a:endParaRPr lang="en-GB" sz="2000"/>
            </a:p>
            <a:p>
              <a:pPr algn="l" eaLnBrk="0" hangingPunct="0">
                <a:lnSpc>
                  <a:spcPct val="130000"/>
                </a:lnSpc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/>
                <a:t>b)	  the length of AB </a:t>
              </a:r>
            </a:p>
          </p:txBody>
        </p:sp>
        <p:graphicFrame>
          <p:nvGraphicFramePr>
            <p:cNvPr id="71705" name="Object 16"/>
            <p:cNvGraphicFramePr>
              <a:graphicFrameLocks noChangeAspect="1"/>
            </p:cNvGraphicFramePr>
            <p:nvPr/>
          </p:nvGraphicFramePr>
          <p:xfrm>
            <a:off x="1721" y="1291"/>
            <a:ext cx="27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8" name="Equation" r:id="rId9" imgW="253780" imgH="203024" progId="Equation.DSMT4">
                    <p:embed/>
                  </p:oleObj>
                </mc:Choice>
                <mc:Fallback>
                  <p:oleObj name="Equation" r:id="rId9" imgW="253780" imgH="203024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1" y="1291"/>
                          <a:ext cx="27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1174750" y="2781300"/>
          <a:ext cx="1509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11" imgW="698197" imgH="215806" progId="Equation.DSMT4">
                  <p:embed/>
                </p:oleObj>
              </mc:Choice>
              <mc:Fallback>
                <p:oleObj name="Equation" r:id="rId11" imgW="698197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781300"/>
                        <a:ext cx="1509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15925" y="284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321050" y="2470150"/>
          <a:ext cx="2141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13" imgW="990600" imgH="558800" progId="Equation.DSMT4">
                  <p:embed/>
                </p:oleObj>
              </mc:Choice>
              <mc:Fallback>
                <p:oleObj name="Equation" r:id="rId13" imgW="990600" imgH="558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470150"/>
                        <a:ext cx="2141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3"/>
          <p:cNvGraphicFramePr>
            <a:graphicFrameLocks noChangeAspect="1"/>
          </p:cNvGraphicFramePr>
          <p:nvPr/>
        </p:nvGraphicFramePr>
        <p:xfrm>
          <a:off x="6194425" y="2470150"/>
          <a:ext cx="13731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15" imgW="634725" imgH="558558" progId="Equation.DSMT4">
                  <p:embed/>
                </p:oleObj>
              </mc:Choice>
              <mc:Fallback>
                <p:oleObj name="Equation" r:id="rId15" imgW="634725" imgH="558558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2470150"/>
                        <a:ext cx="137318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4"/>
          <p:cNvGraphicFramePr>
            <a:graphicFrameLocks noChangeAspect="1"/>
          </p:cNvGraphicFramePr>
          <p:nvPr/>
        </p:nvGraphicFramePr>
        <p:xfrm>
          <a:off x="1030288" y="4052888"/>
          <a:ext cx="3073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17" imgW="1422400" imgH="292100" progId="Equation.DSMT4">
                  <p:embed/>
                </p:oleObj>
              </mc:Choice>
              <mc:Fallback>
                <p:oleObj name="Equation" r:id="rId17" imgW="1422400" imgH="292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052888"/>
                        <a:ext cx="30734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15925" y="4221163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69658" name="Object 26"/>
          <p:cNvGraphicFramePr>
            <a:graphicFrameLocks noChangeAspect="1"/>
          </p:cNvGraphicFramePr>
          <p:nvPr/>
        </p:nvGraphicFramePr>
        <p:xfrm>
          <a:off x="4708525" y="4079875"/>
          <a:ext cx="22494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19" imgW="1040948" imgH="266584" progId="Equation.DSMT4">
                  <p:embed/>
                </p:oleObj>
              </mc:Choice>
              <mc:Fallback>
                <p:oleObj name="Equation" r:id="rId19" imgW="1040948" imgH="26658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4079875"/>
                        <a:ext cx="22494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27"/>
          <p:cNvGraphicFramePr>
            <a:graphicFrameLocks noChangeAspect="1"/>
          </p:cNvGraphicFramePr>
          <p:nvPr/>
        </p:nvGraphicFramePr>
        <p:xfrm>
          <a:off x="2490788" y="4914900"/>
          <a:ext cx="1371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21" imgW="634449" imgH="266469" progId="Equation.DSMT4">
                  <p:embed/>
                </p:oleObj>
              </mc:Choice>
              <mc:Fallback>
                <p:oleObj name="Equation" r:id="rId21" imgW="634449" imgH="26646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914900"/>
                        <a:ext cx="13716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4706938" y="4914900"/>
          <a:ext cx="11255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Equation" r:id="rId23" imgW="520474" imgH="253890" progId="Equation.DSMT4">
                  <p:embed/>
                </p:oleObj>
              </mc:Choice>
              <mc:Fallback>
                <p:oleObj name="Equation" r:id="rId23" imgW="520474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4914900"/>
                        <a:ext cx="11255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65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2735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270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271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095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2713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2715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2716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7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18" name="Rectangle 16"/>
          <p:cNvSpPr>
            <a:spLocks noChangeArrowheads="1"/>
          </p:cNvSpPr>
          <p:nvPr/>
        </p:nvSpPr>
        <p:spPr bwMode="auto">
          <a:xfrm>
            <a:off x="331788" y="752475"/>
            <a:ext cx="45450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In the square based pyramid,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all the eight edges are of length 3 units.                                                </a:t>
            </a:r>
          </a:p>
          <a:p>
            <a:pPr algn="l">
              <a:lnSpc>
                <a:spcPct val="29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Evaluate     </a:t>
            </a:r>
            <a:r>
              <a:rPr lang="en-GB" sz="2000" b="1" i="1"/>
              <a:t>p</a:t>
            </a:r>
            <a:r>
              <a:rPr lang="en-GB" sz="2000"/>
              <a:t>.(</a:t>
            </a:r>
            <a:r>
              <a:rPr lang="en-GB" sz="2000" b="1" i="1"/>
              <a:t>q</a:t>
            </a:r>
            <a:r>
              <a:rPr lang="en-GB" sz="2000"/>
              <a:t> + </a:t>
            </a:r>
            <a:r>
              <a:rPr lang="en-GB" sz="2000" b="1" i="1"/>
              <a:t>r</a:t>
            </a:r>
            <a:r>
              <a:rPr lang="en-GB" sz="2000"/>
              <a:t>) </a:t>
            </a:r>
          </a:p>
        </p:txBody>
      </p:sp>
      <p:sp>
        <p:nvSpPr>
          <p:cNvPr id="72719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20" name="Object 17"/>
          <p:cNvGraphicFramePr>
            <a:graphicFrameLocks noChangeAspect="1"/>
          </p:cNvGraphicFramePr>
          <p:nvPr/>
        </p:nvGraphicFramePr>
        <p:xfrm>
          <a:off x="422275" y="1528763"/>
          <a:ext cx="29352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Equation" r:id="rId9" imgW="1574800" imgH="228600" progId="Equation.DSMT4">
                  <p:embed/>
                </p:oleObj>
              </mc:Choice>
              <mc:Fallback>
                <p:oleObj name="Equation" r:id="rId9" imgW="15748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528763"/>
                        <a:ext cx="29352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21" name="Picture 19" descr="1995-1%20Q%20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836613"/>
            <a:ext cx="305911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487363" y="2541588"/>
            <a:ext cx="365918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Triangular faces are all equilateral</a:t>
            </a:r>
          </a:p>
        </p:txBody>
      </p:sp>
      <p:graphicFrame>
        <p:nvGraphicFramePr>
          <p:cNvPr id="3" name="Object 21"/>
          <p:cNvGraphicFramePr>
            <a:graphicFrameLocks noChangeAspect="1"/>
          </p:cNvGraphicFramePr>
          <p:nvPr/>
        </p:nvGraphicFramePr>
        <p:xfrm>
          <a:off x="473075" y="3159125"/>
          <a:ext cx="28717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Equation" r:id="rId12" imgW="1346200" imgH="203200" progId="Equation.DSMT4">
                  <p:embed/>
                </p:oleObj>
              </mc:Choice>
              <mc:Fallback>
                <p:oleObj name="Equation" r:id="rId12" imgW="1346200" imgH="203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159125"/>
                        <a:ext cx="28717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2"/>
          <p:cNvGraphicFramePr>
            <a:graphicFrameLocks noChangeAspect="1"/>
          </p:cNvGraphicFramePr>
          <p:nvPr/>
        </p:nvGraphicFramePr>
        <p:xfrm>
          <a:off x="506413" y="3803650"/>
          <a:ext cx="2573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Equation" r:id="rId14" imgW="1205977" imgH="253890" progId="Equation.DSMT4">
                  <p:embed/>
                </p:oleObj>
              </mc:Choice>
              <mc:Fallback>
                <p:oleObj name="Equation" r:id="rId14" imgW="1205977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803650"/>
                        <a:ext cx="25733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"/>
          <p:cNvGraphicFramePr>
            <a:graphicFrameLocks noChangeAspect="1"/>
          </p:cNvGraphicFramePr>
          <p:nvPr/>
        </p:nvGraphicFramePr>
        <p:xfrm>
          <a:off x="3379788" y="3690938"/>
          <a:ext cx="19494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Equation" r:id="rId16" imgW="914003" imgH="317362" progId="Equation.DSMT4">
                  <p:embed/>
                </p:oleObj>
              </mc:Choice>
              <mc:Fallback>
                <p:oleObj name="Equation" r:id="rId16" imgW="914003" imgH="31736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3690938"/>
                        <a:ext cx="19494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/>
        </p:nvGraphicFramePr>
        <p:xfrm>
          <a:off x="5859463" y="3675063"/>
          <a:ext cx="13541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Equation" r:id="rId18" imgW="634449" imgH="317225" progId="Equation.DSMT4">
                  <p:embed/>
                </p:oleObj>
              </mc:Choice>
              <mc:Fallback>
                <p:oleObj name="Equation" r:id="rId18" imgW="634449" imgH="317225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3675063"/>
                        <a:ext cx="13541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519113" y="4535488"/>
          <a:ext cx="25463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2" name="Equation" r:id="rId20" imgW="1193800" imgH="254000" progId="Equation.DSMT4">
                  <p:embed/>
                </p:oleObj>
              </mc:Choice>
              <mc:Fallback>
                <p:oleObj name="Equation" r:id="rId20" imgW="11938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535488"/>
                        <a:ext cx="25463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3392488" y="4422775"/>
          <a:ext cx="19224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name="Equation" r:id="rId22" imgW="901309" imgH="317362" progId="Equation.DSMT4">
                  <p:embed/>
                </p:oleObj>
              </mc:Choice>
              <mc:Fallback>
                <p:oleObj name="Equation" r:id="rId22" imgW="901309" imgH="31736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4422775"/>
                        <a:ext cx="19224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27"/>
          <p:cNvGraphicFramePr>
            <a:graphicFrameLocks noChangeAspect="1"/>
          </p:cNvGraphicFramePr>
          <p:nvPr/>
        </p:nvGraphicFramePr>
        <p:xfrm>
          <a:off x="5859463" y="4406900"/>
          <a:ext cx="13541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Equation" r:id="rId24" imgW="634449" imgH="317225" progId="Equation.DSMT4">
                  <p:embed/>
                </p:oleObj>
              </mc:Choice>
              <mc:Fallback>
                <p:oleObj name="Equation" r:id="rId24" imgW="634449" imgH="31722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4406900"/>
                        <a:ext cx="13541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28"/>
          <p:cNvGraphicFramePr>
            <a:graphicFrameLocks noChangeAspect="1"/>
          </p:cNvGraphicFramePr>
          <p:nvPr/>
        </p:nvGraphicFramePr>
        <p:xfrm>
          <a:off x="566738" y="5194300"/>
          <a:ext cx="26828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5" name="Equation" r:id="rId26" imgW="1256755" imgH="317362" progId="Equation.DSMT4">
                  <p:embed/>
                </p:oleObj>
              </mc:Choice>
              <mc:Fallback>
                <p:oleObj name="Equation" r:id="rId26" imgW="1256755" imgH="31736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5194300"/>
                        <a:ext cx="26828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29"/>
          <p:cNvGraphicFramePr>
            <a:graphicFrameLocks noChangeAspect="1"/>
          </p:cNvGraphicFramePr>
          <p:nvPr/>
        </p:nvGraphicFramePr>
        <p:xfrm>
          <a:off x="3746500" y="5314950"/>
          <a:ext cx="17351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6" name="Equation" r:id="rId28" imgW="812447" imgH="203112" progId="Equation.DSMT4">
                  <p:embed/>
                </p:oleObj>
              </mc:Choice>
              <mc:Fallback>
                <p:oleObj name="Equation" r:id="rId28" imgW="812447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314950"/>
                        <a:ext cx="17351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32" name="Group 30"/>
          <p:cNvGrpSpPr>
            <a:grpSpLocks/>
          </p:cNvGrpSpPr>
          <p:nvPr/>
        </p:nvGrpSpPr>
        <p:grpSpPr bwMode="auto">
          <a:xfrm>
            <a:off x="2236788" y="5908675"/>
            <a:ext cx="1416050" cy="949325"/>
            <a:chOff x="1400" y="3623"/>
            <a:chExt cx="892" cy="598"/>
          </a:xfrm>
        </p:grpSpPr>
        <p:pic>
          <p:nvPicPr>
            <p:cNvPr id="72733" name="Picture 31" descr="Round-button-blue">
              <a:hlinkClick r:id="rId30" action="ppaction://hlinksldjump" highlightClick="1">
                <a:snd r:embed="rId31" name="MagicStars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3623"/>
              <a:ext cx="25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4" name="Text Box 32"/>
            <p:cNvSpPr txBox="1">
              <a:spLocks noChangeArrowheads="1"/>
            </p:cNvSpPr>
            <p:nvPr/>
          </p:nvSpPr>
          <p:spPr bwMode="auto">
            <a:xfrm>
              <a:off x="1400" y="3855"/>
              <a:ext cx="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Table of</a:t>
              </a:r>
            </a:p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Exact Values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30845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Arial" pitchFamily="34" charset="0"/>
              </a:rPr>
              <a:t>You have completed all  </a:t>
            </a:r>
            <a:r>
              <a:rPr lang="en-GB">
                <a:latin typeface="Arial" pitchFamily="34" charset="0"/>
              </a:rPr>
              <a:t>15</a:t>
            </a:r>
            <a:r>
              <a:rPr lang="en-GB" sz="2000">
                <a:latin typeface="Arial" pitchFamily="34" charset="0"/>
              </a:rPr>
              <a:t>  questions in this section</a:t>
            </a:r>
          </a:p>
        </p:txBody>
      </p:sp>
      <p:sp>
        <p:nvSpPr>
          <p:cNvPr id="73731" name="AutoShape 3">
            <a:hlinkClick r:id="rId2" action="ppaction://hlinksldjump">
              <a:snd r:embed="rId3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450138" y="5872163"/>
            <a:ext cx="1160462" cy="341312"/>
          </a:xfrm>
          <a:prstGeom prst="curvedUpArrow">
            <a:avLst>
              <a:gd name="adj1" fmla="val 68000"/>
              <a:gd name="adj2" fmla="val 136000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383463" y="6343650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start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7373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13238" y="6122988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856163" y="6237288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721100" y="6237288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3737" name="Picture 9" descr="Round-Gel-Back">
            <a:hlinkClick r:id="" action="ppaction://hlinkshowjump?jump=previous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2471738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Points dividing lines in ratios</a:t>
            </a:r>
          </a:p>
          <a:p>
            <a:pPr eaLnBrk="1" hangingPunct="1">
              <a:lnSpc>
                <a:spcPct val="120000"/>
              </a:lnSpc>
            </a:pPr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Collinear Points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013200" y="45672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Continue</a:t>
            </a:r>
          </a:p>
        </p:txBody>
      </p:sp>
      <p:pic>
        <p:nvPicPr>
          <p:cNvPr id="74757" name="Picture 5" descr="Gel-button-round-arrow">
            <a:hlinkClick r:id="" action="ppaction://hlinkshowjump?jump=nextslide" highlightClick="1">
              <a:snd r:embed="rId2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195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4761" name="AutoShape 11">
            <a:hlinkClick r:id="rId4" action="ppaction://hlinksldjump">
              <a:snd r:embed="rId5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510463" y="5889625"/>
            <a:ext cx="1100137" cy="323850"/>
          </a:xfrm>
          <a:prstGeom prst="curvedUpArrow">
            <a:avLst>
              <a:gd name="adj1" fmla="val 67941"/>
              <a:gd name="adj2" fmla="val 135882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7383463" y="63436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5799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00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577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5065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9069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5784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5786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5787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Rectangle 16"/>
          <p:cNvSpPr>
            <a:spLocks noChangeArrowheads="1"/>
          </p:cNvSpPr>
          <p:nvPr/>
        </p:nvSpPr>
        <p:spPr bwMode="auto">
          <a:xfrm>
            <a:off x="334963" y="646113"/>
            <a:ext cx="40370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A and B are the points (-1, -3, 2)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and  (2, -1, 1) respectively.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B and C are the points of trisection of AD.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That is, AB = BC = CD.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Find the coordinates of D </a:t>
            </a:r>
          </a:p>
        </p:txBody>
      </p:sp>
      <p:pic>
        <p:nvPicPr>
          <p:cNvPr id="75789" name="Picture 17" descr="2003-1%20Q%2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28700"/>
            <a:ext cx="32194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18" descr="No-calcula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552450" y="2940050"/>
          <a:ext cx="1185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Equation" r:id="rId10" imgW="533169" imgH="444307" progId="Equation.DSMT4">
                  <p:embed/>
                </p:oleObj>
              </mc:Choice>
              <mc:Fallback>
                <p:oleObj name="Equation" r:id="rId10" imgW="533169" imgH="44430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940050"/>
                        <a:ext cx="118586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2222500" y="3165475"/>
          <a:ext cx="2032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12" imgW="914400" imgH="241300" progId="Equation.DSMT4">
                  <p:embed/>
                </p:oleObj>
              </mc:Choice>
              <mc:Fallback>
                <p:oleObj name="Equation" r:id="rId12" imgW="914400" imgH="241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165475"/>
                        <a:ext cx="2032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5014913" y="3136900"/>
          <a:ext cx="27082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14" imgW="1218671" imgH="253890" progId="Equation.DSMT4">
                  <p:embed/>
                </p:oleObj>
              </mc:Choice>
              <mc:Fallback>
                <p:oleObj name="Equation" r:id="rId14" imgW="1218671" imgH="25389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3136900"/>
                        <a:ext cx="27082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555625" y="4178300"/>
          <a:ext cx="25669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16" imgW="1155700" imgH="203200" progId="Equation.DSMT4">
                  <p:embed/>
                </p:oleObj>
              </mc:Choice>
              <mc:Fallback>
                <p:oleObj name="Equation" r:id="rId16" imgW="1155700" imgH="203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178300"/>
                        <a:ext cx="256698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9" name="Object 23"/>
          <p:cNvGraphicFramePr>
            <a:graphicFrameLocks noChangeAspect="1"/>
          </p:cNvGraphicFramePr>
          <p:nvPr/>
        </p:nvGraphicFramePr>
        <p:xfrm>
          <a:off x="3729038" y="4178300"/>
          <a:ext cx="21161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18" imgW="952087" imgH="203112" progId="Equation.DSMT4">
                  <p:embed/>
                </p:oleObj>
              </mc:Choice>
              <mc:Fallback>
                <p:oleObj name="Equation" r:id="rId18" imgW="952087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178300"/>
                        <a:ext cx="21161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0" name="Object 24"/>
          <p:cNvGraphicFramePr>
            <a:graphicFrameLocks noChangeAspect="1"/>
          </p:cNvGraphicFramePr>
          <p:nvPr/>
        </p:nvGraphicFramePr>
        <p:xfrm>
          <a:off x="385763" y="4705350"/>
          <a:ext cx="26479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Equation" r:id="rId20" imgW="1282700" imgH="558800" progId="Equation.DSMT4">
                  <p:embed/>
                </p:oleObj>
              </mc:Choice>
              <mc:Fallback>
                <p:oleObj name="Equation" r:id="rId20" imgW="1282700" imgH="55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4705350"/>
                        <a:ext cx="26479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1" name="Object 25"/>
          <p:cNvGraphicFramePr>
            <a:graphicFrameLocks noChangeAspect="1"/>
          </p:cNvGraphicFramePr>
          <p:nvPr/>
        </p:nvGraphicFramePr>
        <p:xfrm>
          <a:off x="3414713" y="4705350"/>
          <a:ext cx="15208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Equation" r:id="rId22" imgW="736600" imgH="558800" progId="Equation.DSMT4">
                  <p:embed/>
                </p:oleObj>
              </mc:Choice>
              <mc:Fallback>
                <p:oleObj name="Equation" r:id="rId22" imgW="736600" imgH="55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705350"/>
                        <a:ext cx="152082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2" name="Object 26"/>
          <p:cNvGraphicFramePr>
            <a:graphicFrameLocks noChangeAspect="1"/>
          </p:cNvGraphicFramePr>
          <p:nvPr/>
        </p:nvGraphicFramePr>
        <p:xfrm>
          <a:off x="5391150" y="5072063"/>
          <a:ext cx="17573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Equation" r:id="rId24" imgW="850531" imgH="203112" progId="Equation.DSMT4">
                  <p:embed/>
                </p:oleObj>
              </mc:Choice>
              <mc:Fallback>
                <p:oleObj name="Equation" r:id="rId24" imgW="850531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5072063"/>
                        <a:ext cx="17573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6832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3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680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6807" name="Picture 11" descr="Round-Gel-Back">
            <a:hlinkClick r:id="" action="ppaction://hlinkshowjump?jump=previous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6809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6810" name="Picture 14" descr="Gel-button-round-arrow">
            <a:hlinkClick r:id="" action="ppaction://hlinkshowjump?jump=next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Rectangle 15"/>
          <p:cNvSpPr>
            <a:spLocks noChangeArrowheads="1"/>
          </p:cNvSpPr>
          <p:nvPr/>
        </p:nvSpPr>
        <p:spPr bwMode="auto">
          <a:xfrm>
            <a:off x="322263" y="877888"/>
            <a:ext cx="72183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The point Q divides the line joining P(–1, –1, 0) to R(5, 2 –3) in the ratio 2:1.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Find the co-ordinates of Q. </a:t>
            </a:r>
          </a:p>
        </p:txBody>
      </p:sp>
      <p:pic>
        <p:nvPicPr>
          <p:cNvPr id="76812" name="Picture 16" descr="No-calcul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ti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5593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22" name="Object 18"/>
          <p:cNvGraphicFramePr>
            <a:graphicFrameLocks noChangeAspect="1"/>
          </p:cNvGraphicFramePr>
          <p:nvPr/>
        </p:nvGraphicFramePr>
        <p:xfrm>
          <a:off x="538163" y="2563813"/>
          <a:ext cx="118586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4" name="Equation" r:id="rId9" imgW="533169" imgH="469696" progId="Equation.DSMT4">
                  <p:embed/>
                </p:oleObj>
              </mc:Choice>
              <mc:Fallback>
                <p:oleObj name="Equation" r:id="rId9" imgW="533169" imgH="46969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563813"/>
                        <a:ext cx="1185862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2208213" y="2817813"/>
          <a:ext cx="2032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11" imgW="914400" imgH="241300" progId="Equation.DSMT4">
                  <p:embed/>
                </p:oleObj>
              </mc:Choice>
              <mc:Fallback>
                <p:oleObj name="Equation" r:id="rId11" imgW="9144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817813"/>
                        <a:ext cx="2032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5043488" y="2846388"/>
          <a:ext cx="2622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13" imgW="1180588" imgH="203112" progId="Equation.DSMT4">
                  <p:embed/>
                </p:oleObj>
              </mc:Choice>
              <mc:Fallback>
                <p:oleObj name="Equation" r:id="rId13" imgW="1180588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846388"/>
                        <a:ext cx="26225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/>
          <p:cNvGraphicFramePr>
            <a:graphicFrameLocks noChangeAspect="1"/>
          </p:cNvGraphicFramePr>
          <p:nvPr/>
        </p:nvGraphicFramePr>
        <p:xfrm>
          <a:off x="4933950" y="3540125"/>
          <a:ext cx="21161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15" imgW="952087" imgH="203112" progId="Equation.DSMT4">
                  <p:embed/>
                </p:oleObj>
              </mc:Choice>
              <mc:Fallback>
                <p:oleObj name="Equation" r:id="rId15" imgW="952087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540125"/>
                        <a:ext cx="21161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396875" y="4357688"/>
          <a:ext cx="25955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17" imgW="1257300" imgH="558800" progId="Equation.DSMT4">
                  <p:embed/>
                </p:oleObj>
              </mc:Choice>
              <mc:Fallback>
                <p:oleObj name="Equation" r:id="rId17" imgW="12573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357688"/>
                        <a:ext cx="259556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8" name="Object 24"/>
          <p:cNvGraphicFramePr>
            <a:graphicFrameLocks noChangeAspect="1"/>
          </p:cNvGraphicFramePr>
          <p:nvPr/>
        </p:nvGraphicFramePr>
        <p:xfrm>
          <a:off x="3282950" y="4357688"/>
          <a:ext cx="17573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19" imgW="850900" imgH="558800" progId="Equation.DSMT4">
                  <p:embed/>
                </p:oleObj>
              </mc:Choice>
              <mc:Fallback>
                <p:oleObj name="Equation" r:id="rId19" imgW="850900" imgH="55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357688"/>
                        <a:ext cx="175736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25"/>
          <p:cNvGraphicFramePr>
            <a:graphicFrameLocks noChangeAspect="1"/>
          </p:cNvGraphicFramePr>
          <p:nvPr/>
        </p:nvGraphicFramePr>
        <p:xfrm>
          <a:off x="5272088" y="4724400"/>
          <a:ext cx="19685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21" imgW="952087" imgH="203112" progId="Equation.DSMT4">
                  <p:embed/>
                </p:oleObj>
              </mc:Choice>
              <mc:Fallback>
                <p:oleObj name="Equation" r:id="rId21" imgW="952087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4724400"/>
                        <a:ext cx="19685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3289300" y="1784350"/>
            <a:ext cx="10715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Diagram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248275" y="1330325"/>
            <a:ext cx="2797175" cy="922338"/>
            <a:chOff x="3306" y="838"/>
            <a:chExt cx="1762" cy="581"/>
          </a:xfrm>
        </p:grpSpPr>
        <p:sp>
          <p:nvSpPr>
            <p:cNvPr id="76823" name="Line 27"/>
            <p:cNvSpPr>
              <a:spLocks noChangeShapeType="1"/>
            </p:cNvSpPr>
            <p:nvPr/>
          </p:nvSpPr>
          <p:spPr bwMode="auto">
            <a:xfrm flipV="1">
              <a:off x="3438" y="1061"/>
              <a:ext cx="1463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Oval 28"/>
            <p:cNvSpPr>
              <a:spLocks noChangeArrowheads="1"/>
            </p:cNvSpPr>
            <p:nvPr/>
          </p:nvSpPr>
          <p:spPr bwMode="auto">
            <a:xfrm>
              <a:off x="3392" y="1344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Oval 29"/>
            <p:cNvSpPr>
              <a:spLocks noChangeArrowheads="1"/>
            </p:cNvSpPr>
            <p:nvPr/>
          </p:nvSpPr>
          <p:spPr bwMode="auto">
            <a:xfrm>
              <a:off x="4854" y="1023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Oval 30"/>
            <p:cNvSpPr>
              <a:spLocks noChangeArrowheads="1"/>
            </p:cNvSpPr>
            <p:nvPr/>
          </p:nvSpPr>
          <p:spPr bwMode="auto">
            <a:xfrm>
              <a:off x="4277" y="1151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7" name="Text Box 31"/>
            <p:cNvSpPr txBox="1">
              <a:spLocks noChangeArrowheads="1"/>
            </p:cNvSpPr>
            <p:nvPr/>
          </p:nvSpPr>
          <p:spPr bwMode="auto">
            <a:xfrm>
              <a:off x="3306" y="114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76828" name="Text Box 32"/>
            <p:cNvSpPr txBox="1">
              <a:spLocks noChangeArrowheads="1"/>
            </p:cNvSpPr>
            <p:nvPr/>
          </p:nvSpPr>
          <p:spPr bwMode="auto">
            <a:xfrm>
              <a:off x="4212" y="930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Q</a:t>
              </a:r>
            </a:p>
          </p:txBody>
        </p:sp>
        <p:sp>
          <p:nvSpPr>
            <p:cNvPr id="76829" name="Text Box 33"/>
            <p:cNvSpPr txBox="1">
              <a:spLocks noChangeArrowheads="1"/>
            </p:cNvSpPr>
            <p:nvPr/>
          </p:nvSpPr>
          <p:spPr bwMode="auto">
            <a:xfrm>
              <a:off x="4848" y="83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76830" name="Text Box 35"/>
            <p:cNvSpPr txBox="1">
              <a:spLocks noChangeArrowheads="1"/>
            </p:cNvSpPr>
            <p:nvPr/>
          </p:nvSpPr>
          <p:spPr bwMode="auto">
            <a:xfrm>
              <a:off x="3843" y="103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76831" name="Text Box 36"/>
            <p:cNvSpPr txBox="1">
              <a:spLocks noChangeArrowheads="1"/>
            </p:cNvSpPr>
            <p:nvPr/>
          </p:nvSpPr>
          <p:spPr bwMode="auto">
            <a:xfrm>
              <a:off x="4511" y="87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7852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53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782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8137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59817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7832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7835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Rectangle 16"/>
          <p:cNvSpPr>
            <a:spLocks noChangeArrowheads="1"/>
          </p:cNvSpPr>
          <p:nvPr/>
        </p:nvSpPr>
        <p:spPr bwMode="auto">
          <a:xfrm>
            <a:off x="322263" y="623888"/>
            <a:ext cx="586581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a)	Roadmakers look along the tops of a set of T-rods to ensure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that straight sections of road are being created. 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Relative to suitable axes the top left corners of the T-rods are 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the points A(–8, –10, –2), B(–2, –1, 1) and C(6, 11, 5).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endParaRPr lang="en-GB" sz="4000"/>
          </a:p>
        </p:txBody>
      </p:sp>
      <p:pic>
        <p:nvPicPr>
          <p:cNvPr id="77837" name="Picture 15" descr="2001-1%20Q%20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06563"/>
            <a:ext cx="1711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Rectangle 17"/>
          <p:cNvSpPr>
            <a:spLocks noChangeArrowheads="1"/>
          </p:cNvSpPr>
          <p:nvPr/>
        </p:nvSpPr>
        <p:spPr bwMode="auto">
          <a:xfrm>
            <a:off x="317500" y="2224088"/>
            <a:ext cx="649446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Determine whether or not the section of road ABC has been</a:t>
            </a:r>
            <a:endParaRPr lang="en-GB" sz="18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built in a straight line.	</a:t>
            </a:r>
          </a:p>
          <a:p>
            <a:pPr algn="l" eaLnBrk="0" hangingPunct="0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b)	A further T-rod is placed such that D has co-ordinates (1, –4, 4).</a:t>
            </a:r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Show that DB is perpendicular to AB.</a:t>
            </a:r>
            <a:r>
              <a:rPr lang="en-GB" sz="1800"/>
              <a:t> </a:t>
            </a:r>
          </a:p>
        </p:txBody>
      </p:sp>
      <p:pic>
        <p:nvPicPr>
          <p:cNvPr id="77839" name="Picture 18" descr="2001-1%20Q%201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779463"/>
            <a:ext cx="16541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0" name="Picture 19" descr="No-calcula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4100513" y="3592513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Equation" r:id="rId11" imgW="698197" imgH="215806" progId="Equation.DSMT4">
                  <p:embed/>
                </p:oleObj>
              </mc:Choice>
              <mc:Fallback>
                <p:oleObj name="Equation" r:id="rId11" imgW="698197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3592513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784600" y="35750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5349875" y="3325813"/>
          <a:ext cx="172243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Equation" r:id="rId13" imgW="952087" imgH="558558" progId="Equation.DSMT4">
                  <p:embed/>
                </p:oleObj>
              </mc:Choice>
              <mc:Fallback>
                <p:oleObj name="Equation" r:id="rId13" imgW="952087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3325813"/>
                        <a:ext cx="172243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1" name="Object 23"/>
          <p:cNvGraphicFramePr>
            <a:graphicFrameLocks noChangeAspect="1"/>
          </p:cNvGraphicFramePr>
          <p:nvPr/>
        </p:nvGraphicFramePr>
        <p:xfrm>
          <a:off x="7164388" y="3354388"/>
          <a:ext cx="18351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Equation" r:id="rId15" imgW="1016000" imgH="558800" progId="Equation.DSMT4">
                  <p:embed/>
                </p:oleObj>
              </mc:Choice>
              <mc:Fallback>
                <p:oleObj name="Equation" r:id="rId15" imgW="10160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354388"/>
                        <a:ext cx="183515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923925" y="4381500"/>
          <a:ext cx="13096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Equation" r:id="rId17" imgW="723586" imgH="241195" progId="Equation.DSMT4">
                  <p:embed/>
                </p:oleObj>
              </mc:Choice>
              <mc:Fallback>
                <p:oleObj name="Equation" r:id="rId17" imgW="723586" imgH="24119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4381500"/>
                        <a:ext cx="13096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2317750" y="4432300"/>
            <a:ext cx="6153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A is common.  A, B, C are collinear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371475" y="4970463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925513" y="5016500"/>
            <a:ext cx="18859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Use scalar product</a:t>
            </a:r>
          </a:p>
        </p:txBody>
      </p:sp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3033713" y="4776788"/>
          <a:ext cx="19986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Equation" r:id="rId19" imgW="1104900" imgH="558800" progId="Equation.DSMT4">
                  <p:embed/>
                </p:oleObj>
              </mc:Choice>
              <mc:Fallback>
                <p:oleObj name="Equation" r:id="rId19" imgW="1104900" imgH="558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776788"/>
                        <a:ext cx="199866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/>
        </p:nvGraphicFramePr>
        <p:xfrm>
          <a:off x="5229225" y="5072063"/>
          <a:ext cx="27098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Equation" r:id="rId21" imgW="1497950" imgH="215806" progId="Equation.DSMT4">
                  <p:embed/>
                </p:oleObj>
              </mc:Choice>
              <mc:Fallback>
                <p:oleObj name="Equation" r:id="rId21" imgW="1497950" imgH="21580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5072063"/>
                        <a:ext cx="27098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5073650" y="5549900"/>
            <a:ext cx="2982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Hence, DB is perpendicular to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9" grpId="0"/>
      <p:bldP spid="48154" grpId="0" animBg="1"/>
      <p:bldP spid="48155" grpId="0"/>
      <p:bldP spid="48156" grpId="0" animBg="1"/>
      <p:bldP spid="48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010400" y="3810000"/>
            <a:ext cx="1493838" cy="1524000"/>
            <a:chOff x="7010400" y="3810002"/>
            <a:chExt cx="1493520" cy="1523998"/>
          </a:xfrm>
        </p:grpSpPr>
        <p:cxnSp>
          <p:nvCxnSpPr>
            <p:cNvPr id="23582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6995161" y="3825241"/>
              <a:ext cx="1523998" cy="14935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Straight Connector 34"/>
            <p:cNvCxnSpPr>
              <a:cxnSpLocks noChangeShapeType="1"/>
            </p:cNvCxnSpPr>
            <p:nvPr/>
          </p:nvCxnSpPr>
          <p:spPr bwMode="auto">
            <a:xfrm rot="5400000">
              <a:off x="7627620" y="4640580"/>
              <a:ext cx="19812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4" name="Straight Connector 35"/>
            <p:cNvCxnSpPr>
              <a:cxnSpLocks noChangeShapeType="1"/>
            </p:cNvCxnSpPr>
            <p:nvPr/>
          </p:nvCxnSpPr>
          <p:spPr bwMode="auto">
            <a:xfrm>
              <a:off x="7712234" y="4542314"/>
              <a:ext cx="243046" cy="2968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73163" y="2154238"/>
          <a:ext cx="2127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4" imgW="939392" imgH="215806" progId="Equation.DSMT4">
                  <p:embed/>
                </p:oleObj>
              </mc:Choice>
              <mc:Fallback>
                <p:oleObj name="Equation" r:id="rId4" imgW="939392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154238"/>
                        <a:ext cx="2127250" cy="530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1173163" y="2874963"/>
          <a:ext cx="29591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6" imgW="1307532" imgH="393529" progId="Equation.DSMT4">
                  <p:embed/>
                </p:oleObj>
              </mc:Choice>
              <mc:Fallback>
                <p:oleObj name="Equation" r:id="rId6" imgW="1307532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874963"/>
                        <a:ext cx="2959100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195388" y="4030663"/>
          <a:ext cx="290353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8" imgW="1282700" imgH="393700" progId="Equation.DSMT4">
                  <p:embed/>
                </p:oleObj>
              </mc:Choice>
              <mc:Fallback>
                <p:oleObj name="Equation" r:id="rId8" imgW="1282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30663"/>
                        <a:ext cx="2903537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195388" y="5187950"/>
          <a:ext cx="30162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10" imgW="1333500" imgH="393700" progId="Equation.DSMT4">
                  <p:embed/>
                </p:oleObj>
              </mc:Choice>
              <mc:Fallback>
                <p:oleObj name="Equation" r:id="rId10" imgW="1333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187950"/>
                        <a:ext cx="3016250" cy="966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Freeform 6"/>
          <p:cNvSpPr>
            <a:spLocks noChangeArrowheads="1"/>
          </p:cNvSpPr>
          <p:nvPr/>
        </p:nvSpPr>
        <p:spPr bwMode="auto">
          <a:xfrm>
            <a:off x="5867400" y="2498725"/>
            <a:ext cx="2879725" cy="2851150"/>
          </a:xfrm>
          <a:custGeom>
            <a:avLst/>
            <a:gdLst>
              <a:gd name="T0" fmla="*/ 2868943 w 2880360"/>
              <a:gd name="T1" fmla="*/ 0 h 2849880"/>
              <a:gd name="T2" fmla="*/ 0 w 2880360"/>
              <a:gd name="T3" fmla="*/ 2150775 h 2849880"/>
              <a:gd name="T4" fmla="*/ 2626071 w 2880360"/>
              <a:gd name="T5" fmla="*/ 2872820 h 2849880"/>
              <a:gd name="T6" fmla="*/ 2868943 w 2880360"/>
              <a:gd name="T7" fmla="*/ 0 h 284988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60"/>
              <a:gd name="T13" fmla="*/ 0 h 2849880"/>
              <a:gd name="T14" fmla="*/ 2880360 w 2880360"/>
              <a:gd name="T15" fmla="*/ 2849880 h 2849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60" h="2849880">
                <a:moveTo>
                  <a:pt x="2880360" y="0"/>
                </a:moveTo>
                <a:lnTo>
                  <a:pt x="0" y="2133600"/>
                </a:lnTo>
                <a:lnTo>
                  <a:pt x="2636520" y="2849880"/>
                </a:lnTo>
                <a:lnTo>
                  <a:pt x="2880360" y="0"/>
                </a:lnTo>
                <a:close/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74075" y="5227638"/>
            <a:ext cx="4714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3779838"/>
            <a:ext cx="4635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59075"/>
            <a:ext cx="3730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n</a:t>
            </a:r>
          </a:p>
        </p:txBody>
      </p:sp>
      <p:sp>
        <p:nvSpPr>
          <p:cNvPr id="23566" name="Oval 15"/>
          <p:cNvSpPr>
            <a:spLocks noChangeArrowheads="1"/>
          </p:cNvSpPr>
          <p:nvPr/>
        </p:nvSpPr>
        <p:spPr bwMode="auto">
          <a:xfrm>
            <a:off x="5837238" y="4572000"/>
            <a:ext cx="136525" cy="1365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8442325" y="5287963"/>
            <a:ext cx="138113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cxnSp>
        <p:nvCxnSpPr>
          <p:cNvPr id="23571" name="Straight Connector 25"/>
          <p:cNvCxnSpPr>
            <a:cxnSpLocks noChangeShapeType="1"/>
          </p:cNvCxnSpPr>
          <p:nvPr/>
        </p:nvCxnSpPr>
        <p:spPr bwMode="auto">
          <a:xfrm rot="16200000" flipH="1">
            <a:off x="7070725" y="5029201"/>
            <a:ext cx="16827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Straight Connector 26"/>
          <p:cNvCxnSpPr>
            <a:cxnSpLocks noChangeShapeType="1"/>
          </p:cNvCxnSpPr>
          <p:nvPr/>
        </p:nvCxnSpPr>
        <p:spPr bwMode="auto">
          <a:xfrm flipV="1">
            <a:off x="7102475" y="4876800"/>
            <a:ext cx="21272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Straight Connector 28"/>
          <p:cNvCxnSpPr>
            <a:cxnSpLocks noChangeShapeType="1"/>
          </p:cNvCxnSpPr>
          <p:nvPr/>
        </p:nvCxnSpPr>
        <p:spPr bwMode="auto">
          <a:xfrm flipV="1">
            <a:off x="8412163" y="3825875"/>
            <a:ext cx="214312" cy="1666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Straight Connector 30"/>
          <p:cNvCxnSpPr>
            <a:cxnSpLocks noChangeShapeType="1"/>
          </p:cNvCxnSpPr>
          <p:nvPr/>
        </p:nvCxnSpPr>
        <p:spPr bwMode="auto">
          <a:xfrm rot="16200000" flipV="1">
            <a:off x="8588375" y="3848100"/>
            <a:ext cx="228600" cy="1524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Straight Connector 37"/>
          <p:cNvCxnSpPr>
            <a:cxnSpLocks noChangeShapeType="1"/>
          </p:cNvCxnSpPr>
          <p:nvPr/>
        </p:nvCxnSpPr>
        <p:spPr bwMode="auto">
          <a:xfrm>
            <a:off x="7208838" y="3429000"/>
            <a:ext cx="288925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6" name="Straight Connector 39"/>
          <p:cNvCxnSpPr>
            <a:cxnSpLocks noChangeShapeType="1"/>
          </p:cNvCxnSpPr>
          <p:nvPr/>
        </p:nvCxnSpPr>
        <p:spPr bwMode="auto">
          <a:xfrm rot="5400000">
            <a:off x="7330281" y="3566319"/>
            <a:ext cx="288925" cy="4603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6842125" y="5029200"/>
            <a:ext cx="395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48713" y="3565525"/>
            <a:ext cx="4286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486400" y="199707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883275" y="2713038"/>
            <a:ext cx="1038225" cy="522287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m + 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00" y="3916363"/>
            <a:ext cx="4032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latin typeface="+mj-lt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24" grpId="0"/>
      <p:bldP spid="45" grpId="0"/>
      <p:bldP spid="46" grpId="0"/>
      <p:bldP spid="52" grpId="0"/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8878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79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885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9161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926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8856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8858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8859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Rectangle 19"/>
          <p:cNvSpPr>
            <a:spLocks noChangeArrowheads="1"/>
          </p:cNvSpPr>
          <p:nvPr/>
        </p:nvSpPr>
        <p:spPr bwMode="auto">
          <a:xfrm>
            <a:off x="379413" y="676275"/>
            <a:ext cx="43751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VABCD is a pyramid with rectangular base ABCD.</a:t>
            </a:r>
            <a:endParaRPr lang="en-GB" sz="18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Relative to some appropriate axis,</a:t>
            </a:r>
            <a:endParaRPr lang="en-GB" sz="1800"/>
          </a:p>
          <a:p>
            <a:pPr algn="l">
              <a:spcBef>
                <a:spcPct val="2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        represents     – 7</a:t>
            </a:r>
            <a:r>
              <a:rPr lang="en-GB" sz="1800" b="1" i="1"/>
              <a:t>i</a:t>
            </a:r>
            <a:r>
              <a:rPr lang="en-GB" sz="1800"/>
              <a:t> – 13</a:t>
            </a:r>
            <a:r>
              <a:rPr lang="en-GB" sz="1800" b="1" i="1"/>
              <a:t>j</a:t>
            </a:r>
            <a:r>
              <a:rPr lang="en-GB" sz="1800"/>
              <a:t> – 11</a:t>
            </a:r>
            <a:r>
              <a:rPr lang="en-GB" sz="1800" b="1" i="1"/>
              <a:t>k</a:t>
            </a:r>
            <a:endParaRPr lang="en-GB" sz="1800"/>
          </a:p>
          <a:p>
            <a:pPr algn="l">
              <a:spcBef>
                <a:spcPct val="2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        represents       6</a:t>
            </a:r>
            <a:r>
              <a:rPr lang="en-GB" sz="1800" b="1" i="1"/>
              <a:t>i</a:t>
            </a:r>
            <a:r>
              <a:rPr lang="en-GB" sz="1800"/>
              <a:t> + 6</a:t>
            </a:r>
            <a:r>
              <a:rPr lang="en-GB" sz="1800" b="1" i="1"/>
              <a:t>j</a:t>
            </a:r>
            <a:r>
              <a:rPr lang="en-GB" sz="1800"/>
              <a:t> – 6</a:t>
            </a:r>
            <a:r>
              <a:rPr lang="en-GB" sz="1800" b="1" i="1"/>
              <a:t>k</a:t>
            </a:r>
            <a:endParaRPr lang="en-GB" sz="1800"/>
          </a:p>
          <a:p>
            <a:pPr algn="l">
              <a:spcBef>
                <a:spcPct val="2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        represents        8</a:t>
            </a:r>
            <a:r>
              <a:rPr lang="en-GB" sz="1800" b="1" i="1"/>
              <a:t>i</a:t>
            </a:r>
            <a:r>
              <a:rPr lang="en-GB" sz="1800"/>
              <a:t> – 4</a:t>
            </a:r>
            <a:r>
              <a:rPr lang="en-GB" sz="1800" b="1" i="1"/>
              <a:t>j</a:t>
            </a:r>
            <a:r>
              <a:rPr lang="en-GB" sz="1800"/>
              <a:t> – 4</a:t>
            </a:r>
            <a:r>
              <a:rPr lang="en-GB" sz="1800" b="1" i="1"/>
              <a:t>k</a:t>
            </a:r>
            <a:endParaRPr lang="en-GB" sz="1800"/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K divides BC in the ratio  1:3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Find             in component form.</a:t>
            </a:r>
          </a:p>
        </p:txBody>
      </p:sp>
      <p:graphicFrame>
        <p:nvGraphicFramePr>
          <p:cNvPr id="78861" name="Object 18"/>
          <p:cNvGraphicFramePr>
            <a:graphicFrameLocks noChangeAspect="1"/>
          </p:cNvGraphicFramePr>
          <p:nvPr/>
        </p:nvGraphicFramePr>
        <p:xfrm>
          <a:off x="666750" y="1389063"/>
          <a:ext cx="3508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Equation" r:id="rId8" imgW="215619" imgH="215619" progId="Equation.DSMT4">
                  <p:embed/>
                </p:oleObj>
              </mc:Choice>
              <mc:Fallback>
                <p:oleObj name="Equation" r:id="rId8" imgW="215619" imgH="21561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389063"/>
                        <a:ext cx="35083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62" name="Picture 24" descr="2000-1%20Q%2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857250"/>
            <a:ext cx="27146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25" descr="No-calcula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64" name="Object 26"/>
          <p:cNvGraphicFramePr>
            <a:graphicFrameLocks noChangeAspect="1"/>
          </p:cNvGraphicFramePr>
          <p:nvPr/>
        </p:nvGraphicFramePr>
        <p:xfrm>
          <a:off x="636588" y="1735138"/>
          <a:ext cx="412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Equation" r:id="rId12" imgW="253780" imgH="203024" progId="Equation.DSMT4">
                  <p:embed/>
                </p:oleObj>
              </mc:Choice>
              <mc:Fallback>
                <p:oleObj name="Equation" r:id="rId12" imgW="253780" imgH="20302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735138"/>
                        <a:ext cx="4127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5" name="Object 27"/>
          <p:cNvGraphicFramePr>
            <a:graphicFrameLocks noChangeAspect="1"/>
          </p:cNvGraphicFramePr>
          <p:nvPr/>
        </p:nvGraphicFramePr>
        <p:xfrm>
          <a:off x="625475" y="2070100"/>
          <a:ext cx="4333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Equation" r:id="rId14" imgW="266469" imgH="203024" progId="Equation.DSMT4">
                  <p:embed/>
                </p:oleObj>
              </mc:Choice>
              <mc:Fallback>
                <p:oleObj name="Equation" r:id="rId14" imgW="266469" imgH="20302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070100"/>
                        <a:ext cx="4333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6" name="Object 28"/>
          <p:cNvGraphicFramePr>
            <a:graphicFrameLocks noChangeAspect="1"/>
          </p:cNvGraphicFramePr>
          <p:nvPr/>
        </p:nvGraphicFramePr>
        <p:xfrm>
          <a:off x="1033463" y="2859088"/>
          <a:ext cx="3921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Equation" r:id="rId16" imgW="241091" imgH="215713" progId="Equation.DSMT4">
                  <p:embed/>
                </p:oleObj>
              </mc:Choice>
              <mc:Fallback>
                <p:oleObj name="Equation" r:id="rId16" imgW="241091" imgH="21571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859088"/>
                        <a:ext cx="3921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7" name="Line 29"/>
          <p:cNvSpPr>
            <a:spLocks noChangeShapeType="1"/>
          </p:cNvSpPr>
          <p:nvPr/>
        </p:nvSpPr>
        <p:spPr bwMode="auto">
          <a:xfrm flipH="1">
            <a:off x="5951538" y="1117600"/>
            <a:ext cx="1117600" cy="1741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Line 30"/>
          <p:cNvSpPr>
            <a:spLocks noChangeShapeType="1"/>
          </p:cNvSpPr>
          <p:nvPr/>
        </p:nvSpPr>
        <p:spPr bwMode="auto">
          <a:xfrm>
            <a:off x="5980113" y="2830513"/>
            <a:ext cx="1393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Line 31"/>
          <p:cNvSpPr>
            <a:spLocks noChangeShapeType="1"/>
          </p:cNvSpPr>
          <p:nvPr/>
        </p:nvSpPr>
        <p:spPr bwMode="auto">
          <a:xfrm flipV="1">
            <a:off x="5965825" y="2105025"/>
            <a:ext cx="869950" cy="71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Line 32"/>
          <p:cNvSpPr>
            <a:spLocks noChangeShapeType="1"/>
          </p:cNvSpPr>
          <p:nvPr/>
        </p:nvSpPr>
        <p:spPr bwMode="auto">
          <a:xfrm>
            <a:off x="7069138" y="1103313"/>
            <a:ext cx="593725" cy="145097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185" name="Object 33"/>
          <p:cNvGraphicFramePr>
            <a:graphicFrameLocks noChangeAspect="1"/>
          </p:cNvGraphicFramePr>
          <p:nvPr/>
        </p:nvGraphicFramePr>
        <p:xfrm>
          <a:off x="565150" y="3446463"/>
          <a:ext cx="16081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18" imgW="888614" imgH="215806" progId="Equation.DSMT4">
                  <p:embed/>
                </p:oleObj>
              </mc:Choice>
              <mc:Fallback>
                <p:oleObj name="Equation" r:id="rId18" imgW="888614" imgH="21580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446463"/>
                        <a:ext cx="16081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6" name="Object 34"/>
          <p:cNvGraphicFramePr>
            <a:graphicFrameLocks noChangeAspect="1"/>
          </p:cNvGraphicFramePr>
          <p:nvPr/>
        </p:nvGraphicFramePr>
        <p:xfrm>
          <a:off x="2820988" y="3446463"/>
          <a:ext cx="1654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20" imgW="914003" imgH="215806" progId="Equation.DSMT4">
                  <p:embed/>
                </p:oleObj>
              </mc:Choice>
              <mc:Fallback>
                <p:oleObj name="Equation" r:id="rId20" imgW="914003" imgH="21580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446463"/>
                        <a:ext cx="1654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7" name="Object 35"/>
          <p:cNvGraphicFramePr>
            <a:graphicFrameLocks noChangeAspect="1"/>
          </p:cNvGraphicFramePr>
          <p:nvPr/>
        </p:nvGraphicFramePr>
        <p:xfrm>
          <a:off x="5229225" y="3384550"/>
          <a:ext cx="31480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22" imgW="1739900" imgH="317500" progId="Equation.DSMT4">
                  <p:embed/>
                </p:oleObj>
              </mc:Choice>
              <mc:Fallback>
                <p:oleObj name="Equation" r:id="rId22" imgW="1739900" imgH="3175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384550"/>
                        <a:ext cx="31480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8" name="Object 36"/>
          <p:cNvGraphicFramePr>
            <a:graphicFrameLocks noChangeAspect="1"/>
          </p:cNvGraphicFramePr>
          <p:nvPr/>
        </p:nvGraphicFramePr>
        <p:xfrm>
          <a:off x="585788" y="4221163"/>
          <a:ext cx="1654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24" imgW="914003" imgH="215806" progId="Equation.DSMT4">
                  <p:embed/>
                </p:oleObj>
              </mc:Choice>
              <mc:Fallback>
                <p:oleObj name="Equation" r:id="rId24" imgW="914003" imgH="215806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221163"/>
                        <a:ext cx="1654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9" name="Object 37"/>
          <p:cNvGraphicFramePr>
            <a:graphicFrameLocks noChangeAspect="1"/>
          </p:cNvGraphicFramePr>
          <p:nvPr/>
        </p:nvGraphicFramePr>
        <p:xfrm>
          <a:off x="2701925" y="4159250"/>
          <a:ext cx="28717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26" imgW="1586811" imgH="317362" progId="Equation.DSMT4">
                  <p:embed/>
                </p:oleObj>
              </mc:Choice>
              <mc:Fallback>
                <p:oleObj name="Equation" r:id="rId26" imgW="1586811" imgH="317362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159250"/>
                        <a:ext cx="28717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0" name="Object 38"/>
          <p:cNvGraphicFramePr>
            <a:graphicFrameLocks noChangeAspect="1"/>
          </p:cNvGraphicFramePr>
          <p:nvPr/>
        </p:nvGraphicFramePr>
        <p:xfrm>
          <a:off x="419100" y="4752975"/>
          <a:ext cx="31718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9" name="Equation" r:id="rId28" imgW="1752600" imgH="558800" progId="Equation.DSMT4">
                  <p:embed/>
                </p:oleObj>
              </mc:Choice>
              <mc:Fallback>
                <p:oleObj name="Equation" r:id="rId28" imgW="1752600" imgH="558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52975"/>
                        <a:ext cx="31718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1" name="Object 39"/>
          <p:cNvGraphicFramePr>
            <a:graphicFrameLocks noChangeAspect="1"/>
          </p:cNvGraphicFramePr>
          <p:nvPr/>
        </p:nvGraphicFramePr>
        <p:xfrm>
          <a:off x="4203700" y="4752975"/>
          <a:ext cx="16541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0" name="Equation" r:id="rId30" imgW="914400" imgH="558800" progId="Equation.DSMT4">
                  <p:embed/>
                </p:oleObj>
              </mc:Choice>
              <mc:Fallback>
                <p:oleObj name="Equation" r:id="rId30" imgW="914400" imgH="5588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4752975"/>
                        <a:ext cx="16541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9902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3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9875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9878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9657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9881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9884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Picture 15" descr="1998-1%20Q%2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923925"/>
            <a:ext cx="29257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Rectangle 18"/>
          <p:cNvSpPr>
            <a:spLocks noChangeArrowheads="1"/>
          </p:cNvSpPr>
          <p:nvPr/>
        </p:nvSpPr>
        <p:spPr bwMode="auto">
          <a:xfrm>
            <a:off x="325438" y="720725"/>
            <a:ext cx="44608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line AB is divided into 3 equal parts by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points C and D, as shown. </a:t>
            </a:r>
            <a:endParaRPr lang="en-GB" sz="18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 and B have co-ordinates (3, –1, 2) and (9, 2, –4).</a:t>
            </a:r>
            <a:endParaRPr lang="en-GB" sz="1800"/>
          </a:p>
          <a:p>
            <a:pPr algn="l" eaLnBrk="0" hangingPunct="0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a)	Find the components of  </a:t>
            </a:r>
            <a:r>
              <a:rPr lang="en-GB" sz="1800"/>
              <a:t>         and </a:t>
            </a:r>
          </a:p>
          <a:p>
            <a:pPr algn="l" eaLnBrk="0" hangingPunct="0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	Find the co-ordinates of C and D. </a:t>
            </a:r>
          </a:p>
        </p:txBody>
      </p:sp>
      <p:graphicFrame>
        <p:nvGraphicFramePr>
          <p:cNvPr id="79887" name="Object 17"/>
          <p:cNvGraphicFramePr>
            <a:graphicFrameLocks noChangeAspect="1"/>
          </p:cNvGraphicFramePr>
          <p:nvPr/>
        </p:nvGraphicFramePr>
        <p:xfrm>
          <a:off x="2720975" y="2019300"/>
          <a:ext cx="376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Equation" r:id="rId10" imgW="253780" imgH="203024" progId="Equation.DSMT4">
                  <p:embed/>
                </p:oleObj>
              </mc:Choice>
              <mc:Fallback>
                <p:oleObj name="Equation" r:id="rId10" imgW="253780" imgH="20302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019300"/>
                        <a:ext cx="376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3648075" y="2028825"/>
          <a:ext cx="3651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Equation" r:id="rId12" imgW="266353" imgH="215619" progId="Equation.DSMT4">
                  <p:embed/>
                </p:oleObj>
              </mc:Choice>
              <mc:Fallback>
                <p:oleObj name="Equation" r:id="rId12" imgW="266353" imgH="21561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28825"/>
                        <a:ext cx="3651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3" name="Object 21"/>
          <p:cNvGraphicFramePr>
            <a:graphicFrameLocks noChangeAspect="1"/>
          </p:cNvGraphicFramePr>
          <p:nvPr/>
        </p:nvGraphicFramePr>
        <p:xfrm>
          <a:off x="1166813" y="3119438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Equation" r:id="rId14" imgW="698197" imgH="215806" progId="Equation.DSMT4">
                  <p:embed/>
                </p:oleObj>
              </mc:Choice>
              <mc:Fallback>
                <p:oleObj name="Equation" r:id="rId14" imgW="698197" imgH="21580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3119438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4" name="Object 22"/>
          <p:cNvGraphicFramePr>
            <a:graphicFrameLocks noChangeAspect="1"/>
          </p:cNvGraphicFramePr>
          <p:nvPr/>
        </p:nvGraphicFramePr>
        <p:xfrm>
          <a:off x="2932113" y="2852738"/>
          <a:ext cx="11477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Equation" r:id="rId16" imgW="634725" imgH="558558" progId="Equation.DSMT4">
                  <p:embed/>
                </p:oleObj>
              </mc:Choice>
              <mc:Fallback>
                <p:oleObj name="Equation" r:id="rId16" imgW="634725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852738"/>
                        <a:ext cx="114776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5" name="Object 23"/>
          <p:cNvGraphicFramePr>
            <a:graphicFrameLocks noChangeAspect="1"/>
          </p:cNvGraphicFramePr>
          <p:nvPr/>
        </p:nvGraphicFramePr>
        <p:xfrm>
          <a:off x="4578350" y="2836863"/>
          <a:ext cx="20193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8" name="Equation" r:id="rId18" imgW="1117600" imgH="558800" progId="Equation.DSMT4">
                  <p:embed/>
                </p:oleObj>
              </mc:Choice>
              <mc:Fallback>
                <p:oleObj name="Equation" r:id="rId18" imgW="11176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2836863"/>
                        <a:ext cx="20193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44500" y="31305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44500" y="414972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82663" y="4198938"/>
            <a:ext cx="3397250" cy="371475"/>
            <a:chOff x="619" y="2645"/>
            <a:chExt cx="2140" cy="234"/>
          </a:xfrm>
        </p:grpSpPr>
        <p:sp>
          <p:nvSpPr>
            <p:cNvPr id="79900" name="Text Box 26"/>
            <p:cNvSpPr txBox="1">
              <a:spLocks noChangeArrowheads="1"/>
            </p:cNvSpPr>
            <p:nvPr/>
          </p:nvSpPr>
          <p:spPr bwMode="auto">
            <a:xfrm>
              <a:off x="619" y="2648"/>
              <a:ext cx="2140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/>
                <a:t>C is a displacement of         from A</a:t>
              </a:r>
            </a:p>
          </p:txBody>
        </p:sp>
        <p:graphicFrame>
          <p:nvGraphicFramePr>
            <p:cNvPr id="79901" name="Object 27"/>
            <p:cNvGraphicFramePr>
              <a:graphicFrameLocks noChangeAspect="1"/>
            </p:cNvGraphicFramePr>
            <p:nvPr/>
          </p:nvGraphicFramePr>
          <p:xfrm>
            <a:off x="1995" y="2645"/>
            <a:ext cx="259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09" name="Equation" r:id="rId20" imgW="266353" imgH="215619" progId="Equation.DSMT4">
                    <p:embed/>
                  </p:oleObj>
                </mc:Choice>
                <mc:Fallback>
                  <p:oleObj name="Equation" r:id="rId20" imgW="266353" imgH="215619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" y="2645"/>
                          <a:ext cx="259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301" name="Object 29"/>
          <p:cNvGraphicFramePr>
            <a:graphicFrameLocks noChangeAspect="1"/>
          </p:cNvGraphicFramePr>
          <p:nvPr/>
        </p:nvGraphicFramePr>
        <p:xfrm>
          <a:off x="4627563" y="3873500"/>
          <a:ext cx="15382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name="Equation" r:id="rId22" imgW="850900" imgH="558800" progId="Equation.DSMT4">
                  <p:embed/>
                </p:oleObj>
              </mc:Choice>
              <mc:Fallback>
                <p:oleObj name="Equation" r:id="rId22" imgW="850900" imgH="558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873500"/>
                        <a:ext cx="153828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2" name="Object 30"/>
          <p:cNvGraphicFramePr>
            <a:graphicFrameLocks noChangeAspect="1"/>
          </p:cNvGraphicFramePr>
          <p:nvPr/>
        </p:nvGraphicFramePr>
        <p:xfrm>
          <a:off x="6470650" y="4165600"/>
          <a:ext cx="1628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Equation" r:id="rId24" imgW="901309" imgH="203112" progId="Equation.DSMT4">
                  <p:embed/>
                </p:oleObj>
              </mc:Choice>
              <mc:Fallback>
                <p:oleObj name="Equation" r:id="rId24" imgW="901309" imgH="203112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4165600"/>
                        <a:ext cx="1628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982663" y="5018088"/>
            <a:ext cx="9969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similarly</a:t>
            </a:r>
          </a:p>
        </p:txBody>
      </p:sp>
      <p:graphicFrame>
        <p:nvGraphicFramePr>
          <p:cNvPr id="54306" name="Object 34"/>
          <p:cNvGraphicFramePr>
            <a:graphicFrameLocks noChangeAspect="1"/>
          </p:cNvGraphicFramePr>
          <p:nvPr/>
        </p:nvGraphicFramePr>
        <p:xfrm>
          <a:off x="2324100" y="4710113"/>
          <a:ext cx="14700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Equation" r:id="rId26" imgW="812447" imgH="558558" progId="Equation.DSMT4">
                  <p:embed/>
                </p:oleObj>
              </mc:Choice>
              <mc:Fallback>
                <p:oleObj name="Equation" r:id="rId26" imgW="812447" imgH="558558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710113"/>
                        <a:ext cx="147002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7" name="Object 35"/>
          <p:cNvGraphicFramePr>
            <a:graphicFrameLocks noChangeAspect="1"/>
          </p:cNvGraphicFramePr>
          <p:nvPr/>
        </p:nvGraphicFramePr>
        <p:xfrm>
          <a:off x="4287838" y="5068888"/>
          <a:ext cx="1812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3" name="Equation" r:id="rId28" imgW="1002865" imgH="203112" progId="Equation.DSMT4">
                  <p:embed/>
                </p:oleObj>
              </mc:Choice>
              <mc:Fallback>
                <p:oleObj name="Equation" r:id="rId28" imgW="1002865" imgH="20311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5068888"/>
                        <a:ext cx="1812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7" grpId="0"/>
      <p:bldP spid="5430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091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089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0902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846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0905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0908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5" descr="1997-1%20Q%2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20763"/>
            <a:ext cx="1876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0" name="Rectangle 16"/>
          <p:cNvSpPr>
            <a:spLocks noChangeArrowheads="1"/>
          </p:cNvSpPr>
          <p:nvPr/>
        </p:nvSpPr>
        <p:spPr bwMode="auto">
          <a:xfrm>
            <a:off x="295275" y="825500"/>
            <a:ext cx="6300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Relative to a suitable set of axes, the tops of three chimneys have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co-ordinates given by A(1, 3, 2), B(2, –1, 4) and C(4, –9, 8).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Show that A, B and C are collinear </a:t>
            </a:r>
          </a:p>
        </p:txBody>
      </p:sp>
      <p:graphicFrame>
        <p:nvGraphicFramePr>
          <p:cNvPr id="55313" name="Object 17"/>
          <p:cNvGraphicFramePr>
            <a:graphicFrameLocks noChangeAspect="1"/>
          </p:cNvGraphicFramePr>
          <p:nvPr/>
        </p:nvGraphicFramePr>
        <p:xfrm>
          <a:off x="717550" y="2678113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Equation" r:id="rId10" imgW="698197" imgH="215806" progId="Equation.DSMT4">
                  <p:embed/>
                </p:oleObj>
              </mc:Choice>
              <mc:Fallback>
                <p:oleObj name="Equation" r:id="rId10" imgW="698197" imgH="21580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678113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4" name="Object 18"/>
          <p:cNvGraphicFramePr>
            <a:graphicFrameLocks noChangeAspect="1"/>
          </p:cNvGraphicFramePr>
          <p:nvPr/>
        </p:nvGraphicFramePr>
        <p:xfrm>
          <a:off x="2482850" y="2411413"/>
          <a:ext cx="11477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Equation" r:id="rId12" imgW="634725" imgH="558558" progId="Equation.DSMT4">
                  <p:embed/>
                </p:oleObj>
              </mc:Choice>
              <mc:Fallback>
                <p:oleObj name="Equation" r:id="rId12" imgW="634725" imgH="55855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411413"/>
                        <a:ext cx="114776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4222750" y="2425700"/>
          <a:ext cx="20637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Equation" r:id="rId14" imgW="1143000" imgH="558800" progId="Equation.DSMT4">
                  <p:embed/>
                </p:oleObj>
              </mc:Choice>
              <mc:Fallback>
                <p:oleObj name="Equation" r:id="rId14" imgW="1143000" imgH="558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425700"/>
                        <a:ext cx="20637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649288" y="3795713"/>
          <a:ext cx="13096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Equation" r:id="rId16" imgW="723586" imgH="241195" progId="Equation.DSMT4">
                  <p:embed/>
                </p:oleObj>
              </mc:Choice>
              <mc:Fallback>
                <p:oleObj name="Equation" r:id="rId16" imgW="723586" imgH="24119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3795713"/>
                        <a:ext cx="13096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043113" y="3846513"/>
            <a:ext cx="61531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A is common.  A, B, C are collinear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1951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52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192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1926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0244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1929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1931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1932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Rectangle 19"/>
          <p:cNvSpPr>
            <a:spLocks noChangeArrowheads="1"/>
          </p:cNvSpPr>
          <p:nvPr/>
        </p:nvSpPr>
        <p:spPr bwMode="auto">
          <a:xfrm>
            <a:off x="331788" y="849313"/>
            <a:ext cx="5721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 is the point (2, –5, 6),  B is (6, –3, 4)  and  C is (12, 0, 1).  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Show that A, B and C are collinear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and determine the ratio in which B divides AC </a:t>
            </a:r>
          </a:p>
        </p:txBody>
      </p:sp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717550" y="2678113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Equation" r:id="rId9" imgW="698197" imgH="215806" progId="Equation.DSMT4">
                  <p:embed/>
                </p:oleObj>
              </mc:Choice>
              <mc:Fallback>
                <p:oleObj name="Equation" r:id="rId9" imgW="698197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678113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2428875" y="2411413"/>
          <a:ext cx="19272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Equation" r:id="rId11" imgW="1066800" imgH="558800" progId="Equation.DSMT4">
                  <p:embed/>
                </p:oleObj>
              </mc:Choice>
              <mc:Fallback>
                <p:oleObj name="Equation" r:id="rId11" imgW="1066800" imgH="558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411413"/>
                        <a:ext cx="192722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0" name="Object 22"/>
          <p:cNvGraphicFramePr>
            <a:graphicFrameLocks noChangeAspect="1"/>
          </p:cNvGraphicFramePr>
          <p:nvPr/>
        </p:nvGraphicFramePr>
        <p:xfrm>
          <a:off x="5046663" y="2425700"/>
          <a:ext cx="19256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Equation" r:id="rId13" imgW="1066800" imgH="558800" progId="Equation.DSMT4">
                  <p:embed/>
                </p:oleObj>
              </mc:Choice>
              <mc:Fallback>
                <p:oleObj name="Equation" r:id="rId13" imgW="1066800" imgH="558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425700"/>
                        <a:ext cx="192563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1" name="Object 23"/>
          <p:cNvGraphicFramePr>
            <a:graphicFrameLocks noChangeAspect="1"/>
          </p:cNvGraphicFramePr>
          <p:nvPr/>
        </p:nvGraphicFramePr>
        <p:xfrm>
          <a:off x="660400" y="3795713"/>
          <a:ext cx="12858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Equation" r:id="rId15" imgW="710891" imgH="241195" progId="Equation.DSMT4">
                  <p:embed/>
                </p:oleObj>
              </mc:Choice>
              <mc:Fallback>
                <p:oleObj name="Equation" r:id="rId15" imgW="710891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795713"/>
                        <a:ext cx="12858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2116138" y="3832225"/>
            <a:ext cx="6153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B is common.  A, B, C are collinear</a:t>
            </a:r>
          </a:p>
        </p:txBody>
      </p:sp>
      <p:graphicFrame>
        <p:nvGraphicFramePr>
          <p:cNvPr id="58393" name="Object 25"/>
          <p:cNvGraphicFramePr>
            <a:graphicFrameLocks noChangeAspect="1"/>
          </p:cNvGraphicFramePr>
          <p:nvPr/>
        </p:nvGraphicFramePr>
        <p:xfrm>
          <a:off x="847725" y="4603750"/>
          <a:ext cx="9620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Equation" r:id="rId17" imgW="533169" imgH="444307" progId="Equation.DSMT4">
                  <p:embed/>
                </p:oleObj>
              </mc:Choice>
              <mc:Fallback>
                <p:oleObj name="Equation" r:id="rId17" imgW="533169" imgH="444307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603750"/>
                        <a:ext cx="9620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228850" y="4508500"/>
            <a:ext cx="2797175" cy="922338"/>
            <a:chOff x="1551" y="2840"/>
            <a:chExt cx="1762" cy="581"/>
          </a:xfrm>
        </p:grpSpPr>
        <p:sp>
          <p:nvSpPr>
            <p:cNvPr id="81942" name="Line 27"/>
            <p:cNvSpPr>
              <a:spLocks noChangeShapeType="1"/>
            </p:cNvSpPr>
            <p:nvPr/>
          </p:nvSpPr>
          <p:spPr bwMode="auto">
            <a:xfrm flipV="1">
              <a:off x="1683" y="3063"/>
              <a:ext cx="1463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3" name="Oval 28"/>
            <p:cNvSpPr>
              <a:spLocks noChangeArrowheads="1"/>
            </p:cNvSpPr>
            <p:nvPr/>
          </p:nvSpPr>
          <p:spPr bwMode="auto">
            <a:xfrm>
              <a:off x="1637" y="3346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4" name="Oval 29"/>
            <p:cNvSpPr>
              <a:spLocks noChangeArrowheads="1"/>
            </p:cNvSpPr>
            <p:nvPr/>
          </p:nvSpPr>
          <p:spPr bwMode="auto">
            <a:xfrm>
              <a:off x="3099" y="3025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Oval 30"/>
            <p:cNvSpPr>
              <a:spLocks noChangeArrowheads="1"/>
            </p:cNvSpPr>
            <p:nvPr/>
          </p:nvSpPr>
          <p:spPr bwMode="auto">
            <a:xfrm>
              <a:off x="2315" y="3198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Text Box 31"/>
            <p:cNvSpPr txBox="1">
              <a:spLocks noChangeArrowheads="1"/>
            </p:cNvSpPr>
            <p:nvPr/>
          </p:nvSpPr>
          <p:spPr bwMode="auto">
            <a:xfrm>
              <a:off x="1551" y="3142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81947" name="Text Box 32"/>
            <p:cNvSpPr txBox="1">
              <a:spLocks noChangeArrowheads="1"/>
            </p:cNvSpPr>
            <p:nvPr/>
          </p:nvSpPr>
          <p:spPr bwMode="auto">
            <a:xfrm>
              <a:off x="2250" y="297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81948" name="Text Box 33"/>
            <p:cNvSpPr txBox="1">
              <a:spLocks noChangeArrowheads="1"/>
            </p:cNvSpPr>
            <p:nvPr/>
          </p:nvSpPr>
          <p:spPr bwMode="auto">
            <a:xfrm>
              <a:off x="3093" y="284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81949" name="Text Box 34"/>
            <p:cNvSpPr txBox="1">
              <a:spLocks noChangeArrowheads="1"/>
            </p:cNvSpPr>
            <p:nvPr/>
          </p:nvSpPr>
          <p:spPr bwMode="auto">
            <a:xfrm>
              <a:off x="1932" y="305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81950" name="Text Box 35"/>
            <p:cNvSpPr txBox="1">
              <a:spLocks noChangeArrowheads="1"/>
            </p:cNvSpPr>
            <p:nvPr/>
          </p:nvSpPr>
          <p:spPr bwMode="auto">
            <a:xfrm>
              <a:off x="2656" y="289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3</a:t>
              </a:r>
            </a:p>
          </p:txBody>
        </p:sp>
      </p:grp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4071938" y="5253038"/>
            <a:ext cx="2868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 divides AB in ratio 2 :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2" grpId="0" animBg="1"/>
      <p:bldP spid="5840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2965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294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295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8926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	</a:t>
            </a:r>
          </a:p>
        </p:txBody>
      </p:sp>
      <p:pic>
        <p:nvPicPr>
          <p:cNvPr id="82953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4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2955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2956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Rectangle 17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2958" name="Picture 16" descr="1994-1%20Q%2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090613"/>
            <a:ext cx="36306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9" name="Rectangle 18"/>
          <p:cNvSpPr>
            <a:spLocks noChangeArrowheads="1"/>
          </p:cNvSpPr>
          <p:nvPr/>
        </p:nvSpPr>
        <p:spPr bwMode="auto">
          <a:xfrm>
            <a:off x="17463" y="755650"/>
            <a:ext cx="5346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Relative to the top of a hill, three gliders</a:t>
            </a:r>
            <a:endParaRPr lang="en-GB" sz="20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have positions given by</a:t>
            </a:r>
            <a:endParaRPr lang="en-GB" sz="2000"/>
          </a:p>
          <a:p>
            <a:pPr algn="l" eaLnBrk="0" hangingPunct="0">
              <a:lnSpc>
                <a:spcPct val="17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R(–1, –8, –2),    S(2, –5, 4)   and   T(3, –4, 6).</a:t>
            </a:r>
            <a:endParaRPr lang="en-GB" sz="2000"/>
          </a:p>
          <a:p>
            <a:pPr algn="l" eaLnBrk="0" hangingPunct="0">
              <a:lnSpc>
                <a:spcPct val="17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Prove that R, S and T are collinear</a:t>
            </a:r>
            <a:r>
              <a:rPr lang="en-GB" sz="2000"/>
              <a:t> </a:t>
            </a:r>
          </a:p>
        </p:txBody>
      </p:sp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766763" y="3141663"/>
          <a:ext cx="1193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Equation" r:id="rId10" imgW="660113" imgH="215806" progId="Equation.DSMT4">
                  <p:embed/>
                </p:oleObj>
              </mc:Choice>
              <mc:Fallback>
                <p:oleObj name="Equation" r:id="rId10" imgW="660113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141663"/>
                        <a:ext cx="11938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2540000" y="2874963"/>
          <a:ext cx="16748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Equation" r:id="rId12" imgW="927100" imgH="558800" progId="Equation.DSMT4">
                  <p:embed/>
                </p:oleObj>
              </mc:Choice>
              <mc:Fallback>
                <p:oleObj name="Equation" r:id="rId12" imgW="927100" imgH="558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874963"/>
                        <a:ext cx="167481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21"/>
          <p:cNvGraphicFramePr>
            <a:graphicFrameLocks noChangeAspect="1"/>
          </p:cNvGraphicFramePr>
          <p:nvPr/>
        </p:nvGraphicFramePr>
        <p:xfrm>
          <a:off x="5033963" y="2874963"/>
          <a:ext cx="17192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9" name="Equation" r:id="rId14" imgW="952087" imgH="558558" progId="Equation.DSMT4">
                  <p:embed/>
                </p:oleObj>
              </mc:Choice>
              <mc:Fallback>
                <p:oleObj name="Equation" r:id="rId14" imgW="952087" imgH="55855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2874963"/>
                        <a:ext cx="171926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22"/>
          <p:cNvGraphicFramePr>
            <a:graphicFrameLocks noChangeAspect="1"/>
          </p:cNvGraphicFramePr>
          <p:nvPr/>
        </p:nvGraphicFramePr>
        <p:xfrm>
          <a:off x="696913" y="4259263"/>
          <a:ext cx="12398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Equation" r:id="rId16" imgW="685800" imgH="241300" progId="Equation.DSMT4">
                  <p:embed/>
                </p:oleObj>
              </mc:Choice>
              <mc:Fallback>
                <p:oleObj name="Equation" r:id="rId16" imgW="6858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259263"/>
                        <a:ext cx="123983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2130425" y="4295775"/>
            <a:ext cx="615156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R is common.  R, S, T are collinear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30845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Arial" pitchFamily="34" charset="0"/>
              </a:rPr>
              <a:t>You have completed all  </a:t>
            </a:r>
            <a:r>
              <a:rPr lang="en-GB">
                <a:latin typeface="Arial" pitchFamily="34" charset="0"/>
              </a:rPr>
              <a:t>8</a:t>
            </a:r>
            <a:r>
              <a:rPr lang="en-GB" sz="2000">
                <a:latin typeface="Arial" pitchFamily="34" charset="0"/>
              </a:rPr>
              <a:t>  questions in this section</a:t>
            </a:r>
          </a:p>
        </p:txBody>
      </p:sp>
      <p:sp>
        <p:nvSpPr>
          <p:cNvPr id="83971" name="AutoShape 3">
            <a:hlinkClick r:id="rId2" action="ppaction://hlinksldjump">
              <a:snd r:embed="rId3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450138" y="5872163"/>
            <a:ext cx="1160462" cy="341312"/>
          </a:xfrm>
          <a:prstGeom prst="curvedUpArrow">
            <a:avLst>
              <a:gd name="adj1" fmla="val 68000"/>
              <a:gd name="adj2" fmla="val 136000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383463" y="6343650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start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8397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13238" y="6122988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856163" y="6237288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721100" y="6237288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3977" name="Picture 9" descr="Round-Gel-Back">
            <a:hlinkClick r:id="" action="ppaction://hlinkshowjump?jump=previous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	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26908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Angle between two vectors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013200" y="45672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Continue</a:t>
            </a:r>
          </a:p>
        </p:txBody>
      </p:sp>
      <p:pic>
        <p:nvPicPr>
          <p:cNvPr id="84997" name="Picture 5" descr="Gel-button-round-arrow">
            <a:hlinkClick r:id="" action="ppaction://hlinkshowjump?jump=nextslide" highlightClick="1">
              <a:snd r:embed="rId2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195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5001" name="AutoShape 11">
            <a:hlinkClick r:id="rId4" action="ppaction://hlinksldjump">
              <a:snd r:embed="rId5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510463" y="5889625"/>
            <a:ext cx="1100137" cy="323850"/>
          </a:xfrm>
          <a:prstGeom prst="curvedUpArrow">
            <a:avLst>
              <a:gd name="adj1" fmla="val 67941"/>
              <a:gd name="adj2" fmla="val 135882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7383463" y="63436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6038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9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6019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6021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20511" name="Picture 31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8641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35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6024" name="Picture 42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Text Box 43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6026" name="Text Box 44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6027" name="Picture 45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Rectangle 46"/>
          <p:cNvSpPr>
            <a:spLocks noChangeArrowheads="1"/>
          </p:cNvSpPr>
          <p:nvPr/>
        </p:nvSpPr>
        <p:spPr bwMode="auto">
          <a:xfrm>
            <a:off x="371475" y="771525"/>
            <a:ext cx="6089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The diagram shows vectors  </a:t>
            </a:r>
            <a:r>
              <a:rPr lang="en-GB" b="1"/>
              <a:t>a</a:t>
            </a:r>
            <a:r>
              <a:rPr lang="en-GB"/>
              <a:t>  and  </a:t>
            </a:r>
            <a:r>
              <a:rPr lang="en-GB" b="1" i="1"/>
              <a:t>b</a:t>
            </a:r>
            <a:r>
              <a:rPr lang="en-GB"/>
              <a:t>. 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If  |</a:t>
            </a:r>
            <a:r>
              <a:rPr lang="en-GB" b="1" i="1"/>
              <a:t>a</a:t>
            </a:r>
            <a:r>
              <a:rPr lang="en-GB"/>
              <a:t>| = 5, |</a:t>
            </a:r>
            <a:r>
              <a:rPr lang="en-GB" b="1" i="1"/>
              <a:t>b</a:t>
            </a:r>
            <a:r>
              <a:rPr lang="en-GB"/>
              <a:t>| = 4  and  </a:t>
            </a:r>
            <a:r>
              <a:rPr lang="en-GB" b="1" i="1"/>
              <a:t>a</a:t>
            </a:r>
            <a:r>
              <a:rPr lang="en-GB"/>
              <a:t>.(</a:t>
            </a:r>
            <a:r>
              <a:rPr lang="en-GB" b="1" i="1"/>
              <a:t>a</a:t>
            </a:r>
            <a:r>
              <a:rPr lang="en-GB"/>
              <a:t> + </a:t>
            </a:r>
            <a:r>
              <a:rPr lang="en-GB" b="1" i="1"/>
              <a:t>b</a:t>
            </a:r>
            <a:r>
              <a:rPr lang="en-GB"/>
              <a:t>) = 36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Find the size of the acute angle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between  </a:t>
            </a:r>
            <a:r>
              <a:rPr lang="en-GB" b="1" i="1"/>
              <a:t>a</a:t>
            </a:r>
            <a:r>
              <a:rPr lang="en-GB"/>
              <a:t>  and  </a:t>
            </a:r>
            <a:r>
              <a:rPr lang="en-GB" b="1" i="1"/>
              <a:t>b</a:t>
            </a:r>
            <a:r>
              <a:rPr lang="en-GB"/>
              <a:t>. </a:t>
            </a:r>
          </a:p>
        </p:txBody>
      </p:sp>
      <p:pic>
        <p:nvPicPr>
          <p:cNvPr id="86029" name="Picture 47" descr="2003-2%20Q%2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008063"/>
            <a:ext cx="19843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0" name="Object 50"/>
          <p:cNvGraphicFramePr>
            <a:graphicFrameLocks noChangeAspect="1"/>
          </p:cNvGraphicFramePr>
          <p:nvPr/>
        </p:nvGraphicFramePr>
        <p:xfrm>
          <a:off x="679450" y="2970213"/>
          <a:ext cx="15827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9" imgW="799753" imgH="444307" progId="Equation.DSMT4">
                  <p:embed/>
                </p:oleObj>
              </mc:Choice>
              <mc:Fallback>
                <p:oleObj name="Equation" r:id="rId9" imgW="799753" imgH="444307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2970213"/>
                        <a:ext cx="158273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1" name="Object 51"/>
          <p:cNvGraphicFramePr>
            <a:graphicFrameLocks noChangeAspect="1"/>
          </p:cNvGraphicFramePr>
          <p:nvPr/>
        </p:nvGraphicFramePr>
        <p:xfrm>
          <a:off x="3267075" y="3116263"/>
          <a:ext cx="42529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1" name="Equation" r:id="rId11" imgW="1993900" imgH="203200" progId="Equation.DSMT4">
                  <p:embed/>
                </p:oleObj>
              </mc:Choice>
              <mc:Fallback>
                <p:oleObj name="Equation" r:id="rId11" imgW="1993900" imgH="203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116263"/>
                        <a:ext cx="42529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2" name="Object 52"/>
          <p:cNvGraphicFramePr>
            <a:graphicFrameLocks noChangeAspect="1"/>
          </p:cNvGraphicFramePr>
          <p:nvPr/>
        </p:nvGraphicFramePr>
        <p:xfrm>
          <a:off x="793750" y="4054475"/>
          <a:ext cx="20859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" name="Equation" r:id="rId13" imgW="977476" imgH="253890" progId="Equation.DSMT4">
                  <p:embed/>
                </p:oleObj>
              </mc:Choice>
              <mc:Fallback>
                <p:oleObj name="Equation" r:id="rId13" imgW="977476" imgH="25389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054475"/>
                        <a:ext cx="20859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3" name="Object 53"/>
          <p:cNvGraphicFramePr>
            <a:graphicFrameLocks noChangeAspect="1"/>
          </p:cNvGraphicFramePr>
          <p:nvPr/>
        </p:nvGraphicFramePr>
        <p:xfrm>
          <a:off x="3255963" y="4064000"/>
          <a:ext cx="23034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" name="Equation" r:id="rId15" imgW="1079032" imgH="203112" progId="Equation.DSMT4">
                  <p:embed/>
                </p:oleObj>
              </mc:Choice>
              <mc:Fallback>
                <p:oleObj name="Equation" r:id="rId15" imgW="1079032" imgH="203112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4064000"/>
                        <a:ext cx="23034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4" name="Object 54"/>
          <p:cNvGraphicFramePr>
            <a:graphicFrameLocks noChangeAspect="1"/>
          </p:cNvGraphicFramePr>
          <p:nvPr/>
        </p:nvGraphicFramePr>
        <p:xfrm>
          <a:off x="6205538" y="4078288"/>
          <a:ext cx="16256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Equation" r:id="rId17" imgW="761669" imgH="203112" progId="Equation.DSMT4">
                  <p:embed/>
                </p:oleObj>
              </mc:Choice>
              <mc:Fallback>
                <p:oleObj name="Equation" r:id="rId17" imgW="761669" imgH="203112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4078288"/>
                        <a:ext cx="16256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5" name="Object 55"/>
          <p:cNvGraphicFramePr>
            <a:graphicFrameLocks noChangeAspect="1"/>
          </p:cNvGraphicFramePr>
          <p:nvPr/>
        </p:nvGraphicFramePr>
        <p:xfrm>
          <a:off x="868363" y="4862513"/>
          <a:ext cx="15827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" name="Equation" r:id="rId19" imgW="799753" imgH="393529" progId="Equation.DSMT4">
                  <p:embed/>
                </p:oleObj>
              </mc:Choice>
              <mc:Fallback>
                <p:oleObj name="Equation" r:id="rId19" imgW="799753" imgH="393529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862513"/>
                        <a:ext cx="15827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6" name="Object 56"/>
          <p:cNvGraphicFramePr>
            <a:graphicFrameLocks noChangeAspect="1"/>
          </p:cNvGraphicFramePr>
          <p:nvPr/>
        </p:nvGraphicFramePr>
        <p:xfrm>
          <a:off x="2978150" y="4838700"/>
          <a:ext cx="20335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Equation" r:id="rId21" imgW="1028254" imgH="431613" progId="Equation.DSMT4">
                  <p:embed/>
                </p:oleObj>
              </mc:Choice>
              <mc:Fallback>
                <p:oleObj name="Equation" r:id="rId21" imgW="1028254" imgH="431613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4838700"/>
                        <a:ext cx="20335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7" name="Object 57"/>
          <p:cNvGraphicFramePr>
            <a:graphicFrameLocks noChangeAspect="1"/>
          </p:cNvGraphicFramePr>
          <p:nvPr/>
        </p:nvGraphicFramePr>
        <p:xfrm>
          <a:off x="5341938" y="5060950"/>
          <a:ext cx="1204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Equation" r:id="rId23" imgW="609336" imgH="177723" progId="Equation.DSMT4">
                  <p:embed/>
                </p:oleObj>
              </mc:Choice>
              <mc:Fallback>
                <p:oleObj name="Equation" r:id="rId23" imgW="609336" imgH="177723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5060950"/>
                        <a:ext cx="12049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706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704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0904" name="Picture 8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1974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7048" name="Picture 10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7051" name="Picture 13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17" descr="2002-2%20Q%2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917575"/>
            <a:ext cx="2390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3" name="Rectangle 18"/>
          <p:cNvSpPr>
            <a:spLocks noChangeArrowheads="1"/>
          </p:cNvSpPr>
          <p:nvPr/>
        </p:nvSpPr>
        <p:spPr bwMode="auto">
          <a:xfrm>
            <a:off x="354013" y="657225"/>
            <a:ext cx="6494462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diagram shows a square based pyramid of height 8 units.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Square OABC has a side length of 6 units.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co-ordinates of A and D are (6, 0, 0) and (3, 3, 8).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 lies on the </a:t>
            </a:r>
            <a:r>
              <a:rPr lang="en-GB" sz="1800" i="1"/>
              <a:t>y</a:t>
            </a:r>
            <a:r>
              <a:rPr lang="en-GB" sz="1800"/>
              <a:t>-axis.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	Write down the co-ordinates of B	</a:t>
            </a:r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	Determine the components of	</a:t>
            </a:r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c)	Calculate the size of angle ADB. </a:t>
            </a:r>
          </a:p>
        </p:txBody>
      </p:sp>
      <p:sp>
        <p:nvSpPr>
          <p:cNvPr id="87054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55" name="Object 19"/>
          <p:cNvGraphicFramePr>
            <a:graphicFrameLocks noChangeAspect="1"/>
          </p:cNvGraphicFramePr>
          <p:nvPr/>
        </p:nvGraphicFramePr>
        <p:xfrm>
          <a:off x="3248025" y="2684463"/>
          <a:ext cx="12017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8" name="Equation" r:id="rId9" imgW="838200" imgH="241300" progId="Equation.DSMT4">
                  <p:embed/>
                </p:oleObj>
              </mc:Choice>
              <mc:Fallback>
                <p:oleObj name="Equation" r:id="rId9" imgW="8382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2684463"/>
                        <a:ext cx="120173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01638" y="32654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938213" y="324485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FF3300"/>
                </a:solidFill>
              </a:rPr>
              <a:t>B(6, 6, 0)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941638" y="3271838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80921" name="Object 25"/>
          <p:cNvGraphicFramePr>
            <a:graphicFrameLocks noChangeAspect="1"/>
          </p:cNvGraphicFramePr>
          <p:nvPr/>
        </p:nvGraphicFramePr>
        <p:xfrm>
          <a:off x="3544888" y="3021013"/>
          <a:ext cx="11461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9" name="Equation" r:id="rId11" imgW="634725" imgH="558558" progId="Equation.DSMT4">
                  <p:embed/>
                </p:oleObj>
              </mc:Choice>
              <mc:Fallback>
                <p:oleObj name="Equation" r:id="rId11" imgW="634725" imgH="558558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3021013"/>
                        <a:ext cx="11461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2" name="Object 26"/>
          <p:cNvGraphicFramePr>
            <a:graphicFrameLocks noChangeAspect="1"/>
          </p:cNvGraphicFramePr>
          <p:nvPr/>
        </p:nvGraphicFramePr>
        <p:xfrm>
          <a:off x="5159375" y="3021013"/>
          <a:ext cx="116998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Equation" r:id="rId13" imgW="647700" imgH="558800" progId="Equation.DSMT4">
                  <p:embed/>
                </p:oleObj>
              </mc:Choice>
              <mc:Fallback>
                <p:oleObj name="Equation" r:id="rId13" imgW="647700" imgH="55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3021013"/>
                        <a:ext cx="116998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401638" y="41925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c)</a:t>
            </a:r>
          </a:p>
        </p:txBody>
      </p:sp>
      <p:graphicFrame>
        <p:nvGraphicFramePr>
          <p:cNvPr id="80924" name="Object 28"/>
          <p:cNvGraphicFramePr>
            <a:graphicFrameLocks noChangeAspect="1"/>
          </p:cNvGraphicFramePr>
          <p:nvPr/>
        </p:nvGraphicFramePr>
        <p:xfrm>
          <a:off x="1011238" y="3943350"/>
          <a:ext cx="210978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1" name="Equation" r:id="rId15" imgW="1066337" imgH="533169" progId="Equation.DSMT4">
                  <p:embed/>
                </p:oleObj>
              </mc:Choice>
              <mc:Fallback>
                <p:oleObj name="Equation" r:id="rId15" imgW="1066337" imgH="53316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943350"/>
                        <a:ext cx="2109787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6" name="Object 30"/>
          <p:cNvGraphicFramePr>
            <a:graphicFrameLocks noChangeAspect="1"/>
          </p:cNvGraphicFramePr>
          <p:nvPr/>
        </p:nvGraphicFramePr>
        <p:xfrm>
          <a:off x="3768725" y="4022725"/>
          <a:ext cx="25638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Equation" r:id="rId17" imgW="1409700" imgH="558800" progId="Equation.DSMT4">
                  <p:embed/>
                </p:oleObj>
              </mc:Choice>
              <mc:Fallback>
                <p:oleObj name="Equation" r:id="rId17" imgW="1409700" imgH="558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4022725"/>
                        <a:ext cx="256381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8" name="Object 32"/>
          <p:cNvGraphicFramePr>
            <a:graphicFrameLocks noChangeAspect="1"/>
          </p:cNvGraphicFramePr>
          <p:nvPr/>
        </p:nvGraphicFramePr>
        <p:xfrm>
          <a:off x="990600" y="5175250"/>
          <a:ext cx="19002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Equation" r:id="rId19" imgW="1054100" imgH="419100" progId="Equation.DSMT4">
                  <p:embed/>
                </p:oleObj>
              </mc:Choice>
              <mc:Fallback>
                <p:oleObj name="Equation" r:id="rId19" imgW="1054100" imgH="4191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75250"/>
                        <a:ext cx="19002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9" name="Object 33"/>
          <p:cNvGraphicFramePr>
            <a:graphicFrameLocks noChangeAspect="1"/>
          </p:cNvGraphicFramePr>
          <p:nvPr/>
        </p:nvGraphicFramePr>
        <p:xfrm>
          <a:off x="3687763" y="5364163"/>
          <a:ext cx="11001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Equation" r:id="rId21" imgW="609336" imgH="177723" progId="Equation.DSMT4">
                  <p:embed/>
                </p:oleObj>
              </mc:Choice>
              <mc:Fallback>
                <p:oleObj name="Equation" r:id="rId21" imgW="609336" imgH="177723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5364163"/>
                        <a:ext cx="11001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0918" grpId="0"/>
      <p:bldP spid="80919" grpId="0"/>
      <p:bldP spid="809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808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806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1928" name="Picture 8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9371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8072" name="Picture 10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8074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8075" name="Picture 13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6" name="Picture 14" descr="2001-2%20Q%2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347663" y="627063"/>
            <a:ext cx="584676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 box in the shape of a cuboid designed with circles of different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sizes on each face.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diagram shows three of the circles, where the origin represents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one of the corners of the cuboid.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centres of the circles are A(6, 0, 7), B(0, 5, 6) and C(4, 5, 0)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Find the size of angle ABC </a:t>
            </a: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2617788" y="2892425"/>
          <a:ext cx="1031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Equation" r:id="rId9" imgW="698500" imgH="711200" progId="Equation.DSMT4">
                  <p:embed/>
                </p:oleObj>
              </mc:Choice>
              <mc:Fallback>
                <p:oleObj name="Equation" r:id="rId9" imgW="698500" imgH="71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892425"/>
                        <a:ext cx="10318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48113" y="2863850"/>
          <a:ext cx="10699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Equation" r:id="rId11" imgW="723586" imgH="710891" progId="Equation.DSMT4">
                  <p:embed/>
                </p:oleObj>
              </mc:Choice>
              <mc:Fallback>
                <p:oleObj name="Equation" r:id="rId11" imgW="723586" imgH="71089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2863850"/>
                        <a:ext cx="10699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88950" y="3178175"/>
            <a:ext cx="1766888" cy="785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Vectors to point</a:t>
            </a:r>
          </a:p>
          <a:p>
            <a:pPr eaLnBrk="1" hangingPunct="1"/>
            <a:r>
              <a:rPr lang="en-GB" sz="1800"/>
              <a:t>away from vertex</a:t>
            </a: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5487988" y="3452813"/>
          <a:ext cx="31384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Equation" r:id="rId13" imgW="1511300" imgH="241300" progId="Equation.DSMT4">
                  <p:embed/>
                </p:oleObj>
              </mc:Choice>
              <mc:Fallback>
                <p:oleObj name="Equation" r:id="rId13" imgW="15113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3452813"/>
                        <a:ext cx="31384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554038" y="4144963"/>
          <a:ext cx="29479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Equation" r:id="rId15" imgW="1586811" imgH="304668" progId="Equation.DSMT4">
                  <p:embed/>
                </p:oleObj>
              </mc:Choice>
              <mc:Fallback>
                <p:oleObj name="Equation" r:id="rId15" imgW="1586811" imgH="304668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144963"/>
                        <a:ext cx="294798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4232275" y="4144963"/>
          <a:ext cx="26177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2" name="Equation" r:id="rId17" imgW="1409088" imgH="304668" progId="Equation.DSMT4">
                  <p:embed/>
                </p:oleObj>
              </mc:Choice>
              <mc:Fallback>
                <p:oleObj name="Equation" r:id="rId17" imgW="1409088" imgH="30466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4144963"/>
                        <a:ext cx="26177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2" name="Object 22"/>
          <p:cNvGraphicFramePr>
            <a:graphicFrameLocks noChangeAspect="1"/>
          </p:cNvGraphicFramePr>
          <p:nvPr/>
        </p:nvGraphicFramePr>
        <p:xfrm>
          <a:off x="736600" y="4956175"/>
          <a:ext cx="21097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3" name="Equation" r:id="rId19" imgW="1066800" imgH="419100" progId="Equation.DSMT4">
                  <p:embed/>
                </p:oleObj>
              </mc:Choice>
              <mc:Fallback>
                <p:oleObj name="Equation" r:id="rId19" imgW="1066800" imgH="419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956175"/>
                        <a:ext cx="21097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3" name="Object 23"/>
          <p:cNvGraphicFramePr>
            <a:graphicFrameLocks noChangeAspect="1"/>
          </p:cNvGraphicFramePr>
          <p:nvPr/>
        </p:nvGraphicFramePr>
        <p:xfrm>
          <a:off x="3943350" y="5194300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4" name="Equation" r:id="rId21" imgW="609336" imgH="177723" progId="Equation.DSMT4">
                  <p:embed/>
                </p:oleObj>
              </mc:Choice>
              <mc:Fallback>
                <p:oleObj name="Equation" r:id="rId21" imgW="609336" imgH="17772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194300"/>
                        <a:ext cx="1206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82675" y="2759075"/>
            <a:ext cx="4597400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p</a:t>
            </a:r>
            <a:r>
              <a:rPr lang="en-GB" sz="2800" dirty="0">
                <a:latin typeface="+mj-lt"/>
              </a:rPr>
              <a:t> is a position vector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of the point P that divides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AB in the ratio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m : 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then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379538" y="5294313"/>
          <a:ext cx="3973512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4" imgW="1333500" imgH="393700" progId="Equation.DSMT4">
                  <p:embed/>
                </p:oleObj>
              </mc:Choice>
              <mc:Fallback>
                <p:oleObj name="Equation" r:id="rId4" imgW="1333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5294313"/>
                        <a:ext cx="3973512" cy="1274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3763" y="3763963"/>
            <a:ext cx="463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27325"/>
            <a:ext cx="373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n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61038" y="4602163"/>
            <a:ext cx="136525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4725" y="2103438"/>
            <a:ext cx="38179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Summarising we have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  <p:bldP spid="10" grpId="0"/>
      <p:bldP spid="14" grpId="0"/>
      <p:bldP spid="15" grpId="0"/>
      <p:bldP spid="16" grpId="0" animBg="1"/>
      <p:bldP spid="17" grpId="0" animBg="1"/>
      <p:bldP spid="19" grpId="0" animBg="1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9113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14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909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2952" name="Picture 8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7197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9096" name="Picture 10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9098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9099" name="Picture 13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0" name="Rectangle 15"/>
          <p:cNvSpPr>
            <a:spLocks noChangeArrowheads="1"/>
          </p:cNvSpPr>
          <p:nvPr/>
        </p:nvSpPr>
        <p:spPr bwMode="auto">
          <a:xfrm>
            <a:off x="349250" y="587375"/>
            <a:ext cx="627062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 cuboid measuring  11cm  by  5 cm  by  7 cm</a:t>
            </a:r>
            <a:r>
              <a:rPr lang="en-GB" sz="1800" b="1">
                <a:cs typeface="Times New Roman" pitchFamily="18" charset="0"/>
              </a:rPr>
              <a:t> </a:t>
            </a:r>
            <a:r>
              <a:rPr lang="en-GB" sz="1800">
                <a:cs typeface="Times New Roman" pitchFamily="18" charset="0"/>
              </a:rPr>
              <a:t>is placed centrally on top of another cuboid measuring</a:t>
            </a:r>
            <a:r>
              <a:rPr lang="en-GB" sz="1800" b="1">
                <a:cs typeface="Times New Roman" pitchFamily="18" charset="0"/>
              </a:rPr>
              <a:t>  </a:t>
            </a:r>
            <a:r>
              <a:rPr lang="en-GB" sz="1800">
                <a:cs typeface="Times New Roman" pitchFamily="18" charset="0"/>
              </a:rPr>
              <a:t>17 cm  by  9  cm  by  8 cm.</a:t>
            </a:r>
            <a:endParaRPr lang="en-GB" sz="1800"/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Co-ordinate axes are taken as shown.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  The point A has co-ordinates (0, 9, 8)  and C has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co-ordinates (17, 0, 8).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Write down the co-ordinates of B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  Calculate the size of angle ABC. </a:t>
            </a:r>
          </a:p>
        </p:txBody>
      </p:sp>
      <p:pic>
        <p:nvPicPr>
          <p:cNvPr id="89101" name="Picture 17" descr="2000-2%20Q%2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54"/>
          <a:stretch>
            <a:fillRect/>
          </a:stretch>
        </p:blipFill>
        <p:spPr bwMode="auto">
          <a:xfrm>
            <a:off x="6569075" y="106363"/>
            <a:ext cx="2282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14" descr="2000-2%20Q%2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3"/>
          <a:stretch>
            <a:fillRect/>
          </a:stretch>
        </p:blipFill>
        <p:spPr bwMode="auto">
          <a:xfrm>
            <a:off x="5986463" y="2103438"/>
            <a:ext cx="31623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1008063" y="3584575"/>
          <a:ext cx="15001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Equation" r:id="rId10" imgW="698197" imgH="203112" progId="Equation.DSMT4">
                  <p:embed/>
                </p:oleObj>
              </mc:Choice>
              <mc:Fallback>
                <p:oleObj name="Equation" r:id="rId10" imgW="698197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584575"/>
                        <a:ext cx="15001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0213" y="35702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913063" y="3590925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4897438" y="3343275"/>
          <a:ext cx="1031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Equation" r:id="rId12" imgW="698500" imgH="711200" progId="Equation.DSMT4">
                  <p:embed/>
                </p:oleObj>
              </mc:Choice>
              <mc:Fallback>
                <p:oleObj name="Equation" r:id="rId12" imgW="698500" imgH="71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3343275"/>
                        <a:ext cx="10318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498850" y="3328988"/>
          <a:ext cx="10699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Equation" r:id="rId14" imgW="723586" imgH="710891" progId="Equation.DSMT4">
                  <p:embed/>
                </p:oleObj>
              </mc:Choice>
              <mc:Fallback>
                <p:oleObj name="Equation" r:id="rId14" imgW="723586" imgH="71089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328988"/>
                        <a:ext cx="10699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7" name="Object 23"/>
          <p:cNvGraphicFramePr>
            <a:graphicFrameLocks noChangeAspect="1"/>
          </p:cNvGraphicFramePr>
          <p:nvPr/>
        </p:nvGraphicFramePr>
        <p:xfrm>
          <a:off x="877888" y="4425950"/>
          <a:ext cx="32289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Equation" r:id="rId16" imgW="1841500" imgH="241300" progId="Equation.DSMT4">
                  <p:embed/>
                </p:oleObj>
              </mc:Choice>
              <mc:Fallback>
                <p:oleObj name="Equation" r:id="rId16" imgW="1841500" imgH="241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425950"/>
                        <a:ext cx="32289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9" name="Object 25"/>
          <p:cNvGraphicFramePr>
            <a:graphicFrameLocks noChangeAspect="1"/>
          </p:cNvGraphicFramePr>
          <p:nvPr/>
        </p:nvGraphicFramePr>
        <p:xfrm>
          <a:off x="4837113" y="4437063"/>
          <a:ext cx="32099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Equation" r:id="rId18" imgW="1790700" imgH="304800" progId="Equation.DSMT4">
                  <p:embed/>
                </p:oleObj>
              </mc:Choice>
              <mc:Fallback>
                <p:oleObj name="Equation" r:id="rId18" imgW="1790700" imgH="304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437063"/>
                        <a:ext cx="32099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0" name="Object 26"/>
          <p:cNvGraphicFramePr>
            <a:graphicFrameLocks noChangeAspect="1"/>
          </p:cNvGraphicFramePr>
          <p:nvPr/>
        </p:nvGraphicFramePr>
        <p:xfrm>
          <a:off x="706438" y="5145088"/>
          <a:ext cx="30273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Equation" r:id="rId20" imgW="1675673" imgH="304668" progId="Equation.DSMT4">
                  <p:embed/>
                </p:oleObj>
              </mc:Choice>
              <mc:Fallback>
                <p:oleObj name="Equation" r:id="rId20" imgW="1675673" imgH="304668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5145088"/>
                        <a:ext cx="30273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1" name="Object 27"/>
          <p:cNvGraphicFramePr>
            <a:graphicFrameLocks noChangeAspect="1"/>
          </p:cNvGraphicFramePr>
          <p:nvPr/>
        </p:nvGraphicFramePr>
        <p:xfrm>
          <a:off x="3970338" y="5029200"/>
          <a:ext cx="20748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22" imgW="1206500" imgH="419100" progId="Equation.DSMT4">
                  <p:embed/>
                </p:oleObj>
              </mc:Choice>
              <mc:Fallback>
                <p:oleObj name="Equation" r:id="rId22" imgW="1206500" imgH="419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5029200"/>
                        <a:ext cx="207486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2" name="Object 28"/>
          <p:cNvGraphicFramePr>
            <a:graphicFrameLocks noChangeAspect="1"/>
          </p:cNvGraphicFramePr>
          <p:nvPr/>
        </p:nvGraphicFramePr>
        <p:xfrm>
          <a:off x="6554788" y="5237163"/>
          <a:ext cx="10493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2" name="Equation" r:id="rId24" imgW="609336" imgH="177723" progId="Equation.DSMT4">
                  <p:embed/>
                </p:oleObj>
              </mc:Choice>
              <mc:Fallback>
                <p:oleObj name="Equation" r:id="rId24" imgW="609336" imgH="17772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5237163"/>
                        <a:ext cx="10493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6" descr="1998-2%20Q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941388"/>
            <a:ext cx="31162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5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0145" name="Picture 3" descr="Round-button-yell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0116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3976" name="Picture 8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603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0121" name="Picture 10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0124" name="Picture 13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Rectangle 15"/>
          <p:cNvSpPr>
            <a:spLocks noChangeArrowheads="1"/>
          </p:cNvSpPr>
          <p:nvPr/>
        </p:nvSpPr>
        <p:spPr bwMode="auto">
          <a:xfrm>
            <a:off x="349250" y="746125"/>
            <a:ext cx="649446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 triangle ABC has vertices  A(2, –1, 3), B(3, 6, 5) and C(6, 6, –2).</a:t>
            </a:r>
          </a:p>
          <a:p>
            <a:pPr algn="l">
              <a:lnSpc>
                <a:spcPct val="20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	Find              and	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	Calculate the size of angle BAC.	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c)	Hence find the area of the triangle. </a:t>
            </a:r>
          </a:p>
        </p:txBody>
      </p:sp>
      <p:graphicFrame>
        <p:nvGraphicFramePr>
          <p:cNvPr id="90126" name="Object 17"/>
          <p:cNvGraphicFramePr>
            <a:graphicFrameLocks noChangeAspect="1"/>
          </p:cNvGraphicFramePr>
          <p:nvPr/>
        </p:nvGraphicFramePr>
        <p:xfrm>
          <a:off x="1168400" y="1271588"/>
          <a:ext cx="496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7" name="Equation" r:id="rId9" imgW="253780" imgH="203024" progId="Equation.DSMT4">
                  <p:embed/>
                </p:oleObj>
              </mc:Choice>
              <mc:Fallback>
                <p:oleObj name="Equation" r:id="rId9" imgW="253780" imgH="20302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271588"/>
                        <a:ext cx="4968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7" name="Object 19"/>
          <p:cNvGraphicFramePr>
            <a:graphicFrameLocks noChangeAspect="1"/>
          </p:cNvGraphicFramePr>
          <p:nvPr/>
        </p:nvGraphicFramePr>
        <p:xfrm>
          <a:off x="2332038" y="1282700"/>
          <a:ext cx="5207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Equation" r:id="rId11" imgW="266353" imgH="215619" progId="Equation.DSMT4">
                  <p:embed/>
                </p:oleObj>
              </mc:Choice>
              <mc:Fallback>
                <p:oleObj name="Equation" r:id="rId11" imgW="266353" imgH="21561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282700"/>
                        <a:ext cx="5207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8" name="Object 20"/>
          <p:cNvGraphicFramePr>
            <a:graphicFrameLocks noChangeAspect="1"/>
          </p:cNvGraphicFramePr>
          <p:nvPr/>
        </p:nvGraphicFramePr>
        <p:xfrm>
          <a:off x="885825" y="2614613"/>
          <a:ext cx="15763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9" name="Equation" r:id="rId13" imgW="1066800" imgH="711200" progId="Equation.DSMT4">
                  <p:embed/>
                </p:oleObj>
              </mc:Choice>
              <mc:Fallback>
                <p:oleObj name="Equation" r:id="rId13" imgW="1066800" imgH="71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614613"/>
                        <a:ext cx="157638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17513" y="29067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2857500" y="2614613"/>
          <a:ext cx="17081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0" name="Equation" r:id="rId15" imgW="1155700" imgH="711200" progId="Equation.DSMT4">
                  <p:embed/>
                </p:oleObj>
              </mc:Choice>
              <mc:Fallback>
                <p:oleObj name="Equation" r:id="rId15" imgW="1155700" imgH="71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614613"/>
                        <a:ext cx="17081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17513" y="3916363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947738" y="3917950"/>
          <a:ext cx="243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1" name="Equation" r:id="rId17" imgW="1651000" imgH="317500" progId="Equation.DSMT4">
                  <p:embed/>
                </p:oleObj>
              </mc:Choice>
              <mc:Fallback>
                <p:oleObj name="Equation" r:id="rId17" imgW="1651000" imgH="3175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917950"/>
                        <a:ext cx="2438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3760788" y="3913188"/>
          <a:ext cx="10683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2" name="Equation" r:id="rId19" imgW="723586" imgH="304668" progId="Equation.DSMT4">
                  <p:embed/>
                </p:oleObj>
              </mc:Choice>
              <mc:Fallback>
                <p:oleObj name="Equation" r:id="rId19" imgW="723586" imgH="304668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3913188"/>
                        <a:ext cx="10683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5149850" y="3905250"/>
          <a:ext cx="23796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3" name="Equation" r:id="rId21" imgW="1612900" imgH="241300" progId="Equation.DSMT4">
                  <p:embed/>
                </p:oleObj>
              </mc:Choice>
              <mc:Fallback>
                <p:oleObj name="Equation" r:id="rId21" imgW="1612900" imgH="241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905250"/>
                        <a:ext cx="23796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5" name="Object 27"/>
          <p:cNvGraphicFramePr>
            <a:graphicFrameLocks noChangeAspect="1"/>
          </p:cNvGraphicFramePr>
          <p:nvPr/>
        </p:nvGraphicFramePr>
        <p:xfrm>
          <a:off x="960438" y="4414838"/>
          <a:ext cx="25495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4" name="Equation" r:id="rId23" imgW="1625600" imgH="419100" progId="Equation.DSMT4">
                  <p:embed/>
                </p:oleObj>
              </mc:Choice>
              <mc:Fallback>
                <p:oleObj name="Equation" r:id="rId23" imgW="1625600" imgH="419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14838"/>
                        <a:ext cx="254952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6" name="Object 28"/>
          <p:cNvGraphicFramePr>
            <a:graphicFrameLocks noChangeAspect="1"/>
          </p:cNvGraphicFramePr>
          <p:nvPr/>
        </p:nvGraphicFramePr>
        <p:xfrm>
          <a:off x="3838575" y="4538663"/>
          <a:ext cx="2390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5" name="Equation" r:id="rId25" imgW="1524000" imgH="228600" progId="Equation.DSMT4">
                  <p:embed/>
                </p:oleObj>
              </mc:Choice>
              <mc:Fallback>
                <p:oleObj name="Equation" r:id="rId25" imgW="15240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4538663"/>
                        <a:ext cx="2390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375400" y="4514850"/>
            <a:ext cx="1725613" cy="366713"/>
            <a:chOff x="4016" y="2844"/>
            <a:chExt cx="1087" cy="231"/>
          </a:xfrm>
        </p:grpSpPr>
        <p:graphicFrame>
          <p:nvGraphicFramePr>
            <p:cNvPr id="90143" name="Object 29"/>
            <p:cNvGraphicFramePr>
              <a:graphicFrameLocks noChangeAspect="1"/>
            </p:cNvGraphicFramePr>
            <p:nvPr/>
          </p:nvGraphicFramePr>
          <p:xfrm>
            <a:off x="4676" y="2870"/>
            <a:ext cx="427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6" name="Equation" r:id="rId27" imgW="431613" imgH="203112" progId="Equation.DSMT4">
                    <p:embed/>
                  </p:oleObj>
                </mc:Choice>
                <mc:Fallback>
                  <p:oleObj name="Equation" r:id="rId27" imgW="431613" imgH="203112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6" y="2870"/>
                          <a:ext cx="427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44" name="Text Box 30"/>
            <p:cNvSpPr txBox="1">
              <a:spLocks noChangeArrowheads="1"/>
            </p:cNvSpPr>
            <p:nvPr/>
          </p:nvSpPr>
          <p:spPr bwMode="auto">
            <a:xfrm>
              <a:off x="4016" y="2844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>
                  <a:solidFill>
                    <a:schemeClr val="accent2"/>
                  </a:solidFill>
                  <a:sym typeface="Symbol" pitchFamily="18" charset="2"/>
                </a:rPr>
                <a:t> BAC = 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444500" y="52292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c)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035050" y="5267325"/>
            <a:ext cx="1843088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Area of </a:t>
            </a:r>
            <a:r>
              <a:rPr lang="en-GB" sz="1800">
                <a:sym typeface="Symbol" pitchFamily="18" charset="2"/>
              </a:rPr>
              <a:t> ABC = </a:t>
            </a:r>
          </a:p>
        </p:txBody>
      </p:sp>
      <p:graphicFrame>
        <p:nvGraphicFramePr>
          <p:cNvPr id="84002" name="Object 34"/>
          <p:cNvGraphicFramePr>
            <a:graphicFrameLocks noChangeAspect="1"/>
          </p:cNvGraphicFramePr>
          <p:nvPr/>
        </p:nvGraphicFramePr>
        <p:xfrm>
          <a:off x="2989263" y="5178425"/>
          <a:ext cx="10715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7" name="Equation" r:id="rId29" imgW="634449" imgH="317225" progId="Equation.DSMT4">
                  <p:embed/>
                </p:oleObj>
              </mc:Choice>
              <mc:Fallback>
                <p:oleObj name="Equation" r:id="rId29" imgW="634449" imgH="317225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5178425"/>
                        <a:ext cx="107156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3" name="Object 35"/>
          <p:cNvGraphicFramePr>
            <a:graphicFrameLocks noChangeAspect="1"/>
          </p:cNvGraphicFramePr>
          <p:nvPr/>
        </p:nvGraphicFramePr>
        <p:xfrm>
          <a:off x="4206875" y="5153025"/>
          <a:ext cx="20351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" name="Equation" r:id="rId31" imgW="1205977" imgH="317362" progId="Equation.DSMT4">
                  <p:embed/>
                </p:oleObj>
              </mc:Choice>
              <mc:Fallback>
                <p:oleObj name="Equation" r:id="rId31" imgW="1205977" imgH="31736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5153025"/>
                        <a:ext cx="20351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4" name="Object 36"/>
          <p:cNvGraphicFramePr>
            <a:graphicFrameLocks noChangeAspect="1"/>
          </p:cNvGraphicFramePr>
          <p:nvPr/>
        </p:nvGraphicFramePr>
        <p:xfrm>
          <a:off x="6381750" y="5203825"/>
          <a:ext cx="13493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9" name="Equation" r:id="rId33" imgW="799753" imgH="215806" progId="Equation.DSMT4">
                  <p:embed/>
                </p:oleObj>
              </mc:Choice>
              <mc:Fallback>
                <p:oleObj name="Equation" r:id="rId33" imgW="799753" imgH="215806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203825"/>
                        <a:ext cx="13493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4000" grpId="0"/>
      <p:bldP spid="840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725613" y="3890963"/>
          <a:ext cx="2089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890963"/>
                        <a:ext cx="2089150" cy="1082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7925" y="3575050"/>
            <a:ext cx="4032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04138" y="2490788"/>
            <a:ext cx="4048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61038" y="4602163"/>
            <a:ext cx="136525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454900" y="3308350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04063" y="29289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5411788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A and B have coordinates (-1,5)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and (4,10) respectively.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Find P if AP : PB is 3:2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9738" y="5186363"/>
          <a:ext cx="33162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6" imgW="1371600" imgH="457200" progId="Equation.DSMT4">
                  <p:embed/>
                </p:oleObj>
              </mc:Choice>
              <mc:Fallback>
                <p:oleObj name="Equation" r:id="rId6" imgW="1371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5186363"/>
                        <a:ext cx="3316287" cy="1296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027613" y="5189538"/>
          <a:ext cx="18240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8" imgW="1016000" imgH="660400" progId="Equation.DSMT4">
                  <p:embed/>
                </p:oleObj>
              </mc:Choice>
              <mc:Fallback>
                <p:oleObj name="Equation" r:id="rId8" imgW="10160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5189538"/>
                        <a:ext cx="1824037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851650" y="5189538"/>
          <a:ext cx="14366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10" imgW="799753" imgH="660113" progId="Equation.DSMT4">
                  <p:embed/>
                </p:oleObj>
              </mc:Choice>
              <mc:Fallback>
                <p:oleObj name="Equation" r:id="rId10" imgW="799753" imgH="6601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5189538"/>
                        <a:ext cx="1436688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 animBg="1"/>
      <p:bldP spid="17" grpId="0" animBg="1"/>
      <p:bldP spid="19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2490788" y="4956175"/>
            <a:ext cx="4633912" cy="1536700"/>
            <a:chOff x="2490932" y="4955619"/>
            <a:chExt cx="4633731" cy="1536621"/>
          </a:xfrm>
        </p:grpSpPr>
        <p:sp>
          <p:nvSpPr>
            <p:cNvPr id="26639" name="Parallelogram 93"/>
            <p:cNvSpPr>
              <a:spLocks noChangeArrowheads="1"/>
            </p:cNvSpPr>
            <p:nvPr/>
          </p:nvSpPr>
          <p:spPr bwMode="auto">
            <a:xfrm>
              <a:off x="4945343" y="5332094"/>
              <a:ext cx="2179320" cy="579120"/>
            </a:xfrm>
            <a:prstGeom prst="parallelogram">
              <a:avLst>
                <a:gd name="adj" fmla="val 133888"/>
              </a:avLst>
            </a:prstGeom>
            <a:solidFill>
              <a:srgbClr val="4D4D4D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6640" name="Straight Connector 94"/>
            <p:cNvCxnSpPr>
              <a:cxnSpLocks noChangeShapeType="1"/>
              <a:endCxn id="26639" idx="0"/>
            </p:cNvCxnSpPr>
            <p:nvPr/>
          </p:nvCxnSpPr>
          <p:spPr bwMode="auto">
            <a:xfrm flipV="1">
              <a:off x="5295863" y="5332094"/>
              <a:ext cx="739140" cy="57912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Straight Connector 95"/>
            <p:cNvCxnSpPr>
              <a:cxnSpLocks noChangeShapeType="1"/>
              <a:endCxn id="26639" idx="1"/>
            </p:cNvCxnSpPr>
            <p:nvPr/>
          </p:nvCxnSpPr>
          <p:spPr bwMode="auto">
            <a:xfrm flipV="1">
              <a:off x="5661623" y="5332094"/>
              <a:ext cx="761072" cy="6096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2" name="Straight Connector 96"/>
            <p:cNvCxnSpPr>
              <a:cxnSpLocks noChangeShapeType="1"/>
            </p:cNvCxnSpPr>
            <p:nvPr/>
          </p:nvCxnSpPr>
          <p:spPr bwMode="auto">
            <a:xfrm flipV="1">
              <a:off x="6007380" y="5334000"/>
              <a:ext cx="745845" cy="60198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6643" name="Group 90"/>
            <p:cNvGrpSpPr>
              <a:grpSpLocks/>
            </p:cNvGrpSpPr>
            <p:nvPr/>
          </p:nvGrpSpPr>
          <p:grpSpPr bwMode="auto">
            <a:xfrm>
              <a:off x="2490932" y="4955619"/>
              <a:ext cx="4395643" cy="1536621"/>
              <a:chOff x="2490932" y="4955619"/>
              <a:chExt cx="4395643" cy="1536621"/>
            </a:xfrm>
          </p:grpSpPr>
          <p:grpSp>
            <p:nvGrpSpPr>
              <p:cNvPr id="26644" name="Group 88"/>
              <p:cNvGrpSpPr>
                <a:grpSpLocks/>
              </p:cNvGrpSpPr>
              <p:nvPr/>
            </p:nvGrpSpPr>
            <p:grpSpPr bwMode="auto">
              <a:xfrm>
                <a:off x="3550920" y="5323523"/>
                <a:ext cx="3335655" cy="589597"/>
                <a:chOff x="3550920" y="5323523"/>
                <a:chExt cx="3335655" cy="589597"/>
              </a:xfrm>
            </p:grpSpPr>
            <p:sp>
              <p:nvSpPr>
                <p:cNvPr id="26649" name="Parallelogram 67"/>
                <p:cNvSpPr>
                  <a:spLocks noChangeArrowheads="1"/>
                </p:cNvSpPr>
                <p:nvPr/>
              </p:nvSpPr>
              <p:spPr bwMode="auto">
                <a:xfrm>
                  <a:off x="3550920" y="5334000"/>
                  <a:ext cx="2179320" cy="579120"/>
                </a:xfrm>
                <a:prstGeom prst="parallelogram">
                  <a:avLst>
                    <a:gd name="adj" fmla="val 133888"/>
                  </a:avLst>
                </a:prstGeom>
                <a:solidFill>
                  <a:srgbClr val="4D4D4D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6650" name="Straight Connector 71"/>
                <p:cNvCxnSpPr>
                  <a:cxnSpLocks noChangeShapeType="1"/>
                  <a:endCxn id="26649" idx="0"/>
                </p:cNvCxnSpPr>
                <p:nvPr/>
              </p:nvCxnSpPr>
              <p:spPr bwMode="auto">
                <a:xfrm flipV="1">
                  <a:off x="3901440" y="5334000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51" name="Straight Connector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51960" y="5334000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52" name="Straight Connector 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97717" y="5323523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53" name="Straight Connector 79"/>
                <p:cNvCxnSpPr>
                  <a:cxnSpLocks noChangeShapeType="1"/>
                </p:cNvCxnSpPr>
                <p:nvPr/>
              </p:nvCxnSpPr>
              <p:spPr bwMode="auto">
                <a:xfrm>
                  <a:off x="4110038" y="5500688"/>
                  <a:ext cx="2776537" cy="14287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54" name="Straight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3794760" y="5715000"/>
                  <a:ext cx="2806065" cy="9525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645" name="Group 46"/>
              <p:cNvGrpSpPr>
                <a:grpSpLocks/>
              </p:cNvGrpSpPr>
              <p:nvPr/>
            </p:nvGrpSpPr>
            <p:grpSpPr bwMode="auto">
              <a:xfrm>
                <a:off x="2490932" y="4955619"/>
                <a:ext cx="4395643" cy="1536621"/>
                <a:chOff x="2490932" y="4955619"/>
                <a:chExt cx="4395643" cy="1536621"/>
              </a:xfrm>
            </p:grpSpPr>
            <p:cxnSp>
              <p:nvCxnSpPr>
                <p:cNvPr id="26646" name="Straight Arrow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2490932" y="5927824"/>
                  <a:ext cx="4395643" cy="11014"/>
                </a:xfrm>
                <a:prstGeom prst="straightConnector1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47" name="Straight Arrow Connector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58440" y="4955619"/>
                  <a:ext cx="2112054" cy="1536621"/>
                </a:xfrm>
                <a:prstGeom prst="straightConnector1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3383072" y="5928707"/>
                  <a:ext cx="430195" cy="46193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dirty="0">
                      <a:latin typeface="+mj-lt"/>
                    </a:rPr>
                    <a:t>O</a:t>
                  </a:r>
                </a:p>
              </p:txBody>
            </p:sp>
          </p:grpSp>
        </p:grp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Coordinates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8185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 the real world points in space can be located using a </a:t>
            </a:r>
            <a:r>
              <a:rPr lang="en-GB" dirty="0">
                <a:latin typeface="+mj-lt"/>
              </a:rPr>
              <a:t>3D coordinate system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138" y="5770563"/>
            <a:ext cx="3952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27525" y="4548188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0" y="4010025"/>
            <a:ext cx="3794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z</a:t>
            </a:r>
          </a:p>
        </p:txBody>
      </p:sp>
      <p:pic>
        <p:nvPicPr>
          <p:cNvPr id="34" name="Picture 33" descr="BA.bmp"/>
          <p:cNvPicPr>
            <a:picLocks noChangeAspect="1"/>
          </p:cNvPicPr>
          <p:nvPr/>
        </p:nvPicPr>
        <p:blipFill>
          <a:blip r:embed="rId3" cstate="print"/>
          <a:srcRect t="26149" b="30124"/>
          <a:stretch>
            <a:fillRect/>
          </a:stretch>
        </p:blipFill>
        <p:spPr>
          <a:xfrm>
            <a:off x="4404360" y="3902810"/>
            <a:ext cx="2500312" cy="791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4967288" y="5291138"/>
            <a:ext cx="838200" cy="631825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5364957" y="4922044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3433763" y="5929313"/>
            <a:ext cx="1585912" cy="3175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958850" y="2782888"/>
            <a:ext cx="8185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example, air traffic controllers find the location a plane by its </a:t>
            </a:r>
            <a:r>
              <a:rPr lang="en-GB" dirty="0">
                <a:latin typeface="+mj-lt"/>
              </a:rPr>
              <a:t>height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dirty="0">
                <a:latin typeface="+mj-lt"/>
              </a:rPr>
              <a:t>grid reference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317750" y="5438776"/>
            <a:ext cx="2270125" cy="31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913438" y="4435475"/>
            <a:ext cx="12684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(x, y, 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44" grpId="0" build="p"/>
      <p:bldP spid="49" grpId="0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2494</Words>
  <Application>Microsoft Office PowerPoint</Application>
  <PresentationFormat>On-screen Show (4:3)</PresentationFormat>
  <Paragraphs>667</Paragraphs>
  <Slides>71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 Narrow</vt:lpstr>
      <vt:lpstr>Arial</vt:lpstr>
      <vt:lpstr>Comic Sans MS</vt:lpstr>
      <vt:lpstr>Tahoma</vt:lpstr>
      <vt:lpstr>Wingdings</vt:lpstr>
      <vt:lpstr>Calibri</vt:lpstr>
      <vt:lpstr>Times New Roman</vt:lpstr>
      <vt:lpstr>Symbol</vt:lpstr>
      <vt:lpstr>1_Shimmer</vt:lpstr>
      <vt:lpstr>Default Design</vt:lpstr>
      <vt:lpstr>MathType 5.0 Equation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Outcome 4</dc:title>
  <dc:subject>Mathematics</dc:subject>
  <dc:creator>B Lafferty</dc:creator>
  <cp:lastModifiedBy>Teacher E-Solutions</cp:lastModifiedBy>
  <cp:revision>343</cp:revision>
  <dcterms:created xsi:type="dcterms:W3CDTF">2003-07-06T12:17:47Z</dcterms:created>
  <dcterms:modified xsi:type="dcterms:W3CDTF">2019-01-18T17:08:10Z</dcterms:modified>
</cp:coreProperties>
</file>