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56" r:id="rId3"/>
  </p:sldMasterIdLst>
  <p:sldIdLst>
    <p:sldId id="309" r:id="rId4"/>
    <p:sldId id="362" r:id="rId5"/>
    <p:sldId id="320" r:id="rId6"/>
    <p:sldId id="347" r:id="rId7"/>
    <p:sldId id="348" r:id="rId8"/>
    <p:sldId id="349" r:id="rId9"/>
    <p:sldId id="325" r:id="rId10"/>
    <p:sldId id="326" r:id="rId11"/>
    <p:sldId id="327" r:id="rId12"/>
    <p:sldId id="328" r:id="rId13"/>
    <p:sldId id="323" r:id="rId14"/>
    <p:sldId id="329" r:id="rId15"/>
    <p:sldId id="330" r:id="rId16"/>
    <p:sldId id="354" r:id="rId17"/>
    <p:sldId id="331" r:id="rId18"/>
    <p:sldId id="332" r:id="rId19"/>
    <p:sldId id="333" r:id="rId20"/>
    <p:sldId id="334" r:id="rId21"/>
    <p:sldId id="336" r:id="rId22"/>
    <p:sldId id="337" r:id="rId23"/>
    <p:sldId id="339" r:id="rId24"/>
    <p:sldId id="351" r:id="rId25"/>
    <p:sldId id="350" r:id="rId26"/>
    <p:sldId id="352" r:id="rId27"/>
    <p:sldId id="338" r:id="rId28"/>
    <p:sldId id="340" r:id="rId29"/>
    <p:sldId id="341" r:id="rId30"/>
    <p:sldId id="343" r:id="rId31"/>
    <p:sldId id="344" r:id="rId32"/>
    <p:sldId id="345" r:id="rId33"/>
    <p:sldId id="356" r:id="rId34"/>
    <p:sldId id="358" r:id="rId35"/>
    <p:sldId id="361" r:id="rId36"/>
    <p:sldId id="355" r:id="rId37"/>
    <p:sldId id="357" r:id="rId38"/>
    <p:sldId id="360" r:id="rId39"/>
    <p:sldId id="359" r:id="rId40"/>
    <p:sldId id="363" r:id="rId41"/>
    <p:sldId id="364" r:id="rId42"/>
    <p:sldId id="365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373" r:id="rId5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00"/>
    <a:srgbClr val="00FFCC"/>
    <a:srgbClr val="CC00CC"/>
    <a:srgbClr val="D9FBBF"/>
    <a:srgbClr val="DEFDB9"/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7" autoAdjust="0"/>
    <p:restoredTop sz="94575" autoAdjust="0"/>
  </p:normalViewPr>
  <p:slideViewPr>
    <p:cSldViewPr>
      <p:cViewPr varScale="1">
        <p:scale>
          <a:sx n="42" d="100"/>
          <a:sy n="42" d="100"/>
        </p:scale>
        <p:origin x="-62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4" Type="http://schemas.openxmlformats.org/officeDocument/2006/relationships/image" Target="../media/image7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Relationship Id="rId9" Type="http://schemas.openxmlformats.org/officeDocument/2006/relationships/image" Target="../media/image8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Relationship Id="rId9" Type="http://schemas.openxmlformats.org/officeDocument/2006/relationships/image" Target="../media/image98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image" Target="../media/image101.emf"/><Relationship Id="rId7" Type="http://schemas.openxmlformats.org/officeDocument/2006/relationships/image" Target="../media/image105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Relationship Id="rId9" Type="http://schemas.openxmlformats.org/officeDocument/2006/relationships/image" Target="../media/image107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image" Target="../media/image110.emf"/><Relationship Id="rId7" Type="http://schemas.openxmlformats.org/officeDocument/2006/relationships/image" Target="../media/image114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Relationship Id="rId6" Type="http://schemas.openxmlformats.org/officeDocument/2006/relationships/image" Target="../media/image113.emf"/><Relationship Id="rId5" Type="http://schemas.openxmlformats.org/officeDocument/2006/relationships/image" Target="../media/image112.emf"/><Relationship Id="rId4" Type="http://schemas.openxmlformats.org/officeDocument/2006/relationships/image" Target="../media/image111.emf"/><Relationship Id="rId9" Type="http://schemas.openxmlformats.org/officeDocument/2006/relationships/image" Target="../media/image116.e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image" Target="../media/image119.emf"/><Relationship Id="rId7" Type="http://schemas.openxmlformats.org/officeDocument/2006/relationships/image" Target="../media/image123.emf"/><Relationship Id="rId2" Type="http://schemas.openxmlformats.org/officeDocument/2006/relationships/image" Target="../media/image118.emf"/><Relationship Id="rId1" Type="http://schemas.openxmlformats.org/officeDocument/2006/relationships/image" Target="../media/image117.emf"/><Relationship Id="rId6" Type="http://schemas.openxmlformats.org/officeDocument/2006/relationships/image" Target="../media/image122.emf"/><Relationship Id="rId5" Type="http://schemas.openxmlformats.org/officeDocument/2006/relationships/image" Target="../media/image121.emf"/><Relationship Id="rId4" Type="http://schemas.openxmlformats.org/officeDocument/2006/relationships/image" Target="../media/image120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image" Target="../media/image125.emf"/><Relationship Id="rId4" Type="http://schemas.openxmlformats.org/officeDocument/2006/relationships/image" Target="../media/image1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3" Type="http://schemas.openxmlformats.org/officeDocument/2006/relationships/image" Target="../media/image132.emf"/><Relationship Id="rId7" Type="http://schemas.openxmlformats.org/officeDocument/2006/relationships/image" Target="../media/image136.emf"/><Relationship Id="rId2" Type="http://schemas.openxmlformats.org/officeDocument/2006/relationships/image" Target="../media/image131.emf"/><Relationship Id="rId1" Type="http://schemas.openxmlformats.org/officeDocument/2006/relationships/image" Target="../media/image130.emf"/><Relationship Id="rId6" Type="http://schemas.openxmlformats.org/officeDocument/2006/relationships/image" Target="../media/image135.emf"/><Relationship Id="rId5" Type="http://schemas.openxmlformats.org/officeDocument/2006/relationships/image" Target="../media/image134.emf"/><Relationship Id="rId4" Type="http://schemas.openxmlformats.org/officeDocument/2006/relationships/image" Target="../media/image133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139.emf"/><Relationship Id="rId1" Type="http://schemas.openxmlformats.org/officeDocument/2006/relationships/image" Target="../media/image138.emf"/><Relationship Id="rId6" Type="http://schemas.openxmlformats.org/officeDocument/2006/relationships/image" Target="../media/image143.emf"/><Relationship Id="rId5" Type="http://schemas.openxmlformats.org/officeDocument/2006/relationships/image" Target="../media/image142.emf"/><Relationship Id="rId4" Type="http://schemas.openxmlformats.org/officeDocument/2006/relationships/image" Target="../media/image141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7" Type="http://schemas.openxmlformats.org/officeDocument/2006/relationships/image" Target="../media/image150.emf"/><Relationship Id="rId2" Type="http://schemas.openxmlformats.org/officeDocument/2006/relationships/image" Target="../media/image145.emf"/><Relationship Id="rId1" Type="http://schemas.openxmlformats.org/officeDocument/2006/relationships/image" Target="../media/image144.emf"/><Relationship Id="rId6" Type="http://schemas.openxmlformats.org/officeDocument/2006/relationships/image" Target="../media/image149.emf"/><Relationship Id="rId5" Type="http://schemas.openxmlformats.org/officeDocument/2006/relationships/image" Target="../media/image148.emf"/><Relationship Id="rId4" Type="http://schemas.openxmlformats.org/officeDocument/2006/relationships/image" Target="../media/image147.e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emf"/><Relationship Id="rId7" Type="http://schemas.openxmlformats.org/officeDocument/2006/relationships/image" Target="../media/image157.emf"/><Relationship Id="rId2" Type="http://schemas.openxmlformats.org/officeDocument/2006/relationships/image" Target="../media/image152.emf"/><Relationship Id="rId1" Type="http://schemas.openxmlformats.org/officeDocument/2006/relationships/image" Target="../media/image151.emf"/><Relationship Id="rId6" Type="http://schemas.openxmlformats.org/officeDocument/2006/relationships/image" Target="../media/image156.emf"/><Relationship Id="rId5" Type="http://schemas.openxmlformats.org/officeDocument/2006/relationships/image" Target="../media/image155.emf"/><Relationship Id="rId4" Type="http://schemas.openxmlformats.org/officeDocument/2006/relationships/image" Target="../media/image15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emf"/><Relationship Id="rId3" Type="http://schemas.openxmlformats.org/officeDocument/2006/relationships/image" Target="../media/image161.emf"/><Relationship Id="rId7" Type="http://schemas.openxmlformats.org/officeDocument/2006/relationships/image" Target="../media/image165.emf"/><Relationship Id="rId2" Type="http://schemas.openxmlformats.org/officeDocument/2006/relationships/image" Target="../media/image160.emf"/><Relationship Id="rId1" Type="http://schemas.openxmlformats.org/officeDocument/2006/relationships/image" Target="../media/image159.emf"/><Relationship Id="rId6" Type="http://schemas.openxmlformats.org/officeDocument/2006/relationships/image" Target="../media/image164.emf"/><Relationship Id="rId5" Type="http://schemas.openxmlformats.org/officeDocument/2006/relationships/image" Target="../media/image163.emf"/><Relationship Id="rId4" Type="http://schemas.openxmlformats.org/officeDocument/2006/relationships/image" Target="../media/image162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image" Target="../media/image167.emf"/><Relationship Id="rId6" Type="http://schemas.openxmlformats.org/officeDocument/2006/relationships/image" Target="../media/image158.png"/><Relationship Id="rId5" Type="http://schemas.openxmlformats.org/officeDocument/2006/relationships/image" Target="../media/image171.emf"/><Relationship Id="rId4" Type="http://schemas.openxmlformats.org/officeDocument/2006/relationships/image" Target="../media/image170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image" Target="../media/image173.emf"/><Relationship Id="rId1" Type="http://schemas.openxmlformats.org/officeDocument/2006/relationships/image" Target="../media/image172.emf"/><Relationship Id="rId6" Type="http://schemas.openxmlformats.org/officeDocument/2006/relationships/image" Target="../media/image177.emf"/><Relationship Id="rId5" Type="http://schemas.openxmlformats.org/officeDocument/2006/relationships/image" Target="../media/image176.emf"/><Relationship Id="rId4" Type="http://schemas.openxmlformats.org/officeDocument/2006/relationships/image" Target="../media/image175.e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emf"/><Relationship Id="rId3" Type="http://schemas.openxmlformats.org/officeDocument/2006/relationships/image" Target="../media/image180.emf"/><Relationship Id="rId7" Type="http://schemas.openxmlformats.org/officeDocument/2006/relationships/image" Target="../media/image184.emf"/><Relationship Id="rId2" Type="http://schemas.openxmlformats.org/officeDocument/2006/relationships/image" Target="../media/image179.emf"/><Relationship Id="rId1" Type="http://schemas.openxmlformats.org/officeDocument/2006/relationships/image" Target="../media/image178.emf"/><Relationship Id="rId6" Type="http://schemas.openxmlformats.org/officeDocument/2006/relationships/image" Target="../media/image183.emf"/><Relationship Id="rId11" Type="http://schemas.openxmlformats.org/officeDocument/2006/relationships/image" Target="../media/image158.png"/><Relationship Id="rId5" Type="http://schemas.openxmlformats.org/officeDocument/2006/relationships/image" Target="../media/image182.emf"/><Relationship Id="rId10" Type="http://schemas.openxmlformats.org/officeDocument/2006/relationships/image" Target="../media/image187.emf"/><Relationship Id="rId4" Type="http://schemas.openxmlformats.org/officeDocument/2006/relationships/image" Target="../media/image181.emf"/><Relationship Id="rId9" Type="http://schemas.openxmlformats.org/officeDocument/2006/relationships/image" Target="../media/image186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image" Target="../media/image189.emf"/><Relationship Id="rId1" Type="http://schemas.openxmlformats.org/officeDocument/2006/relationships/image" Target="../media/image188.emf"/><Relationship Id="rId6" Type="http://schemas.openxmlformats.org/officeDocument/2006/relationships/image" Target="../media/image158.png"/><Relationship Id="rId5" Type="http://schemas.openxmlformats.org/officeDocument/2006/relationships/image" Target="../media/image192.emf"/><Relationship Id="rId4" Type="http://schemas.openxmlformats.org/officeDocument/2006/relationships/image" Target="../media/image191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image" Target="../media/image193.emf"/><Relationship Id="rId5" Type="http://schemas.openxmlformats.org/officeDocument/2006/relationships/image" Target="../media/image197.emf"/><Relationship Id="rId4" Type="http://schemas.openxmlformats.org/officeDocument/2006/relationships/image" Target="../media/image196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image" Target="../media/image199.emf"/><Relationship Id="rId1" Type="http://schemas.openxmlformats.org/officeDocument/2006/relationships/image" Target="../media/image198.emf"/><Relationship Id="rId6" Type="http://schemas.openxmlformats.org/officeDocument/2006/relationships/image" Target="../media/image203.emf"/><Relationship Id="rId5" Type="http://schemas.openxmlformats.org/officeDocument/2006/relationships/image" Target="../media/image202.emf"/><Relationship Id="rId4" Type="http://schemas.openxmlformats.org/officeDocument/2006/relationships/image" Target="../media/image201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206.emf"/><Relationship Id="rId1" Type="http://schemas.openxmlformats.org/officeDocument/2006/relationships/image" Target="../media/image205.emf"/><Relationship Id="rId5" Type="http://schemas.openxmlformats.org/officeDocument/2006/relationships/image" Target="../media/image209.emf"/><Relationship Id="rId4" Type="http://schemas.openxmlformats.org/officeDocument/2006/relationships/image" Target="../media/image208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emf"/><Relationship Id="rId1" Type="http://schemas.openxmlformats.org/officeDocument/2006/relationships/image" Target="../media/image210.e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emf"/><Relationship Id="rId3" Type="http://schemas.openxmlformats.org/officeDocument/2006/relationships/image" Target="../media/image214.emf"/><Relationship Id="rId7" Type="http://schemas.openxmlformats.org/officeDocument/2006/relationships/image" Target="../media/image218.emf"/><Relationship Id="rId2" Type="http://schemas.openxmlformats.org/officeDocument/2006/relationships/image" Target="../media/image213.emf"/><Relationship Id="rId1" Type="http://schemas.openxmlformats.org/officeDocument/2006/relationships/image" Target="../media/image212.emf"/><Relationship Id="rId6" Type="http://schemas.openxmlformats.org/officeDocument/2006/relationships/image" Target="../media/image217.emf"/><Relationship Id="rId5" Type="http://schemas.openxmlformats.org/officeDocument/2006/relationships/image" Target="../media/image216.emf"/><Relationship Id="rId4" Type="http://schemas.openxmlformats.org/officeDocument/2006/relationships/image" Target="../media/image2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emf"/><Relationship Id="rId2" Type="http://schemas.openxmlformats.org/officeDocument/2006/relationships/image" Target="../media/image221.emf"/><Relationship Id="rId1" Type="http://schemas.openxmlformats.org/officeDocument/2006/relationships/image" Target="../media/image220.emf"/><Relationship Id="rId6" Type="http://schemas.openxmlformats.org/officeDocument/2006/relationships/image" Target="../media/image225.emf"/><Relationship Id="rId5" Type="http://schemas.openxmlformats.org/officeDocument/2006/relationships/image" Target="../media/image224.emf"/><Relationship Id="rId4" Type="http://schemas.openxmlformats.org/officeDocument/2006/relationships/image" Target="../media/image223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7" Type="http://schemas.openxmlformats.org/officeDocument/2006/relationships/image" Target="../media/image232.emf"/><Relationship Id="rId2" Type="http://schemas.openxmlformats.org/officeDocument/2006/relationships/image" Target="../media/image227.emf"/><Relationship Id="rId1" Type="http://schemas.openxmlformats.org/officeDocument/2006/relationships/image" Target="../media/image226.emf"/><Relationship Id="rId6" Type="http://schemas.openxmlformats.org/officeDocument/2006/relationships/image" Target="../media/image231.emf"/><Relationship Id="rId5" Type="http://schemas.openxmlformats.org/officeDocument/2006/relationships/image" Target="../media/image230.emf"/><Relationship Id="rId4" Type="http://schemas.openxmlformats.org/officeDocument/2006/relationships/image" Target="../media/image229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7" Type="http://schemas.openxmlformats.org/officeDocument/2006/relationships/image" Target="../media/image239.emf"/><Relationship Id="rId2" Type="http://schemas.openxmlformats.org/officeDocument/2006/relationships/image" Target="../media/image234.emf"/><Relationship Id="rId1" Type="http://schemas.openxmlformats.org/officeDocument/2006/relationships/image" Target="../media/image233.emf"/><Relationship Id="rId6" Type="http://schemas.openxmlformats.org/officeDocument/2006/relationships/image" Target="../media/image238.emf"/><Relationship Id="rId5" Type="http://schemas.openxmlformats.org/officeDocument/2006/relationships/image" Target="../media/image237.emf"/><Relationship Id="rId4" Type="http://schemas.openxmlformats.org/officeDocument/2006/relationships/image" Target="../media/image236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emf"/><Relationship Id="rId2" Type="http://schemas.openxmlformats.org/officeDocument/2006/relationships/image" Target="../media/image241.emf"/><Relationship Id="rId1" Type="http://schemas.openxmlformats.org/officeDocument/2006/relationships/image" Target="../media/image240.emf"/><Relationship Id="rId5" Type="http://schemas.openxmlformats.org/officeDocument/2006/relationships/image" Target="../media/image244.emf"/><Relationship Id="rId4" Type="http://schemas.openxmlformats.org/officeDocument/2006/relationships/image" Target="../media/image243.e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emf"/><Relationship Id="rId3" Type="http://schemas.openxmlformats.org/officeDocument/2006/relationships/image" Target="../media/image247.emf"/><Relationship Id="rId7" Type="http://schemas.openxmlformats.org/officeDocument/2006/relationships/image" Target="../media/image251.emf"/><Relationship Id="rId2" Type="http://schemas.openxmlformats.org/officeDocument/2006/relationships/image" Target="../media/image246.emf"/><Relationship Id="rId1" Type="http://schemas.openxmlformats.org/officeDocument/2006/relationships/image" Target="../media/image245.emf"/><Relationship Id="rId6" Type="http://schemas.openxmlformats.org/officeDocument/2006/relationships/image" Target="../media/image250.emf"/><Relationship Id="rId5" Type="http://schemas.openxmlformats.org/officeDocument/2006/relationships/image" Target="../media/image249.emf"/><Relationship Id="rId10" Type="http://schemas.openxmlformats.org/officeDocument/2006/relationships/image" Target="../media/image254.emf"/><Relationship Id="rId4" Type="http://schemas.openxmlformats.org/officeDocument/2006/relationships/image" Target="../media/image248.emf"/><Relationship Id="rId9" Type="http://schemas.openxmlformats.org/officeDocument/2006/relationships/image" Target="../media/image253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emf"/><Relationship Id="rId2" Type="http://schemas.openxmlformats.org/officeDocument/2006/relationships/image" Target="../media/image256.emf"/><Relationship Id="rId1" Type="http://schemas.openxmlformats.org/officeDocument/2006/relationships/image" Target="../media/image255.emf"/><Relationship Id="rId5" Type="http://schemas.openxmlformats.org/officeDocument/2006/relationships/image" Target="../media/image259.emf"/><Relationship Id="rId4" Type="http://schemas.openxmlformats.org/officeDocument/2006/relationships/image" Target="../media/image25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4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5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29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9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442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14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160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34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99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03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12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71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0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7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387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4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00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14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3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463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36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804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23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9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7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9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59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83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47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../0%20Contents.ppt#-1,5,Slide 5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 userDrawn="1"/>
        </p:nvGrpSpPr>
        <p:grpSpPr bwMode="auto">
          <a:xfrm>
            <a:off x="2667000" y="152400"/>
            <a:ext cx="3810000" cy="457200"/>
            <a:chOff x="1680" y="96"/>
            <a:chExt cx="2400" cy="288"/>
          </a:xfrm>
        </p:grpSpPr>
        <p:sp>
          <p:nvSpPr>
            <p:cNvPr id="1030" name="AutoShape 7"/>
            <p:cNvSpPr>
              <a:spLocks noChangeArrowheads="1"/>
            </p:cNvSpPr>
            <p:nvPr userDrawn="1"/>
          </p:nvSpPr>
          <p:spPr bwMode="auto">
            <a:xfrm>
              <a:off x="1776" y="96"/>
              <a:ext cx="225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58" name="Text Box 2"/>
            <p:cNvSpPr txBox="1">
              <a:spLocks noChangeArrowheads="1"/>
            </p:cNvSpPr>
            <p:nvPr userDrawn="1"/>
          </p:nvSpPr>
          <p:spPr bwMode="auto">
            <a:xfrm>
              <a:off x="1680" y="96"/>
              <a:ext cx="2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68313" indent="-468313"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81075"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95375"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GB" b="1" smtClean="0">
                  <a:latin typeface="Comic Sans MS" pitchFamily="66" charset="0"/>
                </a:rPr>
                <a:t>The Binomial Expansion</a:t>
              </a:r>
            </a:p>
          </p:txBody>
        </p:sp>
      </p:grpSp>
      <p:sp>
        <p:nvSpPr>
          <p:cNvPr id="1027" name="AutoShape 3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787400" y="6502400"/>
            <a:ext cx="533400" cy="304800"/>
          </a:xfrm>
          <a:prstGeom prst="actionButtonBackPrevious">
            <a:avLst/>
          </a:prstGeom>
          <a:solidFill>
            <a:srgbClr val="CCFFCC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AutoShape 5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1397000" y="6502400"/>
            <a:ext cx="533400" cy="304800"/>
          </a:xfrm>
          <a:prstGeom prst="actionButtonForwardNext">
            <a:avLst/>
          </a:prstGeom>
          <a:solidFill>
            <a:srgbClr val="CCFFCC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AutoShape 6">
            <a:hlinkClick r:id="rId14" action="ppaction://hlinkpres?slideindex=5&amp;slidetitle=Slide 5" highlightClick="1"/>
          </p:cNvPr>
          <p:cNvSpPr>
            <a:spLocks noChangeArrowheads="1"/>
          </p:cNvSpPr>
          <p:nvPr userDrawn="1"/>
        </p:nvSpPr>
        <p:spPr bwMode="auto">
          <a:xfrm>
            <a:off x="1981200" y="6477000"/>
            <a:ext cx="609600" cy="330200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31" name="Text Box 7"/>
          <p:cNvSpPr txBox="1">
            <a:spLocks noChangeArrowheads="1"/>
          </p:cNvSpPr>
          <p:nvPr userDrawn="1"/>
        </p:nvSpPr>
        <p:spPr bwMode="auto">
          <a:xfrm>
            <a:off x="2667000" y="242888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8313" indent="-468313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81075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95375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b="1" smtClean="0">
                <a:latin typeface="Comic Sans MS" pitchFamily="66" charset="0"/>
              </a:rPr>
              <a:t>The Binomial Expansion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2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49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7.png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6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e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oleObject" Target="../embeddings/oleObject6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1.emf"/><Relationship Id="rId4" Type="http://schemas.openxmlformats.org/officeDocument/2006/relationships/image" Target="../media/image68.emf"/><Relationship Id="rId9" Type="http://schemas.openxmlformats.org/officeDocument/2006/relationships/oleObject" Target="../embeddings/oleObject6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3.jpeg"/><Relationship Id="rId4" Type="http://schemas.openxmlformats.org/officeDocument/2006/relationships/image" Target="../media/image7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7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88.e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85.emf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87.emf"/><Relationship Id="rId20" Type="http://schemas.openxmlformats.org/officeDocument/2006/relationships/image" Target="../media/image89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e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10" Type="http://schemas.openxmlformats.org/officeDocument/2006/relationships/image" Target="../media/image84.emf"/><Relationship Id="rId19" Type="http://schemas.openxmlformats.org/officeDocument/2006/relationships/oleObject" Target="../embeddings/oleObject87.bin"/><Relationship Id="rId4" Type="http://schemas.openxmlformats.org/officeDocument/2006/relationships/image" Target="../media/image81.e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8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97.e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94.emf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96.emf"/><Relationship Id="rId20" Type="http://schemas.openxmlformats.org/officeDocument/2006/relationships/image" Target="../media/image98.e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1.e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93.emf"/><Relationship Id="rId19" Type="http://schemas.openxmlformats.org/officeDocument/2006/relationships/oleObject" Target="../embeddings/oleObject96.bin"/><Relationship Id="rId4" Type="http://schemas.openxmlformats.org/officeDocument/2006/relationships/image" Target="../media/image90.e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9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06.e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03.emf"/><Relationship Id="rId17" Type="http://schemas.openxmlformats.org/officeDocument/2006/relationships/oleObject" Target="../embeddings/oleObject104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05.emf"/><Relationship Id="rId20" Type="http://schemas.openxmlformats.org/officeDocument/2006/relationships/image" Target="../media/image107.e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0.e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102.emf"/><Relationship Id="rId19" Type="http://schemas.openxmlformats.org/officeDocument/2006/relationships/oleObject" Target="../embeddings/oleObject105.bin"/><Relationship Id="rId4" Type="http://schemas.openxmlformats.org/officeDocument/2006/relationships/image" Target="../media/image99.e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0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15.e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12.emf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14.emf"/><Relationship Id="rId20" Type="http://schemas.openxmlformats.org/officeDocument/2006/relationships/image" Target="../media/image116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9.e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11.emf"/><Relationship Id="rId19" Type="http://schemas.openxmlformats.org/officeDocument/2006/relationships/oleObject" Target="../embeddings/oleObject114.bin"/><Relationship Id="rId4" Type="http://schemas.openxmlformats.org/officeDocument/2006/relationships/image" Target="../media/image108.e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1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13" Type="http://schemas.openxmlformats.org/officeDocument/2006/relationships/oleObject" Target="../embeddings/oleObject120.bin"/><Relationship Id="rId18" Type="http://schemas.openxmlformats.org/officeDocument/2006/relationships/image" Target="../media/image124.e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21.emf"/><Relationship Id="rId17" Type="http://schemas.openxmlformats.org/officeDocument/2006/relationships/oleObject" Target="../embeddings/oleObject122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23.e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8.e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10" Type="http://schemas.openxmlformats.org/officeDocument/2006/relationships/image" Target="../media/image120.emf"/><Relationship Id="rId19" Type="http://schemas.openxmlformats.org/officeDocument/2006/relationships/image" Target="../media/image67.png"/><Relationship Id="rId4" Type="http://schemas.openxmlformats.org/officeDocument/2006/relationships/image" Target="../media/image117.e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2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6.emf"/><Relationship Id="rId11" Type="http://schemas.openxmlformats.org/officeDocument/2006/relationships/image" Target="../media/image73.jpeg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28.emf"/><Relationship Id="rId4" Type="http://schemas.openxmlformats.org/officeDocument/2006/relationships/image" Target="../media/image125.emf"/><Relationship Id="rId9" Type="http://schemas.openxmlformats.org/officeDocument/2006/relationships/oleObject" Target="../embeddings/oleObject1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2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13" Type="http://schemas.openxmlformats.org/officeDocument/2006/relationships/oleObject" Target="../embeddings/oleObject133.bin"/><Relationship Id="rId18" Type="http://schemas.openxmlformats.org/officeDocument/2006/relationships/image" Target="../media/image137.e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34.emf"/><Relationship Id="rId17" Type="http://schemas.openxmlformats.org/officeDocument/2006/relationships/oleObject" Target="../embeddings/oleObject135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36.e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1.e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4.bin"/><Relationship Id="rId10" Type="http://schemas.openxmlformats.org/officeDocument/2006/relationships/image" Target="../media/image133.emf"/><Relationship Id="rId4" Type="http://schemas.openxmlformats.org/officeDocument/2006/relationships/image" Target="../media/image130.emf"/><Relationship Id="rId9" Type="http://schemas.openxmlformats.org/officeDocument/2006/relationships/oleObject" Target="../embeddings/oleObject131.bin"/><Relationship Id="rId14" Type="http://schemas.openxmlformats.org/officeDocument/2006/relationships/image" Target="../media/image13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13" Type="http://schemas.openxmlformats.org/officeDocument/2006/relationships/oleObject" Target="../embeddings/oleObject141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42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9.e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141.emf"/><Relationship Id="rId4" Type="http://schemas.openxmlformats.org/officeDocument/2006/relationships/image" Target="../media/image138.e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14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13" Type="http://schemas.openxmlformats.org/officeDocument/2006/relationships/oleObject" Target="../embeddings/oleObject147.bin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148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50.e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5.e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3.bin"/><Relationship Id="rId15" Type="http://schemas.openxmlformats.org/officeDocument/2006/relationships/oleObject" Target="../embeddings/oleObject148.bin"/><Relationship Id="rId10" Type="http://schemas.openxmlformats.org/officeDocument/2006/relationships/image" Target="../media/image147.emf"/><Relationship Id="rId4" Type="http://schemas.openxmlformats.org/officeDocument/2006/relationships/image" Target="../media/image144.emf"/><Relationship Id="rId9" Type="http://schemas.openxmlformats.org/officeDocument/2006/relationships/oleObject" Target="../embeddings/oleObject145.bin"/><Relationship Id="rId14" Type="http://schemas.openxmlformats.org/officeDocument/2006/relationships/image" Target="../media/image14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emf"/><Relationship Id="rId13" Type="http://schemas.openxmlformats.org/officeDocument/2006/relationships/oleObject" Target="../embeddings/oleObject154.bin"/><Relationship Id="rId18" Type="http://schemas.openxmlformats.org/officeDocument/2006/relationships/image" Target="../media/image158.png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55.emf"/><Relationship Id="rId17" Type="http://schemas.openxmlformats.org/officeDocument/2006/relationships/oleObject" Target="../embeddings/oleObject156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57.e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52.e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55.bin"/><Relationship Id="rId10" Type="http://schemas.openxmlformats.org/officeDocument/2006/relationships/image" Target="../media/image154.emf"/><Relationship Id="rId4" Type="http://schemas.openxmlformats.org/officeDocument/2006/relationships/image" Target="../media/image151.emf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5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emf"/><Relationship Id="rId13" Type="http://schemas.openxmlformats.org/officeDocument/2006/relationships/oleObject" Target="../embeddings/oleObject162.bin"/><Relationship Id="rId18" Type="http://schemas.openxmlformats.org/officeDocument/2006/relationships/image" Target="../media/image166.e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163.emf"/><Relationship Id="rId17" Type="http://schemas.openxmlformats.org/officeDocument/2006/relationships/oleObject" Target="../embeddings/oleObject164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65.e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60.emf"/><Relationship Id="rId11" Type="http://schemas.openxmlformats.org/officeDocument/2006/relationships/oleObject" Target="../embeddings/oleObject161.bin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10" Type="http://schemas.openxmlformats.org/officeDocument/2006/relationships/image" Target="../media/image162.emf"/><Relationship Id="rId4" Type="http://schemas.openxmlformats.org/officeDocument/2006/relationships/image" Target="../media/image159.emf"/><Relationship Id="rId9" Type="http://schemas.openxmlformats.org/officeDocument/2006/relationships/oleObject" Target="../embeddings/oleObject160.bin"/><Relationship Id="rId14" Type="http://schemas.openxmlformats.org/officeDocument/2006/relationships/image" Target="../media/image16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13" Type="http://schemas.openxmlformats.org/officeDocument/2006/relationships/oleObject" Target="../embeddings/oleObject170.bin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171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68.emf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170.emf"/><Relationship Id="rId4" Type="http://schemas.openxmlformats.org/officeDocument/2006/relationships/image" Target="../media/image167.emf"/><Relationship Id="rId9" Type="http://schemas.openxmlformats.org/officeDocument/2006/relationships/oleObject" Target="../embeddings/oleObject168.bin"/><Relationship Id="rId14" Type="http://schemas.openxmlformats.org/officeDocument/2006/relationships/image" Target="../media/image1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emf"/><Relationship Id="rId13" Type="http://schemas.openxmlformats.org/officeDocument/2006/relationships/oleObject" Target="../embeddings/oleObject176.bin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3.bin"/><Relationship Id="rId12" Type="http://schemas.openxmlformats.org/officeDocument/2006/relationships/image" Target="../media/image176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73.emf"/><Relationship Id="rId11" Type="http://schemas.openxmlformats.org/officeDocument/2006/relationships/oleObject" Target="../embeddings/oleObject175.bin"/><Relationship Id="rId5" Type="http://schemas.openxmlformats.org/officeDocument/2006/relationships/oleObject" Target="../embeddings/oleObject172.bin"/><Relationship Id="rId15" Type="http://schemas.openxmlformats.org/officeDocument/2006/relationships/image" Target="../media/image67.png"/><Relationship Id="rId10" Type="http://schemas.openxmlformats.org/officeDocument/2006/relationships/image" Target="../media/image175.emf"/><Relationship Id="rId4" Type="http://schemas.openxmlformats.org/officeDocument/2006/relationships/image" Target="../media/image172.emf"/><Relationship Id="rId9" Type="http://schemas.openxmlformats.org/officeDocument/2006/relationships/oleObject" Target="../embeddings/oleObject174.bin"/><Relationship Id="rId14" Type="http://schemas.openxmlformats.org/officeDocument/2006/relationships/image" Target="../media/image17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emf"/><Relationship Id="rId13" Type="http://schemas.openxmlformats.org/officeDocument/2006/relationships/oleObject" Target="../embeddings/oleObject182.bin"/><Relationship Id="rId18" Type="http://schemas.openxmlformats.org/officeDocument/2006/relationships/image" Target="../media/image185.emf"/><Relationship Id="rId3" Type="http://schemas.openxmlformats.org/officeDocument/2006/relationships/oleObject" Target="../embeddings/oleObject177.bin"/><Relationship Id="rId21" Type="http://schemas.openxmlformats.org/officeDocument/2006/relationships/oleObject" Target="../embeddings/oleObject186.bin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182.emf"/><Relationship Id="rId17" Type="http://schemas.openxmlformats.org/officeDocument/2006/relationships/oleObject" Target="../embeddings/oleObject184.bin"/><Relationship Id="rId25" Type="http://schemas.openxmlformats.org/officeDocument/2006/relationships/image" Target="../media/image158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84.emf"/><Relationship Id="rId20" Type="http://schemas.openxmlformats.org/officeDocument/2006/relationships/image" Target="../media/image186.e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79.emf"/><Relationship Id="rId11" Type="http://schemas.openxmlformats.org/officeDocument/2006/relationships/oleObject" Target="../embeddings/oleObject181.bin"/><Relationship Id="rId24" Type="http://schemas.openxmlformats.org/officeDocument/2006/relationships/oleObject" Target="../embeddings/oleObject187.bin"/><Relationship Id="rId5" Type="http://schemas.openxmlformats.org/officeDocument/2006/relationships/oleObject" Target="../embeddings/oleObject178.bin"/><Relationship Id="rId15" Type="http://schemas.openxmlformats.org/officeDocument/2006/relationships/oleObject" Target="../embeddings/oleObject183.bin"/><Relationship Id="rId23" Type="http://schemas.openxmlformats.org/officeDocument/2006/relationships/image" Target="../media/image67.png"/><Relationship Id="rId10" Type="http://schemas.openxmlformats.org/officeDocument/2006/relationships/image" Target="../media/image181.emf"/><Relationship Id="rId19" Type="http://schemas.openxmlformats.org/officeDocument/2006/relationships/oleObject" Target="../embeddings/oleObject185.bin"/><Relationship Id="rId4" Type="http://schemas.openxmlformats.org/officeDocument/2006/relationships/image" Target="../media/image178.emf"/><Relationship Id="rId9" Type="http://schemas.openxmlformats.org/officeDocument/2006/relationships/oleObject" Target="../embeddings/oleObject180.bin"/><Relationship Id="rId14" Type="http://schemas.openxmlformats.org/officeDocument/2006/relationships/image" Target="../media/image183.emf"/><Relationship Id="rId22" Type="http://schemas.openxmlformats.org/officeDocument/2006/relationships/image" Target="../media/image187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emf"/><Relationship Id="rId13" Type="http://schemas.openxmlformats.org/officeDocument/2006/relationships/oleObject" Target="../embeddings/oleObject193.bin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92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89.e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0" Type="http://schemas.openxmlformats.org/officeDocument/2006/relationships/image" Target="../media/image191.emf"/><Relationship Id="rId4" Type="http://schemas.openxmlformats.org/officeDocument/2006/relationships/image" Target="../media/image188.emf"/><Relationship Id="rId9" Type="http://schemas.openxmlformats.org/officeDocument/2006/relationships/oleObject" Target="../embeddings/oleObject191.bin"/><Relationship Id="rId14" Type="http://schemas.openxmlformats.org/officeDocument/2006/relationships/image" Target="../media/image1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12" Type="http://schemas.openxmlformats.org/officeDocument/2006/relationships/image" Target="../media/image197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94.emf"/><Relationship Id="rId11" Type="http://schemas.openxmlformats.org/officeDocument/2006/relationships/oleObject" Target="../embeddings/oleObject198.bin"/><Relationship Id="rId5" Type="http://schemas.openxmlformats.org/officeDocument/2006/relationships/oleObject" Target="../embeddings/oleObject195.bin"/><Relationship Id="rId10" Type="http://schemas.openxmlformats.org/officeDocument/2006/relationships/image" Target="../media/image196.emf"/><Relationship Id="rId4" Type="http://schemas.openxmlformats.org/officeDocument/2006/relationships/image" Target="../media/image193.emf"/><Relationship Id="rId9" Type="http://schemas.openxmlformats.org/officeDocument/2006/relationships/oleObject" Target="../embeddings/oleObject19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emf"/><Relationship Id="rId13" Type="http://schemas.openxmlformats.org/officeDocument/2006/relationships/oleObject" Target="../embeddings/oleObject204.bin"/><Relationship Id="rId3" Type="http://schemas.openxmlformats.org/officeDocument/2006/relationships/oleObject" Target="../embeddings/oleObject199.bin"/><Relationship Id="rId7" Type="http://schemas.openxmlformats.org/officeDocument/2006/relationships/oleObject" Target="../embeddings/oleObject201.bin"/><Relationship Id="rId12" Type="http://schemas.openxmlformats.org/officeDocument/2006/relationships/image" Target="../media/image202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99.emf"/><Relationship Id="rId11" Type="http://schemas.openxmlformats.org/officeDocument/2006/relationships/oleObject" Target="../embeddings/oleObject203.bin"/><Relationship Id="rId5" Type="http://schemas.openxmlformats.org/officeDocument/2006/relationships/oleObject" Target="../embeddings/oleObject200.bin"/><Relationship Id="rId15" Type="http://schemas.openxmlformats.org/officeDocument/2006/relationships/image" Target="../media/image73.jpeg"/><Relationship Id="rId10" Type="http://schemas.openxmlformats.org/officeDocument/2006/relationships/image" Target="../media/image201.emf"/><Relationship Id="rId4" Type="http://schemas.openxmlformats.org/officeDocument/2006/relationships/image" Target="../media/image198.emf"/><Relationship Id="rId9" Type="http://schemas.openxmlformats.org/officeDocument/2006/relationships/oleObject" Target="../embeddings/oleObject202.bin"/><Relationship Id="rId14" Type="http://schemas.openxmlformats.org/officeDocument/2006/relationships/image" Target="../media/image203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emf"/><Relationship Id="rId12" Type="http://schemas.openxmlformats.org/officeDocument/2006/relationships/oleObject" Target="../embeddings/oleObject10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1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emf"/><Relationship Id="rId3" Type="http://schemas.openxmlformats.org/officeDocument/2006/relationships/oleObject" Target="../embeddings/oleObject205.bin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209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06.emf"/><Relationship Id="rId11" Type="http://schemas.openxmlformats.org/officeDocument/2006/relationships/oleObject" Target="../embeddings/oleObject209.bin"/><Relationship Id="rId5" Type="http://schemas.openxmlformats.org/officeDocument/2006/relationships/oleObject" Target="../embeddings/oleObject206.bin"/><Relationship Id="rId10" Type="http://schemas.openxmlformats.org/officeDocument/2006/relationships/image" Target="../media/image208.emf"/><Relationship Id="rId4" Type="http://schemas.openxmlformats.org/officeDocument/2006/relationships/image" Target="../media/image205.emf"/><Relationship Id="rId9" Type="http://schemas.openxmlformats.org/officeDocument/2006/relationships/oleObject" Target="../embeddings/oleObject20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11.emf"/><Relationship Id="rId5" Type="http://schemas.openxmlformats.org/officeDocument/2006/relationships/oleObject" Target="../embeddings/oleObject211.bin"/><Relationship Id="rId4" Type="http://schemas.openxmlformats.org/officeDocument/2006/relationships/image" Target="../media/image21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emf"/><Relationship Id="rId13" Type="http://schemas.openxmlformats.org/officeDocument/2006/relationships/oleObject" Target="../embeddings/oleObject217.bin"/><Relationship Id="rId18" Type="http://schemas.openxmlformats.org/officeDocument/2006/relationships/image" Target="../media/image219.emf"/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4.bin"/><Relationship Id="rId12" Type="http://schemas.openxmlformats.org/officeDocument/2006/relationships/image" Target="../media/image216.emf"/><Relationship Id="rId17" Type="http://schemas.openxmlformats.org/officeDocument/2006/relationships/oleObject" Target="../embeddings/oleObject219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18.e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13.emf"/><Relationship Id="rId11" Type="http://schemas.openxmlformats.org/officeDocument/2006/relationships/oleObject" Target="../embeddings/oleObject216.bin"/><Relationship Id="rId5" Type="http://schemas.openxmlformats.org/officeDocument/2006/relationships/oleObject" Target="../embeddings/oleObject213.bin"/><Relationship Id="rId15" Type="http://schemas.openxmlformats.org/officeDocument/2006/relationships/oleObject" Target="../embeddings/oleObject218.bin"/><Relationship Id="rId10" Type="http://schemas.openxmlformats.org/officeDocument/2006/relationships/image" Target="../media/image215.emf"/><Relationship Id="rId4" Type="http://schemas.openxmlformats.org/officeDocument/2006/relationships/image" Target="../media/image212.emf"/><Relationship Id="rId9" Type="http://schemas.openxmlformats.org/officeDocument/2006/relationships/oleObject" Target="../embeddings/oleObject215.bin"/><Relationship Id="rId14" Type="http://schemas.openxmlformats.org/officeDocument/2006/relationships/image" Target="../media/image217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emf"/><Relationship Id="rId13" Type="http://schemas.openxmlformats.org/officeDocument/2006/relationships/oleObject" Target="../embeddings/oleObject225.bin"/><Relationship Id="rId3" Type="http://schemas.openxmlformats.org/officeDocument/2006/relationships/oleObject" Target="../embeddings/oleObject220.bin"/><Relationship Id="rId7" Type="http://schemas.openxmlformats.org/officeDocument/2006/relationships/oleObject" Target="../embeddings/oleObject222.bin"/><Relationship Id="rId12" Type="http://schemas.openxmlformats.org/officeDocument/2006/relationships/image" Target="../media/image224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21.emf"/><Relationship Id="rId11" Type="http://schemas.openxmlformats.org/officeDocument/2006/relationships/oleObject" Target="../embeddings/oleObject224.bin"/><Relationship Id="rId5" Type="http://schemas.openxmlformats.org/officeDocument/2006/relationships/oleObject" Target="../embeddings/oleObject221.bin"/><Relationship Id="rId10" Type="http://schemas.openxmlformats.org/officeDocument/2006/relationships/image" Target="../media/image223.emf"/><Relationship Id="rId4" Type="http://schemas.openxmlformats.org/officeDocument/2006/relationships/image" Target="../media/image220.emf"/><Relationship Id="rId9" Type="http://schemas.openxmlformats.org/officeDocument/2006/relationships/oleObject" Target="../embeddings/oleObject223.bin"/><Relationship Id="rId14" Type="http://schemas.openxmlformats.org/officeDocument/2006/relationships/image" Target="../media/image225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emf"/><Relationship Id="rId13" Type="http://schemas.openxmlformats.org/officeDocument/2006/relationships/oleObject" Target="../embeddings/oleObject231.bin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28.bin"/><Relationship Id="rId12" Type="http://schemas.openxmlformats.org/officeDocument/2006/relationships/image" Target="../media/image230.emf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32.e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27.e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7.bin"/><Relationship Id="rId15" Type="http://schemas.openxmlformats.org/officeDocument/2006/relationships/oleObject" Target="../embeddings/oleObject232.bin"/><Relationship Id="rId10" Type="http://schemas.openxmlformats.org/officeDocument/2006/relationships/image" Target="../media/image229.emf"/><Relationship Id="rId4" Type="http://schemas.openxmlformats.org/officeDocument/2006/relationships/image" Target="../media/image226.emf"/><Relationship Id="rId9" Type="http://schemas.openxmlformats.org/officeDocument/2006/relationships/oleObject" Target="../embeddings/oleObject229.bin"/><Relationship Id="rId14" Type="http://schemas.openxmlformats.org/officeDocument/2006/relationships/image" Target="../media/image231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emf"/><Relationship Id="rId13" Type="http://schemas.openxmlformats.org/officeDocument/2006/relationships/oleObject" Target="../embeddings/oleObject238.bin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12" Type="http://schemas.openxmlformats.org/officeDocument/2006/relationships/image" Target="../media/image237.emf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39.e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34.emf"/><Relationship Id="rId11" Type="http://schemas.openxmlformats.org/officeDocument/2006/relationships/oleObject" Target="../embeddings/oleObject237.bin"/><Relationship Id="rId5" Type="http://schemas.openxmlformats.org/officeDocument/2006/relationships/oleObject" Target="../embeddings/oleObject234.bin"/><Relationship Id="rId15" Type="http://schemas.openxmlformats.org/officeDocument/2006/relationships/oleObject" Target="../embeddings/oleObject239.bin"/><Relationship Id="rId10" Type="http://schemas.openxmlformats.org/officeDocument/2006/relationships/image" Target="../media/image236.emf"/><Relationship Id="rId4" Type="http://schemas.openxmlformats.org/officeDocument/2006/relationships/image" Target="../media/image233.emf"/><Relationship Id="rId9" Type="http://schemas.openxmlformats.org/officeDocument/2006/relationships/oleObject" Target="../embeddings/oleObject236.bin"/><Relationship Id="rId14" Type="http://schemas.openxmlformats.org/officeDocument/2006/relationships/image" Target="../media/image238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emf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12" Type="http://schemas.openxmlformats.org/officeDocument/2006/relationships/image" Target="../media/image244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41.emf"/><Relationship Id="rId11" Type="http://schemas.openxmlformats.org/officeDocument/2006/relationships/oleObject" Target="../embeddings/oleObject244.bin"/><Relationship Id="rId5" Type="http://schemas.openxmlformats.org/officeDocument/2006/relationships/oleObject" Target="../embeddings/oleObject241.bin"/><Relationship Id="rId10" Type="http://schemas.openxmlformats.org/officeDocument/2006/relationships/image" Target="../media/image243.emf"/><Relationship Id="rId4" Type="http://schemas.openxmlformats.org/officeDocument/2006/relationships/image" Target="../media/image240.emf"/><Relationship Id="rId9" Type="http://schemas.openxmlformats.org/officeDocument/2006/relationships/oleObject" Target="../embeddings/oleObject24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emf"/><Relationship Id="rId13" Type="http://schemas.openxmlformats.org/officeDocument/2006/relationships/oleObject" Target="../embeddings/oleObject250.bin"/><Relationship Id="rId18" Type="http://schemas.openxmlformats.org/officeDocument/2006/relationships/image" Target="../media/image252.emf"/><Relationship Id="rId3" Type="http://schemas.openxmlformats.org/officeDocument/2006/relationships/oleObject" Target="../embeddings/oleObject245.bin"/><Relationship Id="rId21" Type="http://schemas.openxmlformats.org/officeDocument/2006/relationships/oleObject" Target="../embeddings/oleObject254.bin"/><Relationship Id="rId7" Type="http://schemas.openxmlformats.org/officeDocument/2006/relationships/oleObject" Target="../embeddings/oleObject247.bin"/><Relationship Id="rId12" Type="http://schemas.openxmlformats.org/officeDocument/2006/relationships/image" Target="../media/image249.emf"/><Relationship Id="rId17" Type="http://schemas.openxmlformats.org/officeDocument/2006/relationships/oleObject" Target="../embeddings/oleObject252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51.emf"/><Relationship Id="rId20" Type="http://schemas.openxmlformats.org/officeDocument/2006/relationships/image" Target="../media/image253.e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46.emf"/><Relationship Id="rId11" Type="http://schemas.openxmlformats.org/officeDocument/2006/relationships/oleObject" Target="../embeddings/oleObject249.bin"/><Relationship Id="rId5" Type="http://schemas.openxmlformats.org/officeDocument/2006/relationships/oleObject" Target="../embeddings/oleObject246.bin"/><Relationship Id="rId15" Type="http://schemas.openxmlformats.org/officeDocument/2006/relationships/oleObject" Target="../embeddings/oleObject251.bin"/><Relationship Id="rId10" Type="http://schemas.openxmlformats.org/officeDocument/2006/relationships/image" Target="../media/image248.emf"/><Relationship Id="rId19" Type="http://schemas.openxmlformats.org/officeDocument/2006/relationships/oleObject" Target="../embeddings/oleObject253.bin"/><Relationship Id="rId4" Type="http://schemas.openxmlformats.org/officeDocument/2006/relationships/image" Target="../media/image245.emf"/><Relationship Id="rId9" Type="http://schemas.openxmlformats.org/officeDocument/2006/relationships/oleObject" Target="../embeddings/oleObject248.bin"/><Relationship Id="rId14" Type="http://schemas.openxmlformats.org/officeDocument/2006/relationships/image" Target="../media/image250.emf"/><Relationship Id="rId22" Type="http://schemas.openxmlformats.org/officeDocument/2006/relationships/image" Target="../media/image254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emf"/><Relationship Id="rId3" Type="http://schemas.openxmlformats.org/officeDocument/2006/relationships/oleObject" Target="../embeddings/oleObject255.bin"/><Relationship Id="rId7" Type="http://schemas.openxmlformats.org/officeDocument/2006/relationships/oleObject" Target="../embeddings/oleObject257.bin"/><Relationship Id="rId12" Type="http://schemas.openxmlformats.org/officeDocument/2006/relationships/image" Target="../media/image259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56.emf"/><Relationship Id="rId11" Type="http://schemas.openxmlformats.org/officeDocument/2006/relationships/oleObject" Target="../embeddings/oleObject259.bin"/><Relationship Id="rId5" Type="http://schemas.openxmlformats.org/officeDocument/2006/relationships/oleObject" Target="../embeddings/oleObject256.bin"/><Relationship Id="rId10" Type="http://schemas.openxmlformats.org/officeDocument/2006/relationships/image" Target="../media/image258.emf"/><Relationship Id="rId4" Type="http://schemas.openxmlformats.org/officeDocument/2006/relationships/image" Target="../media/image255.emf"/><Relationship Id="rId9" Type="http://schemas.openxmlformats.org/officeDocument/2006/relationships/oleObject" Target="../embeddings/oleObject25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5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295400" y="2362200"/>
            <a:ext cx="6858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Binomial Expansion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3733800" y="2535238"/>
            <a:ext cx="304800" cy="488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2291" name="Rectangle 14"/>
          <p:cNvSpPr>
            <a:spLocks noChangeArrowheads="1"/>
          </p:cNvSpPr>
          <p:nvPr/>
        </p:nvSpPr>
        <p:spPr bwMode="auto">
          <a:xfrm>
            <a:off x="3733800" y="3068638"/>
            <a:ext cx="304800" cy="488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2292" name="Rectangle 19"/>
          <p:cNvSpPr>
            <a:spLocks noChangeArrowheads="1"/>
          </p:cNvSpPr>
          <p:nvPr/>
        </p:nvSpPr>
        <p:spPr bwMode="auto">
          <a:xfrm>
            <a:off x="3713163" y="3636963"/>
            <a:ext cx="304800" cy="488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rgbClr val="FF3300"/>
                </a:solidFill>
              </a:rPr>
              <a:t>4</a:t>
            </a:r>
          </a:p>
        </p:txBody>
      </p:sp>
      <p:graphicFrame>
        <p:nvGraphicFramePr>
          <p:cNvPr id="12293" name="Object 2"/>
          <p:cNvGraphicFramePr>
            <a:graphicFrameLocks noChangeAspect="1"/>
          </p:cNvGraphicFramePr>
          <p:nvPr/>
        </p:nvGraphicFramePr>
        <p:xfrm>
          <a:off x="2514600" y="2438400"/>
          <a:ext cx="45116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3" imgW="1600209" imgH="219186" progId="Equation.3">
                  <p:embed/>
                </p:oleObj>
              </mc:Choice>
              <mc:Fallback>
                <p:oleObj name="Equation" r:id="rId3" imgW="1600209" imgH="21918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38400"/>
                        <a:ext cx="45116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381000" y="822325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aphicFrame>
        <p:nvGraphicFramePr>
          <p:cNvPr id="12295" name="Object 5"/>
          <p:cNvGraphicFramePr>
            <a:graphicFrameLocks noChangeAspect="1"/>
          </p:cNvGraphicFramePr>
          <p:nvPr/>
        </p:nvGraphicFramePr>
        <p:xfrm>
          <a:off x="1274763" y="1295400"/>
          <a:ext cx="1600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5" imgW="562017" imgH="219186" progId="Equation.3">
                  <p:embed/>
                </p:oleObj>
              </mc:Choice>
              <mc:Fallback>
                <p:oleObj name="Equation" r:id="rId5" imgW="562017" imgH="21918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95400"/>
                        <a:ext cx="1600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6"/>
          <p:cNvGraphicFramePr>
            <a:graphicFrameLocks noChangeAspect="1"/>
          </p:cNvGraphicFramePr>
          <p:nvPr/>
        </p:nvGraphicFramePr>
        <p:xfrm>
          <a:off x="2951163" y="1295400"/>
          <a:ext cx="22034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7" imgW="780939" imgH="219186" progId="Equation.3">
                  <p:embed/>
                </p:oleObj>
              </mc:Choice>
              <mc:Fallback>
                <p:oleObj name="Equation" r:id="rId7" imgW="780939" imgH="21918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1295400"/>
                        <a:ext cx="22034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7"/>
          <p:cNvGraphicFramePr>
            <a:graphicFrameLocks noChangeAspect="1"/>
          </p:cNvGraphicFramePr>
          <p:nvPr/>
        </p:nvGraphicFramePr>
        <p:xfrm>
          <a:off x="2514600" y="1870075"/>
          <a:ext cx="49418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9" imgW="1752726" imgH="219186" progId="Equation.3">
                  <p:embed/>
                </p:oleObj>
              </mc:Choice>
              <mc:Fallback>
                <p:oleObj name="Equation" r:id="rId9" imgW="1752726" imgH="21918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70075"/>
                        <a:ext cx="494188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8"/>
          <p:cNvGraphicFramePr>
            <a:graphicFrameLocks noChangeAspect="1"/>
          </p:cNvGraphicFramePr>
          <p:nvPr/>
        </p:nvGraphicFramePr>
        <p:xfrm>
          <a:off x="3411538" y="2971800"/>
          <a:ext cx="45132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11" imgW="1600209" imgH="219186" progId="Equation.3">
                  <p:embed/>
                </p:oleObj>
              </mc:Choice>
              <mc:Fallback>
                <p:oleObj name="Equation" r:id="rId11" imgW="1600209" imgH="21918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2971800"/>
                        <a:ext cx="451326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9"/>
          <p:cNvGraphicFramePr>
            <a:graphicFrameLocks noChangeAspect="1"/>
          </p:cNvGraphicFramePr>
          <p:nvPr/>
        </p:nvGraphicFramePr>
        <p:xfrm>
          <a:off x="2701925" y="3546475"/>
          <a:ext cx="52228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13" imgW="1857463" imgH="219186" progId="Equation.3">
                  <p:embed/>
                </p:oleObj>
              </mc:Choice>
              <mc:Fallback>
                <p:oleObj name="Equation" r:id="rId13" imgW="1857463" imgH="21918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3546475"/>
                        <a:ext cx="52228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2757488" y="25352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4841875" y="25352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4835525" y="30686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303" name="Rectangle 16"/>
          <p:cNvSpPr>
            <a:spLocks noChangeArrowheads="1"/>
          </p:cNvSpPr>
          <p:nvPr/>
        </p:nvSpPr>
        <p:spPr bwMode="auto">
          <a:xfrm>
            <a:off x="6172200" y="30686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304" name="Line 17"/>
          <p:cNvSpPr>
            <a:spLocks noChangeShapeType="1"/>
          </p:cNvSpPr>
          <p:nvPr/>
        </p:nvSpPr>
        <p:spPr bwMode="auto">
          <a:xfrm>
            <a:off x="2833688" y="3581400"/>
            <a:ext cx="5029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Rectangle 18"/>
          <p:cNvSpPr>
            <a:spLocks noChangeArrowheads="1"/>
          </p:cNvSpPr>
          <p:nvPr/>
        </p:nvSpPr>
        <p:spPr bwMode="auto">
          <a:xfrm>
            <a:off x="4800600" y="3657600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306" name="Rectangle 20"/>
          <p:cNvSpPr>
            <a:spLocks noChangeArrowheads="1"/>
          </p:cNvSpPr>
          <p:nvPr/>
        </p:nvSpPr>
        <p:spPr bwMode="auto">
          <a:xfrm>
            <a:off x="2778125" y="3636963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307" name="Rectangle 21"/>
          <p:cNvSpPr>
            <a:spLocks noChangeArrowheads="1"/>
          </p:cNvSpPr>
          <p:nvPr/>
        </p:nvSpPr>
        <p:spPr bwMode="auto">
          <a:xfrm>
            <a:off x="6151563" y="364648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308" name="Rectangle 22"/>
          <p:cNvSpPr>
            <a:spLocks noChangeArrowheads="1"/>
          </p:cNvSpPr>
          <p:nvPr/>
        </p:nvSpPr>
        <p:spPr bwMode="auto">
          <a:xfrm>
            <a:off x="6151563" y="25352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309" name="Rectangle 23"/>
          <p:cNvSpPr>
            <a:spLocks noChangeArrowheads="1"/>
          </p:cNvSpPr>
          <p:nvPr/>
        </p:nvSpPr>
        <p:spPr bwMode="auto">
          <a:xfrm>
            <a:off x="7204075" y="30686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310" name="Rectangle 24"/>
          <p:cNvSpPr>
            <a:spLocks noChangeArrowheads="1"/>
          </p:cNvSpPr>
          <p:nvPr/>
        </p:nvSpPr>
        <p:spPr bwMode="auto">
          <a:xfrm>
            <a:off x="7218363" y="364648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311" name="Rectangle 33"/>
          <p:cNvSpPr>
            <a:spLocks noChangeArrowheads="1"/>
          </p:cNvSpPr>
          <p:nvPr/>
        </p:nvSpPr>
        <p:spPr bwMode="auto">
          <a:xfrm>
            <a:off x="533400" y="45720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This coefficient . . . </a:t>
            </a:r>
            <a:endParaRPr lang="en-US" sz="2600" b="1">
              <a:solidFill>
                <a:schemeClr val="folHlink"/>
              </a:solidFill>
            </a:endParaRPr>
          </a:p>
        </p:txBody>
      </p:sp>
      <p:sp>
        <p:nvSpPr>
          <p:cNvPr id="12312" name="Line 38"/>
          <p:cNvSpPr>
            <a:spLocks noChangeShapeType="1"/>
          </p:cNvSpPr>
          <p:nvPr/>
        </p:nvSpPr>
        <p:spPr bwMode="auto">
          <a:xfrm flipV="1">
            <a:off x="1219200" y="4038600"/>
            <a:ext cx="25908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13" name="Group 39"/>
          <p:cNvGrpSpPr>
            <a:grpSpLocks/>
          </p:cNvGrpSpPr>
          <p:nvPr/>
        </p:nvGrpSpPr>
        <p:grpSpPr bwMode="auto">
          <a:xfrm>
            <a:off x="2489200" y="3225800"/>
            <a:ext cx="228600" cy="228600"/>
            <a:chOff x="1568" y="2032"/>
            <a:chExt cx="144" cy="144"/>
          </a:xfrm>
        </p:grpSpPr>
        <p:sp>
          <p:nvSpPr>
            <p:cNvPr id="12317" name="Line 40"/>
            <p:cNvSpPr>
              <a:spLocks noChangeShapeType="1"/>
            </p:cNvSpPr>
            <p:nvPr/>
          </p:nvSpPr>
          <p:spPr bwMode="auto">
            <a:xfrm>
              <a:off x="1568" y="211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41"/>
            <p:cNvSpPr>
              <a:spLocks noChangeShapeType="1"/>
            </p:cNvSpPr>
            <p:nvPr/>
          </p:nvSpPr>
          <p:spPr bwMode="auto">
            <a:xfrm flipV="1">
              <a:off x="1632" y="203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4" name="Group 42"/>
          <p:cNvGrpSpPr>
            <a:grpSpLocks/>
          </p:cNvGrpSpPr>
          <p:nvPr/>
        </p:nvGrpSpPr>
        <p:grpSpPr bwMode="auto">
          <a:xfrm>
            <a:off x="533400" y="5029200"/>
            <a:ext cx="8305800" cy="1025525"/>
            <a:chOff x="336" y="3168"/>
            <a:chExt cx="5232" cy="646"/>
          </a:xfrm>
        </p:grpSpPr>
        <p:sp>
          <p:nvSpPr>
            <p:cNvPr id="12315" name="Rectangle 43"/>
            <p:cNvSpPr>
              <a:spLocks noChangeArrowheads="1"/>
            </p:cNvSpPr>
            <p:nvPr/>
          </p:nvSpPr>
          <p:spPr bwMode="auto">
            <a:xfrm>
              <a:off x="336" y="3168"/>
              <a:ext cx="5232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     . . .  is found by adding 3 and 1; the coefficients that are in </a:t>
              </a:r>
              <a:endParaRPr lang="en-US" sz="2600" b="1">
                <a:solidFill>
                  <a:schemeClr val="folHlink"/>
                </a:solidFill>
              </a:endParaRPr>
            </a:p>
          </p:txBody>
        </p:sp>
        <p:graphicFrame>
          <p:nvGraphicFramePr>
            <p:cNvPr id="12316" name="Object 44"/>
            <p:cNvGraphicFramePr>
              <a:graphicFrameLocks noChangeAspect="1"/>
            </p:cNvGraphicFramePr>
            <p:nvPr/>
          </p:nvGraphicFramePr>
          <p:xfrm>
            <a:off x="2688" y="3408"/>
            <a:ext cx="78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5" name="Equation" r:id="rId15" imgW="438114" imgH="219186" progId="Equation.3">
                    <p:embed/>
                  </p:oleObj>
                </mc:Choice>
                <mc:Fallback>
                  <p:oleObj name="Equation" r:id="rId15" imgW="438114" imgH="219186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3408"/>
                          <a:ext cx="78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81000" y="8318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533400" y="1295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So, we now have</a:t>
            </a:r>
          </a:p>
        </p:txBody>
      </p:sp>
      <p:graphicFrame>
        <p:nvGraphicFramePr>
          <p:cNvPr id="201739" name="Object 11"/>
          <p:cNvGraphicFramePr>
            <a:graphicFrameLocks noChangeAspect="1"/>
          </p:cNvGraphicFramePr>
          <p:nvPr/>
        </p:nvGraphicFramePr>
        <p:xfrm>
          <a:off x="1828800" y="38862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3" imgW="438114" imgH="219186" progId="Equation.3">
                  <p:embed/>
                </p:oleObj>
              </mc:Choice>
              <mc:Fallback>
                <p:oleObj name="Equation" r:id="rId3" imgW="438114" imgH="21918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862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12"/>
          <p:cNvGraphicFramePr>
            <a:graphicFrameLocks noChangeAspect="1"/>
          </p:cNvGraphicFramePr>
          <p:nvPr/>
        </p:nvGraphicFramePr>
        <p:xfrm>
          <a:off x="1828800" y="32766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5" imgW="438114" imgH="219186" progId="Equation.3">
                  <p:embed/>
                </p:oleObj>
              </mc:Choice>
              <mc:Fallback>
                <p:oleObj name="Equation" r:id="rId5" imgW="438114" imgH="21918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4724400" y="16605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Coefficients</a:t>
            </a:r>
          </a:p>
        </p:txBody>
      </p:sp>
      <p:sp>
        <p:nvSpPr>
          <p:cNvPr id="201742" name="Rectangle 14"/>
          <p:cNvSpPr>
            <a:spLocks noChangeArrowheads="1"/>
          </p:cNvSpPr>
          <p:nvPr/>
        </p:nvSpPr>
        <p:spPr bwMode="auto">
          <a:xfrm>
            <a:off x="1524000" y="16605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Expression</a:t>
            </a:r>
          </a:p>
        </p:txBody>
      </p:sp>
      <p:grpSp>
        <p:nvGrpSpPr>
          <p:cNvPr id="201776" name="Group 48"/>
          <p:cNvGrpSpPr>
            <a:grpSpLocks/>
          </p:cNvGrpSpPr>
          <p:nvPr/>
        </p:nvGrpSpPr>
        <p:grpSpPr bwMode="auto">
          <a:xfrm>
            <a:off x="4648200" y="3429000"/>
            <a:ext cx="2362200" cy="488950"/>
            <a:chOff x="2928" y="2330"/>
            <a:chExt cx="1488" cy="308"/>
          </a:xfrm>
        </p:grpSpPr>
        <p:sp>
          <p:nvSpPr>
            <p:cNvPr id="13333" name="Rectangle 16"/>
            <p:cNvSpPr>
              <a:spLocks noChangeArrowheads="1"/>
            </p:cNvSpPr>
            <p:nvPr/>
          </p:nvSpPr>
          <p:spPr bwMode="auto">
            <a:xfrm>
              <a:off x="2928" y="233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3334" name="Rectangle 17"/>
            <p:cNvSpPr>
              <a:spLocks noChangeArrowheads="1"/>
            </p:cNvSpPr>
            <p:nvPr/>
          </p:nvSpPr>
          <p:spPr bwMode="auto">
            <a:xfrm>
              <a:off x="3552" y="233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2</a:t>
              </a:r>
            </a:p>
          </p:txBody>
        </p:sp>
        <p:sp>
          <p:nvSpPr>
            <p:cNvPr id="13335" name="Rectangle 18"/>
            <p:cNvSpPr>
              <a:spLocks noChangeArrowheads="1"/>
            </p:cNvSpPr>
            <p:nvPr/>
          </p:nvSpPr>
          <p:spPr bwMode="auto">
            <a:xfrm>
              <a:off x="4224" y="233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grpSp>
        <p:nvGrpSpPr>
          <p:cNvPr id="201777" name="Group 49"/>
          <p:cNvGrpSpPr>
            <a:grpSpLocks/>
          </p:cNvGrpSpPr>
          <p:nvPr/>
        </p:nvGrpSpPr>
        <p:grpSpPr bwMode="auto">
          <a:xfrm>
            <a:off x="4267200" y="4064000"/>
            <a:ext cx="3200400" cy="488950"/>
            <a:chOff x="2688" y="2714"/>
            <a:chExt cx="2016" cy="308"/>
          </a:xfrm>
        </p:grpSpPr>
        <p:sp>
          <p:nvSpPr>
            <p:cNvPr id="13329" name="Rectangle 19"/>
            <p:cNvSpPr>
              <a:spLocks noChangeArrowheads="1"/>
            </p:cNvSpPr>
            <p:nvPr/>
          </p:nvSpPr>
          <p:spPr bwMode="auto">
            <a:xfrm>
              <a:off x="2688" y="271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3330" name="Rectangle 20"/>
            <p:cNvSpPr>
              <a:spLocks noChangeArrowheads="1"/>
            </p:cNvSpPr>
            <p:nvPr/>
          </p:nvSpPr>
          <p:spPr bwMode="auto">
            <a:xfrm>
              <a:off x="3216" y="271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13331" name="Rectangle 21"/>
            <p:cNvSpPr>
              <a:spLocks noChangeArrowheads="1"/>
            </p:cNvSpPr>
            <p:nvPr/>
          </p:nvSpPr>
          <p:spPr bwMode="auto">
            <a:xfrm>
              <a:off x="3888" y="271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13332" name="Rectangle 22"/>
            <p:cNvSpPr>
              <a:spLocks noChangeArrowheads="1"/>
            </p:cNvSpPr>
            <p:nvPr/>
          </p:nvSpPr>
          <p:spPr bwMode="auto">
            <a:xfrm>
              <a:off x="4512" y="271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graphicFrame>
        <p:nvGraphicFramePr>
          <p:cNvPr id="201764" name="Object 36"/>
          <p:cNvGraphicFramePr>
            <a:graphicFrameLocks noChangeAspect="1"/>
          </p:cNvGraphicFramePr>
          <p:nvPr/>
        </p:nvGraphicFramePr>
        <p:xfrm>
          <a:off x="1828800" y="4505325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7" imgW="438114" imgH="219186" progId="Equation.3">
                  <p:embed/>
                </p:oleObj>
              </mc:Choice>
              <mc:Fallback>
                <p:oleObj name="Equation" r:id="rId7" imgW="438114" imgH="219186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05325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1778" name="Group 50"/>
          <p:cNvGrpSpPr>
            <a:grpSpLocks/>
          </p:cNvGrpSpPr>
          <p:nvPr/>
        </p:nvGrpSpPr>
        <p:grpSpPr bwMode="auto">
          <a:xfrm>
            <a:off x="3810000" y="4632325"/>
            <a:ext cx="4038600" cy="488950"/>
            <a:chOff x="2400" y="3120"/>
            <a:chExt cx="2544" cy="308"/>
          </a:xfrm>
        </p:grpSpPr>
        <p:sp>
          <p:nvSpPr>
            <p:cNvPr id="13324" name="Rectangle 37"/>
            <p:cNvSpPr>
              <a:spLocks noChangeArrowheads="1"/>
            </p:cNvSpPr>
            <p:nvPr/>
          </p:nvSpPr>
          <p:spPr bwMode="auto">
            <a:xfrm>
              <a:off x="2400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3325" name="Rectangle 38"/>
            <p:cNvSpPr>
              <a:spLocks noChangeArrowheads="1"/>
            </p:cNvSpPr>
            <p:nvPr/>
          </p:nvSpPr>
          <p:spPr bwMode="auto">
            <a:xfrm>
              <a:off x="2928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13326" name="Rectangle 39"/>
            <p:cNvSpPr>
              <a:spLocks noChangeArrowheads="1"/>
            </p:cNvSpPr>
            <p:nvPr/>
          </p:nvSpPr>
          <p:spPr bwMode="auto">
            <a:xfrm>
              <a:off x="3600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13327" name="Rectangle 40"/>
            <p:cNvSpPr>
              <a:spLocks noChangeArrowheads="1"/>
            </p:cNvSpPr>
            <p:nvPr/>
          </p:nvSpPr>
          <p:spPr bwMode="auto">
            <a:xfrm>
              <a:off x="4224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13328" name="Rectangle 41"/>
            <p:cNvSpPr>
              <a:spLocks noChangeArrowheads="1"/>
            </p:cNvSpPr>
            <p:nvPr/>
          </p:nvSpPr>
          <p:spPr bwMode="auto">
            <a:xfrm>
              <a:off x="4752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8" grpId="0"/>
      <p:bldP spid="201741" grpId="0"/>
      <p:bldP spid="2017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33400" y="1295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So, we now have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1828800" y="38862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3" imgW="438114" imgH="219186" progId="Equation.3">
                  <p:embed/>
                </p:oleObj>
              </mc:Choice>
              <mc:Fallback>
                <p:oleObj name="Equation" r:id="rId3" imgW="438114" imgH="21918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862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6"/>
          <p:cNvGraphicFramePr>
            <a:graphicFrameLocks noChangeAspect="1"/>
          </p:cNvGraphicFramePr>
          <p:nvPr/>
        </p:nvGraphicFramePr>
        <p:xfrm>
          <a:off x="1828800" y="32766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5" imgW="438114" imgH="219186" progId="Equation.3">
                  <p:embed/>
                </p:oleObj>
              </mc:Choice>
              <mc:Fallback>
                <p:oleObj name="Equation" r:id="rId5" imgW="438114" imgH="21918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4724400" y="16605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Coefficients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1524000" y="16605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Expression</a:t>
            </a:r>
          </a:p>
        </p:txBody>
      </p:sp>
      <p:grpSp>
        <p:nvGrpSpPr>
          <p:cNvPr id="14343" name="Group 9"/>
          <p:cNvGrpSpPr>
            <a:grpSpLocks/>
          </p:cNvGrpSpPr>
          <p:nvPr/>
        </p:nvGrpSpPr>
        <p:grpSpPr bwMode="auto">
          <a:xfrm>
            <a:off x="4648200" y="3429000"/>
            <a:ext cx="2362200" cy="488950"/>
            <a:chOff x="2928" y="2330"/>
            <a:chExt cx="1488" cy="308"/>
          </a:xfrm>
        </p:grpSpPr>
        <p:sp>
          <p:nvSpPr>
            <p:cNvPr id="14363" name="Rectangle 10"/>
            <p:cNvSpPr>
              <a:spLocks noChangeArrowheads="1"/>
            </p:cNvSpPr>
            <p:nvPr/>
          </p:nvSpPr>
          <p:spPr bwMode="auto">
            <a:xfrm>
              <a:off x="2928" y="233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4364" name="Rectangle 11"/>
            <p:cNvSpPr>
              <a:spLocks noChangeArrowheads="1"/>
            </p:cNvSpPr>
            <p:nvPr/>
          </p:nvSpPr>
          <p:spPr bwMode="auto">
            <a:xfrm>
              <a:off x="3552" y="233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2</a:t>
              </a:r>
            </a:p>
          </p:txBody>
        </p:sp>
        <p:sp>
          <p:nvSpPr>
            <p:cNvPr id="14365" name="Rectangle 12"/>
            <p:cNvSpPr>
              <a:spLocks noChangeArrowheads="1"/>
            </p:cNvSpPr>
            <p:nvPr/>
          </p:nvSpPr>
          <p:spPr bwMode="auto">
            <a:xfrm>
              <a:off x="4224" y="233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grpSp>
        <p:nvGrpSpPr>
          <p:cNvPr id="14344" name="Group 46"/>
          <p:cNvGrpSpPr>
            <a:grpSpLocks/>
          </p:cNvGrpSpPr>
          <p:nvPr/>
        </p:nvGrpSpPr>
        <p:grpSpPr bwMode="auto">
          <a:xfrm>
            <a:off x="4267200" y="4049713"/>
            <a:ext cx="3200400" cy="488950"/>
            <a:chOff x="2688" y="2512"/>
            <a:chExt cx="2016" cy="308"/>
          </a:xfrm>
        </p:grpSpPr>
        <p:sp>
          <p:nvSpPr>
            <p:cNvPr id="14359" name="Rectangle 14"/>
            <p:cNvSpPr>
              <a:spLocks noChangeArrowheads="1"/>
            </p:cNvSpPr>
            <p:nvPr/>
          </p:nvSpPr>
          <p:spPr bwMode="auto">
            <a:xfrm>
              <a:off x="2688" y="251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60" name="Rectangle 15"/>
            <p:cNvSpPr>
              <a:spLocks noChangeArrowheads="1"/>
            </p:cNvSpPr>
            <p:nvPr/>
          </p:nvSpPr>
          <p:spPr bwMode="auto">
            <a:xfrm>
              <a:off x="3216" y="251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4361" name="Rectangle 16"/>
            <p:cNvSpPr>
              <a:spLocks noChangeArrowheads="1"/>
            </p:cNvSpPr>
            <p:nvPr/>
          </p:nvSpPr>
          <p:spPr bwMode="auto">
            <a:xfrm>
              <a:off x="3888" y="251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14362" name="Rectangle 17"/>
            <p:cNvSpPr>
              <a:spLocks noChangeArrowheads="1"/>
            </p:cNvSpPr>
            <p:nvPr/>
          </p:nvSpPr>
          <p:spPr bwMode="auto">
            <a:xfrm>
              <a:off x="4512" y="251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graphicFrame>
        <p:nvGraphicFramePr>
          <p:cNvPr id="14345" name="Object 28"/>
          <p:cNvGraphicFramePr>
            <a:graphicFrameLocks noChangeAspect="1"/>
          </p:cNvGraphicFramePr>
          <p:nvPr/>
        </p:nvGraphicFramePr>
        <p:xfrm>
          <a:off x="1828800" y="44958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7" imgW="438114" imgH="219186" progId="Equation.3">
                  <p:embed/>
                </p:oleObj>
              </mc:Choice>
              <mc:Fallback>
                <p:oleObj name="Equation" r:id="rId7" imgW="438114" imgH="219186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58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6" name="Group 47"/>
          <p:cNvGrpSpPr>
            <a:grpSpLocks/>
          </p:cNvGrpSpPr>
          <p:nvPr/>
        </p:nvGrpSpPr>
        <p:grpSpPr bwMode="auto">
          <a:xfrm>
            <a:off x="3810000" y="4632325"/>
            <a:ext cx="4038600" cy="488950"/>
            <a:chOff x="2400" y="2918"/>
            <a:chExt cx="2544" cy="308"/>
          </a:xfrm>
        </p:grpSpPr>
        <p:sp>
          <p:nvSpPr>
            <p:cNvPr id="14354" name="Rectangle 30"/>
            <p:cNvSpPr>
              <a:spLocks noChangeArrowheads="1"/>
            </p:cNvSpPr>
            <p:nvPr/>
          </p:nvSpPr>
          <p:spPr bwMode="auto">
            <a:xfrm>
              <a:off x="2400" y="291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4355" name="Rectangle 31"/>
            <p:cNvSpPr>
              <a:spLocks noChangeArrowheads="1"/>
            </p:cNvSpPr>
            <p:nvPr/>
          </p:nvSpPr>
          <p:spPr bwMode="auto">
            <a:xfrm>
              <a:off x="2928" y="291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356" name="Rectangle 32"/>
            <p:cNvSpPr>
              <a:spLocks noChangeArrowheads="1"/>
            </p:cNvSpPr>
            <p:nvPr/>
          </p:nvSpPr>
          <p:spPr bwMode="auto">
            <a:xfrm>
              <a:off x="3600" y="291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14357" name="Rectangle 33"/>
            <p:cNvSpPr>
              <a:spLocks noChangeArrowheads="1"/>
            </p:cNvSpPr>
            <p:nvPr/>
          </p:nvSpPr>
          <p:spPr bwMode="auto">
            <a:xfrm>
              <a:off x="4224" y="291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14358" name="Rectangle 34"/>
            <p:cNvSpPr>
              <a:spLocks noChangeArrowheads="1"/>
            </p:cNvSpPr>
            <p:nvPr/>
          </p:nvSpPr>
          <p:spPr bwMode="auto">
            <a:xfrm>
              <a:off x="4752" y="291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sp>
        <p:nvSpPr>
          <p:cNvPr id="207907" name="Line 35"/>
          <p:cNvSpPr>
            <a:spLocks noChangeShapeType="1"/>
          </p:cNvSpPr>
          <p:nvPr/>
        </p:nvSpPr>
        <p:spPr bwMode="auto">
          <a:xfrm>
            <a:off x="4495800" y="4465638"/>
            <a:ext cx="381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08" name="Line 36"/>
          <p:cNvSpPr>
            <a:spLocks noChangeShapeType="1"/>
          </p:cNvSpPr>
          <p:nvPr/>
        </p:nvSpPr>
        <p:spPr bwMode="auto">
          <a:xfrm flipH="1">
            <a:off x="4876800" y="4465638"/>
            <a:ext cx="381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Rectangle 41"/>
          <p:cNvSpPr>
            <a:spLocks noChangeArrowheads="1"/>
          </p:cNvSpPr>
          <p:nvPr/>
        </p:nvSpPr>
        <p:spPr bwMode="auto">
          <a:xfrm>
            <a:off x="533400" y="52578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Each number in a row can be found by adding the 2 coefficients above it.</a:t>
            </a:r>
          </a:p>
        </p:txBody>
      </p:sp>
      <p:grpSp>
        <p:nvGrpSpPr>
          <p:cNvPr id="207917" name="Group 45"/>
          <p:cNvGrpSpPr>
            <a:grpSpLocks/>
          </p:cNvGrpSpPr>
          <p:nvPr/>
        </p:nvGrpSpPr>
        <p:grpSpPr bwMode="auto">
          <a:xfrm>
            <a:off x="4749800" y="4329113"/>
            <a:ext cx="228600" cy="228600"/>
            <a:chOff x="3024" y="2736"/>
            <a:chExt cx="144" cy="144"/>
          </a:xfrm>
        </p:grpSpPr>
        <p:sp>
          <p:nvSpPr>
            <p:cNvPr id="14352" name="Line 43"/>
            <p:cNvSpPr>
              <a:spLocks noChangeShapeType="1"/>
            </p:cNvSpPr>
            <p:nvPr/>
          </p:nvSpPr>
          <p:spPr bwMode="auto">
            <a:xfrm flipV="1">
              <a:off x="3024" y="2816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44"/>
            <p:cNvSpPr>
              <a:spLocks noChangeShapeType="1"/>
            </p:cNvSpPr>
            <p:nvPr/>
          </p:nvSpPr>
          <p:spPr bwMode="auto">
            <a:xfrm flipV="1">
              <a:off x="3088" y="2736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1" name="Rectangle 52"/>
          <p:cNvSpPr>
            <a:spLocks noChangeArrowheads="1"/>
          </p:cNvSpPr>
          <p:nvPr/>
        </p:nvSpPr>
        <p:spPr bwMode="auto">
          <a:xfrm>
            <a:off x="381000" y="8318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07" grpId="0" animBg="1"/>
      <p:bldP spid="2079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81000" y="8318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33400" y="1295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So, we now have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1828800" y="38862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3" imgW="438114" imgH="219186" progId="Equation.3">
                  <p:embed/>
                </p:oleObj>
              </mc:Choice>
              <mc:Fallback>
                <p:oleObj name="Equation" r:id="rId3" imgW="438114" imgH="21918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862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6"/>
          <p:cNvGraphicFramePr>
            <a:graphicFrameLocks noChangeAspect="1"/>
          </p:cNvGraphicFramePr>
          <p:nvPr/>
        </p:nvGraphicFramePr>
        <p:xfrm>
          <a:off x="1828800" y="32766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5" imgW="438114" imgH="219186" progId="Equation.3">
                  <p:embed/>
                </p:oleObj>
              </mc:Choice>
              <mc:Fallback>
                <p:oleObj name="Equation" r:id="rId5" imgW="438114" imgH="21918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4724400" y="16605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Coefficients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24000" y="16605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Expression</a:t>
            </a:r>
          </a:p>
        </p:txBody>
      </p:sp>
      <p:grpSp>
        <p:nvGrpSpPr>
          <p:cNvPr id="15368" name="Group 9"/>
          <p:cNvGrpSpPr>
            <a:grpSpLocks/>
          </p:cNvGrpSpPr>
          <p:nvPr/>
        </p:nvGrpSpPr>
        <p:grpSpPr bwMode="auto">
          <a:xfrm>
            <a:off x="4648200" y="3429000"/>
            <a:ext cx="2362200" cy="488950"/>
            <a:chOff x="2928" y="2330"/>
            <a:chExt cx="1488" cy="308"/>
          </a:xfrm>
        </p:grpSpPr>
        <p:sp>
          <p:nvSpPr>
            <p:cNvPr id="15393" name="Rectangle 10"/>
            <p:cNvSpPr>
              <a:spLocks noChangeArrowheads="1"/>
            </p:cNvSpPr>
            <p:nvPr/>
          </p:nvSpPr>
          <p:spPr bwMode="auto">
            <a:xfrm>
              <a:off x="2928" y="233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5394" name="Rectangle 11"/>
            <p:cNvSpPr>
              <a:spLocks noChangeArrowheads="1"/>
            </p:cNvSpPr>
            <p:nvPr/>
          </p:nvSpPr>
          <p:spPr bwMode="auto">
            <a:xfrm>
              <a:off x="3552" y="233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2</a:t>
              </a:r>
            </a:p>
          </p:txBody>
        </p:sp>
        <p:sp>
          <p:nvSpPr>
            <p:cNvPr id="15395" name="Rectangle 12"/>
            <p:cNvSpPr>
              <a:spLocks noChangeArrowheads="1"/>
            </p:cNvSpPr>
            <p:nvPr/>
          </p:nvSpPr>
          <p:spPr bwMode="auto">
            <a:xfrm>
              <a:off x="4224" y="233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grpSp>
        <p:nvGrpSpPr>
          <p:cNvPr id="15369" name="Group 13"/>
          <p:cNvGrpSpPr>
            <a:grpSpLocks/>
          </p:cNvGrpSpPr>
          <p:nvPr/>
        </p:nvGrpSpPr>
        <p:grpSpPr bwMode="auto">
          <a:xfrm>
            <a:off x="4267200" y="4049713"/>
            <a:ext cx="3200400" cy="488950"/>
            <a:chOff x="2688" y="2714"/>
            <a:chExt cx="2016" cy="308"/>
          </a:xfrm>
        </p:grpSpPr>
        <p:sp>
          <p:nvSpPr>
            <p:cNvPr id="15389" name="Rectangle 14"/>
            <p:cNvSpPr>
              <a:spLocks noChangeArrowheads="1"/>
            </p:cNvSpPr>
            <p:nvPr/>
          </p:nvSpPr>
          <p:spPr bwMode="auto">
            <a:xfrm>
              <a:off x="2688" y="271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390" name="Rectangle 15"/>
            <p:cNvSpPr>
              <a:spLocks noChangeArrowheads="1"/>
            </p:cNvSpPr>
            <p:nvPr/>
          </p:nvSpPr>
          <p:spPr bwMode="auto">
            <a:xfrm>
              <a:off x="3216" y="271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391" name="Rectangle 16"/>
            <p:cNvSpPr>
              <a:spLocks noChangeArrowheads="1"/>
            </p:cNvSpPr>
            <p:nvPr/>
          </p:nvSpPr>
          <p:spPr bwMode="auto">
            <a:xfrm>
              <a:off x="3888" y="271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15392" name="Rectangle 17"/>
            <p:cNvSpPr>
              <a:spLocks noChangeArrowheads="1"/>
            </p:cNvSpPr>
            <p:nvPr/>
          </p:nvSpPr>
          <p:spPr bwMode="auto">
            <a:xfrm>
              <a:off x="4512" y="271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sp>
        <p:nvSpPr>
          <p:cNvPr id="208914" name="Line 18"/>
          <p:cNvSpPr>
            <a:spLocks noChangeShapeType="1"/>
          </p:cNvSpPr>
          <p:nvPr/>
        </p:nvSpPr>
        <p:spPr bwMode="auto">
          <a:xfrm>
            <a:off x="4876800" y="3860800"/>
            <a:ext cx="381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>
            <a:off x="5943600" y="3860800"/>
            <a:ext cx="381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 flipH="1">
            <a:off x="5334000" y="3860800"/>
            <a:ext cx="381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7" name="Line 21"/>
          <p:cNvSpPr>
            <a:spLocks noChangeShapeType="1"/>
          </p:cNvSpPr>
          <p:nvPr/>
        </p:nvSpPr>
        <p:spPr bwMode="auto">
          <a:xfrm flipH="1">
            <a:off x="6400800" y="3860800"/>
            <a:ext cx="381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374" name="Object 28"/>
          <p:cNvGraphicFramePr>
            <a:graphicFrameLocks noChangeAspect="1"/>
          </p:cNvGraphicFramePr>
          <p:nvPr/>
        </p:nvGraphicFramePr>
        <p:xfrm>
          <a:off x="1828800" y="4505325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7" imgW="438114" imgH="219186" progId="Equation.3">
                  <p:embed/>
                </p:oleObj>
              </mc:Choice>
              <mc:Fallback>
                <p:oleObj name="Equation" r:id="rId7" imgW="438114" imgH="219186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05325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75" name="Group 29"/>
          <p:cNvGrpSpPr>
            <a:grpSpLocks/>
          </p:cNvGrpSpPr>
          <p:nvPr/>
        </p:nvGrpSpPr>
        <p:grpSpPr bwMode="auto">
          <a:xfrm>
            <a:off x="3810000" y="4632325"/>
            <a:ext cx="4038600" cy="488950"/>
            <a:chOff x="2400" y="3120"/>
            <a:chExt cx="2544" cy="308"/>
          </a:xfrm>
        </p:grpSpPr>
        <p:sp>
          <p:nvSpPr>
            <p:cNvPr id="15384" name="Rectangle 30"/>
            <p:cNvSpPr>
              <a:spLocks noChangeArrowheads="1"/>
            </p:cNvSpPr>
            <p:nvPr/>
          </p:nvSpPr>
          <p:spPr bwMode="auto">
            <a:xfrm>
              <a:off x="2400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5385" name="Rectangle 31"/>
            <p:cNvSpPr>
              <a:spLocks noChangeArrowheads="1"/>
            </p:cNvSpPr>
            <p:nvPr/>
          </p:nvSpPr>
          <p:spPr bwMode="auto">
            <a:xfrm>
              <a:off x="2928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5386" name="Rectangle 32"/>
            <p:cNvSpPr>
              <a:spLocks noChangeArrowheads="1"/>
            </p:cNvSpPr>
            <p:nvPr/>
          </p:nvSpPr>
          <p:spPr bwMode="auto">
            <a:xfrm>
              <a:off x="3600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15387" name="Rectangle 33"/>
            <p:cNvSpPr>
              <a:spLocks noChangeArrowheads="1"/>
            </p:cNvSpPr>
            <p:nvPr/>
          </p:nvSpPr>
          <p:spPr bwMode="auto">
            <a:xfrm>
              <a:off x="4224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15388" name="Rectangle 34"/>
            <p:cNvSpPr>
              <a:spLocks noChangeArrowheads="1"/>
            </p:cNvSpPr>
            <p:nvPr/>
          </p:nvSpPr>
          <p:spPr bwMode="auto">
            <a:xfrm>
              <a:off x="4752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sp>
        <p:nvSpPr>
          <p:cNvPr id="15376" name="Line 35"/>
          <p:cNvSpPr>
            <a:spLocks noChangeShapeType="1"/>
          </p:cNvSpPr>
          <p:nvPr/>
        </p:nvSpPr>
        <p:spPr bwMode="auto">
          <a:xfrm>
            <a:off x="4495800" y="4465638"/>
            <a:ext cx="381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36"/>
          <p:cNvSpPr>
            <a:spLocks noChangeShapeType="1"/>
          </p:cNvSpPr>
          <p:nvPr/>
        </p:nvSpPr>
        <p:spPr bwMode="auto">
          <a:xfrm flipH="1">
            <a:off x="4876800" y="4465638"/>
            <a:ext cx="381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37"/>
          <p:cNvSpPr>
            <a:spLocks noChangeShapeType="1"/>
          </p:cNvSpPr>
          <p:nvPr/>
        </p:nvSpPr>
        <p:spPr bwMode="auto">
          <a:xfrm>
            <a:off x="5410200" y="4465638"/>
            <a:ext cx="381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38"/>
          <p:cNvSpPr>
            <a:spLocks noChangeShapeType="1"/>
          </p:cNvSpPr>
          <p:nvPr/>
        </p:nvSpPr>
        <p:spPr bwMode="auto">
          <a:xfrm flipH="1">
            <a:off x="5867400" y="4465638"/>
            <a:ext cx="381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39"/>
          <p:cNvSpPr>
            <a:spLocks noChangeShapeType="1"/>
          </p:cNvSpPr>
          <p:nvPr/>
        </p:nvSpPr>
        <p:spPr bwMode="auto">
          <a:xfrm flipH="1">
            <a:off x="6934200" y="4465638"/>
            <a:ext cx="381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40"/>
          <p:cNvSpPr>
            <a:spLocks noChangeShapeType="1"/>
          </p:cNvSpPr>
          <p:nvPr/>
        </p:nvSpPr>
        <p:spPr bwMode="auto">
          <a:xfrm>
            <a:off x="6400800" y="4465638"/>
            <a:ext cx="381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39" name="Rectangle 43"/>
          <p:cNvSpPr>
            <a:spLocks noChangeArrowheads="1"/>
          </p:cNvSpPr>
          <p:nvPr/>
        </p:nvSpPr>
        <p:spPr bwMode="auto">
          <a:xfrm>
            <a:off x="533400" y="5946775"/>
            <a:ext cx="8077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</a:t>
            </a:r>
            <a:r>
              <a:rPr lang="en-US" sz="2600" b="1"/>
              <a:t>1</a:t>
            </a:r>
            <a:r>
              <a:rPr lang="en-US" b="1" baseline="30000">
                <a:latin typeface="Comic Sans MS" pitchFamily="66" charset="0"/>
              </a:rPr>
              <a:t>st</a:t>
            </a:r>
            <a:r>
              <a:rPr lang="en-US" b="1">
                <a:latin typeface="Comic Sans MS" pitchFamily="66" charset="0"/>
              </a:rPr>
              <a:t> and last numbers are always </a:t>
            </a:r>
            <a:r>
              <a:rPr lang="en-US" sz="2600" b="1"/>
              <a:t>1</a:t>
            </a:r>
            <a:r>
              <a:rPr lang="en-US" b="1">
                <a:latin typeface="Comic Sans MS" pitchFamily="66" charset="0"/>
              </a:rPr>
              <a:t>.</a:t>
            </a:r>
          </a:p>
        </p:txBody>
      </p:sp>
      <p:sp>
        <p:nvSpPr>
          <p:cNvPr id="15383" name="Rectangle 44"/>
          <p:cNvSpPr>
            <a:spLocks noChangeArrowheads="1"/>
          </p:cNvSpPr>
          <p:nvPr/>
        </p:nvSpPr>
        <p:spPr bwMode="auto">
          <a:xfrm>
            <a:off x="533400" y="52578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Each number in a row can be found by adding the 2 coefficients above 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4" grpId="0" animBg="1"/>
      <p:bldP spid="208915" grpId="0" animBg="1"/>
      <p:bldP spid="208916" grpId="0" animBg="1"/>
      <p:bldP spid="208917" grpId="0" animBg="1"/>
      <p:bldP spid="2089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81000" y="83820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33400" y="1295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So, we now have</a:t>
            </a: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1828800" y="38862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3" imgW="438114" imgH="219186" progId="Equation.3">
                  <p:embed/>
                </p:oleObj>
              </mc:Choice>
              <mc:Fallback>
                <p:oleObj name="Equation" r:id="rId3" imgW="438114" imgH="21918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862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6"/>
          <p:cNvGraphicFramePr>
            <a:graphicFrameLocks noChangeAspect="1"/>
          </p:cNvGraphicFramePr>
          <p:nvPr/>
        </p:nvGraphicFramePr>
        <p:xfrm>
          <a:off x="1828800" y="32766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5" imgW="438114" imgH="219186" progId="Equation.3">
                  <p:embed/>
                </p:oleObj>
              </mc:Choice>
              <mc:Fallback>
                <p:oleObj name="Equation" r:id="rId5" imgW="438114" imgH="21918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4724400" y="16605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Coefficients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524000" y="16605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Expression</a:t>
            </a:r>
          </a:p>
        </p:txBody>
      </p:sp>
      <p:grpSp>
        <p:nvGrpSpPr>
          <p:cNvPr id="16392" name="Group 9"/>
          <p:cNvGrpSpPr>
            <a:grpSpLocks/>
          </p:cNvGrpSpPr>
          <p:nvPr/>
        </p:nvGrpSpPr>
        <p:grpSpPr bwMode="auto">
          <a:xfrm>
            <a:off x="4648200" y="3429000"/>
            <a:ext cx="2362200" cy="488950"/>
            <a:chOff x="2928" y="2330"/>
            <a:chExt cx="1488" cy="308"/>
          </a:xfrm>
        </p:grpSpPr>
        <p:sp>
          <p:nvSpPr>
            <p:cNvPr id="16413" name="Rectangle 10"/>
            <p:cNvSpPr>
              <a:spLocks noChangeArrowheads="1"/>
            </p:cNvSpPr>
            <p:nvPr/>
          </p:nvSpPr>
          <p:spPr bwMode="auto">
            <a:xfrm>
              <a:off x="2928" y="233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6414" name="Rectangle 11"/>
            <p:cNvSpPr>
              <a:spLocks noChangeArrowheads="1"/>
            </p:cNvSpPr>
            <p:nvPr/>
          </p:nvSpPr>
          <p:spPr bwMode="auto">
            <a:xfrm>
              <a:off x="3552" y="233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2</a:t>
              </a:r>
            </a:p>
          </p:txBody>
        </p:sp>
        <p:sp>
          <p:nvSpPr>
            <p:cNvPr id="16415" name="Rectangle 12"/>
            <p:cNvSpPr>
              <a:spLocks noChangeArrowheads="1"/>
            </p:cNvSpPr>
            <p:nvPr/>
          </p:nvSpPr>
          <p:spPr bwMode="auto">
            <a:xfrm>
              <a:off x="4224" y="233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grpSp>
        <p:nvGrpSpPr>
          <p:cNvPr id="16393" name="Group 13"/>
          <p:cNvGrpSpPr>
            <a:grpSpLocks/>
          </p:cNvGrpSpPr>
          <p:nvPr/>
        </p:nvGrpSpPr>
        <p:grpSpPr bwMode="auto">
          <a:xfrm>
            <a:off x="4267200" y="4038600"/>
            <a:ext cx="3200400" cy="488950"/>
            <a:chOff x="2688" y="2714"/>
            <a:chExt cx="2016" cy="308"/>
          </a:xfrm>
        </p:grpSpPr>
        <p:sp>
          <p:nvSpPr>
            <p:cNvPr id="16409" name="Rectangle 14"/>
            <p:cNvSpPr>
              <a:spLocks noChangeArrowheads="1"/>
            </p:cNvSpPr>
            <p:nvPr/>
          </p:nvSpPr>
          <p:spPr bwMode="auto">
            <a:xfrm>
              <a:off x="2688" y="271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6410" name="Rectangle 15"/>
            <p:cNvSpPr>
              <a:spLocks noChangeArrowheads="1"/>
            </p:cNvSpPr>
            <p:nvPr/>
          </p:nvSpPr>
          <p:spPr bwMode="auto">
            <a:xfrm>
              <a:off x="3216" y="271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16411" name="Rectangle 16"/>
            <p:cNvSpPr>
              <a:spLocks noChangeArrowheads="1"/>
            </p:cNvSpPr>
            <p:nvPr/>
          </p:nvSpPr>
          <p:spPr bwMode="auto">
            <a:xfrm>
              <a:off x="3888" y="271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16412" name="Rectangle 17"/>
            <p:cNvSpPr>
              <a:spLocks noChangeArrowheads="1"/>
            </p:cNvSpPr>
            <p:nvPr/>
          </p:nvSpPr>
          <p:spPr bwMode="auto">
            <a:xfrm>
              <a:off x="4512" y="271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graphicFrame>
        <p:nvGraphicFramePr>
          <p:cNvPr id="237586" name="Object 18"/>
          <p:cNvGraphicFramePr>
            <a:graphicFrameLocks noChangeAspect="1"/>
          </p:cNvGraphicFramePr>
          <p:nvPr/>
        </p:nvGraphicFramePr>
        <p:xfrm>
          <a:off x="1846263" y="2692400"/>
          <a:ext cx="12096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7" imgW="419218" imgH="219186" progId="Equation.3">
                  <p:embed/>
                </p:oleObj>
              </mc:Choice>
              <mc:Fallback>
                <p:oleObj name="Equation" r:id="rId7" imgW="419218" imgH="219186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692400"/>
                        <a:ext cx="12096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7587" name="Group 19"/>
          <p:cNvGrpSpPr>
            <a:grpSpLocks/>
          </p:cNvGrpSpPr>
          <p:nvPr/>
        </p:nvGrpSpPr>
        <p:grpSpPr bwMode="auto">
          <a:xfrm>
            <a:off x="5105400" y="2803525"/>
            <a:ext cx="1295400" cy="488950"/>
            <a:chOff x="3216" y="1968"/>
            <a:chExt cx="816" cy="308"/>
          </a:xfrm>
        </p:grpSpPr>
        <p:sp>
          <p:nvSpPr>
            <p:cNvPr id="16407" name="Rectangle 20"/>
            <p:cNvSpPr>
              <a:spLocks noChangeArrowheads="1"/>
            </p:cNvSpPr>
            <p:nvPr/>
          </p:nvSpPr>
          <p:spPr bwMode="auto">
            <a:xfrm>
              <a:off x="3216" y="196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6408" name="Rectangle 21"/>
            <p:cNvSpPr>
              <a:spLocks noChangeArrowheads="1"/>
            </p:cNvSpPr>
            <p:nvPr/>
          </p:nvSpPr>
          <p:spPr bwMode="auto">
            <a:xfrm>
              <a:off x="3840" y="196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graphicFrame>
        <p:nvGraphicFramePr>
          <p:cNvPr id="237590" name="Object 22"/>
          <p:cNvGraphicFramePr>
            <a:graphicFrameLocks noChangeAspect="1"/>
          </p:cNvGraphicFramePr>
          <p:nvPr/>
        </p:nvGraphicFramePr>
        <p:xfrm>
          <a:off x="1828800" y="2117725"/>
          <a:ext cx="12461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9" imgW="438114" imgH="219186" progId="Equation.3">
                  <p:embed/>
                </p:oleObj>
              </mc:Choice>
              <mc:Fallback>
                <p:oleObj name="Equation" r:id="rId9" imgW="438114" imgH="219186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117725"/>
                        <a:ext cx="124618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23"/>
          <p:cNvGraphicFramePr>
            <a:graphicFrameLocks noChangeAspect="1"/>
          </p:cNvGraphicFramePr>
          <p:nvPr/>
        </p:nvGraphicFramePr>
        <p:xfrm>
          <a:off x="1828800" y="4505325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11" imgW="438114" imgH="219186" progId="Equation.3">
                  <p:embed/>
                </p:oleObj>
              </mc:Choice>
              <mc:Fallback>
                <p:oleObj name="Equation" r:id="rId11" imgW="438114" imgH="219186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05325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3810000" y="4632325"/>
            <a:ext cx="4038600" cy="488950"/>
            <a:chOff x="2400" y="3120"/>
            <a:chExt cx="2544" cy="308"/>
          </a:xfrm>
        </p:grpSpPr>
        <p:sp>
          <p:nvSpPr>
            <p:cNvPr id="16402" name="Rectangle 25"/>
            <p:cNvSpPr>
              <a:spLocks noChangeArrowheads="1"/>
            </p:cNvSpPr>
            <p:nvPr/>
          </p:nvSpPr>
          <p:spPr bwMode="auto">
            <a:xfrm>
              <a:off x="2400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6403" name="Rectangle 26"/>
            <p:cNvSpPr>
              <a:spLocks noChangeArrowheads="1"/>
            </p:cNvSpPr>
            <p:nvPr/>
          </p:nvSpPr>
          <p:spPr bwMode="auto">
            <a:xfrm>
              <a:off x="2928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16404" name="Rectangle 27"/>
            <p:cNvSpPr>
              <a:spLocks noChangeArrowheads="1"/>
            </p:cNvSpPr>
            <p:nvPr/>
          </p:nvSpPr>
          <p:spPr bwMode="auto">
            <a:xfrm>
              <a:off x="3600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16405" name="Rectangle 28"/>
            <p:cNvSpPr>
              <a:spLocks noChangeArrowheads="1"/>
            </p:cNvSpPr>
            <p:nvPr/>
          </p:nvSpPr>
          <p:spPr bwMode="auto">
            <a:xfrm>
              <a:off x="4224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16406" name="Rectangle 29"/>
            <p:cNvSpPr>
              <a:spLocks noChangeArrowheads="1"/>
            </p:cNvSpPr>
            <p:nvPr/>
          </p:nvSpPr>
          <p:spPr bwMode="auto">
            <a:xfrm>
              <a:off x="4752" y="312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sp>
        <p:nvSpPr>
          <p:cNvPr id="237598" name="Rectangle 30"/>
          <p:cNvSpPr>
            <a:spLocks noChangeArrowheads="1"/>
          </p:cNvSpPr>
          <p:nvPr/>
        </p:nvSpPr>
        <p:spPr bwMode="auto">
          <a:xfrm>
            <a:off x="381000" y="54102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To make a triangle of coefficients, we can fill in the obvious ones at the top.</a:t>
            </a:r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5486400" y="2254250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/>
              <a:t>1</a:t>
            </a:r>
          </a:p>
        </p:txBody>
      </p:sp>
      <p:pic>
        <p:nvPicPr>
          <p:cNvPr id="237600" name="Picture 32" descr="159974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14600"/>
            <a:ext cx="990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98" grpId="0"/>
      <p:bldP spid="2375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81000" y="8318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533400" y="16002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triangle of binomial coefficients is called Pascal’s triangle, after the French mathematician.</a:t>
            </a:r>
          </a:p>
        </p:txBody>
      </p:sp>
      <p:sp>
        <p:nvSpPr>
          <p:cNvPr id="209992" name="Rectangle 72"/>
          <p:cNvSpPr>
            <a:spLocks noChangeArrowheads="1"/>
          </p:cNvSpPr>
          <p:nvPr/>
        </p:nvSpPr>
        <p:spPr bwMode="auto">
          <a:xfrm>
            <a:off x="685800" y="3567113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. . .  but it’s easy to know which row we want as, for example,</a:t>
            </a:r>
          </a:p>
        </p:txBody>
      </p:sp>
      <p:grpSp>
        <p:nvGrpSpPr>
          <p:cNvPr id="209998" name="Group 78"/>
          <p:cNvGrpSpPr>
            <a:grpSpLocks/>
          </p:cNvGrpSpPr>
          <p:nvPr/>
        </p:nvGrpSpPr>
        <p:grpSpPr bwMode="auto">
          <a:xfrm>
            <a:off x="1600200" y="4470400"/>
            <a:ext cx="5943600" cy="644525"/>
            <a:chOff x="1008" y="2816"/>
            <a:chExt cx="3744" cy="406"/>
          </a:xfrm>
        </p:grpSpPr>
        <p:graphicFrame>
          <p:nvGraphicFramePr>
            <p:cNvPr id="17421" name="Object 73"/>
            <p:cNvGraphicFramePr>
              <a:graphicFrameLocks noChangeAspect="1"/>
            </p:cNvGraphicFramePr>
            <p:nvPr/>
          </p:nvGraphicFramePr>
          <p:xfrm>
            <a:off x="1008" y="2816"/>
            <a:ext cx="784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3" name="Equation" r:id="rId3" imgW="438114" imgH="219186" progId="Equation.3">
                    <p:embed/>
                  </p:oleObj>
                </mc:Choice>
                <mc:Fallback>
                  <p:oleObj name="Equation" r:id="rId3" imgW="438114" imgH="219186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816"/>
                          <a:ext cx="784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2" name="Rectangle 74"/>
            <p:cNvSpPr>
              <a:spLocks noChangeArrowheads="1"/>
            </p:cNvSpPr>
            <p:nvPr/>
          </p:nvSpPr>
          <p:spPr bwMode="auto">
            <a:xfrm>
              <a:off x="1920" y="2870"/>
              <a:ext cx="283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starts with     </a:t>
              </a:r>
              <a:r>
                <a:rPr lang="en-US" sz="2600" b="1"/>
                <a:t>1    3     .   .   . </a:t>
              </a:r>
              <a:r>
                <a:rPr lang="en-US" b="1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210001" name="Group 81"/>
          <p:cNvGrpSpPr>
            <a:grpSpLocks/>
          </p:cNvGrpSpPr>
          <p:nvPr/>
        </p:nvGrpSpPr>
        <p:grpSpPr bwMode="auto">
          <a:xfrm>
            <a:off x="1528763" y="5156200"/>
            <a:ext cx="6396037" cy="644525"/>
            <a:chOff x="963" y="3248"/>
            <a:chExt cx="4029" cy="406"/>
          </a:xfrm>
        </p:grpSpPr>
        <p:graphicFrame>
          <p:nvGraphicFramePr>
            <p:cNvPr id="17419" name="Object 75"/>
            <p:cNvGraphicFramePr>
              <a:graphicFrameLocks noChangeAspect="1"/>
            </p:cNvGraphicFramePr>
            <p:nvPr/>
          </p:nvGraphicFramePr>
          <p:xfrm>
            <a:off x="963" y="3248"/>
            <a:ext cx="874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4" name="Equation" r:id="rId5" imgW="485894" imgH="219186" progId="Equation.3">
                    <p:embed/>
                  </p:oleObj>
                </mc:Choice>
                <mc:Fallback>
                  <p:oleObj name="Equation" r:id="rId5" imgW="485894" imgH="219186" progId="Equation.3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3" y="3248"/>
                          <a:ext cx="874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0" name="Rectangle 76"/>
            <p:cNvSpPr>
              <a:spLocks noChangeArrowheads="1"/>
            </p:cNvSpPr>
            <p:nvPr/>
          </p:nvSpPr>
          <p:spPr bwMode="auto">
            <a:xfrm>
              <a:off x="1968" y="3324"/>
              <a:ext cx="302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will start       </a:t>
              </a:r>
              <a:r>
                <a:rPr lang="en-US" sz="2600" b="1"/>
                <a:t>1    10</a:t>
              </a:r>
              <a:r>
                <a:rPr lang="en-US" sz="2600" b="1">
                  <a:latin typeface="Comic Sans MS" pitchFamily="66" charset="0"/>
                </a:rPr>
                <a:t>  .  .  .</a:t>
              </a:r>
            </a:p>
          </p:txBody>
        </p:sp>
      </p:grpSp>
      <p:grpSp>
        <p:nvGrpSpPr>
          <p:cNvPr id="210011" name="Group 91"/>
          <p:cNvGrpSpPr>
            <a:grpSpLocks/>
          </p:cNvGrpSpPr>
          <p:nvPr/>
        </p:nvGrpSpPr>
        <p:grpSpPr bwMode="auto">
          <a:xfrm>
            <a:off x="609600" y="2667000"/>
            <a:ext cx="8077200" cy="954088"/>
            <a:chOff x="384" y="1680"/>
            <a:chExt cx="5088" cy="601"/>
          </a:xfrm>
        </p:grpSpPr>
        <p:sp>
          <p:nvSpPr>
            <p:cNvPr id="17416" name="Rectangle 70"/>
            <p:cNvSpPr>
              <a:spLocks noChangeArrowheads="1"/>
            </p:cNvSpPr>
            <p:nvPr/>
          </p:nvSpPr>
          <p:spPr bwMode="auto">
            <a:xfrm>
              <a:off x="384" y="1680"/>
              <a:ext cx="508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Notice that the </a:t>
              </a:r>
              <a:r>
                <a:rPr lang="en-US" sz="2600" b="1">
                  <a:solidFill>
                    <a:schemeClr val="bg1"/>
                  </a:solidFill>
                </a:rPr>
                <a:t>4</a:t>
              </a:r>
              <a:r>
                <a:rPr lang="en-US" b="1" baseline="30000">
                  <a:latin typeface="Comic Sans MS" pitchFamily="66" charset="0"/>
                </a:rPr>
                <a:t>th</a:t>
              </a:r>
              <a:r>
                <a:rPr lang="en-US" b="1">
                  <a:latin typeface="Comic Sans MS" pitchFamily="66" charset="0"/>
                </a:rPr>
                <a:t> row gives the coefficients of </a:t>
              </a:r>
            </a:p>
          </p:txBody>
        </p:sp>
        <p:graphicFrame>
          <p:nvGraphicFramePr>
            <p:cNvPr id="17417" name="Object 87"/>
            <p:cNvGraphicFramePr>
              <a:graphicFrameLocks noChangeAspect="1"/>
            </p:cNvGraphicFramePr>
            <p:nvPr/>
          </p:nvGraphicFramePr>
          <p:xfrm>
            <a:off x="2408" y="1965"/>
            <a:ext cx="672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5" name="Equation" r:id="rId7" imgW="371439" imgH="171408" progId="Equation.3">
                    <p:embed/>
                  </p:oleObj>
                </mc:Choice>
                <mc:Fallback>
                  <p:oleObj name="Equation" r:id="rId7" imgW="371439" imgH="171408" progId="Equation.3">
                    <p:embed/>
                    <p:pic>
                      <p:nvPicPr>
                        <p:cNvPr id="0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" y="1965"/>
                          <a:ext cx="672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8" name="Object 90"/>
            <p:cNvGraphicFramePr>
              <a:graphicFrameLocks noChangeAspect="1"/>
            </p:cNvGraphicFramePr>
            <p:nvPr/>
          </p:nvGraphicFramePr>
          <p:xfrm>
            <a:off x="2992" y="1918"/>
            <a:ext cx="179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6" name="Equation" r:id="rId9" imgW="95289" imgH="180855" progId="Equation.3">
                    <p:embed/>
                  </p:oleObj>
                </mc:Choice>
                <mc:Fallback>
                  <p:oleObj name="Equation" r:id="rId9" imgW="95289" imgH="180855" progId="Equation.3">
                    <p:embed/>
                    <p:pic>
                      <p:nvPicPr>
                        <p:cNvPr id="0" name="Object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2" y="1918"/>
                          <a:ext cx="179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/>
      <p:bldP spid="2099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533400" y="838200"/>
            <a:ext cx="16002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Exercise</a:t>
            </a:r>
          </a:p>
        </p:txBody>
      </p:sp>
      <p:grpSp>
        <p:nvGrpSpPr>
          <p:cNvPr id="18435" name="Group 45"/>
          <p:cNvGrpSpPr>
            <a:grpSpLocks/>
          </p:cNvGrpSpPr>
          <p:nvPr/>
        </p:nvGrpSpPr>
        <p:grpSpPr bwMode="auto">
          <a:xfrm>
            <a:off x="457200" y="1219200"/>
            <a:ext cx="8077200" cy="644525"/>
            <a:chOff x="288" y="992"/>
            <a:chExt cx="5088" cy="406"/>
          </a:xfrm>
        </p:grpSpPr>
        <p:sp>
          <p:nvSpPr>
            <p:cNvPr id="18470" name="Rectangle 5"/>
            <p:cNvSpPr>
              <a:spLocks noChangeArrowheads="1"/>
            </p:cNvSpPr>
            <p:nvPr/>
          </p:nvSpPr>
          <p:spPr bwMode="auto">
            <a:xfrm>
              <a:off x="288" y="1056"/>
              <a:ext cx="50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Find the coefficients in the expansion of </a:t>
              </a:r>
            </a:p>
          </p:txBody>
        </p:sp>
        <p:graphicFrame>
          <p:nvGraphicFramePr>
            <p:cNvPr id="18471" name="Object 6"/>
            <p:cNvGraphicFramePr>
              <a:graphicFrameLocks noChangeAspect="1"/>
            </p:cNvGraphicFramePr>
            <p:nvPr/>
          </p:nvGraphicFramePr>
          <p:xfrm>
            <a:off x="4224" y="992"/>
            <a:ext cx="784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2" name="Equation" r:id="rId3" imgW="438114" imgH="219186" progId="Equation.3">
                    <p:embed/>
                  </p:oleObj>
                </mc:Choice>
                <mc:Fallback>
                  <p:oleObj name="Equation" r:id="rId3" imgW="438114" imgH="219186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992"/>
                          <a:ext cx="784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457200" y="2159000"/>
            <a:ext cx="419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Solution: We need </a:t>
            </a:r>
            <a:r>
              <a:rPr lang="en-US" sz="2600" b="1">
                <a:solidFill>
                  <a:schemeClr val="bg1"/>
                </a:solidFill>
              </a:rPr>
              <a:t>7</a:t>
            </a:r>
            <a:r>
              <a:rPr lang="en-US" b="1">
                <a:latin typeface="Comic Sans MS" pitchFamily="66" charset="0"/>
              </a:rPr>
              <a:t> rows</a:t>
            </a:r>
          </a:p>
        </p:txBody>
      </p:sp>
      <p:sp>
        <p:nvSpPr>
          <p:cNvPr id="18437" name="Line 27"/>
          <p:cNvSpPr>
            <a:spLocks noChangeShapeType="1"/>
          </p:cNvSpPr>
          <p:nvPr/>
        </p:nvSpPr>
        <p:spPr bwMode="auto">
          <a:xfrm>
            <a:off x="0" y="20066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0990" name="Group 46"/>
          <p:cNvGrpSpPr>
            <a:grpSpLocks/>
          </p:cNvGrpSpPr>
          <p:nvPr/>
        </p:nvGrpSpPr>
        <p:grpSpPr bwMode="auto">
          <a:xfrm>
            <a:off x="381000" y="2082800"/>
            <a:ext cx="8534400" cy="3962400"/>
            <a:chOff x="240" y="1536"/>
            <a:chExt cx="5376" cy="2496"/>
          </a:xfrm>
        </p:grpSpPr>
        <p:sp>
          <p:nvSpPr>
            <p:cNvPr id="18440" name="Rectangle 9"/>
            <p:cNvSpPr>
              <a:spLocks noChangeArrowheads="1"/>
            </p:cNvSpPr>
            <p:nvPr/>
          </p:nvSpPr>
          <p:spPr bwMode="auto">
            <a:xfrm>
              <a:off x="3024" y="227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8441" name="Rectangle 10"/>
            <p:cNvSpPr>
              <a:spLocks noChangeArrowheads="1"/>
            </p:cNvSpPr>
            <p:nvPr/>
          </p:nvSpPr>
          <p:spPr bwMode="auto">
            <a:xfrm>
              <a:off x="3648" y="227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2</a:t>
              </a:r>
            </a:p>
          </p:txBody>
        </p:sp>
        <p:sp>
          <p:nvSpPr>
            <p:cNvPr id="18442" name="Rectangle 11"/>
            <p:cNvSpPr>
              <a:spLocks noChangeArrowheads="1"/>
            </p:cNvSpPr>
            <p:nvPr/>
          </p:nvSpPr>
          <p:spPr bwMode="auto">
            <a:xfrm>
              <a:off x="4320" y="227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8443" name="Rectangle 13"/>
            <p:cNvSpPr>
              <a:spLocks noChangeArrowheads="1"/>
            </p:cNvSpPr>
            <p:nvPr/>
          </p:nvSpPr>
          <p:spPr bwMode="auto">
            <a:xfrm>
              <a:off x="2784" y="262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8444" name="Rectangle 14"/>
            <p:cNvSpPr>
              <a:spLocks noChangeArrowheads="1"/>
            </p:cNvSpPr>
            <p:nvPr/>
          </p:nvSpPr>
          <p:spPr bwMode="auto">
            <a:xfrm>
              <a:off x="3312" y="262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18445" name="Rectangle 15"/>
            <p:cNvSpPr>
              <a:spLocks noChangeArrowheads="1"/>
            </p:cNvSpPr>
            <p:nvPr/>
          </p:nvSpPr>
          <p:spPr bwMode="auto">
            <a:xfrm>
              <a:off x="3984" y="262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18446" name="Rectangle 16"/>
            <p:cNvSpPr>
              <a:spLocks noChangeArrowheads="1"/>
            </p:cNvSpPr>
            <p:nvPr/>
          </p:nvSpPr>
          <p:spPr bwMode="auto">
            <a:xfrm>
              <a:off x="4608" y="262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8447" name="Rectangle 18"/>
            <p:cNvSpPr>
              <a:spLocks noChangeArrowheads="1"/>
            </p:cNvSpPr>
            <p:nvPr/>
          </p:nvSpPr>
          <p:spPr bwMode="auto">
            <a:xfrm>
              <a:off x="3312" y="188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8448" name="Rectangle 19"/>
            <p:cNvSpPr>
              <a:spLocks noChangeArrowheads="1"/>
            </p:cNvSpPr>
            <p:nvPr/>
          </p:nvSpPr>
          <p:spPr bwMode="auto">
            <a:xfrm>
              <a:off x="3936" y="188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8449" name="Rectangle 20"/>
            <p:cNvSpPr>
              <a:spLocks noChangeArrowheads="1"/>
            </p:cNvSpPr>
            <p:nvPr/>
          </p:nvSpPr>
          <p:spPr bwMode="auto">
            <a:xfrm>
              <a:off x="3552" y="153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8450" name="Rectangle 22"/>
            <p:cNvSpPr>
              <a:spLocks noChangeArrowheads="1"/>
            </p:cNvSpPr>
            <p:nvPr/>
          </p:nvSpPr>
          <p:spPr bwMode="auto">
            <a:xfrm>
              <a:off x="2496" y="303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8451" name="Rectangle 23"/>
            <p:cNvSpPr>
              <a:spLocks noChangeArrowheads="1"/>
            </p:cNvSpPr>
            <p:nvPr/>
          </p:nvSpPr>
          <p:spPr bwMode="auto">
            <a:xfrm>
              <a:off x="3024" y="303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18452" name="Rectangle 24"/>
            <p:cNvSpPr>
              <a:spLocks noChangeArrowheads="1"/>
            </p:cNvSpPr>
            <p:nvPr/>
          </p:nvSpPr>
          <p:spPr bwMode="auto">
            <a:xfrm>
              <a:off x="3696" y="303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18453" name="Rectangle 25"/>
            <p:cNvSpPr>
              <a:spLocks noChangeArrowheads="1"/>
            </p:cNvSpPr>
            <p:nvPr/>
          </p:nvSpPr>
          <p:spPr bwMode="auto">
            <a:xfrm>
              <a:off x="4320" y="303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18454" name="Rectangle 26"/>
            <p:cNvSpPr>
              <a:spLocks noChangeArrowheads="1"/>
            </p:cNvSpPr>
            <p:nvPr/>
          </p:nvSpPr>
          <p:spPr bwMode="auto">
            <a:xfrm>
              <a:off x="4848" y="303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8455" name="Rectangle 29"/>
            <p:cNvSpPr>
              <a:spLocks noChangeArrowheads="1"/>
            </p:cNvSpPr>
            <p:nvPr/>
          </p:nvSpPr>
          <p:spPr bwMode="auto">
            <a:xfrm>
              <a:off x="2208" y="336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8456" name="Rectangle 30"/>
            <p:cNvSpPr>
              <a:spLocks noChangeArrowheads="1"/>
            </p:cNvSpPr>
            <p:nvPr/>
          </p:nvSpPr>
          <p:spPr bwMode="auto">
            <a:xfrm>
              <a:off x="2736" y="3350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5</a:t>
              </a:r>
            </a:p>
          </p:txBody>
        </p:sp>
        <p:sp>
          <p:nvSpPr>
            <p:cNvPr id="18457" name="Rectangle 31"/>
            <p:cNvSpPr>
              <a:spLocks noChangeArrowheads="1"/>
            </p:cNvSpPr>
            <p:nvPr/>
          </p:nvSpPr>
          <p:spPr bwMode="auto">
            <a:xfrm>
              <a:off x="3312" y="3360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10</a:t>
              </a:r>
            </a:p>
          </p:txBody>
        </p:sp>
        <p:sp>
          <p:nvSpPr>
            <p:cNvPr id="18458" name="Rectangle 33"/>
            <p:cNvSpPr>
              <a:spLocks noChangeArrowheads="1"/>
            </p:cNvSpPr>
            <p:nvPr/>
          </p:nvSpPr>
          <p:spPr bwMode="auto">
            <a:xfrm>
              <a:off x="5088" y="336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8459" name="Rectangle 34"/>
            <p:cNvSpPr>
              <a:spLocks noChangeArrowheads="1"/>
            </p:cNvSpPr>
            <p:nvPr/>
          </p:nvSpPr>
          <p:spPr bwMode="auto">
            <a:xfrm>
              <a:off x="3984" y="3360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10</a:t>
              </a:r>
            </a:p>
          </p:txBody>
        </p:sp>
        <p:sp>
          <p:nvSpPr>
            <p:cNvPr id="18460" name="Rectangle 35"/>
            <p:cNvSpPr>
              <a:spLocks noChangeArrowheads="1"/>
            </p:cNvSpPr>
            <p:nvPr/>
          </p:nvSpPr>
          <p:spPr bwMode="auto">
            <a:xfrm>
              <a:off x="4608" y="3360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5</a:t>
              </a:r>
            </a:p>
          </p:txBody>
        </p:sp>
        <p:sp>
          <p:nvSpPr>
            <p:cNvPr id="18461" name="Rectangle 36"/>
            <p:cNvSpPr>
              <a:spLocks noChangeArrowheads="1"/>
            </p:cNvSpPr>
            <p:nvPr/>
          </p:nvSpPr>
          <p:spPr bwMode="auto">
            <a:xfrm>
              <a:off x="1920" y="372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8462" name="Rectangle 37"/>
            <p:cNvSpPr>
              <a:spLocks noChangeArrowheads="1"/>
            </p:cNvSpPr>
            <p:nvPr/>
          </p:nvSpPr>
          <p:spPr bwMode="auto">
            <a:xfrm>
              <a:off x="2448" y="3714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18463" name="Rectangle 38"/>
            <p:cNvSpPr>
              <a:spLocks noChangeArrowheads="1"/>
            </p:cNvSpPr>
            <p:nvPr/>
          </p:nvSpPr>
          <p:spPr bwMode="auto">
            <a:xfrm>
              <a:off x="3024" y="3724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15</a:t>
              </a:r>
            </a:p>
          </p:txBody>
        </p:sp>
        <p:sp>
          <p:nvSpPr>
            <p:cNvPr id="18464" name="Rectangle 39"/>
            <p:cNvSpPr>
              <a:spLocks noChangeArrowheads="1"/>
            </p:cNvSpPr>
            <p:nvPr/>
          </p:nvSpPr>
          <p:spPr bwMode="auto">
            <a:xfrm>
              <a:off x="5424" y="369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8465" name="Rectangle 40"/>
            <p:cNvSpPr>
              <a:spLocks noChangeArrowheads="1"/>
            </p:cNvSpPr>
            <p:nvPr/>
          </p:nvSpPr>
          <p:spPr bwMode="auto">
            <a:xfrm>
              <a:off x="3696" y="3724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20</a:t>
              </a:r>
            </a:p>
          </p:txBody>
        </p:sp>
        <p:sp>
          <p:nvSpPr>
            <p:cNvPr id="18466" name="Rectangle 41"/>
            <p:cNvSpPr>
              <a:spLocks noChangeArrowheads="1"/>
            </p:cNvSpPr>
            <p:nvPr/>
          </p:nvSpPr>
          <p:spPr bwMode="auto">
            <a:xfrm>
              <a:off x="4320" y="3724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15</a:t>
              </a:r>
            </a:p>
          </p:txBody>
        </p:sp>
        <p:sp>
          <p:nvSpPr>
            <p:cNvPr id="18467" name="Rectangle 42"/>
            <p:cNvSpPr>
              <a:spLocks noChangeArrowheads="1"/>
            </p:cNvSpPr>
            <p:nvPr/>
          </p:nvSpPr>
          <p:spPr bwMode="auto">
            <a:xfrm>
              <a:off x="4896" y="3724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18468" name="Rectangle 43"/>
            <p:cNvSpPr>
              <a:spLocks noChangeArrowheads="1"/>
            </p:cNvSpPr>
            <p:nvPr/>
          </p:nvSpPr>
          <p:spPr bwMode="auto">
            <a:xfrm>
              <a:off x="240" y="3744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Coefficients</a:t>
              </a:r>
            </a:p>
          </p:txBody>
        </p:sp>
        <p:sp>
          <p:nvSpPr>
            <p:cNvPr id="18469" name="Line 44"/>
            <p:cNvSpPr>
              <a:spLocks noChangeShapeType="1"/>
            </p:cNvSpPr>
            <p:nvPr/>
          </p:nvSpPr>
          <p:spPr bwMode="auto">
            <a:xfrm>
              <a:off x="1488" y="3888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39" name="Picture 47" descr="30393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381000" y="1265238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usually want to know the complete expansion not just the coefficients.</a:t>
            </a:r>
          </a:p>
        </p:txBody>
      </p:sp>
      <p:sp>
        <p:nvSpPr>
          <p:cNvPr id="19459" name="Rectangle 40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pSp>
        <p:nvGrpSpPr>
          <p:cNvPr id="212059" name="Group 91"/>
          <p:cNvGrpSpPr>
            <a:grpSpLocks/>
          </p:cNvGrpSpPr>
          <p:nvPr/>
        </p:nvGrpSpPr>
        <p:grpSpPr bwMode="auto">
          <a:xfrm>
            <a:off x="381000" y="2098675"/>
            <a:ext cx="5410200" cy="644525"/>
            <a:chOff x="240" y="1322"/>
            <a:chExt cx="3408" cy="406"/>
          </a:xfrm>
        </p:grpSpPr>
        <p:graphicFrame>
          <p:nvGraphicFramePr>
            <p:cNvPr id="19488" name="Object 6"/>
            <p:cNvGraphicFramePr>
              <a:graphicFrameLocks noChangeAspect="1"/>
            </p:cNvGraphicFramePr>
            <p:nvPr/>
          </p:nvGraphicFramePr>
          <p:xfrm>
            <a:off x="2864" y="1322"/>
            <a:ext cx="784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0" name="Equation" r:id="rId3" imgW="438114" imgH="219186" progId="Equation.3">
                    <p:embed/>
                  </p:oleObj>
                </mc:Choice>
                <mc:Fallback>
                  <p:oleObj name="Equation" r:id="rId3" imgW="438114" imgH="219186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4" y="1322"/>
                          <a:ext cx="784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89" name="Rectangle 41"/>
            <p:cNvSpPr>
              <a:spLocks noChangeArrowheads="1"/>
            </p:cNvSpPr>
            <p:nvPr/>
          </p:nvSpPr>
          <p:spPr bwMode="auto">
            <a:xfrm>
              <a:off x="240" y="1392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e.g. Find the expansion of </a:t>
              </a:r>
            </a:p>
          </p:txBody>
        </p:sp>
      </p:grpSp>
      <p:grpSp>
        <p:nvGrpSpPr>
          <p:cNvPr id="212060" name="Group 92"/>
          <p:cNvGrpSpPr>
            <a:grpSpLocks/>
          </p:cNvGrpSpPr>
          <p:nvPr/>
        </p:nvGrpSpPr>
        <p:grpSpPr bwMode="auto">
          <a:xfrm>
            <a:off x="381000" y="2819400"/>
            <a:ext cx="8229600" cy="469900"/>
            <a:chOff x="240" y="1776"/>
            <a:chExt cx="5184" cy="296"/>
          </a:xfrm>
        </p:grpSpPr>
        <p:sp>
          <p:nvSpPr>
            <p:cNvPr id="19486" name="Rectangle 38"/>
            <p:cNvSpPr>
              <a:spLocks noChangeArrowheads="1"/>
            </p:cNvSpPr>
            <p:nvPr/>
          </p:nvSpPr>
          <p:spPr bwMode="auto">
            <a:xfrm>
              <a:off x="1200" y="1784"/>
              <a:ext cx="4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Pascal’s triangle gives the coefficients</a:t>
              </a:r>
            </a:p>
          </p:txBody>
        </p:sp>
        <p:sp>
          <p:nvSpPr>
            <p:cNvPr id="19487" name="Rectangle 42"/>
            <p:cNvSpPr>
              <a:spLocks noChangeArrowheads="1"/>
            </p:cNvSpPr>
            <p:nvPr/>
          </p:nvSpPr>
          <p:spPr bwMode="auto">
            <a:xfrm>
              <a:off x="240" y="1776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Solution: </a:t>
              </a:r>
            </a:p>
          </p:txBody>
        </p:sp>
      </p:grpSp>
      <p:grpSp>
        <p:nvGrpSpPr>
          <p:cNvPr id="212062" name="Group 94"/>
          <p:cNvGrpSpPr>
            <a:grpSpLocks/>
          </p:cNvGrpSpPr>
          <p:nvPr/>
        </p:nvGrpSpPr>
        <p:grpSpPr bwMode="auto">
          <a:xfrm>
            <a:off x="2133600" y="3336925"/>
            <a:ext cx="4876800" cy="504825"/>
            <a:chOff x="1344" y="2102"/>
            <a:chExt cx="3072" cy="318"/>
          </a:xfrm>
        </p:grpSpPr>
        <p:sp>
          <p:nvSpPr>
            <p:cNvPr id="19480" name="Rectangle 60"/>
            <p:cNvSpPr>
              <a:spLocks noChangeArrowheads="1"/>
            </p:cNvSpPr>
            <p:nvPr/>
          </p:nvSpPr>
          <p:spPr bwMode="auto">
            <a:xfrm>
              <a:off x="1344" y="211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9481" name="Rectangle 61"/>
            <p:cNvSpPr>
              <a:spLocks noChangeArrowheads="1"/>
            </p:cNvSpPr>
            <p:nvPr/>
          </p:nvSpPr>
          <p:spPr bwMode="auto">
            <a:xfrm>
              <a:off x="1872" y="2102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5</a:t>
              </a:r>
            </a:p>
          </p:txBody>
        </p:sp>
        <p:sp>
          <p:nvSpPr>
            <p:cNvPr id="19482" name="Rectangle 62"/>
            <p:cNvSpPr>
              <a:spLocks noChangeArrowheads="1"/>
            </p:cNvSpPr>
            <p:nvPr/>
          </p:nvSpPr>
          <p:spPr bwMode="auto">
            <a:xfrm>
              <a:off x="2448" y="2112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10</a:t>
              </a:r>
            </a:p>
          </p:txBody>
        </p:sp>
        <p:sp>
          <p:nvSpPr>
            <p:cNvPr id="19483" name="Rectangle 63"/>
            <p:cNvSpPr>
              <a:spLocks noChangeArrowheads="1"/>
            </p:cNvSpPr>
            <p:nvPr/>
          </p:nvSpPr>
          <p:spPr bwMode="auto">
            <a:xfrm>
              <a:off x="4224" y="211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9484" name="Rectangle 64"/>
            <p:cNvSpPr>
              <a:spLocks noChangeArrowheads="1"/>
            </p:cNvSpPr>
            <p:nvPr/>
          </p:nvSpPr>
          <p:spPr bwMode="auto">
            <a:xfrm>
              <a:off x="3120" y="2112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10</a:t>
              </a:r>
            </a:p>
          </p:txBody>
        </p:sp>
        <p:sp>
          <p:nvSpPr>
            <p:cNvPr id="19485" name="Rectangle 65"/>
            <p:cNvSpPr>
              <a:spLocks noChangeArrowheads="1"/>
            </p:cNvSpPr>
            <p:nvPr/>
          </p:nvSpPr>
          <p:spPr bwMode="auto">
            <a:xfrm>
              <a:off x="3744" y="2112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5</a:t>
              </a:r>
            </a:p>
          </p:txBody>
        </p:sp>
      </p:grpSp>
      <p:sp>
        <p:nvSpPr>
          <p:cNvPr id="212044" name="Rectangle 76"/>
          <p:cNvSpPr>
            <a:spLocks noChangeArrowheads="1"/>
          </p:cNvSpPr>
          <p:nvPr/>
        </p:nvSpPr>
        <p:spPr bwMode="auto">
          <a:xfrm>
            <a:off x="381000" y="3810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full expansion is</a:t>
            </a:r>
          </a:p>
        </p:txBody>
      </p:sp>
      <p:grpSp>
        <p:nvGrpSpPr>
          <p:cNvPr id="212067" name="Group 99"/>
          <p:cNvGrpSpPr>
            <a:grpSpLocks/>
          </p:cNvGrpSpPr>
          <p:nvPr/>
        </p:nvGrpSpPr>
        <p:grpSpPr bwMode="auto">
          <a:xfrm>
            <a:off x="1422400" y="5181600"/>
            <a:ext cx="6273800" cy="685800"/>
            <a:chOff x="896" y="3264"/>
            <a:chExt cx="3952" cy="432"/>
          </a:xfrm>
        </p:grpSpPr>
        <p:sp>
          <p:nvSpPr>
            <p:cNvPr id="19478" name="AutoShape 86"/>
            <p:cNvSpPr>
              <a:spLocks noChangeArrowheads="1"/>
            </p:cNvSpPr>
            <p:nvPr/>
          </p:nvSpPr>
          <p:spPr bwMode="auto">
            <a:xfrm>
              <a:off x="896" y="3264"/>
              <a:ext cx="3904" cy="4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Rectangle 85"/>
            <p:cNvSpPr>
              <a:spLocks noChangeArrowheads="1"/>
            </p:cNvSpPr>
            <p:nvPr/>
          </p:nvSpPr>
          <p:spPr bwMode="auto">
            <a:xfrm>
              <a:off x="944" y="3312"/>
              <a:ext cx="3904" cy="3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FF3300"/>
                  </a:solidFill>
                  <a:latin typeface="Comic Sans MS" pitchFamily="66" charset="0"/>
                </a:rPr>
                <a:t>Tip: The powers in each term sum to </a:t>
              </a:r>
              <a:r>
                <a:rPr lang="en-US" sz="2600" b="1">
                  <a:solidFill>
                    <a:srgbClr val="FF3300"/>
                  </a:solidFill>
                </a:rPr>
                <a:t>5</a:t>
              </a:r>
            </a:p>
          </p:txBody>
        </p:sp>
      </p:grpSp>
      <p:sp>
        <p:nvSpPr>
          <p:cNvPr id="212055" name="Line 87"/>
          <p:cNvSpPr>
            <a:spLocks noChangeShapeType="1"/>
          </p:cNvSpPr>
          <p:nvPr/>
        </p:nvSpPr>
        <p:spPr bwMode="auto">
          <a:xfrm flipH="1" flipV="1">
            <a:off x="3708400" y="4800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56" name="Line 88"/>
          <p:cNvSpPr>
            <a:spLocks noChangeShapeType="1"/>
          </p:cNvSpPr>
          <p:nvPr/>
        </p:nvSpPr>
        <p:spPr bwMode="auto">
          <a:xfrm flipV="1">
            <a:off x="2413000" y="4648200"/>
            <a:ext cx="177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57" name="Line 89"/>
          <p:cNvSpPr>
            <a:spLocks noChangeShapeType="1"/>
          </p:cNvSpPr>
          <p:nvPr/>
        </p:nvSpPr>
        <p:spPr bwMode="auto">
          <a:xfrm flipH="1" flipV="1">
            <a:off x="2286000" y="4724400"/>
            <a:ext cx="50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2066" name="Group 98"/>
          <p:cNvGrpSpPr>
            <a:grpSpLocks/>
          </p:cNvGrpSpPr>
          <p:nvPr/>
        </p:nvGrpSpPr>
        <p:grpSpPr bwMode="auto">
          <a:xfrm>
            <a:off x="609600" y="4211638"/>
            <a:ext cx="7681913" cy="644525"/>
            <a:chOff x="384" y="2653"/>
            <a:chExt cx="4839" cy="406"/>
          </a:xfrm>
        </p:grpSpPr>
        <p:graphicFrame>
          <p:nvGraphicFramePr>
            <p:cNvPr id="19471" name="Object 78"/>
            <p:cNvGraphicFramePr>
              <a:graphicFrameLocks noChangeAspect="1"/>
            </p:cNvGraphicFramePr>
            <p:nvPr/>
          </p:nvGraphicFramePr>
          <p:xfrm>
            <a:off x="563" y="2653"/>
            <a:ext cx="4660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1" name="Equation" r:id="rId5" imgW="2628954" imgH="219186" progId="Equation.3">
                    <p:embed/>
                  </p:oleObj>
                </mc:Choice>
                <mc:Fallback>
                  <p:oleObj name="Equation" r:id="rId5" imgW="2628954" imgH="219186" progId="Equation.3">
                    <p:embed/>
                    <p:pic>
                      <p:nvPicPr>
                        <p:cNvPr id="0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" y="2653"/>
                          <a:ext cx="4660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2" name="Rectangle 79"/>
            <p:cNvSpPr>
              <a:spLocks noChangeArrowheads="1"/>
            </p:cNvSpPr>
            <p:nvPr/>
          </p:nvSpPr>
          <p:spPr bwMode="auto">
            <a:xfrm>
              <a:off x="384" y="271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9473" name="Rectangle 80"/>
            <p:cNvSpPr>
              <a:spLocks noChangeArrowheads="1"/>
            </p:cNvSpPr>
            <p:nvPr/>
          </p:nvSpPr>
          <p:spPr bwMode="auto">
            <a:xfrm>
              <a:off x="1056" y="2717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9474" name="Rectangle 81"/>
            <p:cNvSpPr>
              <a:spLocks noChangeArrowheads="1"/>
            </p:cNvSpPr>
            <p:nvPr/>
          </p:nvSpPr>
          <p:spPr bwMode="auto">
            <a:xfrm>
              <a:off x="1856" y="2717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9475" name="Rectangle 82"/>
            <p:cNvSpPr>
              <a:spLocks noChangeArrowheads="1"/>
            </p:cNvSpPr>
            <p:nvPr/>
          </p:nvSpPr>
          <p:spPr bwMode="auto">
            <a:xfrm>
              <a:off x="2896" y="2733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9476" name="Rectangle 83"/>
            <p:cNvSpPr>
              <a:spLocks noChangeArrowheads="1"/>
            </p:cNvSpPr>
            <p:nvPr/>
          </p:nvSpPr>
          <p:spPr bwMode="auto">
            <a:xfrm>
              <a:off x="3952" y="2717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9477" name="Rectangle 84"/>
            <p:cNvSpPr>
              <a:spLocks noChangeArrowheads="1"/>
            </p:cNvSpPr>
            <p:nvPr/>
          </p:nvSpPr>
          <p:spPr bwMode="auto">
            <a:xfrm>
              <a:off x="4736" y="271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12058" name="Rectangle 90"/>
          <p:cNvSpPr>
            <a:spLocks noChangeArrowheads="1"/>
          </p:cNvSpPr>
          <p:nvPr/>
        </p:nvSpPr>
        <p:spPr bwMode="auto">
          <a:xfrm>
            <a:off x="2514600" y="41910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000" b="1"/>
              <a:t>1</a:t>
            </a:r>
          </a:p>
        </p:txBody>
      </p:sp>
      <p:sp>
        <p:nvSpPr>
          <p:cNvPr id="212064" name="Line 96"/>
          <p:cNvSpPr>
            <a:spLocks noChangeShapeType="1"/>
          </p:cNvSpPr>
          <p:nvPr/>
        </p:nvSpPr>
        <p:spPr bwMode="auto">
          <a:xfrm flipV="1">
            <a:off x="3810000" y="47244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/>
      <p:bldP spid="212044" grpId="0"/>
      <p:bldP spid="212055" grpId="0" animBg="1"/>
      <p:bldP spid="212056" grpId="0" animBg="1"/>
      <p:bldP spid="212057" grpId="0" animBg="1"/>
      <p:bldP spid="212058" grpId="0"/>
      <p:bldP spid="2120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29" name="Group 37"/>
          <p:cNvGrpSpPr>
            <a:grpSpLocks/>
          </p:cNvGrpSpPr>
          <p:nvPr/>
        </p:nvGrpSpPr>
        <p:grpSpPr bwMode="auto">
          <a:xfrm>
            <a:off x="381000" y="1193800"/>
            <a:ext cx="8305800" cy="947738"/>
            <a:chOff x="240" y="752"/>
            <a:chExt cx="5232" cy="597"/>
          </a:xfrm>
        </p:grpSpPr>
        <p:sp>
          <p:nvSpPr>
            <p:cNvPr id="20510" name="Rectangle 3"/>
            <p:cNvSpPr>
              <a:spLocks noChangeArrowheads="1"/>
            </p:cNvSpPr>
            <p:nvPr/>
          </p:nvSpPr>
          <p:spPr bwMode="auto">
            <a:xfrm>
              <a:off x="240" y="811"/>
              <a:ext cx="5232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143000" indent="-11430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e.g. 2  Write out the expansion of            in </a:t>
              </a:r>
              <a:r>
                <a:rPr lang="en-US" b="1">
                  <a:solidFill>
                    <a:schemeClr val="bg1"/>
                  </a:solidFill>
                  <a:latin typeface="Comic Sans MS" pitchFamily="66" charset="0"/>
                </a:rPr>
                <a:t>ascending</a:t>
              </a:r>
              <a:r>
                <a:rPr lang="en-US" b="1">
                  <a:latin typeface="Comic Sans MS" pitchFamily="66" charset="0"/>
                </a:rPr>
                <a:t> powers of </a:t>
              </a:r>
              <a:r>
                <a:rPr lang="en-US" sz="2600" b="1" i="1"/>
                <a:t>x</a:t>
              </a:r>
              <a:r>
                <a:rPr lang="en-US" b="1">
                  <a:latin typeface="Comic Sans MS" pitchFamily="66" charset="0"/>
                </a:rPr>
                <a:t>. </a:t>
              </a:r>
            </a:p>
          </p:txBody>
        </p:sp>
        <p:graphicFrame>
          <p:nvGraphicFramePr>
            <p:cNvPr id="20511" name="Object 4"/>
            <p:cNvGraphicFramePr>
              <a:graphicFrameLocks noChangeAspect="1"/>
            </p:cNvGraphicFramePr>
            <p:nvPr/>
          </p:nvGraphicFramePr>
          <p:xfrm>
            <a:off x="3712" y="752"/>
            <a:ext cx="784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2" name="Equation" r:id="rId3" imgW="438114" imgH="219186" progId="Equation.3">
                    <p:embed/>
                  </p:oleObj>
                </mc:Choice>
                <mc:Fallback>
                  <p:oleObj name="Equation" r:id="rId3" imgW="438114" imgH="219186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2" y="752"/>
                          <a:ext cx="784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pSp>
        <p:nvGrpSpPr>
          <p:cNvPr id="213030" name="Group 38"/>
          <p:cNvGrpSpPr>
            <a:grpSpLocks/>
          </p:cNvGrpSpPr>
          <p:nvPr/>
        </p:nvGrpSpPr>
        <p:grpSpPr bwMode="auto">
          <a:xfrm>
            <a:off x="457200" y="2286000"/>
            <a:ext cx="5410200" cy="457200"/>
            <a:chOff x="288" y="1440"/>
            <a:chExt cx="3408" cy="288"/>
          </a:xfrm>
        </p:grpSpPr>
        <p:sp>
          <p:nvSpPr>
            <p:cNvPr id="20508" name="Rectangle 15"/>
            <p:cNvSpPr>
              <a:spLocks noChangeArrowheads="1"/>
            </p:cNvSpPr>
            <p:nvPr/>
          </p:nvSpPr>
          <p:spPr bwMode="auto">
            <a:xfrm>
              <a:off x="288" y="1440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Solution:</a:t>
              </a:r>
            </a:p>
          </p:txBody>
        </p:sp>
        <p:sp>
          <p:nvSpPr>
            <p:cNvPr id="20509" name="Rectangle 16"/>
            <p:cNvSpPr>
              <a:spLocks noChangeArrowheads="1"/>
            </p:cNvSpPr>
            <p:nvPr/>
          </p:nvSpPr>
          <p:spPr bwMode="auto">
            <a:xfrm>
              <a:off x="1296" y="1440"/>
              <a:ext cx="2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coefficients are</a:t>
              </a:r>
            </a:p>
          </p:txBody>
        </p:sp>
      </p:grpSp>
      <p:grpSp>
        <p:nvGrpSpPr>
          <p:cNvPr id="213049" name="Group 57"/>
          <p:cNvGrpSpPr>
            <a:grpSpLocks/>
          </p:cNvGrpSpPr>
          <p:nvPr/>
        </p:nvGrpSpPr>
        <p:grpSpPr bwMode="auto">
          <a:xfrm>
            <a:off x="1006475" y="3429000"/>
            <a:ext cx="7577138" cy="644525"/>
            <a:chOff x="634" y="2162"/>
            <a:chExt cx="4773" cy="406"/>
          </a:xfrm>
        </p:grpSpPr>
        <p:sp>
          <p:nvSpPr>
            <p:cNvPr id="20497" name="Rectangle 25"/>
            <p:cNvSpPr>
              <a:spLocks noChangeArrowheads="1"/>
            </p:cNvSpPr>
            <p:nvPr/>
          </p:nvSpPr>
          <p:spPr bwMode="auto">
            <a:xfrm>
              <a:off x="725" y="2232"/>
              <a:ext cx="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 i="1"/>
                <a:t>a</a:t>
              </a:r>
            </a:p>
          </p:txBody>
        </p:sp>
        <p:graphicFrame>
          <p:nvGraphicFramePr>
            <p:cNvPr id="20498" name="Object 24"/>
            <p:cNvGraphicFramePr>
              <a:graphicFrameLocks noChangeAspect="1"/>
            </p:cNvGraphicFramePr>
            <p:nvPr/>
          </p:nvGraphicFramePr>
          <p:xfrm>
            <a:off x="634" y="2162"/>
            <a:ext cx="47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3" name="Equation" r:id="rId5" imgW="2695630" imgH="219186" progId="Equation.3">
                    <p:embed/>
                  </p:oleObj>
                </mc:Choice>
                <mc:Fallback>
                  <p:oleObj name="Equation" r:id="rId5" imgW="2695630" imgH="219186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" y="2162"/>
                          <a:ext cx="47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9" name="Rectangle 26"/>
            <p:cNvSpPr>
              <a:spLocks noChangeArrowheads="1"/>
            </p:cNvSpPr>
            <p:nvPr/>
          </p:nvSpPr>
          <p:spPr bwMode="auto">
            <a:xfrm>
              <a:off x="1708" y="2233"/>
              <a:ext cx="4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 i="1"/>
                <a:t>  a</a:t>
              </a:r>
            </a:p>
          </p:txBody>
        </p:sp>
        <p:sp>
          <p:nvSpPr>
            <p:cNvPr id="20500" name="Rectangle 27"/>
            <p:cNvSpPr>
              <a:spLocks noChangeArrowheads="1"/>
            </p:cNvSpPr>
            <p:nvPr/>
          </p:nvSpPr>
          <p:spPr bwMode="auto">
            <a:xfrm>
              <a:off x="2358" y="2232"/>
              <a:ext cx="4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 i="1"/>
                <a:t>  a</a:t>
              </a:r>
            </a:p>
          </p:txBody>
        </p:sp>
        <p:sp>
          <p:nvSpPr>
            <p:cNvPr id="20501" name="Rectangle 28"/>
            <p:cNvSpPr>
              <a:spLocks noChangeArrowheads="1"/>
            </p:cNvSpPr>
            <p:nvPr/>
          </p:nvSpPr>
          <p:spPr bwMode="auto">
            <a:xfrm>
              <a:off x="3230" y="2232"/>
              <a:ext cx="4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 i="1"/>
                <a:t>  a</a:t>
              </a:r>
            </a:p>
          </p:txBody>
        </p:sp>
        <p:sp>
          <p:nvSpPr>
            <p:cNvPr id="20502" name="Rectangle 29"/>
            <p:cNvSpPr>
              <a:spLocks noChangeArrowheads="1"/>
            </p:cNvSpPr>
            <p:nvPr/>
          </p:nvSpPr>
          <p:spPr bwMode="auto">
            <a:xfrm>
              <a:off x="4202" y="2234"/>
              <a:ext cx="4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 i="1"/>
                <a:t>  a</a:t>
              </a:r>
            </a:p>
          </p:txBody>
        </p:sp>
        <p:sp>
          <p:nvSpPr>
            <p:cNvPr id="20503" name="Rectangle 30"/>
            <p:cNvSpPr>
              <a:spLocks noChangeArrowheads="1"/>
            </p:cNvSpPr>
            <p:nvPr/>
          </p:nvSpPr>
          <p:spPr bwMode="auto">
            <a:xfrm>
              <a:off x="1042" y="2217"/>
              <a:ext cx="4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 i="1"/>
                <a:t>  b</a:t>
              </a:r>
            </a:p>
          </p:txBody>
        </p:sp>
        <p:sp>
          <p:nvSpPr>
            <p:cNvPr id="20504" name="Rectangle 31"/>
            <p:cNvSpPr>
              <a:spLocks noChangeArrowheads="1"/>
            </p:cNvSpPr>
            <p:nvPr/>
          </p:nvSpPr>
          <p:spPr bwMode="auto">
            <a:xfrm>
              <a:off x="2659" y="2224"/>
              <a:ext cx="47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 i="1"/>
                <a:t>  b</a:t>
              </a:r>
            </a:p>
          </p:txBody>
        </p:sp>
        <p:sp>
          <p:nvSpPr>
            <p:cNvPr id="20505" name="Rectangle 32"/>
            <p:cNvSpPr>
              <a:spLocks noChangeArrowheads="1"/>
            </p:cNvSpPr>
            <p:nvPr/>
          </p:nvSpPr>
          <p:spPr bwMode="auto">
            <a:xfrm>
              <a:off x="3515" y="2224"/>
              <a:ext cx="47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 i="1"/>
                <a:t>  b</a:t>
              </a:r>
            </a:p>
          </p:txBody>
        </p:sp>
        <p:sp>
          <p:nvSpPr>
            <p:cNvPr id="20506" name="Rectangle 33"/>
            <p:cNvSpPr>
              <a:spLocks noChangeArrowheads="1"/>
            </p:cNvSpPr>
            <p:nvPr/>
          </p:nvSpPr>
          <p:spPr bwMode="auto">
            <a:xfrm>
              <a:off x="4393" y="2224"/>
              <a:ext cx="47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 i="1"/>
                <a:t>   b</a:t>
              </a:r>
            </a:p>
          </p:txBody>
        </p:sp>
        <p:sp>
          <p:nvSpPr>
            <p:cNvPr id="20507" name="Rectangle 34"/>
            <p:cNvSpPr>
              <a:spLocks noChangeArrowheads="1"/>
            </p:cNvSpPr>
            <p:nvPr/>
          </p:nvSpPr>
          <p:spPr bwMode="auto">
            <a:xfrm>
              <a:off x="4890" y="2224"/>
              <a:ext cx="47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 i="1"/>
                <a:t>  b</a:t>
              </a:r>
            </a:p>
          </p:txBody>
        </p:sp>
      </p:grpSp>
      <p:grpSp>
        <p:nvGrpSpPr>
          <p:cNvPr id="213033" name="Group 41"/>
          <p:cNvGrpSpPr>
            <a:grpSpLocks/>
          </p:cNvGrpSpPr>
          <p:nvPr/>
        </p:nvGrpSpPr>
        <p:grpSpPr bwMode="auto">
          <a:xfrm>
            <a:off x="533400" y="4038600"/>
            <a:ext cx="7924800" cy="954088"/>
            <a:chOff x="336" y="2640"/>
            <a:chExt cx="4992" cy="601"/>
          </a:xfrm>
        </p:grpSpPr>
        <p:sp>
          <p:nvSpPr>
            <p:cNvPr id="20495" name="Rectangle 35"/>
            <p:cNvSpPr>
              <a:spLocks noChangeArrowheads="1"/>
            </p:cNvSpPr>
            <p:nvPr/>
          </p:nvSpPr>
          <p:spPr bwMode="auto">
            <a:xfrm>
              <a:off x="336" y="2703"/>
              <a:ext cx="4992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To get           we need to replace	</a:t>
              </a:r>
              <a:r>
                <a:rPr lang="en-US" sz="2600" b="1" i="1"/>
                <a:t>a</a:t>
              </a:r>
              <a:r>
                <a:rPr lang="en-US" b="1">
                  <a:latin typeface="Comic Sans MS" pitchFamily="66" charset="0"/>
                </a:rPr>
                <a:t> by </a:t>
              </a:r>
              <a:r>
                <a:rPr lang="en-US" sz="2600" b="1"/>
                <a:t>1</a:t>
              </a:r>
              <a:r>
                <a:rPr lang="en-US" b="1">
                  <a:latin typeface="Comic Sans MS" pitchFamily="66" charset="0"/>
                </a:rPr>
                <a:t> </a:t>
              </a:r>
            </a:p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endParaRPr lang="en-US" b="1">
                <a:latin typeface="Comic Sans MS" pitchFamily="66" charset="0"/>
              </a:endParaRPr>
            </a:p>
          </p:txBody>
        </p:sp>
        <p:graphicFrame>
          <p:nvGraphicFramePr>
            <p:cNvPr id="20496" name="Object 36"/>
            <p:cNvGraphicFramePr>
              <a:graphicFrameLocks noChangeAspect="1"/>
            </p:cNvGraphicFramePr>
            <p:nvPr/>
          </p:nvGraphicFramePr>
          <p:xfrm>
            <a:off x="1088" y="2640"/>
            <a:ext cx="784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4" name="Equation" r:id="rId7" imgW="0" imgH="0" progId="Equation.3">
                    <p:embed/>
                  </p:oleObj>
                </mc:Choice>
                <mc:Fallback>
                  <p:oleObj name="Equation" r:id="rId7" imgW="0" imgH="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8" y="2640"/>
                          <a:ext cx="784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3038" name="Rectangle 46"/>
          <p:cNvSpPr>
            <a:spLocks noChangeArrowheads="1"/>
          </p:cNvSpPr>
          <p:nvPr/>
        </p:nvSpPr>
        <p:spPr bwMode="auto">
          <a:xfrm>
            <a:off x="381000" y="2133600"/>
            <a:ext cx="8001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79400" indent="-2794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( Ascending powers just means that the </a:t>
            </a:r>
            <a:r>
              <a:rPr lang="en-US" sz="2600" b="1">
                <a:solidFill>
                  <a:schemeClr val="bg1"/>
                </a:solidFill>
              </a:rPr>
              <a:t>1</a:t>
            </a:r>
            <a:r>
              <a:rPr lang="en-US" b="1" baseline="30000">
                <a:solidFill>
                  <a:schemeClr val="bg1"/>
                </a:solidFill>
                <a:latin typeface="Comic Sans MS" pitchFamily="66" charset="0"/>
              </a:rPr>
              <a:t>st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 term must have the lowest power of </a:t>
            </a:r>
            <a:r>
              <a:rPr lang="en-US" sz="2600" b="1" i="1">
                <a:solidFill>
                  <a:schemeClr val="bg1"/>
                </a:solidFill>
              </a:rPr>
              <a:t>x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 and then the powers must increase. )</a:t>
            </a:r>
          </a:p>
        </p:txBody>
      </p:sp>
      <p:grpSp>
        <p:nvGrpSpPr>
          <p:cNvPr id="213040" name="Group 48"/>
          <p:cNvGrpSpPr>
            <a:grpSpLocks/>
          </p:cNvGrpSpPr>
          <p:nvPr/>
        </p:nvGrpSpPr>
        <p:grpSpPr bwMode="auto">
          <a:xfrm>
            <a:off x="2590800" y="2667000"/>
            <a:ext cx="3810000" cy="498475"/>
            <a:chOff x="1872" y="1786"/>
            <a:chExt cx="2400" cy="314"/>
          </a:xfrm>
        </p:grpSpPr>
        <p:sp>
          <p:nvSpPr>
            <p:cNvPr id="20490" name="Rectangle 49"/>
            <p:cNvSpPr>
              <a:spLocks noChangeArrowheads="1"/>
            </p:cNvSpPr>
            <p:nvPr/>
          </p:nvSpPr>
          <p:spPr bwMode="auto">
            <a:xfrm>
              <a:off x="1872" y="178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0491" name="Rectangle 50"/>
            <p:cNvSpPr>
              <a:spLocks noChangeArrowheads="1"/>
            </p:cNvSpPr>
            <p:nvPr/>
          </p:nvSpPr>
          <p:spPr bwMode="auto">
            <a:xfrm>
              <a:off x="2400" y="1788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20492" name="Rectangle 51"/>
            <p:cNvSpPr>
              <a:spLocks noChangeArrowheads="1"/>
            </p:cNvSpPr>
            <p:nvPr/>
          </p:nvSpPr>
          <p:spPr bwMode="auto">
            <a:xfrm>
              <a:off x="2976" y="1786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20493" name="Rectangle 52"/>
            <p:cNvSpPr>
              <a:spLocks noChangeArrowheads="1"/>
            </p:cNvSpPr>
            <p:nvPr/>
          </p:nvSpPr>
          <p:spPr bwMode="auto">
            <a:xfrm>
              <a:off x="4080" y="179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0494" name="Rectangle 53"/>
            <p:cNvSpPr>
              <a:spLocks noChangeArrowheads="1"/>
            </p:cNvSpPr>
            <p:nvPr/>
          </p:nvSpPr>
          <p:spPr bwMode="auto">
            <a:xfrm>
              <a:off x="3552" y="1792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</p:grpSp>
      <p:sp>
        <p:nvSpPr>
          <p:cNvPr id="213046" name="Rectangle 54"/>
          <p:cNvSpPr>
            <a:spLocks noChangeArrowheads="1"/>
          </p:cNvSpPr>
          <p:nvPr/>
        </p:nvSpPr>
        <p:spPr bwMode="auto">
          <a:xfrm>
            <a:off x="533400" y="3048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know that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6"/>
          <p:cNvSpPr>
            <a:spLocks noChangeArrowheads="1"/>
          </p:cNvSpPr>
          <p:nvPr/>
        </p:nvSpPr>
        <p:spPr bwMode="auto">
          <a:xfrm>
            <a:off x="1117600" y="3556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21507" name="Object 35"/>
          <p:cNvGraphicFramePr>
            <a:graphicFrameLocks noChangeAspect="1"/>
          </p:cNvGraphicFramePr>
          <p:nvPr/>
        </p:nvGraphicFramePr>
        <p:xfrm>
          <a:off x="1006475" y="3419475"/>
          <a:ext cx="75771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3" imgW="2695630" imgH="219186" progId="Equation.3">
                  <p:embed/>
                </p:oleObj>
              </mc:Choice>
              <mc:Fallback>
                <p:oleObj name="Equation" r:id="rId3" imgW="2695630" imgH="219186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3419475"/>
                        <a:ext cx="757713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37"/>
          <p:cNvSpPr>
            <a:spLocks noChangeArrowheads="1"/>
          </p:cNvSpPr>
          <p:nvPr/>
        </p:nvSpPr>
        <p:spPr bwMode="auto">
          <a:xfrm>
            <a:off x="2692400" y="3532188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folHlink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509" name="Rectangle 38"/>
          <p:cNvSpPr>
            <a:spLocks noChangeArrowheads="1"/>
          </p:cNvSpPr>
          <p:nvPr/>
        </p:nvSpPr>
        <p:spPr bwMode="auto">
          <a:xfrm>
            <a:off x="3733800" y="3530600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21510" name="Rectangle 39"/>
          <p:cNvSpPr>
            <a:spLocks noChangeArrowheads="1"/>
          </p:cNvSpPr>
          <p:nvPr/>
        </p:nvSpPr>
        <p:spPr bwMode="auto">
          <a:xfrm>
            <a:off x="5130800" y="3530600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21511" name="Rectangle 40"/>
          <p:cNvSpPr>
            <a:spLocks noChangeArrowheads="1"/>
          </p:cNvSpPr>
          <p:nvPr/>
        </p:nvSpPr>
        <p:spPr bwMode="auto">
          <a:xfrm>
            <a:off x="6689725" y="3533775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21512" name="Rectangle 41"/>
          <p:cNvSpPr>
            <a:spLocks noChangeArrowheads="1"/>
          </p:cNvSpPr>
          <p:nvPr/>
        </p:nvSpPr>
        <p:spPr bwMode="auto">
          <a:xfrm>
            <a:off x="1625600" y="3506788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 i="1"/>
              <a:t>  b</a:t>
            </a:r>
          </a:p>
        </p:txBody>
      </p:sp>
      <p:sp>
        <p:nvSpPr>
          <p:cNvPr id="21513" name="Rectangle 42"/>
          <p:cNvSpPr>
            <a:spLocks noChangeArrowheads="1"/>
          </p:cNvSpPr>
          <p:nvPr/>
        </p:nvSpPr>
        <p:spPr bwMode="auto">
          <a:xfrm>
            <a:off x="4216400" y="3517900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 i="1"/>
              <a:t>  b</a:t>
            </a:r>
          </a:p>
        </p:txBody>
      </p:sp>
      <p:sp>
        <p:nvSpPr>
          <p:cNvPr id="21514" name="Rectangle 43"/>
          <p:cNvSpPr>
            <a:spLocks noChangeArrowheads="1"/>
          </p:cNvSpPr>
          <p:nvPr/>
        </p:nvSpPr>
        <p:spPr bwMode="auto">
          <a:xfrm>
            <a:off x="5588000" y="3517900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 i="1"/>
              <a:t>  b</a:t>
            </a:r>
          </a:p>
        </p:txBody>
      </p:sp>
      <p:sp>
        <p:nvSpPr>
          <p:cNvPr id="21515" name="Rectangle 44"/>
          <p:cNvSpPr>
            <a:spLocks noChangeArrowheads="1"/>
          </p:cNvSpPr>
          <p:nvPr/>
        </p:nvSpPr>
        <p:spPr bwMode="auto">
          <a:xfrm>
            <a:off x="6994525" y="3517900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 i="1"/>
              <a:t>  b</a:t>
            </a:r>
          </a:p>
        </p:txBody>
      </p:sp>
      <p:sp>
        <p:nvSpPr>
          <p:cNvPr id="21516" name="Rectangle 45"/>
          <p:cNvSpPr>
            <a:spLocks noChangeArrowheads="1"/>
          </p:cNvSpPr>
          <p:nvPr/>
        </p:nvSpPr>
        <p:spPr bwMode="auto">
          <a:xfrm>
            <a:off x="7791450" y="3517900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 i="1"/>
              <a:t>  b</a:t>
            </a:r>
          </a:p>
        </p:txBody>
      </p:sp>
      <p:sp>
        <p:nvSpPr>
          <p:cNvPr id="21517" name="Rectangle 3"/>
          <p:cNvSpPr>
            <a:spLocks noChangeArrowheads="1"/>
          </p:cNvSpPr>
          <p:nvPr/>
        </p:nvSpPr>
        <p:spPr bwMode="auto">
          <a:xfrm>
            <a:off x="381000" y="1287463"/>
            <a:ext cx="8305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143000" indent="-11430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e.g. 2  Write out the expansion of            in 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ascending</a:t>
            </a:r>
            <a:r>
              <a:rPr lang="en-US" b="1">
                <a:latin typeface="Comic Sans MS" pitchFamily="66" charset="0"/>
              </a:rPr>
              <a:t> powers of </a:t>
            </a:r>
            <a:r>
              <a:rPr lang="en-US" sz="2600" b="1" i="1"/>
              <a:t>x</a:t>
            </a:r>
            <a:r>
              <a:rPr lang="en-US" b="1">
                <a:latin typeface="Comic Sans MS" pitchFamily="66" charset="0"/>
              </a:rPr>
              <a:t>. </a:t>
            </a:r>
          </a:p>
        </p:txBody>
      </p:sp>
      <p:grpSp>
        <p:nvGrpSpPr>
          <p:cNvPr id="21518" name="Group 5"/>
          <p:cNvGrpSpPr>
            <a:grpSpLocks/>
          </p:cNvGrpSpPr>
          <p:nvPr/>
        </p:nvGrpSpPr>
        <p:grpSpPr bwMode="auto">
          <a:xfrm>
            <a:off x="2590800" y="2667000"/>
            <a:ext cx="3810000" cy="498475"/>
            <a:chOff x="1872" y="1786"/>
            <a:chExt cx="2400" cy="314"/>
          </a:xfrm>
        </p:grpSpPr>
        <p:sp>
          <p:nvSpPr>
            <p:cNvPr id="21526" name="Rectangle 6"/>
            <p:cNvSpPr>
              <a:spLocks noChangeArrowheads="1"/>
            </p:cNvSpPr>
            <p:nvPr/>
          </p:nvSpPr>
          <p:spPr bwMode="auto">
            <a:xfrm>
              <a:off x="1872" y="178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1527" name="Rectangle 7"/>
            <p:cNvSpPr>
              <a:spLocks noChangeArrowheads="1"/>
            </p:cNvSpPr>
            <p:nvPr/>
          </p:nvSpPr>
          <p:spPr bwMode="auto">
            <a:xfrm>
              <a:off x="2400" y="1788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21528" name="Rectangle 8"/>
            <p:cNvSpPr>
              <a:spLocks noChangeArrowheads="1"/>
            </p:cNvSpPr>
            <p:nvPr/>
          </p:nvSpPr>
          <p:spPr bwMode="auto">
            <a:xfrm>
              <a:off x="2976" y="1786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21529" name="Rectangle 9"/>
            <p:cNvSpPr>
              <a:spLocks noChangeArrowheads="1"/>
            </p:cNvSpPr>
            <p:nvPr/>
          </p:nvSpPr>
          <p:spPr bwMode="auto">
            <a:xfrm>
              <a:off x="4080" y="179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1530" name="Rectangle 10"/>
            <p:cNvSpPr>
              <a:spLocks noChangeArrowheads="1"/>
            </p:cNvSpPr>
            <p:nvPr/>
          </p:nvSpPr>
          <p:spPr bwMode="auto">
            <a:xfrm>
              <a:off x="3552" y="1792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</p:grp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533400" y="3048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know that</a:t>
            </a: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457200" y="2286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Solution:</a:t>
            </a: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2057400" y="2286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coefficients are</a:t>
            </a:r>
          </a:p>
        </p:txBody>
      </p:sp>
      <p:sp>
        <p:nvSpPr>
          <p:cNvPr id="21523" name="Rectangle 16"/>
          <p:cNvSpPr>
            <a:spLocks noChangeArrowheads="1"/>
          </p:cNvSpPr>
          <p:nvPr/>
        </p:nvSpPr>
        <p:spPr bwMode="auto">
          <a:xfrm>
            <a:off x="533400" y="4122738"/>
            <a:ext cx="7924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To get           we need to replace	</a:t>
            </a:r>
            <a:r>
              <a:rPr lang="en-US" sz="2600" b="1" i="1">
                <a:solidFill>
                  <a:schemeClr val="bg1"/>
                </a:solidFill>
              </a:rPr>
              <a:t>a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>
                <a:latin typeface="Comic Sans MS" pitchFamily="66" charset="0"/>
              </a:rPr>
              <a:t>by </a:t>
            </a:r>
            <a:r>
              <a:rPr lang="en-US" sz="2600" b="1">
                <a:solidFill>
                  <a:schemeClr val="bg1"/>
                </a:solidFill>
              </a:rPr>
              <a:t>1</a:t>
            </a:r>
            <a:r>
              <a:rPr lang="en-US" sz="2600" b="1" i="1"/>
              <a:t>		</a:t>
            </a:r>
            <a:endParaRPr lang="en-US" sz="2600" b="1"/>
          </a:p>
        </p:txBody>
      </p:sp>
      <p:graphicFrame>
        <p:nvGraphicFramePr>
          <p:cNvPr id="21524" name="Object 17"/>
          <p:cNvGraphicFramePr>
            <a:graphicFrameLocks noChangeAspect="1"/>
          </p:cNvGraphicFramePr>
          <p:nvPr/>
        </p:nvGraphicFramePr>
        <p:xfrm>
          <a:off x="1727200" y="40386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5" imgW="438114" imgH="219186" progId="Equation.3">
                  <p:embed/>
                </p:oleObj>
              </mc:Choice>
              <mc:Fallback>
                <p:oleObj name="Equation" r:id="rId5" imgW="438114" imgH="21918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40386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5" name="Object 54"/>
          <p:cNvGraphicFramePr>
            <a:graphicFrameLocks noChangeAspect="1"/>
          </p:cNvGraphicFramePr>
          <p:nvPr/>
        </p:nvGraphicFramePr>
        <p:xfrm>
          <a:off x="5918200" y="11938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7" imgW="438114" imgH="219186" progId="Equation.3">
                  <p:embed/>
                </p:oleObj>
              </mc:Choice>
              <mc:Fallback>
                <p:oleObj name="Equation" r:id="rId7" imgW="438114" imgH="219186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1938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822325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pSp>
        <p:nvGrpSpPr>
          <p:cNvPr id="261123" name="Group 3"/>
          <p:cNvGrpSpPr>
            <a:grpSpLocks/>
          </p:cNvGrpSpPr>
          <p:nvPr/>
        </p:nvGrpSpPr>
        <p:grpSpPr bwMode="auto">
          <a:xfrm>
            <a:off x="685800" y="1509713"/>
            <a:ext cx="7543800" cy="1951037"/>
            <a:chOff x="432" y="951"/>
            <a:chExt cx="4752" cy="1229"/>
          </a:xfrm>
        </p:grpSpPr>
        <p:sp>
          <p:nvSpPr>
            <p:cNvPr id="4101" name="Rectangle 4"/>
            <p:cNvSpPr>
              <a:spLocks noChangeArrowheads="1"/>
            </p:cNvSpPr>
            <p:nvPr/>
          </p:nvSpPr>
          <p:spPr bwMode="auto">
            <a:xfrm>
              <a:off x="432" y="951"/>
              <a:ext cx="475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In this presentation we will develop a formula to enable us to find the terms of the expansion of</a:t>
              </a:r>
            </a:p>
          </p:txBody>
        </p:sp>
        <p:graphicFrame>
          <p:nvGraphicFramePr>
            <p:cNvPr id="4102" name="Object 5"/>
            <p:cNvGraphicFramePr>
              <a:graphicFrameLocks noChangeAspect="1"/>
            </p:cNvGraphicFramePr>
            <p:nvPr/>
          </p:nvGraphicFramePr>
          <p:xfrm>
            <a:off x="2404" y="1440"/>
            <a:ext cx="807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Equation" r:id="rId3" imgW="447562" imgH="219186" progId="Equation.3">
                    <p:embed/>
                  </p:oleObj>
                </mc:Choice>
                <mc:Fallback>
                  <p:oleObj name="Equation" r:id="rId3" imgW="447562" imgH="21918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4" y="1440"/>
                          <a:ext cx="807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480" y="1872"/>
              <a:ext cx="321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where </a:t>
              </a:r>
              <a:r>
                <a:rPr lang="en-US" sz="2600" b="1" i="1"/>
                <a:t>n</a:t>
              </a:r>
              <a:r>
                <a:rPr lang="en-US" b="1">
                  <a:latin typeface="Comic Sans MS" pitchFamily="66" charset="0"/>
                </a:rPr>
                <a:t> is any positive integer.</a:t>
              </a:r>
            </a:p>
          </p:txBody>
        </p:sp>
      </p:grp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762000" y="3565525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call the expansion </a:t>
            </a:r>
            <a:r>
              <a:rPr lang="en-US" b="1">
                <a:solidFill>
                  <a:srgbClr val="0000FF"/>
                </a:solidFill>
                <a:latin typeface="Comic Sans MS" pitchFamily="66" charset="0"/>
              </a:rPr>
              <a:t>bi</a:t>
            </a:r>
            <a:r>
              <a:rPr lang="en-US" b="1">
                <a:latin typeface="Comic Sans MS" pitchFamily="66" charset="0"/>
              </a:rPr>
              <a:t>nomial as the original expression has </a:t>
            </a:r>
            <a:r>
              <a:rPr lang="en-US" sz="2600" b="1">
                <a:solidFill>
                  <a:srgbClr val="0000FF"/>
                </a:solidFill>
              </a:rPr>
              <a:t>2</a:t>
            </a:r>
            <a:r>
              <a:rPr lang="en-US" b="1">
                <a:latin typeface="Comic Sans MS" pitchFamily="66" charset="0"/>
              </a:rPr>
              <a:t> parts.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5"/>
          <p:cNvGraphicFramePr>
            <a:graphicFrameLocks noChangeAspect="1"/>
          </p:cNvGraphicFramePr>
          <p:nvPr/>
        </p:nvGraphicFramePr>
        <p:xfrm>
          <a:off x="990600" y="3429000"/>
          <a:ext cx="75771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3" imgW="2695630" imgH="219186" progId="Equation.3">
                  <p:embed/>
                </p:oleObj>
              </mc:Choice>
              <mc:Fallback>
                <p:oleObj name="Equation" r:id="rId3" imgW="2695630" imgH="21918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29000"/>
                        <a:ext cx="757713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6123" name="Group 59"/>
          <p:cNvGrpSpPr>
            <a:grpSpLocks/>
          </p:cNvGrpSpPr>
          <p:nvPr/>
        </p:nvGrpSpPr>
        <p:grpSpPr bwMode="auto">
          <a:xfrm>
            <a:off x="381000" y="5891213"/>
            <a:ext cx="8458200" cy="479425"/>
            <a:chOff x="240" y="3711"/>
            <a:chExt cx="5328" cy="302"/>
          </a:xfrm>
        </p:grpSpPr>
        <p:sp>
          <p:nvSpPr>
            <p:cNvPr id="22568" name="AutoShape 48"/>
            <p:cNvSpPr>
              <a:spLocks noChangeArrowheads="1"/>
            </p:cNvSpPr>
            <p:nvPr/>
          </p:nvSpPr>
          <p:spPr bwMode="auto">
            <a:xfrm>
              <a:off x="240" y="3711"/>
              <a:ext cx="5328" cy="27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Rectangle 49"/>
            <p:cNvSpPr>
              <a:spLocks noChangeArrowheads="1"/>
            </p:cNvSpPr>
            <p:nvPr/>
          </p:nvSpPr>
          <p:spPr bwMode="auto">
            <a:xfrm>
              <a:off x="240" y="3725"/>
              <a:ext cx="32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FF3300"/>
                  </a:solidFill>
                  <a:latin typeface="Comic Sans MS" pitchFamily="66" charset="0"/>
                </a:rPr>
                <a:t>Be careful! The minus sign  . . .</a:t>
              </a:r>
            </a:p>
          </p:txBody>
        </p:sp>
      </p:grpSp>
      <p:sp>
        <p:nvSpPr>
          <p:cNvPr id="216121" name="Rectangle 57"/>
          <p:cNvSpPr>
            <a:spLocks noChangeArrowheads="1"/>
          </p:cNvSpPr>
          <p:nvPr/>
        </p:nvSpPr>
        <p:spPr bwMode="auto">
          <a:xfrm>
            <a:off x="4419600" y="5892800"/>
            <a:ext cx="449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rgbClr val="FF3300"/>
                </a:solidFill>
                <a:latin typeface="Comic Sans MS" pitchFamily="66" charset="0"/>
              </a:rPr>
              <a:t>is squared as well as the </a:t>
            </a:r>
            <a:r>
              <a:rPr lang="en-US" sz="2600" b="1" i="1">
                <a:solidFill>
                  <a:srgbClr val="FF3300"/>
                </a:solidFill>
              </a:rPr>
              <a:t>x</a:t>
            </a:r>
            <a:r>
              <a:rPr lang="en-US" b="1">
                <a:solidFill>
                  <a:srgbClr val="FF3300"/>
                </a:solidFill>
                <a:latin typeface="Comic Sans MS" pitchFamily="66" charset="0"/>
              </a:rPr>
              <a:t>.</a:t>
            </a:r>
          </a:p>
        </p:txBody>
      </p:sp>
      <p:grpSp>
        <p:nvGrpSpPr>
          <p:cNvPr id="216107" name="Group 43"/>
          <p:cNvGrpSpPr>
            <a:grpSpLocks/>
          </p:cNvGrpSpPr>
          <p:nvPr/>
        </p:nvGrpSpPr>
        <p:grpSpPr bwMode="auto">
          <a:xfrm>
            <a:off x="152400" y="4948238"/>
            <a:ext cx="8839200" cy="466725"/>
            <a:chOff x="0" y="3117"/>
            <a:chExt cx="5568" cy="294"/>
          </a:xfrm>
        </p:grpSpPr>
        <p:sp>
          <p:nvSpPr>
            <p:cNvPr id="22566" name="AutoShape 41"/>
            <p:cNvSpPr>
              <a:spLocks noChangeArrowheads="1"/>
            </p:cNvSpPr>
            <p:nvPr/>
          </p:nvSpPr>
          <p:spPr bwMode="auto">
            <a:xfrm>
              <a:off x="0" y="3120"/>
              <a:ext cx="5568" cy="2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Rectangle 32"/>
            <p:cNvSpPr>
              <a:spLocks noChangeArrowheads="1"/>
            </p:cNvSpPr>
            <p:nvPr/>
          </p:nvSpPr>
          <p:spPr bwMode="auto">
            <a:xfrm>
              <a:off x="0" y="3117"/>
              <a:ext cx="5568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brackets are vital, otherwise the signs will be wrong!</a:t>
              </a:r>
            </a:p>
          </p:txBody>
        </p:sp>
      </p:grp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381000" y="1287463"/>
            <a:ext cx="8305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143000" indent="-11430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e.g. 2  Write out the expansion of            in 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ascending </a:t>
            </a: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x</a:t>
            </a:r>
            <a:r>
              <a:rPr lang="en-US" b="1">
                <a:latin typeface="Comic Sans MS" pitchFamily="66" charset="0"/>
              </a:rPr>
              <a:t>. </a:t>
            </a:r>
          </a:p>
        </p:txBody>
      </p:sp>
      <p:grpSp>
        <p:nvGrpSpPr>
          <p:cNvPr id="22535" name="Group 5"/>
          <p:cNvGrpSpPr>
            <a:grpSpLocks/>
          </p:cNvGrpSpPr>
          <p:nvPr/>
        </p:nvGrpSpPr>
        <p:grpSpPr bwMode="auto">
          <a:xfrm>
            <a:off x="2590800" y="2667000"/>
            <a:ext cx="3810000" cy="498475"/>
            <a:chOff x="1872" y="1786"/>
            <a:chExt cx="2400" cy="314"/>
          </a:xfrm>
        </p:grpSpPr>
        <p:sp>
          <p:nvSpPr>
            <p:cNvPr id="22561" name="Rectangle 6"/>
            <p:cNvSpPr>
              <a:spLocks noChangeArrowheads="1"/>
            </p:cNvSpPr>
            <p:nvPr/>
          </p:nvSpPr>
          <p:spPr bwMode="auto">
            <a:xfrm>
              <a:off x="1872" y="178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2562" name="Rectangle 7"/>
            <p:cNvSpPr>
              <a:spLocks noChangeArrowheads="1"/>
            </p:cNvSpPr>
            <p:nvPr/>
          </p:nvSpPr>
          <p:spPr bwMode="auto">
            <a:xfrm>
              <a:off x="2400" y="1788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22563" name="Rectangle 8"/>
            <p:cNvSpPr>
              <a:spLocks noChangeArrowheads="1"/>
            </p:cNvSpPr>
            <p:nvPr/>
          </p:nvSpPr>
          <p:spPr bwMode="auto">
            <a:xfrm>
              <a:off x="2976" y="1786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22564" name="Rectangle 9"/>
            <p:cNvSpPr>
              <a:spLocks noChangeArrowheads="1"/>
            </p:cNvSpPr>
            <p:nvPr/>
          </p:nvSpPr>
          <p:spPr bwMode="auto">
            <a:xfrm>
              <a:off x="4080" y="179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2565" name="Rectangle 10"/>
            <p:cNvSpPr>
              <a:spLocks noChangeArrowheads="1"/>
            </p:cNvSpPr>
            <p:nvPr/>
          </p:nvSpPr>
          <p:spPr bwMode="auto">
            <a:xfrm>
              <a:off x="3552" y="1792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</p:grp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533400" y="3048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know that</a:t>
            </a:r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457200" y="2286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Solution:</a:t>
            </a:r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2057400" y="2286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coefficients are</a:t>
            </a:r>
          </a:p>
        </p:txBody>
      </p:sp>
      <p:sp>
        <p:nvSpPr>
          <p:cNvPr id="22540" name="Rectangle 16"/>
          <p:cNvSpPr>
            <a:spLocks noChangeArrowheads="1"/>
          </p:cNvSpPr>
          <p:nvPr/>
        </p:nvSpPr>
        <p:spPr bwMode="auto">
          <a:xfrm>
            <a:off x="533400" y="4122738"/>
            <a:ext cx="7924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To get           we need to replace	</a:t>
            </a:r>
            <a:r>
              <a:rPr lang="en-US" sz="2600" b="1" i="1"/>
              <a:t>a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>
                <a:latin typeface="Comic Sans MS" pitchFamily="66" charset="0"/>
              </a:rPr>
              <a:t>by </a:t>
            </a:r>
            <a:r>
              <a:rPr lang="en-US" b="1"/>
              <a:t>1</a:t>
            </a:r>
            <a:r>
              <a:rPr lang="en-US" b="1">
                <a:latin typeface="Comic Sans MS" pitchFamily="66" charset="0"/>
              </a:rPr>
              <a:t> and</a:t>
            </a:r>
          </a:p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 i="1"/>
              <a:t>						</a:t>
            </a:r>
            <a:r>
              <a:rPr lang="en-US" sz="2600" b="1" i="1">
                <a:solidFill>
                  <a:schemeClr val="bg1"/>
                </a:solidFill>
              </a:rPr>
              <a:t>b</a:t>
            </a:r>
            <a:r>
              <a:rPr lang="en-US" b="1">
                <a:latin typeface="Comic Sans MS" pitchFamily="66" charset="0"/>
              </a:rPr>
              <a:t> by </a:t>
            </a:r>
            <a:r>
              <a:rPr lang="en-US" sz="2600" b="1">
                <a:solidFill>
                  <a:schemeClr val="bg1"/>
                </a:solidFill>
              </a:rPr>
              <a:t>(</a:t>
            </a:r>
            <a:r>
              <a:rPr lang="en-US" sz="2600" b="1" i="1">
                <a:solidFill>
                  <a:schemeClr val="bg1"/>
                </a:solidFill>
              </a:rPr>
              <a:t>- x</a:t>
            </a:r>
            <a:r>
              <a:rPr lang="en-US" sz="2600" b="1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22541" name="Object 17"/>
          <p:cNvGraphicFramePr>
            <a:graphicFrameLocks noChangeAspect="1"/>
          </p:cNvGraphicFramePr>
          <p:nvPr/>
        </p:nvGraphicFramePr>
        <p:xfrm>
          <a:off x="1727200" y="40386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5" imgW="438114" imgH="219186" progId="Equation.3">
                  <p:embed/>
                </p:oleObj>
              </mc:Choice>
              <mc:Fallback>
                <p:oleObj name="Equation" r:id="rId5" imgW="438114" imgH="21918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40386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9"/>
          <p:cNvSpPr>
            <a:spLocks noChangeArrowheads="1"/>
          </p:cNvSpPr>
          <p:nvPr/>
        </p:nvSpPr>
        <p:spPr bwMode="auto">
          <a:xfrm>
            <a:off x="1122363" y="3556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/>
              <a:t>1</a:t>
            </a:r>
          </a:p>
        </p:txBody>
      </p:sp>
      <p:sp>
        <p:nvSpPr>
          <p:cNvPr id="22543" name="Rectangle 23"/>
          <p:cNvSpPr>
            <a:spLocks noChangeArrowheads="1"/>
          </p:cNvSpPr>
          <p:nvPr/>
        </p:nvSpPr>
        <p:spPr bwMode="auto">
          <a:xfrm>
            <a:off x="6637338" y="3556000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/>
              <a:t>(1)</a:t>
            </a:r>
          </a:p>
        </p:txBody>
      </p:sp>
      <p:sp>
        <p:nvSpPr>
          <p:cNvPr id="22544" name="Rectangle 20"/>
          <p:cNvSpPr>
            <a:spLocks noChangeArrowheads="1"/>
          </p:cNvSpPr>
          <p:nvPr/>
        </p:nvSpPr>
        <p:spPr bwMode="auto">
          <a:xfrm>
            <a:off x="2630488" y="3536950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solidFill>
                  <a:schemeClr val="folHlink"/>
                </a:solidFill>
              </a:rPr>
              <a:t> </a:t>
            </a:r>
            <a:r>
              <a:rPr lang="en-US" b="1"/>
              <a:t>1</a:t>
            </a:r>
          </a:p>
        </p:txBody>
      </p:sp>
      <p:sp>
        <p:nvSpPr>
          <p:cNvPr id="22545" name="Rectangle 21"/>
          <p:cNvSpPr>
            <a:spLocks noChangeArrowheads="1"/>
          </p:cNvSpPr>
          <p:nvPr/>
        </p:nvSpPr>
        <p:spPr bwMode="auto">
          <a:xfrm>
            <a:off x="3671888" y="3535363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/>
              <a:t>(1)</a:t>
            </a:r>
          </a:p>
        </p:txBody>
      </p:sp>
      <p:sp>
        <p:nvSpPr>
          <p:cNvPr id="22546" name="Rectangle 22"/>
          <p:cNvSpPr>
            <a:spLocks noChangeArrowheads="1"/>
          </p:cNvSpPr>
          <p:nvPr/>
        </p:nvSpPr>
        <p:spPr bwMode="auto">
          <a:xfrm>
            <a:off x="5068888" y="3535363"/>
            <a:ext cx="71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/>
              <a:t>(1)</a:t>
            </a:r>
          </a:p>
        </p:txBody>
      </p:sp>
      <p:sp>
        <p:nvSpPr>
          <p:cNvPr id="22547" name="Rectangle 25"/>
          <p:cNvSpPr>
            <a:spLocks noChangeArrowheads="1"/>
          </p:cNvSpPr>
          <p:nvPr/>
        </p:nvSpPr>
        <p:spPr bwMode="auto">
          <a:xfrm>
            <a:off x="1563688" y="3532188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(</a:t>
            </a:r>
            <a:r>
              <a:rPr lang="en-US" sz="2600" b="1" i="1">
                <a:solidFill>
                  <a:schemeClr val="bg1"/>
                </a:solidFill>
              </a:rPr>
              <a:t>-x</a:t>
            </a:r>
            <a:r>
              <a:rPr lang="en-US" sz="26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548" name="Rectangle 26"/>
          <p:cNvSpPr>
            <a:spLocks noChangeArrowheads="1"/>
          </p:cNvSpPr>
          <p:nvPr/>
        </p:nvSpPr>
        <p:spPr bwMode="auto">
          <a:xfrm>
            <a:off x="4154488" y="3517900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(</a:t>
            </a:r>
            <a:r>
              <a:rPr lang="en-US" sz="2600" b="1" i="1">
                <a:solidFill>
                  <a:schemeClr val="bg1"/>
                </a:solidFill>
              </a:rPr>
              <a:t>-x</a:t>
            </a:r>
            <a:r>
              <a:rPr lang="en-US" sz="26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549" name="Rectangle 27"/>
          <p:cNvSpPr>
            <a:spLocks noChangeArrowheads="1"/>
          </p:cNvSpPr>
          <p:nvPr/>
        </p:nvSpPr>
        <p:spPr bwMode="auto">
          <a:xfrm>
            <a:off x="5526088" y="3517900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(</a:t>
            </a:r>
            <a:r>
              <a:rPr lang="en-US" sz="2600" b="1" i="1">
                <a:solidFill>
                  <a:schemeClr val="bg1"/>
                </a:solidFill>
              </a:rPr>
              <a:t>-x</a:t>
            </a:r>
            <a:r>
              <a:rPr lang="en-US" sz="26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550" name="Rectangle 28"/>
          <p:cNvSpPr>
            <a:spLocks noChangeArrowheads="1"/>
          </p:cNvSpPr>
          <p:nvPr/>
        </p:nvSpPr>
        <p:spPr bwMode="auto">
          <a:xfrm>
            <a:off x="6967538" y="3517900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(</a:t>
            </a:r>
            <a:r>
              <a:rPr lang="en-US" sz="2600" b="1" i="1">
                <a:solidFill>
                  <a:schemeClr val="bg1"/>
                </a:solidFill>
              </a:rPr>
              <a:t>-x</a:t>
            </a:r>
            <a:r>
              <a:rPr lang="en-US" sz="26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551" name="Rectangle 29"/>
          <p:cNvSpPr>
            <a:spLocks noChangeArrowheads="1"/>
          </p:cNvSpPr>
          <p:nvPr/>
        </p:nvSpPr>
        <p:spPr bwMode="auto">
          <a:xfrm>
            <a:off x="7729538" y="3517900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(</a:t>
            </a:r>
            <a:r>
              <a:rPr lang="en-US" sz="2600" b="1" i="1">
                <a:solidFill>
                  <a:schemeClr val="bg1"/>
                </a:solidFill>
              </a:rPr>
              <a:t>-x</a:t>
            </a:r>
            <a:r>
              <a:rPr lang="en-US" sz="26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16097" name="Rectangle 33"/>
          <p:cNvSpPr>
            <a:spLocks noChangeArrowheads="1"/>
          </p:cNvSpPr>
          <p:nvPr/>
        </p:nvSpPr>
        <p:spPr bwMode="auto">
          <a:xfrm>
            <a:off x="558800" y="4953000"/>
            <a:ext cx="271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Simplifying gives</a:t>
            </a:r>
          </a:p>
        </p:txBody>
      </p:sp>
      <p:graphicFrame>
        <p:nvGraphicFramePr>
          <p:cNvPr id="216098" name="Object 34"/>
          <p:cNvGraphicFramePr>
            <a:graphicFrameLocks noChangeAspect="1"/>
          </p:cNvGraphicFramePr>
          <p:nvPr/>
        </p:nvGraphicFramePr>
        <p:xfrm>
          <a:off x="2870200" y="5334000"/>
          <a:ext cx="1600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7" imgW="562017" imgH="219186" progId="Equation.3">
                  <p:embed/>
                </p:oleObj>
              </mc:Choice>
              <mc:Fallback>
                <p:oleObj name="Equation" r:id="rId7" imgW="562017" imgH="219186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5334000"/>
                        <a:ext cx="1600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99" name="Object 35"/>
          <p:cNvGraphicFramePr>
            <a:graphicFrameLocks noChangeAspect="1"/>
          </p:cNvGraphicFramePr>
          <p:nvPr/>
        </p:nvGraphicFramePr>
        <p:xfrm>
          <a:off x="4495800" y="5486400"/>
          <a:ext cx="284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9" imgW="95289" imgH="133347" progId="Equation.3">
                  <p:embed/>
                </p:oleObj>
              </mc:Choice>
              <mc:Fallback>
                <p:oleObj name="Equation" r:id="rId9" imgW="95289" imgH="133347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486400"/>
                        <a:ext cx="2841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100" name="Object 36"/>
          <p:cNvGraphicFramePr>
            <a:graphicFrameLocks noChangeAspect="1"/>
          </p:cNvGraphicFramePr>
          <p:nvPr/>
        </p:nvGraphicFramePr>
        <p:xfrm>
          <a:off x="4727575" y="5492750"/>
          <a:ext cx="8874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Equation" r:id="rId11" imgW="304763" imgH="171408" progId="Equation.3">
                  <p:embed/>
                </p:oleObj>
              </mc:Choice>
              <mc:Fallback>
                <p:oleObj name="Equation" r:id="rId11" imgW="304763" imgH="171408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5492750"/>
                        <a:ext cx="88741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101" name="Object 37"/>
          <p:cNvGraphicFramePr>
            <a:graphicFrameLocks noChangeAspect="1"/>
          </p:cNvGraphicFramePr>
          <p:nvPr/>
        </p:nvGraphicFramePr>
        <p:xfrm>
          <a:off x="5641975" y="5364163"/>
          <a:ext cx="10652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Equation" r:id="rId13" imgW="371439" imgH="219186" progId="Equation.3">
                  <p:embed/>
                </p:oleObj>
              </mc:Choice>
              <mc:Fallback>
                <p:oleObj name="Equation" r:id="rId13" imgW="371439" imgH="219186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5364163"/>
                        <a:ext cx="10652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102" name="Object 38"/>
          <p:cNvGraphicFramePr>
            <a:graphicFrameLocks noChangeAspect="1"/>
          </p:cNvGraphicFramePr>
          <p:nvPr/>
        </p:nvGraphicFramePr>
        <p:xfrm>
          <a:off x="6629400" y="5359400"/>
          <a:ext cx="10652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Equation" r:id="rId15" imgW="371439" imgH="219186" progId="Equation.3">
                  <p:embed/>
                </p:oleObj>
              </mc:Choice>
              <mc:Fallback>
                <p:oleObj name="Equation" r:id="rId15" imgW="371439" imgH="219186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359400"/>
                        <a:ext cx="10652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103" name="Object 39"/>
          <p:cNvGraphicFramePr>
            <a:graphicFrameLocks noChangeAspect="1"/>
          </p:cNvGraphicFramePr>
          <p:nvPr/>
        </p:nvGraphicFramePr>
        <p:xfrm>
          <a:off x="7718425" y="5334000"/>
          <a:ext cx="81756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Equation" r:id="rId17" imgW="285867" imgH="190573" progId="Equation.3">
                  <p:embed/>
                </p:oleObj>
              </mc:Choice>
              <mc:Fallback>
                <p:oleObj name="Equation" r:id="rId17" imgW="285867" imgH="190573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425" y="5334000"/>
                        <a:ext cx="81756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115" name="Line 51"/>
          <p:cNvSpPr>
            <a:spLocks noChangeShapeType="1"/>
          </p:cNvSpPr>
          <p:nvPr/>
        </p:nvSpPr>
        <p:spPr bwMode="auto">
          <a:xfrm flipV="1">
            <a:off x="3657600" y="3962400"/>
            <a:ext cx="2057400" cy="2057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2560" name="Object 64"/>
          <p:cNvGraphicFramePr>
            <a:graphicFrameLocks noChangeAspect="1"/>
          </p:cNvGraphicFramePr>
          <p:nvPr/>
        </p:nvGraphicFramePr>
        <p:xfrm>
          <a:off x="5918200" y="11938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Equation" r:id="rId19" imgW="438114" imgH="219186" progId="Equation.3">
                  <p:embed/>
                </p:oleObj>
              </mc:Choice>
              <mc:Fallback>
                <p:oleObj name="Equation" r:id="rId19" imgW="438114" imgH="219186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1938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6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21" grpId="0"/>
      <p:bldP spid="216097" grpId="0" autoUpdateAnimBg="0"/>
      <p:bldP spid="2161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2"/>
          <p:cNvGraphicFramePr>
            <a:graphicFrameLocks noChangeAspect="1"/>
          </p:cNvGraphicFramePr>
          <p:nvPr/>
        </p:nvGraphicFramePr>
        <p:xfrm>
          <a:off x="1727200" y="40386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3" imgW="438114" imgH="219186" progId="Equation.3">
                  <p:embed/>
                </p:oleObj>
              </mc:Choice>
              <mc:Fallback>
                <p:oleObj name="Equation" r:id="rId3" imgW="438114" imgH="219186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40386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21"/>
          <p:cNvSpPr>
            <a:spLocks noChangeArrowheads="1"/>
          </p:cNvSpPr>
          <p:nvPr/>
        </p:nvSpPr>
        <p:spPr bwMode="auto">
          <a:xfrm>
            <a:off x="533400" y="4122738"/>
            <a:ext cx="7924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To get           we need to replace	</a:t>
            </a:r>
            <a:r>
              <a:rPr lang="en-US" sz="2600" b="1" i="1">
                <a:solidFill>
                  <a:schemeClr val="folHlink"/>
                </a:solidFill>
              </a:rPr>
              <a:t>a</a:t>
            </a:r>
            <a:r>
              <a:rPr lang="en-US" b="1">
                <a:latin typeface="Comic Sans MS" pitchFamily="66" charset="0"/>
              </a:rPr>
              <a:t> by </a:t>
            </a:r>
            <a:r>
              <a:rPr lang="en-US" b="1">
                <a:solidFill>
                  <a:schemeClr val="folHlink"/>
                </a:solidFill>
              </a:rPr>
              <a:t>1</a:t>
            </a:r>
            <a:r>
              <a:rPr lang="en-US" b="1">
                <a:latin typeface="Comic Sans MS" pitchFamily="66" charset="0"/>
              </a:rPr>
              <a:t> and</a:t>
            </a:r>
          </a:p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 i="1"/>
              <a:t>						</a:t>
            </a:r>
            <a:r>
              <a:rPr lang="en-US" sz="2600" b="1" i="1">
                <a:solidFill>
                  <a:srgbClr val="000000"/>
                </a:solidFill>
              </a:rPr>
              <a:t>b</a:t>
            </a:r>
            <a:r>
              <a:rPr lang="en-US" b="1">
                <a:latin typeface="Comic Sans MS" pitchFamily="66" charset="0"/>
              </a:rPr>
              <a:t> by </a:t>
            </a:r>
            <a:r>
              <a:rPr lang="en-US" sz="2600" b="1">
                <a:solidFill>
                  <a:srgbClr val="000000"/>
                </a:solidFill>
              </a:rPr>
              <a:t>(</a:t>
            </a:r>
            <a:r>
              <a:rPr lang="en-US" sz="2600" b="1" i="1">
                <a:solidFill>
                  <a:srgbClr val="000000"/>
                </a:solidFill>
              </a:rPr>
              <a:t>- x</a:t>
            </a:r>
            <a:r>
              <a:rPr lang="en-US" sz="2600" b="1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23556" name="Group 62"/>
          <p:cNvGrpSpPr>
            <a:grpSpLocks/>
          </p:cNvGrpSpPr>
          <p:nvPr/>
        </p:nvGrpSpPr>
        <p:grpSpPr bwMode="auto">
          <a:xfrm>
            <a:off x="533400" y="3886200"/>
            <a:ext cx="7924800" cy="1066800"/>
            <a:chOff x="336" y="2448"/>
            <a:chExt cx="4992" cy="672"/>
          </a:xfrm>
        </p:grpSpPr>
        <p:sp>
          <p:nvSpPr>
            <p:cNvPr id="23588" name="AutoShape 48"/>
            <p:cNvSpPr>
              <a:spLocks noChangeArrowheads="1"/>
            </p:cNvSpPr>
            <p:nvPr/>
          </p:nvSpPr>
          <p:spPr bwMode="auto">
            <a:xfrm>
              <a:off x="336" y="2592"/>
              <a:ext cx="4992" cy="5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49"/>
            <p:cNvSpPr>
              <a:spLocks noChangeArrowheads="1"/>
            </p:cNvSpPr>
            <p:nvPr/>
          </p:nvSpPr>
          <p:spPr bwMode="auto">
            <a:xfrm>
              <a:off x="384" y="2564"/>
              <a:ext cx="4896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FF3300"/>
                  </a:solidFill>
                  <a:latin typeface="Comic Sans MS" pitchFamily="66" charset="0"/>
                </a:rPr>
                <a:t>Since we know that any power of </a:t>
              </a:r>
              <a:r>
                <a:rPr lang="en-US" sz="2600" b="1">
                  <a:solidFill>
                    <a:srgbClr val="FF3300"/>
                  </a:solidFill>
                </a:rPr>
                <a:t>1</a:t>
              </a:r>
              <a:r>
                <a:rPr lang="en-US" b="1">
                  <a:solidFill>
                    <a:srgbClr val="FF3300"/>
                  </a:solidFill>
                  <a:latin typeface="Comic Sans MS" pitchFamily="66" charset="0"/>
                </a:rPr>
                <a:t> equals </a:t>
              </a:r>
              <a:r>
                <a:rPr lang="en-US" sz="2600" b="1">
                  <a:solidFill>
                    <a:srgbClr val="FF3300"/>
                  </a:solidFill>
                </a:rPr>
                <a:t>1</a:t>
              </a:r>
              <a:r>
                <a:rPr lang="en-US" b="1">
                  <a:solidFill>
                    <a:srgbClr val="FF3300"/>
                  </a:solidFill>
                  <a:latin typeface="Comic Sans MS" pitchFamily="66" charset="0"/>
                </a:rPr>
                <a:t>, we could have written 1 here . . .</a:t>
              </a:r>
              <a:r>
                <a:rPr lang="en-US" b="1">
                  <a:latin typeface="Comic Sans MS" pitchFamily="66" charset="0"/>
                </a:rPr>
                <a:t> </a:t>
              </a:r>
            </a:p>
          </p:txBody>
        </p:sp>
        <p:sp>
          <p:nvSpPr>
            <p:cNvPr id="23590" name="Line 50"/>
            <p:cNvSpPr>
              <a:spLocks noChangeShapeType="1"/>
            </p:cNvSpPr>
            <p:nvPr/>
          </p:nvSpPr>
          <p:spPr bwMode="auto">
            <a:xfrm flipH="1" flipV="1">
              <a:off x="1968" y="2448"/>
              <a:ext cx="115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381000" y="1287463"/>
            <a:ext cx="8305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143000" indent="-11430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e.g. 2  Write out the expansion of            in 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ascending</a:t>
            </a:r>
            <a:r>
              <a:rPr lang="en-US" b="1">
                <a:latin typeface="Comic Sans MS" pitchFamily="66" charset="0"/>
              </a:rPr>
              <a:t> powers of </a:t>
            </a:r>
            <a:r>
              <a:rPr lang="en-US" sz="2600" b="1" i="1"/>
              <a:t>x</a:t>
            </a:r>
            <a:r>
              <a:rPr lang="en-US" b="1">
                <a:latin typeface="Comic Sans MS" pitchFamily="66" charset="0"/>
              </a:rPr>
              <a:t>. </a:t>
            </a:r>
          </a:p>
        </p:txBody>
      </p: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590800" y="2667000"/>
            <a:ext cx="3810000" cy="498475"/>
            <a:chOff x="1872" y="1786"/>
            <a:chExt cx="2400" cy="314"/>
          </a:xfrm>
        </p:grpSpPr>
        <p:sp>
          <p:nvSpPr>
            <p:cNvPr id="23583" name="Rectangle 12"/>
            <p:cNvSpPr>
              <a:spLocks noChangeArrowheads="1"/>
            </p:cNvSpPr>
            <p:nvPr/>
          </p:nvSpPr>
          <p:spPr bwMode="auto">
            <a:xfrm>
              <a:off x="1872" y="178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3584" name="Rectangle 13"/>
            <p:cNvSpPr>
              <a:spLocks noChangeArrowheads="1"/>
            </p:cNvSpPr>
            <p:nvPr/>
          </p:nvSpPr>
          <p:spPr bwMode="auto">
            <a:xfrm>
              <a:off x="2400" y="1788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23585" name="Rectangle 14"/>
            <p:cNvSpPr>
              <a:spLocks noChangeArrowheads="1"/>
            </p:cNvSpPr>
            <p:nvPr/>
          </p:nvSpPr>
          <p:spPr bwMode="auto">
            <a:xfrm>
              <a:off x="2976" y="1786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23586" name="Rectangle 15"/>
            <p:cNvSpPr>
              <a:spLocks noChangeArrowheads="1"/>
            </p:cNvSpPr>
            <p:nvPr/>
          </p:nvSpPr>
          <p:spPr bwMode="auto">
            <a:xfrm>
              <a:off x="4080" y="179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3587" name="Rectangle 16"/>
            <p:cNvSpPr>
              <a:spLocks noChangeArrowheads="1"/>
            </p:cNvSpPr>
            <p:nvPr/>
          </p:nvSpPr>
          <p:spPr bwMode="auto">
            <a:xfrm>
              <a:off x="3552" y="1792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</p:grpSp>
      <p:sp>
        <p:nvSpPr>
          <p:cNvPr id="23559" name="Rectangle 17"/>
          <p:cNvSpPr>
            <a:spLocks noChangeArrowheads="1"/>
          </p:cNvSpPr>
          <p:nvPr/>
        </p:nvSpPr>
        <p:spPr bwMode="auto">
          <a:xfrm>
            <a:off x="533400" y="3048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know that</a:t>
            </a: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sp>
        <p:nvSpPr>
          <p:cNvPr id="23561" name="Rectangle 19"/>
          <p:cNvSpPr>
            <a:spLocks noChangeArrowheads="1"/>
          </p:cNvSpPr>
          <p:nvPr/>
        </p:nvSpPr>
        <p:spPr bwMode="auto">
          <a:xfrm>
            <a:off x="457200" y="2286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Solution:</a:t>
            </a:r>
          </a:p>
        </p:txBody>
      </p:sp>
      <p:sp>
        <p:nvSpPr>
          <p:cNvPr id="23562" name="Rectangle 20"/>
          <p:cNvSpPr>
            <a:spLocks noChangeArrowheads="1"/>
          </p:cNvSpPr>
          <p:nvPr/>
        </p:nvSpPr>
        <p:spPr bwMode="auto">
          <a:xfrm>
            <a:off x="2057400" y="2286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coefficients are</a:t>
            </a:r>
          </a:p>
        </p:txBody>
      </p:sp>
      <p:grpSp>
        <p:nvGrpSpPr>
          <p:cNvPr id="23563" name="Group 25"/>
          <p:cNvGrpSpPr>
            <a:grpSpLocks/>
          </p:cNvGrpSpPr>
          <p:nvPr/>
        </p:nvGrpSpPr>
        <p:grpSpPr bwMode="auto">
          <a:xfrm>
            <a:off x="990600" y="3429000"/>
            <a:ext cx="7512050" cy="644525"/>
            <a:chOff x="640" y="2258"/>
            <a:chExt cx="4732" cy="406"/>
          </a:xfrm>
        </p:grpSpPr>
        <p:graphicFrame>
          <p:nvGraphicFramePr>
            <p:cNvPr id="23572" name="Object 26"/>
            <p:cNvGraphicFramePr>
              <a:graphicFrameLocks noChangeAspect="1"/>
            </p:cNvGraphicFramePr>
            <p:nvPr/>
          </p:nvGraphicFramePr>
          <p:xfrm>
            <a:off x="640" y="2258"/>
            <a:ext cx="4728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2" name="Equation" r:id="rId5" imgW="2667016" imgH="219186" progId="Equation.3">
                    <p:embed/>
                  </p:oleObj>
                </mc:Choice>
                <mc:Fallback>
                  <p:oleObj name="Equation" r:id="rId5" imgW="2667016" imgH="219186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" y="2258"/>
                          <a:ext cx="4728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3" name="Rectangle 27"/>
            <p:cNvSpPr>
              <a:spLocks noChangeArrowheads="1"/>
            </p:cNvSpPr>
            <p:nvPr/>
          </p:nvSpPr>
          <p:spPr bwMode="auto">
            <a:xfrm>
              <a:off x="720" y="234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1</a:t>
              </a:r>
            </a:p>
          </p:txBody>
        </p:sp>
        <p:sp>
          <p:nvSpPr>
            <p:cNvPr id="23574" name="Rectangle 28"/>
            <p:cNvSpPr>
              <a:spLocks noChangeArrowheads="1"/>
            </p:cNvSpPr>
            <p:nvPr/>
          </p:nvSpPr>
          <p:spPr bwMode="auto">
            <a:xfrm>
              <a:off x="1680" y="2329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chemeClr val="folHlink"/>
                  </a:solidFill>
                </a:rPr>
                <a:t> </a:t>
              </a:r>
              <a:r>
                <a:rPr lang="en-US" b="1"/>
                <a:t>1</a:t>
              </a:r>
            </a:p>
          </p:txBody>
        </p:sp>
        <p:sp>
          <p:nvSpPr>
            <p:cNvPr id="23575" name="Rectangle 29"/>
            <p:cNvSpPr>
              <a:spLocks noChangeArrowheads="1"/>
            </p:cNvSpPr>
            <p:nvPr/>
          </p:nvSpPr>
          <p:spPr bwMode="auto">
            <a:xfrm>
              <a:off x="2336" y="2328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(1)</a:t>
              </a:r>
            </a:p>
          </p:txBody>
        </p:sp>
        <p:sp>
          <p:nvSpPr>
            <p:cNvPr id="23576" name="Rectangle 30"/>
            <p:cNvSpPr>
              <a:spLocks noChangeArrowheads="1"/>
            </p:cNvSpPr>
            <p:nvPr/>
          </p:nvSpPr>
          <p:spPr bwMode="auto">
            <a:xfrm>
              <a:off x="3216" y="2328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(1)</a:t>
              </a:r>
            </a:p>
          </p:txBody>
        </p:sp>
        <p:sp>
          <p:nvSpPr>
            <p:cNvPr id="23577" name="Rectangle 31"/>
            <p:cNvSpPr>
              <a:spLocks noChangeArrowheads="1"/>
            </p:cNvSpPr>
            <p:nvPr/>
          </p:nvSpPr>
          <p:spPr bwMode="auto">
            <a:xfrm>
              <a:off x="4198" y="2330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(1)</a:t>
              </a:r>
            </a:p>
          </p:txBody>
        </p:sp>
        <p:sp>
          <p:nvSpPr>
            <p:cNvPr id="23578" name="Rectangle 32"/>
            <p:cNvSpPr>
              <a:spLocks noChangeArrowheads="1"/>
            </p:cNvSpPr>
            <p:nvPr/>
          </p:nvSpPr>
          <p:spPr bwMode="auto">
            <a:xfrm>
              <a:off x="1008" y="2313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3579" name="Rectangle 33"/>
            <p:cNvSpPr>
              <a:spLocks noChangeArrowheads="1"/>
            </p:cNvSpPr>
            <p:nvPr/>
          </p:nvSpPr>
          <p:spPr bwMode="auto">
            <a:xfrm>
              <a:off x="2640" y="2304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3580" name="Rectangle 34"/>
            <p:cNvSpPr>
              <a:spLocks noChangeArrowheads="1"/>
            </p:cNvSpPr>
            <p:nvPr/>
          </p:nvSpPr>
          <p:spPr bwMode="auto">
            <a:xfrm>
              <a:off x="3504" y="2304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3581" name="Rectangle 35"/>
            <p:cNvSpPr>
              <a:spLocks noChangeArrowheads="1"/>
            </p:cNvSpPr>
            <p:nvPr/>
          </p:nvSpPr>
          <p:spPr bwMode="auto">
            <a:xfrm>
              <a:off x="4390" y="2304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3582" name="Rectangle 36"/>
            <p:cNvSpPr>
              <a:spLocks noChangeArrowheads="1"/>
            </p:cNvSpPr>
            <p:nvPr/>
          </p:nvSpPr>
          <p:spPr bwMode="auto">
            <a:xfrm>
              <a:off x="4892" y="2304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23564" name="Rectangle 37"/>
          <p:cNvSpPr>
            <a:spLocks noChangeArrowheads="1"/>
          </p:cNvSpPr>
          <p:nvPr/>
        </p:nvSpPr>
        <p:spPr bwMode="auto">
          <a:xfrm>
            <a:off x="558800" y="4953000"/>
            <a:ext cx="271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Simplifying gives</a:t>
            </a:r>
          </a:p>
        </p:txBody>
      </p:sp>
      <p:graphicFrame>
        <p:nvGraphicFramePr>
          <p:cNvPr id="23565" name="Object 38"/>
          <p:cNvGraphicFramePr>
            <a:graphicFrameLocks noChangeAspect="1"/>
          </p:cNvGraphicFramePr>
          <p:nvPr/>
        </p:nvGraphicFramePr>
        <p:xfrm>
          <a:off x="2868613" y="5345113"/>
          <a:ext cx="1600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7" imgW="562017" imgH="219186" progId="Equation.3">
                  <p:embed/>
                </p:oleObj>
              </mc:Choice>
              <mc:Fallback>
                <p:oleObj name="Equation" r:id="rId7" imgW="562017" imgH="219186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5345113"/>
                        <a:ext cx="1600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39"/>
          <p:cNvGraphicFramePr>
            <a:graphicFrameLocks noChangeAspect="1"/>
          </p:cNvGraphicFramePr>
          <p:nvPr/>
        </p:nvGraphicFramePr>
        <p:xfrm>
          <a:off x="4494213" y="5497513"/>
          <a:ext cx="2841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9" imgW="95289" imgH="133347" progId="Equation.3">
                  <p:embed/>
                </p:oleObj>
              </mc:Choice>
              <mc:Fallback>
                <p:oleObj name="Equation" r:id="rId9" imgW="95289" imgH="133347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5497513"/>
                        <a:ext cx="2841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40"/>
          <p:cNvGraphicFramePr>
            <a:graphicFrameLocks noChangeAspect="1"/>
          </p:cNvGraphicFramePr>
          <p:nvPr/>
        </p:nvGraphicFramePr>
        <p:xfrm>
          <a:off x="4725988" y="5503863"/>
          <a:ext cx="8874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11" imgW="304763" imgH="171408" progId="Equation.3">
                  <p:embed/>
                </p:oleObj>
              </mc:Choice>
              <mc:Fallback>
                <p:oleObj name="Equation" r:id="rId11" imgW="304763" imgH="171408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5503863"/>
                        <a:ext cx="88741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41"/>
          <p:cNvGraphicFramePr>
            <a:graphicFrameLocks noChangeAspect="1"/>
          </p:cNvGraphicFramePr>
          <p:nvPr/>
        </p:nvGraphicFramePr>
        <p:xfrm>
          <a:off x="5640388" y="5375275"/>
          <a:ext cx="10652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13" imgW="371439" imgH="219186" progId="Equation.3">
                  <p:embed/>
                </p:oleObj>
              </mc:Choice>
              <mc:Fallback>
                <p:oleObj name="Equation" r:id="rId13" imgW="371439" imgH="219186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5375275"/>
                        <a:ext cx="10652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42"/>
          <p:cNvGraphicFramePr>
            <a:graphicFrameLocks noChangeAspect="1"/>
          </p:cNvGraphicFramePr>
          <p:nvPr/>
        </p:nvGraphicFramePr>
        <p:xfrm>
          <a:off x="6627813" y="5370513"/>
          <a:ext cx="10652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15" imgW="371439" imgH="219186" progId="Equation.3">
                  <p:embed/>
                </p:oleObj>
              </mc:Choice>
              <mc:Fallback>
                <p:oleObj name="Equation" r:id="rId15" imgW="371439" imgH="219186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3" y="5370513"/>
                        <a:ext cx="10652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43"/>
          <p:cNvGraphicFramePr>
            <a:graphicFrameLocks noChangeAspect="1"/>
          </p:cNvGraphicFramePr>
          <p:nvPr/>
        </p:nvGraphicFramePr>
        <p:xfrm>
          <a:off x="7716838" y="5345113"/>
          <a:ext cx="8175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17" imgW="285867" imgH="190573" progId="Equation.3">
                  <p:embed/>
                </p:oleObj>
              </mc:Choice>
              <mc:Fallback>
                <p:oleObj name="Equation" r:id="rId17" imgW="285867" imgH="190573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6838" y="5345113"/>
                        <a:ext cx="817562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63"/>
          <p:cNvGraphicFramePr>
            <a:graphicFrameLocks noChangeAspect="1"/>
          </p:cNvGraphicFramePr>
          <p:nvPr/>
        </p:nvGraphicFramePr>
        <p:xfrm>
          <a:off x="5918200" y="11938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19" imgW="438114" imgH="219186" progId="Equation.3">
                  <p:embed/>
                </p:oleObj>
              </mc:Choice>
              <mc:Fallback>
                <p:oleObj name="Equation" r:id="rId19" imgW="438114" imgH="219186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1938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727200" y="40386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3" imgW="438114" imgH="219186" progId="Equation.3">
                  <p:embed/>
                </p:oleObj>
              </mc:Choice>
              <mc:Fallback>
                <p:oleObj name="Equation" r:id="rId3" imgW="438114" imgH="21918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40386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3400" y="4122738"/>
            <a:ext cx="7924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To get           we need to replace	</a:t>
            </a:r>
            <a:r>
              <a:rPr lang="en-US" sz="2600" b="1" i="1">
                <a:solidFill>
                  <a:schemeClr val="folHlink"/>
                </a:solidFill>
              </a:rPr>
              <a:t>a</a:t>
            </a:r>
            <a:r>
              <a:rPr lang="en-US" b="1">
                <a:latin typeface="Comic Sans MS" pitchFamily="66" charset="0"/>
              </a:rPr>
              <a:t> by </a:t>
            </a:r>
            <a:r>
              <a:rPr lang="en-US" b="1">
                <a:solidFill>
                  <a:schemeClr val="folHlink"/>
                </a:solidFill>
              </a:rPr>
              <a:t>1</a:t>
            </a:r>
            <a:r>
              <a:rPr lang="en-US" b="1">
                <a:latin typeface="Comic Sans MS" pitchFamily="66" charset="0"/>
              </a:rPr>
              <a:t> and</a:t>
            </a:r>
          </a:p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 i="1"/>
              <a:t>						</a:t>
            </a:r>
            <a:r>
              <a:rPr lang="en-US" sz="2600" b="1" i="1">
                <a:solidFill>
                  <a:srgbClr val="000000"/>
                </a:solidFill>
              </a:rPr>
              <a:t>b</a:t>
            </a:r>
            <a:r>
              <a:rPr lang="en-US" b="1">
                <a:latin typeface="Comic Sans MS" pitchFamily="66" charset="0"/>
              </a:rPr>
              <a:t> by </a:t>
            </a:r>
            <a:r>
              <a:rPr lang="en-US" sz="2600" b="1">
                <a:solidFill>
                  <a:srgbClr val="000000"/>
                </a:solidFill>
              </a:rPr>
              <a:t>(</a:t>
            </a:r>
            <a:r>
              <a:rPr lang="en-US" sz="2600" b="1" i="1">
                <a:solidFill>
                  <a:srgbClr val="000000"/>
                </a:solidFill>
              </a:rPr>
              <a:t>- x</a:t>
            </a:r>
            <a:r>
              <a:rPr lang="en-US" sz="26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381000" y="1287463"/>
            <a:ext cx="8305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143000" indent="-11430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e.g. 2  Write out the expansion of            in 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ascending</a:t>
            </a:r>
            <a:r>
              <a:rPr lang="en-US" b="1">
                <a:latin typeface="Comic Sans MS" pitchFamily="66" charset="0"/>
              </a:rPr>
              <a:t> powers of </a:t>
            </a:r>
            <a:r>
              <a:rPr lang="en-US" sz="2600" b="1" i="1"/>
              <a:t>x</a:t>
            </a:r>
            <a:r>
              <a:rPr lang="en-US" b="1">
                <a:latin typeface="Comic Sans MS" pitchFamily="66" charset="0"/>
              </a:rPr>
              <a:t>. </a:t>
            </a:r>
          </a:p>
        </p:txBody>
      </p:sp>
      <p:grpSp>
        <p:nvGrpSpPr>
          <p:cNvPr id="24581" name="Group 10"/>
          <p:cNvGrpSpPr>
            <a:grpSpLocks/>
          </p:cNvGrpSpPr>
          <p:nvPr/>
        </p:nvGrpSpPr>
        <p:grpSpPr bwMode="auto">
          <a:xfrm>
            <a:off x="2590800" y="2667000"/>
            <a:ext cx="3810000" cy="498475"/>
            <a:chOff x="1872" y="1786"/>
            <a:chExt cx="2400" cy="314"/>
          </a:xfrm>
        </p:grpSpPr>
        <p:sp>
          <p:nvSpPr>
            <p:cNvPr id="24610" name="Rectangle 11"/>
            <p:cNvSpPr>
              <a:spLocks noChangeArrowheads="1"/>
            </p:cNvSpPr>
            <p:nvPr/>
          </p:nvSpPr>
          <p:spPr bwMode="auto">
            <a:xfrm>
              <a:off x="1872" y="178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4611" name="Rectangle 12"/>
            <p:cNvSpPr>
              <a:spLocks noChangeArrowheads="1"/>
            </p:cNvSpPr>
            <p:nvPr/>
          </p:nvSpPr>
          <p:spPr bwMode="auto">
            <a:xfrm>
              <a:off x="2400" y="1788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24612" name="Rectangle 13"/>
            <p:cNvSpPr>
              <a:spLocks noChangeArrowheads="1"/>
            </p:cNvSpPr>
            <p:nvPr/>
          </p:nvSpPr>
          <p:spPr bwMode="auto">
            <a:xfrm>
              <a:off x="2976" y="1786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24613" name="Rectangle 14"/>
            <p:cNvSpPr>
              <a:spLocks noChangeArrowheads="1"/>
            </p:cNvSpPr>
            <p:nvPr/>
          </p:nvSpPr>
          <p:spPr bwMode="auto">
            <a:xfrm>
              <a:off x="4080" y="179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4614" name="Rectangle 15"/>
            <p:cNvSpPr>
              <a:spLocks noChangeArrowheads="1"/>
            </p:cNvSpPr>
            <p:nvPr/>
          </p:nvSpPr>
          <p:spPr bwMode="auto">
            <a:xfrm>
              <a:off x="3552" y="1792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</p:grpSp>
      <p:sp>
        <p:nvSpPr>
          <p:cNvPr id="24582" name="Rectangle 16"/>
          <p:cNvSpPr>
            <a:spLocks noChangeArrowheads="1"/>
          </p:cNvSpPr>
          <p:nvPr/>
        </p:nvSpPr>
        <p:spPr bwMode="auto">
          <a:xfrm>
            <a:off x="533400" y="3048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know that</a:t>
            </a:r>
          </a:p>
        </p:txBody>
      </p:sp>
      <p:sp>
        <p:nvSpPr>
          <p:cNvPr id="24583" name="Rectangle 17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457200" y="2286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Solution:</a:t>
            </a:r>
          </a:p>
        </p:txBody>
      </p:sp>
      <p:sp>
        <p:nvSpPr>
          <p:cNvPr id="24585" name="Rectangle 19"/>
          <p:cNvSpPr>
            <a:spLocks noChangeArrowheads="1"/>
          </p:cNvSpPr>
          <p:nvPr/>
        </p:nvSpPr>
        <p:spPr bwMode="auto">
          <a:xfrm>
            <a:off x="2057400" y="2286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coefficients are</a:t>
            </a: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990600" y="3432175"/>
            <a:ext cx="7512050" cy="644525"/>
            <a:chOff x="640" y="2258"/>
            <a:chExt cx="4732" cy="406"/>
          </a:xfrm>
        </p:grpSpPr>
        <p:graphicFrame>
          <p:nvGraphicFramePr>
            <p:cNvPr id="24599" name="Object 23"/>
            <p:cNvGraphicFramePr>
              <a:graphicFrameLocks noChangeAspect="1"/>
            </p:cNvGraphicFramePr>
            <p:nvPr/>
          </p:nvGraphicFramePr>
          <p:xfrm>
            <a:off x="640" y="2258"/>
            <a:ext cx="4728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6" name="Equation" r:id="rId5" imgW="2667016" imgH="219186" progId="Equation.3">
                    <p:embed/>
                  </p:oleObj>
                </mc:Choice>
                <mc:Fallback>
                  <p:oleObj name="Equation" r:id="rId5" imgW="2667016" imgH="219186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" y="2258"/>
                          <a:ext cx="4728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720" y="234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1</a:t>
              </a:r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1680" y="2329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chemeClr val="bg1"/>
                  </a:solidFill>
                </a:rPr>
                <a:t> </a:t>
              </a:r>
              <a:r>
                <a:rPr lang="en-US" b="1"/>
                <a:t>1</a:t>
              </a:r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2336" y="2328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(1)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216" y="2328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(1)</a:t>
              </a:r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4198" y="2330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(1)</a:t>
              </a:r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1008" y="2313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2640" y="2304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3504" y="2304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4608" name="Rectangle 32"/>
            <p:cNvSpPr>
              <a:spLocks noChangeArrowheads="1"/>
            </p:cNvSpPr>
            <p:nvPr/>
          </p:nvSpPr>
          <p:spPr bwMode="auto">
            <a:xfrm>
              <a:off x="4390" y="2304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4892" y="2304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24587" name="Rectangle 34"/>
          <p:cNvSpPr>
            <a:spLocks noChangeArrowheads="1"/>
          </p:cNvSpPr>
          <p:nvPr/>
        </p:nvSpPr>
        <p:spPr bwMode="auto">
          <a:xfrm>
            <a:off x="558800" y="4953000"/>
            <a:ext cx="271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Simplifying gives</a:t>
            </a:r>
          </a:p>
        </p:txBody>
      </p:sp>
      <p:graphicFrame>
        <p:nvGraphicFramePr>
          <p:cNvPr id="24588" name="Object 35"/>
          <p:cNvGraphicFramePr>
            <a:graphicFrameLocks noChangeAspect="1"/>
          </p:cNvGraphicFramePr>
          <p:nvPr/>
        </p:nvGraphicFramePr>
        <p:xfrm>
          <a:off x="2868613" y="5345113"/>
          <a:ext cx="1600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7" imgW="562017" imgH="219186" progId="Equation.3">
                  <p:embed/>
                </p:oleObj>
              </mc:Choice>
              <mc:Fallback>
                <p:oleObj name="Equation" r:id="rId7" imgW="562017" imgH="219186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5345113"/>
                        <a:ext cx="1600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36"/>
          <p:cNvGraphicFramePr>
            <a:graphicFrameLocks noChangeAspect="1"/>
          </p:cNvGraphicFramePr>
          <p:nvPr/>
        </p:nvGraphicFramePr>
        <p:xfrm>
          <a:off x="4494213" y="5497513"/>
          <a:ext cx="2841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9" imgW="95289" imgH="133347" progId="Equation.3">
                  <p:embed/>
                </p:oleObj>
              </mc:Choice>
              <mc:Fallback>
                <p:oleObj name="Equation" r:id="rId9" imgW="95289" imgH="133347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5497513"/>
                        <a:ext cx="2841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37"/>
          <p:cNvGraphicFramePr>
            <a:graphicFrameLocks noChangeAspect="1"/>
          </p:cNvGraphicFramePr>
          <p:nvPr/>
        </p:nvGraphicFramePr>
        <p:xfrm>
          <a:off x="4725988" y="5503863"/>
          <a:ext cx="8874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11" imgW="304763" imgH="171408" progId="Equation.3">
                  <p:embed/>
                </p:oleObj>
              </mc:Choice>
              <mc:Fallback>
                <p:oleObj name="Equation" r:id="rId11" imgW="304763" imgH="171408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5503863"/>
                        <a:ext cx="88741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38"/>
          <p:cNvGraphicFramePr>
            <a:graphicFrameLocks noChangeAspect="1"/>
          </p:cNvGraphicFramePr>
          <p:nvPr/>
        </p:nvGraphicFramePr>
        <p:xfrm>
          <a:off x="5640388" y="5375275"/>
          <a:ext cx="10652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13" imgW="371439" imgH="219186" progId="Equation.3">
                  <p:embed/>
                </p:oleObj>
              </mc:Choice>
              <mc:Fallback>
                <p:oleObj name="Equation" r:id="rId13" imgW="371439" imgH="219186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5375275"/>
                        <a:ext cx="10652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2" name="Object 39"/>
          <p:cNvGraphicFramePr>
            <a:graphicFrameLocks noChangeAspect="1"/>
          </p:cNvGraphicFramePr>
          <p:nvPr/>
        </p:nvGraphicFramePr>
        <p:xfrm>
          <a:off x="6627813" y="5370513"/>
          <a:ext cx="10652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Equation" r:id="rId15" imgW="371439" imgH="219186" progId="Equation.3">
                  <p:embed/>
                </p:oleObj>
              </mc:Choice>
              <mc:Fallback>
                <p:oleObj name="Equation" r:id="rId15" imgW="371439" imgH="219186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3" y="5370513"/>
                        <a:ext cx="10652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3" name="Object 40"/>
          <p:cNvGraphicFramePr>
            <a:graphicFrameLocks noChangeAspect="1"/>
          </p:cNvGraphicFramePr>
          <p:nvPr/>
        </p:nvGraphicFramePr>
        <p:xfrm>
          <a:off x="7716838" y="5345113"/>
          <a:ext cx="8175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Equation" r:id="rId17" imgW="285867" imgH="190573" progId="Equation.3">
                  <p:embed/>
                </p:oleObj>
              </mc:Choice>
              <mc:Fallback>
                <p:oleObj name="Equation" r:id="rId17" imgW="285867" imgH="190573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6838" y="5345113"/>
                        <a:ext cx="817562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94" name="Group 41"/>
          <p:cNvGrpSpPr>
            <a:grpSpLocks/>
          </p:cNvGrpSpPr>
          <p:nvPr/>
        </p:nvGrpSpPr>
        <p:grpSpPr bwMode="auto">
          <a:xfrm>
            <a:off x="533400" y="3886200"/>
            <a:ext cx="7924800" cy="1066800"/>
            <a:chOff x="336" y="2448"/>
            <a:chExt cx="4992" cy="672"/>
          </a:xfrm>
        </p:grpSpPr>
        <p:sp>
          <p:nvSpPr>
            <p:cNvPr id="24596" name="AutoShape 42"/>
            <p:cNvSpPr>
              <a:spLocks noChangeArrowheads="1"/>
            </p:cNvSpPr>
            <p:nvPr/>
          </p:nvSpPr>
          <p:spPr bwMode="auto">
            <a:xfrm>
              <a:off x="336" y="2592"/>
              <a:ext cx="4992" cy="5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Rectangle 43"/>
            <p:cNvSpPr>
              <a:spLocks noChangeArrowheads="1"/>
            </p:cNvSpPr>
            <p:nvPr/>
          </p:nvSpPr>
          <p:spPr bwMode="auto">
            <a:xfrm>
              <a:off x="384" y="2564"/>
              <a:ext cx="4896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FF3300"/>
                  </a:solidFill>
                  <a:latin typeface="Comic Sans MS" pitchFamily="66" charset="0"/>
                </a:rPr>
                <a:t>Since we know that any power of </a:t>
              </a:r>
              <a:r>
                <a:rPr lang="en-US" sz="2600" b="1">
                  <a:solidFill>
                    <a:srgbClr val="FF3300"/>
                  </a:solidFill>
                </a:rPr>
                <a:t>1</a:t>
              </a:r>
              <a:r>
                <a:rPr lang="en-US" b="1">
                  <a:solidFill>
                    <a:srgbClr val="FF3300"/>
                  </a:solidFill>
                  <a:latin typeface="Comic Sans MS" pitchFamily="66" charset="0"/>
                </a:rPr>
                <a:t> equals </a:t>
              </a:r>
              <a:r>
                <a:rPr lang="en-US" sz="2600" b="1">
                  <a:solidFill>
                    <a:srgbClr val="FF3300"/>
                  </a:solidFill>
                </a:rPr>
                <a:t>1</a:t>
              </a:r>
              <a:r>
                <a:rPr lang="en-US" b="1">
                  <a:solidFill>
                    <a:srgbClr val="FF3300"/>
                  </a:solidFill>
                  <a:latin typeface="Comic Sans MS" pitchFamily="66" charset="0"/>
                </a:rPr>
                <a:t>, we could have written 1 here . . .</a:t>
              </a:r>
              <a:r>
                <a:rPr lang="en-US" b="1">
                  <a:latin typeface="Comic Sans MS" pitchFamily="66" charset="0"/>
                </a:rPr>
                <a:t> </a:t>
              </a:r>
            </a:p>
          </p:txBody>
        </p:sp>
        <p:sp>
          <p:nvSpPr>
            <p:cNvPr id="24598" name="Line 44"/>
            <p:cNvSpPr>
              <a:spLocks noChangeShapeType="1"/>
            </p:cNvSpPr>
            <p:nvPr/>
          </p:nvSpPr>
          <p:spPr bwMode="auto">
            <a:xfrm flipH="1" flipV="1">
              <a:off x="1968" y="2448"/>
              <a:ext cx="1152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4595" name="Object 45"/>
          <p:cNvGraphicFramePr>
            <a:graphicFrameLocks noChangeAspect="1"/>
          </p:cNvGraphicFramePr>
          <p:nvPr/>
        </p:nvGraphicFramePr>
        <p:xfrm>
          <a:off x="5918200" y="11938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Equation" r:id="rId19" imgW="438114" imgH="219186" progId="Equation.3">
                  <p:embed/>
                </p:oleObj>
              </mc:Choice>
              <mc:Fallback>
                <p:oleObj name="Equation" r:id="rId19" imgW="438114" imgH="219186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1938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727200" y="40386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3" imgW="438114" imgH="219186" progId="Equation.3">
                  <p:embed/>
                </p:oleObj>
              </mc:Choice>
              <mc:Fallback>
                <p:oleObj name="Equation" r:id="rId3" imgW="438114" imgH="21918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40386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3400" y="4122738"/>
            <a:ext cx="7924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To get           we need to replace	</a:t>
            </a:r>
            <a:r>
              <a:rPr lang="en-US" sz="2600" b="1" i="1">
                <a:solidFill>
                  <a:schemeClr val="folHlink"/>
                </a:solidFill>
              </a:rPr>
              <a:t>a</a:t>
            </a:r>
            <a:r>
              <a:rPr lang="en-US" b="1">
                <a:latin typeface="Comic Sans MS" pitchFamily="66" charset="0"/>
              </a:rPr>
              <a:t> by </a:t>
            </a:r>
            <a:r>
              <a:rPr lang="en-US" b="1">
                <a:solidFill>
                  <a:schemeClr val="folHlink"/>
                </a:solidFill>
              </a:rPr>
              <a:t>1</a:t>
            </a:r>
            <a:r>
              <a:rPr lang="en-US" b="1">
                <a:latin typeface="Comic Sans MS" pitchFamily="66" charset="0"/>
              </a:rPr>
              <a:t> and</a:t>
            </a:r>
          </a:p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 i="1"/>
              <a:t>						</a:t>
            </a:r>
            <a:r>
              <a:rPr lang="en-US" sz="2600" b="1" i="1">
                <a:solidFill>
                  <a:srgbClr val="000000"/>
                </a:solidFill>
              </a:rPr>
              <a:t>b</a:t>
            </a:r>
            <a:r>
              <a:rPr lang="en-US" b="1">
                <a:latin typeface="Comic Sans MS" pitchFamily="66" charset="0"/>
              </a:rPr>
              <a:t> by </a:t>
            </a:r>
            <a:r>
              <a:rPr lang="en-US" sz="2600" b="1">
                <a:solidFill>
                  <a:srgbClr val="000000"/>
                </a:solidFill>
              </a:rPr>
              <a:t>(</a:t>
            </a:r>
            <a:r>
              <a:rPr lang="en-US" sz="2600" b="1" i="1">
                <a:solidFill>
                  <a:srgbClr val="000000"/>
                </a:solidFill>
              </a:rPr>
              <a:t>- x</a:t>
            </a:r>
            <a:r>
              <a:rPr lang="en-US" sz="26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381000" y="1287463"/>
            <a:ext cx="8305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143000" indent="-11430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e.g. 2  Write out the expansion of            in 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ascending </a:t>
            </a: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x</a:t>
            </a:r>
            <a:r>
              <a:rPr lang="en-US" b="1">
                <a:latin typeface="Comic Sans MS" pitchFamily="66" charset="0"/>
              </a:rPr>
              <a:t>. </a:t>
            </a:r>
          </a:p>
        </p:txBody>
      </p:sp>
      <p:grpSp>
        <p:nvGrpSpPr>
          <p:cNvPr id="25605" name="Group 11"/>
          <p:cNvGrpSpPr>
            <a:grpSpLocks/>
          </p:cNvGrpSpPr>
          <p:nvPr/>
        </p:nvGrpSpPr>
        <p:grpSpPr bwMode="auto">
          <a:xfrm>
            <a:off x="2590800" y="2667000"/>
            <a:ext cx="3810000" cy="498475"/>
            <a:chOff x="1872" y="1786"/>
            <a:chExt cx="2400" cy="314"/>
          </a:xfrm>
        </p:grpSpPr>
        <p:sp>
          <p:nvSpPr>
            <p:cNvPr id="25636" name="Rectangle 12"/>
            <p:cNvSpPr>
              <a:spLocks noChangeArrowheads="1"/>
            </p:cNvSpPr>
            <p:nvPr/>
          </p:nvSpPr>
          <p:spPr bwMode="auto">
            <a:xfrm>
              <a:off x="1872" y="178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5637" name="Rectangle 13"/>
            <p:cNvSpPr>
              <a:spLocks noChangeArrowheads="1"/>
            </p:cNvSpPr>
            <p:nvPr/>
          </p:nvSpPr>
          <p:spPr bwMode="auto">
            <a:xfrm>
              <a:off x="2400" y="1788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25638" name="Rectangle 14"/>
            <p:cNvSpPr>
              <a:spLocks noChangeArrowheads="1"/>
            </p:cNvSpPr>
            <p:nvPr/>
          </p:nvSpPr>
          <p:spPr bwMode="auto">
            <a:xfrm>
              <a:off x="2976" y="1786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25639" name="Rectangle 15"/>
            <p:cNvSpPr>
              <a:spLocks noChangeArrowheads="1"/>
            </p:cNvSpPr>
            <p:nvPr/>
          </p:nvSpPr>
          <p:spPr bwMode="auto">
            <a:xfrm>
              <a:off x="4080" y="179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5640" name="Rectangle 16"/>
            <p:cNvSpPr>
              <a:spLocks noChangeArrowheads="1"/>
            </p:cNvSpPr>
            <p:nvPr/>
          </p:nvSpPr>
          <p:spPr bwMode="auto">
            <a:xfrm>
              <a:off x="3552" y="1792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</p:grpSp>
      <p:sp>
        <p:nvSpPr>
          <p:cNvPr id="25606" name="Rectangle 17"/>
          <p:cNvSpPr>
            <a:spLocks noChangeArrowheads="1"/>
          </p:cNvSpPr>
          <p:nvPr/>
        </p:nvSpPr>
        <p:spPr bwMode="auto">
          <a:xfrm>
            <a:off x="533400" y="3048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know that</a:t>
            </a:r>
          </a:p>
        </p:txBody>
      </p:sp>
      <p:sp>
        <p:nvSpPr>
          <p:cNvPr id="25607" name="Rectangle 18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sp>
        <p:nvSpPr>
          <p:cNvPr id="25608" name="Rectangle 19"/>
          <p:cNvSpPr>
            <a:spLocks noChangeArrowheads="1"/>
          </p:cNvSpPr>
          <p:nvPr/>
        </p:nvSpPr>
        <p:spPr bwMode="auto">
          <a:xfrm>
            <a:off x="457200" y="2286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Solution:</a:t>
            </a:r>
          </a:p>
        </p:txBody>
      </p:sp>
      <p:sp>
        <p:nvSpPr>
          <p:cNvPr id="25609" name="Rectangle 20"/>
          <p:cNvSpPr>
            <a:spLocks noChangeArrowheads="1"/>
          </p:cNvSpPr>
          <p:nvPr/>
        </p:nvSpPr>
        <p:spPr bwMode="auto">
          <a:xfrm>
            <a:off x="2057400" y="2286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coefficients are</a:t>
            </a:r>
          </a:p>
        </p:txBody>
      </p:sp>
      <p:grpSp>
        <p:nvGrpSpPr>
          <p:cNvPr id="25610" name="Group 23"/>
          <p:cNvGrpSpPr>
            <a:grpSpLocks/>
          </p:cNvGrpSpPr>
          <p:nvPr/>
        </p:nvGrpSpPr>
        <p:grpSpPr bwMode="auto">
          <a:xfrm>
            <a:off x="990600" y="3432175"/>
            <a:ext cx="7512050" cy="644525"/>
            <a:chOff x="640" y="2258"/>
            <a:chExt cx="4732" cy="406"/>
          </a:xfrm>
        </p:grpSpPr>
        <p:graphicFrame>
          <p:nvGraphicFramePr>
            <p:cNvPr id="25625" name="Object 24"/>
            <p:cNvGraphicFramePr>
              <a:graphicFrameLocks noChangeAspect="1"/>
            </p:cNvGraphicFramePr>
            <p:nvPr/>
          </p:nvGraphicFramePr>
          <p:xfrm>
            <a:off x="640" y="2258"/>
            <a:ext cx="4728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2" name="Equation" r:id="rId5" imgW="2667016" imgH="219186" progId="Equation.3">
                    <p:embed/>
                  </p:oleObj>
                </mc:Choice>
                <mc:Fallback>
                  <p:oleObj name="Equation" r:id="rId5" imgW="2667016" imgH="219186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" y="2258"/>
                          <a:ext cx="4728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6" name="Rectangle 25"/>
            <p:cNvSpPr>
              <a:spLocks noChangeArrowheads="1"/>
            </p:cNvSpPr>
            <p:nvPr/>
          </p:nvSpPr>
          <p:spPr bwMode="auto">
            <a:xfrm>
              <a:off x="720" y="234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1</a:t>
              </a:r>
            </a:p>
          </p:txBody>
        </p:sp>
        <p:sp>
          <p:nvSpPr>
            <p:cNvPr id="25627" name="Rectangle 26"/>
            <p:cNvSpPr>
              <a:spLocks noChangeArrowheads="1"/>
            </p:cNvSpPr>
            <p:nvPr/>
          </p:nvSpPr>
          <p:spPr bwMode="auto">
            <a:xfrm>
              <a:off x="1680" y="2329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 1</a:t>
              </a:r>
            </a:p>
          </p:txBody>
        </p:sp>
        <p:sp>
          <p:nvSpPr>
            <p:cNvPr id="25628" name="Rectangle 27"/>
            <p:cNvSpPr>
              <a:spLocks noChangeArrowheads="1"/>
            </p:cNvSpPr>
            <p:nvPr/>
          </p:nvSpPr>
          <p:spPr bwMode="auto">
            <a:xfrm>
              <a:off x="2336" y="2328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(1)</a:t>
              </a:r>
            </a:p>
          </p:txBody>
        </p:sp>
        <p:sp>
          <p:nvSpPr>
            <p:cNvPr id="25629" name="Rectangle 28"/>
            <p:cNvSpPr>
              <a:spLocks noChangeArrowheads="1"/>
            </p:cNvSpPr>
            <p:nvPr/>
          </p:nvSpPr>
          <p:spPr bwMode="auto">
            <a:xfrm>
              <a:off x="3216" y="2328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(1)</a:t>
              </a:r>
            </a:p>
          </p:txBody>
        </p:sp>
        <p:sp>
          <p:nvSpPr>
            <p:cNvPr id="25630" name="Rectangle 29"/>
            <p:cNvSpPr>
              <a:spLocks noChangeArrowheads="1"/>
            </p:cNvSpPr>
            <p:nvPr/>
          </p:nvSpPr>
          <p:spPr bwMode="auto">
            <a:xfrm>
              <a:off x="4198" y="2330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(1)</a:t>
              </a:r>
            </a:p>
          </p:txBody>
        </p:sp>
        <p:sp>
          <p:nvSpPr>
            <p:cNvPr id="25631" name="Rectangle 30"/>
            <p:cNvSpPr>
              <a:spLocks noChangeArrowheads="1"/>
            </p:cNvSpPr>
            <p:nvPr/>
          </p:nvSpPr>
          <p:spPr bwMode="auto">
            <a:xfrm>
              <a:off x="1008" y="2313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5632" name="Rectangle 31"/>
            <p:cNvSpPr>
              <a:spLocks noChangeArrowheads="1"/>
            </p:cNvSpPr>
            <p:nvPr/>
          </p:nvSpPr>
          <p:spPr bwMode="auto">
            <a:xfrm>
              <a:off x="2640" y="2304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5633" name="Rectangle 32"/>
            <p:cNvSpPr>
              <a:spLocks noChangeArrowheads="1"/>
            </p:cNvSpPr>
            <p:nvPr/>
          </p:nvSpPr>
          <p:spPr bwMode="auto">
            <a:xfrm>
              <a:off x="3504" y="2304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5634" name="Rectangle 33"/>
            <p:cNvSpPr>
              <a:spLocks noChangeArrowheads="1"/>
            </p:cNvSpPr>
            <p:nvPr/>
          </p:nvSpPr>
          <p:spPr bwMode="auto">
            <a:xfrm>
              <a:off x="4390" y="2304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5635" name="Rectangle 34"/>
            <p:cNvSpPr>
              <a:spLocks noChangeArrowheads="1"/>
            </p:cNvSpPr>
            <p:nvPr/>
          </p:nvSpPr>
          <p:spPr bwMode="auto">
            <a:xfrm>
              <a:off x="4892" y="2304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00"/>
                  </a:solidFill>
                </a:rPr>
                <a:t>(</a:t>
              </a:r>
              <a:r>
                <a:rPr lang="en-US" sz="2600" b="1" i="1">
                  <a:solidFill>
                    <a:srgbClr val="000000"/>
                  </a:solidFill>
                </a:rPr>
                <a:t>-x</a:t>
              </a:r>
              <a:r>
                <a:rPr lang="en-US" sz="2600" b="1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25611" name="Rectangle 35"/>
          <p:cNvSpPr>
            <a:spLocks noChangeArrowheads="1"/>
          </p:cNvSpPr>
          <p:nvPr/>
        </p:nvSpPr>
        <p:spPr bwMode="auto">
          <a:xfrm>
            <a:off x="558800" y="4953000"/>
            <a:ext cx="271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Simplifying gives</a:t>
            </a:r>
          </a:p>
        </p:txBody>
      </p:sp>
      <p:graphicFrame>
        <p:nvGraphicFramePr>
          <p:cNvPr id="25612" name="Object 36"/>
          <p:cNvGraphicFramePr>
            <a:graphicFrameLocks noChangeAspect="1"/>
          </p:cNvGraphicFramePr>
          <p:nvPr/>
        </p:nvGraphicFramePr>
        <p:xfrm>
          <a:off x="2868613" y="5345113"/>
          <a:ext cx="1600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Equation" r:id="rId7" imgW="562017" imgH="219186" progId="Equation.3">
                  <p:embed/>
                </p:oleObj>
              </mc:Choice>
              <mc:Fallback>
                <p:oleObj name="Equation" r:id="rId7" imgW="562017" imgH="219186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5345113"/>
                        <a:ext cx="1600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37"/>
          <p:cNvGraphicFramePr>
            <a:graphicFrameLocks noChangeAspect="1"/>
          </p:cNvGraphicFramePr>
          <p:nvPr/>
        </p:nvGraphicFramePr>
        <p:xfrm>
          <a:off x="4494213" y="5497513"/>
          <a:ext cx="2841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Equation" r:id="rId9" imgW="95289" imgH="133347" progId="Equation.3">
                  <p:embed/>
                </p:oleObj>
              </mc:Choice>
              <mc:Fallback>
                <p:oleObj name="Equation" r:id="rId9" imgW="95289" imgH="133347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5497513"/>
                        <a:ext cx="2841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38"/>
          <p:cNvGraphicFramePr>
            <a:graphicFrameLocks noChangeAspect="1"/>
          </p:cNvGraphicFramePr>
          <p:nvPr/>
        </p:nvGraphicFramePr>
        <p:xfrm>
          <a:off x="4725988" y="5503863"/>
          <a:ext cx="8874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Equation" r:id="rId11" imgW="304763" imgH="171408" progId="Equation.3">
                  <p:embed/>
                </p:oleObj>
              </mc:Choice>
              <mc:Fallback>
                <p:oleObj name="Equation" r:id="rId11" imgW="304763" imgH="171408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5503863"/>
                        <a:ext cx="88741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39"/>
          <p:cNvGraphicFramePr>
            <a:graphicFrameLocks noChangeAspect="1"/>
          </p:cNvGraphicFramePr>
          <p:nvPr/>
        </p:nvGraphicFramePr>
        <p:xfrm>
          <a:off x="5640388" y="5375275"/>
          <a:ext cx="10652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Equation" r:id="rId13" imgW="371439" imgH="219186" progId="Equation.3">
                  <p:embed/>
                </p:oleObj>
              </mc:Choice>
              <mc:Fallback>
                <p:oleObj name="Equation" r:id="rId13" imgW="371439" imgH="219186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5375275"/>
                        <a:ext cx="10652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6" name="Object 40"/>
          <p:cNvGraphicFramePr>
            <a:graphicFrameLocks noChangeAspect="1"/>
          </p:cNvGraphicFramePr>
          <p:nvPr/>
        </p:nvGraphicFramePr>
        <p:xfrm>
          <a:off x="6627813" y="5370513"/>
          <a:ext cx="10652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15" imgW="371439" imgH="219186" progId="Equation.3">
                  <p:embed/>
                </p:oleObj>
              </mc:Choice>
              <mc:Fallback>
                <p:oleObj name="Equation" r:id="rId15" imgW="371439" imgH="219186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3" y="5370513"/>
                        <a:ext cx="10652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7" name="Object 41"/>
          <p:cNvGraphicFramePr>
            <a:graphicFrameLocks noChangeAspect="1"/>
          </p:cNvGraphicFramePr>
          <p:nvPr/>
        </p:nvGraphicFramePr>
        <p:xfrm>
          <a:off x="7716838" y="5345113"/>
          <a:ext cx="8175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17" imgW="285867" imgH="190573" progId="Equation.3">
                  <p:embed/>
                </p:oleObj>
              </mc:Choice>
              <mc:Fallback>
                <p:oleObj name="Equation" r:id="rId17" imgW="285867" imgH="190573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6838" y="5345113"/>
                        <a:ext cx="817562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18" name="Group 49"/>
          <p:cNvGrpSpPr>
            <a:grpSpLocks/>
          </p:cNvGrpSpPr>
          <p:nvPr/>
        </p:nvGrpSpPr>
        <p:grpSpPr bwMode="auto">
          <a:xfrm>
            <a:off x="609600" y="3886200"/>
            <a:ext cx="7391400" cy="1143000"/>
            <a:chOff x="384" y="2448"/>
            <a:chExt cx="4656" cy="720"/>
          </a:xfrm>
        </p:grpSpPr>
        <p:sp>
          <p:nvSpPr>
            <p:cNvPr id="25620" name="AutoShape 43"/>
            <p:cNvSpPr>
              <a:spLocks noChangeArrowheads="1"/>
            </p:cNvSpPr>
            <p:nvPr/>
          </p:nvSpPr>
          <p:spPr bwMode="auto">
            <a:xfrm>
              <a:off x="384" y="2640"/>
              <a:ext cx="4656" cy="5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44"/>
            <p:cNvSpPr>
              <a:spLocks noChangeArrowheads="1"/>
            </p:cNvSpPr>
            <p:nvPr/>
          </p:nvSpPr>
          <p:spPr bwMode="auto">
            <a:xfrm>
              <a:off x="864" y="2735"/>
              <a:ext cx="3408" cy="3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FF3300"/>
                  </a:solidFill>
                  <a:latin typeface="Comic Sans MS" pitchFamily="66" charset="0"/>
                </a:rPr>
                <a:t>. . . and missed these </a:t>
              </a:r>
              <a:r>
                <a:rPr lang="en-US" sz="2600" b="1">
                  <a:solidFill>
                    <a:srgbClr val="FF3300"/>
                  </a:solidFill>
                </a:rPr>
                <a:t>1</a:t>
              </a:r>
              <a:r>
                <a:rPr lang="en-US" b="1">
                  <a:solidFill>
                    <a:srgbClr val="FF3300"/>
                  </a:solidFill>
                  <a:latin typeface="Comic Sans MS" pitchFamily="66" charset="0"/>
                </a:rPr>
                <a:t>s out.</a:t>
              </a:r>
            </a:p>
          </p:txBody>
        </p:sp>
        <p:sp>
          <p:nvSpPr>
            <p:cNvPr id="25622" name="Line 45"/>
            <p:cNvSpPr>
              <a:spLocks noChangeShapeType="1"/>
            </p:cNvSpPr>
            <p:nvPr/>
          </p:nvSpPr>
          <p:spPr bwMode="auto">
            <a:xfrm flipH="1" flipV="1">
              <a:off x="2592" y="2448"/>
              <a:ext cx="672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46"/>
            <p:cNvSpPr>
              <a:spLocks noChangeShapeType="1"/>
            </p:cNvSpPr>
            <p:nvPr/>
          </p:nvSpPr>
          <p:spPr bwMode="auto">
            <a:xfrm flipV="1">
              <a:off x="3264" y="2448"/>
              <a:ext cx="96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47"/>
            <p:cNvSpPr>
              <a:spLocks noChangeShapeType="1"/>
            </p:cNvSpPr>
            <p:nvPr/>
          </p:nvSpPr>
          <p:spPr bwMode="auto">
            <a:xfrm flipV="1">
              <a:off x="3264" y="2496"/>
              <a:ext cx="1008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5619" name="Object 48"/>
          <p:cNvGraphicFramePr>
            <a:graphicFrameLocks noChangeAspect="1"/>
          </p:cNvGraphicFramePr>
          <p:nvPr/>
        </p:nvGraphicFramePr>
        <p:xfrm>
          <a:off x="5918200" y="11938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Equation" r:id="rId19" imgW="438114" imgH="219186" progId="Equation.3">
                  <p:embed/>
                </p:oleObj>
              </mc:Choice>
              <mc:Fallback>
                <p:oleObj name="Equation" r:id="rId19" imgW="438114" imgH="219186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1938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381000" y="1287463"/>
            <a:ext cx="8305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143000" indent="-11430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e.g. 2  Write out the expansion of            in 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ascending </a:t>
            </a: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x</a:t>
            </a:r>
            <a:r>
              <a:rPr lang="en-US" b="1">
                <a:latin typeface="Comic Sans MS" pitchFamily="66" charset="0"/>
              </a:rPr>
              <a:t>. </a:t>
            </a:r>
          </a:p>
        </p:txBody>
      </p:sp>
      <p:grpSp>
        <p:nvGrpSpPr>
          <p:cNvPr id="26627" name="Group 7"/>
          <p:cNvGrpSpPr>
            <a:grpSpLocks/>
          </p:cNvGrpSpPr>
          <p:nvPr/>
        </p:nvGrpSpPr>
        <p:grpSpPr bwMode="auto">
          <a:xfrm>
            <a:off x="2590800" y="2667000"/>
            <a:ext cx="3810000" cy="498475"/>
            <a:chOff x="1872" y="1786"/>
            <a:chExt cx="2400" cy="314"/>
          </a:xfrm>
        </p:grpSpPr>
        <p:sp>
          <p:nvSpPr>
            <p:cNvPr id="26654" name="Rectangle 8"/>
            <p:cNvSpPr>
              <a:spLocks noChangeArrowheads="1"/>
            </p:cNvSpPr>
            <p:nvPr/>
          </p:nvSpPr>
          <p:spPr bwMode="auto">
            <a:xfrm>
              <a:off x="1872" y="178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6655" name="Rectangle 9"/>
            <p:cNvSpPr>
              <a:spLocks noChangeArrowheads="1"/>
            </p:cNvSpPr>
            <p:nvPr/>
          </p:nvSpPr>
          <p:spPr bwMode="auto">
            <a:xfrm>
              <a:off x="2400" y="1788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26656" name="Rectangle 10"/>
            <p:cNvSpPr>
              <a:spLocks noChangeArrowheads="1"/>
            </p:cNvSpPr>
            <p:nvPr/>
          </p:nvSpPr>
          <p:spPr bwMode="auto">
            <a:xfrm>
              <a:off x="2976" y="1786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26657" name="Rectangle 11"/>
            <p:cNvSpPr>
              <a:spLocks noChangeArrowheads="1"/>
            </p:cNvSpPr>
            <p:nvPr/>
          </p:nvSpPr>
          <p:spPr bwMode="auto">
            <a:xfrm>
              <a:off x="4080" y="179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6658" name="Rectangle 12"/>
            <p:cNvSpPr>
              <a:spLocks noChangeArrowheads="1"/>
            </p:cNvSpPr>
            <p:nvPr/>
          </p:nvSpPr>
          <p:spPr bwMode="auto">
            <a:xfrm>
              <a:off x="3552" y="1792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</p:grp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533400" y="3048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could go straight to</a:t>
            </a:r>
          </a:p>
        </p:txBody>
      </p:sp>
      <p:sp>
        <p:nvSpPr>
          <p:cNvPr id="26629" name="Rectangle 14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sp>
        <p:nvSpPr>
          <p:cNvPr id="26630" name="Rectangle 15"/>
          <p:cNvSpPr>
            <a:spLocks noChangeArrowheads="1"/>
          </p:cNvSpPr>
          <p:nvPr/>
        </p:nvSpPr>
        <p:spPr bwMode="auto">
          <a:xfrm>
            <a:off x="457200" y="2286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Solution:</a:t>
            </a:r>
          </a:p>
        </p:txBody>
      </p:sp>
      <p:sp>
        <p:nvSpPr>
          <p:cNvPr id="26631" name="Rectangle 16"/>
          <p:cNvSpPr>
            <a:spLocks noChangeArrowheads="1"/>
          </p:cNvSpPr>
          <p:nvPr/>
        </p:nvSpPr>
        <p:spPr bwMode="auto">
          <a:xfrm>
            <a:off x="2057400" y="2286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coefficients are</a:t>
            </a:r>
          </a:p>
        </p:txBody>
      </p:sp>
      <p:grpSp>
        <p:nvGrpSpPr>
          <p:cNvPr id="234551" name="Group 55"/>
          <p:cNvGrpSpPr>
            <a:grpSpLocks/>
          </p:cNvGrpSpPr>
          <p:nvPr/>
        </p:nvGrpSpPr>
        <p:grpSpPr bwMode="auto">
          <a:xfrm>
            <a:off x="990600" y="3432175"/>
            <a:ext cx="7156450" cy="644525"/>
            <a:chOff x="624" y="2162"/>
            <a:chExt cx="4508" cy="406"/>
          </a:xfrm>
        </p:grpSpPr>
        <p:graphicFrame>
          <p:nvGraphicFramePr>
            <p:cNvPr id="26643" name="Object 20"/>
            <p:cNvGraphicFramePr>
              <a:graphicFrameLocks noChangeAspect="1"/>
            </p:cNvGraphicFramePr>
            <p:nvPr/>
          </p:nvGraphicFramePr>
          <p:xfrm>
            <a:off x="624" y="2162"/>
            <a:ext cx="4460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9" name="Equation" r:id="rId3" imgW="2514499" imgH="219186" progId="Equation.3">
                    <p:embed/>
                  </p:oleObj>
                </mc:Choice>
                <mc:Fallback>
                  <p:oleObj name="Equation" r:id="rId3" imgW="2514499" imgH="219186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162"/>
                          <a:ext cx="4460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4" name="Rectangle 21"/>
            <p:cNvSpPr>
              <a:spLocks noChangeArrowheads="1"/>
            </p:cNvSpPr>
            <p:nvPr/>
          </p:nvSpPr>
          <p:spPr bwMode="auto">
            <a:xfrm>
              <a:off x="720" y="224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1</a:t>
              </a:r>
            </a:p>
          </p:txBody>
        </p:sp>
        <p:sp>
          <p:nvSpPr>
            <p:cNvPr id="26645" name="Rectangle 22"/>
            <p:cNvSpPr>
              <a:spLocks noChangeArrowheads="1"/>
            </p:cNvSpPr>
            <p:nvPr/>
          </p:nvSpPr>
          <p:spPr bwMode="auto">
            <a:xfrm>
              <a:off x="1808" y="2233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chemeClr val="folHlink"/>
                  </a:solidFill>
                </a:rPr>
                <a:t> </a:t>
              </a:r>
              <a:r>
                <a:rPr lang="en-US" b="1"/>
                <a:t>1</a:t>
              </a:r>
            </a:p>
          </p:txBody>
        </p:sp>
        <p:sp>
          <p:nvSpPr>
            <p:cNvPr id="26646" name="Rectangle 23"/>
            <p:cNvSpPr>
              <a:spLocks noChangeArrowheads="1"/>
            </p:cNvSpPr>
            <p:nvPr/>
          </p:nvSpPr>
          <p:spPr bwMode="auto">
            <a:xfrm>
              <a:off x="2319" y="2232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endParaRPr lang="en-US" b="1">
                <a:solidFill>
                  <a:schemeClr val="folHlink"/>
                </a:solidFill>
              </a:endParaRPr>
            </a:p>
          </p:txBody>
        </p:sp>
        <p:sp>
          <p:nvSpPr>
            <p:cNvPr id="26647" name="Rectangle 24"/>
            <p:cNvSpPr>
              <a:spLocks noChangeArrowheads="1"/>
            </p:cNvSpPr>
            <p:nvPr/>
          </p:nvSpPr>
          <p:spPr bwMode="auto">
            <a:xfrm>
              <a:off x="2976" y="2232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endParaRPr lang="en-US" b="1">
                <a:solidFill>
                  <a:schemeClr val="folHlink"/>
                </a:solidFill>
              </a:endParaRPr>
            </a:p>
          </p:txBody>
        </p:sp>
        <p:sp>
          <p:nvSpPr>
            <p:cNvPr id="26648" name="Rectangle 25"/>
            <p:cNvSpPr>
              <a:spLocks noChangeArrowheads="1"/>
            </p:cNvSpPr>
            <p:nvPr/>
          </p:nvSpPr>
          <p:spPr bwMode="auto">
            <a:xfrm>
              <a:off x="3958" y="2234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endParaRPr lang="en-US" b="1">
                <a:solidFill>
                  <a:schemeClr val="folHlink"/>
                </a:solidFill>
              </a:endParaRPr>
            </a:p>
          </p:txBody>
        </p:sp>
        <p:sp>
          <p:nvSpPr>
            <p:cNvPr id="26649" name="Rectangle 26"/>
            <p:cNvSpPr>
              <a:spLocks noChangeArrowheads="1"/>
            </p:cNvSpPr>
            <p:nvPr/>
          </p:nvSpPr>
          <p:spPr bwMode="auto">
            <a:xfrm>
              <a:off x="1056" y="2224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chemeClr val="bg1"/>
                  </a:solidFill>
                </a:rPr>
                <a:t>(</a:t>
              </a:r>
              <a:r>
                <a:rPr lang="en-US" sz="2600" b="1" i="1">
                  <a:solidFill>
                    <a:schemeClr val="bg1"/>
                  </a:solidFill>
                </a:rPr>
                <a:t>-x</a:t>
              </a:r>
              <a:r>
                <a:rPr lang="en-US" sz="2600" b="1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26650" name="Rectangle 27"/>
            <p:cNvSpPr>
              <a:spLocks noChangeArrowheads="1"/>
            </p:cNvSpPr>
            <p:nvPr/>
          </p:nvSpPr>
          <p:spPr bwMode="auto">
            <a:xfrm>
              <a:off x="2400" y="2208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chemeClr val="bg1"/>
                  </a:solidFill>
                </a:rPr>
                <a:t>(</a:t>
              </a:r>
              <a:r>
                <a:rPr lang="en-US" sz="2600" b="1" i="1">
                  <a:solidFill>
                    <a:schemeClr val="bg1"/>
                  </a:solidFill>
                </a:rPr>
                <a:t>-x</a:t>
              </a:r>
              <a:r>
                <a:rPr lang="en-US" sz="2600" b="1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26651" name="Rectangle 28"/>
            <p:cNvSpPr>
              <a:spLocks noChangeArrowheads="1"/>
            </p:cNvSpPr>
            <p:nvPr/>
          </p:nvSpPr>
          <p:spPr bwMode="auto">
            <a:xfrm>
              <a:off x="3216" y="2208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chemeClr val="bg1"/>
                  </a:solidFill>
                </a:rPr>
                <a:t>(</a:t>
              </a:r>
              <a:r>
                <a:rPr lang="en-US" sz="2600" b="1" i="1">
                  <a:solidFill>
                    <a:schemeClr val="bg1"/>
                  </a:solidFill>
                </a:rPr>
                <a:t>-x</a:t>
              </a:r>
              <a:r>
                <a:rPr lang="en-US" sz="2600" b="1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26652" name="Rectangle 29"/>
            <p:cNvSpPr>
              <a:spLocks noChangeArrowheads="1"/>
            </p:cNvSpPr>
            <p:nvPr/>
          </p:nvSpPr>
          <p:spPr bwMode="auto">
            <a:xfrm>
              <a:off x="4048" y="2208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chemeClr val="bg1"/>
                  </a:solidFill>
                </a:rPr>
                <a:t>(</a:t>
              </a:r>
              <a:r>
                <a:rPr lang="en-US" sz="2600" b="1" i="1">
                  <a:solidFill>
                    <a:schemeClr val="bg1"/>
                  </a:solidFill>
                </a:rPr>
                <a:t>-x</a:t>
              </a:r>
              <a:r>
                <a:rPr lang="en-US" sz="2600" b="1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26653" name="Rectangle 30"/>
            <p:cNvSpPr>
              <a:spLocks noChangeArrowheads="1"/>
            </p:cNvSpPr>
            <p:nvPr/>
          </p:nvSpPr>
          <p:spPr bwMode="auto">
            <a:xfrm>
              <a:off x="4652" y="2208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chemeClr val="bg1"/>
                  </a:solidFill>
                </a:rPr>
                <a:t>(</a:t>
              </a:r>
              <a:r>
                <a:rPr lang="en-US" sz="2600" b="1" i="1">
                  <a:solidFill>
                    <a:schemeClr val="bg1"/>
                  </a:solidFill>
                </a:rPr>
                <a:t>-x</a:t>
              </a:r>
              <a:r>
                <a:rPr lang="en-US" sz="2600" b="1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234553" name="Group 57"/>
          <p:cNvGrpSpPr>
            <a:grpSpLocks/>
          </p:cNvGrpSpPr>
          <p:nvPr/>
        </p:nvGrpSpPr>
        <p:grpSpPr bwMode="auto">
          <a:xfrm>
            <a:off x="533400" y="4191000"/>
            <a:ext cx="6934200" cy="1066800"/>
            <a:chOff x="48" y="2640"/>
            <a:chExt cx="4368" cy="672"/>
          </a:xfrm>
        </p:grpSpPr>
        <p:sp>
          <p:nvSpPr>
            <p:cNvPr id="26636" name="Rectangle 31"/>
            <p:cNvSpPr>
              <a:spLocks noChangeArrowheads="1"/>
            </p:cNvSpPr>
            <p:nvPr/>
          </p:nvSpPr>
          <p:spPr bwMode="auto">
            <a:xfrm>
              <a:off x="48" y="2640"/>
              <a:ext cx="17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Simplifying gives</a:t>
              </a:r>
            </a:p>
          </p:txBody>
        </p:sp>
        <p:graphicFrame>
          <p:nvGraphicFramePr>
            <p:cNvPr id="26637" name="Object 32"/>
            <p:cNvGraphicFramePr>
              <a:graphicFrameLocks noChangeAspect="1"/>
            </p:cNvGraphicFramePr>
            <p:nvPr/>
          </p:nvGraphicFramePr>
          <p:xfrm>
            <a:off x="847" y="2887"/>
            <a:ext cx="1008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0" name="Equation" r:id="rId5" imgW="562017" imgH="219186" progId="Equation.3">
                    <p:embed/>
                  </p:oleObj>
                </mc:Choice>
                <mc:Fallback>
                  <p:oleObj name="Equation" r:id="rId5" imgW="562017" imgH="219186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" y="2887"/>
                          <a:ext cx="1008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8" name="Object 33"/>
            <p:cNvGraphicFramePr>
              <a:graphicFrameLocks noChangeAspect="1"/>
            </p:cNvGraphicFramePr>
            <p:nvPr/>
          </p:nvGraphicFramePr>
          <p:xfrm>
            <a:off x="1871" y="2983"/>
            <a:ext cx="17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1" name="Equation" r:id="rId7" imgW="95289" imgH="133347" progId="Equation.3">
                    <p:embed/>
                  </p:oleObj>
                </mc:Choice>
                <mc:Fallback>
                  <p:oleObj name="Equation" r:id="rId7" imgW="95289" imgH="133347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1" y="2983"/>
                          <a:ext cx="17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9" name="Object 34"/>
            <p:cNvGraphicFramePr>
              <a:graphicFrameLocks noChangeAspect="1"/>
            </p:cNvGraphicFramePr>
            <p:nvPr/>
          </p:nvGraphicFramePr>
          <p:xfrm>
            <a:off x="2017" y="2987"/>
            <a:ext cx="559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2" name="Equation" r:id="rId9" imgW="304763" imgH="171408" progId="Equation.3">
                    <p:embed/>
                  </p:oleObj>
                </mc:Choice>
                <mc:Fallback>
                  <p:oleObj name="Equation" r:id="rId9" imgW="304763" imgH="171408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7" y="2987"/>
                          <a:ext cx="559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0" name="Object 35"/>
            <p:cNvGraphicFramePr>
              <a:graphicFrameLocks noChangeAspect="1"/>
            </p:cNvGraphicFramePr>
            <p:nvPr/>
          </p:nvGraphicFramePr>
          <p:xfrm>
            <a:off x="2593" y="2906"/>
            <a:ext cx="671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3" name="Equation" r:id="rId11" imgW="371439" imgH="219186" progId="Equation.3">
                    <p:embed/>
                  </p:oleObj>
                </mc:Choice>
                <mc:Fallback>
                  <p:oleObj name="Equation" r:id="rId11" imgW="371439" imgH="219186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3" y="2906"/>
                          <a:ext cx="671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1" name="Object 36"/>
            <p:cNvGraphicFramePr>
              <a:graphicFrameLocks noChangeAspect="1"/>
            </p:cNvGraphicFramePr>
            <p:nvPr/>
          </p:nvGraphicFramePr>
          <p:xfrm>
            <a:off x="3215" y="2903"/>
            <a:ext cx="671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4" name="Equation" r:id="rId13" imgW="371439" imgH="219186" progId="Equation.3">
                    <p:embed/>
                  </p:oleObj>
                </mc:Choice>
                <mc:Fallback>
                  <p:oleObj name="Equation" r:id="rId13" imgW="371439" imgH="219186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5" y="2903"/>
                          <a:ext cx="671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2" name="Object 37"/>
            <p:cNvGraphicFramePr>
              <a:graphicFrameLocks noChangeAspect="1"/>
            </p:cNvGraphicFramePr>
            <p:nvPr/>
          </p:nvGraphicFramePr>
          <p:xfrm>
            <a:off x="3901" y="2887"/>
            <a:ext cx="515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5" name="Equation" r:id="rId15" imgW="285867" imgH="190573" progId="Equation.3">
                    <p:embed/>
                  </p:oleObj>
                </mc:Choice>
                <mc:Fallback>
                  <p:oleObj name="Equation" r:id="rId15" imgW="285867" imgH="190573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1" y="2887"/>
                          <a:ext cx="515" cy="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634" name="Object 59"/>
          <p:cNvGraphicFramePr>
            <a:graphicFrameLocks noChangeAspect="1"/>
          </p:cNvGraphicFramePr>
          <p:nvPr/>
        </p:nvGraphicFramePr>
        <p:xfrm>
          <a:off x="5918200" y="1193800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Equation" r:id="rId17" imgW="438114" imgH="219186" progId="Equation.3">
                  <p:embed/>
                </p:oleObj>
              </mc:Choice>
              <mc:Fallback>
                <p:oleObj name="Equation" r:id="rId17" imgW="438114" imgH="219186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193800"/>
                        <a:ext cx="1244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4556" name="Picture 60" descr="1599742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990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533400" y="838200"/>
            <a:ext cx="16002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Exercise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57200" y="1295400"/>
            <a:ext cx="8077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1. Find the expansion of             in ascending powers of </a:t>
            </a:r>
            <a:r>
              <a:rPr lang="en-US" sz="2600" b="1" i="1"/>
              <a:t>x</a:t>
            </a:r>
            <a:r>
              <a:rPr lang="en-US" b="1">
                <a:latin typeface="Comic Sans MS" pitchFamily="66" charset="0"/>
              </a:rPr>
              <a:t>.</a:t>
            </a:r>
          </a:p>
        </p:txBody>
      </p:sp>
      <p:graphicFrame>
        <p:nvGraphicFramePr>
          <p:cNvPr id="27652" name="Object 6"/>
          <p:cNvGraphicFramePr>
            <a:graphicFrameLocks noChangeAspect="1"/>
          </p:cNvGraphicFramePr>
          <p:nvPr/>
        </p:nvGraphicFramePr>
        <p:xfrm>
          <a:off x="4406900" y="1168400"/>
          <a:ext cx="14224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3" imgW="495341" imgH="219186" progId="Equation.3">
                  <p:embed/>
                </p:oleObj>
              </mc:Choice>
              <mc:Fallback>
                <p:oleObj name="Equation" r:id="rId3" imgW="495341" imgH="21918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168400"/>
                        <a:ext cx="14224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Line 8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7141" name="Group 53"/>
          <p:cNvGrpSpPr>
            <a:grpSpLocks/>
          </p:cNvGrpSpPr>
          <p:nvPr/>
        </p:nvGrpSpPr>
        <p:grpSpPr bwMode="auto">
          <a:xfrm>
            <a:off x="533400" y="2446338"/>
            <a:ext cx="5486400" cy="474662"/>
            <a:chOff x="336" y="1541"/>
            <a:chExt cx="3456" cy="299"/>
          </a:xfrm>
        </p:grpSpPr>
        <p:sp>
          <p:nvSpPr>
            <p:cNvPr id="27668" name="Rectangle 7"/>
            <p:cNvSpPr>
              <a:spLocks noChangeArrowheads="1"/>
            </p:cNvSpPr>
            <p:nvPr/>
          </p:nvSpPr>
          <p:spPr bwMode="auto">
            <a:xfrm>
              <a:off x="336" y="1541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Solution:</a:t>
              </a:r>
            </a:p>
          </p:txBody>
        </p:sp>
        <p:sp>
          <p:nvSpPr>
            <p:cNvPr id="27669" name="Rectangle 47"/>
            <p:cNvSpPr>
              <a:spLocks noChangeArrowheads="1"/>
            </p:cNvSpPr>
            <p:nvPr/>
          </p:nvSpPr>
          <p:spPr bwMode="auto">
            <a:xfrm>
              <a:off x="1392" y="1552"/>
              <a:ext cx="2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coefficients are</a:t>
              </a:r>
            </a:p>
          </p:txBody>
        </p:sp>
      </p:grpSp>
      <p:grpSp>
        <p:nvGrpSpPr>
          <p:cNvPr id="217143" name="Group 55"/>
          <p:cNvGrpSpPr>
            <a:grpSpLocks/>
          </p:cNvGrpSpPr>
          <p:nvPr/>
        </p:nvGrpSpPr>
        <p:grpSpPr bwMode="auto">
          <a:xfrm>
            <a:off x="2971800" y="2914650"/>
            <a:ext cx="4343400" cy="488950"/>
            <a:chOff x="1872" y="1836"/>
            <a:chExt cx="2736" cy="308"/>
          </a:xfrm>
        </p:grpSpPr>
        <p:sp>
          <p:nvSpPr>
            <p:cNvPr id="27662" name="Rectangle 41"/>
            <p:cNvSpPr>
              <a:spLocks noChangeArrowheads="1"/>
            </p:cNvSpPr>
            <p:nvPr/>
          </p:nvSpPr>
          <p:spPr bwMode="auto">
            <a:xfrm>
              <a:off x="1872" y="183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7663" name="Rectangle 42"/>
            <p:cNvSpPr>
              <a:spLocks noChangeArrowheads="1"/>
            </p:cNvSpPr>
            <p:nvPr/>
          </p:nvSpPr>
          <p:spPr bwMode="auto">
            <a:xfrm>
              <a:off x="2352" y="1836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5</a:t>
              </a:r>
            </a:p>
          </p:txBody>
        </p:sp>
        <p:sp>
          <p:nvSpPr>
            <p:cNvPr id="27664" name="Rectangle 43"/>
            <p:cNvSpPr>
              <a:spLocks noChangeArrowheads="1"/>
            </p:cNvSpPr>
            <p:nvPr/>
          </p:nvSpPr>
          <p:spPr bwMode="auto">
            <a:xfrm>
              <a:off x="2832" y="1836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10</a:t>
              </a:r>
            </a:p>
          </p:txBody>
        </p:sp>
        <p:sp>
          <p:nvSpPr>
            <p:cNvPr id="27665" name="Rectangle 44"/>
            <p:cNvSpPr>
              <a:spLocks noChangeArrowheads="1"/>
            </p:cNvSpPr>
            <p:nvPr/>
          </p:nvSpPr>
          <p:spPr bwMode="auto">
            <a:xfrm>
              <a:off x="4416" y="183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7666" name="Rectangle 45"/>
            <p:cNvSpPr>
              <a:spLocks noChangeArrowheads="1"/>
            </p:cNvSpPr>
            <p:nvPr/>
          </p:nvSpPr>
          <p:spPr bwMode="auto">
            <a:xfrm>
              <a:off x="3408" y="1836"/>
              <a:ext cx="43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10</a:t>
              </a:r>
            </a:p>
          </p:txBody>
        </p:sp>
        <p:sp>
          <p:nvSpPr>
            <p:cNvPr id="27667" name="Rectangle 48"/>
            <p:cNvSpPr>
              <a:spLocks noChangeArrowheads="1"/>
            </p:cNvSpPr>
            <p:nvPr/>
          </p:nvSpPr>
          <p:spPr bwMode="auto">
            <a:xfrm>
              <a:off x="3984" y="1836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5</a:t>
              </a:r>
            </a:p>
          </p:txBody>
        </p:sp>
      </p:grpSp>
      <p:graphicFrame>
        <p:nvGraphicFramePr>
          <p:cNvPr id="217139" name="Object 51"/>
          <p:cNvGraphicFramePr>
            <a:graphicFrameLocks noChangeAspect="1"/>
          </p:cNvGraphicFramePr>
          <p:nvPr/>
        </p:nvGraphicFramePr>
        <p:xfrm>
          <a:off x="2332038" y="4125913"/>
          <a:ext cx="62785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Equation" r:id="rId5" imgW="2514499" imgH="219186" progId="Equation.3">
                  <p:embed/>
                </p:oleObj>
              </mc:Choice>
              <mc:Fallback>
                <p:oleObj name="Equation" r:id="rId5" imgW="2514499" imgH="219186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4125913"/>
                        <a:ext cx="6278562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40" name="Object 52"/>
          <p:cNvGraphicFramePr>
            <a:graphicFrameLocks noChangeAspect="1"/>
          </p:cNvGraphicFramePr>
          <p:nvPr/>
        </p:nvGraphicFramePr>
        <p:xfrm>
          <a:off x="2001838" y="4802188"/>
          <a:ext cx="59229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Equation" r:id="rId7" imgW="2505051" imgH="209468" progId="Equation.3">
                  <p:embed/>
                </p:oleObj>
              </mc:Choice>
              <mc:Fallback>
                <p:oleObj name="Equation" r:id="rId7" imgW="2505051" imgH="209468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4802188"/>
                        <a:ext cx="5922962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7145" name="Group 57"/>
          <p:cNvGrpSpPr>
            <a:grpSpLocks/>
          </p:cNvGrpSpPr>
          <p:nvPr/>
        </p:nvGrpSpPr>
        <p:grpSpPr bwMode="auto">
          <a:xfrm>
            <a:off x="609600" y="3554413"/>
            <a:ext cx="2438400" cy="554037"/>
            <a:chOff x="384" y="2239"/>
            <a:chExt cx="1536" cy="349"/>
          </a:xfrm>
        </p:grpSpPr>
        <p:sp>
          <p:nvSpPr>
            <p:cNvPr id="27660" name="Rectangle 50"/>
            <p:cNvSpPr>
              <a:spLocks noChangeArrowheads="1"/>
            </p:cNvSpPr>
            <p:nvPr/>
          </p:nvSpPr>
          <p:spPr bwMode="auto">
            <a:xfrm>
              <a:off x="384" y="22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So,</a:t>
              </a:r>
            </a:p>
          </p:txBody>
        </p:sp>
        <p:graphicFrame>
          <p:nvGraphicFramePr>
            <p:cNvPr id="27661" name="Object 56"/>
            <p:cNvGraphicFramePr>
              <a:graphicFrameLocks noChangeAspect="1"/>
            </p:cNvGraphicFramePr>
            <p:nvPr/>
          </p:nvGraphicFramePr>
          <p:xfrm>
            <a:off x="864" y="2239"/>
            <a:ext cx="1056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3" name="Equation" r:id="rId9" imgW="723981" imgH="228634" progId="Equation.3">
                    <p:embed/>
                  </p:oleObj>
                </mc:Choice>
                <mc:Fallback>
                  <p:oleObj name="Equation" r:id="rId9" imgW="723981" imgH="228634" progId="Equation.3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239"/>
                          <a:ext cx="1056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659" name="Picture 58" descr="30393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0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pSp>
        <p:nvGrpSpPr>
          <p:cNvPr id="220184" name="Group 24"/>
          <p:cNvGrpSpPr>
            <a:grpSpLocks/>
          </p:cNvGrpSpPr>
          <p:nvPr/>
        </p:nvGrpSpPr>
        <p:grpSpPr bwMode="auto">
          <a:xfrm>
            <a:off x="457200" y="1184275"/>
            <a:ext cx="8001000" cy="1406525"/>
            <a:chOff x="288" y="746"/>
            <a:chExt cx="5040" cy="886"/>
          </a:xfrm>
        </p:grpSpPr>
        <p:graphicFrame>
          <p:nvGraphicFramePr>
            <p:cNvPr id="28677" name="Object 18"/>
            <p:cNvGraphicFramePr>
              <a:graphicFrameLocks noChangeAspect="1"/>
            </p:cNvGraphicFramePr>
            <p:nvPr/>
          </p:nvGraphicFramePr>
          <p:xfrm>
            <a:off x="1927" y="965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9" name="Equation" r:id="rId3" imgW="485894" imgH="219186" progId="Equation.3">
                    <p:embed/>
                  </p:oleObj>
                </mc:Choice>
                <mc:Fallback>
                  <p:oleObj name="Equation" r:id="rId3" imgW="485894" imgH="219186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965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78" name="Rectangle 21"/>
            <p:cNvSpPr>
              <a:spLocks noChangeArrowheads="1"/>
            </p:cNvSpPr>
            <p:nvPr/>
          </p:nvSpPr>
          <p:spPr bwMode="auto">
            <a:xfrm>
              <a:off x="288" y="746"/>
              <a:ext cx="5040" cy="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If we want the first few terms of the expansion of, for example,           , Pascal’s triangle is not helpful.</a:t>
              </a:r>
            </a:p>
          </p:txBody>
        </p:sp>
      </p:grpSp>
      <p:sp>
        <p:nvSpPr>
          <p:cNvPr id="220182" name="Rectangle 22"/>
          <p:cNvSpPr>
            <a:spLocks noChangeArrowheads="1"/>
          </p:cNvSpPr>
          <p:nvPr/>
        </p:nvSpPr>
        <p:spPr bwMode="auto">
          <a:xfrm>
            <a:off x="457200" y="25908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will now develop a method of getting the coefficients without needing the triangle.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20" name="Rectangle 36"/>
          <p:cNvSpPr>
            <a:spLocks noChangeArrowheads="1"/>
          </p:cNvSpPr>
          <p:nvPr/>
        </p:nvSpPr>
        <p:spPr bwMode="auto">
          <a:xfrm>
            <a:off x="457200" y="32766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Each coefficient can be found by multiplying the previous one by a fraction.  The fractions form an easy sequence to spot.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pSp>
        <p:nvGrpSpPr>
          <p:cNvPr id="221221" name="Group 37"/>
          <p:cNvGrpSpPr>
            <a:grpSpLocks/>
          </p:cNvGrpSpPr>
          <p:nvPr/>
        </p:nvGrpSpPr>
        <p:grpSpPr bwMode="auto">
          <a:xfrm>
            <a:off x="457200" y="1143000"/>
            <a:ext cx="3530600" cy="644525"/>
            <a:chOff x="288" y="720"/>
            <a:chExt cx="2224" cy="406"/>
          </a:xfrm>
        </p:grpSpPr>
        <p:graphicFrame>
          <p:nvGraphicFramePr>
            <p:cNvPr id="29726" name="Object 3"/>
            <p:cNvGraphicFramePr>
              <a:graphicFrameLocks noChangeAspect="1"/>
            </p:cNvGraphicFramePr>
            <p:nvPr/>
          </p:nvGraphicFramePr>
          <p:xfrm>
            <a:off x="1728" y="720"/>
            <a:ext cx="784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8" name="Equation" r:id="rId3" imgW="438114" imgH="219186" progId="Equation.3">
                    <p:embed/>
                  </p:oleObj>
                </mc:Choice>
                <mc:Fallback>
                  <p:oleObj name="Equation" r:id="rId3" imgW="438114" imgH="219186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720"/>
                          <a:ext cx="784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27" name="Rectangle 5"/>
            <p:cNvSpPr>
              <a:spLocks noChangeArrowheads="1"/>
            </p:cNvSpPr>
            <p:nvPr/>
          </p:nvSpPr>
          <p:spPr bwMode="auto">
            <a:xfrm>
              <a:off x="288" y="776"/>
              <a:ext cx="168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Let’s consider</a:t>
              </a:r>
            </a:p>
          </p:txBody>
        </p:sp>
      </p:grp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457200" y="17684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know from Pascal’s triangle that the coefficients are</a:t>
            </a:r>
          </a:p>
        </p:txBody>
      </p:sp>
      <p:grpSp>
        <p:nvGrpSpPr>
          <p:cNvPr id="221222" name="Group 38"/>
          <p:cNvGrpSpPr>
            <a:grpSpLocks/>
          </p:cNvGrpSpPr>
          <p:nvPr/>
        </p:nvGrpSpPr>
        <p:grpSpPr bwMode="auto">
          <a:xfrm>
            <a:off x="685800" y="2667000"/>
            <a:ext cx="7696200" cy="498475"/>
            <a:chOff x="432" y="1680"/>
            <a:chExt cx="4848" cy="314"/>
          </a:xfrm>
        </p:grpSpPr>
        <p:sp>
          <p:nvSpPr>
            <p:cNvPr id="29719" name="Rectangle 7"/>
            <p:cNvSpPr>
              <a:spLocks noChangeArrowheads="1"/>
            </p:cNvSpPr>
            <p:nvPr/>
          </p:nvSpPr>
          <p:spPr bwMode="auto">
            <a:xfrm>
              <a:off x="432" y="168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9720" name="Rectangle 8"/>
            <p:cNvSpPr>
              <a:spLocks noChangeArrowheads="1"/>
            </p:cNvSpPr>
            <p:nvPr/>
          </p:nvSpPr>
          <p:spPr bwMode="auto">
            <a:xfrm>
              <a:off x="1152" y="1680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29721" name="Rectangle 9"/>
            <p:cNvSpPr>
              <a:spLocks noChangeArrowheads="1"/>
            </p:cNvSpPr>
            <p:nvPr/>
          </p:nvSpPr>
          <p:spPr bwMode="auto">
            <a:xfrm>
              <a:off x="1872" y="1680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15</a:t>
              </a:r>
            </a:p>
          </p:txBody>
        </p:sp>
        <p:sp>
          <p:nvSpPr>
            <p:cNvPr id="29722" name="Rectangle 10"/>
            <p:cNvSpPr>
              <a:spLocks noChangeArrowheads="1"/>
            </p:cNvSpPr>
            <p:nvPr/>
          </p:nvSpPr>
          <p:spPr bwMode="auto">
            <a:xfrm>
              <a:off x="5088" y="168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3456" y="1680"/>
              <a:ext cx="43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15</a:t>
              </a:r>
            </a:p>
          </p:txBody>
        </p:sp>
        <p:sp>
          <p:nvSpPr>
            <p:cNvPr id="29724" name="Rectangle 12"/>
            <p:cNvSpPr>
              <a:spLocks noChangeArrowheads="1"/>
            </p:cNvSpPr>
            <p:nvPr/>
          </p:nvSpPr>
          <p:spPr bwMode="auto">
            <a:xfrm flipH="1">
              <a:off x="4320" y="1686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29725" name="Rectangle 13"/>
            <p:cNvSpPr>
              <a:spLocks noChangeArrowheads="1"/>
            </p:cNvSpPr>
            <p:nvPr/>
          </p:nvSpPr>
          <p:spPr bwMode="auto">
            <a:xfrm>
              <a:off x="2640" y="1680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20</a:t>
              </a:r>
            </a:p>
          </p:txBody>
        </p:sp>
      </p:grpSp>
      <p:sp>
        <p:nvSpPr>
          <p:cNvPr id="221198" name="Arc 14"/>
          <p:cNvSpPr>
            <a:spLocks/>
          </p:cNvSpPr>
          <p:nvPr/>
        </p:nvSpPr>
        <p:spPr bwMode="auto">
          <a:xfrm rot="10598013">
            <a:off x="990600" y="2971800"/>
            <a:ext cx="884238" cy="446088"/>
          </a:xfrm>
          <a:custGeom>
            <a:avLst/>
            <a:gdLst>
              <a:gd name="T0" fmla="*/ 0 w 37410"/>
              <a:gd name="T1" fmla="*/ 193470 h 21600"/>
              <a:gd name="T2" fmla="*/ 884238 w 37410"/>
              <a:gd name="T3" fmla="*/ 258938 h 21600"/>
              <a:gd name="T4" fmla="*/ 420799 w 37410"/>
              <a:gd name="T5" fmla="*/ 4460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410" h="21600" fill="none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</a:path>
              <a:path w="37410" h="21600" stroke="0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  <a:lnTo>
                  <a:pt x="17803" y="21600"/>
                </a:lnTo>
                <a:lnTo>
                  <a:pt x="0" y="9368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1200" name="Object 16"/>
          <p:cNvGraphicFramePr>
            <a:graphicFrameLocks noChangeAspect="1"/>
          </p:cNvGraphicFramePr>
          <p:nvPr/>
        </p:nvGraphicFramePr>
        <p:xfrm>
          <a:off x="1104900" y="3408363"/>
          <a:ext cx="476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Equation" r:id="rId5" imgW="228640" imgH="333368" progId="Equation.3">
                  <p:embed/>
                </p:oleObj>
              </mc:Choice>
              <mc:Fallback>
                <p:oleObj name="Equation" r:id="rId5" imgW="228640" imgH="333368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408363"/>
                        <a:ext cx="476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201" name="Arc 17"/>
          <p:cNvSpPr>
            <a:spLocks/>
          </p:cNvSpPr>
          <p:nvPr/>
        </p:nvSpPr>
        <p:spPr bwMode="auto">
          <a:xfrm rot="10598013">
            <a:off x="2133600" y="2971800"/>
            <a:ext cx="884238" cy="446088"/>
          </a:xfrm>
          <a:custGeom>
            <a:avLst/>
            <a:gdLst>
              <a:gd name="T0" fmla="*/ 0 w 37410"/>
              <a:gd name="T1" fmla="*/ 193470 h 21600"/>
              <a:gd name="T2" fmla="*/ 884238 w 37410"/>
              <a:gd name="T3" fmla="*/ 258938 h 21600"/>
              <a:gd name="T4" fmla="*/ 420799 w 37410"/>
              <a:gd name="T5" fmla="*/ 4460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410" h="21600" fill="none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</a:path>
              <a:path w="37410" h="21600" stroke="0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  <a:lnTo>
                  <a:pt x="17803" y="21600"/>
                </a:lnTo>
                <a:lnTo>
                  <a:pt x="0" y="9368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2" name="Arc 18"/>
          <p:cNvSpPr>
            <a:spLocks/>
          </p:cNvSpPr>
          <p:nvPr/>
        </p:nvSpPr>
        <p:spPr bwMode="auto">
          <a:xfrm rot="10598013">
            <a:off x="3352800" y="3006725"/>
            <a:ext cx="884238" cy="446088"/>
          </a:xfrm>
          <a:custGeom>
            <a:avLst/>
            <a:gdLst>
              <a:gd name="T0" fmla="*/ 0 w 37410"/>
              <a:gd name="T1" fmla="*/ 193470 h 21600"/>
              <a:gd name="T2" fmla="*/ 884238 w 37410"/>
              <a:gd name="T3" fmla="*/ 258938 h 21600"/>
              <a:gd name="T4" fmla="*/ 420799 w 37410"/>
              <a:gd name="T5" fmla="*/ 4460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410" h="21600" fill="none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</a:path>
              <a:path w="37410" h="21600" stroke="0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  <a:lnTo>
                  <a:pt x="17803" y="21600"/>
                </a:lnTo>
                <a:lnTo>
                  <a:pt x="0" y="9368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3" name="Arc 19"/>
          <p:cNvSpPr>
            <a:spLocks/>
          </p:cNvSpPr>
          <p:nvPr/>
        </p:nvSpPr>
        <p:spPr bwMode="auto">
          <a:xfrm rot="10598013">
            <a:off x="4683125" y="3027363"/>
            <a:ext cx="884238" cy="446087"/>
          </a:xfrm>
          <a:custGeom>
            <a:avLst/>
            <a:gdLst>
              <a:gd name="T0" fmla="*/ 0 w 37410"/>
              <a:gd name="T1" fmla="*/ 193470 h 21600"/>
              <a:gd name="T2" fmla="*/ 884238 w 37410"/>
              <a:gd name="T3" fmla="*/ 258937 h 21600"/>
              <a:gd name="T4" fmla="*/ 420799 w 37410"/>
              <a:gd name="T5" fmla="*/ 4460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410" h="21600" fill="none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</a:path>
              <a:path w="37410" h="21600" stroke="0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  <a:lnTo>
                  <a:pt x="17803" y="21600"/>
                </a:lnTo>
                <a:lnTo>
                  <a:pt x="0" y="9368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4" name="Arc 20"/>
          <p:cNvSpPr>
            <a:spLocks/>
          </p:cNvSpPr>
          <p:nvPr/>
        </p:nvSpPr>
        <p:spPr bwMode="auto">
          <a:xfrm rot="10598013">
            <a:off x="5943600" y="3027363"/>
            <a:ext cx="884238" cy="446087"/>
          </a:xfrm>
          <a:custGeom>
            <a:avLst/>
            <a:gdLst>
              <a:gd name="T0" fmla="*/ 0 w 37410"/>
              <a:gd name="T1" fmla="*/ 193470 h 21600"/>
              <a:gd name="T2" fmla="*/ 884238 w 37410"/>
              <a:gd name="T3" fmla="*/ 258937 h 21600"/>
              <a:gd name="T4" fmla="*/ 420799 w 37410"/>
              <a:gd name="T5" fmla="*/ 4460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410" h="21600" fill="none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</a:path>
              <a:path w="37410" h="21600" stroke="0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  <a:lnTo>
                  <a:pt x="17803" y="21600"/>
                </a:lnTo>
                <a:lnTo>
                  <a:pt x="0" y="9368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5" name="Arc 21"/>
          <p:cNvSpPr>
            <a:spLocks/>
          </p:cNvSpPr>
          <p:nvPr/>
        </p:nvSpPr>
        <p:spPr bwMode="auto">
          <a:xfrm rot="10598013">
            <a:off x="7239000" y="3027363"/>
            <a:ext cx="884238" cy="446087"/>
          </a:xfrm>
          <a:custGeom>
            <a:avLst/>
            <a:gdLst>
              <a:gd name="T0" fmla="*/ 0 w 37410"/>
              <a:gd name="T1" fmla="*/ 193470 h 21600"/>
              <a:gd name="T2" fmla="*/ 884238 w 37410"/>
              <a:gd name="T3" fmla="*/ 258937 h 21600"/>
              <a:gd name="T4" fmla="*/ 420799 w 37410"/>
              <a:gd name="T5" fmla="*/ 4460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410" h="21600" fill="none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</a:path>
              <a:path w="37410" h="21600" stroke="0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  <a:lnTo>
                  <a:pt x="17803" y="21600"/>
                </a:lnTo>
                <a:lnTo>
                  <a:pt x="0" y="9368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1206" name="Object 22"/>
          <p:cNvGraphicFramePr>
            <a:graphicFrameLocks noChangeAspect="1"/>
          </p:cNvGraphicFramePr>
          <p:nvPr/>
        </p:nvGraphicFramePr>
        <p:xfrm>
          <a:off x="2238375" y="3414713"/>
          <a:ext cx="5048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Equation" r:id="rId7" imgW="247536" imgH="333368" progId="Equation.3">
                  <p:embed/>
                </p:oleObj>
              </mc:Choice>
              <mc:Fallback>
                <p:oleObj name="Equation" r:id="rId7" imgW="247536" imgH="333368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3414713"/>
                        <a:ext cx="5048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07" name="Object 23"/>
          <p:cNvGraphicFramePr>
            <a:graphicFrameLocks noChangeAspect="1"/>
          </p:cNvGraphicFramePr>
          <p:nvPr/>
        </p:nvGraphicFramePr>
        <p:xfrm>
          <a:off x="3443288" y="3408363"/>
          <a:ext cx="5127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Equation" r:id="rId9" imgW="247536" imgH="342816" progId="Equation.3">
                  <p:embed/>
                </p:oleObj>
              </mc:Choice>
              <mc:Fallback>
                <p:oleObj name="Equation" r:id="rId9" imgW="247536" imgH="342816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3408363"/>
                        <a:ext cx="5127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08" name="Object 24"/>
          <p:cNvGraphicFramePr>
            <a:graphicFrameLocks noChangeAspect="1"/>
          </p:cNvGraphicFramePr>
          <p:nvPr/>
        </p:nvGraphicFramePr>
        <p:xfrm>
          <a:off x="4838700" y="3429000"/>
          <a:ext cx="5048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Equation" r:id="rId11" imgW="247536" imgH="333368" progId="Equation.3">
                  <p:embed/>
                </p:oleObj>
              </mc:Choice>
              <mc:Fallback>
                <p:oleObj name="Equation" r:id="rId11" imgW="247536" imgH="333368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429000"/>
                        <a:ext cx="5048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09" name="Object 25"/>
          <p:cNvGraphicFramePr>
            <a:graphicFrameLocks noChangeAspect="1"/>
          </p:cNvGraphicFramePr>
          <p:nvPr/>
        </p:nvGraphicFramePr>
        <p:xfrm>
          <a:off x="6186488" y="3394075"/>
          <a:ext cx="52546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Equation" r:id="rId13" imgW="247536" imgH="342816" progId="Equation.3">
                  <p:embed/>
                </p:oleObj>
              </mc:Choice>
              <mc:Fallback>
                <p:oleObj name="Equation" r:id="rId13" imgW="247536" imgH="342816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3394075"/>
                        <a:ext cx="525462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10" name="Object 26"/>
          <p:cNvGraphicFramePr>
            <a:graphicFrameLocks noChangeAspect="1"/>
          </p:cNvGraphicFramePr>
          <p:nvPr/>
        </p:nvGraphicFramePr>
        <p:xfrm>
          <a:off x="7489825" y="3408363"/>
          <a:ext cx="4762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Equation" r:id="rId15" imgW="228640" imgH="342816" progId="Equation.3">
                  <p:embed/>
                </p:oleObj>
              </mc:Choice>
              <mc:Fallback>
                <p:oleObj name="Equation" r:id="rId15" imgW="228640" imgH="342816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3408363"/>
                        <a:ext cx="47625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218" name="Rectangle 34"/>
          <p:cNvSpPr>
            <a:spLocks noChangeArrowheads="1"/>
          </p:cNvSpPr>
          <p:nvPr/>
        </p:nvSpPr>
        <p:spPr bwMode="auto">
          <a:xfrm>
            <a:off x="2286000" y="3276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There is a pattern here:</a:t>
            </a:r>
          </a:p>
        </p:txBody>
      </p:sp>
      <p:sp>
        <p:nvSpPr>
          <p:cNvPr id="221224" name="Rectangle 40"/>
          <p:cNvSpPr>
            <a:spLocks noChangeArrowheads="1"/>
          </p:cNvSpPr>
          <p:nvPr/>
        </p:nvSpPr>
        <p:spPr bwMode="auto">
          <a:xfrm>
            <a:off x="609600" y="4349750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 if we want the 4</a:t>
            </a:r>
            <a:r>
              <a:rPr lang="en-US" b="1" baseline="30000">
                <a:latin typeface="Comic Sans MS" pitchFamily="66" charset="0"/>
              </a:rPr>
              <a:t>th</a:t>
            </a:r>
            <a:r>
              <a:rPr lang="en-US" b="1">
                <a:latin typeface="Comic Sans MS" pitchFamily="66" charset="0"/>
              </a:rPr>
              <a:t> coefficient without finding the others, we would need</a:t>
            </a:r>
          </a:p>
        </p:txBody>
      </p:sp>
      <p:graphicFrame>
        <p:nvGraphicFramePr>
          <p:cNvPr id="221225" name="Object 41"/>
          <p:cNvGraphicFramePr>
            <a:graphicFrameLocks noChangeAspect="1"/>
          </p:cNvGraphicFramePr>
          <p:nvPr/>
        </p:nvGraphicFramePr>
        <p:xfrm>
          <a:off x="3886200" y="5264150"/>
          <a:ext cx="15240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Equation" r:id="rId17" imgW="647588" imgH="342816" progId="Equation.3">
                  <p:embed/>
                </p:oleObj>
              </mc:Choice>
              <mc:Fallback>
                <p:oleObj name="Equation" r:id="rId17" imgW="647588" imgH="342816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64150"/>
                        <a:ext cx="15240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226" name="Rectangle 42"/>
          <p:cNvSpPr>
            <a:spLocks noChangeArrowheads="1"/>
          </p:cNvSpPr>
          <p:nvPr/>
        </p:nvSpPr>
        <p:spPr bwMode="auto">
          <a:xfrm>
            <a:off x="5943600" y="534035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( 3 fractions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20" grpId="0"/>
      <p:bldP spid="221190" grpId="0"/>
      <p:bldP spid="221198" grpId="0" animBg="1"/>
      <p:bldP spid="221201" grpId="0" animBg="1"/>
      <p:bldP spid="221202" grpId="0" animBg="1"/>
      <p:bldP spid="221203" grpId="0" animBg="1"/>
      <p:bldP spid="221204" grpId="0" animBg="1"/>
      <p:bldP spid="221205" grpId="0" animBg="1"/>
      <p:bldP spid="221218" grpId="0"/>
      <p:bldP spid="221224" grpId="0"/>
      <p:bldP spid="2212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aphicFrame>
        <p:nvGraphicFramePr>
          <p:cNvPr id="223266" name="Object 34"/>
          <p:cNvGraphicFramePr>
            <a:graphicFrameLocks noChangeAspect="1"/>
          </p:cNvGraphicFramePr>
          <p:nvPr/>
        </p:nvGraphicFramePr>
        <p:xfrm>
          <a:off x="2057400" y="3989388"/>
          <a:ext cx="4684713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Equation" r:id="rId3" imgW="1743008" imgH="342816" progId="Equation.3">
                  <p:embed/>
                </p:oleObj>
              </mc:Choice>
              <mc:Fallback>
                <p:oleObj name="Equation" r:id="rId3" imgW="1743008" imgH="342816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989388"/>
                        <a:ext cx="4684713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3287" name="Group 55"/>
          <p:cNvGrpSpPr>
            <a:grpSpLocks/>
          </p:cNvGrpSpPr>
          <p:nvPr/>
        </p:nvGrpSpPr>
        <p:grpSpPr bwMode="auto">
          <a:xfrm>
            <a:off x="457200" y="3352800"/>
            <a:ext cx="5638800" cy="644525"/>
            <a:chOff x="288" y="2112"/>
            <a:chExt cx="3552" cy="406"/>
          </a:xfrm>
        </p:grpSpPr>
        <p:sp>
          <p:nvSpPr>
            <p:cNvPr id="30740" name="Rectangle 40"/>
            <p:cNvSpPr>
              <a:spLocks noChangeArrowheads="1"/>
            </p:cNvSpPr>
            <p:nvPr/>
          </p:nvSpPr>
          <p:spPr bwMode="auto">
            <a:xfrm>
              <a:off x="288" y="2183"/>
              <a:ext cx="3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9</a:t>
              </a:r>
              <a:r>
                <a:rPr lang="en-US" b="1" baseline="30000">
                  <a:latin typeface="Comic Sans MS" pitchFamily="66" charset="0"/>
                </a:rPr>
                <a:t>th</a:t>
              </a:r>
              <a:r>
                <a:rPr lang="en-US" b="1">
                  <a:latin typeface="Comic Sans MS" pitchFamily="66" charset="0"/>
                </a:rPr>
                <a:t> coefficient of              is</a:t>
              </a:r>
            </a:p>
          </p:txBody>
        </p:sp>
        <p:graphicFrame>
          <p:nvGraphicFramePr>
            <p:cNvPr id="30741" name="Object 41"/>
            <p:cNvGraphicFramePr>
              <a:graphicFrameLocks noChangeAspect="1"/>
            </p:cNvGraphicFramePr>
            <p:nvPr/>
          </p:nvGraphicFramePr>
          <p:xfrm>
            <a:off x="2544" y="2112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3" name="Equation" r:id="rId5" imgW="485894" imgH="219186" progId="Equation.3">
                    <p:embed/>
                  </p:oleObj>
                </mc:Choice>
                <mc:Fallback>
                  <p:oleObj name="Equation" r:id="rId5" imgW="485894" imgH="219186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112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3288" name="Group 56"/>
          <p:cNvGrpSpPr>
            <a:grpSpLocks/>
          </p:cNvGrpSpPr>
          <p:nvPr/>
        </p:nvGrpSpPr>
        <p:grpSpPr bwMode="auto">
          <a:xfrm>
            <a:off x="381000" y="1295400"/>
            <a:ext cx="3810000" cy="644525"/>
            <a:chOff x="240" y="816"/>
            <a:chExt cx="2400" cy="406"/>
          </a:xfrm>
        </p:grpSpPr>
        <p:sp>
          <p:nvSpPr>
            <p:cNvPr id="30738" name="Rectangle 42"/>
            <p:cNvSpPr>
              <a:spLocks noChangeArrowheads="1"/>
            </p:cNvSpPr>
            <p:nvPr/>
          </p:nvSpPr>
          <p:spPr bwMode="auto">
            <a:xfrm>
              <a:off x="240" y="896"/>
              <a:ext cx="2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For            we get</a:t>
              </a:r>
            </a:p>
          </p:txBody>
        </p:sp>
        <p:graphicFrame>
          <p:nvGraphicFramePr>
            <p:cNvPr id="30739" name="Object 43"/>
            <p:cNvGraphicFramePr>
              <a:graphicFrameLocks noChangeAspect="1"/>
            </p:cNvGraphicFramePr>
            <p:nvPr/>
          </p:nvGraphicFramePr>
          <p:xfrm>
            <a:off x="663" y="816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4" name="Equation" r:id="rId7" imgW="485894" imgH="219186" progId="Equation.3">
                    <p:embed/>
                  </p:oleObj>
                </mc:Choice>
                <mc:Fallback>
                  <p:oleObj name="Equation" r:id="rId7" imgW="485894" imgH="219186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" y="816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3276" name="Rectangle 44"/>
          <p:cNvSpPr>
            <a:spLocks noChangeArrowheads="1"/>
          </p:cNvSpPr>
          <p:nvPr/>
        </p:nvSpPr>
        <p:spPr bwMode="auto">
          <a:xfrm>
            <a:off x="2133600" y="1905000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/>
              <a:t>1</a:t>
            </a:r>
          </a:p>
        </p:txBody>
      </p:sp>
      <p:sp>
        <p:nvSpPr>
          <p:cNvPr id="223277" name="Rectangle 45"/>
          <p:cNvSpPr>
            <a:spLocks noChangeArrowheads="1"/>
          </p:cNvSpPr>
          <p:nvPr/>
        </p:nvSpPr>
        <p:spPr bwMode="auto">
          <a:xfrm>
            <a:off x="3276600" y="1905000"/>
            <a:ext cx="53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/>
              <a:t>20</a:t>
            </a:r>
          </a:p>
        </p:txBody>
      </p:sp>
      <p:sp>
        <p:nvSpPr>
          <p:cNvPr id="223278" name="Rectangle 46"/>
          <p:cNvSpPr>
            <a:spLocks noChangeArrowheads="1"/>
          </p:cNvSpPr>
          <p:nvPr/>
        </p:nvSpPr>
        <p:spPr bwMode="auto">
          <a:xfrm>
            <a:off x="4419600" y="1905000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/>
              <a:t>190</a:t>
            </a:r>
          </a:p>
        </p:txBody>
      </p:sp>
      <p:sp>
        <p:nvSpPr>
          <p:cNvPr id="223279" name="Rectangle 47"/>
          <p:cNvSpPr>
            <a:spLocks noChangeArrowheads="1"/>
          </p:cNvSpPr>
          <p:nvPr/>
        </p:nvSpPr>
        <p:spPr bwMode="auto">
          <a:xfrm>
            <a:off x="5638800" y="1889125"/>
            <a:ext cx="914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/>
              <a:t>1140</a:t>
            </a:r>
          </a:p>
        </p:txBody>
      </p:sp>
      <p:sp>
        <p:nvSpPr>
          <p:cNvPr id="223280" name="Arc 48"/>
          <p:cNvSpPr>
            <a:spLocks/>
          </p:cNvSpPr>
          <p:nvPr/>
        </p:nvSpPr>
        <p:spPr bwMode="auto">
          <a:xfrm rot="10598013">
            <a:off x="2438400" y="2209800"/>
            <a:ext cx="884238" cy="446088"/>
          </a:xfrm>
          <a:custGeom>
            <a:avLst/>
            <a:gdLst>
              <a:gd name="T0" fmla="*/ 0 w 37410"/>
              <a:gd name="T1" fmla="*/ 193470 h 21600"/>
              <a:gd name="T2" fmla="*/ 884238 w 37410"/>
              <a:gd name="T3" fmla="*/ 258938 h 21600"/>
              <a:gd name="T4" fmla="*/ 420799 w 37410"/>
              <a:gd name="T5" fmla="*/ 4460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410" h="21600" fill="none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</a:path>
              <a:path w="37410" h="21600" stroke="0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  <a:lnTo>
                  <a:pt x="17803" y="21600"/>
                </a:lnTo>
                <a:lnTo>
                  <a:pt x="0" y="9368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81" name="Arc 49"/>
          <p:cNvSpPr>
            <a:spLocks/>
          </p:cNvSpPr>
          <p:nvPr/>
        </p:nvSpPr>
        <p:spPr bwMode="auto">
          <a:xfrm rot="10598013">
            <a:off x="3581400" y="2209800"/>
            <a:ext cx="884238" cy="446088"/>
          </a:xfrm>
          <a:custGeom>
            <a:avLst/>
            <a:gdLst>
              <a:gd name="T0" fmla="*/ 0 w 37410"/>
              <a:gd name="T1" fmla="*/ 193470 h 21600"/>
              <a:gd name="T2" fmla="*/ 884238 w 37410"/>
              <a:gd name="T3" fmla="*/ 258938 h 21600"/>
              <a:gd name="T4" fmla="*/ 420799 w 37410"/>
              <a:gd name="T5" fmla="*/ 4460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410" h="21600" fill="none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</a:path>
              <a:path w="37410" h="21600" stroke="0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  <a:lnTo>
                  <a:pt x="17803" y="21600"/>
                </a:lnTo>
                <a:lnTo>
                  <a:pt x="0" y="9368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82" name="Arc 50"/>
          <p:cNvSpPr>
            <a:spLocks/>
          </p:cNvSpPr>
          <p:nvPr/>
        </p:nvSpPr>
        <p:spPr bwMode="auto">
          <a:xfrm rot="10598013">
            <a:off x="4800600" y="2244725"/>
            <a:ext cx="884238" cy="446088"/>
          </a:xfrm>
          <a:custGeom>
            <a:avLst/>
            <a:gdLst>
              <a:gd name="T0" fmla="*/ 0 w 37410"/>
              <a:gd name="T1" fmla="*/ 193470 h 21600"/>
              <a:gd name="T2" fmla="*/ 884238 w 37410"/>
              <a:gd name="T3" fmla="*/ 258938 h 21600"/>
              <a:gd name="T4" fmla="*/ 420799 w 37410"/>
              <a:gd name="T5" fmla="*/ 4460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410" h="21600" fill="none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</a:path>
              <a:path w="37410" h="21600" stroke="0" extrusionOk="0">
                <a:moveTo>
                  <a:pt x="0" y="9368"/>
                </a:moveTo>
                <a:cubicBezTo>
                  <a:pt x="4029" y="3503"/>
                  <a:pt x="10687" y="-1"/>
                  <a:pt x="17803" y="0"/>
                </a:cubicBezTo>
                <a:cubicBezTo>
                  <a:pt x="26223" y="0"/>
                  <a:pt x="33877" y="4893"/>
                  <a:pt x="37410" y="12537"/>
                </a:cubicBezTo>
                <a:lnTo>
                  <a:pt x="17803" y="21600"/>
                </a:lnTo>
                <a:lnTo>
                  <a:pt x="0" y="9368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3283" name="Object 51"/>
          <p:cNvGraphicFramePr>
            <a:graphicFrameLocks noChangeAspect="1"/>
          </p:cNvGraphicFramePr>
          <p:nvPr/>
        </p:nvGraphicFramePr>
        <p:xfrm>
          <a:off x="3636963" y="2652713"/>
          <a:ext cx="6048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Equation" r:id="rId9" imgW="295315" imgH="333368" progId="Equation.3">
                  <p:embed/>
                </p:oleObj>
              </mc:Choice>
              <mc:Fallback>
                <p:oleObj name="Equation" r:id="rId9" imgW="295315" imgH="333368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652713"/>
                        <a:ext cx="6048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84" name="Object 52"/>
          <p:cNvGraphicFramePr>
            <a:graphicFrameLocks noChangeAspect="1"/>
          </p:cNvGraphicFramePr>
          <p:nvPr/>
        </p:nvGraphicFramePr>
        <p:xfrm>
          <a:off x="4840288" y="2671763"/>
          <a:ext cx="6159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11" imgW="295315" imgH="342816" progId="Equation.3">
                  <p:embed/>
                </p:oleObj>
              </mc:Choice>
              <mc:Fallback>
                <p:oleObj name="Equation" r:id="rId11" imgW="295315" imgH="342816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88" y="2671763"/>
                        <a:ext cx="6159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85" name="Rectangle 53"/>
          <p:cNvSpPr>
            <a:spLocks noChangeArrowheads="1"/>
          </p:cNvSpPr>
          <p:nvPr/>
        </p:nvSpPr>
        <p:spPr bwMode="auto">
          <a:xfrm>
            <a:off x="70866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etc.</a:t>
            </a:r>
          </a:p>
        </p:txBody>
      </p:sp>
      <p:sp>
        <p:nvSpPr>
          <p:cNvPr id="223286" name="Rectangle 54"/>
          <p:cNvSpPr>
            <a:spLocks noChangeArrowheads="1"/>
          </p:cNvSpPr>
          <p:nvPr/>
        </p:nvSpPr>
        <p:spPr bwMode="auto">
          <a:xfrm>
            <a:off x="533400" y="5029200"/>
            <a:ext cx="8153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Even using a calculator, this is tedious to simplify.  However, there is a shorthand notation that is available as a function on the calculator.</a:t>
            </a:r>
          </a:p>
        </p:txBody>
      </p:sp>
      <p:graphicFrame>
        <p:nvGraphicFramePr>
          <p:cNvPr id="223289" name="Object 57"/>
          <p:cNvGraphicFramePr>
            <a:graphicFrameLocks noChangeAspect="1"/>
          </p:cNvGraphicFramePr>
          <p:nvPr/>
        </p:nvGraphicFramePr>
        <p:xfrm>
          <a:off x="2451100" y="2641600"/>
          <a:ext cx="6302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13" imgW="304763" imgH="333368" progId="Equation.3">
                  <p:embed/>
                </p:oleObj>
              </mc:Choice>
              <mc:Fallback>
                <p:oleObj name="Equation" r:id="rId13" imgW="304763" imgH="333368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2641600"/>
                        <a:ext cx="6302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76" grpId="0"/>
      <p:bldP spid="223277" grpId="0"/>
      <p:bldP spid="223278" grpId="0"/>
      <p:bldP spid="223279" grpId="0"/>
      <p:bldP spid="223280" grpId="0" animBg="1"/>
      <p:bldP spid="223281" grpId="0" animBg="1"/>
      <p:bldP spid="223282" grpId="0" animBg="1"/>
      <p:bldP spid="223285" grpId="0"/>
      <p:bldP spid="2232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84" name="Object 28"/>
          <p:cNvGraphicFramePr>
            <a:graphicFrameLocks noChangeAspect="1"/>
          </p:cNvGraphicFramePr>
          <p:nvPr/>
        </p:nvGraphicFramePr>
        <p:xfrm>
          <a:off x="1600200" y="3844925"/>
          <a:ext cx="69246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3" imgW="2581175" imgH="371429" progId="Equation.3">
                  <p:embed/>
                </p:oleObj>
              </mc:Choice>
              <mc:Fallback>
                <p:oleObj name="Equation" r:id="rId3" imgW="2581175" imgH="37142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44925"/>
                        <a:ext cx="692467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85" name="Object 29"/>
          <p:cNvGraphicFramePr>
            <a:graphicFrameLocks noChangeAspect="1"/>
          </p:cNvGraphicFramePr>
          <p:nvPr/>
        </p:nvGraphicFramePr>
        <p:xfrm>
          <a:off x="5486400" y="3844925"/>
          <a:ext cx="30210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5" imgW="1124034" imgH="371429" progId="Equation.3">
                  <p:embed/>
                </p:oleObj>
              </mc:Choice>
              <mc:Fallback>
                <p:oleObj name="Equation" r:id="rId5" imgW="1124034" imgH="37142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44925"/>
                        <a:ext cx="302101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838200" y="1397000"/>
          <a:ext cx="35639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7" imgW="1324060" imgH="171408" progId="Equation.3">
                  <p:embed/>
                </p:oleObj>
              </mc:Choice>
              <mc:Fallback>
                <p:oleObj name="Equation" r:id="rId7" imgW="1324060" imgH="17140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97000"/>
                        <a:ext cx="35639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77" name="Rectangle 21"/>
          <p:cNvSpPr>
            <a:spLocks noChangeArrowheads="1"/>
          </p:cNvSpPr>
          <p:nvPr/>
        </p:nvSpPr>
        <p:spPr bwMode="auto">
          <a:xfrm>
            <a:off x="2819400" y="17526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write </a:t>
            </a:r>
            <a:r>
              <a:rPr lang="en-US" sz="2600" b="1">
                <a:solidFill>
                  <a:schemeClr val="bg1"/>
                </a:solidFill>
              </a:rPr>
              <a:t>20</a:t>
            </a:r>
            <a:r>
              <a:rPr lang="en-US" sz="1000" b="1">
                <a:solidFill>
                  <a:schemeClr val="bg1"/>
                </a:solidFill>
              </a:rPr>
              <a:t> </a:t>
            </a:r>
            <a:r>
              <a:rPr lang="en-US" sz="2800" b="1">
                <a:solidFill>
                  <a:schemeClr val="bg1"/>
                </a:solidFill>
                <a:latin typeface="Arial" pitchFamily="34" charset="0"/>
              </a:rPr>
              <a:t>!</a:t>
            </a:r>
          </a:p>
        </p:txBody>
      </p:sp>
      <p:sp>
        <p:nvSpPr>
          <p:cNvPr id="224279" name="Rectangle 23"/>
          <p:cNvSpPr>
            <a:spLocks noChangeArrowheads="1"/>
          </p:cNvSpPr>
          <p:nvPr/>
        </p:nvSpPr>
        <p:spPr bwMode="auto">
          <a:xfrm>
            <a:off x="4572000" y="1346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is called </a:t>
            </a:r>
            <a:r>
              <a:rPr lang="en-US" b="1">
                <a:solidFill>
                  <a:schemeClr val="bg1"/>
                </a:solidFill>
              </a:rPr>
              <a:t>20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 factorial</a:t>
            </a:r>
            <a:r>
              <a:rPr lang="en-US" b="1">
                <a:latin typeface="Comic Sans MS" pitchFamily="66" charset="0"/>
              </a:rPr>
              <a:t>.</a:t>
            </a:r>
          </a:p>
        </p:txBody>
      </p:sp>
      <p:sp>
        <p:nvSpPr>
          <p:cNvPr id="224281" name="Rectangle 25"/>
          <p:cNvSpPr>
            <a:spLocks noChangeArrowheads="1"/>
          </p:cNvSpPr>
          <p:nvPr/>
        </p:nvSpPr>
        <p:spPr bwMode="auto">
          <a:xfrm>
            <a:off x="1295400" y="2271713"/>
            <a:ext cx="6553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/>
              <a:t>( 20</a:t>
            </a:r>
            <a:r>
              <a:rPr lang="en-US" b="1">
                <a:latin typeface="Comic Sans MS" pitchFamily="66" charset="0"/>
              </a:rPr>
              <a:t> followed by an exclamation mark </a:t>
            </a:r>
            <a:r>
              <a:rPr lang="en-US" sz="2600" b="1"/>
              <a:t>)</a:t>
            </a:r>
          </a:p>
        </p:txBody>
      </p:sp>
      <p:sp>
        <p:nvSpPr>
          <p:cNvPr id="224282" name="Rectangle 26"/>
          <p:cNvSpPr>
            <a:spLocks noChangeArrowheads="1"/>
          </p:cNvSpPr>
          <p:nvPr/>
        </p:nvSpPr>
        <p:spPr bwMode="auto">
          <a:xfrm>
            <a:off x="838200" y="29337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can write</a:t>
            </a:r>
            <a:endParaRPr lang="en-US" sz="2800" b="1">
              <a:solidFill>
                <a:schemeClr val="folHlink"/>
              </a:solidFill>
              <a:latin typeface="Arial" pitchFamily="34" charset="0"/>
            </a:endParaRPr>
          </a:p>
        </p:txBody>
      </p:sp>
      <p:graphicFrame>
        <p:nvGraphicFramePr>
          <p:cNvPr id="224283" name="Object 27"/>
          <p:cNvGraphicFramePr>
            <a:graphicFrameLocks noChangeAspect="1"/>
          </p:cNvGraphicFramePr>
          <p:nvPr/>
        </p:nvGraphicFramePr>
        <p:xfrm>
          <a:off x="3392488" y="2819400"/>
          <a:ext cx="46847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9" imgW="1743008" imgH="342816" progId="Equation.3">
                  <p:embed/>
                </p:oleObj>
              </mc:Choice>
              <mc:Fallback>
                <p:oleObj name="Equation" r:id="rId9" imgW="1743008" imgH="342816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488" y="2819400"/>
                        <a:ext cx="468471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86" name="Object 30"/>
          <p:cNvGraphicFramePr>
            <a:graphicFrameLocks noChangeAspect="1"/>
          </p:cNvGraphicFramePr>
          <p:nvPr/>
        </p:nvGraphicFramePr>
        <p:xfrm>
          <a:off x="1622425" y="4800600"/>
          <a:ext cx="14255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11" imgW="523955" imgH="371429" progId="Equation.3">
                  <p:embed/>
                </p:oleObj>
              </mc:Choice>
              <mc:Fallback>
                <p:oleObj name="Equation" r:id="rId11" imgW="523955" imgH="3714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4800600"/>
                        <a:ext cx="142557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4295" name="Group 39"/>
          <p:cNvGrpSpPr>
            <a:grpSpLocks/>
          </p:cNvGrpSpPr>
          <p:nvPr/>
        </p:nvGrpSpPr>
        <p:grpSpPr bwMode="auto">
          <a:xfrm>
            <a:off x="609600" y="5572125"/>
            <a:ext cx="6553200" cy="644525"/>
            <a:chOff x="384" y="3622"/>
            <a:chExt cx="4128" cy="406"/>
          </a:xfrm>
        </p:grpSpPr>
        <p:sp>
          <p:nvSpPr>
            <p:cNvPr id="31758" name="Rectangle 34"/>
            <p:cNvSpPr>
              <a:spLocks noChangeArrowheads="1"/>
            </p:cNvSpPr>
            <p:nvPr/>
          </p:nvSpPr>
          <p:spPr bwMode="auto">
            <a:xfrm>
              <a:off x="384" y="3696"/>
              <a:ext cx="41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9</a:t>
              </a:r>
              <a:r>
                <a:rPr lang="en-US" b="1" baseline="30000">
                  <a:latin typeface="Comic Sans MS" pitchFamily="66" charset="0"/>
                </a:rPr>
                <a:t>th</a:t>
              </a:r>
              <a:r>
                <a:rPr lang="en-US" b="1">
                  <a:latin typeface="Comic Sans MS" pitchFamily="66" charset="0"/>
                </a:rPr>
                <a:t> term of               is  </a:t>
              </a:r>
            </a:p>
          </p:txBody>
        </p:sp>
        <p:graphicFrame>
          <p:nvGraphicFramePr>
            <p:cNvPr id="31759" name="Object 37"/>
            <p:cNvGraphicFramePr>
              <a:graphicFrameLocks noChangeAspect="1"/>
            </p:cNvGraphicFramePr>
            <p:nvPr/>
          </p:nvGraphicFramePr>
          <p:xfrm>
            <a:off x="2000" y="3622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5" name="Equation" r:id="rId13" imgW="485894" imgH="219186" progId="Equation.3">
                    <p:embed/>
                  </p:oleObj>
                </mc:Choice>
                <mc:Fallback>
                  <p:oleObj name="Equation" r:id="rId13" imgW="485894" imgH="219186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" y="3622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4294" name="Object 38"/>
          <p:cNvGraphicFramePr>
            <a:graphicFrameLocks noChangeAspect="1"/>
          </p:cNvGraphicFramePr>
          <p:nvPr/>
        </p:nvGraphicFramePr>
        <p:xfrm>
          <a:off x="5486400" y="5419725"/>
          <a:ext cx="203676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15" imgW="752595" imgH="371429" progId="Equation.3">
                  <p:embed/>
                </p:oleObj>
              </mc:Choice>
              <mc:Fallback>
                <p:oleObj name="Equation" r:id="rId15" imgW="752595" imgH="371429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19725"/>
                        <a:ext cx="203676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77" grpId="0"/>
      <p:bldP spid="224279" grpId="0"/>
      <p:bldP spid="224281" grpId="0"/>
      <p:bldP spid="2242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81000" y="822325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aphicFrame>
        <p:nvGraphicFramePr>
          <p:cNvPr id="198666" name="Object 10"/>
          <p:cNvGraphicFramePr>
            <a:graphicFrameLocks noChangeAspect="1"/>
          </p:cNvGraphicFramePr>
          <p:nvPr/>
        </p:nvGraphicFramePr>
        <p:xfrm>
          <a:off x="2582863" y="2251075"/>
          <a:ext cx="25225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3" imgW="895394" imgH="219186" progId="Equation.3">
                  <p:embed/>
                </p:oleObj>
              </mc:Choice>
              <mc:Fallback>
                <p:oleObj name="Equation" r:id="rId3" imgW="895394" imgH="21918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2251075"/>
                        <a:ext cx="252253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8682" name="Group 26"/>
          <p:cNvGrpSpPr>
            <a:grpSpLocks/>
          </p:cNvGrpSpPr>
          <p:nvPr/>
        </p:nvGrpSpPr>
        <p:grpSpPr bwMode="auto">
          <a:xfrm>
            <a:off x="457200" y="1311275"/>
            <a:ext cx="4575175" cy="1065213"/>
            <a:chOff x="288" y="826"/>
            <a:chExt cx="2882" cy="671"/>
          </a:xfrm>
        </p:grpSpPr>
        <p:graphicFrame>
          <p:nvGraphicFramePr>
            <p:cNvPr id="5132" name="Object 5"/>
            <p:cNvGraphicFramePr>
              <a:graphicFrameLocks noChangeAspect="1"/>
            </p:cNvGraphicFramePr>
            <p:nvPr/>
          </p:nvGraphicFramePr>
          <p:xfrm>
            <a:off x="816" y="1091"/>
            <a:ext cx="1008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Equation" r:id="rId5" imgW="562017" imgH="219186" progId="Equation.3">
                    <p:embed/>
                  </p:oleObj>
                </mc:Choice>
                <mc:Fallback>
                  <p:oleObj name="Equation" r:id="rId5" imgW="562017" imgH="21918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091"/>
                          <a:ext cx="1008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3" name="Object 11"/>
            <p:cNvGraphicFramePr>
              <a:graphicFrameLocks noChangeAspect="1"/>
            </p:cNvGraphicFramePr>
            <p:nvPr/>
          </p:nvGraphicFramePr>
          <p:xfrm>
            <a:off x="1894" y="1174"/>
            <a:ext cx="1276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Equation" r:id="rId7" imgW="714264" imgH="171408" progId="Equation.3">
                    <p:embed/>
                  </p:oleObj>
                </mc:Choice>
                <mc:Fallback>
                  <p:oleObj name="Equation" r:id="rId7" imgW="714264" imgH="171408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4" y="1174"/>
                          <a:ext cx="1276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4" name="Rectangle 18"/>
            <p:cNvSpPr>
              <a:spLocks noChangeArrowheads="1"/>
            </p:cNvSpPr>
            <p:nvPr/>
          </p:nvSpPr>
          <p:spPr bwMode="auto">
            <a:xfrm>
              <a:off x="288" y="826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We know that</a:t>
              </a:r>
            </a:p>
          </p:txBody>
        </p:sp>
      </p:grpSp>
      <p:sp>
        <p:nvSpPr>
          <p:cNvPr id="198675" name="Rectangle 19"/>
          <p:cNvSpPr>
            <a:spLocks noChangeArrowheads="1"/>
          </p:cNvSpPr>
          <p:nvPr/>
        </p:nvSpPr>
        <p:spPr bwMode="auto">
          <a:xfrm>
            <a:off x="609600" y="3886200"/>
            <a:ext cx="7543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 the </a:t>
            </a:r>
            <a:r>
              <a:rPr lang="en-US" b="1">
                <a:solidFill>
                  <a:srgbClr val="0000FF"/>
                </a:solidFill>
                <a:latin typeface="Comic Sans MS" pitchFamily="66" charset="0"/>
              </a:rPr>
              <a:t>coefficients of the terms are </a:t>
            </a:r>
            <a:r>
              <a:rPr lang="en-US" sz="2600" b="1">
                <a:solidFill>
                  <a:srgbClr val="0000FF"/>
                </a:solidFill>
              </a:rPr>
              <a:t>1</a:t>
            </a:r>
            <a:r>
              <a:rPr lang="en-US" b="1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600" b="1">
                <a:solidFill>
                  <a:srgbClr val="0000FF"/>
                </a:solidFill>
              </a:rPr>
              <a:t>2</a:t>
            </a:r>
            <a:r>
              <a:rPr lang="en-US" b="1">
                <a:solidFill>
                  <a:srgbClr val="0000FF"/>
                </a:solidFill>
                <a:latin typeface="Comic Sans MS" pitchFamily="66" charset="0"/>
              </a:rPr>
              <a:t> and </a:t>
            </a:r>
            <a:r>
              <a:rPr lang="en-US" sz="2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8676" name="Rectangle 20"/>
          <p:cNvSpPr>
            <a:spLocks noChangeArrowheads="1"/>
          </p:cNvSpPr>
          <p:nvPr/>
        </p:nvSpPr>
        <p:spPr bwMode="auto">
          <a:xfrm>
            <a:off x="609600" y="2895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can write this as</a:t>
            </a:r>
          </a:p>
        </p:txBody>
      </p:sp>
      <p:grpSp>
        <p:nvGrpSpPr>
          <p:cNvPr id="198683" name="Group 27"/>
          <p:cNvGrpSpPr>
            <a:grpSpLocks/>
          </p:cNvGrpSpPr>
          <p:nvPr/>
        </p:nvGrpSpPr>
        <p:grpSpPr bwMode="auto">
          <a:xfrm>
            <a:off x="2590800" y="3276600"/>
            <a:ext cx="2984500" cy="644525"/>
            <a:chOff x="1632" y="2064"/>
            <a:chExt cx="1880" cy="406"/>
          </a:xfrm>
        </p:grpSpPr>
        <p:graphicFrame>
          <p:nvGraphicFramePr>
            <p:cNvPr id="5128" name="Object 21"/>
            <p:cNvGraphicFramePr>
              <a:graphicFrameLocks noChangeAspect="1"/>
            </p:cNvGraphicFramePr>
            <p:nvPr/>
          </p:nvGraphicFramePr>
          <p:xfrm>
            <a:off x="1632" y="2064"/>
            <a:ext cx="1880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quation" r:id="rId9" imgW="1057358" imgH="219186" progId="Equation.3">
                    <p:embed/>
                  </p:oleObj>
                </mc:Choice>
                <mc:Fallback>
                  <p:oleObj name="Equation" r:id="rId9" imgW="1057358" imgH="219186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064"/>
                          <a:ext cx="1880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9" name="Rectangle 22"/>
            <p:cNvSpPr>
              <a:spLocks noChangeArrowheads="1"/>
            </p:cNvSpPr>
            <p:nvPr/>
          </p:nvSpPr>
          <p:spPr bwMode="auto">
            <a:xfrm>
              <a:off x="1776" y="2125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5130" name="Rectangle 23"/>
            <p:cNvSpPr>
              <a:spLocks noChangeArrowheads="1"/>
            </p:cNvSpPr>
            <p:nvPr/>
          </p:nvSpPr>
          <p:spPr bwMode="auto">
            <a:xfrm>
              <a:off x="2448" y="2121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5131" name="Rectangle 24"/>
            <p:cNvSpPr>
              <a:spLocks noChangeArrowheads="1"/>
            </p:cNvSpPr>
            <p:nvPr/>
          </p:nvSpPr>
          <p:spPr bwMode="auto">
            <a:xfrm>
              <a:off x="3024" y="2125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FF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5" grpId="0"/>
      <p:bldP spid="1986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aphicFrame>
        <p:nvGraphicFramePr>
          <p:cNvPr id="225292" name="Object 12"/>
          <p:cNvGraphicFramePr>
            <a:graphicFrameLocks noChangeAspect="1"/>
          </p:cNvGraphicFramePr>
          <p:nvPr/>
        </p:nvGraphicFramePr>
        <p:xfrm>
          <a:off x="838200" y="1295400"/>
          <a:ext cx="11541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Equation" r:id="rId3" imgW="419218" imgH="371429" progId="Equation.3">
                  <p:embed/>
                </p:oleObj>
              </mc:Choice>
              <mc:Fallback>
                <p:oleObj name="Equation" r:id="rId3" imgW="419218" imgH="3714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115411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3" name="Rectangle 13"/>
          <p:cNvSpPr>
            <a:spLocks noChangeArrowheads="1"/>
          </p:cNvSpPr>
          <p:nvPr/>
        </p:nvSpPr>
        <p:spPr bwMode="auto">
          <a:xfrm>
            <a:off x="2151063" y="14478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can also be written as</a:t>
            </a:r>
            <a:endParaRPr lang="en-US" sz="2800" b="1">
              <a:solidFill>
                <a:schemeClr val="folHlink"/>
              </a:solidFill>
              <a:latin typeface="Arial" pitchFamily="34" charset="0"/>
            </a:endParaRPr>
          </a:p>
        </p:txBody>
      </p:sp>
      <p:graphicFrame>
        <p:nvGraphicFramePr>
          <p:cNvPr id="225294" name="Object 14"/>
          <p:cNvGraphicFramePr>
            <a:graphicFrameLocks noChangeAspect="1"/>
          </p:cNvGraphicFramePr>
          <p:nvPr/>
        </p:nvGraphicFramePr>
        <p:xfrm>
          <a:off x="5732463" y="1295400"/>
          <a:ext cx="1143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Equation" r:id="rId5" imgW="333377" imgH="219186" progId="Equation.3">
                  <p:embed/>
                </p:oleObj>
              </mc:Choice>
              <mc:Fallback>
                <p:oleObj name="Equation" r:id="rId5" imgW="333377" imgH="21918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1295400"/>
                        <a:ext cx="1143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5" name="Rectangle 15"/>
          <p:cNvSpPr>
            <a:spLocks noChangeArrowheads="1"/>
          </p:cNvSpPr>
          <p:nvPr/>
        </p:nvSpPr>
        <p:spPr bwMode="auto">
          <a:xfrm>
            <a:off x="6951663" y="144145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or</a:t>
            </a:r>
          </a:p>
        </p:txBody>
      </p:sp>
      <p:graphicFrame>
        <p:nvGraphicFramePr>
          <p:cNvPr id="225296" name="Object 16"/>
          <p:cNvGraphicFramePr>
            <a:graphicFrameLocks noChangeAspect="1"/>
          </p:cNvGraphicFramePr>
          <p:nvPr/>
        </p:nvGraphicFramePr>
        <p:xfrm>
          <a:off x="7585075" y="1219200"/>
          <a:ext cx="8143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Equation" r:id="rId7" imgW="295315" imgH="380876" progId="Equation.3">
                  <p:embed/>
                </p:oleObj>
              </mc:Choice>
              <mc:Fallback>
                <p:oleObj name="Equation" r:id="rId7" imgW="295315" imgH="38087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1219200"/>
                        <a:ext cx="8143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7" name="Line 17"/>
          <p:cNvSpPr>
            <a:spLocks noChangeShapeType="1"/>
          </p:cNvSpPr>
          <p:nvPr/>
        </p:nvSpPr>
        <p:spPr bwMode="auto">
          <a:xfrm flipV="1">
            <a:off x="5486400" y="2778125"/>
            <a:ext cx="9906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3352800" y="3006725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This notation. . . </a:t>
            </a:r>
            <a:endParaRPr lang="en-US" sz="2800" b="1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225300" name="Rectangle 20"/>
          <p:cNvSpPr>
            <a:spLocks noChangeArrowheads="1"/>
          </p:cNvSpPr>
          <p:nvPr/>
        </p:nvSpPr>
        <p:spPr bwMode="auto">
          <a:xfrm>
            <a:off x="762000" y="3349625"/>
            <a:ext cx="7467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. . . gives the number of ways that </a:t>
            </a:r>
            <a:r>
              <a:rPr lang="en-US" sz="2600" b="1"/>
              <a:t>8</a:t>
            </a:r>
            <a:r>
              <a:rPr lang="en-US" b="1">
                <a:latin typeface="Comic Sans MS" pitchFamily="66" charset="0"/>
              </a:rPr>
              <a:t> items can be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 chosen</a:t>
            </a:r>
            <a:r>
              <a:rPr lang="en-US" b="1">
                <a:solidFill>
                  <a:schemeClr val="folHlink"/>
                </a:solidFill>
                <a:latin typeface="Comic Sans MS" pitchFamily="66" charset="0"/>
              </a:rPr>
              <a:t> </a:t>
            </a:r>
            <a:r>
              <a:rPr lang="en-US" b="1">
                <a:latin typeface="Comic Sans MS" pitchFamily="66" charset="0"/>
              </a:rPr>
              <a:t>from </a:t>
            </a:r>
            <a:r>
              <a:rPr lang="en-US" sz="2600" b="1"/>
              <a:t>20</a:t>
            </a:r>
            <a:r>
              <a:rPr lang="en-US" b="1">
                <a:latin typeface="Comic Sans MS" pitchFamily="66" charset="0"/>
              </a:rPr>
              <a:t>.</a:t>
            </a:r>
            <a:endParaRPr lang="en-US" sz="2800" b="1">
              <a:solidFill>
                <a:schemeClr val="folHlink"/>
              </a:solidFill>
              <a:latin typeface="Arial" pitchFamily="34" charset="0"/>
            </a:endParaRPr>
          </a:p>
        </p:txBody>
      </p:sp>
      <p:grpSp>
        <p:nvGrpSpPr>
          <p:cNvPr id="225308" name="Group 28"/>
          <p:cNvGrpSpPr>
            <a:grpSpLocks/>
          </p:cNvGrpSpPr>
          <p:nvPr/>
        </p:nvGrpSpPr>
        <p:grpSpPr bwMode="auto">
          <a:xfrm>
            <a:off x="762000" y="5146675"/>
            <a:ext cx="7620000" cy="1187450"/>
            <a:chOff x="480" y="3197"/>
            <a:chExt cx="4800" cy="748"/>
          </a:xfrm>
        </p:grpSpPr>
        <p:sp>
          <p:nvSpPr>
            <p:cNvPr id="32788" name="Rectangle 22"/>
            <p:cNvSpPr>
              <a:spLocks noChangeArrowheads="1"/>
            </p:cNvSpPr>
            <p:nvPr/>
          </p:nvSpPr>
          <p:spPr bwMode="auto">
            <a:xfrm>
              <a:off x="480" y="3197"/>
              <a:ext cx="480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endParaRPr lang="en-US" b="1">
                <a:latin typeface="Comic Sans MS" pitchFamily="66" charset="0"/>
              </a:endParaRPr>
            </a:p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        is read as “20 C 8” or “20 choose 8”  and can be evaluated on our calculators.</a:t>
              </a:r>
            </a:p>
          </p:txBody>
        </p:sp>
        <p:graphicFrame>
          <p:nvGraphicFramePr>
            <p:cNvPr id="32789" name="Object 23"/>
            <p:cNvGraphicFramePr>
              <a:graphicFrameLocks noChangeAspect="1"/>
            </p:cNvGraphicFramePr>
            <p:nvPr/>
          </p:nvGraphicFramePr>
          <p:xfrm>
            <a:off x="560" y="3387"/>
            <a:ext cx="528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3" name="Equation" r:id="rId9" imgW="333377" imgH="219186" progId="Equation.3">
                    <p:embed/>
                  </p:oleObj>
                </mc:Choice>
                <mc:Fallback>
                  <p:oleObj name="Equation" r:id="rId9" imgW="333377" imgH="219186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" y="3387"/>
                          <a:ext cx="528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311" name="Group 31"/>
          <p:cNvGrpSpPr>
            <a:grpSpLocks/>
          </p:cNvGrpSpPr>
          <p:nvPr/>
        </p:nvGrpSpPr>
        <p:grpSpPr bwMode="auto">
          <a:xfrm>
            <a:off x="609600" y="2286000"/>
            <a:ext cx="7467600" cy="654050"/>
            <a:chOff x="384" y="1440"/>
            <a:chExt cx="4704" cy="412"/>
          </a:xfrm>
        </p:grpSpPr>
        <p:sp>
          <p:nvSpPr>
            <p:cNvPr id="32785" name="Rectangle 24"/>
            <p:cNvSpPr>
              <a:spLocks noChangeArrowheads="1"/>
            </p:cNvSpPr>
            <p:nvPr/>
          </p:nvSpPr>
          <p:spPr bwMode="auto">
            <a:xfrm>
              <a:off x="384" y="1514"/>
              <a:ext cx="41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9</a:t>
              </a:r>
              <a:r>
                <a:rPr lang="en-US" b="1" baseline="30000">
                  <a:latin typeface="Comic Sans MS" pitchFamily="66" charset="0"/>
                </a:rPr>
                <a:t>th</a:t>
              </a:r>
              <a:r>
                <a:rPr lang="en-US" b="1">
                  <a:latin typeface="Comic Sans MS" pitchFamily="66" charset="0"/>
                </a:rPr>
                <a:t> term of              is then </a:t>
              </a:r>
            </a:p>
          </p:txBody>
        </p:sp>
        <p:graphicFrame>
          <p:nvGraphicFramePr>
            <p:cNvPr id="32786" name="Object 25"/>
            <p:cNvGraphicFramePr>
              <a:graphicFrameLocks noChangeAspect="1"/>
            </p:cNvGraphicFramePr>
            <p:nvPr/>
          </p:nvGraphicFramePr>
          <p:xfrm>
            <a:off x="2055" y="1440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4" name="Equation" r:id="rId11" imgW="485894" imgH="219186" progId="Equation.3">
                    <p:embed/>
                  </p:oleObj>
                </mc:Choice>
                <mc:Fallback>
                  <p:oleObj name="Equation" r:id="rId11" imgW="485894" imgH="219186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5" y="1440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87" name="Object 26"/>
            <p:cNvGraphicFramePr>
              <a:graphicFrameLocks noChangeAspect="1"/>
            </p:cNvGraphicFramePr>
            <p:nvPr/>
          </p:nvGraphicFramePr>
          <p:xfrm>
            <a:off x="3934" y="1462"/>
            <a:ext cx="1154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5" name="Equation" r:id="rId13" imgW="676202" imgH="219186" progId="Equation.3">
                    <p:embed/>
                  </p:oleObj>
                </mc:Choice>
                <mc:Fallback>
                  <p:oleObj name="Equation" r:id="rId13" imgW="676202" imgH="219186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4" y="1462"/>
                          <a:ext cx="1154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310" name="Group 30"/>
          <p:cNvGrpSpPr>
            <a:grpSpLocks/>
          </p:cNvGrpSpPr>
          <p:nvPr/>
        </p:nvGrpSpPr>
        <p:grpSpPr bwMode="auto">
          <a:xfrm>
            <a:off x="762000" y="4114800"/>
            <a:ext cx="7924800" cy="1330325"/>
            <a:chOff x="480" y="2592"/>
            <a:chExt cx="4992" cy="838"/>
          </a:xfrm>
        </p:grpSpPr>
        <p:sp>
          <p:nvSpPr>
            <p:cNvPr id="32783" name="Rectangle 19"/>
            <p:cNvSpPr>
              <a:spLocks noChangeArrowheads="1"/>
            </p:cNvSpPr>
            <p:nvPr/>
          </p:nvSpPr>
          <p:spPr bwMode="auto">
            <a:xfrm>
              <a:off x="480" y="2592"/>
              <a:ext cx="4992" cy="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In the expansion, we are choosing the letter </a:t>
              </a:r>
              <a:r>
                <a:rPr lang="en-US" sz="2600" b="1" i="1"/>
                <a:t>b</a:t>
              </a:r>
              <a:r>
                <a:rPr lang="en-US" b="1">
                  <a:solidFill>
                    <a:schemeClr val="bg1"/>
                  </a:solidFill>
                  <a:latin typeface="Comic Sans MS" pitchFamily="66" charset="0"/>
                </a:rPr>
                <a:t> 8</a:t>
              </a:r>
              <a:r>
                <a:rPr lang="en-US" b="1">
                  <a:latin typeface="Comic Sans MS" pitchFamily="66" charset="0"/>
                </a:rPr>
                <a:t> times from the </a:t>
              </a:r>
              <a:r>
                <a:rPr lang="en-US" b="1">
                  <a:solidFill>
                    <a:schemeClr val="bg1"/>
                  </a:solidFill>
                  <a:latin typeface="Comic Sans MS" pitchFamily="66" charset="0"/>
                </a:rPr>
                <a:t>20</a:t>
              </a:r>
              <a:r>
                <a:rPr lang="en-US" b="1">
                  <a:latin typeface="Comic Sans MS" pitchFamily="66" charset="0"/>
                </a:rPr>
                <a:t> sets of brackets that make up </a:t>
              </a:r>
            </a:p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          .  ( </a:t>
              </a:r>
              <a:r>
                <a:rPr lang="en-US" sz="2600" b="1" i="1"/>
                <a:t>a</a:t>
              </a:r>
              <a:r>
                <a:rPr lang="en-US" b="1">
                  <a:latin typeface="Comic Sans MS" pitchFamily="66" charset="0"/>
                </a:rPr>
                <a:t> is chosen 12 times ).</a:t>
              </a:r>
            </a:p>
          </p:txBody>
        </p:sp>
        <p:graphicFrame>
          <p:nvGraphicFramePr>
            <p:cNvPr id="32784" name="Object 27"/>
            <p:cNvGraphicFramePr>
              <a:graphicFrameLocks noChangeAspect="1"/>
            </p:cNvGraphicFramePr>
            <p:nvPr/>
          </p:nvGraphicFramePr>
          <p:xfrm>
            <a:off x="480" y="3024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6" name="Equation" r:id="rId15" imgW="485894" imgH="219186" progId="Equation.3">
                    <p:embed/>
                  </p:oleObj>
                </mc:Choice>
                <mc:Fallback>
                  <p:oleObj name="Equation" r:id="rId15" imgW="485894" imgH="219186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3024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5312" name="Object 32"/>
          <p:cNvGraphicFramePr>
            <a:graphicFrameLocks noChangeAspect="1"/>
          </p:cNvGraphicFramePr>
          <p:nvPr/>
        </p:nvGraphicFramePr>
        <p:xfrm>
          <a:off x="8305800" y="5105400"/>
          <a:ext cx="6746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Photo Editor Photo" r:id="rId17" imgW="3371429" imgH="6857143" progId="MSPhotoEd.3">
                  <p:embed/>
                </p:oleObj>
              </mc:Choice>
              <mc:Fallback>
                <p:oleObj name="Photo Editor Photo" r:id="rId17" imgW="3371429" imgH="6857143" progId="MSPhotoEd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105400"/>
                        <a:ext cx="6746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3" grpId="0"/>
      <p:bldP spid="225295" grpId="0"/>
      <p:bldP spid="225297" grpId="0" animBg="1"/>
      <p:bldP spid="225298" grpId="0"/>
      <p:bldP spid="2253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pSp>
        <p:nvGrpSpPr>
          <p:cNvPr id="241711" name="Group 47"/>
          <p:cNvGrpSpPr>
            <a:grpSpLocks/>
          </p:cNvGrpSpPr>
          <p:nvPr/>
        </p:nvGrpSpPr>
        <p:grpSpPr bwMode="auto">
          <a:xfrm>
            <a:off x="381000" y="1168400"/>
            <a:ext cx="6324600" cy="644525"/>
            <a:chOff x="240" y="736"/>
            <a:chExt cx="3984" cy="406"/>
          </a:xfrm>
        </p:grpSpPr>
        <p:sp>
          <p:nvSpPr>
            <p:cNvPr id="33808" name="Rectangle 26"/>
            <p:cNvSpPr>
              <a:spLocks noChangeArrowheads="1"/>
            </p:cNvSpPr>
            <p:nvPr/>
          </p:nvSpPr>
          <p:spPr bwMode="auto">
            <a:xfrm>
              <a:off x="240" y="820"/>
              <a:ext cx="39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binomial expansion of             is</a:t>
              </a:r>
            </a:p>
          </p:txBody>
        </p:sp>
        <p:graphicFrame>
          <p:nvGraphicFramePr>
            <p:cNvPr id="33809" name="Object 27"/>
            <p:cNvGraphicFramePr>
              <a:graphicFrameLocks noChangeAspect="1"/>
            </p:cNvGraphicFramePr>
            <p:nvPr/>
          </p:nvGraphicFramePr>
          <p:xfrm>
            <a:off x="2784" y="736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0" name="Equation" r:id="rId3" imgW="485894" imgH="219186" progId="Equation.3">
                    <p:embed/>
                  </p:oleObj>
                </mc:Choice>
                <mc:Fallback>
                  <p:oleObj name="Equation" r:id="rId3" imgW="485894" imgH="219186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736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1692" name="Object 28"/>
          <p:cNvGraphicFramePr>
            <a:graphicFrameLocks noChangeAspect="1"/>
          </p:cNvGraphicFramePr>
          <p:nvPr/>
        </p:nvGraphicFramePr>
        <p:xfrm>
          <a:off x="533400" y="1905000"/>
          <a:ext cx="28416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5" imgW="1009579" imgH="219186" progId="Equation.3">
                  <p:embed/>
                </p:oleObj>
              </mc:Choice>
              <mc:Fallback>
                <p:oleObj name="Equation" r:id="rId5" imgW="1009579" imgH="219186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8416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94" name="Object 30"/>
          <p:cNvGraphicFramePr>
            <a:graphicFrameLocks noChangeAspect="1"/>
          </p:cNvGraphicFramePr>
          <p:nvPr/>
        </p:nvGraphicFramePr>
        <p:xfrm>
          <a:off x="5041900" y="1905000"/>
          <a:ext cx="22733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Equation" r:id="rId7" imgW="800105" imgH="219186" progId="Equation.3">
                  <p:embed/>
                </p:oleObj>
              </mc:Choice>
              <mc:Fallback>
                <p:oleObj name="Equation" r:id="rId7" imgW="800105" imgH="219186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1905000"/>
                        <a:ext cx="22733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95" name="Object 31"/>
          <p:cNvGraphicFramePr>
            <a:graphicFrameLocks noChangeAspect="1"/>
          </p:cNvGraphicFramePr>
          <p:nvPr/>
        </p:nvGraphicFramePr>
        <p:xfrm>
          <a:off x="4318000" y="2632075"/>
          <a:ext cx="44767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Equation" r:id="rId9" imgW="1590762" imgH="219186" progId="Equation.3">
                  <p:embed/>
                </p:oleObj>
              </mc:Choice>
              <mc:Fallback>
                <p:oleObj name="Equation" r:id="rId9" imgW="1590762" imgH="219186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632075"/>
                        <a:ext cx="44767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96" name="Rectangle 32"/>
          <p:cNvSpPr>
            <a:spLocks noChangeArrowheads="1"/>
          </p:cNvSpPr>
          <p:nvPr/>
        </p:nvSpPr>
        <p:spPr bwMode="auto">
          <a:xfrm>
            <a:off x="457200" y="3244850"/>
            <a:ext cx="80772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We know from Pascal’s triangle that the </a:t>
            </a:r>
            <a:r>
              <a:rPr lang="en-US" sz="2600" b="1"/>
              <a:t>1</a:t>
            </a:r>
            <a:r>
              <a:rPr lang="en-US" b="1" baseline="30000">
                <a:latin typeface="Comic Sans MS" pitchFamily="66" charset="0"/>
              </a:rPr>
              <a:t>st</a:t>
            </a:r>
            <a:r>
              <a:rPr lang="en-US" b="1">
                <a:latin typeface="Comic Sans MS" pitchFamily="66" charset="0"/>
              </a:rPr>
              <a:t> two coefficients are </a:t>
            </a:r>
            <a:r>
              <a:rPr lang="en-US" sz="2600" b="1"/>
              <a:t>1</a:t>
            </a:r>
            <a:r>
              <a:rPr lang="en-US" b="1">
                <a:latin typeface="Comic Sans MS" pitchFamily="66" charset="0"/>
              </a:rPr>
              <a:t> and </a:t>
            </a:r>
            <a:r>
              <a:rPr lang="en-US" sz="2600" b="1"/>
              <a:t>20</a:t>
            </a:r>
            <a:r>
              <a:rPr lang="en-US" b="1">
                <a:latin typeface="Comic Sans MS" pitchFamily="66" charset="0"/>
              </a:rPr>
              <a:t>, but, to complete the pattern, we can write these using the </a:t>
            </a:r>
            <a:r>
              <a:rPr lang="en-US" sz="2600" b="1" i="1"/>
              <a:t>C</a:t>
            </a:r>
            <a:r>
              <a:rPr lang="en-US" b="1">
                <a:latin typeface="Comic Sans MS" pitchFamily="66" charset="0"/>
              </a:rPr>
              <a:t> notation:</a:t>
            </a:r>
          </a:p>
        </p:txBody>
      </p:sp>
      <p:grpSp>
        <p:nvGrpSpPr>
          <p:cNvPr id="241712" name="Group 48"/>
          <p:cNvGrpSpPr>
            <a:grpSpLocks/>
          </p:cNvGrpSpPr>
          <p:nvPr/>
        </p:nvGrpSpPr>
        <p:grpSpPr bwMode="auto">
          <a:xfrm>
            <a:off x="2330450" y="4419600"/>
            <a:ext cx="4375150" cy="682625"/>
            <a:chOff x="1468" y="2857"/>
            <a:chExt cx="2756" cy="430"/>
          </a:xfrm>
        </p:grpSpPr>
        <p:graphicFrame>
          <p:nvGraphicFramePr>
            <p:cNvPr id="33805" name="Object 29"/>
            <p:cNvGraphicFramePr>
              <a:graphicFrameLocks noChangeAspect="1"/>
            </p:cNvGraphicFramePr>
            <p:nvPr/>
          </p:nvGraphicFramePr>
          <p:xfrm>
            <a:off x="1468" y="2857"/>
            <a:ext cx="980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4" name="Equation" r:id="rId11" imgW="571465" imgH="247529" progId="Equation.3">
                    <p:embed/>
                  </p:oleObj>
                </mc:Choice>
                <mc:Fallback>
                  <p:oleObj name="Equation" r:id="rId11" imgW="571465" imgH="247529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8" y="2857"/>
                          <a:ext cx="980" cy="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6" name="Rectangle 33"/>
            <p:cNvSpPr>
              <a:spLocks noChangeArrowheads="1"/>
            </p:cNvSpPr>
            <p:nvPr/>
          </p:nvSpPr>
          <p:spPr bwMode="auto">
            <a:xfrm>
              <a:off x="2592" y="292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and </a:t>
              </a:r>
            </a:p>
          </p:txBody>
        </p:sp>
        <p:graphicFrame>
          <p:nvGraphicFramePr>
            <p:cNvPr id="33807" name="Object 34"/>
            <p:cNvGraphicFramePr>
              <a:graphicFrameLocks noChangeAspect="1"/>
            </p:cNvGraphicFramePr>
            <p:nvPr/>
          </p:nvGraphicFramePr>
          <p:xfrm>
            <a:off x="3109" y="2865"/>
            <a:ext cx="1115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5" name="Equation" r:id="rId13" imgW="647588" imgH="228634" progId="Equation.3">
                    <p:embed/>
                  </p:oleObj>
                </mc:Choice>
                <mc:Fallback>
                  <p:oleObj name="Equation" r:id="rId13" imgW="647588" imgH="228634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9" y="2865"/>
                          <a:ext cx="1115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1699" name="Object 35"/>
          <p:cNvGraphicFramePr>
            <a:graphicFrameLocks noChangeAspect="1"/>
          </p:cNvGraphicFramePr>
          <p:nvPr/>
        </p:nvGraphicFramePr>
        <p:xfrm>
          <a:off x="3429000" y="1905000"/>
          <a:ext cx="15986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Equation" r:id="rId15" imgW="562017" imgH="219186" progId="Equation.3">
                  <p:embed/>
                </p:oleObj>
              </mc:Choice>
              <mc:Fallback>
                <p:oleObj name="Equation" r:id="rId15" imgW="562017" imgH="219186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05000"/>
                        <a:ext cx="15986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1710" name="Group 46"/>
          <p:cNvGrpSpPr>
            <a:grpSpLocks/>
          </p:cNvGrpSpPr>
          <p:nvPr/>
        </p:nvGrpSpPr>
        <p:grpSpPr bwMode="auto">
          <a:xfrm>
            <a:off x="533400" y="5029200"/>
            <a:ext cx="8229600" cy="1277938"/>
            <a:chOff x="336" y="3259"/>
            <a:chExt cx="5184" cy="805"/>
          </a:xfrm>
        </p:grpSpPr>
        <p:sp>
          <p:nvSpPr>
            <p:cNvPr id="33803" name="Rectangle 41"/>
            <p:cNvSpPr>
              <a:spLocks noChangeArrowheads="1"/>
            </p:cNvSpPr>
            <p:nvPr/>
          </p:nvSpPr>
          <p:spPr bwMode="auto">
            <a:xfrm>
              <a:off x="336" y="3334"/>
              <a:ext cx="5184" cy="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lnSpc>
                  <a:spcPct val="140000"/>
                </a:lnSpc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Since                        we  must define </a:t>
              </a:r>
              <a:r>
                <a:rPr lang="en-US" sz="2600" b="1"/>
                <a:t>0!</a:t>
              </a:r>
              <a:r>
                <a:rPr lang="en-US" b="1">
                  <a:latin typeface="Comic Sans MS" pitchFamily="66" charset="0"/>
                </a:rPr>
                <a:t> as equal to 1.    </a:t>
              </a:r>
            </a:p>
          </p:txBody>
        </p:sp>
        <p:graphicFrame>
          <p:nvGraphicFramePr>
            <p:cNvPr id="33804" name="Object 43"/>
            <p:cNvGraphicFramePr>
              <a:graphicFrameLocks noChangeAspect="1"/>
            </p:cNvGraphicFramePr>
            <p:nvPr/>
          </p:nvGraphicFramePr>
          <p:xfrm>
            <a:off x="966" y="3259"/>
            <a:ext cx="1722" cy="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7" name="Equation" r:id="rId17" imgW="971517" imgH="371429" progId="Equation.3">
                    <p:embed/>
                  </p:oleObj>
                </mc:Choice>
                <mc:Fallback>
                  <p:oleObj name="Equation" r:id="rId17" imgW="971517" imgH="371429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" y="3259"/>
                          <a:ext cx="1722" cy="6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2819400" y="4191000"/>
          <a:ext cx="27495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3" imgW="1019297" imgH="371429" progId="Equation.3">
                  <p:embed/>
                </p:oleObj>
              </mc:Choice>
              <mc:Fallback>
                <p:oleObj name="Equation" r:id="rId3" imgW="1019297" imgH="3714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191000"/>
                        <a:ext cx="274955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3735" name="Group 23"/>
          <p:cNvGrpSpPr>
            <a:grpSpLocks/>
          </p:cNvGrpSpPr>
          <p:nvPr/>
        </p:nvGrpSpPr>
        <p:grpSpPr bwMode="auto">
          <a:xfrm>
            <a:off x="152400" y="3124200"/>
            <a:ext cx="8839200" cy="990600"/>
            <a:chOff x="48" y="1968"/>
            <a:chExt cx="5568" cy="624"/>
          </a:xfrm>
        </p:grpSpPr>
        <p:sp>
          <p:nvSpPr>
            <p:cNvPr id="34831" name="AutoShape 22"/>
            <p:cNvSpPr>
              <a:spLocks noChangeArrowheads="1"/>
            </p:cNvSpPr>
            <p:nvPr/>
          </p:nvSpPr>
          <p:spPr bwMode="auto">
            <a:xfrm>
              <a:off x="48" y="1968"/>
              <a:ext cx="5568" cy="6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Rectangle 5"/>
            <p:cNvSpPr>
              <a:spLocks noChangeArrowheads="1"/>
            </p:cNvSpPr>
            <p:nvPr/>
          </p:nvSpPr>
          <p:spPr bwMode="auto">
            <a:xfrm>
              <a:off x="96" y="2016"/>
              <a:ext cx="5328" cy="5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FF3300"/>
                  </a:solidFill>
                  <a:latin typeface="Comic Sans MS" pitchFamily="66" charset="0"/>
                </a:rPr>
                <a:t>Tip: When finding binomial expansions, it can be useful to notice the following:</a:t>
              </a:r>
            </a:p>
          </p:txBody>
        </p:sp>
      </p:grpSp>
      <p:grpSp>
        <p:nvGrpSpPr>
          <p:cNvPr id="243737" name="Group 25"/>
          <p:cNvGrpSpPr>
            <a:grpSpLocks/>
          </p:cNvGrpSpPr>
          <p:nvPr/>
        </p:nvGrpSpPr>
        <p:grpSpPr bwMode="auto">
          <a:xfrm>
            <a:off x="533400" y="5399088"/>
            <a:ext cx="6007100" cy="773112"/>
            <a:chOff x="336" y="3401"/>
            <a:chExt cx="3784" cy="487"/>
          </a:xfrm>
        </p:grpSpPr>
        <p:graphicFrame>
          <p:nvGraphicFramePr>
            <p:cNvPr id="34828" name="Object 6"/>
            <p:cNvGraphicFramePr>
              <a:graphicFrameLocks noChangeAspect="1"/>
            </p:cNvGraphicFramePr>
            <p:nvPr/>
          </p:nvGraphicFramePr>
          <p:xfrm>
            <a:off x="1104" y="3401"/>
            <a:ext cx="720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4" name="Equation" r:id="rId5" imgW="333377" imgH="219186" progId="Equation.3">
                    <p:embed/>
                  </p:oleObj>
                </mc:Choice>
                <mc:Fallback>
                  <p:oleObj name="Equation" r:id="rId5" imgW="333377" imgH="219186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3401"/>
                          <a:ext cx="720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9" name="Rectangle 7"/>
            <p:cNvSpPr>
              <a:spLocks noChangeArrowheads="1"/>
            </p:cNvSpPr>
            <p:nvPr/>
          </p:nvSpPr>
          <p:spPr bwMode="auto">
            <a:xfrm>
              <a:off x="336" y="3449"/>
              <a:ext cx="31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So,                is equal to </a:t>
              </a:r>
            </a:p>
          </p:txBody>
        </p:sp>
        <p:graphicFrame>
          <p:nvGraphicFramePr>
            <p:cNvPr id="34830" name="Object 8"/>
            <p:cNvGraphicFramePr>
              <a:graphicFrameLocks noChangeAspect="1"/>
            </p:cNvGraphicFramePr>
            <p:nvPr/>
          </p:nvGraphicFramePr>
          <p:xfrm>
            <a:off x="3320" y="3401"/>
            <a:ext cx="800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5" name="Equation" r:id="rId7" imgW="371439" imgH="219186" progId="Equation.3">
                    <p:embed/>
                  </p:oleObj>
                </mc:Choice>
                <mc:Fallback>
                  <p:oleObj name="Equation" r:id="rId7" imgW="371439" imgH="219186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0" y="3401"/>
                          <a:ext cx="800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3736" name="Group 24"/>
          <p:cNvGrpSpPr>
            <a:grpSpLocks/>
          </p:cNvGrpSpPr>
          <p:nvPr/>
        </p:nvGrpSpPr>
        <p:grpSpPr bwMode="auto">
          <a:xfrm>
            <a:off x="304800" y="1270000"/>
            <a:ext cx="8153400" cy="1793875"/>
            <a:chOff x="192" y="800"/>
            <a:chExt cx="5136" cy="1130"/>
          </a:xfrm>
        </p:grpSpPr>
        <p:sp>
          <p:nvSpPr>
            <p:cNvPr id="34824" name="Rectangle 16"/>
            <p:cNvSpPr>
              <a:spLocks noChangeArrowheads="1"/>
            </p:cNvSpPr>
            <p:nvPr/>
          </p:nvSpPr>
          <p:spPr bwMode="auto">
            <a:xfrm>
              <a:off x="240" y="864"/>
              <a:ext cx="50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Any term of             can then be written as </a:t>
              </a:r>
            </a:p>
          </p:txBody>
        </p:sp>
        <p:graphicFrame>
          <p:nvGraphicFramePr>
            <p:cNvPr id="34825" name="Object 17"/>
            <p:cNvGraphicFramePr>
              <a:graphicFrameLocks noChangeAspect="1"/>
            </p:cNvGraphicFramePr>
            <p:nvPr/>
          </p:nvGraphicFramePr>
          <p:xfrm>
            <a:off x="1909" y="1248"/>
            <a:ext cx="134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6" name="Equation" r:id="rId9" imgW="752595" imgH="219186" progId="Equation.3">
                    <p:embed/>
                  </p:oleObj>
                </mc:Choice>
                <mc:Fallback>
                  <p:oleObj name="Equation" r:id="rId9" imgW="752595" imgH="219186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9" y="1248"/>
                          <a:ext cx="134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6" name="Object 20"/>
            <p:cNvGraphicFramePr>
              <a:graphicFrameLocks noChangeAspect="1"/>
            </p:cNvGraphicFramePr>
            <p:nvPr/>
          </p:nvGraphicFramePr>
          <p:xfrm>
            <a:off x="1559" y="800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7" name="Equation" r:id="rId11" imgW="485894" imgH="219186" progId="Equation.3">
                    <p:embed/>
                  </p:oleObj>
                </mc:Choice>
                <mc:Fallback>
                  <p:oleObj name="Equation" r:id="rId11" imgW="485894" imgH="219186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9" y="800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7" name="Rectangle 21"/>
            <p:cNvSpPr>
              <a:spLocks noChangeArrowheads="1"/>
            </p:cNvSpPr>
            <p:nvPr/>
          </p:nvSpPr>
          <p:spPr bwMode="auto">
            <a:xfrm>
              <a:off x="192" y="1622"/>
              <a:ext cx="508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where </a:t>
              </a:r>
              <a:r>
                <a:rPr lang="en-US" sz="2600" b="1" i="1"/>
                <a:t>r</a:t>
              </a:r>
              <a:r>
                <a:rPr lang="en-US" b="1">
                  <a:latin typeface="Comic Sans MS" pitchFamily="66" charset="0"/>
                </a:rPr>
                <a:t> is any integer from </a:t>
              </a:r>
              <a:r>
                <a:rPr lang="en-US" sz="2600" b="1"/>
                <a:t>0</a:t>
              </a:r>
              <a:r>
                <a:rPr lang="en-US" b="1">
                  <a:latin typeface="Comic Sans MS" pitchFamily="66" charset="0"/>
                </a:rPr>
                <a:t> to </a:t>
              </a:r>
              <a:r>
                <a:rPr lang="en-US" sz="2600" b="1"/>
                <a:t>20</a:t>
              </a:r>
              <a:r>
                <a:rPr lang="en-US" b="1">
                  <a:latin typeface="Comic Sans MS" pitchFamily="66" charset="0"/>
                </a:rPr>
                <a:t>.</a:t>
              </a:r>
            </a:p>
          </p:txBody>
        </p:sp>
      </p:grpSp>
      <p:graphicFrame>
        <p:nvGraphicFramePr>
          <p:cNvPr id="243738" name="Object 26"/>
          <p:cNvGraphicFramePr>
            <a:graphicFrameLocks noChangeAspect="1"/>
          </p:cNvGraphicFramePr>
          <p:nvPr/>
        </p:nvGraphicFramePr>
        <p:xfrm>
          <a:off x="7696200" y="4648200"/>
          <a:ext cx="9001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Photo Editor Photo" r:id="rId13" imgW="3371429" imgH="6857143" progId="MSPhotoEd.3">
                  <p:embed/>
                </p:oleObj>
              </mc:Choice>
              <mc:Fallback>
                <p:oleObj name="Photo Editor Photo" r:id="rId13" imgW="3371429" imgH="6857143" progId="MSPhotoEd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648200"/>
                        <a:ext cx="90011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04" name="Group 4"/>
          <p:cNvGrpSpPr>
            <a:grpSpLocks/>
          </p:cNvGrpSpPr>
          <p:nvPr/>
        </p:nvGrpSpPr>
        <p:grpSpPr bwMode="auto">
          <a:xfrm>
            <a:off x="381000" y="5029200"/>
            <a:ext cx="6019800" cy="644525"/>
            <a:chOff x="288" y="3168"/>
            <a:chExt cx="3792" cy="406"/>
          </a:xfrm>
        </p:grpSpPr>
        <p:sp>
          <p:nvSpPr>
            <p:cNvPr id="35855" name="Rectangle 5"/>
            <p:cNvSpPr>
              <a:spLocks noChangeArrowheads="1"/>
            </p:cNvSpPr>
            <p:nvPr/>
          </p:nvSpPr>
          <p:spPr bwMode="auto">
            <a:xfrm>
              <a:off x="288" y="3232"/>
              <a:ext cx="37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expansion of            is </a:t>
              </a:r>
            </a:p>
          </p:txBody>
        </p:sp>
        <p:graphicFrame>
          <p:nvGraphicFramePr>
            <p:cNvPr id="35856" name="Object 6"/>
            <p:cNvGraphicFramePr>
              <a:graphicFrameLocks noChangeAspect="1"/>
            </p:cNvGraphicFramePr>
            <p:nvPr/>
          </p:nvGraphicFramePr>
          <p:xfrm>
            <a:off x="2352" y="3168"/>
            <a:ext cx="807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7" name="Equation" r:id="rId3" imgW="447562" imgH="219186" progId="Equation.3">
                    <p:embed/>
                  </p:oleObj>
                </mc:Choice>
                <mc:Fallback>
                  <p:oleObj name="Equation" r:id="rId3" imgW="447562" imgH="219186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3168"/>
                          <a:ext cx="807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017" name="Group 17"/>
          <p:cNvGrpSpPr>
            <a:grpSpLocks/>
          </p:cNvGrpSpPr>
          <p:nvPr/>
        </p:nvGrpSpPr>
        <p:grpSpPr bwMode="auto">
          <a:xfrm>
            <a:off x="381000" y="3200400"/>
            <a:ext cx="8382000" cy="708025"/>
            <a:chOff x="240" y="770"/>
            <a:chExt cx="5280" cy="446"/>
          </a:xfrm>
        </p:grpSpPr>
        <p:sp>
          <p:nvSpPr>
            <p:cNvPr id="35853" name="Rectangle 9"/>
            <p:cNvSpPr>
              <a:spLocks noChangeArrowheads="1"/>
            </p:cNvSpPr>
            <p:nvPr/>
          </p:nvSpPr>
          <p:spPr bwMode="auto">
            <a:xfrm>
              <a:off x="240" y="888"/>
              <a:ext cx="52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Any term of             can be written in the form </a:t>
              </a:r>
            </a:p>
          </p:txBody>
        </p:sp>
        <p:graphicFrame>
          <p:nvGraphicFramePr>
            <p:cNvPr id="35854" name="Object 11"/>
            <p:cNvGraphicFramePr>
              <a:graphicFrameLocks noChangeAspect="1"/>
            </p:cNvGraphicFramePr>
            <p:nvPr/>
          </p:nvGraphicFramePr>
          <p:xfrm>
            <a:off x="1824" y="770"/>
            <a:ext cx="910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8" name="Equation" r:id="rId5" imgW="485894" imgH="228634" progId="Equation.3">
                    <p:embed/>
                  </p:oleObj>
                </mc:Choice>
                <mc:Fallback>
                  <p:oleObj name="Equation" r:id="rId5" imgW="485894" imgH="228634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770"/>
                          <a:ext cx="910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12" name="Rectangle 12"/>
          <p:cNvSpPr>
            <a:spLocks noChangeArrowheads="1"/>
          </p:cNvSpPr>
          <p:nvPr/>
        </p:nvSpPr>
        <p:spPr bwMode="auto">
          <a:xfrm>
            <a:off x="914400" y="4559300"/>
            <a:ext cx="5791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where </a:t>
            </a:r>
            <a:r>
              <a:rPr lang="en-US" sz="2600" b="1" i="1"/>
              <a:t>r</a:t>
            </a:r>
            <a:r>
              <a:rPr lang="en-US" b="1">
                <a:latin typeface="Comic Sans MS" pitchFamily="66" charset="0"/>
              </a:rPr>
              <a:t> is any integer from </a:t>
            </a:r>
            <a:r>
              <a:rPr lang="en-US" sz="2600" b="1"/>
              <a:t>0</a:t>
            </a:r>
            <a:r>
              <a:rPr lang="en-US" b="1">
                <a:latin typeface="Comic Sans MS" pitchFamily="66" charset="0"/>
              </a:rPr>
              <a:t> to </a:t>
            </a:r>
            <a:r>
              <a:rPr lang="en-US" sz="2600" b="1" i="1"/>
              <a:t>n</a:t>
            </a:r>
            <a:r>
              <a:rPr lang="en-US" b="1">
                <a:latin typeface="Comic Sans MS" pitchFamily="66" charset="0"/>
              </a:rPr>
              <a:t>.</a:t>
            </a:r>
          </a:p>
        </p:txBody>
      </p:sp>
      <p:graphicFrame>
        <p:nvGraphicFramePr>
          <p:cNvPr id="256014" name="Object 14"/>
          <p:cNvGraphicFramePr>
            <a:graphicFrameLocks noChangeAspect="1"/>
          </p:cNvGraphicFramePr>
          <p:nvPr/>
        </p:nvGraphicFramePr>
        <p:xfrm>
          <a:off x="3435350" y="3927475"/>
          <a:ext cx="19907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7" imgW="704816" imgH="228634" progId="Equation.3">
                  <p:embed/>
                </p:oleObj>
              </mc:Choice>
              <mc:Fallback>
                <p:oleObj name="Equation" r:id="rId7" imgW="704816" imgH="228634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3927475"/>
                        <a:ext cx="199072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18"/>
          <p:cNvSpPr>
            <a:spLocks noChangeArrowheads="1"/>
          </p:cNvSpPr>
          <p:nvPr/>
        </p:nvSpPr>
        <p:spPr bwMode="auto">
          <a:xfrm>
            <a:off x="381000" y="868363"/>
            <a:ext cx="25146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Generalizations</a:t>
            </a:r>
          </a:p>
        </p:txBody>
      </p:sp>
      <p:grpSp>
        <p:nvGrpSpPr>
          <p:cNvPr id="256020" name="Group 20"/>
          <p:cNvGrpSpPr>
            <a:grpSpLocks/>
          </p:cNvGrpSpPr>
          <p:nvPr/>
        </p:nvGrpSpPr>
        <p:grpSpPr bwMode="auto">
          <a:xfrm>
            <a:off x="381000" y="1177925"/>
            <a:ext cx="8077200" cy="955675"/>
            <a:chOff x="240" y="864"/>
            <a:chExt cx="5088" cy="602"/>
          </a:xfrm>
        </p:grpSpPr>
        <p:sp>
          <p:nvSpPr>
            <p:cNvPr id="35851" name="Rectangle 21"/>
            <p:cNvSpPr>
              <a:spLocks noChangeArrowheads="1"/>
            </p:cNvSpPr>
            <p:nvPr/>
          </p:nvSpPr>
          <p:spPr bwMode="auto">
            <a:xfrm>
              <a:off x="240" y="928"/>
              <a:ext cx="508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binomial expansion of            in ascending powers of </a:t>
              </a:r>
              <a:r>
                <a:rPr lang="en-US" sz="2600" b="1" i="1"/>
                <a:t>x</a:t>
              </a:r>
              <a:r>
                <a:rPr lang="en-US" b="1">
                  <a:latin typeface="Comic Sans MS" pitchFamily="66" charset="0"/>
                </a:rPr>
                <a:t> is given by</a:t>
              </a:r>
            </a:p>
          </p:txBody>
        </p:sp>
        <p:graphicFrame>
          <p:nvGraphicFramePr>
            <p:cNvPr id="35852" name="Object 22"/>
            <p:cNvGraphicFramePr>
              <a:graphicFrameLocks noChangeAspect="1"/>
            </p:cNvGraphicFramePr>
            <p:nvPr/>
          </p:nvGraphicFramePr>
          <p:xfrm>
            <a:off x="3072" y="864"/>
            <a:ext cx="807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0" name="Equation" r:id="rId9" imgW="447562" imgH="219186" progId="Equation.3">
                    <p:embed/>
                  </p:oleObj>
                </mc:Choice>
                <mc:Fallback>
                  <p:oleObj name="Equation" r:id="rId9" imgW="447562" imgH="219186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864"/>
                          <a:ext cx="807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6023" name="Object 23"/>
          <p:cNvGraphicFramePr>
            <a:graphicFrameLocks noChangeAspect="1"/>
          </p:cNvGraphicFramePr>
          <p:nvPr/>
        </p:nvGraphicFramePr>
        <p:xfrm>
          <a:off x="914400" y="1963738"/>
          <a:ext cx="7974013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Equation" r:id="rId11" imgW="2838428" imgH="457267" progId="Equation.3">
                  <p:embed/>
                </p:oleObj>
              </mc:Choice>
              <mc:Fallback>
                <p:oleObj name="Equation" r:id="rId11" imgW="2838428" imgH="457267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63738"/>
                        <a:ext cx="7974013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8" name="Object 28"/>
          <p:cNvGraphicFramePr>
            <a:graphicFrameLocks noChangeAspect="1"/>
          </p:cNvGraphicFramePr>
          <p:nvPr/>
        </p:nvGraphicFramePr>
        <p:xfrm>
          <a:off x="838200" y="5516563"/>
          <a:ext cx="79248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Equation" r:id="rId13" imgW="2933717" imgH="228634" progId="Equation.3">
                  <p:embed/>
                </p:oleObj>
              </mc:Choice>
              <mc:Fallback>
                <p:oleObj name="Equation" r:id="rId13" imgW="2933717" imgH="228634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516563"/>
                        <a:ext cx="7924800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29" name="Picture 29" descr="159974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67200"/>
            <a:ext cx="990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72" name="Group 32"/>
          <p:cNvGrpSpPr>
            <a:grpSpLocks/>
          </p:cNvGrpSpPr>
          <p:nvPr/>
        </p:nvGrpSpPr>
        <p:grpSpPr bwMode="auto">
          <a:xfrm>
            <a:off x="457200" y="1295400"/>
            <a:ext cx="8077200" cy="923925"/>
            <a:chOff x="288" y="816"/>
            <a:chExt cx="5088" cy="582"/>
          </a:xfrm>
        </p:grpSpPr>
        <p:sp>
          <p:nvSpPr>
            <p:cNvPr id="36881" name="Rectangle 4"/>
            <p:cNvSpPr>
              <a:spLocks noChangeArrowheads="1"/>
            </p:cNvSpPr>
            <p:nvPr/>
          </p:nvSpPr>
          <p:spPr bwMode="auto">
            <a:xfrm>
              <a:off x="288" y="816"/>
              <a:ext cx="508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e.g.3  Find the first 4 terms in the expansion of</a:t>
              </a:r>
            </a:p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	            in ascending powers of </a:t>
              </a:r>
              <a:r>
                <a:rPr lang="en-US" sz="2600" b="1" i="1"/>
                <a:t>x</a:t>
              </a:r>
              <a:r>
                <a:rPr lang="en-US" b="1">
                  <a:latin typeface="Comic Sans MS" pitchFamily="66" charset="0"/>
                </a:rPr>
                <a:t>.</a:t>
              </a:r>
            </a:p>
          </p:txBody>
        </p:sp>
        <p:graphicFrame>
          <p:nvGraphicFramePr>
            <p:cNvPr id="36882" name="Object 5"/>
            <p:cNvGraphicFramePr>
              <a:graphicFrameLocks noChangeAspect="1"/>
            </p:cNvGraphicFramePr>
            <p:nvPr/>
          </p:nvGraphicFramePr>
          <p:xfrm>
            <a:off x="1019" y="992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3" name="Equation" r:id="rId3" imgW="485894" imgH="219186" progId="Equation.3">
                    <p:embed/>
                  </p:oleObj>
                </mc:Choice>
                <mc:Fallback>
                  <p:oleObj name="Equation" r:id="rId3" imgW="485894" imgH="21918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9" y="992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0659" name="Object 19"/>
          <p:cNvGraphicFramePr>
            <a:graphicFrameLocks noChangeAspect="1"/>
          </p:cNvGraphicFramePr>
          <p:nvPr/>
        </p:nvGraphicFramePr>
        <p:xfrm>
          <a:off x="6096000" y="2743200"/>
          <a:ext cx="22066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Equation" r:id="rId5" imgW="780939" imgH="266694" progId="Equation.3">
                  <p:embed/>
                </p:oleObj>
              </mc:Choice>
              <mc:Fallback>
                <p:oleObj name="Equation" r:id="rId5" imgW="780939" imgH="266694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43200"/>
                        <a:ext cx="2206625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21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pSp>
        <p:nvGrpSpPr>
          <p:cNvPr id="240673" name="Group 33"/>
          <p:cNvGrpSpPr>
            <a:grpSpLocks/>
          </p:cNvGrpSpPr>
          <p:nvPr/>
        </p:nvGrpSpPr>
        <p:grpSpPr bwMode="auto">
          <a:xfrm>
            <a:off x="457200" y="2286000"/>
            <a:ext cx="1870075" cy="1214438"/>
            <a:chOff x="288" y="1561"/>
            <a:chExt cx="1178" cy="765"/>
          </a:xfrm>
        </p:grpSpPr>
        <p:sp>
          <p:nvSpPr>
            <p:cNvPr id="36879" name="Rectangle 9"/>
            <p:cNvSpPr>
              <a:spLocks noChangeArrowheads="1"/>
            </p:cNvSpPr>
            <p:nvPr/>
          </p:nvSpPr>
          <p:spPr bwMode="auto">
            <a:xfrm>
              <a:off x="288" y="1561"/>
              <a:ext cx="96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549400" indent="-1549400" eaLnBrk="1" hangingPunct="1">
                <a:lnSpc>
                  <a:spcPct val="120000"/>
                </a:lnSpc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Solution:</a:t>
              </a:r>
            </a:p>
          </p:txBody>
        </p:sp>
        <p:graphicFrame>
          <p:nvGraphicFramePr>
            <p:cNvPr id="36880" name="Object 23"/>
            <p:cNvGraphicFramePr>
              <a:graphicFrameLocks noChangeAspect="1"/>
            </p:cNvGraphicFramePr>
            <p:nvPr/>
          </p:nvGraphicFramePr>
          <p:xfrm>
            <a:off x="347" y="1920"/>
            <a:ext cx="1119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5" name="Equation" r:id="rId7" imgW="628692" imgH="219186" progId="Equation.3">
                    <p:embed/>
                  </p:oleObj>
                </mc:Choice>
                <mc:Fallback>
                  <p:oleObj name="Equation" r:id="rId7" imgW="628692" imgH="219186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" y="1920"/>
                          <a:ext cx="1119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0665" name="Object 25"/>
          <p:cNvGraphicFramePr>
            <a:graphicFrameLocks noChangeAspect="1"/>
          </p:cNvGraphicFramePr>
          <p:nvPr/>
        </p:nvGraphicFramePr>
        <p:xfrm>
          <a:off x="2590800" y="2860675"/>
          <a:ext cx="13144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9" imgW="457280" imgH="219186" progId="Equation.3">
                  <p:embed/>
                </p:oleObj>
              </mc:Choice>
              <mc:Fallback>
                <p:oleObj name="Equation" r:id="rId9" imgW="457280" imgH="219186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60675"/>
                        <a:ext cx="13144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70" name="Object 30"/>
          <p:cNvGraphicFramePr>
            <a:graphicFrameLocks noChangeAspect="1"/>
          </p:cNvGraphicFramePr>
          <p:nvPr/>
        </p:nvGraphicFramePr>
        <p:xfrm>
          <a:off x="4114800" y="2860675"/>
          <a:ext cx="19208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Equation" r:id="rId11" imgW="676202" imgH="219186" progId="Equation.3">
                  <p:embed/>
                </p:oleObj>
              </mc:Choice>
              <mc:Fallback>
                <p:oleObj name="Equation" r:id="rId11" imgW="676202" imgH="219186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60675"/>
                        <a:ext cx="19208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71" name="Object 31"/>
          <p:cNvGraphicFramePr>
            <a:graphicFrameLocks noChangeAspect="1"/>
          </p:cNvGraphicFramePr>
          <p:nvPr/>
        </p:nvGraphicFramePr>
        <p:xfrm>
          <a:off x="5397500" y="3581400"/>
          <a:ext cx="30607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Equation" r:id="rId13" imgW="1085972" imgH="257247" progId="Equation.3">
                  <p:embed/>
                </p:oleObj>
              </mc:Choice>
              <mc:Fallback>
                <p:oleObj name="Equation" r:id="rId13" imgW="1085972" imgH="257247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581400"/>
                        <a:ext cx="30607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76" name="Object 36"/>
          <p:cNvGraphicFramePr>
            <a:graphicFrameLocks noChangeAspect="1"/>
          </p:cNvGraphicFramePr>
          <p:nvPr/>
        </p:nvGraphicFramePr>
        <p:xfrm>
          <a:off x="1998663" y="4360863"/>
          <a:ext cx="7810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Equation" r:id="rId15" imgW="266702" imgH="171408" progId="Equation.3">
                  <p:embed/>
                </p:oleObj>
              </mc:Choice>
              <mc:Fallback>
                <p:oleObj name="Equation" r:id="rId15" imgW="266702" imgH="171408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4360863"/>
                        <a:ext cx="78105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77" name="Object 37"/>
          <p:cNvGraphicFramePr>
            <a:graphicFrameLocks noChangeAspect="1"/>
          </p:cNvGraphicFramePr>
          <p:nvPr/>
        </p:nvGraphicFramePr>
        <p:xfrm>
          <a:off x="2741613" y="4343400"/>
          <a:ext cx="11715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Equation" r:id="rId17" imgW="409500" imgH="171408" progId="Equation.3">
                  <p:embed/>
                </p:oleObj>
              </mc:Choice>
              <mc:Fallback>
                <p:oleObj name="Equation" r:id="rId17" imgW="409500" imgH="171408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4343400"/>
                        <a:ext cx="11715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78" name="Object 38"/>
          <p:cNvGraphicFramePr>
            <a:graphicFrameLocks noChangeAspect="1"/>
          </p:cNvGraphicFramePr>
          <p:nvPr/>
        </p:nvGraphicFramePr>
        <p:xfrm>
          <a:off x="4011613" y="4216400"/>
          <a:ext cx="15255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Equation" r:id="rId19" imgW="533403" imgH="219186" progId="Equation.3">
                  <p:embed/>
                </p:oleObj>
              </mc:Choice>
              <mc:Fallback>
                <p:oleObj name="Equation" r:id="rId19" imgW="533403" imgH="219186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4216400"/>
                        <a:ext cx="152558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79" name="Object 39"/>
          <p:cNvGraphicFramePr>
            <a:graphicFrameLocks noChangeAspect="1"/>
          </p:cNvGraphicFramePr>
          <p:nvPr/>
        </p:nvGraphicFramePr>
        <p:xfrm>
          <a:off x="5640388" y="4216400"/>
          <a:ext cx="25892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Equation" r:id="rId21" imgW="914290" imgH="219186" progId="Equation.3">
                  <p:embed/>
                </p:oleObj>
              </mc:Choice>
              <mc:Fallback>
                <p:oleObj name="Equation" r:id="rId21" imgW="914290" imgH="219186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4216400"/>
                        <a:ext cx="25892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0681" name="Picture 41" descr="1599742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990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0682" name="Object 42"/>
          <p:cNvGraphicFramePr>
            <a:graphicFrameLocks noChangeAspect="1"/>
          </p:cNvGraphicFramePr>
          <p:nvPr/>
        </p:nvGraphicFramePr>
        <p:xfrm>
          <a:off x="381000" y="3657600"/>
          <a:ext cx="9001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Photo Editor Photo" r:id="rId24" imgW="3371429" imgH="6857143" progId="MSPhotoEd.3">
                  <p:embed/>
                </p:oleObj>
              </mc:Choice>
              <mc:Fallback>
                <p:oleObj name="Photo Editor Photo" r:id="rId24" imgW="3371429" imgH="6857143" progId="MSPhotoEd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57600"/>
                        <a:ext cx="90011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709" name="Group 21"/>
          <p:cNvGrpSpPr>
            <a:grpSpLocks/>
          </p:cNvGrpSpPr>
          <p:nvPr/>
        </p:nvGrpSpPr>
        <p:grpSpPr bwMode="auto">
          <a:xfrm>
            <a:off x="457200" y="1254125"/>
            <a:ext cx="8280400" cy="955675"/>
            <a:chOff x="288" y="752"/>
            <a:chExt cx="5216" cy="602"/>
          </a:xfrm>
        </p:grpSpPr>
        <p:sp>
          <p:nvSpPr>
            <p:cNvPr id="37904" name="Rectangle 3"/>
            <p:cNvSpPr>
              <a:spLocks noChangeArrowheads="1"/>
            </p:cNvSpPr>
            <p:nvPr/>
          </p:nvSpPr>
          <p:spPr bwMode="auto">
            <a:xfrm>
              <a:off x="288" y="816"/>
              <a:ext cx="508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e.g.4  Find the 5</a:t>
              </a:r>
              <a:r>
                <a:rPr lang="en-US" b="1" baseline="30000">
                  <a:latin typeface="Comic Sans MS" pitchFamily="66" charset="0"/>
                </a:rPr>
                <a:t>th</a:t>
              </a:r>
              <a:r>
                <a:rPr lang="en-US" b="1">
                  <a:latin typeface="Comic Sans MS" pitchFamily="66" charset="0"/>
                </a:rPr>
                <a:t> term of the expansion of</a:t>
              </a:r>
            </a:p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	in ascending powers of </a:t>
              </a:r>
              <a:r>
                <a:rPr lang="en-US" sz="2600" b="1" i="1"/>
                <a:t>x</a:t>
              </a:r>
              <a:r>
                <a:rPr lang="en-US" b="1">
                  <a:latin typeface="Comic Sans MS" pitchFamily="66" charset="0"/>
                </a:rPr>
                <a:t>.</a:t>
              </a:r>
            </a:p>
          </p:txBody>
        </p:sp>
        <p:graphicFrame>
          <p:nvGraphicFramePr>
            <p:cNvPr id="37905" name="Object 4"/>
            <p:cNvGraphicFramePr>
              <a:graphicFrameLocks noChangeAspect="1"/>
            </p:cNvGraphicFramePr>
            <p:nvPr/>
          </p:nvGraphicFramePr>
          <p:xfrm>
            <a:off x="4608" y="752"/>
            <a:ext cx="896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6" name="Equation" r:id="rId3" imgW="495341" imgH="219186" progId="Equation.3">
                    <p:embed/>
                  </p:oleObj>
                </mc:Choice>
                <mc:Fallback>
                  <p:oleObj name="Equation" r:id="rId3" imgW="495341" imgH="219186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752"/>
                          <a:ext cx="896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2701" name="Object 13"/>
          <p:cNvGraphicFramePr>
            <a:graphicFrameLocks noChangeAspect="1"/>
          </p:cNvGraphicFramePr>
          <p:nvPr/>
        </p:nvGraphicFramePr>
        <p:xfrm>
          <a:off x="3124200" y="3124200"/>
          <a:ext cx="20288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Equation" r:id="rId5" imgW="714264" imgH="257247" progId="Equation.3">
                  <p:embed/>
                </p:oleObj>
              </mc:Choice>
              <mc:Fallback>
                <p:oleObj name="Equation" r:id="rId5" imgW="714264" imgH="257247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24200"/>
                        <a:ext cx="20288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2711" name="Group 23"/>
          <p:cNvGrpSpPr>
            <a:grpSpLocks/>
          </p:cNvGrpSpPr>
          <p:nvPr/>
        </p:nvGrpSpPr>
        <p:grpSpPr bwMode="auto">
          <a:xfrm>
            <a:off x="457200" y="2311400"/>
            <a:ext cx="5638800" cy="584200"/>
            <a:chOff x="288" y="1456"/>
            <a:chExt cx="3552" cy="368"/>
          </a:xfrm>
        </p:grpSpPr>
        <p:sp>
          <p:nvSpPr>
            <p:cNvPr id="37902" name="Rectangle 5"/>
            <p:cNvSpPr>
              <a:spLocks noChangeArrowheads="1"/>
            </p:cNvSpPr>
            <p:nvPr/>
          </p:nvSpPr>
          <p:spPr bwMode="auto">
            <a:xfrm>
              <a:off x="288" y="1536"/>
              <a:ext cx="3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Solution: The 5th term contains </a:t>
              </a:r>
            </a:p>
          </p:txBody>
        </p:sp>
        <p:graphicFrame>
          <p:nvGraphicFramePr>
            <p:cNvPr id="37903" name="Object 14"/>
            <p:cNvGraphicFramePr>
              <a:graphicFrameLocks noChangeAspect="1"/>
            </p:cNvGraphicFramePr>
            <p:nvPr/>
          </p:nvGraphicFramePr>
          <p:xfrm>
            <a:off x="3408" y="1456"/>
            <a:ext cx="336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8" name="Equation" r:id="rId7" imgW="180860" imgH="190573" progId="Equation.3">
                    <p:embed/>
                  </p:oleObj>
                </mc:Choice>
                <mc:Fallback>
                  <p:oleObj name="Equation" r:id="rId7" imgW="180860" imgH="190573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456"/>
                          <a:ext cx="336" cy="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893" name="Rectangle 15"/>
          <p:cNvSpPr>
            <a:spLocks noChangeArrowheads="1"/>
          </p:cNvSpPr>
          <p:nvPr/>
        </p:nvSpPr>
        <p:spPr bwMode="auto">
          <a:xfrm>
            <a:off x="381000" y="806450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sp>
        <p:nvSpPr>
          <p:cNvPr id="242704" name="Rectangle 16"/>
          <p:cNvSpPr>
            <a:spLocks noChangeArrowheads="1"/>
          </p:cNvSpPr>
          <p:nvPr/>
        </p:nvSpPr>
        <p:spPr bwMode="auto">
          <a:xfrm>
            <a:off x="609600" y="3048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It is</a:t>
            </a:r>
          </a:p>
        </p:txBody>
      </p:sp>
      <p:graphicFrame>
        <p:nvGraphicFramePr>
          <p:cNvPr id="242707" name="Object 19"/>
          <p:cNvGraphicFramePr>
            <a:graphicFrameLocks noChangeAspect="1"/>
          </p:cNvGraphicFramePr>
          <p:nvPr/>
        </p:nvGraphicFramePr>
        <p:xfrm>
          <a:off x="3071813" y="4092575"/>
          <a:ext cx="21351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9" imgW="752595" imgH="219186" progId="Equation.3">
                  <p:embed/>
                </p:oleObj>
              </mc:Choice>
              <mc:Fallback>
                <p:oleObj name="Equation" r:id="rId9" imgW="752595" imgH="219186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4092575"/>
                        <a:ext cx="213518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8" name="Object 20"/>
          <p:cNvGraphicFramePr>
            <a:graphicFrameLocks noChangeAspect="1"/>
          </p:cNvGraphicFramePr>
          <p:nvPr/>
        </p:nvGraphicFramePr>
        <p:xfrm>
          <a:off x="3048000" y="4953000"/>
          <a:ext cx="19923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Equation" r:id="rId11" imgW="704816" imgH="219186" progId="Equation.3">
                  <p:embed/>
                </p:oleObj>
              </mc:Choice>
              <mc:Fallback>
                <p:oleObj name="Equation" r:id="rId11" imgW="704816" imgH="219186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53000"/>
                        <a:ext cx="19923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2715" name="Group 27"/>
          <p:cNvGrpSpPr>
            <a:grpSpLocks/>
          </p:cNvGrpSpPr>
          <p:nvPr/>
        </p:nvGrpSpPr>
        <p:grpSpPr bwMode="auto">
          <a:xfrm>
            <a:off x="3962400" y="3429000"/>
            <a:ext cx="4724400" cy="1431925"/>
            <a:chOff x="2496" y="2160"/>
            <a:chExt cx="2976" cy="902"/>
          </a:xfrm>
        </p:grpSpPr>
        <p:sp>
          <p:nvSpPr>
            <p:cNvPr id="37899" name="Line 24"/>
            <p:cNvSpPr>
              <a:spLocks noChangeShapeType="1"/>
            </p:cNvSpPr>
            <p:nvPr/>
          </p:nvSpPr>
          <p:spPr bwMode="auto">
            <a:xfrm flipH="1" flipV="1">
              <a:off x="3264" y="2160"/>
              <a:ext cx="672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Line 25"/>
            <p:cNvSpPr>
              <a:spLocks noChangeShapeType="1"/>
            </p:cNvSpPr>
            <p:nvPr/>
          </p:nvSpPr>
          <p:spPr bwMode="auto">
            <a:xfrm flipH="1" flipV="1">
              <a:off x="2496" y="2400"/>
              <a:ext cx="144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Rectangle 26"/>
            <p:cNvSpPr>
              <a:spLocks noChangeArrowheads="1"/>
            </p:cNvSpPr>
            <p:nvPr/>
          </p:nvSpPr>
          <p:spPr bwMode="auto">
            <a:xfrm>
              <a:off x="3888" y="2314"/>
              <a:ext cx="158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FF3300"/>
                  </a:solidFill>
                  <a:latin typeface="Comic Sans MS" pitchFamily="66" charset="0"/>
                </a:rPr>
                <a:t>These numbers will always be the same.</a:t>
              </a:r>
            </a:p>
          </p:txBody>
        </p:sp>
      </p:grpSp>
      <p:graphicFrame>
        <p:nvGraphicFramePr>
          <p:cNvPr id="242716" name="Object 28"/>
          <p:cNvGraphicFramePr>
            <a:graphicFrameLocks noChangeAspect="1"/>
          </p:cNvGraphicFramePr>
          <p:nvPr/>
        </p:nvGraphicFramePr>
        <p:xfrm>
          <a:off x="762000" y="3657600"/>
          <a:ext cx="9001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Photo Editor Photo" r:id="rId13" imgW="3371429" imgH="6857143" progId="MSPhotoEd.3">
                  <p:embed/>
                </p:oleObj>
              </mc:Choice>
              <mc:Fallback>
                <p:oleObj name="Photo Editor Photo" r:id="rId13" imgW="3371429" imgH="6857143" progId="MSPhotoEd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90011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0" name="Group 20"/>
          <p:cNvGrpSpPr>
            <a:grpSpLocks/>
          </p:cNvGrpSpPr>
          <p:nvPr/>
        </p:nvGrpSpPr>
        <p:grpSpPr bwMode="auto">
          <a:xfrm>
            <a:off x="381000" y="1355725"/>
            <a:ext cx="8077200" cy="955675"/>
            <a:chOff x="240" y="864"/>
            <a:chExt cx="5088" cy="602"/>
          </a:xfrm>
        </p:grpSpPr>
        <p:sp>
          <p:nvSpPr>
            <p:cNvPr id="38924" name="Rectangle 4"/>
            <p:cNvSpPr>
              <a:spLocks noChangeArrowheads="1"/>
            </p:cNvSpPr>
            <p:nvPr/>
          </p:nvSpPr>
          <p:spPr bwMode="auto">
            <a:xfrm>
              <a:off x="240" y="928"/>
              <a:ext cx="508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binomial expansion of            in ascending powers of </a:t>
              </a:r>
              <a:r>
                <a:rPr lang="en-US" sz="2600" b="1" i="1"/>
                <a:t>x</a:t>
              </a:r>
              <a:r>
                <a:rPr lang="en-US" b="1">
                  <a:latin typeface="Comic Sans MS" pitchFamily="66" charset="0"/>
                </a:rPr>
                <a:t> is given by</a:t>
              </a:r>
            </a:p>
          </p:txBody>
        </p:sp>
        <p:graphicFrame>
          <p:nvGraphicFramePr>
            <p:cNvPr id="38925" name="Object 5"/>
            <p:cNvGraphicFramePr>
              <a:graphicFrameLocks noChangeAspect="1"/>
            </p:cNvGraphicFramePr>
            <p:nvPr/>
          </p:nvGraphicFramePr>
          <p:xfrm>
            <a:off x="3072" y="864"/>
            <a:ext cx="807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6" name="Equation" r:id="rId3" imgW="447562" imgH="219186" progId="Equation.3">
                    <p:embed/>
                  </p:oleObj>
                </mc:Choice>
                <mc:Fallback>
                  <p:oleObj name="Equation" r:id="rId3" imgW="447562" imgH="21918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864"/>
                          <a:ext cx="807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5766" name="Object 6"/>
          <p:cNvGraphicFramePr>
            <a:graphicFrameLocks noChangeAspect="1"/>
          </p:cNvGraphicFramePr>
          <p:nvPr/>
        </p:nvGraphicFramePr>
        <p:xfrm>
          <a:off x="762000" y="2176463"/>
          <a:ext cx="7974013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5" imgW="2838428" imgH="457267" progId="Equation.3">
                  <p:embed/>
                </p:oleObj>
              </mc:Choice>
              <mc:Fallback>
                <p:oleObj name="Equation" r:id="rId5" imgW="2838428" imgH="45726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76463"/>
                        <a:ext cx="7974013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3352800" y="838200"/>
            <a:ext cx="25146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algn="ctr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SUMMARY</a:t>
            </a:r>
            <a:endParaRPr lang="en-US" sz="2600" b="1" i="1"/>
          </a:p>
        </p:txBody>
      </p:sp>
      <p:grpSp>
        <p:nvGrpSpPr>
          <p:cNvPr id="245782" name="Group 22"/>
          <p:cNvGrpSpPr>
            <a:grpSpLocks/>
          </p:cNvGrpSpPr>
          <p:nvPr/>
        </p:nvGrpSpPr>
        <p:grpSpPr bwMode="auto">
          <a:xfrm>
            <a:off x="457200" y="3505200"/>
            <a:ext cx="6037263" cy="646113"/>
            <a:chOff x="288" y="2352"/>
            <a:chExt cx="3803" cy="407"/>
          </a:xfrm>
        </p:grpSpPr>
        <p:sp>
          <p:nvSpPr>
            <p:cNvPr id="38922" name="Rectangle 14"/>
            <p:cNvSpPr>
              <a:spLocks noChangeArrowheads="1"/>
            </p:cNvSpPr>
            <p:nvPr/>
          </p:nvSpPr>
          <p:spPr bwMode="auto">
            <a:xfrm>
              <a:off x="288" y="2400"/>
              <a:ext cx="28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( </a:t>
              </a:r>
              <a:r>
                <a:rPr lang="en-US" sz="2600" b="1" i="1"/>
                <a:t>r + </a:t>
              </a:r>
              <a:r>
                <a:rPr lang="en-US" sz="2600" b="1"/>
                <a:t>1</a:t>
              </a:r>
              <a:r>
                <a:rPr lang="en-US" sz="2600" b="1" i="1"/>
                <a:t> ) </a:t>
              </a:r>
              <a:r>
                <a:rPr lang="en-US" b="1" baseline="30000">
                  <a:latin typeface="Comic Sans MS" pitchFamily="66" charset="0"/>
                </a:rPr>
                <a:t>th</a:t>
              </a:r>
              <a:r>
                <a:rPr lang="en-US" b="1">
                  <a:latin typeface="Comic Sans MS" pitchFamily="66" charset="0"/>
                </a:rPr>
                <a:t> term is</a:t>
              </a:r>
            </a:p>
          </p:txBody>
        </p:sp>
        <p:graphicFrame>
          <p:nvGraphicFramePr>
            <p:cNvPr id="38923" name="Object 15"/>
            <p:cNvGraphicFramePr>
              <a:graphicFrameLocks noChangeAspect="1"/>
            </p:cNvGraphicFramePr>
            <p:nvPr/>
          </p:nvGraphicFramePr>
          <p:xfrm>
            <a:off x="2880" y="2352"/>
            <a:ext cx="1211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8" name="Equation" r:id="rId7" imgW="676202" imgH="219186" progId="Equation.3">
                    <p:embed/>
                  </p:oleObj>
                </mc:Choice>
                <mc:Fallback>
                  <p:oleObj name="Equation" r:id="rId7" imgW="676202" imgH="219186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352"/>
                          <a:ext cx="1211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779" name="Group 19"/>
          <p:cNvGrpSpPr>
            <a:grpSpLocks/>
          </p:cNvGrpSpPr>
          <p:nvPr/>
        </p:nvGrpSpPr>
        <p:grpSpPr bwMode="auto">
          <a:xfrm>
            <a:off x="457200" y="4232275"/>
            <a:ext cx="6019800" cy="644525"/>
            <a:chOff x="288" y="3168"/>
            <a:chExt cx="3792" cy="406"/>
          </a:xfrm>
        </p:grpSpPr>
        <p:sp>
          <p:nvSpPr>
            <p:cNvPr id="38920" name="Rectangle 16"/>
            <p:cNvSpPr>
              <a:spLocks noChangeArrowheads="1"/>
            </p:cNvSpPr>
            <p:nvPr/>
          </p:nvSpPr>
          <p:spPr bwMode="auto">
            <a:xfrm>
              <a:off x="288" y="3232"/>
              <a:ext cx="37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expansion of            is </a:t>
              </a:r>
            </a:p>
          </p:txBody>
        </p:sp>
        <p:graphicFrame>
          <p:nvGraphicFramePr>
            <p:cNvPr id="38921" name="Object 17"/>
            <p:cNvGraphicFramePr>
              <a:graphicFrameLocks noChangeAspect="1"/>
            </p:cNvGraphicFramePr>
            <p:nvPr/>
          </p:nvGraphicFramePr>
          <p:xfrm>
            <a:off x="2352" y="3168"/>
            <a:ext cx="807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9" name="Equation" r:id="rId9" imgW="447562" imgH="219186" progId="Equation.3">
                    <p:embed/>
                  </p:oleObj>
                </mc:Choice>
                <mc:Fallback>
                  <p:oleObj name="Equation" r:id="rId9" imgW="447562" imgH="219186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3168"/>
                          <a:ext cx="807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5781" name="Object 21"/>
          <p:cNvGraphicFramePr>
            <a:graphicFrameLocks noChangeAspect="1"/>
          </p:cNvGraphicFramePr>
          <p:nvPr/>
        </p:nvGraphicFramePr>
        <p:xfrm>
          <a:off x="457200" y="4803775"/>
          <a:ext cx="82581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11" imgW="2933717" imgH="228634" progId="Equation.3">
                  <p:embed/>
                </p:oleObj>
              </mc:Choice>
              <mc:Fallback>
                <p:oleObj name="Equation" r:id="rId11" imgW="2933717" imgH="228634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3775"/>
                        <a:ext cx="825817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533400" y="838200"/>
            <a:ext cx="16002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Exercise</a:t>
            </a:r>
          </a:p>
        </p:txBody>
      </p:sp>
      <p:grpSp>
        <p:nvGrpSpPr>
          <p:cNvPr id="39939" name="Group 29"/>
          <p:cNvGrpSpPr>
            <a:grpSpLocks/>
          </p:cNvGrpSpPr>
          <p:nvPr/>
        </p:nvGrpSpPr>
        <p:grpSpPr bwMode="auto">
          <a:xfrm>
            <a:off x="504825" y="1250950"/>
            <a:ext cx="8131175" cy="898525"/>
            <a:chOff x="318" y="788"/>
            <a:chExt cx="5122" cy="566"/>
          </a:xfrm>
        </p:grpSpPr>
        <p:sp>
          <p:nvSpPr>
            <p:cNvPr id="39951" name="Rectangle 4"/>
            <p:cNvSpPr>
              <a:spLocks noChangeArrowheads="1"/>
            </p:cNvSpPr>
            <p:nvPr/>
          </p:nvSpPr>
          <p:spPr bwMode="auto">
            <a:xfrm>
              <a:off x="318" y="816"/>
              <a:ext cx="508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1. Find the 1</a:t>
              </a:r>
              <a:r>
                <a:rPr lang="en-US" b="1" baseline="30000">
                  <a:latin typeface="Comic Sans MS" pitchFamily="66" charset="0"/>
                </a:rPr>
                <a:t>st</a:t>
              </a:r>
              <a:r>
                <a:rPr lang="en-US" b="1">
                  <a:latin typeface="Comic Sans MS" pitchFamily="66" charset="0"/>
                </a:rPr>
                <a:t> 4 terms of the expansion of            in ascending powers of </a:t>
              </a:r>
              <a:r>
                <a:rPr lang="en-US" sz="2600" b="1" i="1"/>
                <a:t>x</a:t>
              </a:r>
              <a:r>
                <a:rPr lang="en-US" b="1">
                  <a:latin typeface="Comic Sans MS" pitchFamily="66" charset="0"/>
                </a:rPr>
                <a:t>.</a:t>
              </a:r>
            </a:p>
          </p:txBody>
        </p:sp>
        <p:graphicFrame>
          <p:nvGraphicFramePr>
            <p:cNvPr id="39952" name="Object 5"/>
            <p:cNvGraphicFramePr>
              <a:graphicFrameLocks noChangeAspect="1"/>
            </p:cNvGraphicFramePr>
            <p:nvPr/>
          </p:nvGraphicFramePr>
          <p:xfrm>
            <a:off x="4576" y="788"/>
            <a:ext cx="86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3" name="Equation" r:id="rId3" imgW="571465" imgH="228634" progId="Equation.3">
                    <p:embed/>
                  </p:oleObj>
                </mc:Choice>
                <mc:Fallback>
                  <p:oleObj name="Equation" r:id="rId3" imgW="571465" imgH="228634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6" y="788"/>
                          <a:ext cx="86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40" name="Line 6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44" name="Rectangle 8"/>
          <p:cNvSpPr>
            <a:spLocks noChangeArrowheads="1"/>
          </p:cNvSpPr>
          <p:nvPr/>
        </p:nvSpPr>
        <p:spPr bwMode="auto">
          <a:xfrm>
            <a:off x="457200" y="2057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Solution:</a:t>
            </a:r>
          </a:p>
        </p:txBody>
      </p:sp>
      <p:graphicFrame>
        <p:nvGraphicFramePr>
          <p:cNvPr id="244756" name="Object 20"/>
          <p:cNvGraphicFramePr>
            <a:graphicFrameLocks noChangeAspect="1"/>
          </p:cNvGraphicFramePr>
          <p:nvPr/>
        </p:nvGraphicFramePr>
        <p:xfrm>
          <a:off x="381000" y="2500313"/>
          <a:ext cx="83820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5" imgW="3257646" imgH="228634" progId="Equation.3">
                  <p:embed/>
                </p:oleObj>
              </mc:Choice>
              <mc:Fallback>
                <p:oleObj name="Equation" r:id="rId5" imgW="3257646" imgH="228634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00313"/>
                        <a:ext cx="838200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3" name="Group 26"/>
          <p:cNvGrpSpPr>
            <a:grpSpLocks/>
          </p:cNvGrpSpPr>
          <p:nvPr/>
        </p:nvGrpSpPr>
        <p:grpSpPr bwMode="auto">
          <a:xfrm>
            <a:off x="533400" y="3894138"/>
            <a:ext cx="8077200" cy="982662"/>
            <a:chOff x="336" y="2453"/>
            <a:chExt cx="5088" cy="619"/>
          </a:xfrm>
        </p:grpSpPr>
        <p:sp>
          <p:nvSpPr>
            <p:cNvPr id="39949" name="Rectangle 21"/>
            <p:cNvSpPr>
              <a:spLocks noChangeArrowheads="1"/>
            </p:cNvSpPr>
            <p:nvPr/>
          </p:nvSpPr>
          <p:spPr bwMode="auto">
            <a:xfrm>
              <a:off x="336" y="2534"/>
              <a:ext cx="508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2. Find the 6</a:t>
              </a:r>
              <a:r>
                <a:rPr lang="en-US" b="1" baseline="30000">
                  <a:latin typeface="Comic Sans MS" pitchFamily="66" charset="0"/>
                </a:rPr>
                <a:t>th</a:t>
              </a:r>
              <a:r>
                <a:rPr lang="en-US" b="1">
                  <a:latin typeface="Comic Sans MS" pitchFamily="66" charset="0"/>
                </a:rPr>
                <a:t> term of the expansion of            in ascending powers of </a:t>
              </a:r>
              <a:r>
                <a:rPr lang="en-US" sz="2600" b="1" i="1"/>
                <a:t>x</a:t>
              </a:r>
              <a:r>
                <a:rPr lang="en-US" b="1">
                  <a:latin typeface="Comic Sans MS" pitchFamily="66" charset="0"/>
                </a:rPr>
                <a:t>.</a:t>
              </a:r>
            </a:p>
          </p:txBody>
        </p:sp>
        <p:graphicFrame>
          <p:nvGraphicFramePr>
            <p:cNvPr id="39950" name="Object 22"/>
            <p:cNvGraphicFramePr>
              <a:graphicFrameLocks noChangeAspect="1"/>
            </p:cNvGraphicFramePr>
            <p:nvPr/>
          </p:nvGraphicFramePr>
          <p:xfrm>
            <a:off x="4263" y="2453"/>
            <a:ext cx="940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5" name="Equation" r:id="rId7" imgW="523955" imgH="228634" progId="Equation.3">
                    <p:embed/>
                  </p:oleObj>
                </mc:Choice>
                <mc:Fallback>
                  <p:oleObj name="Equation" r:id="rId7" imgW="523955" imgH="228634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3" y="2453"/>
                          <a:ext cx="940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4759" name="Object 23"/>
          <p:cNvGraphicFramePr>
            <a:graphicFrameLocks noChangeAspect="1"/>
          </p:cNvGraphicFramePr>
          <p:nvPr/>
        </p:nvGraphicFramePr>
        <p:xfrm>
          <a:off x="1371600" y="3165475"/>
          <a:ext cx="675481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9" imgW="2400314" imgH="219186" progId="Equation.3">
                  <p:embed/>
                </p:oleObj>
              </mc:Choice>
              <mc:Fallback>
                <p:oleObj name="Equation" r:id="rId9" imgW="2400314" imgH="219186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65475"/>
                        <a:ext cx="6754813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60" name="Object 24"/>
          <p:cNvGraphicFramePr>
            <a:graphicFrameLocks noChangeAspect="1"/>
          </p:cNvGraphicFramePr>
          <p:nvPr/>
        </p:nvGraphicFramePr>
        <p:xfrm>
          <a:off x="3048000" y="4953000"/>
          <a:ext cx="18843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Equation" r:id="rId11" imgW="666754" imgH="219186" progId="Equation.3">
                  <p:embed/>
                </p:oleObj>
              </mc:Choice>
              <mc:Fallback>
                <p:oleObj name="Equation" r:id="rId11" imgW="666754" imgH="21918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53000"/>
                        <a:ext cx="188436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61" name="Rectangle 25"/>
          <p:cNvSpPr>
            <a:spLocks noChangeArrowheads="1"/>
          </p:cNvSpPr>
          <p:nvPr/>
        </p:nvSpPr>
        <p:spPr bwMode="auto">
          <a:xfrm>
            <a:off x="609600" y="4953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Solution:</a:t>
            </a:r>
          </a:p>
        </p:txBody>
      </p:sp>
      <p:graphicFrame>
        <p:nvGraphicFramePr>
          <p:cNvPr id="244763" name="Object 27"/>
          <p:cNvGraphicFramePr>
            <a:graphicFrameLocks noChangeAspect="1"/>
          </p:cNvGraphicFramePr>
          <p:nvPr/>
        </p:nvGraphicFramePr>
        <p:xfrm>
          <a:off x="2936875" y="5638800"/>
          <a:ext cx="19542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Equation" r:id="rId13" imgW="685920" imgH="219186" progId="Equation.3">
                  <p:embed/>
                </p:oleObj>
              </mc:Choice>
              <mc:Fallback>
                <p:oleObj name="Equation" r:id="rId13" imgW="685920" imgH="219186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5638800"/>
                        <a:ext cx="19542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8" name="Picture 30" descr="30393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4" grpId="0"/>
      <p:bldP spid="24476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4025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3353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685800" y="1768475"/>
            <a:ext cx="7924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800" b="1">
                <a:latin typeface="Comic Sans MS" pitchFamily="66" charset="0"/>
              </a:rPr>
              <a:t>The following slides contain repeats of information on earlier slides, shown without colour, so that they can be printed and photocopied.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685800" y="3719513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800" b="1">
                <a:latin typeface="Comic Sans MS" pitchFamily="66" charset="0"/>
              </a:rPr>
              <a:t>For most purposes the slides can be printed as “Handouts” with up to </a:t>
            </a:r>
            <a:r>
              <a:rPr lang="en-US" sz="2800" b="1"/>
              <a:t>6</a:t>
            </a:r>
            <a:r>
              <a:rPr lang="en-US" sz="2800" b="1">
                <a:latin typeface="Comic Sans MS" pitchFamily="66" charset="0"/>
              </a:rPr>
              <a:t> slides per sheet.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73" name="Group 45"/>
          <p:cNvGrpSpPr>
            <a:grpSpLocks/>
          </p:cNvGrpSpPr>
          <p:nvPr/>
        </p:nvGrpSpPr>
        <p:grpSpPr bwMode="auto">
          <a:xfrm>
            <a:off x="4597400" y="2438400"/>
            <a:ext cx="1171575" cy="644525"/>
            <a:chOff x="2896" y="1536"/>
            <a:chExt cx="738" cy="406"/>
          </a:xfrm>
        </p:grpSpPr>
        <p:graphicFrame>
          <p:nvGraphicFramePr>
            <p:cNvPr id="6160" name="Object 36"/>
            <p:cNvGraphicFramePr>
              <a:graphicFrameLocks noChangeAspect="1"/>
            </p:cNvGraphicFramePr>
            <p:nvPr/>
          </p:nvGraphicFramePr>
          <p:xfrm>
            <a:off x="2896" y="1536"/>
            <a:ext cx="738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Equation" r:id="rId4" imgW="409500" imgH="219186" progId="Equation.3">
                    <p:embed/>
                  </p:oleObj>
                </mc:Choice>
                <mc:Fallback>
                  <p:oleObj name="Equation" r:id="rId4" imgW="409500" imgH="219186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6" y="1536"/>
                          <a:ext cx="738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1" name="Rectangle 40"/>
            <p:cNvSpPr>
              <a:spLocks noChangeArrowheads="1"/>
            </p:cNvSpPr>
            <p:nvPr/>
          </p:nvSpPr>
          <p:spPr bwMode="auto">
            <a:xfrm>
              <a:off x="3047" y="160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227372" name="Group 44"/>
          <p:cNvGrpSpPr>
            <a:grpSpLocks/>
          </p:cNvGrpSpPr>
          <p:nvPr/>
        </p:nvGrpSpPr>
        <p:grpSpPr bwMode="auto">
          <a:xfrm>
            <a:off x="3454400" y="2438400"/>
            <a:ext cx="1206500" cy="644525"/>
            <a:chOff x="2160" y="1536"/>
            <a:chExt cx="760" cy="406"/>
          </a:xfrm>
        </p:grpSpPr>
        <p:graphicFrame>
          <p:nvGraphicFramePr>
            <p:cNvPr id="6158" name="Object 37"/>
            <p:cNvGraphicFramePr>
              <a:graphicFrameLocks noChangeAspect="1"/>
            </p:cNvGraphicFramePr>
            <p:nvPr/>
          </p:nvGraphicFramePr>
          <p:xfrm>
            <a:off x="2160" y="1536"/>
            <a:ext cx="760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name="Equation" r:id="rId6" imgW="419218" imgH="219186" progId="Equation.3">
                    <p:embed/>
                  </p:oleObj>
                </mc:Choice>
                <mc:Fallback>
                  <p:oleObj name="Equation" r:id="rId6" imgW="419218" imgH="219186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536"/>
                          <a:ext cx="760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Rectangle 38"/>
            <p:cNvSpPr>
              <a:spLocks noChangeArrowheads="1"/>
            </p:cNvSpPr>
            <p:nvPr/>
          </p:nvSpPr>
          <p:spPr bwMode="auto">
            <a:xfrm>
              <a:off x="2352" y="159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FF"/>
                  </a:solidFill>
                </a:rPr>
                <a:t>2</a:t>
              </a:r>
            </a:p>
          </p:txBody>
        </p:sp>
      </p:grpSp>
      <p:graphicFrame>
        <p:nvGraphicFramePr>
          <p:cNvPr id="227334" name="Object 6"/>
          <p:cNvGraphicFramePr>
            <a:graphicFrameLocks noChangeAspect="1"/>
          </p:cNvGraphicFramePr>
          <p:nvPr/>
        </p:nvGraphicFramePr>
        <p:xfrm>
          <a:off x="2557463" y="1870075"/>
          <a:ext cx="36258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8" imgW="1285998" imgH="219186" progId="Equation.3">
                  <p:embed/>
                </p:oleObj>
              </mc:Choice>
              <mc:Fallback>
                <p:oleObj name="Equation" r:id="rId8" imgW="1285998" imgH="21918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1870075"/>
                        <a:ext cx="36258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75" name="Arc 47"/>
          <p:cNvSpPr>
            <a:spLocks/>
          </p:cNvSpPr>
          <p:nvPr/>
        </p:nvSpPr>
        <p:spPr bwMode="auto">
          <a:xfrm rot="10775818" flipH="1">
            <a:off x="3098800" y="2209800"/>
            <a:ext cx="2514600" cy="384175"/>
          </a:xfrm>
          <a:custGeom>
            <a:avLst/>
            <a:gdLst>
              <a:gd name="T0" fmla="*/ 0 w 34944"/>
              <a:gd name="T1" fmla="*/ 150415 h 21600"/>
              <a:gd name="T2" fmla="*/ 2514600 w 34944"/>
              <a:gd name="T3" fmla="*/ 166618 h 21600"/>
              <a:gd name="T4" fmla="*/ 1233481 w 34944"/>
              <a:gd name="T5" fmla="*/ 3841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944" h="21600" fill="none" extrusionOk="0">
                <a:moveTo>
                  <a:pt x="-1" y="8456"/>
                </a:moveTo>
                <a:cubicBezTo>
                  <a:pt x="4087" y="3125"/>
                  <a:pt x="10423" y="-1"/>
                  <a:pt x="17141" y="0"/>
                </a:cubicBezTo>
                <a:cubicBezTo>
                  <a:pt x="24256" y="0"/>
                  <a:pt x="30914" y="3503"/>
                  <a:pt x="34943" y="9368"/>
                </a:cubicBezTo>
              </a:path>
              <a:path w="34944" h="21600" stroke="0" extrusionOk="0">
                <a:moveTo>
                  <a:pt x="-1" y="8456"/>
                </a:moveTo>
                <a:cubicBezTo>
                  <a:pt x="4087" y="3125"/>
                  <a:pt x="10423" y="-1"/>
                  <a:pt x="17141" y="0"/>
                </a:cubicBezTo>
                <a:cubicBezTo>
                  <a:pt x="24256" y="0"/>
                  <a:pt x="30914" y="3503"/>
                  <a:pt x="34943" y="9368"/>
                </a:cubicBezTo>
                <a:lnTo>
                  <a:pt x="17141" y="21600"/>
                </a:lnTo>
                <a:lnTo>
                  <a:pt x="-1" y="8456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381000" y="822325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1274763" y="1295400"/>
          <a:ext cx="1600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0" imgW="562017" imgH="219186" progId="Equation.3">
                  <p:embed/>
                </p:oleObj>
              </mc:Choice>
              <mc:Fallback>
                <p:oleObj name="Equation" r:id="rId10" imgW="562017" imgH="21918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95400"/>
                        <a:ext cx="1600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2951163" y="1295400"/>
          <a:ext cx="22034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12" imgW="780939" imgH="219186" progId="Equation.3">
                  <p:embed/>
                </p:oleObj>
              </mc:Choice>
              <mc:Fallback>
                <p:oleObj name="Equation" r:id="rId12" imgW="780939" imgH="21918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1295400"/>
                        <a:ext cx="22034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55" name="Arc 27"/>
          <p:cNvSpPr>
            <a:spLocks/>
          </p:cNvSpPr>
          <p:nvPr/>
        </p:nvSpPr>
        <p:spPr bwMode="auto">
          <a:xfrm rot="10775818" flipH="1">
            <a:off x="3084513" y="2133600"/>
            <a:ext cx="850900" cy="457200"/>
          </a:xfrm>
          <a:custGeom>
            <a:avLst/>
            <a:gdLst>
              <a:gd name="T0" fmla="*/ 0 w 34944"/>
              <a:gd name="T1" fmla="*/ 179007 h 21600"/>
              <a:gd name="T2" fmla="*/ 850900 w 34944"/>
              <a:gd name="T3" fmla="*/ 198289 h 21600"/>
              <a:gd name="T4" fmla="*/ 417390 w 34944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944" h="21600" fill="none" extrusionOk="0">
                <a:moveTo>
                  <a:pt x="-1" y="8456"/>
                </a:moveTo>
                <a:cubicBezTo>
                  <a:pt x="4087" y="3125"/>
                  <a:pt x="10423" y="-1"/>
                  <a:pt x="17141" y="0"/>
                </a:cubicBezTo>
                <a:cubicBezTo>
                  <a:pt x="24256" y="0"/>
                  <a:pt x="30914" y="3503"/>
                  <a:pt x="34943" y="9368"/>
                </a:cubicBezTo>
              </a:path>
              <a:path w="34944" h="21600" stroke="0" extrusionOk="0">
                <a:moveTo>
                  <a:pt x="-1" y="8456"/>
                </a:moveTo>
                <a:cubicBezTo>
                  <a:pt x="4087" y="3125"/>
                  <a:pt x="10423" y="-1"/>
                  <a:pt x="17141" y="0"/>
                </a:cubicBezTo>
                <a:cubicBezTo>
                  <a:pt x="24256" y="0"/>
                  <a:pt x="30914" y="3503"/>
                  <a:pt x="34943" y="9368"/>
                </a:cubicBezTo>
                <a:lnTo>
                  <a:pt x="17141" y="21600"/>
                </a:lnTo>
                <a:lnTo>
                  <a:pt x="-1" y="8456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7371" name="Group 43"/>
          <p:cNvGrpSpPr>
            <a:grpSpLocks/>
          </p:cNvGrpSpPr>
          <p:nvPr/>
        </p:nvGrpSpPr>
        <p:grpSpPr bwMode="auto">
          <a:xfrm>
            <a:off x="2540000" y="2438400"/>
            <a:ext cx="922338" cy="644525"/>
            <a:chOff x="2112" y="2736"/>
            <a:chExt cx="581" cy="406"/>
          </a:xfrm>
        </p:grpSpPr>
        <p:graphicFrame>
          <p:nvGraphicFramePr>
            <p:cNvPr id="6156" name="Object 33"/>
            <p:cNvGraphicFramePr>
              <a:graphicFrameLocks noChangeAspect="1"/>
            </p:cNvGraphicFramePr>
            <p:nvPr/>
          </p:nvGraphicFramePr>
          <p:xfrm>
            <a:off x="2112" y="2736"/>
            <a:ext cx="581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7" name="Equation" r:id="rId14" imgW="323929" imgH="219186" progId="Equation.3">
                    <p:embed/>
                  </p:oleObj>
                </mc:Choice>
                <mc:Fallback>
                  <p:oleObj name="Equation" r:id="rId14" imgW="323929" imgH="219186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2736"/>
                          <a:ext cx="581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7" name="Rectangle 42"/>
            <p:cNvSpPr>
              <a:spLocks noChangeArrowheads="1"/>
            </p:cNvSpPr>
            <p:nvPr/>
          </p:nvSpPr>
          <p:spPr bwMode="auto">
            <a:xfrm>
              <a:off x="2240" y="279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rgbClr val="0000FF"/>
                  </a:solidFill>
                </a:rPr>
                <a:t>1</a:t>
              </a:r>
            </a:p>
          </p:txBody>
        </p:sp>
      </p:grpSp>
      <p:sp>
        <p:nvSpPr>
          <p:cNvPr id="227374" name="Arc 46"/>
          <p:cNvSpPr>
            <a:spLocks/>
          </p:cNvSpPr>
          <p:nvPr/>
        </p:nvSpPr>
        <p:spPr bwMode="auto">
          <a:xfrm rot="10775818" flipH="1">
            <a:off x="3098800" y="2212975"/>
            <a:ext cx="1981200" cy="381000"/>
          </a:xfrm>
          <a:custGeom>
            <a:avLst/>
            <a:gdLst>
              <a:gd name="T0" fmla="*/ 0 w 34944"/>
              <a:gd name="T1" fmla="*/ 149172 h 21600"/>
              <a:gd name="T2" fmla="*/ 1981200 w 34944"/>
              <a:gd name="T3" fmla="*/ 165241 h 21600"/>
              <a:gd name="T4" fmla="*/ 971833 w 34944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944" h="21600" fill="none" extrusionOk="0">
                <a:moveTo>
                  <a:pt x="-1" y="8456"/>
                </a:moveTo>
                <a:cubicBezTo>
                  <a:pt x="4087" y="3125"/>
                  <a:pt x="10423" y="-1"/>
                  <a:pt x="17141" y="0"/>
                </a:cubicBezTo>
                <a:cubicBezTo>
                  <a:pt x="24256" y="0"/>
                  <a:pt x="30914" y="3503"/>
                  <a:pt x="34943" y="9368"/>
                </a:cubicBezTo>
              </a:path>
              <a:path w="34944" h="21600" stroke="0" extrusionOk="0">
                <a:moveTo>
                  <a:pt x="-1" y="8456"/>
                </a:moveTo>
                <a:cubicBezTo>
                  <a:pt x="4087" y="3125"/>
                  <a:pt x="10423" y="-1"/>
                  <a:pt x="17141" y="0"/>
                </a:cubicBezTo>
                <a:cubicBezTo>
                  <a:pt x="24256" y="0"/>
                  <a:pt x="30914" y="3503"/>
                  <a:pt x="34943" y="9368"/>
                </a:cubicBezTo>
                <a:lnTo>
                  <a:pt x="17141" y="21600"/>
                </a:lnTo>
                <a:lnTo>
                  <a:pt x="-1" y="8456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7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7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7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75" grpId="0" animBg="1"/>
      <p:bldP spid="227355" grpId="0" animBg="1"/>
      <p:bldP spid="22737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33"/>
          <p:cNvGrpSpPr>
            <a:grpSpLocks/>
          </p:cNvGrpSpPr>
          <p:nvPr/>
        </p:nvGrpSpPr>
        <p:grpSpPr bwMode="auto">
          <a:xfrm>
            <a:off x="381000" y="838200"/>
            <a:ext cx="7467600" cy="4419600"/>
            <a:chOff x="240" y="528"/>
            <a:chExt cx="4704" cy="2784"/>
          </a:xfrm>
        </p:grpSpPr>
        <p:sp>
          <p:nvSpPr>
            <p:cNvPr id="43011" name="Rectangle 4"/>
            <p:cNvSpPr>
              <a:spLocks noChangeArrowheads="1"/>
            </p:cNvSpPr>
            <p:nvPr/>
          </p:nvSpPr>
          <p:spPr bwMode="auto">
            <a:xfrm>
              <a:off x="240" y="528"/>
              <a:ext cx="158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 u="sng">
                  <a:latin typeface="Comic Sans MS" pitchFamily="66" charset="0"/>
                </a:rPr>
                <a:t>Powers of </a:t>
              </a:r>
              <a:r>
                <a:rPr lang="en-US" sz="2600" b="1" i="1" u="sng"/>
                <a:t>a + b</a:t>
              </a:r>
            </a:p>
          </p:txBody>
        </p:sp>
        <p:sp>
          <p:nvSpPr>
            <p:cNvPr id="43012" name="Rectangle 5"/>
            <p:cNvSpPr>
              <a:spLocks noChangeArrowheads="1"/>
            </p:cNvSpPr>
            <p:nvPr/>
          </p:nvSpPr>
          <p:spPr bwMode="auto">
            <a:xfrm>
              <a:off x="336" y="816"/>
              <a:ext cx="19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Pascal’s Triangle</a:t>
              </a:r>
            </a:p>
          </p:txBody>
        </p:sp>
        <p:graphicFrame>
          <p:nvGraphicFramePr>
            <p:cNvPr id="43013" name="Object 6"/>
            <p:cNvGraphicFramePr>
              <a:graphicFrameLocks noChangeAspect="1"/>
            </p:cNvGraphicFramePr>
            <p:nvPr/>
          </p:nvGraphicFramePr>
          <p:xfrm>
            <a:off x="1152" y="2516"/>
            <a:ext cx="784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5" name="Equation" r:id="rId3" imgW="438114" imgH="219186" progId="Equation.3">
                    <p:embed/>
                  </p:oleObj>
                </mc:Choice>
                <mc:Fallback>
                  <p:oleObj name="Equation" r:id="rId3" imgW="438114" imgH="219186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516"/>
                          <a:ext cx="784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4" name="Object 7"/>
            <p:cNvGraphicFramePr>
              <a:graphicFrameLocks noChangeAspect="1"/>
            </p:cNvGraphicFramePr>
            <p:nvPr/>
          </p:nvGraphicFramePr>
          <p:xfrm>
            <a:off x="1152" y="2132"/>
            <a:ext cx="784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6" name="Equation" r:id="rId5" imgW="438114" imgH="219186" progId="Equation.3">
                    <p:embed/>
                  </p:oleObj>
                </mc:Choice>
                <mc:Fallback>
                  <p:oleObj name="Equation" r:id="rId5" imgW="438114" imgH="219186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132"/>
                          <a:ext cx="784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15" name="Rectangle 8"/>
            <p:cNvSpPr>
              <a:spLocks noChangeArrowheads="1"/>
            </p:cNvSpPr>
            <p:nvPr/>
          </p:nvSpPr>
          <p:spPr bwMode="auto">
            <a:xfrm>
              <a:off x="2976" y="1114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Coefficients</a:t>
              </a:r>
            </a:p>
          </p:txBody>
        </p:sp>
        <p:sp>
          <p:nvSpPr>
            <p:cNvPr id="43016" name="Rectangle 9"/>
            <p:cNvSpPr>
              <a:spLocks noChangeArrowheads="1"/>
            </p:cNvSpPr>
            <p:nvPr/>
          </p:nvSpPr>
          <p:spPr bwMode="auto">
            <a:xfrm>
              <a:off x="960" y="1114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Expression</a:t>
              </a:r>
            </a:p>
          </p:txBody>
        </p:sp>
        <p:sp>
          <p:nvSpPr>
            <p:cNvPr id="43017" name="Rectangle 11"/>
            <p:cNvSpPr>
              <a:spLocks noChangeArrowheads="1"/>
            </p:cNvSpPr>
            <p:nvPr/>
          </p:nvSpPr>
          <p:spPr bwMode="auto">
            <a:xfrm>
              <a:off x="2928" y="222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43018" name="Rectangle 12"/>
            <p:cNvSpPr>
              <a:spLocks noChangeArrowheads="1"/>
            </p:cNvSpPr>
            <p:nvPr/>
          </p:nvSpPr>
          <p:spPr bwMode="auto">
            <a:xfrm>
              <a:off x="3552" y="222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2</a:t>
              </a:r>
            </a:p>
          </p:txBody>
        </p:sp>
        <p:sp>
          <p:nvSpPr>
            <p:cNvPr id="43019" name="Rectangle 13"/>
            <p:cNvSpPr>
              <a:spLocks noChangeArrowheads="1"/>
            </p:cNvSpPr>
            <p:nvPr/>
          </p:nvSpPr>
          <p:spPr bwMode="auto">
            <a:xfrm>
              <a:off x="4224" y="222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43020" name="Rectangle 15"/>
            <p:cNvSpPr>
              <a:spLocks noChangeArrowheads="1"/>
            </p:cNvSpPr>
            <p:nvPr/>
          </p:nvSpPr>
          <p:spPr bwMode="auto">
            <a:xfrm>
              <a:off x="2688" y="261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43021" name="Rectangle 16"/>
            <p:cNvSpPr>
              <a:spLocks noChangeArrowheads="1"/>
            </p:cNvSpPr>
            <p:nvPr/>
          </p:nvSpPr>
          <p:spPr bwMode="auto">
            <a:xfrm>
              <a:off x="3216" y="261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43022" name="Rectangle 17"/>
            <p:cNvSpPr>
              <a:spLocks noChangeArrowheads="1"/>
            </p:cNvSpPr>
            <p:nvPr/>
          </p:nvSpPr>
          <p:spPr bwMode="auto">
            <a:xfrm>
              <a:off x="3888" y="261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43023" name="Rectangle 18"/>
            <p:cNvSpPr>
              <a:spLocks noChangeArrowheads="1"/>
            </p:cNvSpPr>
            <p:nvPr/>
          </p:nvSpPr>
          <p:spPr bwMode="auto">
            <a:xfrm>
              <a:off x="4512" y="261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graphicFrame>
          <p:nvGraphicFramePr>
            <p:cNvPr id="43024" name="Object 19"/>
            <p:cNvGraphicFramePr>
              <a:graphicFrameLocks noChangeAspect="1"/>
            </p:cNvGraphicFramePr>
            <p:nvPr/>
          </p:nvGraphicFramePr>
          <p:xfrm>
            <a:off x="1163" y="1764"/>
            <a:ext cx="762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7" name="Equation" r:id="rId7" imgW="419218" imgH="219186" progId="Equation.3">
                    <p:embed/>
                  </p:oleObj>
                </mc:Choice>
                <mc:Fallback>
                  <p:oleObj name="Equation" r:id="rId7" imgW="419218" imgH="219186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3" y="1764"/>
                          <a:ext cx="762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25" name="Rectangle 21"/>
            <p:cNvSpPr>
              <a:spLocks noChangeArrowheads="1"/>
            </p:cNvSpPr>
            <p:nvPr/>
          </p:nvSpPr>
          <p:spPr bwMode="auto">
            <a:xfrm>
              <a:off x="3216" y="183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43026" name="Rectangle 22"/>
            <p:cNvSpPr>
              <a:spLocks noChangeArrowheads="1"/>
            </p:cNvSpPr>
            <p:nvPr/>
          </p:nvSpPr>
          <p:spPr bwMode="auto">
            <a:xfrm>
              <a:off x="3840" y="183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graphicFrame>
          <p:nvGraphicFramePr>
            <p:cNvPr id="43027" name="Object 23"/>
            <p:cNvGraphicFramePr>
              <a:graphicFrameLocks noChangeAspect="1"/>
            </p:cNvGraphicFramePr>
            <p:nvPr/>
          </p:nvGraphicFramePr>
          <p:xfrm>
            <a:off x="1152" y="1402"/>
            <a:ext cx="785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8" name="Equation" r:id="rId9" imgW="438114" imgH="219186" progId="Equation.3">
                    <p:embed/>
                  </p:oleObj>
                </mc:Choice>
                <mc:Fallback>
                  <p:oleObj name="Equation" r:id="rId9" imgW="438114" imgH="219186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402"/>
                          <a:ext cx="785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8" name="Object 24"/>
            <p:cNvGraphicFramePr>
              <a:graphicFrameLocks noChangeAspect="1"/>
            </p:cNvGraphicFramePr>
            <p:nvPr/>
          </p:nvGraphicFramePr>
          <p:xfrm>
            <a:off x="1152" y="2906"/>
            <a:ext cx="784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9" name="Equation" r:id="rId11" imgW="438114" imgH="219186" progId="Equation.3">
                    <p:embed/>
                  </p:oleObj>
                </mc:Choice>
                <mc:Fallback>
                  <p:oleObj name="Equation" r:id="rId11" imgW="438114" imgH="219186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906"/>
                          <a:ext cx="784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29" name="Rectangle 26"/>
            <p:cNvSpPr>
              <a:spLocks noChangeArrowheads="1"/>
            </p:cNvSpPr>
            <p:nvPr/>
          </p:nvSpPr>
          <p:spPr bwMode="auto">
            <a:xfrm>
              <a:off x="2400" y="298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43030" name="Rectangle 27"/>
            <p:cNvSpPr>
              <a:spLocks noChangeArrowheads="1"/>
            </p:cNvSpPr>
            <p:nvPr/>
          </p:nvSpPr>
          <p:spPr bwMode="auto">
            <a:xfrm>
              <a:off x="2928" y="298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43031" name="Rectangle 28"/>
            <p:cNvSpPr>
              <a:spLocks noChangeArrowheads="1"/>
            </p:cNvSpPr>
            <p:nvPr/>
          </p:nvSpPr>
          <p:spPr bwMode="auto">
            <a:xfrm>
              <a:off x="3600" y="298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43032" name="Rectangle 29"/>
            <p:cNvSpPr>
              <a:spLocks noChangeArrowheads="1"/>
            </p:cNvSpPr>
            <p:nvPr/>
          </p:nvSpPr>
          <p:spPr bwMode="auto">
            <a:xfrm>
              <a:off x="4224" y="298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43033" name="Rectangle 30"/>
            <p:cNvSpPr>
              <a:spLocks noChangeArrowheads="1"/>
            </p:cNvSpPr>
            <p:nvPr/>
          </p:nvSpPr>
          <p:spPr bwMode="auto">
            <a:xfrm>
              <a:off x="4752" y="298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43034" name="Rectangle 32"/>
            <p:cNvSpPr>
              <a:spLocks noChangeArrowheads="1"/>
            </p:cNvSpPr>
            <p:nvPr/>
          </p:nvSpPr>
          <p:spPr bwMode="auto">
            <a:xfrm>
              <a:off x="3456" y="1488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6"/>
          <p:cNvGrpSpPr>
            <a:grpSpLocks/>
          </p:cNvGrpSpPr>
          <p:nvPr/>
        </p:nvGrpSpPr>
        <p:grpSpPr bwMode="auto">
          <a:xfrm>
            <a:off x="381000" y="806450"/>
            <a:ext cx="8229600" cy="5060950"/>
            <a:chOff x="240" y="508"/>
            <a:chExt cx="5184" cy="3188"/>
          </a:xfrm>
        </p:grpSpPr>
        <p:sp>
          <p:nvSpPr>
            <p:cNvPr id="44035" name="Rectangle 4"/>
            <p:cNvSpPr>
              <a:spLocks noChangeArrowheads="1"/>
            </p:cNvSpPr>
            <p:nvPr/>
          </p:nvSpPr>
          <p:spPr bwMode="auto">
            <a:xfrm>
              <a:off x="240" y="797"/>
              <a:ext cx="50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We usually want to know the complete expansion not just the coefficients.</a:t>
              </a:r>
            </a:p>
          </p:txBody>
        </p:sp>
        <p:sp>
          <p:nvSpPr>
            <p:cNvPr id="44036" name="Rectangle 5"/>
            <p:cNvSpPr>
              <a:spLocks noChangeArrowheads="1"/>
            </p:cNvSpPr>
            <p:nvPr/>
          </p:nvSpPr>
          <p:spPr bwMode="auto">
            <a:xfrm>
              <a:off x="240" y="508"/>
              <a:ext cx="158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 u="sng">
                  <a:latin typeface="Comic Sans MS" pitchFamily="66" charset="0"/>
                </a:rPr>
                <a:t>Powers of </a:t>
              </a:r>
              <a:r>
                <a:rPr lang="en-US" sz="2600" b="1" i="1" u="sng"/>
                <a:t>a + b</a:t>
              </a:r>
            </a:p>
          </p:txBody>
        </p:sp>
        <p:graphicFrame>
          <p:nvGraphicFramePr>
            <p:cNvPr id="44037" name="Object 7"/>
            <p:cNvGraphicFramePr>
              <a:graphicFrameLocks noChangeAspect="1"/>
            </p:cNvGraphicFramePr>
            <p:nvPr/>
          </p:nvGraphicFramePr>
          <p:xfrm>
            <a:off x="2864" y="1322"/>
            <a:ext cx="784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2" name="Equation" r:id="rId3" imgW="438114" imgH="219186" progId="Equation.3">
                    <p:embed/>
                  </p:oleObj>
                </mc:Choice>
                <mc:Fallback>
                  <p:oleObj name="Equation" r:id="rId3" imgW="438114" imgH="219186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4" y="1322"/>
                          <a:ext cx="784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38" name="Rectangle 8"/>
            <p:cNvSpPr>
              <a:spLocks noChangeArrowheads="1"/>
            </p:cNvSpPr>
            <p:nvPr/>
          </p:nvSpPr>
          <p:spPr bwMode="auto">
            <a:xfrm>
              <a:off x="240" y="1392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e.g. Find the expansion of </a:t>
              </a:r>
            </a:p>
          </p:txBody>
        </p:sp>
        <p:sp>
          <p:nvSpPr>
            <p:cNvPr id="44039" name="Rectangle 10"/>
            <p:cNvSpPr>
              <a:spLocks noChangeArrowheads="1"/>
            </p:cNvSpPr>
            <p:nvPr/>
          </p:nvSpPr>
          <p:spPr bwMode="auto">
            <a:xfrm>
              <a:off x="1200" y="1784"/>
              <a:ext cx="4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Pascal’s triangle gives the coefficients</a:t>
              </a:r>
            </a:p>
          </p:txBody>
        </p:sp>
        <p:sp>
          <p:nvSpPr>
            <p:cNvPr id="44040" name="Rectangle 11"/>
            <p:cNvSpPr>
              <a:spLocks noChangeArrowheads="1"/>
            </p:cNvSpPr>
            <p:nvPr/>
          </p:nvSpPr>
          <p:spPr bwMode="auto">
            <a:xfrm>
              <a:off x="240" y="1776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Solution: </a:t>
              </a:r>
            </a:p>
          </p:txBody>
        </p:sp>
        <p:sp>
          <p:nvSpPr>
            <p:cNvPr id="44041" name="Rectangle 13"/>
            <p:cNvSpPr>
              <a:spLocks noChangeArrowheads="1"/>
            </p:cNvSpPr>
            <p:nvPr/>
          </p:nvSpPr>
          <p:spPr bwMode="auto">
            <a:xfrm>
              <a:off x="1344" y="211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44042" name="Rectangle 14"/>
            <p:cNvSpPr>
              <a:spLocks noChangeArrowheads="1"/>
            </p:cNvSpPr>
            <p:nvPr/>
          </p:nvSpPr>
          <p:spPr bwMode="auto">
            <a:xfrm>
              <a:off x="1872" y="2102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5</a:t>
              </a:r>
            </a:p>
          </p:txBody>
        </p:sp>
        <p:sp>
          <p:nvSpPr>
            <p:cNvPr id="44043" name="Rectangle 15"/>
            <p:cNvSpPr>
              <a:spLocks noChangeArrowheads="1"/>
            </p:cNvSpPr>
            <p:nvPr/>
          </p:nvSpPr>
          <p:spPr bwMode="auto">
            <a:xfrm>
              <a:off x="2448" y="2112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10</a:t>
              </a:r>
            </a:p>
          </p:txBody>
        </p:sp>
        <p:sp>
          <p:nvSpPr>
            <p:cNvPr id="44044" name="Rectangle 16"/>
            <p:cNvSpPr>
              <a:spLocks noChangeArrowheads="1"/>
            </p:cNvSpPr>
            <p:nvPr/>
          </p:nvSpPr>
          <p:spPr bwMode="auto">
            <a:xfrm>
              <a:off x="4224" y="211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44045" name="Rectangle 17"/>
            <p:cNvSpPr>
              <a:spLocks noChangeArrowheads="1"/>
            </p:cNvSpPr>
            <p:nvPr/>
          </p:nvSpPr>
          <p:spPr bwMode="auto">
            <a:xfrm>
              <a:off x="3120" y="2112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10</a:t>
              </a:r>
            </a:p>
          </p:txBody>
        </p:sp>
        <p:sp>
          <p:nvSpPr>
            <p:cNvPr id="44046" name="Rectangle 18"/>
            <p:cNvSpPr>
              <a:spLocks noChangeArrowheads="1"/>
            </p:cNvSpPr>
            <p:nvPr/>
          </p:nvSpPr>
          <p:spPr bwMode="auto">
            <a:xfrm>
              <a:off x="3744" y="2112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5</a:t>
              </a:r>
            </a:p>
          </p:txBody>
        </p:sp>
        <p:sp>
          <p:nvSpPr>
            <p:cNvPr id="44047" name="Rectangle 19"/>
            <p:cNvSpPr>
              <a:spLocks noChangeArrowheads="1"/>
            </p:cNvSpPr>
            <p:nvPr/>
          </p:nvSpPr>
          <p:spPr bwMode="auto">
            <a:xfrm>
              <a:off x="240" y="2400"/>
              <a:ext cx="22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full expansion is</a:t>
              </a:r>
            </a:p>
          </p:txBody>
        </p:sp>
        <p:sp>
          <p:nvSpPr>
            <p:cNvPr id="44048" name="AutoShape 21"/>
            <p:cNvSpPr>
              <a:spLocks noChangeArrowheads="1"/>
            </p:cNvSpPr>
            <p:nvPr/>
          </p:nvSpPr>
          <p:spPr bwMode="auto">
            <a:xfrm>
              <a:off x="896" y="3264"/>
              <a:ext cx="3904" cy="4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Rectangle 22"/>
            <p:cNvSpPr>
              <a:spLocks noChangeArrowheads="1"/>
            </p:cNvSpPr>
            <p:nvPr/>
          </p:nvSpPr>
          <p:spPr bwMode="auto">
            <a:xfrm>
              <a:off x="944" y="3312"/>
              <a:ext cx="3904" cy="3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Tip: The powers in each term sum to </a:t>
              </a:r>
              <a:r>
                <a:rPr lang="en-US" sz="2600" b="1"/>
                <a:t>5</a:t>
              </a:r>
            </a:p>
          </p:txBody>
        </p:sp>
        <p:sp>
          <p:nvSpPr>
            <p:cNvPr id="44050" name="Line 23"/>
            <p:cNvSpPr>
              <a:spLocks noChangeShapeType="1"/>
            </p:cNvSpPr>
            <p:nvPr/>
          </p:nvSpPr>
          <p:spPr bwMode="auto">
            <a:xfrm flipH="1" flipV="1">
              <a:off x="2336" y="3024"/>
              <a:ext cx="4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Line 24"/>
            <p:cNvSpPr>
              <a:spLocks noChangeShapeType="1"/>
            </p:cNvSpPr>
            <p:nvPr/>
          </p:nvSpPr>
          <p:spPr bwMode="auto">
            <a:xfrm flipV="1">
              <a:off x="1520" y="2928"/>
              <a:ext cx="11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Line 25"/>
            <p:cNvSpPr>
              <a:spLocks noChangeShapeType="1"/>
            </p:cNvSpPr>
            <p:nvPr/>
          </p:nvSpPr>
          <p:spPr bwMode="auto">
            <a:xfrm flipH="1" flipV="1">
              <a:off x="1440" y="2976"/>
              <a:ext cx="3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4053" name="Object 27"/>
            <p:cNvGraphicFramePr>
              <a:graphicFrameLocks noChangeAspect="1"/>
            </p:cNvGraphicFramePr>
            <p:nvPr/>
          </p:nvGraphicFramePr>
          <p:xfrm>
            <a:off x="563" y="2653"/>
            <a:ext cx="4660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3" name="Equation" r:id="rId5" imgW="2628954" imgH="219186" progId="Equation.3">
                    <p:embed/>
                  </p:oleObj>
                </mc:Choice>
                <mc:Fallback>
                  <p:oleObj name="Equation" r:id="rId5" imgW="2628954" imgH="219186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" y="2653"/>
                          <a:ext cx="4660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54" name="Rectangle 28"/>
            <p:cNvSpPr>
              <a:spLocks noChangeArrowheads="1"/>
            </p:cNvSpPr>
            <p:nvPr/>
          </p:nvSpPr>
          <p:spPr bwMode="auto">
            <a:xfrm>
              <a:off x="384" y="271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44055" name="Rectangle 29"/>
            <p:cNvSpPr>
              <a:spLocks noChangeArrowheads="1"/>
            </p:cNvSpPr>
            <p:nvPr/>
          </p:nvSpPr>
          <p:spPr bwMode="auto">
            <a:xfrm>
              <a:off x="1056" y="2717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5</a:t>
              </a:r>
            </a:p>
          </p:txBody>
        </p:sp>
        <p:sp>
          <p:nvSpPr>
            <p:cNvPr id="44056" name="Rectangle 30"/>
            <p:cNvSpPr>
              <a:spLocks noChangeArrowheads="1"/>
            </p:cNvSpPr>
            <p:nvPr/>
          </p:nvSpPr>
          <p:spPr bwMode="auto">
            <a:xfrm>
              <a:off x="1856" y="2717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10</a:t>
              </a:r>
            </a:p>
          </p:txBody>
        </p:sp>
        <p:sp>
          <p:nvSpPr>
            <p:cNvPr id="44057" name="Rectangle 31"/>
            <p:cNvSpPr>
              <a:spLocks noChangeArrowheads="1"/>
            </p:cNvSpPr>
            <p:nvPr/>
          </p:nvSpPr>
          <p:spPr bwMode="auto">
            <a:xfrm>
              <a:off x="2896" y="2733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10</a:t>
              </a:r>
            </a:p>
          </p:txBody>
        </p:sp>
        <p:sp>
          <p:nvSpPr>
            <p:cNvPr id="44058" name="Rectangle 32"/>
            <p:cNvSpPr>
              <a:spLocks noChangeArrowheads="1"/>
            </p:cNvSpPr>
            <p:nvPr/>
          </p:nvSpPr>
          <p:spPr bwMode="auto">
            <a:xfrm>
              <a:off x="3952" y="2717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5</a:t>
              </a:r>
            </a:p>
          </p:txBody>
        </p:sp>
        <p:sp>
          <p:nvSpPr>
            <p:cNvPr id="44059" name="Rectangle 33"/>
            <p:cNvSpPr>
              <a:spLocks noChangeArrowheads="1"/>
            </p:cNvSpPr>
            <p:nvPr/>
          </p:nvSpPr>
          <p:spPr bwMode="auto">
            <a:xfrm>
              <a:off x="4736" y="271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44060" name="Rectangle 34"/>
            <p:cNvSpPr>
              <a:spLocks noChangeArrowheads="1"/>
            </p:cNvSpPr>
            <p:nvPr/>
          </p:nvSpPr>
          <p:spPr bwMode="auto">
            <a:xfrm>
              <a:off x="1584" y="2640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000" b="1"/>
                <a:t>1</a:t>
              </a:r>
            </a:p>
          </p:txBody>
        </p:sp>
        <p:sp>
          <p:nvSpPr>
            <p:cNvPr id="44061" name="Line 35"/>
            <p:cNvSpPr>
              <a:spLocks noChangeShapeType="1"/>
            </p:cNvSpPr>
            <p:nvPr/>
          </p:nvSpPr>
          <p:spPr bwMode="auto">
            <a:xfrm flipV="1">
              <a:off x="2400" y="2976"/>
              <a:ext cx="19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37"/>
          <p:cNvGrpSpPr>
            <a:grpSpLocks/>
          </p:cNvGrpSpPr>
          <p:nvPr/>
        </p:nvGrpSpPr>
        <p:grpSpPr bwMode="auto">
          <a:xfrm>
            <a:off x="381000" y="806450"/>
            <a:ext cx="8305800" cy="4451350"/>
            <a:chOff x="240" y="508"/>
            <a:chExt cx="5232" cy="2804"/>
          </a:xfrm>
        </p:grpSpPr>
        <p:sp>
          <p:nvSpPr>
            <p:cNvPr id="45059" name="Rectangle 4"/>
            <p:cNvSpPr>
              <a:spLocks noChangeArrowheads="1"/>
            </p:cNvSpPr>
            <p:nvPr/>
          </p:nvSpPr>
          <p:spPr bwMode="auto">
            <a:xfrm>
              <a:off x="240" y="811"/>
              <a:ext cx="5232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143000" indent="-11430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e.g. 2  Write out the expansion of            in ascending powers of </a:t>
              </a:r>
              <a:r>
                <a:rPr lang="en-US" sz="2600" b="1" i="1"/>
                <a:t>x</a:t>
              </a:r>
              <a:r>
                <a:rPr lang="en-US" b="1">
                  <a:latin typeface="Comic Sans MS" pitchFamily="66" charset="0"/>
                </a:rPr>
                <a:t>. </a:t>
              </a:r>
            </a:p>
          </p:txBody>
        </p:sp>
        <p:sp>
          <p:nvSpPr>
            <p:cNvPr id="45060" name="Rectangle 6"/>
            <p:cNvSpPr>
              <a:spLocks noChangeArrowheads="1"/>
            </p:cNvSpPr>
            <p:nvPr/>
          </p:nvSpPr>
          <p:spPr bwMode="auto">
            <a:xfrm>
              <a:off x="1632" y="168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45061" name="Rectangle 7"/>
            <p:cNvSpPr>
              <a:spLocks noChangeArrowheads="1"/>
            </p:cNvSpPr>
            <p:nvPr/>
          </p:nvSpPr>
          <p:spPr bwMode="auto">
            <a:xfrm>
              <a:off x="2160" y="1682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45062" name="Rectangle 8"/>
            <p:cNvSpPr>
              <a:spLocks noChangeArrowheads="1"/>
            </p:cNvSpPr>
            <p:nvPr/>
          </p:nvSpPr>
          <p:spPr bwMode="auto">
            <a:xfrm>
              <a:off x="2736" y="1680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45063" name="Rectangle 9"/>
            <p:cNvSpPr>
              <a:spLocks noChangeArrowheads="1"/>
            </p:cNvSpPr>
            <p:nvPr/>
          </p:nvSpPr>
          <p:spPr bwMode="auto">
            <a:xfrm>
              <a:off x="3840" y="1686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45064" name="Rectangle 10"/>
            <p:cNvSpPr>
              <a:spLocks noChangeArrowheads="1"/>
            </p:cNvSpPr>
            <p:nvPr/>
          </p:nvSpPr>
          <p:spPr bwMode="auto">
            <a:xfrm>
              <a:off x="3312" y="1686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45065" name="Rectangle 11"/>
            <p:cNvSpPr>
              <a:spLocks noChangeArrowheads="1"/>
            </p:cNvSpPr>
            <p:nvPr/>
          </p:nvSpPr>
          <p:spPr bwMode="auto">
            <a:xfrm>
              <a:off x="336" y="194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So,</a:t>
              </a:r>
            </a:p>
          </p:txBody>
        </p:sp>
        <p:sp>
          <p:nvSpPr>
            <p:cNvPr id="45066" name="Rectangle 12"/>
            <p:cNvSpPr>
              <a:spLocks noChangeArrowheads="1"/>
            </p:cNvSpPr>
            <p:nvPr/>
          </p:nvSpPr>
          <p:spPr bwMode="auto">
            <a:xfrm>
              <a:off x="240" y="508"/>
              <a:ext cx="158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 u="sng">
                  <a:latin typeface="Comic Sans MS" pitchFamily="66" charset="0"/>
                </a:rPr>
                <a:t>Powers of </a:t>
              </a:r>
              <a:r>
                <a:rPr lang="en-US" sz="2600" b="1" i="1" u="sng"/>
                <a:t>a + b</a:t>
              </a:r>
            </a:p>
          </p:txBody>
        </p:sp>
        <p:sp>
          <p:nvSpPr>
            <p:cNvPr id="45067" name="Rectangle 13"/>
            <p:cNvSpPr>
              <a:spLocks noChangeArrowheads="1"/>
            </p:cNvSpPr>
            <p:nvPr/>
          </p:nvSpPr>
          <p:spPr bwMode="auto">
            <a:xfrm>
              <a:off x="288" y="1440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Solution:</a:t>
              </a:r>
            </a:p>
          </p:txBody>
        </p:sp>
        <p:sp>
          <p:nvSpPr>
            <p:cNvPr id="45068" name="Rectangle 14"/>
            <p:cNvSpPr>
              <a:spLocks noChangeArrowheads="1"/>
            </p:cNvSpPr>
            <p:nvPr/>
          </p:nvSpPr>
          <p:spPr bwMode="auto">
            <a:xfrm>
              <a:off x="1296" y="1440"/>
              <a:ext cx="2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coefficients are</a:t>
              </a:r>
            </a:p>
          </p:txBody>
        </p:sp>
        <p:graphicFrame>
          <p:nvGraphicFramePr>
            <p:cNvPr id="45069" name="Object 16"/>
            <p:cNvGraphicFramePr>
              <a:graphicFrameLocks noChangeAspect="1"/>
            </p:cNvGraphicFramePr>
            <p:nvPr/>
          </p:nvGraphicFramePr>
          <p:xfrm>
            <a:off x="624" y="2162"/>
            <a:ext cx="4460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8" name="Equation" r:id="rId3" imgW="2514499" imgH="219186" progId="Equation.3">
                    <p:embed/>
                  </p:oleObj>
                </mc:Choice>
                <mc:Fallback>
                  <p:oleObj name="Equation" r:id="rId3" imgW="2514499" imgH="219186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162"/>
                          <a:ext cx="4460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70" name="Rectangle 17"/>
            <p:cNvSpPr>
              <a:spLocks noChangeArrowheads="1"/>
            </p:cNvSpPr>
            <p:nvPr/>
          </p:nvSpPr>
          <p:spPr bwMode="auto">
            <a:xfrm>
              <a:off x="720" y="224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1</a:t>
              </a:r>
            </a:p>
          </p:txBody>
        </p:sp>
        <p:sp>
          <p:nvSpPr>
            <p:cNvPr id="45071" name="Rectangle 18"/>
            <p:cNvSpPr>
              <a:spLocks noChangeArrowheads="1"/>
            </p:cNvSpPr>
            <p:nvPr/>
          </p:nvSpPr>
          <p:spPr bwMode="auto">
            <a:xfrm>
              <a:off x="1808" y="2233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/>
                <a:t> 1</a:t>
              </a:r>
            </a:p>
          </p:txBody>
        </p:sp>
        <p:sp>
          <p:nvSpPr>
            <p:cNvPr id="45072" name="Rectangle 19"/>
            <p:cNvSpPr>
              <a:spLocks noChangeArrowheads="1"/>
            </p:cNvSpPr>
            <p:nvPr/>
          </p:nvSpPr>
          <p:spPr bwMode="auto">
            <a:xfrm>
              <a:off x="2319" y="2232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endParaRPr lang="en-US" b="1"/>
            </a:p>
          </p:txBody>
        </p:sp>
        <p:sp>
          <p:nvSpPr>
            <p:cNvPr id="45073" name="Rectangle 20"/>
            <p:cNvSpPr>
              <a:spLocks noChangeArrowheads="1"/>
            </p:cNvSpPr>
            <p:nvPr/>
          </p:nvSpPr>
          <p:spPr bwMode="auto">
            <a:xfrm>
              <a:off x="2976" y="2232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endParaRPr lang="en-US" b="1"/>
            </a:p>
          </p:txBody>
        </p:sp>
        <p:sp>
          <p:nvSpPr>
            <p:cNvPr id="45074" name="Rectangle 21"/>
            <p:cNvSpPr>
              <a:spLocks noChangeArrowheads="1"/>
            </p:cNvSpPr>
            <p:nvPr/>
          </p:nvSpPr>
          <p:spPr bwMode="auto">
            <a:xfrm>
              <a:off x="3958" y="2234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endParaRPr lang="en-US" b="1"/>
            </a:p>
          </p:txBody>
        </p:sp>
        <p:sp>
          <p:nvSpPr>
            <p:cNvPr id="45075" name="Rectangle 22"/>
            <p:cNvSpPr>
              <a:spLocks noChangeArrowheads="1"/>
            </p:cNvSpPr>
            <p:nvPr/>
          </p:nvSpPr>
          <p:spPr bwMode="auto">
            <a:xfrm>
              <a:off x="1056" y="2224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(</a:t>
              </a:r>
              <a:r>
                <a:rPr lang="en-US" sz="2600" b="1" i="1"/>
                <a:t>-x</a:t>
              </a:r>
              <a:r>
                <a:rPr lang="en-US" sz="2600" b="1"/>
                <a:t>)</a:t>
              </a:r>
            </a:p>
          </p:txBody>
        </p:sp>
        <p:sp>
          <p:nvSpPr>
            <p:cNvPr id="45076" name="Rectangle 23"/>
            <p:cNvSpPr>
              <a:spLocks noChangeArrowheads="1"/>
            </p:cNvSpPr>
            <p:nvPr/>
          </p:nvSpPr>
          <p:spPr bwMode="auto">
            <a:xfrm>
              <a:off x="2400" y="2208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(</a:t>
              </a:r>
              <a:r>
                <a:rPr lang="en-US" sz="2600" b="1" i="1"/>
                <a:t>-x</a:t>
              </a:r>
              <a:r>
                <a:rPr lang="en-US" sz="2600" b="1"/>
                <a:t>)</a:t>
              </a:r>
            </a:p>
          </p:txBody>
        </p:sp>
        <p:sp>
          <p:nvSpPr>
            <p:cNvPr id="45077" name="Rectangle 24"/>
            <p:cNvSpPr>
              <a:spLocks noChangeArrowheads="1"/>
            </p:cNvSpPr>
            <p:nvPr/>
          </p:nvSpPr>
          <p:spPr bwMode="auto">
            <a:xfrm>
              <a:off x="3216" y="2208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(</a:t>
              </a:r>
              <a:r>
                <a:rPr lang="en-US" sz="2600" b="1" i="1"/>
                <a:t>-x</a:t>
              </a:r>
              <a:r>
                <a:rPr lang="en-US" sz="2600" b="1"/>
                <a:t>)</a:t>
              </a:r>
            </a:p>
          </p:txBody>
        </p:sp>
        <p:sp>
          <p:nvSpPr>
            <p:cNvPr id="45078" name="Rectangle 25"/>
            <p:cNvSpPr>
              <a:spLocks noChangeArrowheads="1"/>
            </p:cNvSpPr>
            <p:nvPr/>
          </p:nvSpPr>
          <p:spPr bwMode="auto">
            <a:xfrm>
              <a:off x="4048" y="2208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(</a:t>
              </a:r>
              <a:r>
                <a:rPr lang="en-US" sz="2600" b="1" i="1"/>
                <a:t>-x</a:t>
              </a:r>
              <a:r>
                <a:rPr lang="en-US" sz="2600" b="1"/>
                <a:t>)</a:t>
              </a:r>
            </a:p>
          </p:txBody>
        </p:sp>
        <p:sp>
          <p:nvSpPr>
            <p:cNvPr id="45079" name="Rectangle 26"/>
            <p:cNvSpPr>
              <a:spLocks noChangeArrowheads="1"/>
            </p:cNvSpPr>
            <p:nvPr/>
          </p:nvSpPr>
          <p:spPr bwMode="auto">
            <a:xfrm>
              <a:off x="4652" y="2208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(</a:t>
              </a:r>
              <a:r>
                <a:rPr lang="en-US" sz="2600" b="1" i="1"/>
                <a:t>-x</a:t>
              </a:r>
              <a:r>
                <a:rPr lang="en-US" sz="2600" b="1"/>
                <a:t>)</a:t>
              </a:r>
            </a:p>
          </p:txBody>
        </p:sp>
        <p:sp>
          <p:nvSpPr>
            <p:cNvPr id="45080" name="Rectangle 28"/>
            <p:cNvSpPr>
              <a:spLocks noChangeArrowheads="1"/>
            </p:cNvSpPr>
            <p:nvPr/>
          </p:nvSpPr>
          <p:spPr bwMode="auto">
            <a:xfrm>
              <a:off x="336" y="2640"/>
              <a:ext cx="17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Simplifying gives</a:t>
              </a:r>
            </a:p>
          </p:txBody>
        </p:sp>
        <p:graphicFrame>
          <p:nvGraphicFramePr>
            <p:cNvPr id="45081" name="Object 29"/>
            <p:cNvGraphicFramePr>
              <a:graphicFrameLocks noChangeAspect="1"/>
            </p:cNvGraphicFramePr>
            <p:nvPr/>
          </p:nvGraphicFramePr>
          <p:xfrm>
            <a:off x="1135" y="2887"/>
            <a:ext cx="1008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9" name="Equation" r:id="rId5" imgW="562017" imgH="219186" progId="Equation.3">
                    <p:embed/>
                  </p:oleObj>
                </mc:Choice>
                <mc:Fallback>
                  <p:oleObj name="Equation" r:id="rId5" imgW="562017" imgH="219186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5" y="2887"/>
                          <a:ext cx="1008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2" name="Object 30"/>
            <p:cNvGraphicFramePr>
              <a:graphicFrameLocks noChangeAspect="1"/>
            </p:cNvGraphicFramePr>
            <p:nvPr/>
          </p:nvGraphicFramePr>
          <p:xfrm>
            <a:off x="2159" y="2983"/>
            <a:ext cx="17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0" name="Equation" r:id="rId7" imgW="95289" imgH="133347" progId="Equation.3">
                    <p:embed/>
                  </p:oleObj>
                </mc:Choice>
                <mc:Fallback>
                  <p:oleObj name="Equation" r:id="rId7" imgW="95289" imgH="133347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9" y="2983"/>
                          <a:ext cx="17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3" name="Object 31"/>
            <p:cNvGraphicFramePr>
              <a:graphicFrameLocks noChangeAspect="1"/>
            </p:cNvGraphicFramePr>
            <p:nvPr/>
          </p:nvGraphicFramePr>
          <p:xfrm>
            <a:off x="2305" y="2987"/>
            <a:ext cx="559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1" name="Equation" r:id="rId9" imgW="304763" imgH="171408" progId="Equation.3">
                    <p:embed/>
                  </p:oleObj>
                </mc:Choice>
                <mc:Fallback>
                  <p:oleObj name="Equation" r:id="rId9" imgW="304763" imgH="171408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5" y="2987"/>
                          <a:ext cx="559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4" name="Object 32"/>
            <p:cNvGraphicFramePr>
              <a:graphicFrameLocks noChangeAspect="1"/>
            </p:cNvGraphicFramePr>
            <p:nvPr/>
          </p:nvGraphicFramePr>
          <p:xfrm>
            <a:off x="2881" y="2906"/>
            <a:ext cx="671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2" name="Equation" r:id="rId11" imgW="371439" imgH="219186" progId="Equation.3">
                    <p:embed/>
                  </p:oleObj>
                </mc:Choice>
                <mc:Fallback>
                  <p:oleObj name="Equation" r:id="rId11" imgW="371439" imgH="219186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1" y="2906"/>
                          <a:ext cx="671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5" name="Object 33"/>
            <p:cNvGraphicFramePr>
              <a:graphicFrameLocks noChangeAspect="1"/>
            </p:cNvGraphicFramePr>
            <p:nvPr/>
          </p:nvGraphicFramePr>
          <p:xfrm>
            <a:off x="3503" y="2903"/>
            <a:ext cx="671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3" name="Equation" r:id="rId13" imgW="371439" imgH="219186" progId="Equation.3">
                    <p:embed/>
                  </p:oleObj>
                </mc:Choice>
                <mc:Fallback>
                  <p:oleObj name="Equation" r:id="rId13" imgW="371439" imgH="219186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3" y="2903"/>
                          <a:ext cx="671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6" name="Object 34"/>
            <p:cNvGraphicFramePr>
              <a:graphicFrameLocks noChangeAspect="1"/>
            </p:cNvGraphicFramePr>
            <p:nvPr/>
          </p:nvGraphicFramePr>
          <p:xfrm>
            <a:off x="4189" y="2887"/>
            <a:ext cx="515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4" name="Equation" r:id="rId15" imgW="285867" imgH="190573" progId="Equation.3">
                    <p:embed/>
                  </p:oleObj>
                </mc:Choice>
                <mc:Fallback>
                  <p:oleObj name="Equation" r:id="rId15" imgW="285867" imgH="190573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9" y="2887"/>
                          <a:ext cx="515" cy="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7" name="Object 35"/>
            <p:cNvGraphicFramePr>
              <a:graphicFrameLocks noChangeAspect="1"/>
            </p:cNvGraphicFramePr>
            <p:nvPr/>
          </p:nvGraphicFramePr>
          <p:xfrm>
            <a:off x="3728" y="752"/>
            <a:ext cx="784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5" name="Equation" r:id="rId17" imgW="438114" imgH="219186" progId="Equation.3">
                    <p:embed/>
                  </p:oleObj>
                </mc:Choice>
                <mc:Fallback>
                  <p:oleObj name="Equation" r:id="rId17" imgW="438114" imgH="219186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8" y="752"/>
                          <a:ext cx="784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5"/>
          <p:cNvGrpSpPr>
            <a:grpSpLocks/>
          </p:cNvGrpSpPr>
          <p:nvPr/>
        </p:nvGrpSpPr>
        <p:grpSpPr bwMode="auto">
          <a:xfrm>
            <a:off x="381000" y="806450"/>
            <a:ext cx="8305800" cy="5410200"/>
            <a:chOff x="240" y="508"/>
            <a:chExt cx="5232" cy="3408"/>
          </a:xfrm>
        </p:grpSpPr>
        <p:sp>
          <p:nvSpPr>
            <p:cNvPr id="46083" name="Rectangle 4"/>
            <p:cNvSpPr>
              <a:spLocks noChangeArrowheads="1"/>
            </p:cNvSpPr>
            <p:nvPr/>
          </p:nvSpPr>
          <p:spPr bwMode="auto">
            <a:xfrm>
              <a:off x="240" y="508"/>
              <a:ext cx="158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 u="sng">
                  <a:latin typeface="Comic Sans MS" pitchFamily="66" charset="0"/>
                </a:rPr>
                <a:t>Powers of </a:t>
              </a:r>
              <a:r>
                <a:rPr lang="en-US" sz="2600" b="1" i="1" u="sng"/>
                <a:t>a + b</a:t>
              </a:r>
            </a:p>
          </p:txBody>
        </p:sp>
        <p:graphicFrame>
          <p:nvGraphicFramePr>
            <p:cNvPr id="46084" name="Object 5"/>
            <p:cNvGraphicFramePr>
              <a:graphicFrameLocks noChangeAspect="1"/>
            </p:cNvGraphicFramePr>
            <p:nvPr/>
          </p:nvGraphicFramePr>
          <p:xfrm>
            <a:off x="1296" y="2513"/>
            <a:ext cx="2951" cy="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1" name="Equation" r:id="rId3" imgW="1743008" imgH="342816" progId="Equation.3">
                    <p:embed/>
                  </p:oleObj>
                </mc:Choice>
                <mc:Fallback>
                  <p:oleObj name="Equation" r:id="rId3" imgW="1743008" imgH="34281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513"/>
                          <a:ext cx="2951" cy="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5" name="Rectangle 7"/>
            <p:cNvSpPr>
              <a:spLocks noChangeArrowheads="1"/>
            </p:cNvSpPr>
            <p:nvPr/>
          </p:nvSpPr>
          <p:spPr bwMode="auto">
            <a:xfrm>
              <a:off x="288" y="2183"/>
              <a:ext cx="3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9</a:t>
              </a:r>
              <a:r>
                <a:rPr lang="en-US" b="1" baseline="30000">
                  <a:latin typeface="Comic Sans MS" pitchFamily="66" charset="0"/>
                </a:rPr>
                <a:t>th</a:t>
              </a:r>
              <a:r>
                <a:rPr lang="en-US" b="1">
                  <a:latin typeface="Comic Sans MS" pitchFamily="66" charset="0"/>
                </a:rPr>
                <a:t> coefficient of              is</a:t>
              </a:r>
            </a:p>
          </p:txBody>
        </p:sp>
        <p:graphicFrame>
          <p:nvGraphicFramePr>
            <p:cNvPr id="46086" name="Object 8"/>
            <p:cNvGraphicFramePr>
              <a:graphicFrameLocks noChangeAspect="1"/>
            </p:cNvGraphicFramePr>
            <p:nvPr/>
          </p:nvGraphicFramePr>
          <p:xfrm>
            <a:off x="2544" y="2112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2" name="Equation" r:id="rId5" imgW="485894" imgH="219186" progId="Equation.3">
                    <p:embed/>
                  </p:oleObj>
                </mc:Choice>
                <mc:Fallback>
                  <p:oleObj name="Equation" r:id="rId5" imgW="485894" imgH="219186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112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7" name="Rectangle 10"/>
            <p:cNvSpPr>
              <a:spLocks noChangeArrowheads="1"/>
            </p:cNvSpPr>
            <p:nvPr/>
          </p:nvSpPr>
          <p:spPr bwMode="auto">
            <a:xfrm>
              <a:off x="240" y="896"/>
              <a:ext cx="2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For            we get</a:t>
              </a:r>
            </a:p>
          </p:txBody>
        </p:sp>
        <p:graphicFrame>
          <p:nvGraphicFramePr>
            <p:cNvPr id="46088" name="Object 11"/>
            <p:cNvGraphicFramePr>
              <a:graphicFrameLocks noChangeAspect="1"/>
            </p:cNvGraphicFramePr>
            <p:nvPr/>
          </p:nvGraphicFramePr>
          <p:xfrm>
            <a:off x="663" y="816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3" name="Equation" r:id="rId7" imgW="485894" imgH="219186" progId="Equation.3">
                    <p:embed/>
                  </p:oleObj>
                </mc:Choice>
                <mc:Fallback>
                  <p:oleObj name="Equation" r:id="rId7" imgW="485894" imgH="219186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" y="816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9" name="Rectangle 12"/>
            <p:cNvSpPr>
              <a:spLocks noChangeArrowheads="1"/>
            </p:cNvSpPr>
            <p:nvPr/>
          </p:nvSpPr>
          <p:spPr bwMode="auto">
            <a:xfrm>
              <a:off x="1344" y="1200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46090" name="Rectangle 13"/>
            <p:cNvSpPr>
              <a:spLocks noChangeArrowheads="1"/>
            </p:cNvSpPr>
            <p:nvPr/>
          </p:nvSpPr>
          <p:spPr bwMode="auto">
            <a:xfrm>
              <a:off x="2064" y="1200"/>
              <a:ext cx="3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20</a:t>
              </a:r>
            </a:p>
          </p:txBody>
        </p:sp>
        <p:sp>
          <p:nvSpPr>
            <p:cNvPr id="46091" name="Rectangle 14"/>
            <p:cNvSpPr>
              <a:spLocks noChangeArrowheads="1"/>
            </p:cNvSpPr>
            <p:nvPr/>
          </p:nvSpPr>
          <p:spPr bwMode="auto">
            <a:xfrm>
              <a:off x="2784" y="1200"/>
              <a:ext cx="62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190</a:t>
              </a:r>
            </a:p>
          </p:txBody>
        </p:sp>
        <p:sp>
          <p:nvSpPr>
            <p:cNvPr id="46092" name="Rectangle 15"/>
            <p:cNvSpPr>
              <a:spLocks noChangeArrowheads="1"/>
            </p:cNvSpPr>
            <p:nvPr/>
          </p:nvSpPr>
          <p:spPr bwMode="auto">
            <a:xfrm>
              <a:off x="3552" y="1190"/>
              <a:ext cx="5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1140</a:t>
              </a:r>
            </a:p>
          </p:txBody>
        </p:sp>
        <p:sp>
          <p:nvSpPr>
            <p:cNvPr id="46093" name="Arc 16"/>
            <p:cNvSpPr>
              <a:spLocks/>
            </p:cNvSpPr>
            <p:nvPr/>
          </p:nvSpPr>
          <p:spPr bwMode="auto">
            <a:xfrm rot="10598013">
              <a:off x="1536" y="1391"/>
              <a:ext cx="576" cy="288"/>
            </a:xfrm>
            <a:custGeom>
              <a:avLst/>
              <a:gdLst>
                <a:gd name="T0" fmla="*/ 0 w 37410"/>
                <a:gd name="T1" fmla="*/ 125 h 21600"/>
                <a:gd name="T2" fmla="*/ 576 w 37410"/>
                <a:gd name="T3" fmla="*/ 167 h 21600"/>
                <a:gd name="T4" fmla="*/ 274 w 37410"/>
                <a:gd name="T5" fmla="*/ 28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410" h="21600" fill="none" extrusionOk="0">
                  <a:moveTo>
                    <a:pt x="0" y="9368"/>
                  </a:moveTo>
                  <a:cubicBezTo>
                    <a:pt x="4029" y="3503"/>
                    <a:pt x="10687" y="-1"/>
                    <a:pt x="17803" y="0"/>
                  </a:cubicBezTo>
                  <a:cubicBezTo>
                    <a:pt x="26223" y="0"/>
                    <a:pt x="33877" y="4893"/>
                    <a:pt x="37410" y="12537"/>
                  </a:cubicBezTo>
                </a:path>
                <a:path w="37410" h="21600" stroke="0" extrusionOk="0">
                  <a:moveTo>
                    <a:pt x="0" y="9368"/>
                  </a:moveTo>
                  <a:cubicBezTo>
                    <a:pt x="4029" y="3503"/>
                    <a:pt x="10687" y="-1"/>
                    <a:pt x="17803" y="0"/>
                  </a:cubicBezTo>
                  <a:cubicBezTo>
                    <a:pt x="26223" y="0"/>
                    <a:pt x="33877" y="4893"/>
                    <a:pt x="37410" y="12537"/>
                  </a:cubicBezTo>
                  <a:lnTo>
                    <a:pt x="17803" y="21600"/>
                  </a:lnTo>
                  <a:lnTo>
                    <a:pt x="0" y="9368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Arc 17"/>
            <p:cNvSpPr>
              <a:spLocks/>
            </p:cNvSpPr>
            <p:nvPr/>
          </p:nvSpPr>
          <p:spPr bwMode="auto">
            <a:xfrm rot="10598013">
              <a:off x="2256" y="1392"/>
              <a:ext cx="557" cy="281"/>
            </a:xfrm>
            <a:custGeom>
              <a:avLst/>
              <a:gdLst>
                <a:gd name="T0" fmla="*/ 0 w 37410"/>
                <a:gd name="T1" fmla="*/ 122 h 21600"/>
                <a:gd name="T2" fmla="*/ 557 w 37410"/>
                <a:gd name="T3" fmla="*/ 163 h 21600"/>
                <a:gd name="T4" fmla="*/ 265 w 37410"/>
                <a:gd name="T5" fmla="*/ 28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410" h="21600" fill="none" extrusionOk="0">
                  <a:moveTo>
                    <a:pt x="0" y="9368"/>
                  </a:moveTo>
                  <a:cubicBezTo>
                    <a:pt x="4029" y="3503"/>
                    <a:pt x="10687" y="-1"/>
                    <a:pt x="17803" y="0"/>
                  </a:cubicBezTo>
                  <a:cubicBezTo>
                    <a:pt x="26223" y="0"/>
                    <a:pt x="33877" y="4893"/>
                    <a:pt x="37410" y="12537"/>
                  </a:cubicBezTo>
                </a:path>
                <a:path w="37410" h="21600" stroke="0" extrusionOk="0">
                  <a:moveTo>
                    <a:pt x="0" y="9368"/>
                  </a:moveTo>
                  <a:cubicBezTo>
                    <a:pt x="4029" y="3503"/>
                    <a:pt x="10687" y="-1"/>
                    <a:pt x="17803" y="0"/>
                  </a:cubicBezTo>
                  <a:cubicBezTo>
                    <a:pt x="26223" y="0"/>
                    <a:pt x="33877" y="4893"/>
                    <a:pt x="37410" y="12537"/>
                  </a:cubicBezTo>
                  <a:lnTo>
                    <a:pt x="17803" y="21600"/>
                  </a:lnTo>
                  <a:lnTo>
                    <a:pt x="0" y="9368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Arc 18"/>
            <p:cNvSpPr>
              <a:spLocks/>
            </p:cNvSpPr>
            <p:nvPr/>
          </p:nvSpPr>
          <p:spPr bwMode="auto">
            <a:xfrm rot="10598013">
              <a:off x="3024" y="1408"/>
              <a:ext cx="557" cy="281"/>
            </a:xfrm>
            <a:custGeom>
              <a:avLst/>
              <a:gdLst>
                <a:gd name="T0" fmla="*/ 0 w 37410"/>
                <a:gd name="T1" fmla="*/ 122 h 21600"/>
                <a:gd name="T2" fmla="*/ 557 w 37410"/>
                <a:gd name="T3" fmla="*/ 163 h 21600"/>
                <a:gd name="T4" fmla="*/ 265 w 37410"/>
                <a:gd name="T5" fmla="*/ 28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410" h="21600" fill="none" extrusionOk="0">
                  <a:moveTo>
                    <a:pt x="0" y="9368"/>
                  </a:moveTo>
                  <a:cubicBezTo>
                    <a:pt x="4029" y="3503"/>
                    <a:pt x="10687" y="-1"/>
                    <a:pt x="17803" y="0"/>
                  </a:cubicBezTo>
                  <a:cubicBezTo>
                    <a:pt x="26223" y="0"/>
                    <a:pt x="33877" y="4893"/>
                    <a:pt x="37410" y="12537"/>
                  </a:cubicBezTo>
                </a:path>
                <a:path w="37410" h="21600" stroke="0" extrusionOk="0">
                  <a:moveTo>
                    <a:pt x="0" y="9368"/>
                  </a:moveTo>
                  <a:cubicBezTo>
                    <a:pt x="4029" y="3503"/>
                    <a:pt x="10687" y="-1"/>
                    <a:pt x="17803" y="0"/>
                  </a:cubicBezTo>
                  <a:cubicBezTo>
                    <a:pt x="26223" y="0"/>
                    <a:pt x="33877" y="4893"/>
                    <a:pt x="37410" y="12537"/>
                  </a:cubicBezTo>
                  <a:lnTo>
                    <a:pt x="17803" y="21600"/>
                  </a:lnTo>
                  <a:lnTo>
                    <a:pt x="0" y="9368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6096" name="Object 19"/>
            <p:cNvGraphicFramePr>
              <a:graphicFrameLocks noChangeAspect="1"/>
            </p:cNvGraphicFramePr>
            <p:nvPr/>
          </p:nvGraphicFramePr>
          <p:xfrm>
            <a:off x="2291" y="1671"/>
            <a:ext cx="381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4" name="Equation" r:id="rId9" imgW="295315" imgH="333368" progId="Equation.3">
                    <p:embed/>
                  </p:oleObj>
                </mc:Choice>
                <mc:Fallback>
                  <p:oleObj name="Equation" r:id="rId9" imgW="295315" imgH="333368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1" y="1671"/>
                          <a:ext cx="381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7" name="Object 20"/>
            <p:cNvGraphicFramePr>
              <a:graphicFrameLocks noChangeAspect="1"/>
            </p:cNvGraphicFramePr>
            <p:nvPr/>
          </p:nvGraphicFramePr>
          <p:xfrm>
            <a:off x="3049" y="1683"/>
            <a:ext cx="388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5" name="Equation" r:id="rId11" imgW="295315" imgH="342816" progId="Equation.3">
                    <p:embed/>
                  </p:oleObj>
                </mc:Choice>
                <mc:Fallback>
                  <p:oleObj name="Equation" r:id="rId11" imgW="295315" imgH="342816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9" y="1683"/>
                          <a:ext cx="388" cy="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8" name="Rectangle 21"/>
            <p:cNvSpPr>
              <a:spLocks noChangeArrowheads="1"/>
            </p:cNvSpPr>
            <p:nvPr/>
          </p:nvSpPr>
          <p:spPr bwMode="auto">
            <a:xfrm>
              <a:off x="4464" y="1344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etc.</a:t>
              </a:r>
            </a:p>
          </p:txBody>
        </p:sp>
        <p:sp>
          <p:nvSpPr>
            <p:cNvPr id="46099" name="Rectangle 22"/>
            <p:cNvSpPr>
              <a:spLocks noChangeArrowheads="1"/>
            </p:cNvSpPr>
            <p:nvPr/>
          </p:nvSpPr>
          <p:spPr bwMode="auto">
            <a:xfrm>
              <a:off x="336" y="3168"/>
              <a:ext cx="513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Even using a calculator, this is tedious to simplify.  However, there is a shorthand notation that is available as a function on the calculator.</a:t>
              </a:r>
            </a:p>
          </p:txBody>
        </p:sp>
        <p:graphicFrame>
          <p:nvGraphicFramePr>
            <p:cNvPr id="46100" name="Object 23"/>
            <p:cNvGraphicFramePr>
              <a:graphicFrameLocks noChangeAspect="1"/>
            </p:cNvGraphicFramePr>
            <p:nvPr/>
          </p:nvGraphicFramePr>
          <p:xfrm>
            <a:off x="1544" y="1664"/>
            <a:ext cx="397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6" name="Equation" r:id="rId13" imgW="304763" imgH="333368" progId="Equation.3">
                    <p:embed/>
                  </p:oleObj>
                </mc:Choice>
                <mc:Fallback>
                  <p:oleObj name="Equation" r:id="rId13" imgW="304763" imgH="333368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4" y="1664"/>
                          <a:ext cx="397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8"/>
          <p:cNvGrpSpPr>
            <a:grpSpLocks/>
          </p:cNvGrpSpPr>
          <p:nvPr/>
        </p:nvGrpSpPr>
        <p:grpSpPr bwMode="auto">
          <a:xfrm>
            <a:off x="381000" y="806450"/>
            <a:ext cx="8143875" cy="5645150"/>
            <a:chOff x="240" y="508"/>
            <a:chExt cx="5130" cy="3556"/>
          </a:xfrm>
        </p:grpSpPr>
        <p:graphicFrame>
          <p:nvGraphicFramePr>
            <p:cNvPr id="47107" name="Object 4"/>
            <p:cNvGraphicFramePr>
              <a:graphicFrameLocks noChangeAspect="1"/>
            </p:cNvGraphicFramePr>
            <p:nvPr/>
          </p:nvGraphicFramePr>
          <p:xfrm>
            <a:off x="3456" y="2422"/>
            <a:ext cx="1903" cy="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0" name="Equation" r:id="rId3" imgW="1124034" imgH="371429" progId="Equation.3">
                    <p:embed/>
                  </p:oleObj>
                </mc:Choice>
                <mc:Fallback>
                  <p:oleObj name="Equation" r:id="rId3" imgW="1124034" imgH="371429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2422"/>
                          <a:ext cx="1903" cy="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08" name="Object 5"/>
            <p:cNvGraphicFramePr>
              <a:graphicFrameLocks noChangeAspect="1"/>
            </p:cNvGraphicFramePr>
            <p:nvPr/>
          </p:nvGraphicFramePr>
          <p:xfrm>
            <a:off x="1008" y="2422"/>
            <a:ext cx="4362" cy="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1" name="Equation" r:id="rId5" imgW="2581175" imgH="371429" progId="Equation.3">
                    <p:embed/>
                  </p:oleObj>
                </mc:Choice>
                <mc:Fallback>
                  <p:oleObj name="Equation" r:id="rId5" imgW="2581175" imgH="371429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422"/>
                          <a:ext cx="4362" cy="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09" name="Rectangle 6"/>
            <p:cNvSpPr>
              <a:spLocks noChangeArrowheads="1"/>
            </p:cNvSpPr>
            <p:nvPr/>
          </p:nvSpPr>
          <p:spPr bwMode="auto">
            <a:xfrm>
              <a:off x="240" y="508"/>
              <a:ext cx="158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 u="sng">
                  <a:latin typeface="Comic Sans MS" pitchFamily="66" charset="0"/>
                </a:rPr>
                <a:t>Powers of </a:t>
              </a:r>
              <a:r>
                <a:rPr lang="en-US" sz="2600" b="1" i="1" u="sng"/>
                <a:t>a + b</a:t>
              </a:r>
            </a:p>
          </p:txBody>
        </p:sp>
        <p:graphicFrame>
          <p:nvGraphicFramePr>
            <p:cNvPr id="47110" name="Object 7"/>
            <p:cNvGraphicFramePr>
              <a:graphicFrameLocks noChangeAspect="1"/>
            </p:cNvGraphicFramePr>
            <p:nvPr/>
          </p:nvGraphicFramePr>
          <p:xfrm>
            <a:off x="528" y="880"/>
            <a:ext cx="224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2" name="Equation" r:id="rId7" imgW="1324060" imgH="171408" progId="Equation.3">
                    <p:embed/>
                  </p:oleObj>
                </mc:Choice>
                <mc:Fallback>
                  <p:oleObj name="Equation" r:id="rId7" imgW="1324060" imgH="171408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880"/>
                          <a:ext cx="224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1" name="Rectangle 8"/>
            <p:cNvSpPr>
              <a:spLocks noChangeArrowheads="1"/>
            </p:cNvSpPr>
            <p:nvPr/>
          </p:nvSpPr>
          <p:spPr bwMode="auto">
            <a:xfrm>
              <a:off x="1776" y="1104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We write </a:t>
              </a:r>
              <a:r>
                <a:rPr lang="en-US" sz="2600" b="1"/>
                <a:t>20</a:t>
              </a:r>
              <a:r>
                <a:rPr lang="en-US" sz="1000" b="1"/>
                <a:t> </a:t>
              </a:r>
              <a:r>
                <a:rPr lang="en-US" sz="2800" b="1">
                  <a:latin typeface="Arial" pitchFamily="34" charset="0"/>
                </a:rPr>
                <a:t>!</a:t>
              </a:r>
            </a:p>
          </p:txBody>
        </p:sp>
        <p:sp>
          <p:nvSpPr>
            <p:cNvPr id="47112" name="Rectangle 9"/>
            <p:cNvSpPr>
              <a:spLocks noChangeArrowheads="1"/>
            </p:cNvSpPr>
            <p:nvPr/>
          </p:nvSpPr>
          <p:spPr bwMode="auto">
            <a:xfrm>
              <a:off x="2880" y="848"/>
              <a:ext cx="2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is called </a:t>
              </a:r>
              <a:r>
                <a:rPr lang="en-US" b="1"/>
                <a:t>20</a:t>
              </a:r>
              <a:r>
                <a:rPr lang="en-US" b="1">
                  <a:latin typeface="Comic Sans MS" pitchFamily="66" charset="0"/>
                </a:rPr>
                <a:t> factorial.</a:t>
              </a:r>
            </a:p>
          </p:txBody>
        </p:sp>
        <p:sp>
          <p:nvSpPr>
            <p:cNvPr id="47113" name="Rectangle 10"/>
            <p:cNvSpPr>
              <a:spLocks noChangeArrowheads="1"/>
            </p:cNvSpPr>
            <p:nvPr/>
          </p:nvSpPr>
          <p:spPr bwMode="auto">
            <a:xfrm>
              <a:off x="816" y="1431"/>
              <a:ext cx="412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( 20</a:t>
              </a:r>
              <a:r>
                <a:rPr lang="en-US" b="1">
                  <a:latin typeface="Comic Sans MS" pitchFamily="66" charset="0"/>
                </a:rPr>
                <a:t> followed by an exclamation mark </a:t>
              </a:r>
              <a:r>
                <a:rPr lang="en-US" sz="2600" b="1"/>
                <a:t>)</a:t>
              </a:r>
            </a:p>
          </p:txBody>
        </p:sp>
        <p:sp>
          <p:nvSpPr>
            <p:cNvPr id="47114" name="Rectangle 11"/>
            <p:cNvSpPr>
              <a:spLocks noChangeArrowheads="1"/>
            </p:cNvSpPr>
            <p:nvPr/>
          </p:nvSpPr>
          <p:spPr bwMode="auto">
            <a:xfrm>
              <a:off x="528" y="1848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We can write</a:t>
              </a:r>
              <a:endParaRPr lang="en-US" sz="2800" b="1">
                <a:latin typeface="Arial" pitchFamily="34" charset="0"/>
              </a:endParaRPr>
            </a:p>
          </p:txBody>
        </p:sp>
        <p:graphicFrame>
          <p:nvGraphicFramePr>
            <p:cNvPr id="47115" name="Object 12"/>
            <p:cNvGraphicFramePr>
              <a:graphicFrameLocks noChangeAspect="1"/>
            </p:cNvGraphicFramePr>
            <p:nvPr/>
          </p:nvGraphicFramePr>
          <p:xfrm>
            <a:off x="2137" y="1776"/>
            <a:ext cx="2951" cy="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3" name="Equation" r:id="rId9" imgW="1743008" imgH="342816" progId="Equation.3">
                    <p:embed/>
                  </p:oleObj>
                </mc:Choice>
                <mc:Fallback>
                  <p:oleObj name="Equation" r:id="rId9" imgW="1743008" imgH="342816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7" y="1776"/>
                          <a:ext cx="2951" cy="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6" name="Object 13"/>
            <p:cNvGraphicFramePr>
              <a:graphicFrameLocks noChangeAspect="1"/>
            </p:cNvGraphicFramePr>
            <p:nvPr/>
          </p:nvGraphicFramePr>
          <p:xfrm>
            <a:off x="1022" y="3024"/>
            <a:ext cx="898" cy="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4" name="Equation" r:id="rId11" imgW="523955" imgH="371429" progId="Equation.3">
                    <p:embed/>
                  </p:oleObj>
                </mc:Choice>
                <mc:Fallback>
                  <p:oleObj name="Equation" r:id="rId11" imgW="523955" imgH="371429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2" y="3024"/>
                          <a:ext cx="898" cy="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7" name="Rectangle 15"/>
            <p:cNvSpPr>
              <a:spLocks noChangeArrowheads="1"/>
            </p:cNvSpPr>
            <p:nvPr/>
          </p:nvSpPr>
          <p:spPr bwMode="auto">
            <a:xfrm>
              <a:off x="384" y="3584"/>
              <a:ext cx="41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9</a:t>
              </a:r>
              <a:r>
                <a:rPr lang="en-US" b="1" baseline="30000">
                  <a:latin typeface="Comic Sans MS" pitchFamily="66" charset="0"/>
                </a:rPr>
                <a:t>th</a:t>
              </a:r>
              <a:r>
                <a:rPr lang="en-US" b="1">
                  <a:latin typeface="Comic Sans MS" pitchFamily="66" charset="0"/>
                </a:rPr>
                <a:t> term of               is  </a:t>
              </a:r>
            </a:p>
          </p:txBody>
        </p:sp>
        <p:graphicFrame>
          <p:nvGraphicFramePr>
            <p:cNvPr id="47118" name="Object 16"/>
            <p:cNvGraphicFramePr>
              <a:graphicFrameLocks noChangeAspect="1"/>
            </p:cNvGraphicFramePr>
            <p:nvPr/>
          </p:nvGraphicFramePr>
          <p:xfrm>
            <a:off x="2000" y="3510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5" name="Equation" r:id="rId13" imgW="485894" imgH="219186" progId="Equation.3">
                    <p:embed/>
                  </p:oleObj>
                </mc:Choice>
                <mc:Fallback>
                  <p:oleObj name="Equation" r:id="rId13" imgW="485894" imgH="219186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" y="3510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9" name="Object 17"/>
            <p:cNvGraphicFramePr>
              <a:graphicFrameLocks noChangeAspect="1"/>
            </p:cNvGraphicFramePr>
            <p:nvPr/>
          </p:nvGraphicFramePr>
          <p:xfrm>
            <a:off x="3456" y="3414"/>
            <a:ext cx="1283" cy="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6" name="Equation" r:id="rId15" imgW="752595" imgH="371429" progId="Equation.3">
                    <p:embed/>
                  </p:oleObj>
                </mc:Choice>
                <mc:Fallback>
                  <p:oleObj name="Equation" r:id="rId15" imgW="752595" imgH="371429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414"/>
                          <a:ext cx="1283" cy="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5"/>
          <p:cNvGrpSpPr>
            <a:grpSpLocks/>
          </p:cNvGrpSpPr>
          <p:nvPr/>
        </p:nvGrpSpPr>
        <p:grpSpPr bwMode="auto">
          <a:xfrm>
            <a:off x="381000" y="806450"/>
            <a:ext cx="8305800" cy="5527675"/>
            <a:chOff x="240" y="508"/>
            <a:chExt cx="5232" cy="3482"/>
          </a:xfrm>
        </p:grpSpPr>
        <p:sp>
          <p:nvSpPr>
            <p:cNvPr id="48131" name="Rectangle 4"/>
            <p:cNvSpPr>
              <a:spLocks noChangeArrowheads="1"/>
            </p:cNvSpPr>
            <p:nvPr/>
          </p:nvSpPr>
          <p:spPr bwMode="auto">
            <a:xfrm>
              <a:off x="240" y="508"/>
              <a:ext cx="158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 u="sng">
                  <a:latin typeface="Comic Sans MS" pitchFamily="66" charset="0"/>
                </a:rPr>
                <a:t>Powers of </a:t>
              </a:r>
              <a:r>
                <a:rPr lang="en-US" sz="2600" b="1" i="1" u="sng"/>
                <a:t>a + b</a:t>
              </a:r>
            </a:p>
          </p:txBody>
        </p:sp>
        <p:graphicFrame>
          <p:nvGraphicFramePr>
            <p:cNvPr id="48132" name="Object 5"/>
            <p:cNvGraphicFramePr>
              <a:graphicFrameLocks noChangeAspect="1"/>
            </p:cNvGraphicFramePr>
            <p:nvPr/>
          </p:nvGraphicFramePr>
          <p:xfrm>
            <a:off x="528" y="816"/>
            <a:ext cx="727" cy="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48" name="Equation" r:id="rId3" imgW="419218" imgH="371429" progId="Equation.3">
                    <p:embed/>
                  </p:oleObj>
                </mc:Choice>
                <mc:Fallback>
                  <p:oleObj name="Equation" r:id="rId3" imgW="419218" imgH="371429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816"/>
                          <a:ext cx="727" cy="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3" name="Rectangle 6"/>
            <p:cNvSpPr>
              <a:spLocks noChangeArrowheads="1"/>
            </p:cNvSpPr>
            <p:nvPr/>
          </p:nvSpPr>
          <p:spPr bwMode="auto">
            <a:xfrm>
              <a:off x="1355" y="912"/>
              <a:ext cx="27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can also be written as</a:t>
              </a:r>
              <a:endParaRPr lang="en-US" sz="2800" b="1">
                <a:latin typeface="Arial" pitchFamily="34" charset="0"/>
              </a:endParaRPr>
            </a:p>
          </p:txBody>
        </p:sp>
        <p:graphicFrame>
          <p:nvGraphicFramePr>
            <p:cNvPr id="48134" name="Object 7"/>
            <p:cNvGraphicFramePr>
              <a:graphicFrameLocks noChangeAspect="1"/>
            </p:cNvGraphicFramePr>
            <p:nvPr/>
          </p:nvGraphicFramePr>
          <p:xfrm>
            <a:off x="3611" y="816"/>
            <a:ext cx="720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49" name="Equation" r:id="rId5" imgW="333377" imgH="219186" progId="Equation.3">
                    <p:embed/>
                  </p:oleObj>
                </mc:Choice>
                <mc:Fallback>
                  <p:oleObj name="Equation" r:id="rId5" imgW="333377" imgH="219186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1" y="816"/>
                          <a:ext cx="720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5" name="Rectangle 8"/>
            <p:cNvSpPr>
              <a:spLocks noChangeArrowheads="1"/>
            </p:cNvSpPr>
            <p:nvPr/>
          </p:nvSpPr>
          <p:spPr bwMode="auto">
            <a:xfrm>
              <a:off x="4379" y="90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or</a:t>
              </a:r>
            </a:p>
          </p:txBody>
        </p:sp>
        <p:graphicFrame>
          <p:nvGraphicFramePr>
            <p:cNvPr id="48136" name="Object 9"/>
            <p:cNvGraphicFramePr>
              <a:graphicFrameLocks noChangeAspect="1"/>
            </p:cNvGraphicFramePr>
            <p:nvPr/>
          </p:nvGraphicFramePr>
          <p:xfrm>
            <a:off x="4778" y="768"/>
            <a:ext cx="513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0" name="Equation" r:id="rId7" imgW="295315" imgH="380876" progId="Equation.3">
                    <p:embed/>
                  </p:oleObj>
                </mc:Choice>
                <mc:Fallback>
                  <p:oleObj name="Equation" r:id="rId7" imgW="295315" imgH="380876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8" y="768"/>
                          <a:ext cx="513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7" name="Line 10"/>
            <p:cNvSpPr>
              <a:spLocks noChangeShapeType="1"/>
            </p:cNvSpPr>
            <p:nvPr/>
          </p:nvSpPr>
          <p:spPr bwMode="auto">
            <a:xfrm flipV="1">
              <a:off x="3456" y="1750"/>
              <a:ext cx="624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Rectangle 11"/>
            <p:cNvSpPr>
              <a:spLocks noChangeArrowheads="1"/>
            </p:cNvSpPr>
            <p:nvPr/>
          </p:nvSpPr>
          <p:spPr bwMode="auto">
            <a:xfrm>
              <a:off x="2112" y="189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This notation. . . </a:t>
              </a:r>
              <a:endParaRPr lang="en-US" sz="2800" b="1">
                <a:latin typeface="Arial" pitchFamily="34" charset="0"/>
              </a:endParaRPr>
            </a:p>
          </p:txBody>
        </p:sp>
        <p:sp>
          <p:nvSpPr>
            <p:cNvPr id="48139" name="Rectangle 12"/>
            <p:cNvSpPr>
              <a:spLocks noChangeArrowheads="1"/>
            </p:cNvSpPr>
            <p:nvPr/>
          </p:nvSpPr>
          <p:spPr bwMode="auto">
            <a:xfrm>
              <a:off x="480" y="2110"/>
              <a:ext cx="4704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. . . gives the number of ways that </a:t>
              </a:r>
              <a:r>
                <a:rPr lang="en-US" sz="2600" b="1"/>
                <a:t>8</a:t>
              </a:r>
              <a:r>
                <a:rPr lang="en-US" b="1">
                  <a:latin typeface="Comic Sans MS" pitchFamily="66" charset="0"/>
                </a:rPr>
                <a:t> items can be chosen from </a:t>
              </a:r>
              <a:r>
                <a:rPr lang="en-US" sz="2600" b="1"/>
                <a:t>20</a:t>
              </a:r>
              <a:r>
                <a:rPr lang="en-US" b="1">
                  <a:latin typeface="Comic Sans MS" pitchFamily="66" charset="0"/>
                </a:rPr>
                <a:t>.</a:t>
              </a:r>
              <a:endParaRPr lang="en-US" sz="2800" b="1">
                <a:latin typeface="Arial" pitchFamily="34" charset="0"/>
              </a:endParaRPr>
            </a:p>
          </p:txBody>
        </p:sp>
        <p:sp>
          <p:nvSpPr>
            <p:cNvPr id="48140" name="Rectangle 14"/>
            <p:cNvSpPr>
              <a:spLocks noChangeArrowheads="1"/>
            </p:cNvSpPr>
            <p:nvPr/>
          </p:nvSpPr>
          <p:spPr bwMode="auto">
            <a:xfrm>
              <a:off x="480" y="3242"/>
              <a:ext cx="480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endParaRPr lang="en-US" b="1">
                <a:latin typeface="Comic Sans MS" pitchFamily="66" charset="0"/>
              </a:endParaRPr>
            </a:p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        is read as “20 C 8” or “20 choose 8”  and can be evaluated on our calculators.</a:t>
              </a:r>
            </a:p>
          </p:txBody>
        </p:sp>
        <p:graphicFrame>
          <p:nvGraphicFramePr>
            <p:cNvPr id="48141" name="Object 15"/>
            <p:cNvGraphicFramePr>
              <a:graphicFrameLocks noChangeAspect="1"/>
            </p:cNvGraphicFramePr>
            <p:nvPr/>
          </p:nvGraphicFramePr>
          <p:xfrm>
            <a:off x="560" y="3432"/>
            <a:ext cx="528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1" name="Equation" r:id="rId9" imgW="333377" imgH="219186" progId="Equation.3">
                    <p:embed/>
                  </p:oleObj>
                </mc:Choice>
                <mc:Fallback>
                  <p:oleObj name="Equation" r:id="rId9" imgW="333377" imgH="219186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" y="3432"/>
                          <a:ext cx="528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2" name="Rectangle 17"/>
            <p:cNvSpPr>
              <a:spLocks noChangeArrowheads="1"/>
            </p:cNvSpPr>
            <p:nvPr/>
          </p:nvSpPr>
          <p:spPr bwMode="auto">
            <a:xfrm>
              <a:off x="384" y="1514"/>
              <a:ext cx="41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9</a:t>
              </a:r>
              <a:r>
                <a:rPr lang="en-US" b="1" baseline="30000">
                  <a:latin typeface="Comic Sans MS" pitchFamily="66" charset="0"/>
                </a:rPr>
                <a:t>th</a:t>
              </a:r>
              <a:r>
                <a:rPr lang="en-US" b="1">
                  <a:latin typeface="Comic Sans MS" pitchFamily="66" charset="0"/>
                </a:rPr>
                <a:t> term of              is then </a:t>
              </a:r>
            </a:p>
          </p:txBody>
        </p:sp>
        <p:graphicFrame>
          <p:nvGraphicFramePr>
            <p:cNvPr id="48143" name="Object 18"/>
            <p:cNvGraphicFramePr>
              <a:graphicFrameLocks noChangeAspect="1"/>
            </p:cNvGraphicFramePr>
            <p:nvPr/>
          </p:nvGraphicFramePr>
          <p:xfrm>
            <a:off x="2055" y="1440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2" name="Equation" r:id="rId11" imgW="485894" imgH="219186" progId="Equation.3">
                    <p:embed/>
                  </p:oleObj>
                </mc:Choice>
                <mc:Fallback>
                  <p:oleObj name="Equation" r:id="rId11" imgW="485894" imgH="219186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5" y="1440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4" name="Object 19"/>
            <p:cNvGraphicFramePr>
              <a:graphicFrameLocks noChangeAspect="1"/>
            </p:cNvGraphicFramePr>
            <p:nvPr/>
          </p:nvGraphicFramePr>
          <p:xfrm>
            <a:off x="3934" y="1462"/>
            <a:ext cx="1154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3" name="Equation" r:id="rId13" imgW="676202" imgH="219186" progId="Equation.3">
                    <p:embed/>
                  </p:oleObj>
                </mc:Choice>
                <mc:Fallback>
                  <p:oleObj name="Equation" r:id="rId13" imgW="676202" imgH="219186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4" y="1462"/>
                          <a:ext cx="1154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5" name="Rectangle 21"/>
            <p:cNvSpPr>
              <a:spLocks noChangeArrowheads="1"/>
            </p:cNvSpPr>
            <p:nvPr/>
          </p:nvSpPr>
          <p:spPr bwMode="auto">
            <a:xfrm>
              <a:off x="480" y="2602"/>
              <a:ext cx="4992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In the expansion, we are choosing the letter </a:t>
              </a:r>
              <a:r>
                <a:rPr lang="en-US" sz="2600" b="1" i="1"/>
                <a:t>b</a:t>
              </a:r>
              <a:r>
                <a:rPr lang="en-US" b="1">
                  <a:latin typeface="Comic Sans MS" pitchFamily="66" charset="0"/>
                </a:rPr>
                <a:t> 8 times from the 20 sets of brackets that make up </a:t>
              </a:r>
            </a:p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          .</a:t>
              </a:r>
            </a:p>
          </p:txBody>
        </p:sp>
        <p:graphicFrame>
          <p:nvGraphicFramePr>
            <p:cNvPr id="48146" name="Object 22"/>
            <p:cNvGraphicFramePr>
              <a:graphicFrameLocks noChangeAspect="1"/>
            </p:cNvGraphicFramePr>
            <p:nvPr/>
          </p:nvGraphicFramePr>
          <p:xfrm>
            <a:off x="480" y="3024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4" name="Equation" r:id="rId15" imgW="485894" imgH="219186" progId="Equation.3">
                    <p:embed/>
                  </p:oleObj>
                </mc:Choice>
                <mc:Fallback>
                  <p:oleObj name="Equation" r:id="rId15" imgW="485894" imgH="219186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3024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7" name="Line 24"/>
            <p:cNvSpPr>
              <a:spLocks noChangeShapeType="1"/>
            </p:cNvSpPr>
            <p:nvPr/>
          </p:nvSpPr>
          <p:spPr bwMode="auto">
            <a:xfrm flipV="1">
              <a:off x="3360" y="1728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8"/>
          <p:cNvGrpSpPr>
            <a:grpSpLocks/>
          </p:cNvGrpSpPr>
          <p:nvPr/>
        </p:nvGrpSpPr>
        <p:grpSpPr bwMode="auto">
          <a:xfrm>
            <a:off x="152400" y="806450"/>
            <a:ext cx="8839200" cy="5365750"/>
            <a:chOff x="96" y="508"/>
            <a:chExt cx="5568" cy="3380"/>
          </a:xfrm>
        </p:grpSpPr>
        <p:sp>
          <p:nvSpPr>
            <p:cNvPr id="49155" name="Rectangle 4"/>
            <p:cNvSpPr>
              <a:spLocks noChangeArrowheads="1"/>
            </p:cNvSpPr>
            <p:nvPr/>
          </p:nvSpPr>
          <p:spPr bwMode="auto">
            <a:xfrm>
              <a:off x="240" y="508"/>
              <a:ext cx="158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 u="sng">
                  <a:latin typeface="Comic Sans MS" pitchFamily="66" charset="0"/>
                </a:rPr>
                <a:t>Powers of </a:t>
              </a:r>
              <a:r>
                <a:rPr lang="en-US" sz="2600" b="1" i="1" u="sng"/>
                <a:t>a + b</a:t>
              </a:r>
            </a:p>
          </p:txBody>
        </p:sp>
        <p:graphicFrame>
          <p:nvGraphicFramePr>
            <p:cNvPr id="49156" name="Object 5"/>
            <p:cNvGraphicFramePr>
              <a:graphicFrameLocks noChangeAspect="1"/>
            </p:cNvGraphicFramePr>
            <p:nvPr/>
          </p:nvGraphicFramePr>
          <p:xfrm>
            <a:off x="1776" y="2640"/>
            <a:ext cx="1732" cy="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6" name="Equation" r:id="rId3" imgW="1019297" imgH="371429" progId="Equation.3">
                    <p:embed/>
                  </p:oleObj>
                </mc:Choice>
                <mc:Fallback>
                  <p:oleObj name="Equation" r:id="rId3" imgW="1019297" imgH="371429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640"/>
                          <a:ext cx="1732" cy="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57" name="AutoShape 7"/>
            <p:cNvSpPr>
              <a:spLocks noChangeArrowheads="1"/>
            </p:cNvSpPr>
            <p:nvPr/>
          </p:nvSpPr>
          <p:spPr bwMode="auto">
            <a:xfrm>
              <a:off x="96" y="1968"/>
              <a:ext cx="5568" cy="6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8" name="Rectangle 8"/>
            <p:cNvSpPr>
              <a:spLocks noChangeArrowheads="1"/>
            </p:cNvSpPr>
            <p:nvPr/>
          </p:nvSpPr>
          <p:spPr bwMode="auto">
            <a:xfrm>
              <a:off x="144" y="2016"/>
              <a:ext cx="5328" cy="5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Tip: When finding binomial expansions, it can be useful to notice the following:</a:t>
              </a:r>
            </a:p>
          </p:txBody>
        </p:sp>
        <p:graphicFrame>
          <p:nvGraphicFramePr>
            <p:cNvPr id="49159" name="Object 10"/>
            <p:cNvGraphicFramePr>
              <a:graphicFrameLocks noChangeAspect="1"/>
            </p:cNvGraphicFramePr>
            <p:nvPr/>
          </p:nvGraphicFramePr>
          <p:xfrm>
            <a:off x="1104" y="3401"/>
            <a:ext cx="720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7" name="Equation" r:id="rId5" imgW="333377" imgH="219186" progId="Equation.3">
                    <p:embed/>
                  </p:oleObj>
                </mc:Choice>
                <mc:Fallback>
                  <p:oleObj name="Equation" r:id="rId5" imgW="333377" imgH="219186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3401"/>
                          <a:ext cx="720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0" name="Rectangle 11"/>
            <p:cNvSpPr>
              <a:spLocks noChangeArrowheads="1"/>
            </p:cNvSpPr>
            <p:nvPr/>
          </p:nvSpPr>
          <p:spPr bwMode="auto">
            <a:xfrm>
              <a:off x="336" y="3449"/>
              <a:ext cx="31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So,                is equal to </a:t>
              </a:r>
            </a:p>
          </p:txBody>
        </p:sp>
        <p:graphicFrame>
          <p:nvGraphicFramePr>
            <p:cNvPr id="49161" name="Object 12"/>
            <p:cNvGraphicFramePr>
              <a:graphicFrameLocks noChangeAspect="1"/>
            </p:cNvGraphicFramePr>
            <p:nvPr/>
          </p:nvGraphicFramePr>
          <p:xfrm>
            <a:off x="3320" y="3401"/>
            <a:ext cx="800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8" name="Equation" r:id="rId7" imgW="371439" imgH="219186" progId="Equation.3">
                    <p:embed/>
                  </p:oleObj>
                </mc:Choice>
                <mc:Fallback>
                  <p:oleObj name="Equation" r:id="rId7" imgW="371439" imgH="219186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0" y="3401"/>
                          <a:ext cx="800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2" name="Rectangle 14"/>
            <p:cNvSpPr>
              <a:spLocks noChangeArrowheads="1"/>
            </p:cNvSpPr>
            <p:nvPr/>
          </p:nvSpPr>
          <p:spPr bwMode="auto">
            <a:xfrm>
              <a:off x="240" y="864"/>
              <a:ext cx="50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Any term of             can then be written as </a:t>
              </a:r>
            </a:p>
          </p:txBody>
        </p:sp>
        <p:graphicFrame>
          <p:nvGraphicFramePr>
            <p:cNvPr id="49163" name="Object 15"/>
            <p:cNvGraphicFramePr>
              <a:graphicFrameLocks noChangeAspect="1"/>
            </p:cNvGraphicFramePr>
            <p:nvPr/>
          </p:nvGraphicFramePr>
          <p:xfrm>
            <a:off x="1909" y="1248"/>
            <a:ext cx="134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9" name="Equation" r:id="rId9" imgW="752595" imgH="219186" progId="Equation.3">
                    <p:embed/>
                  </p:oleObj>
                </mc:Choice>
                <mc:Fallback>
                  <p:oleObj name="Equation" r:id="rId9" imgW="752595" imgH="219186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9" y="1248"/>
                          <a:ext cx="134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4" name="Object 16"/>
            <p:cNvGraphicFramePr>
              <a:graphicFrameLocks noChangeAspect="1"/>
            </p:cNvGraphicFramePr>
            <p:nvPr/>
          </p:nvGraphicFramePr>
          <p:xfrm>
            <a:off x="1559" y="800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70" name="Equation" r:id="rId11" imgW="485894" imgH="219186" progId="Equation.3">
                    <p:embed/>
                  </p:oleObj>
                </mc:Choice>
                <mc:Fallback>
                  <p:oleObj name="Equation" r:id="rId11" imgW="485894" imgH="219186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9" y="800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5" name="Rectangle 17"/>
            <p:cNvSpPr>
              <a:spLocks noChangeArrowheads="1"/>
            </p:cNvSpPr>
            <p:nvPr/>
          </p:nvSpPr>
          <p:spPr bwMode="auto">
            <a:xfrm>
              <a:off x="192" y="1622"/>
              <a:ext cx="508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where </a:t>
              </a:r>
              <a:r>
                <a:rPr lang="en-US" sz="2600" b="1" i="1"/>
                <a:t>r</a:t>
              </a:r>
              <a:r>
                <a:rPr lang="en-US" b="1">
                  <a:latin typeface="Comic Sans MS" pitchFamily="66" charset="0"/>
                </a:rPr>
                <a:t> is any integer from </a:t>
              </a:r>
              <a:r>
                <a:rPr lang="en-US" sz="2600" b="1"/>
                <a:t>0</a:t>
              </a:r>
              <a:r>
                <a:rPr lang="en-US" b="1">
                  <a:latin typeface="Comic Sans MS" pitchFamily="66" charset="0"/>
                </a:rPr>
                <a:t> to </a:t>
              </a:r>
              <a:r>
                <a:rPr lang="en-US" sz="2600" b="1"/>
                <a:t>20</a:t>
              </a:r>
              <a:r>
                <a:rPr lang="en-US" b="1">
                  <a:latin typeface="Comic Sans MS" pitchFamily="66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9"/>
          <p:cNvGrpSpPr>
            <a:grpSpLocks/>
          </p:cNvGrpSpPr>
          <p:nvPr/>
        </p:nvGrpSpPr>
        <p:grpSpPr bwMode="auto">
          <a:xfrm>
            <a:off x="533400" y="958850"/>
            <a:ext cx="8153400" cy="4054475"/>
            <a:chOff x="336" y="604"/>
            <a:chExt cx="5136" cy="2554"/>
          </a:xfrm>
        </p:grpSpPr>
        <p:sp>
          <p:nvSpPr>
            <p:cNvPr id="50179" name="Rectangle 5"/>
            <p:cNvSpPr>
              <a:spLocks noChangeArrowheads="1"/>
            </p:cNvSpPr>
            <p:nvPr/>
          </p:nvSpPr>
          <p:spPr bwMode="auto">
            <a:xfrm>
              <a:off x="384" y="912"/>
              <a:ext cx="508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e.g.3  Find the first 4 terms in the expansion of</a:t>
              </a:r>
            </a:p>
            <a:p>
              <a:pPr marL="1041400" indent="-10414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	            in ascending powers of </a:t>
              </a:r>
              <a:r>
                <a:rPr lang="en-US" sz="2600" b="1" i="1"/>
                <a:t>x</a:t>
              </a:r>
              <a:r>
                <a:rPr lang="en-US" b="1">
                  <a:latin typeface="Comic Sans MS" pitchFamily="66" charset="0"/>
                </a:rPr>
                <a:t>.</a:t>
              </a:r>
            </a:p>
          </p:txBody>
        </p:sp>
        <p:graphicFrame>
          <p:nvGraphicFramePr>
            <p:cNvPr id="50180" name="Object 6"/>
            <p:cNvGraphicFramePr>
              <a:graphicFrameLocks noChangeAspect="1"/>
            </p:cNvGraphicFramePr>
            <p:nvPr/>
          </p:nvGraphicFramePr>
          <p:xfrm>
            <a:off x="1115" y="1088"/>
            <a:ext cx="87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2" name="Equation" r:id="rId3" imgW="485894" imgH="219186" progId="Equation.3">
                    <p:embed/>
                  </p:oleObj>
                </mc:Choice>
                <mc:Fallback>
                  <p:oleObj name="Equation" r:id="rId3" imgW="485894" imgH="219186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" y="1088"/>
                          <a:ext cx="87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1" name="Object 7"/>
            <p:cNvGraphicFramePr>
              <a:graphicFrameLocks noChangeAspect="1"/>
            </p:cNvGraphicFramePr>
            <p:nvPr/>
          </p:nvGraphicFramePr>
          <p:xfrm>
            <a:off x="3936" y="1824"/>
            <a:ext cx="1390" cy="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3" name="Equation" r:id="rId5" imgW="780939" imgH="266694" progId="Equation.3">
                    <p:embed/>
                  </p:oleObj>
                </mc:Choice>
                <mc:Fallback>
                  <p:oleObj name="Equation" r:id="rId5" imgW="780939" imgH="266694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824"/>
                          <a:ext cx="1390" cy="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2" name="Rectangle 8"/>
            <p:cNvSpPr>
              <a:spLocks noChangeArrowheads="1"/>
            </p:cNvSpPr>
            <p:nvPr/>
          </p:nvSpPr>
          <p:spPr bwMode="auto">
            <a:xfrm>
              <a:off x="336" y="604"/>
              <a:ext cx="158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 u="sng">
                  <a:latin typeface="Comic Sans MS" pitchFamily="66" charset="0"/>
                </a:rPr>
                <a:t>Powers of </a:t>
              </a:r>
              <a:r>
                <a:rPr lang="en-US" sz="2600" b="1" i="1" u="sng"/>
                <a:t>a + b</a:t>
              </a:r>
            </a:p>
          </p:txBody>
        </p:sp>
        <p:sp>
          <p:nvSpPr>
            <p:cNvPr id="50183" name="Rectangle 10"/>
            <p:cNvSpPr>
              <a:spLocks noChangeArrowheads="1"/>
            </p:cNvSpPr>
            <p:nvPr/>
          </p:nvSpPr>
          <p:spPr bwMode="auto">
            <a:xfrm>
              <a:off x="384" y="1536"/>
              <a:ext cx="96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549400" indent="-1549400" eaLnBrk="1" hangingPunct="1">
                <a:lnSpc>
                  <a:spcPct val="120000"/>
                </a:lnSpc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Solution:</a:t>
              </a:r>
            </a:p>
          </p:txBody>
        </p:sp>
        <p:graphicFrame>
          <p:nvGraphicFramePr>
            <p:cNvPr id="50184" name="Object 11"/>
            <p:cNvGraphicFramePr>
              <a:graphicFrameLocks noChangeAspect="1"/>
            </p:cNvGraphicFramePr>
            <p:nvPr/>
          </p:nvGraphicFramePr>
          <p:xfrm>
            <a:off x="443" y="1895"/>
            <a:ext cx="1119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4" name="Equation" r:id="rId7" imgW="628692" imgH="219186" progId="Equation.3">
                    <p:embed/>
                  </p:oleObj>
                </mc:Choice>
                <mc:Fallback>
                  <p:oleObj name="Equation" r:id="rId7" imgW="628692" imgH="219186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" y="1895"/>
                          <a:ext cx="1119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5" name="Object 12"/>
            <p:cNvGraphicFramePr>
              <a:graphicFrameLocks noChangeAspect="1"/>
            </p:cNvGraphicFramePr>
            <p:nvPr/>
          </p:nvGraphicFramePr>
          <p:xfrm>
            <a:off x="1728" y="1898"/>
            <a:ext cx="828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5" name="Equation" r:id="rId9" imgW="457280" imgH="219186" progId="Equation.3">
                    <p:embed/>
                  </p:oleObj>
                </mc:Choice>
                <mc:Fallback>
                  <p:oleObj name="Equation" r:id="rId9" imgW="457280" imgH="219186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898"/>
                          <a:ext cx="828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6" name="Object 13"/>
            <p:cNvGraphicFramePr>
              <a:graphicFrameLocks noChangeAspect="1"/>
            </p:cNvGraphicFramePr>
            <p:nvPr/>
          </p:nvGraphicFramePr>
          <p:xfrm>
            <a:off x="2688" y="1898"/>
            <a:ext cx="1210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6" name="Equation" r:id="rId11" imgW="676202" imgH="219186" progId="Equation.3">
                    <p:embed/>
                  </p:oleObj>
                </mc:Choice>
                <mc:Fallback>
                  <p:oleObj name="Equation" r:id="rId11" imgW="676202" imgH="219186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1898"/>
                          <a:ext cx="1210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7" name="Object 14"/>
            <p:cNvGraphicFramePr>
              <a:graphicFrameLocks noChangeAspect="1"/>
            </p:cNvGraphicFramePr>
            <p:nvPr/>
          </p:nvGraphicFramePr>
          <p:xfrm>
            <a:off x="3496" y="2352"/>
            <a:ext cx="1928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7" name="Equation" r:id="rId13" imgW="1085972" imgH="257247" progId="Equation.3">
                    <p:embed/>
                  </p:oleObj>
                </mc:Choice>
                <mc:Fallback>
                  <p:oleObj name="Equation" r:id="rId13" imgW="1085972" imgH="257247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6" y="2352"/>
                          <a:ext cx="1928" cy="4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8" name="Object 15"/>
            <p:cNvGraphicFramePr>
              <a:graphicFrameLocks noChangeAspect="1"/>
            </p:cNvGraphicFramePr>
            <p:nvPr/>
          </p:nvGraphicFramePr>
          <p:xfrm>
            <a:off x="1355" y="2843"/>
            <a:ext cx="4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8" name="Equation" r:id="rId15" imgW="266702" imgH="171408" progId="Equation.3">
                    <p:embed/>
                  </p:oleObj>
                </mc:Choice>
                <mc:Fallback>
                  <p:oleObj name="Equation" r:id="rId15" imgW="266702" imgH="171408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5" y="2843"/>
                          <a:ext cx="4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9" name="Object 16"/>
            <p:cNvGraphicFramePr>
              <a:graphicFrameLocks noChangeAspect="1"/>
            </p:cNvGraphicFramePr>
            <p:nvPr/>
          </p:nvGraphicFramePr>
          <p:xfrm>
            <a:off x="1823" y="2832"/>
            <a:ext cx="738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9" name="Equation" r:id="rId17" imgW="409500" imgH="171408" progId="Equation.3">
                    <p:embed/>
                  </p:oleObj>
                </mc:Choice>
                <mc:Fallback>
                  <p:oleObj name="Equation" r:id="rId17" imgW="409500" imgH="171408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3" y="2832"/>
                          <a:ext cx="738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0" name="Object 17"/>
            <p:cNvGraphicFramePr>
              <a:graphicFrameLocks noChangeAspect="1"/>
            </p:cNvGraphicFramePr>
            <p:nvPr/>
          </p:nvGraphicFramePr>
          <p:xfrm>
            <a:off x="2623" y="2752"/>
            <a:ext cx="961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0" name="Equation" r:id="rId19" imgW="533403" imgH="219186" progId="Equation.3">
                    <p:embed/>
                  </p:oleObj>
                </mc:Choice>
                <mc:Fallback>
                  <p:oleObj name="Equation" r:id="rId19" imgW="533403" imgH="219186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3" y="2752"/>
                          <a:ext cx="961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1" name="Object 18"/>
            <p:cNvGraphicFramePr>
              <a:graphicFrameLocks noChangeAspect="1"/>
            </p:cNvGraphicFramePr>
            <p:nvPr/>
          </p:nvGraphicFramePr>
          <p:xfrm>
            <a:off x="3649" y="2752"/>
            <a:ext cx="1631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1" name="Equation" r:id="rId21" imgW="914290" imgH="219186" progId="Equation.3">
                    <p:embed/>
                  </p:oleObj>
                </mc:Choice>
                <mc:Fallback>
                  <p:oleObj name="Equation" r:id="rId21" imgW="914290" imgH="219186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9" y="2752"/>
                          <a:ext cx="1631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6"/>
          <p:cNvGrpSpPr>
            <a:grpSpLocks/>
          </p:cNvGrpSpPr>
          <p:nvPr/>
        </p:nvGrpSpPr>
        <p:grpSpPr bwMode="auto">
          <a:xfrm>
            <a:off x="533400" y="990600"/>
            <a:ext cx="8355013" cy="4648200"/>
            <a:chOff x="336" y="624"/>
            <a:chExt cx="5263" cy="2928"/>
          </a:xfrm>
        </p:grpSpPr>
        <p:sp>
          <p:nvSpPr>
            <p:cNvPr id="51203" name="Rectangle 5"/>
            <p:cNvSpPr>
              <a:spLocks noChangeArrowheads="1"/>
            </p:cNvSpPr>
            <p:nvPr/>
          </p:nvSpPr>
          <p:spPr bwMode="auto">
            <a:xfrm>
              <a:off x="336" y="1014"/>
              <a:ext cx="508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binomial expansion of            in ascending powers of </a:t>
              </a:r>
              <a:r>
                <a:rPr lang="en-US" sz="2600" b="1" i="1"/>
                <a:t>x</a:t>
              </a:r>
              <a:r>
                <a:rPr lang="en-US" b="1">
                  <a:latin typeface="Comic Sans MS" pitchFamily="66" charset="0"/>
                </a:rPr>
                <a:t> is given by</a:t>
              </a:r>
            </a:p>
          </p:txBody>
        </p:sp>
        <p:graphicFrame>
          <p:nvGraphicFramePr>
            <p:cNvPr id="51204" name="Object 6"/>
            <p:cNvGraphicFramePr>
              <a:graphicFrameLocks noChangeAspect="1"/>
            </p:cNvGraphicFramePr>
            <p:nvPr/>
          </p:nvGraphicFramePr>
          <p:xfrm>
            <a:off x="3168" y="950"/>
            <a:ext cx="807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2" name="Equation" r:id="rId3" imgW="447562" imgH="219186" progId="Equation.3">
                    <p:embed/>
                  </p:oleObj>
                </mc:Choice>
                <mc:Fallback>
                  <p:oleObj name="Equation" r:id="rId3" imgW="447562" imgH="219186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950"/>
                          <a:ext cx="807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05" name="Object 7"/>
            <p:cNvGraphicFramePr>
              <a:graphicFrameLocks noChangeAspect="1"/>
            </p:cNvGraphicFramePr>
            <p:nvPr/>
          </p:nvGraphicFramePr>
          <p:xfrm>
            <a:off x="576" y="1467"/>
            <a:ext cx="5023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3" name="Equation" r:id="rId5" imgW="2838428" imgH="457267" progId="Equation.3">
                    <p:embed/>
                  </p:oleObj>
                </mc:Choice>
                <mc:Fallback>
                  <p:oleObj name="Equation" r:id="rId5" imgW="2838428" imgH="457267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467"/>
                          <a:ext cx="5023" cy="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6" name="Rectangle 8"/>
            <p:cNvSpPr>
              <a:spLocks noChangeArrowheads="1"/>
            </p:cNvSpPr>
            <p:nvPr/>
          </p:nvSpPr>
          <p:spPr bwMode="auto">
            <a:xfrm>
              <a:off x="2208" y="624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68313" indent="-468313" algn="ctr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SUMMARY</a:t>
              </a:r>
              <a:endParaRPr lang="en-US" sz="2600" b="1" i="1"/>
            </a:p>
          </p:txBody>
        </p:sp>
        <p:sp>
          <p:nvSpPr>
            <p:cNvPr id="51207" name="Rectangle 10"/>
            <p:cNvSpPr>
              <a:spLocks noChangeArrowheads="1"/>
            </p:cNvSpPr>
            <p:nvPr/>
          </p:nvSpPr>
          <p:spPr bwMode="auto">
            <a:xfrm>
              <a:off x="384" y="2352"/>
              <a:ext cx="28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( </a:t>
              </a:r>
              <a:r>
                <a:rPr lang="en-US" sz="2600" b="1" i="1"/>
                <a:t>r + </a:t>
              </a:r>
              <a:r>
                <a:rPr lang="en-US" sz="2600" b="1"/>
                <a:t>1</a:t>
              </a:r>
              <a:r>
                <a:rPr lang="en-US" sz="2600" b="1" i="1"/>
                <a:t> ) </a:t>
              </a:r>
              <a:r>
                <a:rPr lang="en-US" b="1" baseline="30000">
                  <a:latin typeface="Comic Sans MS" pitchFamily="66" charset="0"/>
                </a:rPr>
                <a:t>th</a:t>
              </a:r>
              <a:r>
                <a:rPr lang="en-US" b="1">
                  <a:latin typeface="Comic Sans MS" pitchFamily="66" charset="0"/>
                </a:rPr>
                <a:t> term is</a:t>
              </a:r>
            </a:p>
          </p:txBody>
        </p:sp>
        <p:graphicFrame>
          <p:nvGraphicFramePr>
            <p:cNvPr id="51208" name="Object 11"/>
            <p:cNvGraphicFramePr>
              <a:graphicFrameLocks noChangeAspect="1"/>
            </p:cNvGraphicFramePr>
            <p:nvPr/>
          </p:nvGraphicFramePr>
          <p:xfrm>
            <a:off x="2976" y="2304"/>
            <a:ext cx="1211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4" name="Equation" r:id="rId7" imgW="676202" imgH="219186" progId="Equation.3">
                    <p:embed/>
                  </p:oleObj>
                </mc:Choice>
                <mc:Fallback>
                  <p:oleObj name="Equation" r:id="rId7" imgW="676202" imgH="219186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04"/>
                          <a:ext cx="1211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9" name="Rectangle 13"/>
            <p:cNvSpPr>
              <a:spLocks noChangeArrowheads="1"/>
            </p:cNvSpPr>
            <p:nvPr/>
          </p:nvSpPr>
          <p:spPr bwMode="auto">
            <a:xfrm>
              <a:off x="384" y="2826"/>
              <a:ext cx="37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expansion of            is </a:t>
              </a:r>
            </a:p>
          </p:txBody>
        </p:sp>
        <p:graphicFrame>
          <p:nvGraphicFramePr>
            <p:cNvPr id="51210" name="Object 14"/>
            <p:cNvGraphicFramePr>
              <a:graphicFrameLocks noChangeAspect="1"/>
            </p:cNvGraphicFramePr>
            <p:nvPr/>
          </p:nvGraphicFramePr>
          <p:xfrm>
            <a:off x="2448" y="2762"/>
            <a:ext cx="807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5" name="Equation" r:id="rId9" imgW="447562" imgH="219186" progId="Equation.3">
                    <p:embed/>
                  </p:oleObj>
                </mc:Choice>
                <mc:Fallback>
                  <p:oleObj name="Equation" r:id="rId9" imgW="447562" imgH="219186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762"/>
                          <a:ext cx="807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11" name="Object 15"/>
            <p:cNvGraphicFramePr>
              <a:graphicFrameLocks noChangeAspect="1"/>
            </p:cNvGraphicFramePr>
            <p:nvPr/>
          </p:nvGraphicFramePr>
          <p:xfrm>
            <a:off x="384" y="3122"/>
            <a:ext cx="5202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6" name="Equation" r:id="rId11" imgW="2933717" imgH="228634" progId="Equation.3">
                    <p:embed/>
                  </p:oleObj>
                </mc:Choice>
                <mc:Fallback>
                  <p:oleObj name="Equation" r:id="rId11" imgW="2933717" imgH="228634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122"/>
                          <a:ext cx="5202" cy="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443" name="Group 67"/>
          <p:cNvGrpSpPr>
            <a:grpSpLocks/>
          </p:cNvGrpSpPr>
          <p:nvPr/>
        </p:nvGrpSpPr>
        <p:grpSpPr bwMode="auto">
          <a:xfrm>
            <a:off x="4618038" y="2981325"/>
            <a:ext cx="1173162" cy="644525"/>
            <a:chOff x="2880" y="1878"/>
            <a:chExt cx="739" cy="406"/>
          </a:xfrm>
        </p:grpSpPr>
        <p:graphicFrame>
          <p:nvGraphicFramePr>
            <p:cNvPr id="7190" name="Object 59"/>
            <p:cNvGraphicFramePr>
              <a:graphicFrameLocks noChangeAspect="1"/>
            </p:cNvGraphicFramePr>
            <p:nvPr/>
          </p:nvGraphicFramePr>
          <p:xfrm>
            <a:off x="2880" y="1878"/>
            <a:ext cx="739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2" name="Equation" r:id="rId3" imgW="409500" imgH="219186" progId="Equation.3">
                    <p:embed/>
                  </p:oleObj>
                </mc:Choice>
                <mc:Fallback>
                  <p:oleObj name="Equation" r:id="rId3" imgW="409500" imgH="219186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878"/>
                          <a:ext cx="739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1" name="Rectangle 58"/>
            <p:cNvSpPr>
              <a:spLocks noChangeArrowheads="1"/>
            </p:cNvSpPr>
            <p:nvPr/>
          </p:nvSpPr>
          <p:spPr bwMode="auto">
            <a:xfrm>
              <a:off x="3024" y="1942"/>
              <a:ext cx="24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9444" name="Group 68"/>
          <p:cNvGrpSpPr>
            <a:grpSpLocks/>
          </p:cNvGrpSpPr>
          <p:nvPr/>
        </p:nvGrpSpPr>
        <p:grpSpPr bwMode="auto">
          <a:xfrm>
            <a:off x="5715000" y="2981325"/>
            <a:ext cx="923925" cy="644525"/>
            <a:chOff x="3600" y="1878"/>
            <a:chExt cx="582" cy="406"/>
          </a:xfrm>
        </p:grpSpPr>
        <p:graphicFrame>
          <p:nvGraphicFramePr>
            <p:cNvPr id="7188" name="Object 62"/>
            <p:cNvGraphicFramePr>
              <a:graphicFrameLocks noChangeAspect="1"/>
            </p:cNvGraphicFramePr>
            <p:nvPr/>
          </p:nvGraphicFramePr>
          <p:xfrm>
            <a:off x="3600" y="1878"/>
            <a:ext cx="582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3" name="Equation" r:id="rId5" imgW="323929" imgH="219186" progId="Equation.3">
                    <p:embed/>
                  </p:oleObj>
                </mc:Choice>
                <mc:Fallback>
                  <p:oleObj name="Equation" r:id="rId5" imgW="323929" imgH="219186" progId="Equation.3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1878"/>
                          <a:ext cx="582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9" name="Rectangle 61"/>
            <p:cNvSpPr>
              <a:spLocks noChangeArrowheads="1"/>
            </p:cNvSpPr>
            <p:nvPr/>
          </p:nvSpPr>
          <p:spPr bwMode="auto">
            <a:xfrm>
              <a:off x="3728" y="1942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172" name="Group 49"/>
          <p:cNvGrpSpPr>
            <a:grpSpLocks/>
          </p:cNvGrpSpPr>
          <p:nvPr/>
        </p:nvGrpSpPr>
        <p:grpSpPr bwMode="auto">
          <a:xfrm>
            <a:off x="2533650" y="2438400"/>
            <a:ext cx="3232150" cy="644525"/>
            <a:chOff x="1596" y="1536"/>
            <a:chExt cx="2036" cy="406"/>
          </a:xfrm>
        </p:grpSpPr>
        <p:graphicFrame>
          <p:nvGraphicFramePr>
            <p:cNvPr id="7184" name="Object 50"/>
            <p:cNvGraphicFramePr>
              <a:graphicFrameLocks noChangeAspect="1"/>
            </p:cNvGraphicFramePr>
            <p:nvPr/>
          </p:nvGraphicFramePr>
          <p:xfrm>
            <a:off x="1596" y="1536"/>
            <a:ext cx="2036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4" name="Equation" r:id="rId7" imgW="1142930" imgH="219186" progId="Equation.3">
                    <p:embed/>
                  </p:oleObj>
                </mc:Choice>
                <mc:Fallback>
                  <p:oleObj name="Equation" r:id="rId7" imgW="1142930" imgH="219186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6" y="1536"/>
                          <a:ext cx="2036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5" name="Rectangle 51"/>
            <p:cNvSpPr>
              <a:spLocks noChangeArrowheads="1"/>
            </p:cNvSpPr>
            <p:nvPr/>
          </p:nvSpPr>
          <p:spPr bwMode="auto">
            <a:xfrm>
              <a:off x="1737" y="159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7186" name="Rectangle 52"/>
            <p:cNvSpPr>
              <a:spLocks noChangeArrowheads="1"/>
            </p:cNvSpPr>
            <p:nvPr/>
          </p:nvSpPr>
          <p:spPr bwMode="auto">
            <a:xfrm>
              <a:off x="2352" y="159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2</a:t>
              </a:r>
            </a:p>
          </p:txBody>
        </p:sp>
        <p:sp>
          <p:nvSpPr>
            <p:cNvPr id="7187" name="Rectangle 53"/>
            <p:cNvSpPr>
              <a:spLocks noChangeArrowheads="1"/>
            </p:cNvSpPr>
            <p:nvPr/>
          </p:nvSpPr>
          <p:spPr bwMode="auto">
            <a:xfrm>
              <a:off x="3050" y="159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2557463" y="1870075"/>
          <a:ext cx="36258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9" imgW="1285998" imgH="219186" progId="Equation.3">
                  <p:embed/>
                </p:oleObj>
              </mc:Choice>
              <mc:Fallback>
                <p:oleObj name="Equation" r:id="rId9" imgW="1285998" imgH="21918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1870075"/>
                        <a:ext cx="36258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381000" y="822325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aphicFrame>
        <p:nvGraphicFramePr>
          <p:cNvPr id="7175" name="Object 12"/>
          <p:cNvGraphicFramePr>
            <a:graphicFrameLocks noChangeAspect="1"/>
          </p:cNvGraphicFramePr>
          <p:nvPr/>
        </p:nvGraphicFramePr>
        <p:xfrm>
          <a:off x="1274763" y="1295400"/>
          <a:ext cx="1600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11" imgW="562017" imgH="219186" progId="Equation.3">
                  <p:embed/>
                </p:oleObj>
              </mc:Choice>
              <mc:Fallback>
                <p:oleObj name="Equation" r:id="rId11" imgW="562017" imgH="21918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95400"/>
                        <a:ext cx="1600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13"/>
          <p:cNvGraphicFramePr>
            <a:graphicFrameLocks noChangeAspect="1"/>
          </p:cNvGraphicFramePr>
          <p:nvPr/>
        </p:nvGraphicFramePr>
        <p:xfrm>
          <a:off x="2951163" y="1295400"/>
          <a:ext cx="22034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3" imgW="780939" imgH="219186" progId="Equation.3">
                  <p:embed/>
                </p:oleObj>
              </mc:Choice>
              <mc:Fallback>
                <p:oleObj name="Equation" r:id="rId13" imgW="780939" imgH="21918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1295400"/>
                        <a:ext cx="22034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7" name="Group 26"/>
          <p:cNvGrpSpPr>
            <a:grpSpLocks/>
          </p:cNvGrpSpPr>
          <p:nvPr/>
        </p:nvGrpSpPr>
        <p:grpSpPr bwMode="auto">
          <a:xfrm>
            <a:off x="2489200" y="3209925"/>
            <a:ext cx="228600" cy="228600"/>
            <a:chOff x="1568" y="2032"/>
            <a:chExt cx="144" cy="144"/>
          </a:xfrm>
        </p:grpSpPr>
        <p:sp>
          <p:nvSpPr>
            <p:cNvPr id="7182" name="Line 27"/>
            <p:cNvSpPr>
              <a:spLocks noChangeShapeType="1"/>
            </p:cNvSpPr>
            <p:nvPr/>
          </p:nvSpPr>
          <p:spPr bwMode="auto">
            <a:xfrm>
              <a:off x="1568" y="211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28"/>
            <p:cNvSpPr>
              <a:spLocks noChangeShapeType="1"/>
            </p:cNvSpPr>
            <p:nvPr/>
          </p:nvSpPr>
          <p:spPr bwMode="auto">
            <a:xfrm flipV="1">
              <a:off x="1632" y="203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9439" name="Arc 63"/>
          <p:cNvSpPr>
            <a:spLocks/>
          </p:cNvSpPr>
          <p:nvPr/>
        </p:nvSpPr>
        <p:spPr bwMode="auto">
          <a:xfrm rot="10775818" flipH="1">
            <a:off x="3683000" y="2235200"/>
            <a:ext cx="1981200" cy="381000"/>
          </a:xfrm>
          <a:custGeom>
            <a:avLst/>
            <a:gdLst>
              <a:gd name="T0" fmla="*/ 0 w 34944"/>
              <a:gd name="T1" fmla="*/ 149172 h 21600"/>
              <a:gd name="T2" fmla="*/ 1981200 w 34944"/>
              <a:gd name="T3" fmla="*/ 165241 h 21600"/>
              <a:gd name="T4" fmla="*/ 971833 w 34944"/>
              <a:gd name="T5" fmla="*/ 381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944" h="21600" fill="none" extrusionOk="0">
                <a:moveTo>
                  <a:pt x="-1" y="8456"/>
                </a:moveTo>
                <a:cubicBezTo>
                  <a:pt x="4087" y="3125"/>
                  <a:pt x="10423" y="-1"/>
                  <a:pt x="17141" y="0"/>
                </a:cubicBezTo>
                <a:cubicBezTo>
                  <a:pt x="24256" y="0"/>
                  <a:pt x="30914" y="3503"/>
                  <a:pt x="34943" y="9368"/>
                </a:cubicBezTo>
              </a:path>
              <a:path w="34944" h="21600" stroke="0" extrusionOk="0">
                <a:moveTo>
                  <a:pt x="-1" y="8456"/>
                </a:moveTo>
                <a:cubicBezTo>
                  <a:pt x="4087" y="3125"/>
                  <a:pt x="10423" y="-1"/>
                  <a:pt x="17141" y="0"/>
                </a:cubicBezTo>
                <a:cubicBezTo>
                  <a:pt x="24256" y="0"/>
                  <a:pt x="30914" y="3503"/>
                  <a:pt x="34943" y="9368"/>
                </a:cubicBezTo>
                <a:lnTo>
                  <a:pt x="17141" y="21600"/>
                </a:lnTo>
                <a:lnTo>
                  <a:pt x="-1" y="8456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40" name="Arc 64"/>
          <p:cNvSpPr>
            <a:spLocks/>
          </p:cNvSpPr>
          <p:nvPr/>
        </p:nvSpPr>
        <p:spPr bwMode="auto">
          <a:xfrm rot="10775818" flipH="1">
            <a:off x="3606800" y="2159000"/>
            <a:ext cx="1447800" cy="457200"/>
          </a:xfrm>
          <a:custGeom>
            <a:avLst/>
            <a:gdLst>
              <a:gd name="T0" fmla="*/ 0 w 34944"/>
              <a:gd name="T1" fmla="*/ 179007 h 21600"/>
              <a:gd name="T2" fmla="*/ 1447800 w 34944"/>
              <a:gd name="T3" fmla="*/ 198289 h 21600"/>
              <a:gd name="T4" fmla="*/ 710186 w 34944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944" h="21600" fill="none" extrusionOk="0">
                <a:moveTo>
                  <a:pt x="-1" y="8456"/>
                </a:moveTo>
                <a:cubicBezTo>
                  <a:pt x="4087" y="3125"/>
                  <a:pt x="10423" y="-1"/>
                  <a:pt x="17141" y="0"/>
                </a:cubicBezTo>
                <a:cubicBezTo>
                  <a:pt x="24256" y="0"/>
                  <a:pt x="30914" y="3503"/>
                  <a:pt x="34943" y="9368"/>
                </a:cubicBezTo>
              </a:path>
              <a:path w="34944" h="21600" stroke="0" extrusionOk="0">
                <a:moveTo>
                  <a:pt x="-1" y="8456"/>
                </a:moveTo>
                <a:cubicBezTo>
                  <a:pt x="4087" y="3125"/>
                  <a:pt x="10423" y="-1"/>
                  <a:pt x="17141" y="0"/>
                </a:cubicBezTo>
                <a:cubicBezTo>
                  <a:pt x="24256" y="0"/>
                  <a:pt x="30914" y="3503"/>
                  <a:pt x="34943" y="9368"/>
                </a:cubicBezTo>
                <a:lnTo>
                  <a:pt x="17141" y="21600"/>
                </a:lnTo>
                <a:lnTo>
                  <a:pt x="-1" y="8456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41" name="Arc 65"/>
          <p:cNvSpPr>
            <a:spLocks/>
          </p:cNvSpPr>
          <p:nvPr/>
        </p:nvSpPr>
        <p:spPr bwMode="auto">
          <a:xfrm rot="10775818" flipH="1">
            <a:off x="3606800" y="2159000"/>
            <a:ext cx="533400" cy="457200"/>
          </a:xfrm>
          <a:custGeom>
            <a:avLst/>
            <a:gdLst>
              <a:gd name="T0" fmla="*/ 0 w 34944"/>
              <a:gd name="T1" fmla="*/ 179007 h 21600"/>
              <a:gd name="T2" fmla="*/ 533400 w 34944"/>
              <a:gd name="T3" fmla="*/ 198289 h 21600"/>
              <a:gd name="T4" fmla="*/ 261647 w 34944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944" h="21600" fill="none" extrusionOk="0">
                <a:moveTo>
                  <a:pt x="-1" y="8456"/>
                </a:moveTo>
                <a:cubicBezTo>
                  <a:pt x="4087" y="3125"/>
                  <a:pt x="10423" y="-1"/>
                  <a:pt x="17141" y="0"/>
                </a:cubicBezTo>
                <a:cubicBezTo>
                  <a:pt x="24256" y="0"/>
                  <a:pt x="30914" y="3503"/>
                  <a:pt x="34943" y="9368"/>
                </a:cubicBezTo>
              </a:path>
              <a:path w="34944" h="21600" stroke="0" extrusionOk="0">
                <a:moveTo>
                  <a:pt x="-1" y="8456"/>
                </a:moveTo>
                <a:cubicBezTo>
                  <a:pt x="4087" y="3125"/>
                  <a:pt x="10423" y="-1"/>
                  <a:pt x="17141" y="0"/>
                </a:cubicBezTo>
                <a:cubicBezTo>
                  <a:pt x="24256" y="0"/>
                  <a:pt x="30914" y="3503"/>
                  <a:pt x="34943" y="9368"/>
                </a:cubicBezTo>
                <a:lnTo>
                  <a:pt x="17141" y="21600"/>
                </a:lnTo>
                <a:lnTo>
                  <a:pt x="-1" y="8456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9446" name="Object 70"/>
          <p:cNvGraphicFramePr>
            <a:graphicFrameLocks noChangeAspect="1"/>
          </p:cNvGraphicFramePr>
          <p:nvPr/>
        </p:nvGraphicFramePr>
        <p:xfrm>
          <a:off x="3368675" y="2997200"/>
          <a:ext cx="12795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5" imgW="447562" imgH="219186" progId="Equation.3">
                  <p:embed/>
                </p:oleObj>
              </mc:Choice>
              <mc:Fallback>
                <p:oleObj name="Equation" r:id="rId15" imgW="447562" imgH="219186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2997200"/>
                        <a:ext cx="12795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9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9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39" grpId="0" animBg="1"/>
      <p:bldP spid="229440" grpId="0" animBg="1"/>
      <p:bldP spid="2294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533650" y="2438400"/>
            <a:ext cx="3232150" cy="644525"/>
            <a:chOff x="1596" y="1536"/>
            <a:chExt cx="2036" cy="406"/>
          </a:xfrm>
        </p:grpSpPr>
        <p:graphicFrame>
          <p:nvGraphicFramePr>
            <p:cNvPr id="8214" name="Object 3"/>
            <p:cNvGraphicFramePr>
              <a:graphicFrameLocks noChangeAspect="1"/>
            </p:cNvGraphicFramePr>
            <p:nvPr/>
          </p:nvGraphicFramePr>
          <p:xfrm>
            <a:off x="1596" y="1536"/>
            <a:ext cx="2036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8" name="Equation" r:id="rId3" imgW="1142930" imgH="219186" progId="Equation.3">
                    <p:embed/>
                  </p:oleObj>
                </mc:Choice>
                <mc:Fallback>
                  <p:oleObj name="Equation" r:id="rId3" imgW="1142930" imgH="219186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6" y="1536"/>
                          <a:ext cx="2036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5" name="Rectangle 4"/>
            <p:cNvSpPr>
              <a:spLocks noChangeArrowheads="1"/>
            </p:cNvSpPr>
            <p:nvPr/>
          </p:nvSpPr>
          <p:spPr bwMode="auto">
            <a:xfrm>
              <a:off x="1737" y="159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8216" name="Rectangle 5"/>
            <p:cNvSpPr>
              <a:spLocks noChangeArrowheads="1"/>
            </p:cNvSpPr>
            <p:nvPr/>
          </p:nvSpPr>
          <p:spPr bwMode="auto">
            <a:xfrm>
              <a:off x="2352" y="159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2</a:t>
              </a:r>
            </a:p>
          </p:txBody>
        </p:sp>
        <p:sp>
          <p:nvSpPr>
            <p:cNvPr id="8217" name="Rectangle 6"/>
            <p:cNvSpPr>
              <a:spLocks noChangeArrowheads="1"/>
            </p:cNvSpPr>
            <p:nvPr/>
          </p:nvSpPr>
          <p:spPr bwMode="auto">
            <a:xfrm>
              <a:off x="3050" y="159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2557463" y="1870075"/>
          <a:ext cx="36258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5" imgW="1285998" imgH="219186" progId="Equation.3">
                  <p:embed/>
                </p:oleObj>
              </mc:Choice>
              <mc:Fallback>
                <p:oleObj name="Equation" r:id="rId5" imgW="1285998" imgH="21918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1870075"/>
                        <a:ext cx="36258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381000" y="822325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aphicFrame>
        <p:nvGraphicFramePr>
          <p:cNvPr id="8197" name="Object 10"/>
          <p:cNvGraphicFramePr>
            <a:graphicFrameLocks noChangeAspect="1"/>
          </p:cNvGraphicFramePr>
          <p:nvPr/>
        </p:nvGraphicFramePr>
        <p:xfrm>
          <a:off x="1274763" y="1295400"/>
          <a:ext cx="1600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7" imgW="562017" imgH="219186" progId="Equation.3">
                  <p:embed/>
                </p:oleObj>
              </mc:Choice>
              <mc:Fallback>
                <p:oleObj name="Equation" r:id="rId7" imgW="562017" imgH="21918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95400"/>
                        <a:ext cx="1600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1"/>
          <p:cNvGraphicFramePr>
            <a:graphicFrameLocks noChangeAspect="1"/>
          </p:cNvGraphicFramePr>
          <p:nvPr/>
        </p:nvGraphicFramePr>
        <p:xfrm>
          <a:off x="2951163" y="1295400"/>
          <a:ext cx="22034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9" imgW="780939" imgH="219186" progId="Equation.3">
                  <p:embed/>
                </p:oleObj>
              </mc:Choice>
              <mc:Fallback>
                <p:oleObj name="Equation" r:id="rId9" imgW="780939" imgH="21918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1295400"/>
                        <a:ext cx="22034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9" name="Group 12"/>
          <p:cNvGrpSpPr>
            <a:grpSpLocks/>
          </p:cNvGrpSpPr>
          <p:nvPr/>
        </p:nvGrpSpPr>
        <p:grpSpPr bwMode="auto">
          <a:xfrm>
            <a:off x="3467100" y="2971800"/>
            <a:ext cx="3198813" cy="644525"/>
            <a:chOff x="2184" y="1872"/>
            <a:chExt cx="2015" cy="406"/>
          </a:xfrm>
        </p:grpSpPr>
        <p:graphicFrame>
          <p:nvGraphicFramePr>
            <p:cNvPr id="8210" name="Object 13"/>
            <p:cNvGraphicFramePr>
              <a:graphicFrameLocks noChangeAspect="1"/>
            </p:cNvGraphicFramePr>
            <p:nvPr/>
          </p:nvGraphicFramePr>
          <p:xfrm>
            <a:off x="2184" y="1872"/>
            <a:ext cx="2015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2" name="Equation" r:id="rId11" imgW="1133482" imgH="219186" progId="Equation.3">
                    <p:embed/>
                  </p:oleObj>
                </mc:Choice>
                <mc:Fallback>
                  <p:oleObj name="Equation" r:id="rId11" imgW="1133482" imgH="219186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4" y="1872"/>
                          <a:ext cx="2015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1" name="Rectangle 14"/>
            <p:cNvSpPr>
              <a:spLocks noChangeArrowheads="1"/>
            </p:cNvSpPr>
            <p:nvPr/>
          </p:nvSpPr>
          <p:spPr bwMode="auto">
            <a:xfrm>
              <a:off x="2352" y="1933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8212" name="Rectangle 15"/>
            <p:cNvSpPr>
              <a:spLocks noChangeArrowheads="1"/>
            </p:cNvSpPr>
            <p:nvPr/>
          </p:nvSpPr>
          <p:spPr bwMode="auto">
            <a:xfrm>
              <a:off x="3046" y="1933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2</a:t>
              </a:r>
            </a:p>
          </p:txBody>
        </p:sp>
        <p:sp>
          <p:nvSpPr>
            <p:cNvPr id="8213" name="Rectangle 16"/>
            <p:cNvSpPr>
              <a:spLocks noChangeArrowheads="1"/>
            </p:cNvSpPr>
            <p:nvPr/>
          </p:nvSpPr>
          <p:spPr bwMode="auto">
            <a:xfrm>
              <a:off x="3761" y="1933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sp>
        <p:nvSpPr>
          <p:cNvPr id="8200" name="Line 17"/>
          <p:cNvSpPr>
            <a:spLocks noChangeShapeType="1"/>
          </p:cNvSpPr>
          <p:nvPr/>
        </p:nvSpPr>
        <p:spPr bwMode="auto">
          <a:xfrm>
            <a:off x="2895600" y="3581400"/>
            <a:ext cx="3733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1" name="Group 18"/>
          <p:cNvGrpSpPr>
            <a:grpSpLocks/>
          </p:cNvGrpSpPr>
          <p:nvPr/>
        </p:nvGrpSpPr>
        <p:grpSpPr bwMode="auto">
          <a:xfrm>
            <a:off x="2743200" y="3546475"/>
            <a:ext cx="3943350" cy="644525"/>
            <a:chOff x="1728" y="2234"/>
            <a:chExt cx="2484" cy="406"/>
          </a:xfrm>
        </p:grpSpPr>
        <p:graphicFrame>
          <p:nvGraphicFramePr>
            <p:cNvPr id="8205" name="Object 19"/>
            <p:cNvGraphicFramePr>
              <a:graphicFrameLocks noChangeAspect="1"/>
            </p:cNvGraphicFramePr>
            <p:nvPr/>
          </p:nvGraphicFramePr>
          <p:xfrm>
            <a:off x="1728" y="2234"/>
            <a:ext cx="2484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3" name="Equation" r:id="rId13" imgW="1400183" imgH="219186" progId="Equation.3">
                    <p:embed/>
                  </p:oleObj>
                </mc:Choice>
                <mc:Fallback>
                  <p:oleObj name="Equation" r:id="rId13" imgW="1400183" imgH="219186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234"/>
                          <a:ext cx="2484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6" name="Rectangle 20"/>
            <p:cNvSpPr>
              <a:spLocks noChangeArrowheads="1"/>
            </p:cNvSpPr>
            <p:nvPr/>
          </p:nvSpPr>
          <p:spPr bwMode="auto">
            <a:xfrm>
              <a:off x="3072" y="230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8207" name="Rectangle 21"/>
            <p:cNvSpPr>
              <a:spLocks noChangeArrowheads="1"/>
            </p:cNvSpPr>
            <p:nvPr/>
          </p:nvSpPr>
          <p:spPr bwMode="auto">
            <a:xfrm>
              <a:off x="2352" y="230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8208" name="Rectangle 22"/>
            <p:cNvSpPr>
              <a:spLocks noChangeArrowheads="1"/>
            </p:cNvSpPr>
            <p:nvPr/>
          </p:nvSpPr>
          <p:spPr bwMode="auto">
            <a:xfrm>
              <a:off x="1750" y="2291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8209" name="Rectangle 23"/>
            <p:cNvSpPr>
              <a:spLocks noChangeArrowheads="1"/>
            </p:cNvSpPr>
            <p:nvPr/>
          </p:nvSpPr>
          <p:spPr bwMode="auto">
            <a:xfrm>
              <a:off x="3766" y="229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grpSp>
        <p:nvGrpSpPr>
          <p:cNvPr id="8202" name="Group 24"/>
          <p:cNvGrpSpPr>
            <a:grpSpLocks/>
          </p:cNvGrpSpPr>
          <p:nvPr/>
        </p:nvGrpSpPr>
        <p:grpSpPr bwMode="auto">
          <a:xfrm>
            <a:off x="2514600" y="3200400"/>
            <a:ext cx="228600" cy="228600"/>
            <a:chOff x="1568" y="2032"/>
            <a:chExt cx="144" cy="144"/>
          </a:xfrm>
        </p:grpSpPr>
        <p:sp>
          <p:nvSpPr>
            <p:cNvPr id="8203" name="Line 25"/>
            <p:cNvSpPr>
              <a:spLocks noChangeShapeType="1"/>
            </p:cNvSpPr>
            <p:nvPr/>
          </p:nvSpPr>
          <p:spPr bwMode="auto">
            <a:xfrm>
              <a:off x="1568" y="211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26"/>
            <p:cNvSpPr>
              <a:spLocks noChangeShapeType="1"/>
            </p:cNvSpPr>
            <p:nvPr/>
          </p:nvSpPr>
          <p:spPr bwMode="auto">
            <a:xfrm flipV="1">
              <a:off x="1632" y="203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533650" y="2438400"/>
          <a:ext cx="3232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3" imgW="1142930" imgH="219186" progId="Equation.3">
                  <p:embed/>
                </p:oleObj>
              </mc:Choice>
              <mc:Fallback>
                <p:oleObj name="Equation" r:id="rId3" imgW="1142930" imgH="21918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2438400"/>
                        <a:ext cx="32321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81000" y="822325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1274763" y="1295400"/>
          <a:ext cx="1600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5" imgW="562017" imgH="219186" progId="Equation.3">
                  <p:embed/>
                </p:oleObj>
              </mc:Choice>
              <mc:Fallback>
                <p:oleObj name="Equation" r:id="rId5" imgW="562017" imgH="21918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95400"/>
                        <a:ext cx="1600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6"/>
          <p:cNvGraphicFramePr>
            <a:graphicFrameLocks noChangeAspect="1"/>
          </p:cNvGraphicFramePr>
          <p:nvPr/>
        </p:nvGraphicFramePr>
        <p:xfrm>
          <a:off x="2951163" y="1295400"/>
          <a:ext cx="22034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7" imgW="780939" imgH="219186" progId="Equation.3">
                  <p:embed/>
                </p:oleObj>
              </mc:Choice>
              <mc:Fallback>
                <p:oleObj name="Equation" r:id="rId7" imgW="780939" imgH="21918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1295400"/>
                        <a:ext cx="22034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7"/>
          <p:cNvGraphicFramePr>
            <a:graphicFrameLocks noChangeAspect="1"/>
          </p:cNvGraphicFramePr>
          <p:nvPr/>
        </p:nvGraphicFramePr>
        <p:xfrm>
          <a:off x="2557463" y="1870075"/>
          <a:ext cx="36258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9" imgW="1285998" imgH="219186" progId="Equation.3">
                  <p:embed/>
                </p:oleObj>
              </mc:Choice>
              <mc:Fallback>
                <p:oleObj name="Equation" r:id="rId9" imgW="1285998" imgH="21918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1870075"/>
                        <a:ext cx="36258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8"/>
          <p:cNvGraphicFramePr>
            <a:graphicFrameLocks noChangeAspect="1"/>
          </p:cNvGraphicFramePr>
          <p:nvPr/>
        </p:nvGraphicFramePr>
        <p:xfrm>
          <a:off x="3467100" y="2971800"/>
          <a:ext cx="3198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11" imgW="1133482" imgH="219186" progId="Equation.3">
                  <p:embed/>
                </p:oleObj>
              </mc:Choice>
              <mc:Fallback>
                <p:oleObj name="Equation" r:id="rId11" imgW="1133482" imgH="21918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971800"/>
                        <a:ext cx="3198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9"/>
          <p:cNvGraphicFramePr>
            <a:graphicFrameLocks noChangeAspect="1"/>
          </p:cNvGraphicFramePr>
          <p:nvPr/>
        </p:nvGraphicFramePr>
        <p:xfrm>
          <a:off x="2743200" y="3546475"/>
          <a:ext cx="39433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13" imgW="1400183" imgH="219186" progId="Equation.3">
                  <p:embed/>
                </p:oleObj>
              </mc:Choice>
              <mc:Fallback>
                <p:oleObj name="Equation" r:id="rId13" imgW="1400183" imgH="21918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46475"/>
                        <a:ext cx="39433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3799" name="Group 23"/>
          <p:cNvGrpSpPr>
            <a:grpSpLocks/>
          </p:cNvGrpSpPr>
          <p:nvPr/>
        </p:nvGrpSpPr>
        <p:grpSpPr bwMode="auto">
          <a:xfrm>
            <a:off x="685800" y="4129088"/>
            <a:ext cx="7543800" cy="976312"/>
            <a:chOff x="432" y="2601"/>
            <a:chExt cx="4752" cy="615"/>
          </a:xfrm>
        </p:grpSpPr>
        <p:sp>
          <p:nvSpPr>
            <p:cNvPr id="9240" name="Rectangle 10"/>
            <p:cNvSpPr>
              <a:spLocks noChangeArrowheads="1"/>
            </p:cNvSpPr>
            <p:nvPr/>
          </p:nvSpPr>
          <p:spPr bwMode="auto">
            <a:xfrm>
              <a:off x="432" y="2678"/>
              <a:ext cx="4752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 the </a:t>
              </a:r>
              <a:r>
                <a:rPr lang="en-US" b="1">
                  <a:solidFill>
                    <a:schemeClr val="bg1"/>
                  </a:solidFill>
                  <a:latin typeface="Comic Sans MS" pitchFamily="66" charset="0"/>
                </a:rPr>
                <a:t>coefficients</a:t>
              </a:r>
              <a:r>
                <a:rPr lang="en-US" b="1">
                  <a:latin typeface="Comic Sans MS" pitchFamily="66" charset="0"/>
                </a:rPr>
                <a:t> of the expansion of        are </a:t>
              </a:r>
              <a:r>
                <a:rPr lang="en-US" sz="2600" b="1">
                  <a:solidFill>
                    <a:schemeClr val="bg1"/>
                  </a:solidFill>
                </a:rPr>
                <a:t>1</a:t>
              </a:r>
              <a:r>
                <a:rPr lang="en-US" b="1">
                  <a:solidFill>
                    <a:schemeClr val="bg1"/>
                  </a:solidFill>
                  <a:latin typeface="Comic Sans MS" pitchFamily="66" charset="0"/>
                </a:rPr>
                <a:t>, </a:t>
              </a:r>
              <a:r>
                <a:rPr lang="en-US" sz="2600" b="1">
                  <a:solidFill>
                    <a:schemeClr val="bg1"/>
                  </a:solidFill>
                </a:rPr>
                <a:t>3,  3</a:t>
              </a:r>
              <a:r>
                <a:rPr lang="en-US" b="1">
                  <a:latin typeface="Comic Sans MS" pitchFamily="66" charset="0"/>
                </a:rPr>
                <a:t> and </a:t>
              </a:r>
              <a:r>
                <a:rPr lang="en-US" sz="2600" b="1">
                  <a:solidFill>
                    <a:schemeClr val="bg1"/>
                  </a:solidFill>
                </a:rPr>
                <a:t>1</a:t>
              </a:r>
            </a:p>
          </p:txBody>
        </p:sp>
        <p:graphicFrame>
          <p:nvGraphicFramePr>
            <p:cNvPr id="9241" name="Object 11"/>
            <p:cNvGraphicFramePr>
              <a:graphicFrameLocks noChangeAspect="1"/>
            </p:cNvGraphicFramePr>
            <p:nvPr/>
          </p:nvGraphicFramePr>
          <p:xfrm>
            <a:off x="4272" y="2601"/>
            <a:ext cx="784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8" name="Equation" r:id="rId15" imgW="438114" imgH="219186" progId="Equation.3">
                    <p:embed/>
                  </p:oleObj>
                </mc:Choice>
                <mc:Fallback>
                  <p:oleObj name="Equation" r:id="rId15" imgW="438114" imgH="219186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601"/>
                          <a:ext cx="784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2757488" y="25352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3733800" y="25352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4841875" y="25352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3733800" y="30686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30" name="Rectangle 16"/>
          <p:cNvSpPr>
            <a:spLocks noChangeArrowheads="1"/>
          </p:cNvSpPr>
          <p:nvPr/>
        </p:nvSpPr>
        <p:spPr bwMode="auto">
          <a:xfrm>
            <a:off x="4835525" y="30686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31" name="Rectangle 17"/>
          <p:cNvSpPr>
            <a:spLocks noChangeArrowheads="1"/>
          </p:cNvSpPr>
          <p:nvPr/>
        </p:nvSpPr>
        <p:spPr bwMode="auto">
          <a:xfrm>
            <a:off x="5970588" y="30686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32" name="Line 18"/>
          <p:cNvSpPr>
            <a:spLocks noChangeShapeType="1"/>
          </p:cNvSpPr>
          <p:nvPr/>
        </p:nvSpPr>
        <p:spPr bwMode="auto">
          <a:xfrm>
            <a:off x="2895600" y="3581400"/>
            <a:ext cx="3733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Rectangle 19"/>
          <p:cNvSpPr>
            <a:spLocks noChangeArrowheads="1"/>
          </p:cNvSpPr>
          <p:nvPr/>
        </p:nvSpPr>
        <p:spPr bwMode="auto">
          <a:xfrm>
            <a:off x="4876800" y="3657600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34" name="Rectangle 20"/>
          <p:cNvSpPr>
            <a:spLocks noChangeArrowheads="1"/>
          </p:cNvSpPr>
          <p:nvPr/>
        </p:nvSpPr>
        <p:spPr bwMode="auto">
          <a:xfrm>
            <a:off x="3733800" y="3657600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35" name="Rectangle 21"/>
          <p:cNvSpPr>
            <a:spLocks noChangeArrowheads="1"/>
          </p:cNvSpPr>
          <p:nvPr/>
        </p:nvSpPr>
        <p:spPr bwMode="auto">
          <a:xfrm>
            <a:off x="2778125" y="3636963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36" name="Rectangle 22"/>
          <p:cNvSpPr>
            <a:spLocks noChangeArrowheads="1"/>
          </p:cNvSpPr>
          <p:nvPr/>
        </p:nvSpPr>
        <p:spPr bwMode="auto">
          <a:xfrm>
            <a:off x="5978525" y="364648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9237" name="Group 24"/>
          <p:cNvGrpSpPr>
            <a:grpSpLocks/>
          </p:cNvGrpSpPr>
          <p:nvPr/>
        </p:nvGrpSpPr>
        <p:grpSpPr bwMode="auto">
          <a:xfrm>
            <a:off x="2514600" y="3200400"/>
            <a:ext cx="228600" cy="228600"/>
            <a:chOff x="1568" y="2032"/>
            <a:chExt cx="144" cy="144"/>
          </a:xfrm>
        </p:grpSpPr>
        <p:sp>
          <p:nvSpPr>
            <p:cNvPr id="9238" name="Line 25"/>
            <p:cNvSpPr>
              <a:spLocks noChangeShapeType="1"/>
            </p:cNvSpPr>
            <p:nvPr/>
          </p:nvSpPr>
          <p:spPr bwMode="auto">
            <a:xfrm>
              <a:off x="1568" y="211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26"/>
            <p:cNvSpPr>
              <a:spLocks noChangeShapeType="1"/>
            </p:cNvSpPr>
            <p:nvPr/>
          </p:nvSpPr>
          <p:spPr bwMode="auto">
            <a:xfrm flipV="1">
              <a:off x="1632" y="203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81000" y="822325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pSp>
        <p:nvGrpSpPr>
          <p:cNvPr id="204826" name="Group 26"/>
          <p:cNvGrpSpPr>
            <a:grpSpLocks/>
          </p:cNvGrpSpPr>
          <p:nvPr/>
        </p:nvGrpSpPr>
        <p:grpSpPr bwMode="auto">
          <a:xfrm>
            <a:off x="1274763" y="1295400"/>
            <a:ext cx="3879850" cy="644525"/>
            <a:chOff x="803" y="816"/>
            <a:chExt cx="2444" cy="406"/>
          </a:xfrm>
        </p:grpSpPr>
        <p:graphicFrame>
          <p:nvGraphicFramePr>
            <p:cNvPr id="10268" name="Object 5"/>
            <p:cNvGraphicFramePr>
              <a:graphicFrameLocks noChangeAspect="1"/>
            </p:cNvGraphicFramePr>
            <p:nvPr/>
          </p:nvGraphicFramePr>
          <p:xfrm>
            <a:off x="803" y="816"/>
            <a:ext cx="1008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0" name="Equation" r:id="rId3" imgW="562017" imgH="219186" progId="Equation.3">
                    <p:embed/>
                  </p:oleObj>
                </mc:Choice>
                <mc:Fallback>
                  <p:oleObj name="Equation" r:id="rId3" imgW="562017" imgH="21918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" y="816"/>
                          <a:ext cx="1008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9" name="Object 6"/>
            <p:cNvGraphicFramePr>
              <a:graphicFrameLocks noChangeAspect="1"/>
            </p:cNvGraphicFramePr>
            <p:nvPr/>
          </p:nvGraphicFramePr>
          <p:xfrm>
            <a:off x="1859" y="816"/>
            <a:ext cx="1388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1" name="Equation" r:id="rId5" imgW="780939" imgH="219186" progId="Equation.3">
                    <p:embed/>
                  </p:oleObj>
                </mc:Choice>
                <mc:Fallback>
                  <p:oleObj name="Equation" r:id="rId5" imgW="780939" imgH="219186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" y="816"/>
                          <a:ext cx="1388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2514600" y="1870075"/>
          <a:ext cx="49418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7" imgW="1752726" imgH="219186" progId="Equation.3">
                  <p:embed/>
                </p:oleObj>
              </mc:Choice>
              <mc:Fallback>
                <p:oleObj name="Equation" r:id="rId7" imgW="1752726" imgH="21918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70075"/>
                        <a:ext cx="494188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27" name="Group 27"/>
          <p:cNvGrpSpPr>
            <a:grpSpLocks/>
          </p:cNvGrpSpPr>
          <p:nvPr/>
        </p:nvGrpSpPr>
        <p:grpSpPr bwMode="auto">
          <a:xfrm>
            <a:off x="2514600" y="2438400"/>
            <a:ext cx="4511675" cy="644525"/>
            <a:chOff x="1584" y="1536"/>
            <a:chExt cx="2842" cy="406"/>
          </a:xfrm>
        </p:grpSpPr>
        <p:graphicFrame>
          <p:nvGraphicFramePr>
            <p:cNvPr id="10263" name="Object 2"/>
            <p:cNvGraphicFramePr>
              <a:graphicFrameLocks noChangeAspect="1"/>
            </p:cNvGraphicFramePr>
            <p:nvPr/>
          </p:nvGraphicFramePr>
          <p:xfrm>
            <a:off x="1584" y="1536"/>
            <a:ext cx="2842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3" name="Equation" r:id="rId9" imgW="1600209" imgH="219186" progId="Equation.3">
                    <p:embed/>
                  </p:oleObj>
                </mc:Choice>
                <mc:Fallback>
                  <p:oleObj name="Equation" r:id="rId9" imgW="1600209" imgH="219186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536"/>
                          <a:ext cx="2842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4" name="Rectangle 12"/>
            <p:cNvSpPr>
              <a:spLocks noChangeArrowheads="1"/>
            </p:cNvSpPr>
            <p:nvPr/>
          </p:nvSpPr>
          <p:spPr bwMode="auto">
            <a:xfrm>
              <a:off x="1737" y="159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0265" name="Rectangle 13"/>
            <p:cNvSpPr>
              <a:spLocks noChangeArrowheads="1"/>
            </p:cNvSpPr>
            <p:nvPr/>
          </p:nvSpPr>
          <p:spPr bwMode="auto">
            <a:xfrm>
              <a:off x="2352" y="159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10266" name="Rectangle 14"/>
            <p:cNvSpPr>
              <a:spLocks noChangeArrowheads="1"/>
            </p:cNvSpPr>
            <p:nvPr/>
          </p:nvSpPr>
          <p:spPr bwMode="auto">
            <a:xfrm>
              <a:off x="3050" y="159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10267" name="Rectangle 23"/>
            <p:cNvSpPr>
              <a:spLocks noChangeArrowheads="1"/>
            </p:cNvSpPr>
            <p:nvPr/>
          </p:nvSpPr>
          <p:spPr bwMode="auto">
            <a:xfrm>
              <a:off x="3875" y="159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2833688" y="3581400"/>
            <a:ext cx="5029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29" name="Group 29"/>
          <p:cNvGrpSpPr>
            <a:grpSpLocks/>
          </p:cNvGrpSpPr>
          <p:nvPr/>
        </p:nvGrpSpPr>
        <p:grpSpPr bwMode="auto">
          <a:xfrm>
            <a:off x="3411538" y="2971800"/>
            <a:ext cx="4513262" cy="644525"/>
            <a:chOff x="2149" y="1872"/>
            <a:chExt cx="2843" cy="406"/>
          </a:xfrm>
        </p:grpSpPr>
        <p:graphicFrame>
          <p:nvGraphicFramePr>
            <p:cNvPr id="10258" name="Object 8"/>
            <p:cNvGraphicFramePr>
              <a:graphicFrameLocks noChangeAspect="1"/>
            </p:cNvGraphicFramePr>
            <p:nvPr/>
          </p:nvGraphicFramePr>
          <p:xfrm>
            <a:off x="2149" y="1872"/>
            <a:ext cx="284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4" name="Equation" r:id="rId11" imgW="1600209" imgH="219186" progId="Equation.3">
                    <p:embed/>
                  </p:oleObj>
                </mc:Choice>
                <mc:Fallback>
                  <p:oleObj name="Equation" r:id="rId11" imgW="1600209" imgH="219186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9" y="1872"/>
                          <a:ext cx="284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9" name="Rectangle 15"/>
            <p:cNvSpPr>
              <a:spLocks noChangeArrowheads="1"/>
            </p:cNvSpPr>
            <p:nvPr/>
          </p:nvSpPr>
          <p:spPr bwMode="auto">
            <a:xfrm>
              <a:off x="2352" y="1933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0260" name="Rectangle 16"/>
            <p:cNvSpPr>
              <a:spLocks noChangeArrowheads="1"/>
            </p:cNvSpPr>
            <p:nvPr/>
          </p:nvSpPr>
          <p:spPr bwMode="auto">
            <a:xfrm>
              <a:off x="3046" y="1933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10261" name="Rectangle 17"/>
            <p:cNvSpPr>
              <a:spLocks noChangeArrowheads="1"/>
            </p:cNvSpPr>
            <p:nvPr/>
          </p:nvSpPr>
          <p:spPr bwMode="auto">
            <a:xfrm>
              <a:off x="3888" y="1933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3</a:t>
              </a:r>
            </a:p>
          </p:txBody>
        </p:sp>
        <p:sp>
          <p:nvSpPr>
            <p:cNvPr id="10262" name="Rectangle 24"/>
            <p:cNvSpPr>
              <a:spLocks noChangeArrowheads="1"/>
            </p:cNvSpPr>
            <p:nvPr/>
          </p:nvSpPr>
          <p:spPr bwMode="auto">
            <a:xfrm>
              <a:off x="4538" y="1933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grpSp>
        <p:nvGrpSpPr>
          <p:cNvPr id="204830" name="Group 30"/>
          <p:cNvGrpSpPr>
            <a:grpSpLocks/>
          </p:cNvGrpSpPr>
          <p:nvPr/>
        </p:nvGrpSpPr>
        <p:grpSpPr bwMode="auto">
          <a:xfrm>
            <a:off x="2701925" y="3546475"/>
            <a:ext cx="5222875" cy="644525"/>
            <a:chOff x="1702" y="2234"/>
            <a:chExt cx="3290" cy="406"/>
          </a:xfrm>
        </p:grpSpPr>
        <p:graphicFrame>
          <p:nvGraphicFramePr>
            <p:cNvPr id="10252" name="Object 9"/>
            <p:cNvGraphicFramePr>
              <a:graphicFrameLocks noChangeAspect="1"/>
            </p:cNvGraphicFramePr>
            <p:nvPr/>
          </p:nvGraphicFramePr>
          <p:xfrm>
            <a:off x="1702" y="2234"/>
            <a:ext cx="3290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" name="Equation" r:id="rId13" imgW="1857463" imgH="219186" progId="Equation.3">
                    <p:embed/>
                  </p:oleObj>
                </mc:Choice>
                <mc:Fallback>
                  <p:oleObj name="Equation" r:id="rId13" imgW="1857463" imgH="219186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2" y="2234"/>
                          <a:ext cx="3290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3" name="Rectangle 19"/>
            <p:cNvSpPr>
              <a:spLocks noChangeArrowheads="1"/>
            </p:cNvSpPr>
            <p:nvPr/>
          </p:nvSpPr>
          <p:spPr bwMode="auto">
            <a:xfrm>
              <a:off x="3024" y="230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6</a:t>
              </a:r>
            </a:p>
          </p:txBody>
        </p:sp>
        <p:sp>
          <p:nvSpPr>
            <p:cNvPr id="10254" name="Rectangle 20"/>
            <p:cNvSpPr>
              <a:spLocks noChangeArrowheads="1"/>
            </p:cNvSpPr>
            <p:nvPr/>
          </p:nvSpPr>
          <p:spPr bwMode="auto">
            <a:xfrm>
              <a:off x="2352" y="2304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10255" name="Rectangle 21"/>
            <p:cNvSpPr>
              <a:spLocks noChangeArrowheads="1"/>
            </p:cNvSpPr>
            <p:nvPr/>
          </p:nvSpPr>
          <p:spPr bwMode="auto">
            <a:xfrm>
              <a:off x="1750" y="2291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  <p:sp>
          <p:nvSpPr>
            <p:cNvPr id="10256" name="Rectangle 22"/>
            <p:cNvSpPr>
              <a:spLocks noChangeArrowheads="1"/>
            </p:cNvSpPr>
            <p:nvPr/>
          </p:nvSpPr>
          <p:spPr bwMode="auto">
            <a:xfrm>
              <a:off x="3875" y="229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4</a:t>
              </a:r>
            </a:p>
          </p:txBody>
        </p:sp>
        <p:sp>
          <p:nvSpPr>
            <p:cNvPr id="10257" name="Rectangle 25"/>
            <p:cNvSpPr>
              <a:spLocks noChangeArrowheads="1"/>
            </p:cNvSpPr>
            <p:nvPr/>
          </p:nvSpPr>
          <p:spPr bwMode="auto">
            <a:xfrm>
              <a:off x="4547" y="2297"/>
              <a:ext cx="19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/>
                <a:t>1</a:t>
              </a:r>
            </a:p>
          </p:txBody>
        </p:sp>
      </p:grpSp>
      <p:grpSp>
        <p:nvGrpSpPr>
          <p:cNvPr id="204831" name="Group 31"/>
          <p:cNvGrpSpPr>
            <a:grpSpLocks/>
          </p:cNvGrpSpPr>
          <p:nvPr/>
        </p:nvGrpSpPr>
        <p:grpSpPr bwMode="auto">
          <a:xfrm>
            <a:off x="2489200" y="3225800"/>
            <a:ext cx="228600" cy="228600"/>
            <a:chOff x="1568" y="2032"/>
            <a:chExt cx="144" cy="144"/>
          </a:xfrm>
        </p:grpSpPr>
        <p:sp>
          <p:nvSpPr>
            <p:cNvPr id="10250" name="Line 32"/>
            <p:cNvSpPr>
              <a:spLocks noChangeShapeType="1"/>
            </p:cNvSpPr>
            <p:nvPr/>
          </p:nvSpPr>
          <p:spPr bwMode="auto">
            <a:xfrm>
              <a:off x="1568" y="211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33"/>
            <p:cNvSpPr>
              <a:spLocks noChangeShapeType="1"/>
            </p:cNvSpPr>
            <p:nvPr/>
          </p:nvSpPr>
          <p:spPr bwMode="auto">
            <a:xfrm flipV="1">
              <a:off x="1632" y="203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514600" y="2438400"/>
          <a:ext cx="45116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3" imgW="1600209" imgH="219186" progId="Equation.3">
                  <p:embed/>
                </p:oleObj>
              </mc:Choice>
              <mc:Fallback>
                <p:oleObj name="Equation" r:id="rId3" imgW="1600209" imgH="21918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38400"/>
                        <a:ext cx="45116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81000" y="822325"/>
            <a:ext cx="2514600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Powers of </a:t>
            </a:r>
            <a:r>
              <a:rPr lang="en-US" sz="2600" b="1" i="1"/>
              <a:t>a + b</a:t>
            </a:r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1274763" y="1295400"/>
          <a:ext cx="1600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5" imgW="562017" imgH="219186" progId="Equation.3">
                  <p:embed/>
                </p:oleObj>
              </mc:Choice>
              <mc:Fallback>
                <p:oleObj name="Equation" r:id="rId5" imgW="562017" imgH="21918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95400"/>
                        <a:ext cx="16002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2951163" y="1295400"/>
          <a:ext cx="22034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7" imgW="780939" imgH="219186" progId="Equation.3">
                  <p:embed/>
                </p:oleObj>
              </mc:Choice>
              <mc:Fallback>
                <p:oleObj name="Equation" r:id="rId7" imgW="780939" imgH="21918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1295400"/>
                        <a:ext cx="22034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2514600" y="1870075"/>
          <a:ext cx="49418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9" imgW="1752726" imgH="219186" progId="Equation.3">
                  <p:embed/>
                </p:oleObj>
              </mc:Choice>
              <mc:Fallback>
                <p:oleObj name="Equation" r:id="rId9" imgW="1752726" imgH="21918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70075"/>
                        <a:ext cx="494188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8"/>
          <p:cNvGraphicFramePr>
            <a:graphicFrameLocks noChangeAspect="1"/>
          </p:cNvGraphicFramePr>
          <p:nvPr/>
        </p:nvGraphicFramePr>
        <p:xfrm>
          <a:off x="3411538" y="2971800"/>
          <a:ext cx="45132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11" imgW="1600209" imgH="219186" progId="Equation.3">
                  <p:embed/>
                </p:oleObj>
              </mc:Choice>
              <mc:Fallback>
                <p:oleObj name="Equation" r:id="rId11" imgW="1600209" imgH="21918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2971800"/>
                        <a:ext cx="451326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9"/>
          <p:cNvGraphicFramePr>
            <a:graphicFrameLocks noChangeAspect="1"/>
          </p:cNvGraphicFramePr>
          <p:nvPr/>
        </p:nvGraphicFramePr>
        <p:xfrm>
          <a:off x="2701925" y="3546475"/>
          <a:ext cx="52228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13" imgW="1857463" imgH="219186" progId="Equation.3">
                  <p:embed/>
                </p:oleObj>
              </mc:Choice>
              <mc:Fallback>
                <p:oleObj name="Equation" r:id="rId13" imgW="1857463" imgH="21918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3546475"/>
                        <a:ext cx="52228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2757488" y="25352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3733800" y="25352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4841875" y="25352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3733800" y="30686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77" name="Rectangle 16"/>
          <p:cNvSpPr>
            <a:spLocks noChangeArrowheads="1"/>
          </p:cNvSpPr>
          <p:nvPr/>
        </p:nvSpPr>
        <p:spPr bwMode="auto">
          <a:xfrm>
            <a:off x="4835525" y="30686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278" name="Rectangle 17"/>
          <p:cNvSpPr>
            <a:spLocks noChangeArrowheads="1"/>
          </p:cNvSpPr>
          <p:nvPr/>
        </p:nvSpPr>
        <p:spPr bwMode="auto">
          <a:xfrm>
            <a:off x="6172200" y="30686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>
            <a:off x="2833688" y="3581400"/>
            <a:ext cx="5029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Rectangle 19"/>
          <p:cNvSpPr>
            <a:spLocks noChangeArrowheads="1"/>
          </p:cNvSpPr>
          <p:nvPr/>
        </p:nvSpPr>
        <p:spPr bwMode="auto">
          <a:xfrm>
            <a:off x="4800600" y="3657600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281" name="Rectangle 20"/>
          <p:cNvSpPr>
            <a:spLocks noChangeArrowheads="1"/>
          </p:cNvSpPr>
          <p:nvPr/>
        </p:nvSpPr>
        <p:spPr bwMode="auto">
          <a:xfrm>
            <a:off x="3733800" y="3657600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282" name="Rectangle 21"/>
          <p:cNvSpPr>
            <a:spLocks noChangeArrowheads="1"/>
          </p:cNvSpPr>
          <p:nvPr/>
        </p:nvSpPr>
        <p:spPr bwMode="auto">
          <a:xfrm>
            <a:off x="2778125" y="3636963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83" name="Rectangle 22"/>
          <p:cNvSpPr>
            <a:spLocks noChangeArrowheads="1"/>
          </p:cNvSpPr>
          <p:nvPr/>
        </p:nvSpPr>
        <p:spPr bwMode="auto">
          <a:xfrm>
            <a:off x="6151563" y="364648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284" name="Rectangle 23"/>
          <p:cNvSpPr>
            <a:spLocks noChangeArrowheads="1"/>
          </p:cNvSpPr>
          <p:nvPr/>
        </p:nvSpPr>
        <p:spPr bwMode="auto">
          <a:xfrm>
            <a:off x="6151563" y="25352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85" name="Rectangle 24"/>
          <p:cNvSpPr>
            <a:spLocks noChangeArrowheads="1"/>
          </p:cNvSpPr>
          <p:nvPr/>
        </p:nvSpPr>
        <p:spPr bwMode="auto">
          <a:xfrm>
            <a:off x="7204075" y="306863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86" name="Rectangle 25"/>
          <p:cNvSpPr>
            <a:spLocks noChangeArrowheads="1"/>
          </p:cNvSpPr>
          <p:nvPr/>
        </p:nvSpPr>
        <p:spPr bwMode="auto">
          <a:xfrm>
            <a:off x="7218363" y="3646488"/>
            <a:ext cx="30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5850" name="Rectangle 26"/>
          <p:cNvSpPr>
            <a:spLocks noChangeArrowheads="1"/>
          </p:cNvSpPr>
          <p:nvPr/>
        </p:nvSpPr>
        <p:spPr bwMode="auto">
          <a:xfrm>
            <a:off x="533400" y="45720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This coefficient . . . </a:t>
            </a:r>
            <a:endParaRPr lang="en-US" sz="2600" b="1">
              <a:solidFill>
                <a:schemeClr val="folHlink"/>
              </a:solidFill>
            </a:endParaRPr>
          </a:p>
        </p:txBody>
      </p:sp>
      <p:sp>
        <p:nvSpPr>
          <p:cNvPr id="205854" name="Line 30"/>
          <p:cNvSpPr>
            <a:spLocks noChangeShapeType="1"/>
          </p:cNvSpPr>
          <p:nvPr/>
        </p:nvSpPr>
        <p:spPr bwMode="auto">
          <a:xfrm flipV="1">
            <a:off x="1219200" y="4038600"/>
            <a:ext cx="25908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89" name="Group 37"/>
          <p:cNvGrpSpPr>
            <a:grpSpLocks/>
          </p:cNvGrpSpPr>
          <p:nvPr/>
        </p:nvGrpSpPr>
        <p:grpSpPr bwMode="auto">
          <a:xfrm>
            <a:off x="2489200" y="3225800"/>
            <a:ext cx="228600" cy="228600"/>
            <a:chOff x="1568" y="2032"/>
            <a:chExt cx="144" cy="144"/>
          </a:xfrm>
        </p:grpSpPr>
        <p:sp>
          <p:nvSpPr>
            <p:cNvPr id="11293" name="Line 38"/>
            <p:cNvSpPr>
              <a:spLocks noChangeShapeType="1"/>
            </p:cNvSpPr>
            <p:nvPr/>
          </p:nvSpPr>
          <p:spPr bwMode="auto">
            <a:xfrm>
              <a:off x="1568" y="211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39"/>
            <p:cNvSpPr>
              <a:spLocks noChangeShapeType="1"/>
            </p:cNvSpPr>
            <p:nvPr/>
          </p:nvSpPr>
          <p:spPr bwMode="auto">
            <a:xfrm flipV="1">
              <a:off x="1632" y="203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865" name="Group 41"/>
          <p:cNvGrpSpPr>
            <a:grpSpLocks/>
          </p:cNvGrpSpPr>
          <p:nvPr/>
        </p:nvGrpSpPr>
        <p:grpSpPr bwMode="auto">
          <a:xfrm>
            <a:off x="533400" y="5029200"/>
            <a:ext cx="8305800" cy="1025525"/>
            <a:chOff x="336" y="3168"/>
            <a:chExt cx="5232" cy="646"/>
          </a:xfrm>
        </p:grpSpPr>
        <p:sp>
          <p:nvSpPr>
            <p:cNvPr id="11291" name="Rectangle 34"/>
            <p:cNvSpPr>
              <a:spLocks noChangeArrowheads="1"/>
            </p:cNvSpPr>
            <p:nvPr/>
          </p:nvSpPr>
          <p:spPr bwMode="auto">
            <a:xfrm>
              <a:off x="336" y="3168"/>
              <a:ext cx="5232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     . . .  is found by adding 3 and 1; the coefficients that are in </a:t>
              </a:r>
              <a:endParaRPr lang="en-US" sz="2600" b="1">
                <a:solidFill>
                  <a:schemeClr val="folHlink"/>
                </a:solidFill>
              </a:endParaRPr>
            </a:p>
          </p:txBody>
        </p:sp>
        <p:graphicFrame>
          <p:nvGraphicFramePr>
            <p:cNvPr id="11292" name="Object 40"/>
            <p:cNvGraphicFramePr>
              <a:graphicFrameLocks noChangeAspect="1"/>
            </p:cNvGraphicFramePr>
            <p:nvPr/>
          </p:nvGraphicFramePr>
          <p:xfrm>
            <a:off x="2688" y="3408"/>
            <a:ext cx="783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1" name="Equation" r:id="rId15" imgW="438114" imgH="219186" progId="Equation.3">
                    <p:embed/>
                  </p:oleObj>
                </mc:Choice>
                <mc:Fallback>
                  <p:oleObj name="Equation" r:id="rId15" imgW="438114" imgH="219186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3408"/>
                          <a:ext cx="783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50" grpId="0"/>
      <p:bldP spid="205854" grpId="0" animBg="1"/>
    </p:bldLst>
  </p:timing>
</p:sld>
</file>

<file path=ppt/theme/theme1.xml><?xml version="1.0" encoding="utf-8"?>
<a:theme xmlns:a="http://schemas.openxmlformats.org/drawingml/2006/main" name="Textured">
  <a:themeElements>
    <a:clrScheme name="Textured 12">
      <a:dk1>
        <a:srgbClr val="000000"/>
      </a:dk1>
      <a:lt1>
        <a:srgbClr val="D9FBBF"/>
      </a:lt1>
      <a:dk2>
        <a:srgbClr val="E5FFFF"/>
      </a:dk2>
      <a:lt2>
        <a:srgbClr val="003366"/>
      </a:lt2>
      <a:accent1>
        <a:srgbClr val="00CCFF"/>
      </a:accent1>
      <a:accent2>
        <a:srgbClr val="336699"/>
      </a:accent2>
      <a:accent3>
        <a:srgbClr val="E9FDDC"/>
      </a:accent3>
      <a:accent4>
        <a:srgbClr val="000000"/>
      </a:accent4>
      <a:accent5>
        <a:srgbClr val="AAE2FF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0000"/>
        </a:dk1>
        <a:lt1>
          <a:srgbClr val="D9FBBF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E9FDDC"/>
        </a:accent3>
        <a:accent4>
          <a:srgbClr val="000000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10">
        <a:dk1>
          <a:srgbClr val="000000"/>
        </a:dk1>
        <a:lt1>
          <a:srgbClr val="D9FBBF"/>
        </a:lt1>
        <a:dk2>
          <a:srgbClr val="E5FFFF"/>
        </a:dk2>
        <a:lt2>
          <a:srgbClr val="003366"/>
        </a:lt2>
        <a:accent1>
          <a:srgbClr val="66FFFF"/>
        </a:accent1>
        <a:accent2>
          <a:srgbClr val="336699"/>
        </a:accent2>
        <a:accent3>
          <a:srgbClr val="E9FDDC"/>
        </a:accent3>
        <a:accent4>
          <a:srgbClr val="000000"/>
        </a:accent4>
        <a:accent5>
          <a:srgbClr val="B8FFFF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11">
        <a:dk1>
          <a:srgbClr val="000000"/>
        </a:dk1>
        <a:lt1>
          <a:srgbClr val="D9FBBF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00CCFF"/>
        </a:accent2>
        <a:accent3>
          <a:srgbClr val="E9FDDC"/>
        </a:accent3>
        <a:accent4>
          <a:srgbClr val="000000"/>
        </a:accent4>
        <a:accent5>
          <a:srgbClr val="AACACA"/>
        </a:accent5>
        <a:accent6>
          <a:srgbClr val="00B9E7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12">
        <a:dk1>
          <a:srgbClr val="000000"/>
        </a:dk1>
        <a:lt1>
          <a:srgbClr val="D9FBBF"/>
        </a:lt1>
        <a:dk2>
          <a:srgbClr val="E5FFFF"/>
        </a:dk2>
        <a:lt2>
          <a:srgbClr val="003366"/>
        </a:lt2>
        <a:accent1>
          <a:srgbClr val="00CCFF"/>
        </a:accent1>
        <a:accent2>
          <a:srgbClr val="336699"/>
        </a:accent2>
        <a:accent3>
          <a:srgbClr val="E9FDDC"/>
        </a:accent3>
        <a:accent4>
          <a:srgbClr val="000000"/>
        </a:accent4>
        <a:accent5>
          <a:srgbClr val="AAE2FF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13">
        <a:dk1>
          <a:srgbClr val="000000"/>
        </a:dk1>
        <a:lt1>
          <a:srgbClr val="D9FBBF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00CCFF"/>
        </a:accent2>
        <a:accent3>
          <a:srgbClr val="E9FDDC"/>
        </a:accent3>
        <a:accent4>
          <a:srgbClr val="000000"/>
        </a:accent4>
        <a:accent5>
          <a:srgbClr val="AACACA"/>
        </a:accent5>
        <a:accent6>
          <a:srgbClr val="00B9E7"/>
        </a:accent6>
        <a:hlink>
          <a:srgbClr val="00CC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14">
        <a:dk1>
          <a:srgbClr val="000000"/>
        </a:dk1>
        <a:lt1>
          <a:srgbClr val="0000FF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00CCFF"/>
        </a:accent2>
        <a:accent3>
          <a:srgbClr val="AAAAFF"/>
        </a:accent3>
        <a:accent4>
          <a:srgbClr val="000000"/>
        </a:accent4>
        <a:accent5>
          <a:srgbClr val="AACACA"/>
        </a:accent5>
        <a:accent6>
          <a:srgbClr val="00B9E7"/>
        </a:accent6>
        <a:hlink>
          <a:srgbClr val="00CC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15">
        <a:dk1>
          <a:srgbClr val="000000"/>
        </a:dk1>
        <a:lt1>
          <a:srgbClr val="0000FF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00CCFF"/>
        </a:accent2>
        <a:accent3>
          <a:srgbClr val="AAAAFF"/>
        </a:accent3>
        <a:accent4>
          <a:srgbClr val="000000"/>
        </a:accent4>
        <a:accent5>
          <a:srgbClr val="AACACA"/>
        </a:accent5>
        <a:accent6>
          <a:srgbClr val="00B9E7"/>
        </a:accent6>
        <a:hlink>
          <a:srgbClr val="00CCFF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xtured">
  <a:themeElements>
    <a:clrScheme name="1_Textured 15">
      <a:dk1>
        <a:srgbClr val="000000"/>
      </a:dk1>
      <a:lt1>
        <a:srgbClr val="0000FF"/>
      </a:lt1>
      <a:dk2>
        <a:srgbClr val="E5FFFF"/>
      </a:dk2>
      <a:lt2>
        <a:srgbClr val="003366"/>
      </a:lt2>
      <a:accent1>
        <a:srgbClr val="009999"/>
      </a:accent1>
      <a:accent2>
        <a:srgbClr val="00CCFF"/>
      </a:accent2>
      <a:accent3>
        <a:srgbClr val="AAAAFF"/>
      </a:accent3>
      <a:accent4>
        <a:srgbClr val="000000"/>
      </a:accent4>
      <a:accent5>
        <a:srgbClr val="AACACA"/>
      </a:accent5>
      <a:accent6>
        <a:srgbClr val="00B9E7"/>
      </a:accent6>
      <a:hlink>
        <a:srgbClr val="00CCFF"/>
      </a:hlink>
      <a:folHlink>
        <a:srgbClr val="33CCFF"/>
      </a:folHlink>
    </a:clrScheme>
    <a:fontScheme name="1_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9">
        <a:dk1>
          <a:srgbClr val="000000"/>
        </a:dk1>
        <a:lt1>
          <a:srgbClr val="D9FBBF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E9FDDC"/>
        </a:accent3>
        <a:accent4>
          <a:srgbClr val="000000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10">
        <a:dk1>
          <a:srgbClr val="000000"/>
        </a:dk1>
        <a:lt1>
          <a:srgbClr val="D9FBBF"/>
        </a:lt1>
        <a:dk2>
          <a:srgbClr val="E5FFFF"/>
        </a:dk2>
        <a:lt2>
          <a:srgbClr val="003366"/>
        </a:lt2>
        <a:accent1>
          <a:srgbClr val="66FFFF"/>
        </a:accent1>
        <a:accent2>
          <a:srgbClr val="336699"/>
        </a:accent2>
        <a:accent3>
          <a:srgbClr val="E9FDDC"/>
        </a:accent3>
        <a:accent4>
          <a:srgbClr val="000000"/>
        </a:accent4>
        <a:accent5>
          <a:srgbClr val="B8FFFF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11">
        <a:dk1>
          <a:srgbClr val="000000"/>
        </a:dk1>
        <a:lt1>
          <a:srgbClr val="D9FBBF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00CCFF"/>
        </a:accent2>
        <a:accent3>
          <a:srgbClr val="E9FDDC"/>
        </a:accent3>
        <a:accent4>
          <a:srgbClr val="000000"/>
        </a:accent4>
        <a:accent5>
          <a:srgbClr val="AACACA"/>
        </a:accent5>
        <a:accent6>
          <a:srgbClr val="00B9E7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12">
        <a:dk1>
          <a:srgbClr val="000000"/>
        </a:dk1>
        <a:lt1>
          <a:srgbClr val="D9FBBF"/>
        </a:lt1>
        <a:dk2>
          <a:srgbClr val="E5FFFF"/>
        </a:dk2>
        <a:lt2>
          <a:srgbClr val="003366"/>
        </a:lt2>
        <a:accent1>
          <a:srgbClr val="00CCFF"/>
        </a:accent1>
        <a:accent2>
          <a:srgbClr val="336699"/>
        </a:accent2>
        <a:accent3>
          <a:srgbClr val="E9FDDC"/>
        </a:accent3>
        <a:accent4>
          <a:srgbClr val="000000"/>
        </a:accent4>
        <a:accent5>
          <a:srgbClr val="AAE2FF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13">
        <a:dk1>
          <a:srgbClr val="000000"/>
        </a:dk1>
        <a:lt1>
          <a:srgbClr val="D9FBBF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00CCFF"/>
        </a:accent2>
        <a:accent3>
          <a:srgbClr val="E9FDDC"/>
        </a:accent3>
        <a:accent4>
          <a:srgbClr val="000000"/>
        </a:accent4>
        <a:accent5>
          <a:srgbClr val="AACACA"/>
        </a:accent5>
        <a:accent6>
          <a:srgbClr val="00B9E7"/>
        </a:accent6>
        <a:hlink>
          <a:srgbClr val="00CC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14">
        <a:dk1>
          <a:srgbClr val="000000"/>
        </a:dk1>
        <a:lt1>
          <a:srgbClr val="0000FF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00CCFF"/>
        </a:accent2>
        <a:accent3>
          <a:srgbClr val="AAAAFF"/>
        </a:accent3>
        <a:accent4>
          <a:srgbClr val="000000"/>
        </a:accent4>
        <a:accent5>
          <a:srgbClr val="AACACA"/>
        </a:accent5>
        <a:accent6>
          <a:srgbClr val="00B9E7"/>
        </a:accent6>
        <a:hlink>
          <a:srgbClr val="00CC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15">
        <a:dk1>
          <a:srgbClr val="000000"/>
        </a:dk1>
        <a:lt1>
          <a:srgbClr val="0000FF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00CCFF"/>
        </a:accent2>
        <a:accent3>
          <a:srgbClr val="AAAAFF"/>
        </a:accent3>
        <a:accent4>
          <a:srgbClr val="000000"/>
        </a:accent4>
        <a:accent5>
          <a:srgbClr val="AACACA"/>
        </a:accent5>
        <a:accent6>
          <a:srgbClr val="00B9E7"/>
        </a:accent6>
        <a:hlink>
          <a:srgbClr val="00CCFF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D9FBBF"/>
        </a:lt1>
        <a:dk2>
          <a:srgbClr val="E5FFFF"/>
        </a:dk2>
        <a:lt2>
          <a:srgbClr val="003366"/>
        </a:lt2>
        <a:accent1>
          <a:srgbClr val="00CCFF"/>
        </a:accent1>
        <a:accent2>
          <a:srgbClr val="336699"/>
        </a:accent2>
        <a:accent3>
          <a:srgbClr val="E9FDDC"/>
        </a:accent3>
        <a:accent4>
          <a:srgbClr val="000000"/>
        </a:accent4>
        <a:accent5>
          <a:srgbClr val="AAE2FF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D9FBBF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00CCFF"/>
        </a:accent2>
        <a:accent3>
          <a:srgbClr val="E9FDDC"/>
        </a:accent3>
        <a:accent4>
          <a:srgbClr val="000000"/>
        </a:accent4>
        <a:accent5>
          <a:srgbClr val="AACACA"/>
        </a:accent5>
        <a:accent6>
          <a:srgbClr val="00B9E7"/>
        </a:accent6>
        <a:hlink>
          <a:srgbClr val="00CC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Textured 11">
    <a:dk1>
      <a:srgbClr val="000000"/>
    </a:dk1>
    <a:lt1>
      <a:srgbClr val="D9FBBF"/>
    </a:lt1>
    <a:dk2>
      <a:srgbClr val="E5FFFF"/>
    </a:dk2>
    <a:lt2>
      <a:srgbClr val="003366"/>
    </a:lt2>
    <a:accent1>
      <a:srgbClr val="009999"/>
    </a:accent1>
    <a:accent2>
      <a:srgbClr val="00CCFF"/>
    </a:accent2>
    <a:accent3>
      <a:srgbClr val="E9FDDC"/>
    </a:accent3>
    <a:accent4>
      <a:srgbClr val="000000"/>
    </a:accent4>
    <a:accent5>
      <a:srgbClr val="AACACA"/>
    </a:accent5>
    <a:accent6>
      <a:srgbClr val="00B9E7"/>
    </a:accent6>
    <a:hlink>
      <a:srgbClr val="00CCFF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</TotalTime>
  <Words>2074</Words>
  <Application>Microsoft Office PowerPoint</Application>
  <PresentationFormat>On-screen Show (4:3)</PresentationFormat>
  <Paragraphs>563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Times New Roman</vt:lpstr>
      <vt:lpstr>Arial</vt:lpstr>
      <vt:lpstr>Tahoma</vt:lpstr>
      <vt:lpstr>Wingdings</vt:lpstr>
      <vt:lpstr>Calibri</vt:lpstr>
      <vt:lpstr>Comic Sans MS</vt:lpstr>
      <vt:lpstr>Textured</vt:lpstr>
      <vt:lpstr>1_Textured</vt:lpstr>
      <vt:lpstr>Custom Design</vt:lpstr>
      <vt:lpstr>Microsoft Equation 3.0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</dc:creator>
  <cp:lastModifiedBy>Teacher E-Solutions</cp:lastModifiedBy>
  <cp:revision>230</cp:revision>
  <dcterms:created xsi:type="dcterms:W3CDTF">2001-04-30T08:29:06Z</dcterms:created>
  <dcterms:modified xsi:type="dcterms:W3CDTF">2019-01-18T17:08:24Z</dcterms:modified>
</cp:coreProperties>
</file>